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sldIdLst>
    <p:sldId id="394" r:id="rId3"/>
    <p:sldId id="279" r:id="rId4"/>
    <p:sldId id="396" r:id="rId5"/>
    <p:sldId id="328" r:id="rId6"/>
    <p:sldId id="368" r:id="rId7"/>
    <p:sldId id="408" r:id="rId8"/>
    <p:sldId id="409" r:id="rId9"/>
    <p:sldId id="410" r:id="rId10"/>
    <p:sldId id="418" r:id="rId11"/>
    <p:sldId id="419" r:id="rId12"/>
    <p:sldId id="306" r:id="rId13"/>
    <p:sldId id="281" r:id="rId14"/>
    <p:sldId id="371" r:id="rId15"/>
    <p:sldId id="412" r:id="rId16"/>
    <p:sldId id="411" r:id="rId17"/>
    <p:sldId id="413" r:id="rId18"/>
    <p:sldId id="414" r:id="rId19"/>
    <p:sldId id="415" r:id="rId20"/>
    <p:sldId id="416" r:id="rId21"/>
    <p:sldId id="367" r:id="rId22"/>
    <p:sldId id="417" r:id="rId23"/>
    <p:sldId id="420" r:id="rId24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sl0JqUfrgPPWMwCnbYKYg==" hashData="Ij9yLOfrgHB8Svq5UAFVDeomZ/B77zzvTLJyypGQGccazpzctuUZFf8i6qflLxG0u+IACnd1U2aUhBVqNbix4A=="/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CC00"/>
    <a:srgbClr val="CCECFF"/>
    <a:srgbClr val="000099"/>
    <a:srgbClr val="0000CC"/>
    <a:srgbClr val="FAFAF0"/>
    <a:srgbClr val="000066"/>
    <a:srgbClr val="FAFAD2"/>
    <a:srgbClr val="FAF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14" y="72"/>
      </p:cViewPr>
      <p:guideLst>
        <p:guide orient="horz" pos="2432"/>
        <p:guide pos="3840"/>
        <p:guide pos="70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0CD32-456C-48A8-899C-93B8C4A38533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DE52-4604-4715-8BC2-6E51678B7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81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35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47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20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42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04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41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1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9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60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82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1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6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>
              <a:solidFill>
                <a:srgbClr val="000000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>
              <a:solidFill>
                <a:srgbClr val="000000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bc/bc_0media_chem/chem_sim/calorimetry/Calor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ia.pearsoncmg.com/bc/bc_0media_chem/chem_sim/html5/Electro/Electro.php" TargetMode="External"/><Relationship Id="rId4" Type="http://schemas.openxmlformats.org/officeDocument/2006/relationships/hyperlink" Target="https://youtu.be/xkh8EUF_Hw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kh8EUF_Hw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bc/bc_0media_chem/chem_sim/html5/Electro/Electro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4583832" y="60558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i="1" kern="0" dirty="0">
                <a:solidFill>
                  <a:srgbClr val="0000FF"/>
                </a:solidFill>
                <a:latin typeface="Times New Roman" pitchFamily="18" charset="0"/>
              </a:rPr>
              <a:t>Prof.  Alfredo Velásquez Márquez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94765" y="1983649"/>
            <a:ext cx="10802470" cy="36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ELECTROQUÍMICA</a:t>
            </a:r>
          </a:p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Electrólisis de disoluciones acuosas y constante de Avogadro</a:t>
            </a:r>
          </a:p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distancia)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030AB47C-12E5-4A4E-B1E3-196BE56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77824"/>
            <a:ext cx="51845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DIVISIÓN DE CIENCIAS BÁSICAS</a:t>
            </a:r>
          </a:p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LABORATORIO DE QUÍMICA</a:t>
            </a:r>
          </a:p>
          <a:p>
            <a:pPr algn="ctr">
              <a:spcBef>
                <a:spcPts val="0"/>
              </a:spcBef>
            </a:pPr>
            <a:endParaRPr lang="es-E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Práctica:</a:t>
            </a:r>
          </a:p>
        </p:txBody>
      </p:sp>
    </p:spTree>
    <p:extLst>
      <p:ext uri="{BB962C8B-B14F-4D97-AF65-F5344CB8AC3E}">
        <p14:creationId xmlns:p14="http://schemas.microsoft.com/office/powerpoint/2010/main" val="382438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715673" y="674099"/>
            <a:ext cx="275908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 err="1">
                <a:solidFill>
                  <a:srgbClr val="0000FF"/>
                </a:solidFill>
              </a:rPr>
              <a:t>Electrodepositación</a:t>
            </a:r>
            <a:endParaRPr lang="es-ES" sz="2100" b="1" dirty="0">
              <a:solidFill>
                <a:srgbClr val="0000FF"/>
              </a:solidFill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96132" y="2868080"/>
            <a:ext cx="2155825" cy="2413000"/>
            <a:chOff x="2201" y="2408"/>
            <a:chExt cx="1358" cy="1520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201" y="2408"/>
              <a:ext cx="1358" cy="1520"/>
              <a:chOff x="2201" y="2256"/>
              <a:chExt cx="1358" cy="1520"/>
            </a:xfrm>
          </p:grpSpPr>
          <p:sp>
            <p:nvSpPr>
              <p:cNvPr id="11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201" y="2256"/>
                <a:ext cx="1358" cy="1478"/>
              </a:xfrm>
              <a:prstGeom prst="can">
                <a:avLst>
                  <a:gd name="adj" fmla="val 1307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201" y="2626"/>
                <a:ext cx="1358" cy="1148"/>
              </a:xfrm>
              <a:prstGeom prst="can">
                <a:avLst>
                  <a:gd name="adj" fmla="val 1672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3" name="Oval 23"/>
              <p:cNvSpPr>
                <a:spLocks noChangeAspect="1" noChangeArrowheads="1"/>
              </p:cNvSpPr>
              <p:nvPr/>
            </p:nvSpPr>
            <p:spPr bwMode="auto">
              <a:xfrm>
                <a:off x="2202" y="3602"/>
                <a:ext cx="1357" cy="17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03" y="3468"/>
                  <a:ext cx="392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lvl="0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21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1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s-MX" sz="21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s-ES" sz="2100" b="1" i="1" kern="0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3" y="3468"/>
                  <a:ext cx="392" cy="2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851" y="3499"/>
                  <a:ext cx="367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lvl="0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s-ES" sz="2100" b="1" i="1" kern="0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1" y="3499"/>
                  <a:ext cx="367" cy="2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700373" y="2321980"/>
            <a:ext cx="1876425" cy="2305050"/>
            <a:chOff x="462" y="2304"/>
            <a:chExt cx="1182" cy="1452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528" y="2304"/>
              <a:ext cx="1094" cy="1452"/>
              <a:chOff x="624" y="2160"/>
              <a:chExt cx="1094" cy="1452"/>
            </a:xfrm>
          </p:grpSpPr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>
                <a:off x="624" y="3052"/>
                <a:ext cx="77" cy="560"/>
                <a:chOff x="1200" y="3088"/>
                <a:chExt cx="77" cy="560"/>
              </a:xfrm>
            </p:grpSpPr>
            <p:sp>
              <p:nvSpPr>
                <p:cNvPr id="28" name="Rectangle 29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1632" y="3052"/>
                <a:ext cx="77" cy="560"/>
                <a:chOff x="1200" y="3088"/>
                <a:chExt cx="77" cy="560"/>
              </a:xfrm>
            </p:grpSpPr>
            <p:sp>
              <p:nvSpPr>
                <p:cNvPr id="26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 flipV="1">
                <a:off x="700" y="2673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V="1">
                <a:off x="1708" y="2674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Line 36"/>
              <p:cNvSpPr>
                <a:spLocks noChangeShapeType="1"/>
              </p:cNvSpPr>
              <p:nvPr/>
            </p:nvSpPr>
            <p:spPr bwMode="auto">
              <a:xfrm flipV="1">
                <a:off x="1708" y="2288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 flipV="1">
                <a:off x="702" y="2287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4" name="Line 38"/>
              <p:cNvSpPr>
                <a:spLocks noChangeShapeType="1"/>
              </p:cNvSpPr>
              <p:nvPr/>
            </p:nvSpPr>
            <p:spPr bwMode="auto">
              <a:xfrm rot="16200000" flipV="1">
                <a:off x="1206" y="1776"/>
                <a:ext cx="0" cy="10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36" cy="2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1477" y="3520"/>
              <a:ext cx="16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 rot="23029">
              <a:off x="462" y="3468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cxnSp>
        <p:nvCxnSpPr>
          <p:cNvPr id="30" name="AutoShape 42"/>
          <p:cNvCxnSpPr>
            <a:cxnSpLocks noChangeShapeType="1"/>
            <a:stCxn id="9" idx="0"/>
            <a:endCxn id="17" idx="3"/>
          </p:cNvCxnSpPr>
          <p:nvPr/>
        </p:nvCxnSpPr>
        <p:spPr bwMode="auto">
          <a:xfrm rot="16200000" flipV="1">
            <a:off x="1125329" y="4189451"/>
            <a:ext cx="196771" cy="525987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  <p:cxnSp>
        <p:nvCxnSpPr>
          <p:cNvPr id="31" name="AutoShape 45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2079241" y="4322628"/>
            <a:ext cx="217488" cy="337342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5332195" y="2584528"/>
                <a:ext cx="4811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+         </m:t>
                      </m:r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groupChr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MX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s-MX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95" y="2584528"/>
                <a:ext cx="481106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87" r="-887" b="-819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3372787" y="1389959"/>
                <a:ext cx="80715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40000"/>
                  </a:lnSpc>
                  <a:spcAft>
                    <a:spcPct val="40000"/>
                  </a:spcAft>
                </a:pPr>
                <a:r>
                  <a:rPr lang="es-MX" sz="2000" dirty="0">
                    <a:solidFill>
                      <a:srgbClr val="0000FF"/>
                    </a:solidFill>
                  </a:rPr>
                  <a:t>Si un átomo metálico de carga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MX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MX" sz="2000" dirty="0">
                    <a:solidFill>
                      <a:srgbClr val="0000FF"/>
                    </a:solidFill>
                  </a:rPr>
                  <a:t>, gana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MX" sz="2000" dirty="0">
                    <a:solidFill>
                      <a:srgbClr val="0000FF"/>
                    </a:solidFill>
                  </a:rPr>
                  <a:t> electrones, se reduce hasta su forma neutra.</a:t>
                </a:r>
              </a:p>
            </p:txBody>
          </p:sp>
        </mc:Choice>
        <mc:Fallback xmlns="">
          <p:sp>
            <p:nvSpPr>
              <p:cNvPr id="4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2787" y="1389959"/>
                <a:ext cx="807150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755" r="-83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/>
              <p:cNvSpPr txBox="1"/>
              <p:nvPr/>
            </p:nvSpPr>
            <p:spPr>
              <a:xfrm>
                <a:off x="6425988" y="3491417"/>
                <a:ext cx="26234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MX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0" lang="es-MX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kumimoji="0" lang="es-MX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s-MX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s-MX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s-MX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s-MX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s-MX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s-MX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6" name="Cuadro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88" y="3491417"/>
                <a:ext cx="2623475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419" b="-345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upo 46"/>
          <p:cNvGrpSpPr/>
          <p:nvPr/>
        </p:nvGrpSpPr>
        <p:grpSpPr>
          <a:xfrm>
            <a:off x="4012763" y="4415039"/>
            <a:ext cx="7449924" cy="763023"/>
            <a:chOff x="2155241" y="3729851"/>
            <a:chExt cx="7449924" cy="763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uadroTexto 47"/>
                <p:cNvSpPr txBox="1"/>
                <p:nvPr/>
              </p:nvSpPr>
              <p:spPr>
                <a:xfrm>
                  <a:off x="2155241" y="3943237"/>
                  <a:ext cx="161704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s-MX" sz="2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MX" sz="2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MX" sz="2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s-MX" sz="2200" b="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241" y="3943237"/>
                  <a:ext cx="1617045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uadroTexto 48"/>
                <p:cNvSpPr txBox="1"/>
                <p:nvPr/>
              </p:nvSpPr>
              <p:spPr>
                <a:xfrm>
                  <a:off x="3737291" y="3729851"/>
                  <a:ext cx="2703753" cy="760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</m:d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MX" sz="2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96 485.33</m:t>
                                </m:r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29 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sz="2200" b="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9" name="Cuadro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291" y="3729851"/>
                  <a:ext cx="2703753" cy="7607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uadroTexto 49"/>
                <p:cNvSpPr txBox="1"/>
                <p:nvPr/>
              </p:nvSpPr>
              <p:spPr>
                <a:xfrm>
                  <a:off x="6324586" y="3732153"/>
                  <a:ext cx="1686103" cy="760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MX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22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</m:d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s-MX" sz="22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sz="2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</m:d>
                                <m:r>
                                  <a:rPr lang="es-MX" sz="2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MX" sz="2200" b="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sz="2200" b="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0" name="Cuadro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86" y="3732153"/>
                  <a:ext cx="1686103" cy="7607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uadroTexto 50"/>
                <p:cNvSpPr txBox="1"/>
                <p:nvPr/>
              </p:nvSpPr>
              <p:spPr>
                <a:xfrm>
                  <a:off x="8019859" y="3940934"/>
                  <a:ext cx="1585306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sz="2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2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e>
                        </m:d>
                        <m:r>
                          <a:rPr lang="es-MX" sz="2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MX" sz="2200" b="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1" name="Cuadro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859" y="3940934"/>
                  <a:ext cx="1585306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69" r="-3077" b="-29091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38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build="p" autoUpdateAnimBg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160394" y="1821873"/>
            <a:ext cx="3844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electrólisis (video)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60966" y="659811"/>
            <a:ext cx="30700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Herramientas digitales</a:t>
            </a:r>
          </a:p>
        </p:txBody>
      </p:sp>
      <p:sp>
        <p:nvSpPr>
          <p:cNvPr id="8" name="CuadroTexto 7">
            <a:hlinkClick r:id="rId3"/>
          </p:cNvPr>
          <p:cNvSpPr txBox="1"/>
          <p:nvPr/>
        </p:nvSpPr>
        <p:spPr>
          <a:xfrm>
            <a:off x="4028945" y="2336062"/>
            <a:ext cx="4107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https://youtu.be/xkh8EUF_HwY</a:t>
            </a:r>
            <a:endParaRPr lang="es-MX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11367" y="3513513"/>
            <a:ext cx="49423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simulations: electrolysis</a:t>
            </a:r>
            <a:endParaRPr lang="es-MX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hlinkClick r:id="rId3"/>
          </p:cNvPr>
          <p:cNvSpPr txBox="1"/>
          <p:nvPr/>
        </p:nvSpPr>
        <p:spPr>
          <a:xfrm>
            <a:off x="416579" y="4027702"/>
            <a:ext cx="11331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https://media.pearsoncmg.com/bc/bc_0media_chem/chem_sim/html5/Electro/Electro.php</a:t>
            </a:r>
            <a:endParaRPr lang="es-MX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478362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1.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docente 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verificará que el alumnado posea los conocimientos teóricos necesarios para realizar la práctica y dará las recomendaciones necesarias para el manejo del simulador.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890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213906"/>
            <a:ext cx="11125200" cy="539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2.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Electrólisis y aparato de Hofmann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Observe el video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Práctica Electrólisis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responde lo que se pide.</a:t>
            </a:r>
          </a:p>
          <a:p>
            <a:pPr marL="627063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¿En qué consiste la electrólisis? ¿Qué condiciones deben cumplirse para llevar a cabo este proceso?</a:t>
            </a:r>
          </a:p>
          <a:p>
            <a:pPr marL="627063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¿Por qué no es posible realizar la electrólisis de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estado sólido? ¿Qué se debe hacer para descomponer a este material?</a:t>
            </a:r>
          </a:p>
          <a:p>
            <a:pPr marL="627063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¿Qué equipo se usa para llevar a cabo una electrólisis? Describe todos los componentes de este equipo y los pasos a seguir para hacer una electrólisis.</a:t>
            </a:r>
          </a:p>
          <a:p>
            <a:pPr marL="627063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¿En qué electrodo se produce el oxígeno durante la electrólisis del agua? ¿En qué electrodo se forma el hidrógeno?</a:t>
            </a:r>
          </a:p>
          <a:p>
            <a:pPr marL="627063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¿Qué cantidad de estos gases se obtendrá si al terminar la electrólisis del agua se registra una corriente promedio de 0.71 [A] luego de 180 [s]?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421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8032" y="1339412"/>
            <a:ext cx="1112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Realice lo que pide a continuación, a partir de lo aprendido, observado y recabado en la actividad anterior.</a:t>
            </a:r>
          </a:p>
          <a:p>
            <a:pPr marL="358775" indent="-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Escriba las semirreacciones de oxidación y reducción de la electrólisis de las sustancias siguientes.</a:t>
            </a:r>
          </a:p>
          <a:p>
            <a:pPr marL="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Agua</a:t>
            </a:r>
          </a:p>
          <a:p>
            <a:pPr marL="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Cloruro de sodio</a:t>
            </a:r>
          </a:p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Indique en qué electrodo del Aparato de Hofmann ocurre cada semirreacción.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7553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303551"/>
            <a:ext cx="11125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3.</a:t>
            </a:r>
          </a:p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Electrólisis de disoluciones acuosas y constante de Faraday</a:t>
            </a:r>
          </a:p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 el simulador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Chemistry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Simulations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Electrolysis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donde se revisará la electrólisis de disoluciones acuosas o sales disueltas y el recubrimiento metálico de una placa de plata.</a:t>
            </a:r>
          </a:p>
          <a:p>
            <a:pPr marL="358775" indent="-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Elija la pestaña (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después de iniciar el simulador y seleccione la opción (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8775" indent="-358775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Elija el par de electrodos (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Metal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como se indica en la Figura 1, utilizando la combinación asignada por el profesor, de acuerdo con lo propuesto en la tabla 1.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7541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9" y="1897280"/>
            <a:ext cx="6240868" cy="4001497"/>
          </a:xfrm>
          <a:prstGeom prst="rect">
            <a:avLst/>
          </a:prstGeom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794" y="2703267"/>
            <a:ext cx="3877959" cy="21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303551"/>
            <a:ext cx="11125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Elija la disolución de nitrato del metal en el ánodo (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8775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Fije la intensidad de corriente (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3 [A], para poder depositar el metal correspondiente sobre el electrodo de plata durante 30 [min].</a:t>
            </a:r>
          </a:p>
          <a:p>
            <a:pPr marL="358775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Registre cada 5 [min], las masas de los electrodos y complete la tabla 2.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16558"/>
              </p:ext>
            </p:extLst>
          </p:nvPr>
        </p:nvGraphicFramePr>
        <p:xfrm>
          <a:off x="2075291" y="3390042"/>
          <a:ext cx="8039847" cy="3176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Corrida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Tiempo [min]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Masa final de los</a:t>
                      </a:r>
                      <a:r>
                        <a:rPr lang="es-MX" sz="1400" b="0" baseline="0" dirty="0">
                          <a:solidFill>
                            <a:srgbClr val="0000FF"/>
                          </a:solidFill>
                        </a:rPr>
                        <a:t> electrodos</a:t>
                      </a:r>
                      <a:endParaRPr lang="es-MX" sz="1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Masa depositada de metal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s-MX" sz="1400" b="0" baseline="-25000" dirty="0" err="1">
                          <a:solidFill>
                            <a:srgbClr val="0000FF"/>
                          </a:solidFill>
                        </a:rPr>
                        <a:t>metal</a:t>
                      </a: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 [g]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Moles de metal          n [mol]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Moles de electrones   </a:t>
                      </a:r>
                      <a:r>
                        <a:rPr lang="es-MX" sz="1400" b="0" dirty="0" err="1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s-MX" sz="1400" b="0" baseline="-25000" dirty="0" err="1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 [mol]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Ánodo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s-MX" sz="1400" b="0" baseline="-25000" dirty="0" err="1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 [g]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Cátodo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s-MX" sz="1400" b="0" baseline="-25000" dirty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s-MX" sz="1400" b="0" dirty="0">
                          <a:solidFill>
                            <a:srgbClr val="0000FF"/>
                          </a:solidFill>
                        </a:rPr>
                        <a:t> [g]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MX" sz="1400" dirty="0">
                          <a:solidFill>
                            <a:srgbClr val="0000FF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MX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541098" y="3002244"/>
            <a:ext cx="110823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2</a:t>
            </a:r>
          </a:p>
        </p:txBody>
      </p:sp>
    </p:spTree>
    <p:extLst>
      <p:ext uri="{BB962C8B-B14F-4D97-AF65-F5344CB8AC3E}">
        <p14:creationId xmlns:p14="http://schemas.microsoft.com/office/powerpoint/2010/main" val="30731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303551"/>
            <a:ext cx="11125200" cy="258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Obtenga lo que se pide a partir de los datos de la tabla 2:</a:t>
            </a:r>
          </a:p>
          <a:p>
            <a:pPr marL="538163" indent="-2698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Las semirreacciones que se llevan a cabo en el ánodo y en el cátodo.</a:t>
            </a:r>
          </a:p>
          <a:p>
            <a:pPr marL="538163" indent="-2698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La gráfica de Q = f (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38163" indent="-2698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El modelo matemático correspondiente, donde Q = f (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38163" indent="-269875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La constante de Faraday (F [C∙mol</a:t>
            </a:r>
            <a:r>
              <a:rPr lang="es-MX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‒1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]), a partir de la gráfica anterior, compárela con el valor reportado en la literatura y calcule el error experimental porcentual.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382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33401" y="1303551"/>
                <a:ext cx="1112520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ACTIVIDAD 4.</a:t>
                </a:r>
              </a:p>
              <a:p>
                <a:pPr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Constante de Avogadro</a:t>
                </a:r>
              </a:p>
              <a:p>
                <a:pPr marL="358775" indent="-358775"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Calcule el número de electrones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s-MX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para cada corrida del experimento, a partir de la carga Q [C] obtenida en la actividad 2, considere que la carga del electrón (q) es 1.602x10</a:t>
                </a:r>
                <a:r>
                  <a:rPr lang="es-MX" sz="2000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‒19</a:t>
                </a: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[C].</a:t>
                </a:r>
              </a:p>
              <a:p>
                <a:pPr marL="358775" indent="-358775"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Trace la gráfica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Use los de la tabla 2 para los </a:t>
                </a:r>
                <a:r>
                  <a:rPr lang="es-MX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s-MX" sz="2000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58775" indent="-358775"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Obtenga el modelo matemático que corresponde al punto anterior.</a:t>
                </a:r>
              </a:p>
              <a:p>
                <a:pPr marL="358775" indent="-358775"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Obtenga la constante de Avogadro (N</a:t>
                </a:r>
                <a:r>
                  <a:rPr lang="es-MX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[mol</a:t>
                </a:r>
                <a:r>
                  <a:rPr lang="es-MX" sz="2000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‒1</a:t>
                </a: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]) a partir de la gráfica anterior, compárela con el valor reportado en la literatura y calcule el error experimental porcentual.</a:t>
                </a:r>
              </a:p>
              <a:p>
                <a:pPr marL="358775" indent="-358775" algn="just">
                  <a:lnSpc>
                    <a:spcPct val="140000"/>
                  </a:lnSpc>
                  <a:spcAft>
                    <a:spcPts val="60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Determine la relación entre las constantes de Faraday y de Avogadro.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1303551"/>
                <a:ext cx="11125200" cy="4431983"/>
              </a:xfrm>
              <a:prstGeom prst="rect">
                <a:avLst/>
              </a:prstGeom>
              <a:blipFill rotWithShape="0">
                <a:blip r:embed="rId3"/>
                <a:stretch>
                  <a:fillRect l="-603" r="-548" b="-5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6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2467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47715" y="1363065"/>
            <a:ext cx="10696574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b="1" dirty="0">
                <a:solidFill>
                  <a:srgbClr val="0000FF"/>
                </a:solidFill>
              </a:rPr>
              <a:t>El alumnado:</a:t>
            </a: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1. </a:t>
            </a:r>
            <a:r>
              <a:rPr lang="es-MX" sz="2000" dirty="0">
                <a:solidFill>
                  <a:srgbClr val="0000FF"/>
                </a:solidFill>
              </a:rPr>
              <a:t>Conocerá el aparato de Hofmann para la electrólisis del agua.</a:t>
            </a:r>
            <a:endParaRPr lang="es-ES" sz="2000" dirty="0">
              <a:solidFill>
                <a:srgbClr val="0000FF"/>
              </a:solidFill>
            </a:endParaRP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2.</a:t>
            </a:r>
            <a:r>
              <a:rPr lang="es-MX" sz="2000" dirty="0">
                <a:solidFill>
                  <a:srgbClr val="0000FF"/>
                </a:solidFill>
              </a:rPr>
              <a:t> Cuantificará la carga eléctrica implicada en la electrólisis del agua, así como el volumen de las sustancias producidas en los electrodos.</a:t>
            </a:r>
            <a:endParaRPr lang="es-ES" sz="2000" dirty="0">
              <a:solidFill>
                <a:srgbClr val="0000FF"/>
              </a:solidFill>
            </a:endParaRP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3. </a:t>
            </a:r>
            <a:r>
              <a:rPr lang="es-MX" sz="2000" dirty="0">
                <a:solidFill>
                  <a:srgbClr val="0000FF"/>
                </a:solidFill>
              </a:rPr>
              <a:t>Determinará, con los datos obtenidos en un simulador, el valor de las constantes de Avogadro y Faraday.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88931" y="674099"/>
            <a:ext cx="14125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516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4084" y="1464915"/>
            <a:ext cx="10963834" cy="478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1. Diga en qué consisten:</a:t>
            </a:r>
          </a:p>
          <a:p>
            <a:pPr marL="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a) un proceso electrolítico, y</a:t>
            </a:r>
          </a:p>
          <a:p>
            <a:pPr marL="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b) un proceso electroquímico.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2. Dé dos aplicaciones cotidianas de cada uno de los procesos anteriores.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3. ¿Qué es y para qué sirve el aparato de Hofmann?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4. ¿Qué se entiende por una reacción de óxido – reducción?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5. Escriba las </a:t>
            </a:r>
            <a:r>
              <a:rPr lang="es-MX" dirty="0" err="1">
                <a:solidFill>
                  <a:srgbClr val="0000FF"/>
                </a:solidFill>
              </a:rPr>
              <a:t>semi</a:t>
            </a:r>
            <a:r>
              <a:rPr lang="es-MX" dirty="0">
                <a:solidFill>
                  <a:srgbClr val="0000FF"/>
                </a:solidFill>
              </a:rPr>
              <a:t>-reacciones de oxidación y de reducción que se llevan a cabo en la electrólisis del agua (H</a:t>
            </a:r>
            <a:r>
              <a:rPr lang="es-MX" baseline="-25000" dirty="0">
                <a:solidFill>
                  <a:srgbClr val="0000FF"/>
                </a:solidFill>
              </a:rPr>
              <a:t>2</a:t>
            </a:r>
            <a:r>
              <a:rPr lang="es-MX" dirty="0">
                <a:solidFill>
                  <a:srgbClr val="0000FF"/>
                </a:solidFill>
              </a:rPr>
              <a:t>O) y de las sales fundidas siguientes:</a:t>
            </a:r>
          </a:p>
          <a:p>
            <a:pPr marL="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a) </a:t>
            </a:r>
            <a:r>
              <a:rPr lang="es-MX" dirty="0" err="1">
                <a:solidFill>
                  <a:srgbClr val="0000FF"/>
                </a:solidFill>
              </a:rPr>
              <a:t>NaCl</a:t>
            </a:r>
            <a:r>
              <a:rPr lang="es-MX" dirty="0">
                <a:solidFill>
                  <a:srgbClr val="0000FF"/>
                </a:solidFill>
              </a:rPr>
              <a:t>, cloruro de sodio</a:t>
            </a:r>
          </a:p>
          <a:p>
            <a:pPr marL="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b) AuCl</a:t>
            </a:r>
            <a:r>
              <a:rPr lang="es-MX" baseline="-25000" dirty="0">
                <a:solidFill>
                  <a:srgbClr val="0000FF"/>
                </a:solidFill>
              </a:rPr>
              <a:t>3</a:t>
            </a:r>
            <a:r>
              <a:rPr lang="es-MX" dirty="0">
                <a:solidFill>
                  <a:srgbClr val="0000FF"/>
                </a:solidFill>
              </a:rPr>
              <a:t>, cloruro áurico</a:t>
            </a:r>
          </a:p>
          <a:p>
            <a:pPr marL="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c) AgNO</a:t>
            </a:r>
            <a:r>
              <a:rPr lang="es-MX" baseline="-25000" dirty="0">
                <a:solidFill>
                  <a:srgbClr val="0000FF"/>
                </a:solidFill>
              </a:rPr>
              <a:t>3</a:t>
            </a:r>
            <a:r>
              <a:rPr lang="es-MX" dirty="0">
                <a:solidFill>
                  <a:srgbClr val="0000FF"/>
                </a:solidFill>
              </a:rPr>
              <a:t>, nitrato de plata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738115" y="674099"/>
            <a:ext cx="2714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Cuestionario previo</a:t>
            </a:r>
          </a:p>
        </p:txBody>
      </p:sp>
    </p:spTree>
    <p:extLst>
      <p:ext uri="{BB962C8B-B14F-4D97-AF65-F5344CB8AC3E}">
        <p14:creationId xmlns:p14="http://schemas.microsoft.com/office/powerpoint/2010/main" val="1213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587416" y="659811"/>
            <a:ext cx="2714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Cuestionario previo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4084" y="1464915"/>
            <a:ext cx="10963834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6. Enuncie las leyes de Faraday.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7. ¿Cómo se definen las constantes de Faraday (F) y Avogadro (N</a:t>
            </a:r>
            <a:r>
              <a:rPr lang="es-MX" baseline="-25000" dirty="0">
                <a:solidFill>
                  <a:srgbClr val="0000FF"/>
                </a:solidFill>
              </a:rPr>
              <a:t>A</a:t>
            </a:r>
            <a:r>
              <a:rPr lang="es-MX" dirty="0">
                <a:solidFill>
                  <a:srgbClr val="0000FF"/>
                </a:solidFill>
              </a:rPr>
              <a:t>)?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8. Determine la intensidad de corriente involucrada en un proceso electrolítico donde circulan 34 electrones en 5 [s],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9. Se hacen fluir 750 [</a:t>
            </a:r>
            <a:r>
              <a:rPr lang="es-MX" dirty="0" err="1">
                <a:solidFill>
                  <a:srgbClr val="0000FF"/>
                </a:solidFill>
              </a:rPr>
              <a:t>mA</a:t>
            </a:r>
            <a:r>
              <a:rPr lang="es-MX" dirty="0">
                <a:solidFill>
                  <a:srgbClr val="0000FF"/>
                </a:solidFill>
              </a:rPr>
              <a:t>] durante 9 minutos en el experimento de la electrólisis del agua. ¿Qué volumen de O</a:t>
            </a:r>
            <a:r>
              <a:rPr lang="es-MX" baseline="-25000" dirty="0">
                <a:solidFill>
                  <a:srgbClr val="0000FF"/>
                </a:solidFill>
              </a:rPr>
              <a:t>2</a:t>
            </a:r>
            <a:r>
              <a:rPr lang="es-MX" dirty="0">
                <a:solidFill>
                  <a:srgbClr val="0000FF"/>
                </a:solidFill>
              </a:rPr>
              <a:t> medido a 78 [</a:t>
            </a:r>
            <a:r>
              <a:rPr lang="es-MX" dirty="0" err="1">
                <a:solidFill>
                  <a:srgbClr val="0000FF"/>
                </a:solidFill>
              </a:rPr>
              <a:t>kPa</a:t>
            </a:r>
            <a:r>
              <a:rPr lang="es-MX" dirty="0">
                <a:solidFill>
                  <a:srgbClr val="0000FF"/>
                </a:solidFill>
              </a:rPr>
              <a:t>] y 295.15 [K] se producirá?</a:t>
            </a:r>
          </a:p>
          <a:p>
            <a:pPr marL="268288" indent="-268288" algn="just">
              <a:lnSpc>
                <a:spcPct val="120000"/>
              </a:lnSpc>
              <a:spcAft>
                <a:spcPts val="900"/>
              </a:spcAft>
            </a:pPr>
            <a:r>
              <a:rPr lang="es-MX" dirty="0">
                <a:solidFill>
                  <a:srgbClr val="0000FF"/>
                </a:solidFill>
              </a:rPr>
              <a:t>10. Se electro deposita hierro sobre una de las caras de una placa de 5×8 [cm] a partir de una disolución de sulfato de hierro [II] (FeSO</a:t>
            </a:r>
            <a:r>
              <a:rPr lang="es-MX" baseline="-25000" dirty="0">
                <a:solidFill>
                  <a:srgbClr val="0000FF"/>
                </a:solidFill>
              </a:rPr>
              <a:t>4</a:t>
            </a:r>
            <a:r>
              <a:rPr lang="es-MX" dirty="0">
                <a:solidFill>
                  <a:srgbClr val="0000FF"/>
                </a:solidFill>
              </a:rPr>
              <a:t>). Calcule el tiempo que deben circular 500 [</a:t>
            </a:r>
            <a:r>
              <a:rPr lang="es-MX" dirty="0" err="1">
                <a:solidFill>
                  <a:srgbClr val="0000FF"/>
                </a:solidFill>
              </a:rPr>
              <a:t>mA</a:t>
            </a:r>
            <a:r>
              <a:rPr lang="es-MX" dirty="0">
                <a:solidFill>
                  <a:srgbClr val="0000FF"/>
                </a:solidFill>
              </a:rPr>
              <a:t>] para que el espesor del depósito sea 30 [</a:t>
            </a:r>
            <a:r>
              <a:rPr lang="es-MX" dirty="0" err="1">
                <a:solidFill>
                  <a:srgbClr val="0000FF"/>
                </a:solidFill>
              </a:rPr>
              <a:t>μm</a:t>
            </a:r>
            <a:r>
              <a:rPr lang="es-MX" dirty="0">
                <a:solidFill>
                  <a:srgbClr val="0000FF"/>
                </a:solidFill>
              </a:rPr>
              <a:t>]. La densidad del hierro es 7.87 [g/cm</a:t>
            </a:r>
            <a:r>
              <a:rPr lang="es-MX" baseline="30000" dirty="0">
                <a:solidFill>
                  <a:srgbClr val="0000FF"/>
                </a:solidFill>
              </a:rPr>
              <a:t>3</a:t>
            </a:r>
            <a:r>
              <a:rPr lang="es-MX" dirty="0">
                <a:solidFill>
                  <a:srgbClr val="0000FF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2134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>
            <a:extLst>
              <a:ext uri="{FF2B5EF4-FFF2-40B4-BE49-F238E27FC236}">
                <a16:creationId xmlns:a16="http://schemas.microsoft.com/office/drawing/2014/main" id="{3684315C-F86E-43B5-A79A-4A387F79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223" y="645526"/>
            <a:ext cx="12763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ES" sz="2100" b="1" kern="0" dirty="0">
                <a:solidFill>
                  <a:srgbClr val="0000FF"/>
                </a:solidFill>
              </a:rPr>
              <a:t>Créditos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7583" y="1297904"/>
            <a:ext cx="10859591" cy="5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r>
              <a:rPr lang="es-ES" sz="1800" b="0" kern="0" dirty="0">
                <a:solidFill>
                  <a:srgbClr val="0000FF"/>
                </a:solidFill>
                <a:effectLst/>
              </a:rPr>
              <a:t>Para la elaboración de este material de apoyo, se tomó como base los manuales de los Laboratorios de las asignaturas de Química en la DCB, FI-UNAM.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Autor:	Autorización:</a:t>
            </a: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C. Q. Alfredo Velásquez Márquez	Q. Antonia del Carmen Pérez León</a:t>
            </a: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Profesor de Carrera	Jefa de Academia de Laboratorios de la DCB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Revisores (2021):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A. Violeta Luz María Bravo Hernández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C. Miguel Ángel Jaime Vasconcelos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Q. Esther Flores Cruz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I. Q. Félix Benjamín Núñez Orozco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Dra. Ana Laura Pérez Martínez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 err="1">
                <a:solidFill>
                  <a:srgbClr val="0000FF"/>
                </a:solidFill>
                <a:effectLst/>
              </a:rPr>
              <a:t>Dr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. </a:t>
            </a:r>
            <a:r>
              <a:rPr lang="es-ES" sz="1600" b="0" kern="0" dirty="0" err="1">
                <a:solidFill>
                  <a:srgbClr val="0000FF"/>
                </a:solidFill>
                <a:effectLst/>
              </a:rPr>
              <a:t>Ehecatl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 Luis David Paleo González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Q. Antonia del Carmen Pérez León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Profesores de la Facultad de Ingeniería miembros de la Academia de Química</a:t>
            </a:r>
          </a:p>
        </p:txBody>
      </p:sp>
    </p:spTree>
    <p:extLst>
      <p:ext uri="{BB962C8B-B14F-4D97-AF65-F5344CB8AC3E}">
        <p14:creationId xmlns:p14="http://schemas.microsoft.com/office/powerpoint/2010/main" val="347197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747713" y="1389959"/>
            <a:ext cx="10696574" cy="275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spcAft>
                <a:spcPct val="40000"/>
              </a:spcAft>
            </a:pPr>
            <a:r>
              <a:rPr lang="es-MX" sz="2000" dirty="0">
                <a:solidFill>
                  <a:srgbClr val="0000FF"/>
                </a:solidFill>
              </a:rPr>
              <a:t>En electroquímica, se trabaja con reacciones de óxido-reducción espontáneas y no espontáneas.</a:t>
            </a:r>
          </a:p>
          <a:p>
            <a:pPr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La electrólisis del agua es una reacción de óxido-reducción no espontánea en la cual la molécula de agua disociada forma los iones H</a:t>
            </a:r>
            <a:r>
              <a:rPr lang="es-ES" sz="2000" baseline="30000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 y OH</a:t>
            </a:r>
            <a:r>
              <a:rPr lang="es-ES" sz="2000" baseline="30000" dirty="0">
                <a:solidFill>
                  <a:srgbClr val="0000FF"/>
                </a:solidFill>
                <a:cs typeface="Arial" charset="0"/>
              </a:rPr>
              <a:t>–</a:t>
            </a: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, los cuales viajan hacia los electrodos (cátodo y ánodo) respectivos, donde se reducen y oxidan respectivamente, para producir las moléculas de H</a:t>
            </a:r>
            <a:r>
              <a:rPr lang="es-ES" sz="2000" baseline="-25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 y O</a:t>
            </a:r>
            <a:r>
              <a:rPr lang="es-ES" sz="2000" baseline="-25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s-E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186151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2749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66610" y="1342138"/>
            <a:ext cx="10858780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  <a:cs typeface="Times New Roman" pitchFamily="18" charset="0"/>
              </a:rPr>
              <a:t>La reacción general de la electrólisis del agua es la siguiente:</a:t>
            </a:r>
          </a:p>
        </p:txBody>
      </p: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2247900" y="1832538"/>
            <a:ext cx="4611686" cy="566738"/>
            <a:chOff x="1927" y="1866"/>
            <a:chExt cx="2905" cy="357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1927" y="1866"/>
              <a:ext cx="54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2H</a:t>
              </a:r>
              <a:r>
                <a:rPr kumimoji="0" lang="es-ES" sz="2200" i="0" u="none" strike="noStrike" kern="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</a:t>
              </a: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O</a:t>
              </a:r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2711" y="2016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2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3394" y="1866"/>
              <a:ext cx="40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2H</a:t>
              </a:r>
              <a:r>
                <a:rPr kumimoji="0" lang="es-ES" sz="2200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4043" y="1866"/>
              <a:ext cx="220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+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4512" y="1866"/>
              <a:ext cx="32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O</a:t>
              </a:r>
              <a:r>
                <a:rPr kumimoji="0" lang="es-ES" sz="2200" i="0" u="none" strike="noStrike" kern="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666610" y="2365163"/>
            <a:ext cx="10858780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del sistema, la molécula de agua se disocia para formar iones:</a:t>
            </a:r>
          </a:p>
        </p:txBody>
      </p:sp>
      <p:grpSp>
        <p:nvGrpSpPr>
          <p:cNvPr id="52" name="Group 13"/>
          <p:cNvGrpSpPr>
            <a:grpSpLocks/>
          </p:cNvGrpSpPr>
          <p:nvPr/>
        </p:nvGrpSpPr>
        <p:grpSpPr bwMode="auto">
          <a:xfrm>
            <a:off x="2236788" y="2800726"/>
            <a:ext cx="4783139" cy="566738"/>
            <a:chOff x="1937" y="1866"/>
            <a:chExt cx="3013" cy="357"/>
          </a:xfrm>
        </p:grpSpPr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1937" y="1866"/>
              <a:ext cx="44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H</a:t>
              </a:r>
              <a:r>
                <a:rPr kumimoji="0" lang="es-ES" sz="2200" i="0" u="none" strike="noStrike" kern="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2</a:t>
              </a: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O</a:t>
              </a: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2711" y="2016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2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3403" y="1866"/>
              <a:ext cx="31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H</a:t>
              </a:r>
              <a:r>
                <a:rPr kumimoji="0" lang="es-ES" sz="2200" i="0" u="none" strike="noStrike" kern="0" cap="none" spc="0" normalizeH="0" baseline="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+</a:t>
              </a:r>
              <a:endParaRPr kumimoji="0" lang="es-ES" sz="220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4043" y="1866"/>
              <a:ext cx="220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+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501" y="1866"/>
              <a:ext cx="449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Times New Roman" pitchFamily="18" charset="0"/>
                </a:rPr>
                <a:t>OH</a:t>
              </a:r>
              <a:r>
                <a:rPr kumimoji="0" lang="es-ES" sz="2200" i="0" u="none" strike="noStrike" kern="0" cap="none" spc="0" normalizeH="0" baseline="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–</a:t>
              </a:r>
              <a:endParaRPr kumimoji="0" lang="es-ES" sz="2200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</p:grp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4878386" y="4140203"/>
            <a:ext cx="2155825" cy="2413000"/>
            <a:chOff x="2201" y="2408"/>
            <a:chExt cx="1358" cy="1520"/>
          </a:xfrm>
        </p:grpSpPr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201" y="2408"/>
              <a:ext cx="1358" cy="1520"/>
              <a:chOff x="2201" y="2256"/>
              <a:chExt cx="1358" cy="1520"/>
            </a:xfrm>
          </p:grpSpPr>
          <p:sp>
            <p:nvSpPr>
              <p:cNvPr id="62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201" y="2256"/>
                <a:ext cx="1358" cy="1478"/>
              </a:xfrm>
              <a:prstGeom prst="can">
                <a:avLst>
                  <a:gd name="adj" fmla="val 1307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3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201" y="2626"/>
                <a:ext cx="1358" cy="1148"/>
              </a:xfrm>
              <a:prstGeom prst="can">
                <a:avLst>
                  <a:gd name="adj" fmla="val 1672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4" name="Oval 23"/>
              <p:cNvSpPr>
                <a:spLocks noChangeAspect="1" noChangeArrowheads="1"/>
              </p:cNvSpPr>
              <p:nvPr/>
            </p:nvSpPr>
            <p:spPr bwMode="auto">
              <a:xfrm>
                <a:off x="2202" y="3602"/>
                <a:ext cx="1357" cy="17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2434" y="3526"/>
              <a:ext cx="3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H</a:t>
              </a:r>
              <a:r>
                <a:rPr kumimoji="0" lang="es-ES" sz="2100" b="1" i="0" u="none" strike="noStrike" kern="0" cap="none" spc="0" normalizeH="0" baseline="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943" y="3526"/>
              <a:ext cx="40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OH</a:t>
              </a:r>
              <a:r>
                <a:rPr kumimoji="0" lang="es-ES" sz="21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grpSp>
        <p:nvGrpSpPr>
          <p:cNvPr id="65" name="Group 26"/>
          <p:cNvGrpSpPr>
            <a:grpSpLocks/>
          </p:cNvGrpSpPr>
          <p:nvPr/>
        </p:nvGrpSpPr>
        <p:grpSpPr bwMode="auto">
          <a:xfrm>
            <a:off x="4927599" y="3594103"/>
            <a:ext cx="1876425" cy="2305050"/>
            <a:chOff x="462" y="2304"/>
            <a:chExt cx="1182" cy="1452"/>
          </a:xfrm>
        </p:grpSpPr>
        <p:grpSp>
          <p:nvGrpSpPr>
            <p:cNvPr id="66" name="Group 27"/>
            <p:cNvGrpSpPr>
              <a:grpSpLocks/>
            </p:cNvGrpSpPr>
            <p:nvPr/>
          </p:nvGrpSpPr>
          <p:grpSpPr bwMode="auto">
            <a:xfrm>
              <a:off x="528" y="2304"/>
              <a:ext cx="1094" cy="1452"/>
              <a:chOff x="624" y="2160"/>
              <a:chExt cx="1094" cy="1452"/>
            </a:xfrm>
          </p:grpSpPr>
          <p:grpSp>
            <p:nvGrpSpPr>
              <p:cNvPr id="69" name="Group 28"/>
              <p:cNvGrpSpPr>
                <a:grpSpLocks/>
              </p:cNvGrpSpPr>
              <p:nvPr/>
            </p:nvGrpSpPr>
            <p:grpSpPr bwMode="auto">
              <a:xfrm>
                <a:off x="624" y="3052"/>
                <a:ext cx="77" cy="560"/>
                <a:chOff x="1200" y="3088"/>
                <a:chExt cx="77" cy="560"/>
              </a:xfrm>
            </p:grpSpPr>
            <p:sp>
              <p:nvSpPr>
                <p:cNvPr id="79" name="Rectangle 29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8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70" name="Group 31"/>
              <p:cNvGrpSpPr>
                <a:grpSpLocks/>
              </p:cNvGrpSpPr>
              <p:nvPr/>
            </p:nvGrpSpPr>
            <p:grpSpPr bwMode="auto">
              <a:xfrm>
                <a:off x="1632" y="3052"/>
                <a:ext cx="77" cy="560"/>
                <a:chOff x="1200" y="3088"/>
                <a:chExt cx="77" cy="560"/>
              </a:xfrm>
            </p:grpSpPr>
            <p:sp>
              <p:nvSpPr>
                <p:cNvPr id="77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7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 flipV="1">
                <a:off x="700" y="2673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 flipV="1">
                <a:off x="1708" y="2674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 flipV="1">
                <a:off x="1708" y="2288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V="1">
                <a:off x="702" y="2287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 rot="16200000" flipV="1">
                <a:off x="1206" y="1776"/>
                <a:ext cx="0" cy="10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6" name="Rectangle 39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36" cy="2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67" name="Text Box 40"/>
            <p:cNvSpPr txBox="1">
              <a:spLocks noChangeArrowheads="1"/>
            </p:cNvSpPr>
            <p:nvPr/>
          </p:nvSpPr>
          <p:spPr bwMode="auto">
            <a:xfrm>
              <a:off x="1477" y="3520"/>
              <a:ext cx="16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68" name="Text Box 41"/>
            <p:cNvSpPr txBox="1">
              <a:spLocks noChangeArrowheads="1"/>
            </p:cNvSpPr>
            <p:nvPr/>
          </p:nvSpPr>
          <p:spPr bwMode="auto">
            <a:xfrm rot="23029">
              <a:off x="462" y="3468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cxnSp>
        <p:nvCxnSpPr>
          <p:cNvPr id="81" name="AutoShape 42"/>
          <p:cNvCxnSpPr>
            <a:cxnSpLocks noChangeShapeType="1"/>
            <a:stCxn id="60" idx="0"/>
            <a:endCxn id="68" idx="3"/>
          </p:cNvCxnSpPr>
          <p:nvPr/>
        </p:nvCxnSpPr>
        <p:spPr bwMode="auto">
          <a:xfrm rot="5400000" flipH="1">
            <a:off x="5193505" y="5620547"/>
            <a:ext cx="288925" cy="300037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  <p:cxnSp>
        <p:nvCxnSpPr>
          <p:cNvPr id="82" name="AutoShape 45"/>
          <p:cNvCxnSpPr>
            <a:cxnSpLocks noChangeShapeType="1"/>
            <a:stCxn id="61" idx="0"/>
            <a:endCxn id="67" idx="1"/>
          </p:cNvCxnSpPr>
          <p:nvPr/>
        </p:nvCxnSpPr>
        <p:spPr bwMode="auto">
          <a:xfrm rot="16200000">
            <a:off x="6328568" y="5704684"/>
            <a:ext cx="260350" cy="160337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186151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969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1295400" y="1933308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Cátodo(-):</a:t>
            </a:r>
          </a:p>
        </p:txBody>
      </p:sp>
      <p:sp>
        <p:nvSpPr>
          <p:cNvPr id="164" name="Text Box 5"/>
          <p:cNvSpPr txBox="1">
            <a:spLocks noChangeArrowheads="1"/>
          </p:cNvSpPr>
          <p:nvPr/>
        </p:nvSpPr>
        <p:spPr bwMode="auto">
          <a:xfrm>
            <a:off x="1320800" y="4309572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Ánodo (+):</a:t>
            </a:r>
          </a:p>
        </p:txBody>
      </p:sp>
      <p:sp>
        <p:nvSpPr>
          <p:cNvPr id="167" name="Line 8"/>
          <p:cNvSpPr>
            <a:spLocks noChangeShapeType="1"/>
          </p:cNvSpPr>
          <p:nvPr/>
        </p:nvSpPr>
        <p:spPr bwMode="auto">
          <a:xfrm>
            <a:off x="2893377" y="3199773"/>
            <a:ext cx="68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69" name="Line 10"/>
          <p:cNvSpPr>
            <a:spLocks noChangeShapeType="1"/>
          </p:cNvSpPr>
          <p:nvPr/>
        </p:nvSpPr>
        <p:spPr bwMode="auto">
          <a:xfrm>
            <a:off x="3748076" y="5624285"/>
            <a:ext cx="55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496568" y="2324619"/>
                <a:ext cx="33577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68" y="2324619"/>
                <a:ext cx="3357778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1273" t="-44643" r="-3455" b="-946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uadroTexto 170"/>
              <p:cNvSpPr txBox="1"/>
              <p:nvPr/>
            </p:nvSpPr>
            <p:spPr>
              <a:xfrm>
                <a:off x="4295840" y="2783745"/>
                <a:ext cx="52582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CuadroTexto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0" y="2783745"/>
                <a:ext cx="525823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80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631073" y="3242872"/>
                <a:ext cx="73286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73" y="3242872"/>
                <a:ext cx="7328609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5352" b="-6338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uadroTexto 171"/>
              <p:cNvSpPr txBox="1"/>
              <p:nvPr/>
            </p:nvSpPr>
            <p:spPr>
              <a:xfrm>
                <a:off x="3977752" y="4740459"/>
                <a:ext cx="517968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CuadroTexto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52" y="4740459"/>
                <a:ext cx="517968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07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uadroTexto 172"/>
              <p:cNvSpPr txBox="1"/>
              <p:nvPr/>
            </p:nvSpPr>
            <p:spPr>
              <a:xfrm>
                <a:off x="3995710" y="5207074"/>
                <a:ext cx="50354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s-MX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3" name="CuadroTexto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710" y="5207074"/>
                <a:ext cx="5035416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726" t="-44643" b="-946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uadroTexto 173"/>
              <p:cNvSpPr txBox="1"/>
              <p:nvPr/>
            </p:nvSpPr>
            <p:spPr>
              <a:xfrm>
                <a:off x="3962762" y="5673689"/>
                <a:ext cx="522938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CuadroTexto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762" y="5673689"/>
                <a:ext cx="522938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583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186151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65944" y="1330795"/>
            <a:ext cx="3058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effectLst/>
              </a:rPr>
              <a:t>Electrólisis del agua</a:t>
            </a:r>
          </a:p>
        </p:txBody>
      </p:sp>
    </p:spTree>
    <p:extLst>
      <p:ext uri="{BB962C8B-B14F-4D97-AF65-F5344CB8AC3E}">
        <p14:creationId xmlns:p14="http://schemas.microsoft.com/office/powerpoint/2010/main" val="15615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utoUpdateAnimBg="0"/>
      <p:bldP spid="164" grpId="0" autoUpdateAnimBg="0"/>
      <p:bldP spid="167" grpId="0" animBg="1"/>
      <p:bldP spid="169" grpId="0" animBg="1"/>
      <p:bldP spid="2" grpId="0"/>
      <p:bldP spid="171" grpId="0"/>
      <p:bldP spid="4" grpId="0"/>
      <p:bldP spid="172" grpId="0"/>
      <p:bldP spid="173" grpId="0"/>
      <p:bldP spid="17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1013013" y="1906414"/>
            <a:ext cx="1631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dirty="0">
                <a:solidFill>
                  <a:srgbClr val="0000FF"/>
                </a:solidFill>
                <a:effectLst/>
              </a:rPr>
              <a:t>Cátodo(-):</a:t>
            </a:r>
          </a:p>
        </p:txBody>
      </p:sp>
      <p:sp>
        <p:nvSpPr>
          <p:cNvPr id="164" name="Text Box 5"/>
          <p:cNvSpPr txBox="1">
            <a:spLocks noChangeArrowheads="1"/>
          </p:cNvSpPr>
          <p:nvPr/>
        </p:nvSpPr>
        <p:spPr bwMode="auto">
          <a:xfrm>
            <a:off x="1013013" y="2722819"/>
            <a:ext cx="1631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dirty="0">
                <a:solidFill>
                  <a:srgbClr val="0000FF"/>
                </a:solidFill>
                <a:effectLst/>
              </a:rPr>
              <a:t>Ánodo (+):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670363" y="1906413"/>
                <a:ext cx="73286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63" y="1906413"/>
                <a:ext cx="7328609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25714" b="-657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uadroTexto 173"/>
              <p:cNvSpPr txBox="1"/>
              <p:nvPr/>
            </p:nvSpPr>
            <p:spPr>
              <a:xfrm>
                <a:off x="5894295" y="2722819"/>
                <a:ext cx="522938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CuadroTexto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95" y="2722819"/>
                <a:ext cx="522938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865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186151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65944" y="1330795"/>
            <a:ext cx="3058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effectLst/>
              </a:rPr>
              <a:t>Electrólisis del agua</a:t>
            </a:r>
          </a:p>
        </p:txBody>
      </p:sp>
    </p:spTree>
    <p:extLst>
      <p:ext uri="{BB962C8B-B14F-4D97-AF65-F5344CB8AC3E}">
        <p14:creationId xmlns:p14="http://schemas.microsoft.com/office/powerpoint/2010/main" val="25911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utoUpdateAnimBg="0"/>
      <p:bldP spid="164" grpId="0" autoUpdateAnimBg="0"/>
      <p:bldP spid="4" grpId="0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1013013" y="1906414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Cátodo(-):</a:t>
            </a:r>
          </a:p>
        </p:txBody>
      </p:sp>
      <p:sp>
        <p:nvSpPr>
          <p:cNvPr id="164" name="Text Box 5"/>
          <p:cNvSpPr txBox="1">
            <a:spLocks noChangeArrowheads="1"/>
          </p:cNvSpPr>
          <p:nvPr/>
        </p:nvSpPr>
        <p:spPr bwMode="auto">
          <a:xfrm>
            <a:off x="1013013" y="2722819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Ánodo (+):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670363" y="1906413"/>
                <a:ext cx="73286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63" y="1906413"/>
                <a:ext cx="7328609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25714" b="-657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875448" y="3240114"/>
            <a:ext cx="81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5704548" y="3446224"/>
                <a:ext cx="37492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48" y="3446224"/>
                <a:ext cx="3749231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b="-6338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894295" y="2722819"/>
                <a:ext cx="499854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95" y="2722819"/>
                <a:ext cx="4998548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951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186151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65944" y="1330795"/>
            <a:ext cx="3058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effectLst/>
              </a:rPr>
              <a:t>Electrólisis del agua</a:t>
            </a:r>
          </a:p>
        </p:txBody>
      </p:sp>
    </p:spTree>
    <p:extLst>
      <p:ext uri="{BB962C8B-B14F-4D97-AF65-F5344CB8AC3E}">
        <p14:creationId xmlns:p14="http://schemas.microsoft.com/office/powerpoint/2010/main" val="4085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64" grpId="0"/>
      <p:bldP spid="4" grpId="0"/>
      <p:bldP spid="13" grpId="0" animBg="1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700002" y="660207"/>
            <a:ext cx="27895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Electrólisis del agua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26618" y="1954348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Cátodo(-):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6618" y="2442427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Ánodo (+):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541829" y="2962959"/>
            <a:ext cx="64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3541829" y="1996865"/>
                <a:ext cx="358861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29" y="1996865"/>
                <a:ext cx="3588610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1188" t="-47273" r="-170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806142" y="5073192"/>
                <a:ext cx="517968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42" y="5073192"/>
                <a:ext cx="5179687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06" t="-44643" b="-946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4842876" y="2498589"/>
                <a:ext cx="50354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s-MX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MX" sz="22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876" y="2498589"/>
                <a:ext cx="5035416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726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118388" y="1386110"/>
            <a:ext cx="1952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</a:rPr>
              <a:t>En medio ácido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339351" y="4509452"/>
                <a:ext cx="54890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MX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51" y="4509452"/>
                <a:ext cx="548906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556" t="-47273" b="-9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4700002" y="3009029"/>
                <a:ext cx="37492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02" y="3009029"/>
                <a:ext cx="3749231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5714" b="-657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10643" y="4566892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Cátodo(-):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10643" y="5054971"/>
            <a:ext cx="163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  <a:effectLst/>
              </a:rPr>
              <a:t>Ánodo (+):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329386" y="5562102"/>
            <a:ext cx="66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4677126" y="5636932"/>
                <a:ext cx="37492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s-MX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MX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sSub>
                        <m:sSubPr>
                          <m:ctrlP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MX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26" y="5636932"/>
                <a:ext cx="3749231" cy="430887"/>
              </a:xfrm>
              <a:prstGeom prst="rect">
                <a:avLst/>
              </a:prstGeom>
              <a:blipFill rotWithShape="0">
                <a:blip r:embed="rId7"/>
                <a:stretch>
                  <a:fillRect t="-25714" b="-657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054265" y="3924213"/>
            <a:ext cx="2081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</a:rPr>
              <a:t>En medio básico</a:t>
            </a:r>
          </a:p>
        </p:txBody>
      </p:sp>
    </p:spTree>
    <p:extLst>
      <p:ext uri="{BB962C8B-B14F-4D97-AF65-F5344CB8AC3E}">
        <p14:creationId xmlns:p14="http://schemas.microsoft.com/office/powerpoint/2010/main" val="39651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7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715673" y="674099"/>
            <a:ext cx="275908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 err="1">
                <a:solidFill>
                  <a:srgbClr val="0000FF"/>
                </a:solidFill>
              </a:rPr>
              <a:t>Electrodepositación</a:t>
            </a:r>
            <a:endParaRPr lang="es-ES" sz="2100" b="1" dirty="0">
              <a:solidFill>
                <a:srgbClr val="0000FF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747713" y="1389959"/>
            <a:ext cx="106965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spcAft>
                <a:spcPct val="40000"/>
              </a:spcAft>
            </a:pPr>
            <a:r>
              <a:rPr lang="es-MX" sz="2000" dirty="0">
                <a:solidFill>
                  <a:srgbClr val="0000FF"/>
                </a:solidFill>
              </a:rPr>
              <a:t>Se presenta cuando se emplea una disolución de una sal metálica y los iones metálicos de la disolución se reducen ganando electrones y convirtiéndose en átomos neutros que se quedan adheridos a la superficie del cátodo. Es decir se </a:t>
            </a:r>
            <a:r>
              <a:rPr lang="es-MX" sz="2000" dirty="0" err="1">
                <a:solidFill>
                  <a:srgbClr val="0000FF"/>
                </a:solidFill>
              </a:rPr>
              <a:t>electrodeposita</a:t>
            </a:r>
            <a:r>
              <a:rPr lang="es-MX" sz="2000" dirty="0">
                <a:solidFill>
                  <a:srgbClr val="0000FF"/>
                </a:solidFill>
              </a:rPr>
              <a:t> una capa metálica en la superficie del cátodo.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953339" y="4052303"/>
            <a:ext cx="2155825" cy="2413000"/>
            <a:chOff x="2201" y="2408"/>
            <a:chExt cx="1358" cy="1520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201" y="2408"/>
              <a:ext cx="1358" cy="1520"/>
              <a:chOff x="2201" y="2256"/>
              <a:chExt cx="1358" cy="1520"/>
            </a:xfrm>
          </p:grpSpPr>
          <p:sp>
            <p:nvSpPr>
              <p:cNvPr id="11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201" y="2256"/>
                <a:ext cx="1358" cy="1478"/>
              </a:xfrm>
              <a:prstGeom prst="can">
                <a:avLst>
                  <a:gd name="adj" fmla="val 1307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201" y="2626"/>
                <a:ext cx="1358" cy="1148"/>
              </a:xfrm>
              <a:prstGeom prst="can">
                <a:avLst>
                  <a:gd name="adj" fmla="val 1672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3" name="Oval 23"/>
              <p:cNvSpPr>
                <a:spLocks noChangeAspect="1" noChangeArrowheads="1"/>
              </p:cNvSpPr>
              <p:nvPr/>
            </p:nvSpPr>
            <p:spPr bwMode="auto">
              <a:xfrm>
                <a:off x="2202" y="3602"/>
                <a:ext cx="1357" cy="17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01" y="3468"/>
                  <a:ext cx="392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s-ES" sz="2100" b="1" i="1" u="none" strike="noStrike" kern="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1" y="3468"/>
                  <a:ext cx="392" cy="2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847" y="3490"/>
                  <a:ext cx="374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s-MX" sz="21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es-ES" sz="2100" b="1" u="none" strike="noStrike" kern="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7" y="3490"/>
                  <a:ext cx="374" cy="2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4957580" y="3506203"/>
            <a:ext cx="1876425" cy="2305050"/>
            <a:chOff x="462" y="2304"/>
            <a:chExt cx="1182" cy="1452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528" y="2304"/>
              <a:ext cx="1094" cy="1452"/>
              <a:chOff x="624" y="2160"/>
              <a:chExt cx="1094" cy="1452"/>
            </a:xfrm>
          </p:grpSpPr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>
                <a:off x="624" y="3052"/>
                <a:ext cx="77" cy="560"/>
                <a:chOff x="1200" y="3088"/>
                <a:chExt cx="77" cy="560"/>
              </a:xfrm>
            </p:grpSpPr>
            <p:sp>
              <p:nvSpPr>
                <p:cNvPr id="28" name="Rectangle 29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1632" y="3052"/>
                <a:ext cx="77" cy="560"/>
                <a:chOff x="1200" y="3088"/>
                <a:chExt cx="77" cy="560"/>
              </a:xfrm>
            </p:grpSpPr>
            <p:sp>
              <p:nvSpPr>
                <p:cNvPr id="26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48" cy="288"/>
                </a:xfrm>
                <a:prstGeom prst="rect">
                  <a:avLst/>
                </a:prstGeom>
                <a:solidFill>
                  <a:srgbClr val="B2B2B2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77" y="3088"/>
                  <a:ext cx="0" cy="2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 flipV="1">
                <a:off x="700" y="2673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V="1">
                <a:off x="1708" y="2674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Line 36"/>
              <p:cNvSpPr>
                <a:spLocks noChangeShapeType="1"/>
              </p:cNvSpPr>
              <p:nvPr/>
            </p:nvSpPr>
            <p:spPr bwMode="auto">
              <a:xfrm flipV="1">
                <a:off x="1708" y="2288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 flipV="1">
                <a:off x="702" y="2287"/>
                <a:ext cx="0" cy="3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4" name="Line 38"/>
              <p:cNvSpPr>
                <a:spLocks noChangeShapeType="1"/>
              </p:cNvSpPr>
              <p:nvPr/>
            </p:nvSpPr>
            <p:spPr bwMode="auto">
              <a:xfrm rot="16200000" flipV="1">
                <a:off x="1206" y="1776"/>
                <a:ext cx="0" cy="10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36" cy="2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1477" y="3520"/>
              <a:ext cx="16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 rot="23029">
              <a:off x="462" y="3468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cxnSp>
        <p:nvCxnSpPr>
          <p:cNvPr id="30" name="AutoShape 42"/>
          <p:cNvCxnSpPr>
            <a:cxnSpLocks noChangeShapeType="1"/>
            <a:stCxn id="9" idx="0"/>
            <a:endCxn id="17" idx="3"/>
          </p:cNvCxnSpPr>
          <p:nvPr/>
        </p:nvCxnSpPr>
        <p:spPr bwMode="auto">
          <a:xfrm rot="16200000" flipV="1">
            <a:off x="5380948" y="5375262"/>
            <a:ext cx="196771" cy="522812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  <p:cxnSp>
        <p:nvCxnSpPr>
          <p:cNvPr id="31" name="AutoShape 45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6336051" y="5491464"/>
            <a:ext cx="217488" cy="338136"/>
          </a:xfrm>
          <a:prstGeom prst="curvedConnector2">
            <a:avLst/>
          </a:prstGeom>
          <a:noFill/>
          <a:ln w="25400">
            <a:solidFill>
              <a:srgbClr val="0033CC"/>
            </a:solidFill>
            <a:prstDash val="sysDot"/>
            <a:round/>
            <a:headEnd/>
            <a:tailEnd type="stealth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9053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1808</Words>
  <Application>Microsoft Office PowerPoint</Application>
  <PresentationFormat>Panorámica</PresentationFormat>
  <Paragraphs>220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Times New Roman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 Velásquez Márquez</dc:creator>
  <cp:lastModifiedBy>Ayesha Román</cp:lastModifiedBy>
  <cp:revision>203</cp:revision>
  <dcterms:created xsi:type="dcterms:W3CDTF">2009-01-09T20:38:31Z</dcterms:created>
  <dcterms:modified xsi:type="dcterms:W3CDTF">2021-09-23T21:45:04Z</dcterms:modified>
</cp:coreProperties>
</file>