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1"/>
  </p:notesMasterIdLst>
  <p:sldIdLst>
    <p:sldId id="394" r:id="rId3"/>
    <p:sldId id="279" r:id="rId4"/>
    <p:sldId id="396" r:id="rId5"/>
    <p:sldId id="418" r:id="rId6"/>
    <p:sldId id="419" r:id="rId7"/>
    <p:sldId id="420" r:id="rId8"/>
    <p:sldId id="328" r:id="rId9"/>
    <p:sldId id="421" r:id="rId10"/>
    <p:sldId id="306" r:id="rId11"/>
    <p:sldId id="281" r:id="rId12"/>
    <p:sldId id="371" r:id="rId13"/>
    <p:sldId id="422" r:id="rId14"/>
    <p:sldId id="428" r:id="rId15"/>
    <p:sldId id="411" r:id="rId16"/>
    <p:sldId id="426" r:id="rId17"/>
    <p:sldId id="417" r:id="rId18"/>
    <p:sldId id="427" r:id="rId19"/>
    <p:sldId id="429" r:id="rId20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K4AUmwkOMZ1jOX8t9LPaA==" hashData="GAF5SvLEVcOi/wNaDTCa+KFIPIylEi84FBwMEjQVYidyUTfyc3DFItUQIDkCVAvZ1QPXWMEwna1SROWX5SWPdQ=="/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CC00"/>
    <a:srgbClr val="CCECFF"/>
    <a:srgbClr val="000099"/>
    <a:srgbClr val="0000CC"/>
    <a:srgbClr val="FAFAF0"/>
    <a:srgbClr val="000066"/>
    <a:srgbClr val="FAFAD2"/>
    <a:srgbClr val="FAF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816" y="72"/>
      </p:cViewPr>
      <p:guideLst>
        <p:guide orient="horz" pos="2432"/>
        <p:guide pos="3840"/>
        <p:guide pos="709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0CD32-456C-48A8-899C-93B8C4A38533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8DE52-4604-4715-8BC2-6E51678B7D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94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15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1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9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7529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75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1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814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424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31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6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82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83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5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ages.uoregon.edu/tgreenbo/voltaicCellEMF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/circuit-construction-kit-d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earsoncmg.com/bc/bc_0media_chem/chem_sim/calorimetry/Calor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het.colorado.edu/en/simulation/circuit-construction-kit-dc" TargetMode="External"/><Relationship Id="rId4" Type="http://schemas.openxmlformats.org/officeDocument/2006/relationships/hyperlink" Target="https://pages.uoregon.edu/tgreenbo/voltaicCellEMF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/>
          <p:cNvSpPr txBox="1"/>
          <p:nvPr/>
        </p:nvSpPr>
        <p:spPr>
          <a:xfrm>
            <a:off x="4583832" y="605584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kern="0" dirty="0">
                <a:solidFill>
                  <a:srgbClr val="0000FF"/>
                </a:solidFill>
                <a:latin typeface="Times New Roman" pitchFamily="18" charset="0"/>
              </a:rPr>
              <a:t>Prof.  Alfredo Velásquez Márquez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94765" y="2750128"/>
            <a:ext cx="10802470" cy="205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MX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 DE UNA PILA</a:t>
            </a:r>
          </a:p>
          <a:p>
            <a:pPr algn="ctr">
              <a:lnSpc>
                <a:spcPct val="130000"/>
              </a:lnSpc>
            </a:pPr>
            <a:r>
              <a:rPr lang="es-MX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distancia)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id="{030AB47C-12E5-4A4E-B1E3-196BE5633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712" y="577824"/>
            <a:ext cx="518457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DIVISIÓN DE CIENCIAS BÁSICAS</a:t>
            </a:r>
          </a:p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LABORATORIO DE QUÍMICA</a:t>
            </a:r>
          </a:p>
          <a:p>
            <a:pPr algn="ctr">
              <a:spcBef>
                <a:spcPts val="0"/>
              </a:spcBef>
            </a:pPr>
            <a:endParaRPr lang="es-ES" sz="2000" b="1" dirty="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FF"/>
                </a:solidFill>
                <a:latin typeface="Arial" charset="0"/>
              </a:rPr>
              <a:t>Práctica:</a:t>
            </a:r>
          </a:p>
        </p:txBody>
      </p:sp>
    </p:spTree>
    <p:extLst>
      <p:ext uri="{BB962C8B-B14F-4D97-AF65-F5344CB8AC3E}">
        <p14:creationId xmlns:p14="http://schemas.microsoft.com/office/powerpoint/2010/main" val="382438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478362"/>
            <a:ext cx="1112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docente verificará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el alumnado posea los conocimientos teóricos necesarios para realizar la práctica y dará las recomendaciones para el manejo de los simuladores.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37638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908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213906"/>
            <a:ext cx="11125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 del simulador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a la página del simulador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Galvanic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cells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and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the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Nernst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equation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que consta de disoluciones, metales (electrodos), voltímetro, papel filtro, agua destilada y célula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Carrow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8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212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213906"/>
            <a:ext cx="11125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Armado de la pila</a:t>
            </a:r>
          </a:p>
          <a:p>
            <a:pPr marL="358775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De la barra desplegable “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metals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que aparece a la derecha del simulador elija al cinc (Zn) como metal que funcionará ´como ánodo. La lámina de cinc deberá quedar conectada al cable negro.</a:t>
            </a:r>
          </a:p>
          <a:p>
            <a:pPr marL="358775" lvl="0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De la barra desplegable “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que aparece a la derecha del simulador elija la disolución de nitrato de cinc (Zn(NO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58775" lvl="0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 la barra desplegable “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metals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que aparece a la izquierda del simulador elija al cobre (Cu) como metal que funcionará como cátodo. La lámina de cobre deberá quedar conectada al cable rojo.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8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25827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281141"/>
            <a:ext cx="11125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De la barra desplegable “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que aparece a la izquierda del simulador elija la disolución de nitrato de cobre (Cu(NO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58775" lvl="0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Elija las concentraciones 1 [M] para determinar la diferencia de potencial en el estado estándar.</a:t>
            </a:r>
          </a:p>
          <a:p>
            <a:pPr marL="358775" lvl="0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Encienda el medidor de diferencia de potencial dando clic en el interruptor “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/Off”.</a:t>
            </a:r>
          </a:p>
          <a:p>
            <a:pPr marL="358775" lvl="0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Registre el valor de la diferencia de potencial.</a:t>
            </a:r>
          </a:p>
          <a:p>
            <a:pPr marL="358775" lvl="0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Describa:</a:t>
            </a:r>
          </a:p>
          <a:p>
            <a:pPr marL="631825" lvl="0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Cómo se da la dirección del flujo de electrones a través de las placas, los alambres, el medidor y el foco.</a:t>
            </a:r>
          </a:p>
          <a:p>
            <a:pPr marL="631825" lvl="0" indent="-268288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Cómo se da la migración de iones en cada una de las disoluciones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8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03220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4.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Conexión de pilas en serie y en paralelo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a la página del simulador </a:t>
            </a:r>
            <a:r>
              <a:rPr lang="es-MX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Circuit</a:t>
            </a:r>
            <a:r>
              <a:rPr lang="es-MX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construction</a:t>
            </a:r>
            <a:r>
              <a:rPr lang="es-MX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kit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siga las indicaciones.</a:t>
            </a:r>
          </a:p>
          <a:p>
            <a:pPr marL="358775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Dé clic en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entre al laboratorio (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58775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Coloque el voltímetro y una pila sobre el fondo azul, conecte el voltímetro a los extremos de la pila y registre la diferencia de potencial (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Voltage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que se muestra en la pantalla.</a:t>
            </a:r>
          </a:p>
          <a:p>
            <a:pPr marL="358775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Arme un arreglo en serie con 2 pilas y registre la lectura del voltímetro.</a:t>
            </a:r>
          </a:p>
          <a:p>
            <a:pPr marL="358775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Ahora, construya un arreglo en paralelo con 2 pilas y registre la lectura del voltímetro.</a:t>
            </a:r>
          </a:p>
          <a:p>
            <a:pPr marL="358775" lvl="0" indent="-358775" algn="just">
              <a:lnSpc>
                <a:spcPct val="14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Repita los pasos 3 y 4 para varios casos, variando el número de pilas.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8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7541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656" y="1640541"/>
            <a:ext cx="10113952" cy="4491318"/>
          </a:xfrm>
          <a:prstGeom prst="rect">
            <a:avLst/>
          </a:prstGeom>
        </p:spPr>
      </p:pic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8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74713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14084" y="1464915"/>
            <a:ext cx="10963834" cy="4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1. Investigue las contribuciones de Luigi </a:t>
            </a:r>
            <a:r>
              <a:rPr lang="es-MX" dirty="0" err="1">
                <a:solidFill>
                  <a:srgbClr val="0000FF"/>
                </a:solidFill>
              </a:rPr>
              <a:t>Galvani</a:t>
            </a:r>
            <a:r>
              <a:rPr lang="es-MX" dirty="0">
                <a:solidFill>
                  <a:srgbClr val="0000FF"/>
                </a:solidFill>
              </a:rPr>
              <a:t> y </a:t>
            </a:r>
            <a:r>
              <a:rPr lang="es-MX" dirty="0" err="1">
                <a:solidFill>
                  <a:srgbClr val="0000FF"/>
                </a:solidFill>
              </a:rPr>
              <a:t>Alessandro</a:t>
            </a:r>
            <a:r>
              <a:rPr lang="es-MX" dirty="0">
                <a:solidFill>
                  <a:srgbClr val="0000FF"/>
                </a:solidFill>
              </a:rPr>
              <a:t> Volta en la electroquímica.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2. ¿Qué es una pila y cuáles son los elementos básicos que la constituyen?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3. Investigue cómo funciona una pila.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4. Defina los conceptos.</a:t>
            </a:r>
          </a:p>
          <a:p>
            <a:pPr marL="360363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a) Oxidación</a:t>
            </a:r>
          </a:p>
          <a:p>
            <a:pPr marL="360363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b) Reducción</a:t>
            </a:r>
          </a:p>
          <a:p>
            <a:pPr marL="360363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c) Agente oxidante</a:t>
            </a:r>
          </a:p>
          <a:p>
            <a:pPr marL="360363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d) Agente reductor</a:t>
            </a:r>
          </a:p>
          <a:p>
            <a:pPr marL="360363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e) Fuerza electromotriz o diferencia de potencial</a:t>
            </a:r>
          </a:p>
          <a:p>
            <a:pPr marL="360363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f) Potencial estándar de reducción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dirty="0">
                <a:solidFill>
                  <a:srgbClr val="0000FF"/>
                </a:solidFill>
              </a:rPr>
              <a:t>5. ¿Qué es una pila recargable?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738117" y="674099"/>
            <a:ext cx="271420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Cuestionario previo</a:t>
            </a:r>
          </a:p>
        </p:txBody>
      </p:sp>
    </p:spTree>
    <p:extLst>
      <p:ext uri="{BB962C8B-B14F-4D97-AF65-F5344CB8AC3E}">
        <p14:creationId xmlns:p14="http://schemas.microsoft.com/office/powerpoint/2010/main" val="321346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614084" y="1464915"/>
                <a:ext cx="10963834" cy="2382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68288" indent="-268288" algn="just"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s-MX" dirty="0">
                    <a:solidFill>
                      <a:srgbClr val="0000FF"/>
                    </a:solidFill>
                  </a:rPr>
                  <a:t>6. Si tuviese que construir una pila con la mayor diferencia de potencial posible, ¿qué pares de óxido-reducción elegiría de los siguientes? Justifique su elección.</a:t>
                </a:r>
              </a:p>
              <a:p>
                <a:pPr marL="268288" indent="-268288" algn="just">
                  <a:lnSpc>
                    <a:spcPct val="12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MX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𝐿𝑖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𝑎𝑐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+     1 </m:t>
                      </m:r>
                      <m:sSup>
                        <m:sSupPr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</m:e>
                      </m:groupCh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𝐿𝑖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       </m:t>
                      </m:r>
                      <m:sSubSup>
                        <m:sSubSupPr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𝑟𝑒𝑑</m:t>
                          </m:r>
                        </m:sub>
                        <m:sup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=−3.05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FF"/>
                  </a:solidFill>
                </a:endParaRPr>
              </a:p>
              <a:p>
                <a:pPr marL="268288" indent="-268288" algn="just">
                  <a:lnSpc>
                    <a:spcPct val="12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𝑎𝑐</m:t>
                          </m:r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+     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</m:e>
                      </m:groupCh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s-MX" sz="20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sSubSup>
                        <m:sSubSup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𝑟𝑒𝑑</m:t>
                          </m:r>
                        </m:sub>
                        <m:sup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1.66</m:t>
                      </m: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FF"/>
                  </a:solidFill>
                </a:endParaRPr>
              </a:p>
              <a:p>
                <a:pPr marL="268288" indent="-268288" algn="just">
                  <a:lnSpc>
                    <a:spcPct val="12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𝐵𝑟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sub>
                      </m:sSub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+     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</m:e>
                      </m:groupChr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sSubSup>
                        <m:sSubSupPr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𝐵𝑟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𝑎𝑐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sSubSup>
                        <m:sSubSup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𝑟𝑒𝑑</m:t>
                          </m:r>
                        </m:sub>
                        <m:sup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1.07</m:t>
                      </m: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84" y="1464915"/>
                <a:ext cx="10963834" cy="2382383"/>
              </a:xfrm>
              <a:prstGeom prst="rect">
                <a:avLst/>
              </a:prstGeom>
              <a:blipFill rotWithShape="0">
                <a:blip r:embed="rId3"/>
                <a:stretch>
                  <a:fillRect l="-501" r="-44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738117" y="674099"/>
            <a:ext cx="271420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Cuestionario previo</a:t>
            </a:r>
          </a:p>
        </p:txBody>
      </p:sp>
    </p:spTree>
    <p:extLst>
      <p:ext uri="{BB962C8B-B14F-4D97-AF65-F5344CB8AC3E}">
        <p14:creationId xmlns:p14="http://schemas.microsoft.com/office/powerpoint/2010/main" val="32307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9">
            <a:extLst>
              <a:ext uri="{FF2B5EF4-FFF2-40B4-BE49-F238E27FC236}">
                <a16:creationId xmlns:a16="http://schemas.microsoft.com/office/drawing/2014/main" id="{3684315C-F86E-43B5-A79A-4A387F79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223" y="645526"/>
            <a:ext cx="12763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s-ES" sz="2100" b="1" kern="0" dirty="0">
                <a:solidFill>
                  <a:srgbClr val="0000FF"/>
                </a:solidFill>
              </a:rPr>
              <a:t>Créditos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27583" y="1297904"/>
            <a:ext cx="10859591" cy="516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r>
              <a:rPr lang="es-ES" sz="1800" b="0" kern="0" dirty="0">
                <a:solidFill>
                  <a:srgbClr val="0000FF"/>
                </a:solidFill>
                <a:effectLst/>
              </a:rPr>
              <a:t>Para la elaboración de este material de apoyo, se tomó como base los manuales de los Laboratorios de las asignaturas de Química en la DCB, FI-UNAM.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Autor:	Autorización: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C. Q. Alfredo Velásquez Márquez	Q. Antonia del Carmen Pérez León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Profesor de Carrera	Jefa de Academia de Laboratorios de la DCB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Revisores (2021):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A. Violeta Luz María Bravo Hernández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C. Miguel Ángel Jaime Vasconcelos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Esther Flores Cruz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I. Q. Félix Benjamín Núñez Orozco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Dra. Ana Laura Pérez Martínez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 err="1">
                <a:solidFill>
                  <a:srgbClr val="0000FF"/>
                </a:solidFill>
                <a:effectLst/>
              </a:rPr>
              <a:t>Dr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. </a:t>
            </a:r>
            <a:r>
              <a:rPr lang="es-ES" sz="1600" b="0" kern="0" dirty="0" err="1">
                <a:solidFill>
                  <a:srgbClr val="0000FF"/>
                </a:solidFill>
                <a:effectLst/>
              </a:rPr>
              <a:t>Ehecatl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 Luis David Paleo González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Antonia del Carmen Pérez León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Profesores de la Facultad de Ingeniería miembros de la Academia de Química</a:t>
            </a:r>
          </a:p>
        </p:txBody>
      </p:sp>
    </p:spTree>
    <p:extLst>
      <p:ext uri="{BB962C8B-B14F-4D97-AF65-F5344CB8AC3E}">
        <p14:creationId xmlns:p14="http://schemas.microsoft.com/office/powerpoint/2010/main" val="22623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390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200" b="1" dirty="0">
                <a:solidFill>
                  <a:srgbClr val="0000FF"/>
                </a:solidFill>
              </a:rPr>
              <a:t>El alumnado:</a:t>
            </a: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1. </a:t>
            </a:r>
            <a:r>
              <a:rPr lang="es-MX" sz="2000" dirty="0">
                <a:solidFill>
                  <a:srgbClr val="0000FF"/>
                </a:solidFill>
              </a:rPr>
              <a:t>Construirá una pila.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2.</a:t>
            </a:r>
            <a:r>
              <a:rPr lang="es-MX" sz="2000" dirty="0">
                <a:solidFill>
                  <a:srgbClr val="0000FF"/>
                </a:solidFill>
              </a:rPr>
              <a:t> Identificará las reacciones que se llevan a cabo en el cátodo y en el ánodo.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3. </a:t>
            </a:r>
            <a:r>
              <a:rPr lang="es-MX" sz="2000" dirty="0">
                <a:solidFill>
                  <a:srgbClr val="0000FF"/>
                </a:solidFill>
              </a:rPr>
              <a:t>Medirá la fuerza electromotriz de:</a:t>
            </a:r>
          </a:p>
          <a:p>
            <a:pPr marL="241300" lvl="0" indent="26988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a) la pila construida.</a:t>
            </a:r>
          </a:p>
          <a:p>
            <a:pPr marL="241300" lvl="0" indent="26988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b) las pilas construidas, conectadas en serie.</a:t>
            </a:r>
          </a:p>
          <a:p>
            <a:pPr marL="241300" lvl="0" indent="26988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c) las pilas construidas, conectadas en paralelo.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88933" y="674099"/>
            <a:ext cx="141256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51634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3" y="1389959"/>
            <a:ext cx="10696574" cy="14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En electroquímica, se trabaja con reacciones de óxido-reducción espontáneas y no espontáneas.</a:t>
            </a:r>
          </a:p>
          <a:p>
            <a:pPr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La siguiente reacción de oxido-reducción es espontánea:</a:t>
            </a:r>
            <a:r>
              <a:rPr lang="es-ES" sz="2000" dirty="0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21" name="Group 45"/>
          <p:cNvGrpSpPr>
            <a:grpSpLocks/>
          </p:cNvGrpSpPr>
          <p:nvPr/>
        </p:nvGrpSpPr>
        <p:grpSpPr bwMode="auto">
          <a:xfrm>
            <a:off x="3702050" y="3779834"/>
            <a:ext cx="4756150" cy="274638"/>
            <a:chOff x="1324" y="2358"/>
            <a:chExt cx="2996" cy="173"/>
          </a:xfrm>
        </p:grpSpPr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1324" y="2358"/>
              <a:ext cx="1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</a:t>
              </a:r>
            </a:p>
          </p:txBody>
        </p:sp>
        <p:sp>
          <p:nvSpPr>
            <p:cNvPr id="23" name="Text Box 47"/>
            <p:cNvSpPr txBox="1">
              <a:spLocks noChangeArrowheads="1"/>
            </p:cNvSpPr>
            <p:nvPr/>
          </p:nvSpPr>
          <p:spPr bwMode="auto">
            <a:xfrm>
              <a:off x="1689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24" name="Text Box 48"/>
            <p:cNvSpPr txBox="1">
              <a:spLocks noChangeArrowheads="1"/>
            </p:cNvSpPr>
            <p:nvPr/>
          </p:nvSpPr>
          <p:spPr bwMode="auto">
            <a:xfrm>
              <a:off x="1963" y="2358"/>
              <a:ext cx="4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CuSO</a:t>
              </a:r>
              <a:r>
                <a:rPr kumimoji="0" lang="es-ES" sz="1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4</a:t>
              </a:r>
              <a:endPara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2606" y="2508"/>
              <a:ext cx="43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1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26" name="Text Box 50"/>
            <p:cNvSpPr txBox="1">
              <a:spLocks noChangeArrowheads="1"/>
            </p:cNvSpPr>
            <p:nvPr/>
          </p:nvSpPr>
          <p:spPr bwMode="auto">
            <a:xfrm>
              <a:off x="3227" y="2358"/>
              <a:ext cx="4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ZnSO</a:t>
              </a:r>
              <a:r>
                <a:rPr kumimoji="0" lang="es-ES" sz="1800" b="1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4</a:t>
              </a:r>
            </a:p>
          </p:txBody>
        </p:sp>
        <p:sp>
          <p:nvSpPr>
            <p:cNvPr id="27" name="Text Box 51"/>
            <p:cNvSpPr txBox="1">
              <a:spLocks noChangeArrowheads="1"/>
            </p:cNvSpPr>
            <p:nvPr/>
          </p:nvSpPr>
          <p:spPr bwMode="auto">
            <a:xfrm>
              <a:off x="3854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28" name="Text Box 52"/>
            <p:cNvSpPr txBox="1">
              <a:spLocks noChangeArrowheads="1"/>
            </p:cNvSpPr>
            <p:nvPr/>
          </p:nvSpPr>
          <p:spPr bwMode="auto">
            <a:xfrm>
              <a:off x="4128" y="235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</a:t>
              </a:r>
              <a:endParaRPr kumimoji="0" lang="es-ES" sz="1800" b="1" i="0" u="none" strike="noStrike" kern="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30" name="AutoShape 53"/>
          <p:cNvCxnSpPr>
            <a:cxnSpLocks noChangeShapeType="1"/>
          </p:cNvCxnSpPr>
          <p:nvPr/>
        </p:nvCxnSpPr>
        <p:spPr bwMode="auto">
          <a:xfrm rot="16200000" flipH="1">
            <a:off x="5360194" y="2734465"/>
            <a:ext cx="1588" cy="2987675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" name="AutoShape 54"/>
          <p:cNvCxnSpPr>
            <a:cxnSpLocks noChangeShapeType="1"/>
          </p:cNvCxnSpPr>
          <p:nvPr/>
        </p:nvCxnSpPr>
        <p:spPr bwMode="auto">
          <a:xfrm rot="5400000" flipV="1">
            <a:off x="6589713" y="1976434"/>
            <a:ext cx="1587" cy="3433763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2" name="Group 55"/>
          <p:cNvGrpSpPr>
            <a:grpSpLocks/>
          </p:cNvGrpSpPr>
          <p:nvPr/>
        </p:nvGrpSpPr>
        <p:grpSpPr bwMode="auto">
          <a:xfrm>
            <a:off x="3819525" y="3694109"/>
            <a:ext cx="4564063" cy="168275"/>
            <a:chOff x="1398" y="2304"/>
            <a:chExt cx="2875" cy="106"/>
          </a:xfrm>
        </p:grpSpPr>
        <p:sp>
          <p:nvSpPr>
            <p:cNvPr id="33" name="Text Box 56"/>
            <p:cNvSpPr txBox="1">
              <a:spLocks noChangeArrowheads="1"/>
            </p:cNvSpPr>
            <p:nvPr/>
          </p:nvSpPr>
          <p:spPr bwMode="auto">
            <a:xfrm>
              <a:off x="1398" y="23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1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0</a:t>
              </a:r>
            </a:p>
          </p:txBody>
        </p:sp>
        <p:sp>
          <p:nvSpPr>
            <p:cNvPr id="34" name="Text Box 57"/>
            <p:cNvSpPr txBox="1">
              <a:spLocks noChangeArrowheads="1"/>
            </p:cNvSpPr>
            <p:nvPr/>
          </p:nvSpPr>
          <p:spPr bwMode="auto">
            <a:xfrm>
              <a:off x="2012" y="2304"/>
              <a:ext cx="1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1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+2</a:t>
              </a:r>
            </a:p>
          </p:txBody>
        </p:sp>
        <p:sp>
          <p:nvSpPr>
            <p:cNvPr id="35" name="Text Box 58"/>
            <p:cNvSpPr txBox="1">
              <a:spLocks noChangeArrowheads="1"/>
            </p:cNvSpPr>
            <p:nvPr/>
          </p:nvSpPr>
          <p:spPr bwMode="auto">
            <a:xfrm>
              <a:off x="3264" y="2304"/>
              <a:ext cx="1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1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+2</a:t>
              </a:r>
            </a:p>
          </p:txBody>
        </p:sp>
        <p:sp>
          <p:nvSpPr>
            <p:cNvPr id="36" name="Text Box 59"/>
            <p:cNvSpPr txBox="1">
              <a:spLocks noChangeArrowheads="1"/>
            </p:cNvSpPr>
            <p:nvPr/>
          </p:nvSpPr>
          <p:spPr bwMode="auto">
            <a:xfrm>
              <a:off x="4176" y="2304"/>
              <a:ext cx="9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1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 0 </a:t>
              </a:r>
            </a:p>
          </p:txBody>
        </p:sp>
      </p:grpSp>
      <p:sp>
        <p:nvSpPr>
          <p:cNvPr id="37" name="Text Box 60"/>
          <p:cNvSpPr txBox="1">
            <a:spLocks noChangeArrowheads="1"/>
          </p:cNvSpPr>
          <p:nvPr/>
        </p:nvSpPr>
        <p:spPr bwMode="auto">
          <a:xfrm>
            <a:off x="4348163" y="4453360"/>
            <a:ext cx="19223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 oxida, pierde 2 e</a:t>
            </a:r>
            <a:r>
              <a:rPr kumimoji="0" lang="es-ES" sz="1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–</a:t>
            </a:r>
          </a:p>
        </p:txBody>
      </p:sp>
      <p:sp>
        <p:nvSpPr>
          <p:cNvPr id="38" name="Text Box 61"/>
          <p:cNvSpPr txBox="1">
            <a:spLocks noChangeArrowheads="1"/>
          </p:cNvSpPr>
          <p:nvPr/>
        </p:nvSpPr>
        <p:spPr bwMode="auto">
          <a:xfrm>
            <a:off x="5372100" y="3131158"/>
            <a:ext cx="19223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 reduce, gana 2 e</a:t>
            </a:r>
            <a:r>
              <a:rPr kumimoji="0" lang="es-ES" sz="1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–</a:t>
            </a: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5186154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427497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  <p:bldP spid="37" grpId="0" autoUpdateAnimBg="0"/>
      <p:bldP spid="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3" y="1389959"/>
            <a:ext cx="10696574" cy="14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En electroquímica, se trabaja con reacciones de óxido-reducción espontáneas y no espontáneas.</a:t>
            </a:r>
          </a:p>
          <a:p>
            <a:pPr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La siguiente reacción de oxido-reducción es espontánea:</a:t>
            </a:r>
            <a:r>
              <a:rPr lang="es-ES" sz="2000" dirty="0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21" name="Group 45"/>
          <p:cNvGrpSpPr>
            <a:grpSpLocks/>
          </p:cNvGrpSpPr>
          <p:nvPr/>
        </p:nvGrpSpPr>
        <p:grpSpPr bwMode="auto">
          <a:xfrm>
            <a:off x="3702050" y="3779834"/>
            <a:ext cx="4756150" cy="274638"/>
            <a:chOff x="1324" y="2358"/>
            <a:chExt cx="2996" cy="173"/>
          </a:xfrm>
        </p:grpSpPr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1324" y="2358"/>
              <a:ext cx="1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</a:t>
              </a:r>
            </a:p>
          </p:txBody>
        </p:sp>
        <p:sp>
          <p:nvSpPr>
            <p:cNvPr id="23" name="Text Box 47"/>
            <p:cNvSpPr txBox="1">
              <a:spLocks noChangeArrowheads="1"/>
            </p:cNvSpPr>
            <p:nvPr/>
          </p:nvSpPr>
          <p:spPr bwMode="auto">
            <a:xfrm>
              <a:off x="1689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24" name="Text Box 48"/>
            <p:cNvSpPr txBox="1">
              <a:spLocks noChangeArrowheads="1"/>
            </p:cNvSpPr>
            <p:nvPr/>
          </p:nvSpPr>
          <p:spPr bwMode="auto">
            <a:xfrm>
              <a:off x="1963" y="2358"/>
              <a:ext cx="4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CuSO</a:t>
              </a:r>
              <a:r>
                <a:rPr kumimoji="0" lang="es-ES" sz="1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4</a:t>
              </a:r>
              <a:endPara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2606" y="2508"/>
              <a:ext cx="43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1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26" name="Text Box 50"/>
            <p:cNvSpPr txBox="1">
              <a:spLocks noChangeArrowheads="1"/>
            </p:cNvSpPr>
            <p:nvPr/>
          </p:nvSpPr>
          <p:spPr bwMode="auto">
            <a:xfrm>
              <a:off x="3227" y="2358"/>
              <a:ext cx="4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ZnSO</a:t>
              </a:r>
              <a:r>
                <a:rPr kumimoji="0" lang="es-ES" sz="1800" b="1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4</a:t>
              </a:r>
            </a:p>
          </p:txBody>
        </p:sp>
        <p:sp>
          <p:nvSpPr>
            <p:cNvPr id="27" name="Text Box 51"/>
            <p:cNvSpPr txBox="1">
              <a:spLocks noChangeArrowheads="1"/>
            </p:cNvSpPr>
            <p:nvPr/>
          </p:nvSpPr>
          <p:spPr bwMode="auto">
            <a:xfrm>
              <a:off x="3854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28" name="Text Box 52"/>
            <p:cNvSpPr txBox="1">
              <a:spLocks noChangeArrowheads="1"/>
            </p:cNvSpPr>
            <p:nvPr/>
          </p:nvSpPr>
          <p:spPr bwMode="auto">
            <a:xfrm>
              <a:off x="4128" y="235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</a:t>
              </a:r>
              <a:endParaRPr kumimoji="0" lang="es-ES" sz="1800" b="1" i="0" u="none" strike="noStrike" kern="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1" name="AutoShape 1038"/>
          <p:cNvCxnSpPr>
            <a:cxnSpLocks noChangeShapeType="1"/>
          </p:cNvCxnSpPr>
          <p:nvPr/>
        </p:nvCxnSpPr>
        <p:spPr bwMode="auto">
          <a:xfrm rot="5400000" flipV="1">
            <a:off x="4399522" y="3284741"/>
            <a:ext cx="1588" cy="1014412"/>
          </a:xfrm>
          <a:prstGeom prst="bentConnector3">
            <a:avLst>
              <a:gd name="adj1" fmla="val -25500005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2" name="Rectangle 1039"/>
          <p:cNvSpPr>
            <a:spLocks noChangeArrowheads="1"/>
          </p:cNvSpPr>
          <p:nvPr/>
        </p:nvSpPr>
        <p:spPr bwMode="auto">
          <a:xfrm>
            <a:off x="4224897" y="3267278"/>
            <a:ext cx="304800" cy="22860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V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186154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149225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2939701" y="1519238"/>
            <a:ext cx="4488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Zn</a:t>
            </a:r>
            <a:r>
              <a:rPr lang="es-ES" sz="1800" baseline="-25000">
                <a:solidFill>
                  <a:srgbClr val="0000FF"/>
                </a:solidFill>
                <a:effectLst/>
              </a:rPr>
              <a:t>(s)</a:t>
            </a: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3785628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+</a:t>
            </a: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4307915" y="1519238"/>
            <a:ext cx="1031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dirty="0">
                <a:solidFill>
                  <a:srgbClr val="0000FF"/>
                </a:solidFill>
                <a:effectLst/>
              </a:rPr>
              <a:t>CuSO</a:t>
            </a:r>
            <a:r>
              <a:rPr lang="es-ES" sz="1800" baseline="-25000" dirty="0">
                <a:solidFill>
                  <a:srgbClr val="0000FF"/>
                </a:solidFill>
                <a:effectLst/>
              </a:rPr>
              <a:t>4 (</a:t>
            </a:r>
            <a:r>
              <a:rPr lang="es-ES" sz="1800" baseline="-25000" dirty="0" err="1">
                <a:solidFill>
                  <a:srgbClr val="0000FF"/>
                </a:solidFill>
                <a:effectLst/>
              </a:rPr>
              <a:t>ac</a:t>
            </a:r>
            <a:r>
              <a:rPr lang="es-ES" sz="1800" baseline="-25000" dirty="0">
                <a:solidFill>
                  <a:srgbClr val="0000FF"/>
                </a:solidFill>
                <a:effectLst/>
              </a:rPr>
              <a:t>)</a:t>
            </a:r>
          </a:p>
        </p:txBody>
      </p:sp>
      <p:sp>
        <p:nvSpPr>
          <p:cNvPr id="17" name="Line 41"/>
          <p:cNvSpPr>
            <a:spLocks noChangeShapeType="1"/>
          </p:cNvSpPr>
          <p:nvPr/>
        </p:nvSpPr>
        <p:spPr bwMode="auto">
          <a:xfrm>
            <a:off x="5728728" y="1714500"/>
            <a:ext cx="685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6803465" y="1519238"/>
            <a:ext cx="1006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ZnSO</a:t>
            </a:r>
            <a:r>
              <a:rPr lang="es-ES" sz="1800" baseline="-25000">
                <a:solidFill>
                  <a:srgbClr val="0000FF"/>
                </a:solidFill>
                <a:effectLst/>
              </a:rPr>
              <a:t>4 (ac)</a:t>
            </a: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8198878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+</a:t>
            </a: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8720047" y="1519238"/>
            <a:ext cx="5594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Cu </a:t>
            </a:r>
            <a:r>
              <a:rPr lang="es-ES" sz="1800" baseline="-25000">
                <a:solidFill>
                  <a:srgbClr val="0000FF"/>
                </a:solidFill>
                <a:effectLst/>
              </a:rPr>
              <a:t>(s)</a:t>
            </a:r>
          </a:p>
        </p:txBody>
      </p:sp>
      <p:grpSp>
        <p:nvGrpSpPr>
          <p:cNvPr id="30" name="Group 10"/>
          <p:cNvGrpSpPr>
            <a:grpSpLocks/>
          </p:cNvGrpSpPr>
          <p:nvPr/>
        </p:nvGrpSpPr>
        <p:grpSpPr bwMode="auto">
          <a:xfrm>
            <a:off x="3568140" y="3906838"/>
            <a:ext cx="2155825" cy="2413000"/>
            <a:chOff x="1282" y="2304"/>
            <a:chExt cx="1358" cy="1520"/>
          </a:xfrm>
        </p:grpSpPr>
        <p:grpSp>
          <p:nvGrpSpPr>
            <p:cNvPr id="31" name="Group 11"/>
            <p:cNvGrpSpPr>
              <a:grpSpLocks/>
            </p:cNvGrpSpPr>
            <p:nvPr/>
          </p:nvGrpSpPr>
          <p:grpSpPr bwMode="auto">
            <a:xfrm>
              <a:off x="1282" y="2304"/>
              <a:ext cx="1358" cy="1520"/>
              <a:chOff x="1282" y="2304"/>
              <a:chExt cx="1358" cy="1520"/>
            </a:xfrm>
          </p:grpSpPr>
          <p:sp>
            <p:nvSpPr>
              <p:cNvPr id="33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282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  <p:sp>
            <p:nvSpPr>
              <p:cNvPr id="34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1282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  <p:sp>
            <p:nvSpPr>
              <p:cNvPr id="35" name="Oval 14"/>
              <p:cNvSpPr>
                <a:spLocks noChangeAspect="1" noChangeArrowheads="1"/>
              </p:cNvSpPr>
              <p:nvPr/>
            </p:nvSpPr>
            <p:spPr bwMode="auto">
              <a:xfrm>
                <a:off x="1283" y="3650"/>
                <a:ext cx="1357" cy="174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1728" y="323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 b="1" dirty="0">
                  <a:solidFill>
                    <a:srgbClr val="0000FF"/>
                  </a:solidFill>
                  <a:effectLst/>
                </a:rPr>
                <a:t>Zn</a:t>
              </a:r>
              <a:r>
                <a:rPr lang="es-ES" sz="1600" b="1" baseline="30000" dirty="0">
                  <a:solidFill>
                    <a:srgbClr val="0000FF"/>
                  </a:solidFill>
                  <a:effectLst/>
                </a:rPr>
                <a:t>2+</a:t>
              </a:r>
              <a:endParaRPr lang="es-ES" sz="1600" b="1" dirty="0">
                <a:solidFill>
                  <a:srgbClr val="0000FF"/>
                </a:solidFill>
                <a:effectLst/>
              </a:endParaRPr>
            </a:p>
            <a:p>
              <a:r>
                <a:rPr lang="es-ES" sz="1600" b="1" dirty="0">
                  <a:solidFill>
                    <a:srgbClr val="0000FF"/>
                  </a:solidFill>
                  <a:effectLst/>
                </a:rPr>
                <a:t>SO</a:t>
              </a:r>
              <a:r>
                <a:rPr lang="es-ES" sz="1600" b="1" baseline="-25000" dirty="0">
                  <a:solidFill>
                    <a:srgbClr val="0000FF"/>
                  </a:solidFill>
                  <a:effectLst/>
                </a:rPr>
                <a:t>4</a:t>
              </a:r>
              <a:r>
                <a:rPr lang="es-ES" sz="1600" b="1" baseline="30000" dirty="0">
                  <a:solidFill>
                    <a:srgbClr val="0000FF"/>
                  </a:solidFill>
                  <a:effectLst/>
                </a:rPr>
                <a:t>2–</a:t>
              </a:r>
            </a:p>
          </p:txBody>
        </p:sp>
      </p:grpSp>
      <p:grpSp>
        <p:nvGrpSpPr>
          <p:cNvPr id="36" name="Group 16"/>
          <p:cNvGrpSpPr>
            <a:grpSpLocks/>
          </p:cNvGrpSpPr>
          <p:nvPr/>
        </p:nvGrpSpPr>
        <p:grpSpPr bwMode="auto">
          <a:xfrm>
            <a:off x="6539940" y="3906838"/>
            <a:ext cx="2155825" cy="2413000"/>
            <a:chOff x="3154" y="2304"/>
            <a:chExt cx="1358" cy="1520"/>
          </a:xfrm>
        </p:grpSpPr>
        <p:grpSp>
          <p:nvGrpSpPr>
            <p:cNvPr id="37" name="Group 17"/>
            <p:cNvGrpSpPr>
              <a:grpSpLocks/>
            </p:cNvGrpSpPr>
            <p:nvPr/>
          </p:nvGrpSpPr>
          <p:grpSpPr bwMode="auto">
            <a:xfrm>
              <a:off x="3154" y="2304"/>
              <a:ext cx="1358" cy="1520"/>
              <a:chOff x="3154" y="2304"/>
              <a:chExt cx="1358" cy="1520"/>
            </a:xfrm>
          </p:grpSpPr>
          <p:sp>
            <p:nvSpPr>
              <p:cNvPr id="39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3154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  <p:sp>
            <p:nvSpPr>
              <p:cNvPr id="40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3154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  <p:sp>
            <p:nvSpPr>
              <p:cNvPr id="43" name="Oval 20"/>
              <p:cNvSpPr>
                <a:spLocks noChangeAspect="1" noChangeArrowheads="1"/>
              </p:cNvSpPr>
              <p:nvPr/>
            </p:nvSpPr>
            <p:spPr bwMode="auto">
              <a:xfrm>
                <a:off x="3155" y="3650"/>
                <a:ext cx="1357" cy="174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3648" y="326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 b="1" dirty="0">
                  <a:solidFill>
                    <a:srgbClr val="0000FF"/>
                  </a:solidFill>
                  <a:effectLst/>
                </a:rPr>
                <a:t>Cu</a:t>
              </a:r>
              <a:r>
                <a:rPr lang="es-ES" sz="1600" b="1" baseline="30000" dirty="0">
                  <a:solidFill>
                    <a:srgbClr val="0000FF"/>
                  </a:solidFill>
                  <a:effectLst/>
                </a:rPr>
                <a:t>2+</a:t>
              </a:r>
              <a:endParaRPr lang="es-ES" sz="1600" b="1" dirty="0">
                <a:solidFill>
                  <a:srgbClr val="0000FF"/>
                </a:solidFill>
                <a:effectLst/>
              </a:endParaRPr>
            </a:p>
            <a:p>
              <a:r>
                <a:rPr lang="es-ES" sz="1600" b="1" dirty="0">
                  <a:solidFill>
                    <a:srgbClr val="0000FF"/>
                  </a:solidFill>
                  <a:effectLst/>
                </a:rPr>
                <a:t>SO</a:t>
              </a:r>
              <a:r>
                <a:rPr lang="es-ES" sz="1600" b="1" baseline="-25000" dirty="0">
                  <a:solidFill>
                    <a:srgbClr val="0000FF"/>
                  </a:solidFill>
                  <a:effectLst/>
                </a:rPr>
                <a:t>4</a:t>
              </a:r>
              <a:r>
                <a:rPr lang="es-ES" sz="1600" b="1" baseline="30000" dirty="0">
                  <a:solidFill>
                    <a:srgbClr val="0000FF"/>
                  </a:solidFill>
                  <a:effectLst/>
                </a:rPr>
                <a:t>2–</a:t>
              </a:r>
            </a:p>
          </p:txBody>
        </p:sp>
      </p:grpSp>
      <p:grpSp>
        <p:nvGrpSpPr>
          <p:cNvPr id="44" name="Group 22"/>
          <p:cNvGrpSpPr>
            <a:grpSpLocks/>
          </p:cNvGrpSpPr>
          <p:nvPr/>
        </p:nvGrpSpPr>
        <p:grpSpPr bwMode="auto">
          <a:xfrm>
            <a:off x="3653865" y="2862263"/>
            <a:ext cx="371475" cy="457200"/>
            <a:chOff x="114" y="3132"/>
            <a:chExt cx="234" cy="288"/>
          </a:xfrm>
        </p:grpSpPr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132" y="3132"/>
              <a:ext cx="48" cy="28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contourW="12700" prstMaterial="powder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1">
                  <a:lumMod val="75000"/>
                </a:schemeClr>
              </a:contourClr>
            </a:sp3d>
          </p:spPr>
          <p:txBody>
            <a:bodyPr wrap="none" anchor="ctr">
              <a:flatTx/>
            </a:bodyPr>
            <a:lstStyle/>
            <a:p>
              <a:endParaRPr lang="es-MX">
                <a:solidFill>
                  <a:srgbClr val="0000FF"/>
                </a:solidFill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114" y="3134"/>
              <a:ext cx="2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rgbClr val="0000FF"/>
                  </a:solidFill>
                  <a:effectLst/>
                </a:rPr>
                <a:t>Zn</a:t>
              </a:r>
            </a:p>
          </p:txBody>
        </p:sp>
      </p:grp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8232215" y="2854325"/>
            <a:ext cx="387350" cy="457200"/>
            <a:chOff x="5409" y="3127"/>
            <a:chExt cx="244" cy="288"/>
          </a:xfrm>
        </p:grpSpPr>
        <p:sp>
          <p:nvSpPr>
            <p:cNvPr id="48" name="Rectangle 26"/>
            <p:cNvSpPr>
              <a:spLocks noChangeArrowheads="1"/>
            </p:cNvSpPr>
            <p:nvPr/>
          </p:nvSpPr>
          <p:spPr bwMode="auto">
            <a:xfrm>
              <a:off x="5435" y="3127"/>
              <a:ext cx="48" cy="2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contourW="12700" prstMaterial="softEdg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1">
                  <a:lumMod val="75000"/>
                </a:schemeClr>
              </a:contourClr>
            </a:sp3d>
          </p:spPr>
          <p:txBody>
            <a:bodyPr wrap="none" anchor="ctr">
              <a:flatTx/>
            </a:bodyPr>
            <a:lstStyle/>
            <a:p>
              <a:endParaRPr lang="es-MX">
                <a:solidFill>
                  <a:srgbClr val="0000FF"/>
                </a:solidFill>
              </a:endParaRP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5409" y="3132"/>
              <a:ext cx="2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>
                  <a:solidFill>
                    <a:srgbClr val="0000FF"/>
                  </a:solidFill>
                  <a:effectLst/>
                </a:rPr>
                <a:t>Cu</a:t>
              </a:r>
            </a:p>
          </p:txBody>
        </p:sp>
      </p:grpSp>
      <p:cxnSp>
        <p:nvCxnSpPr>
          <p:cNvPr id="50" name="AutoShape 28"/>
          <p:cNvCxnSpPr>
            <a:cxnSpLocks noChangeShapeType="1"/>
          </p:cNvCxnSpPr>
          <p:nvPr/>
        </p:nvCxnSpPr>
        <p:spPr bwMode="auto">
          <a:xfrm rot="16200000">
            <a:off x="6106553" y="471488"/>
            <a:ext cx="3175" cy="4587875"/>
          </a:xfrm>
          <a:prstGeom prst="bentConnector3">
            <a:avLst>
              <a:gd name="adj1" fmla="val 101499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3741178" y="2687638"/>
            <a:ext cx="249551" cy="29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0800" rIns="18000" bIns="10800">
            <a:spAutoFit/>
          </a:bodyPr>
          <a:lstStyle/>
          <a:p>
            <a:r>
              <a:rPr lang="es-ES">
                <a:solidFill>
                  <a:srgbClr val="0000FF"/>
                </a:solidFill>
                <a:effectLst/>
              </a:rPr>
              <a:t>e</a:t>
            </a:r>
            <a:r>
              <a:rPr lang="es-ES" baseline="30000">
                <a:solidFill>
                  <a:srgbClr val="0000FF"/>
                </a:solidFill>
                <a:effectLst/>
              </a:rPr>
              <a:t>–</a:t>
            </a:r>
          </a:p>
        </p:txBody>
      </p:sp>
      <p:sp>
        <p:nvSpPr>
          <p:cNvPr id="52" name="Rectangle 35"/>
          <p:cNvSpPr>
            <a:spLocks noChangeArrowheads="1"/>
          </p:cNvSpPr>
          <p:nvPr/>
        </p:nvSpPr>
        <p:spPr bwMode="auto">
          <a:xfrm>
            <a:off x="5839853" y="2252663"/>
            <a:ext cx="533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 dirty="0">
                <a:solidFill>
                  <a:srgbClr val="0000FF"/>
                </a:solidFill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53" name="Text Box 36"/>
          <p:cNvSpPr txBox="1">
            <a:spLocks noChangeArrowheads="1"/>
          </p:cNvSpPr>
          <p:nvPr/>
        </p:nvSpPr>
        <p:spPr bwMode="auto">
          <a:xfrm>
            <a:off x="3596715" y="3052763"/>
            <a:ext cx="287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 dirty="0">
                <a:solidFill>
                  <a:srgbClr val="0000FF"/>
                </a:solidFill>
                <a:effectLst/>
              </a:rPr>
              <a:t>+</a:t>
            </a:r>
          </a:p>
        </p:txBody>
      </p: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8179828" y="3055938"/>
            <a:ext cx="24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solidFill>
                  <a:srgbClr val="0000FF"/>
                </a:solidFill>
                <a:effectLst/>
              </a:rPr>
              <a:t>-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5186154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72893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0.00023 L 0.00104 -0.05347 L 0.37213 -0.05347 L 0.37213 0.00208 " pathEditMode="relative" rAng="0" ptsTypes="AAAA">
                                      <p:cBhvr>
                                        <p:cTn id="5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07" y="-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6" grpId="0" autoUpdateAnimBg="0"/>
      <p:bldP spid="17" grpId="0" animBg="1"/>
      <p:bldP spid="18" grpId="0" autoUpdateAnimBg="0"/>
      <p:bldP spid="19" grpId="0" autoUpdateAnimBg="0"/>
      <p:bldP spid="20" grpId="0" autoUpdateAnimBg="0"/>
      <p:bldP spid="51" grpId="0"/>
      <p:bldP spid="51" grpId="1"/>
      <p:bldP spid="52" grpId="0" animBg="1" autoUpdateAnimBg="0"/>
      <p:bldP spid="53" grpId="0" autoUpdateAnimBg="0"/>
      <p:bldP spid="5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2939701" y="1519238"/>
            <a:ext cx="4488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Zn</a:t>
            </a:r>
            <a:r>
              <a:rPr lang="es-ES" sz="1800" baseline="-25000">
                <a:solidFill>
                  <a:srgbClr val="0000FF"/>
                </a:solidFill>
                <a:effectLst/>
              </a:rPr>
              <a:t>(s)</a:t>
            </a: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3785628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+</a:t>
            </a: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4307915" y="1519238"/>
            <a:ext cx="1031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dirty="0">
                <a:solidFill>
                  <a:srgbClr val="0000FF"/>
                </a:solidFill>
                <a:effectLst/>
              </a:rPr>
              <a:t>CuSO</a:t>
            </a:r>
            <a:r>
              <a:rPr lang="es-ES" sz="1800" baseline="-25000" dirty="0">
                <a:solidFill>
                  <a:srgbClr val="0000FF"/>
                </a:solidFill>
                <a:effectLst/>
              </a:rPr>
              <a:t>4 (</a:t>
            </a:r>
            <a:r>
              <a:rPr lang="es-ES" sz="1800" baseline="-25000" dirty="0" err="1">
                <a:solidFill>
                  <a:srgbClr val="0000FF"/>
                </a:solidFill>
                <a:effectLst/>
              </a:rPr>
              <a:t>ac</a:t>
            </a:r>
            <a:r>
              <a:rPr lang="es-ES" sz="1800" baseline="-25000" dirty="0">
                <a:solidFill>
                  <a:srgbClr val="0000FF"/>
                </a:solidFill>
                <a:effectLst/>
              </a:rPr>
              <a:t>)</a:t>
            </a:r>
          </a:p>
        </p:txBody>
      </p:sp>
      <p:sp>
        <p:nvSpPr>
          <p:cNvPr id="17" name="Line 41"/>
          <p:cNvSpPr>
            <a:spLocks noChangeShapeType="1"/>
          </p:cNvSpPr>
          <p:nvPr/>
        </p:nvSpPr>
        <p:spPr bwMode="auto">
          <a:xfrm>
            <a:off x="5728728" y="1714500"/>
            <a:ext cx="685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6803465" y="1519238"/>
            <a:ext cx="1006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ZnSO</a:t>
            </a:r>
            <a:r>
              <a:rPr lang="es-ES" sz="1800" baseline="-25000">
                <a:solidFill>
                  <a:srgbClr val="0000FF"/>
                </a:solidFill>
                <a:effectLst/>
              </a:rPr>
              <a:t>4 (ac)</a:t>
            </a: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8198878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+</a:t>
            </a: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8720047" y="1519238"/>
            <a:ext cx="5594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FF"/>
                </a:solidFill>
                <a:effectLst/>
              </a:rPr>
              <a:t>Cu </a:t>
            </a:r>
            <a:r>
              <a:rPr lang="es-ES" sz="1800" baseline="-25000">
                <a:solidFill>
                  <a:srgbClr val="0000FF"/>
                </a:solidFill>
                <a:effectLst/>
              </a:rPr>
              <a:t>(s)</a:t>
            </a:r>
          </a:p>
        </p:txBody>
      </p:sp>
      <p:sp>
        <p:nvSpPr>
          <p:cNvPr id="41" name="Line 97"/>
          <p:cNvSpPr>
            <a:spLocks noChangeShapeType="1"/>
          </p:cNvSpPr>
          <p:nvPr/>
        </p:nvSpPr>
        <p:spPr bwMode="auto">
          <a:xfrm>
            <a:off x="3855713" y="2450253"/>
            <a:ext cx="4573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>
              <a:solidFill>
                <a:srgbClr val="0000FF"/>
              </a:solidFill>
            </a:endParaRPr>
          </a:p>
        </p:txBody>
      </p:sp>
      <p:grpSp>
        <p:nvGrpSpPr>
          <p:cNvPr id="42" name="Group 87"/>
          <p:cNvGrpSpPr>
            <a:grpSpLocks/>
          </p:cNvGrpSpPr>
          <p:nvPr/>
        </p:nvGrpSpPr>
        <p:grpSpPr bwMode="auto">
          <a:xfrm>
            <a:off x="3563613" y="3920278"/>
            <a:ext cx="5127625" cy="2413000"/>
            <a:chOff x="1282" y="2464"/>
            <a:chExt cx="3230" cy="1520"/>
          </a:xfrm>
        </p:grpSpPr>
        <p:grpSp>
          <p:nvGrpSpPr>
            <p:cNvPr id="55" name="Group 11"/>
            <p:cNvGrpSpPr>
              <a:grpSpLocks/>
            </p:cNvGrpSpPr>
            <p:nvPr/>
          </p:nvGrpSpPr>
          <p:grpSpPr bwMode="auto">
            <a:xfrm>
              <a:off x="1282" y="2464"/>
              <a:ext cx="1358" cy="1520"/>
              <a:chOff x="1282" y="2304"/>
              <a:chExt cx="1358" cy="1520"/>
            </a:xfrm>
          </p:grpSpPr>
          <p:sp>
            <p:nvSpPr>
              <p:cNvPr id="62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282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  <p:sp>
            <p:nvSpPr>
              <p:cNvPr id="63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1282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  <p:sp>
            <p:nvSpPr>
              <p:cNvPr id="64" name="Oval 14"/>
              <p:cNvSpPr>
                <a:spLocks noChangeAspect="1" noChangeArrowheads="1"/>
              </p:cNvSpPr>
              <p:nvPr/>
            </p:nvSpPr>
            <p:spPr bwMode="auto">
              <a:xfrm>
                <a:off x="1283" y="3650"/>
                <a:ext cx="1357" cy="174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1904" y="339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 b="1" dirty="0">
                  <a:solidFill>
                    <a:srgbClr val="0000FF"/>
                  </a:solidFill>
                  <a:effectLst/>
                </a:rPr>
                <a:t>Zn</a:t>
              </a:r>
              <a:r>
                <a:rPr lang="es-ES" sz="1600" b="1" baseline="30000" dirty="0">
                  <a:solidFill>
                    <a:srgbClr val="0000FF"/>
                  </a:solidFill>
                  <a:effectLst/>
                </a:rPr>
                <a:t>2+</a:t>
              </a:r>
              <a:endParaRPr lang="es-ES" sz="1600" b="1" dirty="0">
                <a:solidFill>
                  <a:srgbClr val="0000FF"/>
                </a:solidFill>
                <a:effectLst/>
              </a:endParaRPr>
            </a:p>
            <a:p>
              <a:r>
                <a:rPr lang="es-ES" sz="1600" b="1" dirty="0">
                  <a:solidFill>
                    <a:srgbClr val="0000FF"/>
                  </a:solidFill>
                  <a:effectLst/>
                </a:rPr>
                <a:t>SO</a:t>
              </a:r>
              <a:r>
                <a:rPr lang="es-ES" sz="1600" b="1" baseline="-25000" dirty="0">
                  <a:solidFill>
                    <a:srgbClr val="0000FF"/>
                  </a:solidFill>
                  <a:effectLst/>
                </a:rPr>
                <a:t>4</a:t>
              </a:r>
              <a:r>
                <a:rPr lang="es-ES" sz="1600" b="1" baseline="30000" dirty="0">
                  <a:solidFill>
                    <a:srgbClr val="0000FF"/>
                  </a:solidFill>
                  <a:effectLst/>
                </a:rPr>
                <a:t>2–</a:t>
              </a:r>
            </a:p>
          </p:txBody>
        </p:sp>
        <p:grpSp>
          <p:nvGrpSpPr>
            <p:cNvPr id="57" name="Group 16"/>
            <p:cNvGrpSpPr>
              <a:grpSpLocks/>
            </p:cNvGrpSpPr>
            <p:nvPr/>
          </p:nvGrpSpPr>
          <p:grpSpPr bwMode="auto">
            <a:xfrm>
              <a:off x="3154" y="2464"/>
              <a:ext cx="1358" cy="1520"/>
              <a:chOff x="3154" y="2304"/>
              <a:chExt cx="1358" cy="1520"/>
            </a:xfrm>
          </p:grpSpPr>
          <p:sp>
            <p:nvSpPr>
              <p:cNvPr id="59" name="AutoShape 17"/>
              <p:cNvSpPr>
                <a:spLocks noChangeAspect="1" noChangeArrowheads="1"/>
              </p:cNvSpPr>
              <p:nvPr/>
            </p:nvSpPr>
            <p:spPr bwMode="auto">
              <a:xfrm>
                <a:off x="3154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  <p:sp>
            <p:nvSpPr>
              <p:cNvPr id="60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3154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  <p:sp>
            <p:nvSpPr>
              <p:cNvPr id="61" name="Oval 19"/>
              <p:cNvSpPr>
                <a:spLocks noChangeAspect="1" noChangeArrowheads="1"/>
              </p:cNvSpPr>
              <p:nvPr/>
            </p:nvSpPr>
            <p:spPr bwMode="auto">
              <a:xfrm>
                <a:off x="3155" y="3650"/>
                <a:ext cx="1357" cy="174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3408" y="342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 b="1" dirty="0">
                  <a:solidFill>
                    <a:srgbClr val="0000FF"/>
                  </a:solidFill>
                  <a:effectLst/>
                </a:rPr>
                <a:t>Cu</a:t>
              </a:r>
              <a:r>
                <a:rPr lang="es-ES" sz="1600" b="1" baseline="30000" dirty="0">
                  <a:solidFill>
                    <a:srgbClr val="0000FF"/>
                  </a:solidFill>
                  <a:effectLst/>
                </a:rPr>
                <a:t>2+</a:t>
              </a:r>
              <a:endParaRPr lang="es-ES" sz="1600" b="1" dirty="0">
                <a:solidFill>
                  <a:srgbClr val="0000FF"/>
                </a:solidFill>
                <a:effectLst/>
              </a:endParaRPr>
            </a:p>
            <a:p>
              <a:r>
                <a:rPr lang="es-ES" sz="1600" b="1" dirty="0">
                  <a:solidFill>
                    <a:srgbClr val="0000FF"/>
                  </a:solidFill>
                  <a:effectLst/>
                </a:rPr>
                <a:t>SO</a:t>
              </a:r>
              <a:r>
                <a:rPr lang="es-ES" sz="1600" b="1" baseline="-25000" dirty="0">
                  <a:solidFill>
                    <a:srgbClr val="0000FF"/>
                  </a:solidFill>
                  <a:effectLst/>
                </a:rPr>
                <a:t>4</a:t>
              </a:r>
              <a:r>
                <a:rPr lang="es-ES" sz="1600" b="1" baseline="30000" dirty="0">
                  <a:solidFill>
                    <a:srgbClr val="0000FF"/>
                  </a:solidFill>
                  <a:effectLst/>
                </a:rPr>
                <a:t>2–</a:t>
              </a:r>
            </a:p>
          </p:txBody>
        </p:sp>
      </p:grpSp>
      <p:grpSp>
        <p:nvGrpSpPr>
          <p:cNvPr id="73" name="Group 40"/>
          <p:cNvGrpSpPr>
            <a:grpSpLocks/>
          </p:cNvGrpSpPr>
          <p:nvPr/>
        </p:nvGrpSpPr>
        <p:grpSpPr bwMode="auto">
          <a:xfrm>
            <a:off x="4417688" y="3063028"/>
            <a:ext cx="3433763" cy="1905000"/>
            <a:chOff x="1820" y="2016"/>
            <a:chExt cx="2163" cy="1200"/>
          </a:xfrm>
          <a:solidFill>
            <a:srgbClr val="D1EEFB"/>
          </a:solidFill>
        </p:grpSpPr>
        <p:sp>
          <p:nvSpPr>
            <p:cNvPr id="74" name="Freeform 41"/>
            <p:cNvSpPr>
              <a:spLocks/>
            </p:cNvSpPr>
            <p:nvPr/>
          </p:nvSpPr>
          <p:spPr bwMode="auto">
            <a:xfrm>
              <a:off x="1820" y="2016"/>
              <a:ext cx="2160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720"/>
                </a:cxn>
                <a:cxn ang="0">
                  <a:pos x="288" y="240"/>
                </a:cxn>
                <a:cxn ang="0">
                  <a:pos x="1872" y="240"/>
                </a:cxn>
                <a:cxn ang="0">
                  <a:pos x="1872" y="720"/>
                </a:cxn>
                <a:cxn ang="0">
                  <a:pos x="2160" y="720"/>
                </a:cxn>
                <a:cxn ang="0">
                  <a:pos x="2160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2160" h="720">
                  <a:moveTo>
                    <a:pt x="0" y="720"/>
                  </a:moveTo>
                  <a:lnTo>
                    <a:pt x="288" y="720"/>
                  </a:lnTo>
                  <a:lnTo>
                    <a:pt x="288" y="240"/>
                  </a:lnTo>
                  <a:lnTo>
                    <a:pt x="1872" y="240"/>
                  </a:lnTo>
                  <a:lnTo>
                    <a:pt x="1872" y="720"/>
                  </a:lnTo>
                  <a:lnTo>
                    <a:pt x="2160" y="720"/>
                  </a:lnTo>
                  <a:lnTo>
                    <a:pt x="2160" y="0"/>
                  </a:lnTo>
                  <a:lnTo>
                    <a:pt x="0" y="0"/>
                  </a:lnTo>
                  <a:lnTo>
                    <a:pt x="0" y="720"/>
                  </a:ln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8000" tIns="0" rIns="18000" bIns="0"/>
            <a:lstStyle/>
            <a:p>
              <a:endParaRPr lang="es-MX">
                <a:solidFill>
                  <a:srgbClr val="0000FF"/>
                </a:solidFill>
              </a:endParaRPr>
            </a:p>
          </p:txBody>
        </p:sp>
        <p:sp>
          <p:nvSpPr>
            <p:cNvPr id="75" name="Rectangle 42"/>
            <p:cNvSpPr>
              <a:spLocks noChangeArrowheads="1"/>
            </p:cNvSpPr>
            <p:nvPr/>
          </p:nvSpPr>
          <p:spPr bwMode="auto">
            <a:xfrm>
              <a:off x="1820" y="2736"/>
              <a:ext cx="288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0" rIns="18000" bIns="0" anchor="ctr"/>
            <a:lstStyle/>
            <a:p>
              <a:endParaRPr lang="es-MX">
                <a:solidFill>
                  <a:srgbClr val="0000FF"/>
                </a:solidFill>
              </a:endParaRPr>
            </a:p>
          </p:txBody>
        </p:sp>
        <p:sp>
          <p:nvSpPr>
            <p:cNvPr id="76" name="Rectangle 43"/>
            <p:cNvSpPr>
              <a:spLocks noChangeArrowheads="1"/>
            </p:cNvSpPr>
            <p:nvPr/>
          </p:nvSpPr>
          <p:spPr bwMode="auto">
            <a:xfrm>
              <a:off x="3695" y="2736"/>
              <a:ext cx="288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0" rIns="18000" bIns="0" anchor="ctr"/>
            <a:lstStyle/>
            <a:p>
              <a:endParaRPr lang="es-MX">
                <a:solidFill>
                  <a:srgbClr val="0000FF"/>
                </a:solidFill>
              </a:endParaRPr>
            </a:p>
          </p:txBody>
        </p:sp>
      </p:grpSp>
      <p:sp>
        <p:nvSpPr>
          <p:cNvPr id="77" name="Line 44"/>
          <p:cNvSpPr>
            <a:spLocks noChangeShapeType="1"/>
          </p:cNvSpPr>
          <p:nvPr/>
        </p:nvSpPr>
        <p:spPr bwMode="auto">
          <a:xfrm flipV="1">
            <a:off x="4417688" y="481562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0" rIns="18000" bIns="0"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78" name="Line 45"/>
          <p:cNvSpPr>
            <a:spLocks noChangeShapeType="1"/>
          </p:cNvSpPr>
          <p:nvPr/>
        </p:nvSpPr>
        <p:spPr bwMode="auto">
          <a:xfrm flipV="1">
            <a:off x="7395838" y="481562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0" rIns="18000" bIns="0"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79" name="Text Box 47"/>
          <p:cNvSpPr txBox="1">
            <a:spLocks noChangeArrowheads="1"/>
          </p:cNvSpPr>
          <p:nvPr/>
        </p:nvSpPr>
        <p:spPr bwMode="auto">
          <a:xfrm>
            <a:off x="5308276" y="3194791"/>
            <a:ext cx="1822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solidFill>
                  <a:srgbClr val="0000FF"/>
                </a:solidFill>
                <a:effectLst/>
              </a:rPr>
              <a:t>KI</a:t>
            </a:r>
          </a:p>
        </p:txBody>
      </p:sp>
      <p:sp>
        <p:nvSpPr>
          <p:cNvPr id="80" name="Line 48"/>
          <p:cNvSpPr>
            <a:spLocks noChangeShapeType="1"/>
          </p:cNvSpPr>
          <p:nvPr/>
        </p:nvSpPr>
        <p:spPr bwMode="auto">
          <a:xfrm>
            <a:off x="5674988" y="32900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 lIns="18000" tIns="0" rIns="18000" bIns="0"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6109963" y="3194791"/>
            <a:ext cx="1373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solidFill>
                  <a:srgbClr val="0000FF"/>
                </a:solidFill>
                <a:effectLst/>
              </a:rPr>
              <a:t>I</a:t>
            </a:r>
            <a:r>
              <a:rPr lang="es-ES" sz="1200" baseline="30000">
                <a:solidFill>
                  <a:srgbClr val="0000FF"/>
                </a:solidFill>
                <a:effectLst/>
              </a:rPr>
              <a:t>–</a:t>
            </a:r>
            <a:endParaRPr lang="es-ES" sz="1200">
              <a:solidFill>
                <a:srgbClr val="0000FF"/>
              </a:solidFill>
              <a:effectLst/>
            </a:endParaRPr>
          </a:p>
        </p:txBody>
      </p:sp>
      <p:sp>
        <p:nvSpPr>
          <p:cNvPr id="82" name="Text Box 50"/>
          <p:cNvSpPr txBox="1">
            <a:spLocks noChangeArrowheads="1"/>
          </p:cNvSpPr>
          <p:nvPr/>
        </p:nvSpPr>
        <p:spPr bwMode="auto">
          <a:xfrm>
            <a:off x="6336976" y="3194791"/>
            <a:ext cx="1261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solidFill>
                  <a:srgbClr val="0000FF"/>
                </a:solidFill>
                <a:effectLst/>
              </a:rPr>
              <a:t>+</a:t>
            </a:r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6584626" y="3194791"/>
            <a:ext cx="1982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solidFill>
                  <a:srgbClr val="0000FF"/>
                </a:solidFill>
                <a:effectLst/>
              </a:rPr>
              <a:t>K</a:t>
            </a:r>
            <a:r>
              <a:rPr lang="es-ES" sz="1200" baseline="30000">
                <a:solidFill>
                  <a:srgbClr val="0000FF"/>
                </a:solidFill>
                <a:effectLst/>
              </a:rPr>
              <a:t>+</a:t>
            </a:r>
            <a:endParaRPr lang="es-ES" sz="1200">
              <a:solidFill>
                <a:srgbClr val="0000FF"/>
              </a:solidFill>
              <a:effectLst/>
            </a:endParaRPr>
          </a:p>
        </p:txBody>
      </p:sp>
      <p:grpSp>
        <p:nvGrpSpPr>
          <p:cNvPr id="84" name="Group 90"/>
          <p:cNvGrpSpPr>
            <a:grpSpLocks/>
          </p:cNvGrpSpPr>
          <p:nvPr/>
        </p:nvGrpSpPr>
        <p:grpSpPr bwMode="auto">
          <a:xfrm>
            <a:off x="3649338" y="4110778"/>
            <a:ext cx="5041900" cy="1616075"/>
            <a:chOff x="1336" y="2584"/>
            <a:chExt cx="3176" cy="1018"/>
          </a:xfrm>
        </p:grpSpPr>
        <p:grpSp>
          <p:nvGrpSpPr>
            <p:cNvPr id="85" name="Group 88"/>
            <p:cNvGrpSpPr>
              <a:grpSpLocks/>
            </p:cNvGrpSpPr>
            <p:nvPr/>
          </p:nvGrpSpPr>
          <p:grpSpPr bwMode="auto">
            <a:xfrm>
              <a:off x="1336" y="2584"/>
              <a:ext cx="3176" cy="1018"/>
              <a:chOff x="1336" y="2584"/>
              <a:chExt cx="3176" cy="1018"/>
            </a:xfrm>
          </p:grpSpPr>
          <p:grpSp>
            <p:nvGrpSpPr>
              <p:cNvPr id="87" name="Group 85"/>
              <p:cNvGrpSpPr>
                <a:grpSpLocks/>
              </p:cNvGrpSpPr>
              <p:nvPr/>
            </p:nvGrpSpPr>
            <p:grpSpPr bwMode="auto">
              <a:xfrm>
                <a:off x="1336" y="2584"/>
                <a:ext cx="3176" cy="1016"/>
                <a:chOff x="1336" y="2584"/>
                <a:chExt cx="3176" cy="1016"/>
              </a:xfrm>
            </p:grpSpPr>
            <p:grpSp>
              <p:nvGrpSpPr>
                <p:cNvPr id="89" name="Group 83"/>
                <p:cNvGrpSpPr>
                  <a:grpSpLocks/>
                </p:cNvGrpSpPr>
                <p:nvPr/>
              </p:nvGrpSpPr>
              <p:grpSpPr bwMode="auto">
                <a:xfrm>
                  <a:off x="4247" y="2625"/>
                  <a:ext cx="265" cy="950"/>
                  <a:chOff x="4247" y="2625"/>
                  <a:chExt cx="265" cy="950"/>
                </a:xfrm>
              </p:grpSpPr>
              <p:sp>
                <p:nvSpPr>
                  <p:cNvPr id="96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283" y="3287"/>
                    <a:ext cx="48" cy="288"/>
                  </a:xfrm>
                  <a:prstGeom prst="rect">
                    <a:avLst/>
                  </a:prstGeom>
                  <a:solidFill>
                    <a:schemeClr val="bg2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scene3d>
                    <a:camera prst="legacyObliqueTopRight"/>
                    <a:lightRig rig="legacyFlat3" dir="b"/>
                  </a:scene3d>
                  <a:sp3d extrusionH="430200" contourW="12700" prstMaterial="softEdge">
                    <a:bevelT w="13500" h="13500" prst="angle"/>
                    <a:bevelB w="13500" h="13500" prst="angle"/>
                    <a:extrusionClr>
                      <a:schemeClr val="bg2"/>
                    </a:extrusionClr>
                    <a:contourClr>
                      <a:schemeClr val="bg1">
                        <a:lumMod val="65000"/>
                      </a:schemeClr>
                    </a:contour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es-MX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97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47" y="3278"/>
                    <a:ext cx="265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 sz="1400">
                        <a:solidFill>
                          <a:srgbClr val="0000FF"/>
                        </a:solidFill>
                        <a:effectLst/>
                      </a:rPr>
                      <a:t>Cu</a:t>
                    </a:r>
                  </a:p>
                </p:txBody>
              </p:sp>
              <p:sp>
                <p:nvSpPr>
                  <p:cNvPr id="98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8" y="3000"/>
                    <a:ext cx="0" cy="21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99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7" y="2625"/>
                    <a:ext cx="0" cy="34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>
                      <a:solidFill>
                        <a:srgbClr val="0000FF"/>
                      </a:solidFill>
                    </a:endParaRPr>
                  </a:p>
                </p:txBody>
              </p:sp>
            </p:grpSp>
            <p:cxnSp>
              <p:nvCxnSpPr>
                <p:cNvPr id="90" name="AutoShape 29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2905" y="1141"/>
                  <a:ext cx="9" cy="2895"/>
                </a:xfrm>
                <a:prstGeom prst="bentConnector3">
                  <a:avLst>
                    <a:gd name="adj1" fmla="val 11711111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</p:cxnSp>
            <p:grpSp>
              <p:nvGrpSpPr>
                <p:cNvPr id="91" name="Group 84"/>
                <p:cNvGrpSpPr>
                  <a:grpSpLocks/>
                </p:cNvGrpSpPr>
                <p:nvPr/>
              </p:nvGrpSpPr>
              <p:grpSpPr bwMode="auto">
                <a:xfrm>
                  <a:off x="1336" y="2633"/>
                  <a:ext cx="181" cy="967"/>
                  <a:chOff x="1336" y="2633"/>
                  <a:chExt cx="181" cy="967"/>
                </a:xfrm>
              </p:grpSpPr>
              <p:sp>
                <p:nvSpPr>
                  <p:cNvPr id="92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3292"/>
                    <a:ext cx="48" cy="288"/>
                  </a:xfrm>
                  <a:prstGeom prst="rect">
                    <a:avLst/>
                  </a:prstGeom>
                  <a:solidFill>
                    <a:schemeClr val="bg2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scene3d>
                    <a:camera prst="legacyObliqueTopRight"/>
                    <a:lightRig rig="legacyFlat3" dir="b"/>
                  </a:scene3d>
                  <a:sp3d extrusionH="430200" contourW="12700" prstMaterial="powder">
                    <a:bevelT w="13500" h="13500" prst="angle"/>
                    <a:bevelB w="13500" h="13500" prst="angle"/>
                    <a:extrusionClr>
                      <a:schemeClr val="bg2"/>
                    </a:extrusionClr>
                    <a:contourClr>
                      <a:schemeClr val="bg1">
                        <a:lumMod val="75000"/>
                      </a:schemeClr>
                    </a:contour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es-MX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93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63" y="3012"/>
                    <a:ext cx="0" cy="2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9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62" y="2633"/>
                    <a:ext cx="0" cy="3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95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6" y="3408"/>
                    <a:ext cx="181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 sz="1400" dirty="0">
                        <a:solidFill>
                          <a:srgbClr val="0000FF"/>
                        </a:solidFill>
                        <a:effectLst/>
                      </a:rPr>
                      <a:t>+</a:t>
                    </a:r>
                  </a:p>
                </p:txBody>
              </p:sp>
            </p:grpSp>
          </p:grpSp>
          <p:sp>
            <p:nvSpPr>
              <p:cNvPr id="88" name="Text Box 32"/>
              <p:cNvSpPr txBox="1">
                <a:spLocks noChangeArrowheads="1"/>
              </p:cNvSpPr>
              <p:nvPr/>
            </p:nvSpPr>
            <p:spPr bwMode="auto">
              <a:xfrm>
                <a:off x="4223" y="3410"/>
                <a:ext cx="1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" sz="1400">
                    <a:solidFill>
                      <a:srgbClr val="0000FF"/>
                    </a:solidFill>
                    <a:effectLst/>
                  </a:rPr>
                  <a:t>-</a:t>
                </a:r>
              </a:p>
            </p:txBody>
          </p:sp>
        </p:grpSp>
        <p:sp>
          <p:nvSpPr>
            <p:cNvPr id="86" name="Text Box 22"/>
            <p:cNvSpPr txBox="1">
              <a:spLocks noChangeArrowheads="1"/>
            </p:cNvSpPr>
            <p:nvPr/>
          </p:nvSpPr>
          <p:spPr bwMode="auto">
            <a:xfrm>
              <a:off x="1364" y="3280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400">
                  <a:solidFill>
                    <a:srgbClr val="0000FF"/>
                  </a:solidFill>
                  <a:effectLst/>
                </a:rPr>
                <a:t>Zn</a:t>
              </a:r>
            </a:p>
          </p:txBody>
        </p:sp>
      </p:grpSp>
      <p:sp>
        <p:nvSpPr>
          <p:cNvPr id="100" name="Rectangle 30"/>
          <p:cNvSpPr>
            <a:spLocks noChangeArrowheads="1"/>
          </p:cNvSpPr>
          <p:nvPr/>
        </p:nvSpPr>
        <p:spPr bwMode="auto">
          <a:xfrm>
            <a:off x="5833738" y="2256578"/>
            <a:ext cx="533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 dirty="0">
                <a:solidFill>
                  <a:srgbClr val="0000FF"/>
                </a:solidFill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101" name="Freeform 93"/>
          <p:cNvSpPr>
            <a:spLocks/>
          </p:cNvSpPr>
          <p:nvPr/>
        </p:nvSpPr>
        <p:spPr bwMode="auto">
          <a:xfrm>
            <a:off x="4030338" y="5371253"/>
            <a:ext cx="557213" cy="1539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102" name="Freeform 94"/>
          <p:cNvSpPr>
            <a:spLocks/>
          </p:cNvSpPr>
          <p:nvPr/>
        </p:nvSpPr>
        <p:spPr bwMode="auto">
          <a:xfrm>
            <a:off x="4031926" y="5369666"/>
            <a:ext cx="557212" cy="1539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103" name="Freeform 95"/>
          <p:cNvSpPr>
            <a:spLocks/>
          </p:cNvSpPr>
          <p:nvPr/>
        </p:nvSpPr>
        <p:spPr bwMode="auto">
          <a:xfrm flipV="1">
            <a:off x="7629201" y="5480791"/>
            <a:ext cx="630237" cy="1539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104" name="Freeform 96"/>
          <p:cNvSpPr>
            <a:spLocks/>
          </p:cNvSpPr>
          <p:nvPr/>
        </p:nvSpPr>
        <p:spPr bwMode="auto">
          <a:xfrm flipV="1">
            <a:off x="7630788" y="5479203"/>
            <a:ext cx="630238" cy="1539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5186154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22410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12409 3.33333E-6 L -0.12409 0.26365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1" y="1317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0.07825 3.33333E-6 L 0.07825 0.26365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 animBg="1"/>
      <p:bldP spid="81" grpId="0"/>
      <p:bldP spid="81" grpId="1"/>
      <p:bldP spid="82" grpId="0"/>
      <p:bldP spid="83" grpId="0"/>
      <p:bldP spid="83" grpId="1"/>
      <p:bldP spid="101" grpId="0" animBg="1"/>
      <p:bldP spid="102" grpId="0" animBg="1"/>
      <p:bldP spid="103" grpId="0" animBg="1"/>
      <p:bldP spid="1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666610" y="1342138"/>
            <a:ext cx="108587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</a:pPr>
            <a:r>
              <a:rPr lang="es-ES" sz="2000" b="1" dirty="0">
                <a:solidFill>
                  <a:srgbClr val="0000FF"/>
                </a:solidFill>
              </a:rPr>
              <a:t>Potencial de reducción: </a:t>
            </a:r>
            <a:r>
              <a:rPr lang="es-ES" sz="2000" dirty="0">
                <a:solidFill>
                  <a:srgbClr val="0000FF"/>
                </a:solidFill>
              </a:rPr>
              <a:t>Es la </a:t>
            </a:r>
            <a:r>
              <a:rPr lang="es-MX" sz="2000" dirty="0">
                <a:solidFill>
                  <a:srgbClr val="0000FF"/>
                </a:solidFill>
              </a:rPr>
              <a:t>tendencia de las especies químicas a adquirir electrones dentro de una celda electroquímica, la cual tiene un electrodo de hidrógeno como referencia.</a:t>
            </a:r>
            <a:endParaRPr lang="es-ES" sz="2000" dirty="0">
              <a:solidFill>
                <a:srgbClr val="0000FF"/>
              </a:solidFill>
            </a:endParaRPr>
          </a:p>
          <a:p>
            <a:pPr lvl="0" algn="just" eaLnBrk="0" hangingPunct="0">
              <a:lnSpc>
                <a:spcPct val="140000"/>
              </a:lnSpc>
            </a:pPr>
            <a:endParaRPr lang="es-ES" sz="2000" dirty="0">
              <a:solidFill>
                <a:srgbClr val="0000FF"/>
              </a:solidFill>
            </a:endParaRPr>
          </a:p>
          <a:p>
            <a:pPr lvl="0" algn="just" eaLnBrk="0" hangingPunct="0">
              <a:lnSpc>
                <a:spcPct val="140000"/>
              </a:lnSpc>
            </a:pPr>
            <a:r>
              <a:rPr lang="es-ES" sz="2000" b="1" dirty="0">
                <a:solidFill>
                  <a:srgbClr val="0000FF"/>
                </a:solidFill>
              </a:rPr>
              <a:t>Potencial de una celda (fuerza electromotriz):</a:t>
            </a:r>
            <a:r>
              <a:rPr lang="es-ES" sz="2000" dirty="0">
                <a:solidFill>
                  <a:srgbClr val="0000FF"/>
                </a:solidFill>
              </a:rPr>
              <a:t> </a:t>
            </a:r>
            <a:r>
              <a:rPr lang="es-MX" sz="2000" dirty="0">
                <a:solidFill>
                  <a:srgbClr val="0000FF"/>
                </a:solidFill>
              </a:rPr>
              <a:t>Corresponde a la diferencia entre dos potenciales de dos </a:t>
            </a:r>
            <a:r>
              <a:rPr lang="es-MX" sz="2000" dirty="0" err="1">
                <a:solidFill>
                  <a:srgbClr val="0000FF"/>
                </a:solidFill>
              </a:rPr>
              <a:t>semiceldas</a:t>
            </a:r>
            <a:r>
              <a:rPr lang="es-MX" sz="2000" dirty="0">
                <a:solidFill>
                  <a:srgbClr val="0000FF"/>
                </a:solidFill>
              </a:rPr>
              <a:t>, una de oxidación y una de reducción.</a:t>
            </a:r>
          </a:p>
          <a:p>
            <a:pPr lvl="0" algn="just" eaLnBrk="0" hangingPunct="0">
              <a:lnSpc>
                <a:spcPct val="140000"/>
              </a:lnSpc>
            </a:pPr>
            <a:endParaRPr lang="es-MX" sz="2000" dirty="0">
              <a:solidFill>
                <a:srgbClr val="0000FF"/>
              </a:solidFill>
            </a:endParaRPr>
          </a:p>
          <a:p>
            <a:pPr lvl="0" algn="ctr" eaLnBrk="0" hangingPunct="0">
              <a:lnSpc>
                <a:spcPct val="140000"/>
              </a:lnSpc>
            </a:pPr>
            <a:r>
              <a:rPr lang="es-MX" sz="2000" dirty="0" err="1">
                <a:solidFill>
                  <a:srgbClr val="0000FF"/>
                </a:solidFill>
              </a:rPr>
              <a:t>E</a:t>
            </a:r>
            <a:r>
              <a:rPr lang="es-MX" sz="2000" baseline="-25000" dirty="0" err="1">
                <a:solidFill>
                  <a:srgbClr val="0000FF"/>
                </a:solidFill>
              </a:rPr>
              <a:t>celda</a:t>
            </a:r>
            <a:r>
              <a:rPr lang="es-MX" sz="2000" dirty="0">
                <a:solidFill>
                  <a:srgbClr val="0000FF"/>
                </a:solidFill>
              </a:rPr>
              <a:t> = </a:t>
            </a:r>
            <a:r>
              <a:rPr lang="es-MX" sz="2000" dirty="0" err="1">
                <a:solidFill>
                  <a:srgbClr val="0000FF"/>
                </a:solidFill>
              </a:rPr>
              <a:t>E</a:t>
            </a:r>
            <a:r>
              <a:rPr lang="es-MX" sz="2000" baseline="-25000" dirty="0" err="1">
                <a:solidFill>
                  <a:srgbClr val="0000FF"/>
                </a:solidFill>
              </a:rPr>
              <a:t>reducción</a:t>
            </a:r>
            <a:r>
              <a:rPr lang="es-MX" sz="2000" dirty="0">
                <a:solidFill>
                  <a:srgbClr val="0000FF"/>
                </a:solidFill>
              </a:rPr>
              <a:t> + </a:t>
            </a:r>
            <a:r>
              <a:rPr lang="es-MX" sz="2000" dirty="0" err="1">
                <a:solidFill>
                  <a:srgbClr val="0000FF"/>
                </a:solidFill>
              </a:rPr>
              <a:t>E</a:t>
            </a:r>
            <a:r>
              <a:rPr lang="es-MX" sz="2000" baseline="-25000" dirty="0" err="1">
                <a:solidFill>
                  <a:srgbClr val="0000FF"/>
                </a:solidFill>
              </a:rPr>
              <a:t>oxidación</a:t>
            </a:r>
            <a:r>
              <a:rPr lang="es-MX" sz="2000" dirty="0">
                <a:solidFill>
                  <a:srgbClr val="0000FF"/>
                </a:solidFill>
              </a:rPr>
              <a:t>= </a:t>
            </a:r>
            <a:r>
              <a:rPr lang="es-MX" sz="2000" dirty="0" err="1">
                <a:solidFill>
                  <a:srgbClr val="0000FF"/>
                </a:solidFill>
              </a:rPr>
              <a:t>fem</a:t>
            </a:r>
            <a:endParaRPr lang="es-MX" sz="2000" dirty="0">
              <a:solidFill>
                <a:srgbClr val="0000FF"/>
              </a:solidFill>
            </a:endParaRPr>
          </a:p>
          <a:p>
            <a:pPr lvl="0" algn="just" eaLnBrk="0" hangingPunct="0">
              <a:lnSpc>
                <a:spcPct val="140000"/>
              </a:lnSpc>
            </a:pPr>
            <a:endParaRPr lang="es-ES" sz="2000" dirty="0">
              <a:solidFill>
                <a:srgbClr val="0000FF"/>
              </a:solidFill>
            </a:endParaRPr>
          </a:p>
          <a:p>
            <a:pPr lvl="0" algn="just" eaLnBrk="0" hangingPunct="0">
              <a:lnSpc>
                <a:spcPct val="140000"/>
              </a:lnSpc>
            </a:pPr>
            <a:r>
              <a:rPr lang="es-ES" sz="2000" dirty="0">
                <a:solidFill>
                  <a:srgbClr val="0000FF"/>
                </a:solidFill>
              </a:rPr>
              <a:t>Los valores de los potenciales de reducción pueden cambiar dependiendo de las condiciones experimentales; por ello, y con fines de comparación, se emplean comúnmente las llamadas condiciones estándar (1 [atm], 25 [</a:t>
            </a:r>
            <a:r>
              <a:rPr lang="es-ES" sz="2000" dirty="0" err="1">
                <a:solidFill>
                  <a:srgbClr val="0000FF"/>
                </a:solidFill>
              </a:rPr>
              <a:t>ºC</a:t>
            </a:r>
            <a:r>
              <a:rPr lang="es-ES" sz="2000" dirty="0">
                <a:solidFill>
                  <a:srgbClr val="0000FF"/>
                </a:solidFill>
              </a:rPr>
              <a:t>] y concentración 1[M]), los cuales se hallan en tablas.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54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96926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2"/>
          <p:cNvGrpSpPr>
            <a:grpSpLocks/>
          </p:cNvGrpSpPr>
          <p:nvPr/>
        </p:nvGrpSpPr>
        <p:grpSpPr bwMode="auto">
          <a:xfrm>
            <a:off x="2917251" y="1470217"/>
            <a:ext cx="6326188" cy="276494"/>
            <a:chOff x="1207" y="2424"/>
            <a:chExt cx="3985" cy="149"/>
          </a:xfrm>
        </p:grpSpPr>
        <p:sp>
          <p:nvSpPr>
            <p:cNvPr id="57" name="Text Box 3"/>
            <p:cNvSpPr txBox="1">
              <a:spLocks noChangeArrowheads="1"/>
            </p:cNvSpPr>
            <p:nvPr/>
          </p:nvSpPr>
          <p:spPr bwMode="auto">
            <a:xfrm>
              <a:off x="1207" y="2424"/>
              <a:ext cx="283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</a:t>
              </a:r>
              <a:r>
                <a:rPr kumimoji="0" lang="es-ES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(s)</a:t>
              </a:r>
            </a:p>
          </p:txBody>
        </p:sp>
        <p:sp>
          <p:nvSpPr>
            <p:cNvPr id="58" name="Text Box 4"/>
            <p:cNvSpPr txBox="1">
              <a:spLocks noChangeArrowheads="1"/>
            </p:cNvSpPr>
            <p:nvPr/>
          </p:nvSpPr>
          <p:spPr bwMode="auto">
            <a:xfrm>
              <a:off x="1737" y="2424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59" name="Text Box 5"/>
            <p:cNvSpPr txBox="1">
              <a:spLocks noChangeArrowheads="1"/>
            </p:cNvSpPr>
            <p:nvPr/>
          </p:nvSpPr>
          <p:spPr bwMode="auto">
            <a:xfrm>
              <a:off x="2067" y="2424"/>
              <a:ext cx="650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CuSO</a:t>
              </a:r>
              <a:r>
                <a:rPr kumimoji="0" lang="es-ES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4 (</a:t>
              </a:r>
              <a:r>
                <a:rPr kumimoji="0" lang="es-ES" i="0" u="none" strike="noStrike" kern="0" cap="none" spc="0" normalizeH="0" baseline="-2500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ac</a:t>
              </a:r>
              <a:r>
                <a:rPr kumimoji="0" lang="es-ES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)</a:t>
              </a:r>
            </a:p>
          </p:txBody>
        </p:sp>
        <p:sp>
          <p:nvSpPr>
            <p:cNvPr id="60" name="Line 6"/>
            <p:cNvSpPr>
              <a:spLocks noChangeShapeType="1"/>
            </p:cNvSpPr>
            <p:nvPr/>
          </p:nvSpPr>
          <p:spPr bwMode="auto">
            <a:xfrm>
              <a:off x="2962" y="2545"/>
              <a:ext cx="43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61" name="Text Box 7"/>
            <p:cNvSpPr txBox="1">
              <a:spLocks noChangeArrowheads="1"/>
            </p:cNvSpPr>
            <p:nvPr/>
          </p:nvSpPr>
          <p:spPr bwMode="auto">
            <a:xfrm>
              <a:off x="3642" y="2424"/>
              <a:ext cx="627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ZnSO</a:t>
              </a:r>
              <a:r>
                <a:rPr kumimoji="0" lang="es-ES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4 (ac)</a:t>
              </a:r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4517" y="2424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4853" y="2424"/>
              <a:ext cx="33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 </a:t>
              </a:r>
              <a:r>
                <a:rPr kumimoji="0" lang="es-ES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(s)</a:t>
              </a:r>
            </a:p>
          </p:txBody>
        </p:sp>
      </p:grp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2004588" y="2295092"/>
            <a:ext cx="12631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ÁNODO (+):</a:t>
            </a:r>
            <a:endParaRPr kumimoji="0" lang="es-ES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grpSp>
        <p:nvGrpSpPr>
          <p:cNvPr id="65" name="Group 11"/>
          <p:cNvGrpSpPr>
            <a:grpSpLocks/>
          </p:cNvGrpSpPr>
          <p:nvPr/>
        </p:nvGrpSpPr>
        <p:grpSpPr bwMode="auto">
          <a:xfrm>
            <a:off x="5062145" y="2331616"/>
            <a:ext cx="2987675" cy="280542"/>
            <a:chOff x="2258" y="1703"/>
            <a:chExt cx="1882" cy="145"/>
          </a:xfrm>
        </p:grpSpPr>
        <p:sp>
          <p:nvSpPr>
            <p:cNvPr id="66" name="Text Box 12"/>
            <p:cNvSpPr txBox="1">
              <a:spLocks noChangeArrowheads="1"/>
            </p:cNvSpPr>
            <p:nvPr/>
          </p:nvSpPr>
          <p:spPr bwMode="auto">
            <a:xfrm>
              <a:off x="2258" y="1703"/>
              <a:ext cx="303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</a:t>
              </a:r>
              <a:r>
                <a:rPr kumimoji="0" lang="es-ES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(s)</a:t>
              </a:r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>
              <a:off x="2645" y="1824"/>
              <a:ext cx="43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68" name="Text Box 14"/>
            <p:cNvSpPr txBox="1">
              <a:spLocks noChangeArrowheads="1"/>
            </p:cNvSpPr>
            <p:nvPr/>
          </p:nvSpPr>
          <p:spPr bwMode="auto">
            <a:xfrm>
              <a:off x="3184" y="1703"/>
              <a:ext cx="446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</a:t>
              </a:r>
              <a:r>
                <a:rPr kumimoji="0" lang="es-ES" i="0" u="none" strike="noStrike" kern="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2+</a:t>
              </a:r>
              <a:r>
                <a:rPr kumimoji="0" lang="es-ES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(ac)</a:t>
              </a:r>
            </a:p>
          </p:txBody>
        </p:sp>
        <p:sp>
          <p:nvSpPr>
            <p:cNvPr id="69" name="Text Box 15"/>
            <p:cNvSpPr txBox="1">
              <a:spLocks noChangeArrowheads="1"/>
            </p:cNvSpPr>
            <p:nvPr/>
          </p:nvSpPr>
          <p:spPr bwMode="auto">
            <a:xfrm>
              <a:off x="3732" y="1703"/>
              <a:ext cx="85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70" name="Text Box 16"/>
            <p:cNvSpPr txBox="1">
              <a:spLocks noChangeArrowheads="1"/>
            </p:cNvSpPr>
            <p:nvPr/>
          </p:nvSpPr>
          <p:spPr bwMode="auto">
            <a:xfrm>
              <a:off x="3925" y="1705"/>
              <a:ext cx="215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2e</a:t>
              </a:r>
              <a:r>
                <a:rPr kumimoji="0" lang="es-ES" i="0" u="none" strike="noStrike" kern="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–</a:t>
              </a:r>
              <a:endParaRPr kumimoji="0" lang="es-ES" i="0" u="none" strike="noStrike" kern="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1" name="Text Box 17"/>
          <p:cNvSpPr txBox="1">
            <a:spLocks noChangeArrowheads="1"/>
          </p:cNvSpPr>
          <p:nvPr/>
        </p:nvSpPr>
        <p:spPr bwMode="auto">
          <a:xfrm>
            <a:off x="5864819" y="2295092"/>
            <a:ext cx="2885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Ox</a:t>
            </a: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72" name="Text Box 26"/>
          <p:cNvSpPr txBox="1">
            <a:spLocks noChangeArrowheads="1"/>
          </p:cNvSpPr>
          <p:nvPr/>
        </p:nvSpPr>
        <p:spPr bwMode="auto">
          <a:xfrm>
            <a:off x="8758601" y="2333192"/>
            <a:ext cx="18129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</a:t>
            </a:r>
            <a:r>
              <a:rPr kumimoji="0" lang="es-ES" i="0" u="none" strike="noStrike" kern="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ox</a:t>
            </a:r>
            <a:r>
              <a:rPr kumimoji="0" lang="es-ES" i="0" u="none" strike="noStrike" kern="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= + 0.763 [V]</a:t>
            </a:r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1921635" y="2990417"/>
            <a:ext cx="13465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CÁTODO (-):</a:t>
            </a:r>
          </a:p>
        </p:txBody>
      </p:sp>
      <p:grpSp>
        <p:nvGrpSpPr>
          <p:cNvPr id="74" name="Group 19"/>
          <p:cNvGrpSpPr>
            <a:grpSpLocks/>
          </p:cNvGrpSpPr>
          <p:nvPr/>
        </p:nvGrpSpPr>
        <p:grpSpPr bwMode="auto">
          <a:xfrm>
            <a:off x="3963595" y="2984067"/>
            <a:ext cx="3141663" cy="280035"/>
            <a:chOff x="1566" y="2012"/>
            <a:chExt cx="1979" cy="147"/>
          </a:xfrm>
        </p:grpSpPr>
        <p:sp>
          <p:nvSpPr>
            <p:cNvPr id="75" name="Text Box 20"/>
            <p:cNvSpPr txBox="1">
              <a:spLocks noChangeArrowheads="1"/>
            </p:cNvSpPr>
            <p:nvPr/>
          </p:nvSpPr>
          <p:spPr bwMode="auto">
            <a:xfrm>
              <a:off x="3186" y="2014"/>
              <a:ext cx="35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</a:t>
              </a:r>
              <a:r>
                <a:rPr kumimoji="0" lang="es-ES" i="0" u="none" strike="noStrike" kern="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(s)</a:t>
              </a:r>
            </a:p>
          </p:txBody>
        </p:sp>
        <p:sp>
          <p:nvSpPr>
            <p:cNvPr id="76" name="Line 21"/>
            <p:cNvSpPr>
              <a:spLocks noChangeShapeType="1"/>
            </p:cNvSpPr>
            <p:nvPr/>
          </p:nvSpPr>
          <p:spPr bwMode="auto">
            <a:xfrm>
              <a:off x="2634" y="2135"/>
              <a:ext cx="43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77" name="Text Box 22"/>
            <p:cNvSpPr txBox="1">
              <a:spLocks noChangeArrowheads="1"/>
            </p:cNvSpPr>
            <p:nvPr/>
          </p:nvSpPr>
          <p:spPr bwMode="auto">
            <a:xfrm>
              <a:off x="1566" y="2012"/>
              <a:ext cx="46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</a:t>
              </a:r>
              <a:r>
                <a:rPr kumimoji="0" lang="es-ES" i="0" u="none" strike="noStrike" kern="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2+</a:t>
              </a:r>
              <a:r>
                <a:rPr kumimoji="0" lang="es-ES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(ac)</a:t>
              </a:r>
            </a:p>
          </p:txBody>
        </p:sp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2124" y="2012"/>
              <a:ext cx="8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79" name="Text Box 24"/>
            <p:cNvSpPr txBox="1">
              <a:spLocks noChangeArrowheads="1"/>
            </p:cNvSpPr>
            <p:nvPr/>
          </p:nvSpPr>
          <p:spPr bwMode="auto">
            <a:xfrm>
              <a:off x="2312" y="2014"/>
              <a:ext cx="21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2e</a:t>
              </a:r>
              <a:r>
                <a:rPr kumimoji="0" lang="es-ES" i="0" u="none" strike="noStrike" kern="0" cap="none" spc="0" normalizeH="0" baseline="30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–</a:t>
              </a:r>
              <a:endPara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0" name="Text Box 25"/>
          <p:cNvSpPr txBox="1">
            <a:spLocks noChangeArrowheads="1"/>
          </p:cNvSpPr>
          <p:nvPr/>
        </p:nvSpPr>
        <p:spPr bwMode="auto">
          <a:xfrm>
            <a:off x="5791313" y="2955492"/>
            <a:ext cx="3879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Red.</a:t>
            </a:r>
          </a:p>
        </p:txBody>
      </p:sp>
      <p:sp>
        <p:nvSpPr>
          <p:cNvPr id="81" name="Text Box 27"/>
          <p:cNvSpPr txBox="1">
            <a:spLocks noChangeArrowheads="1"/>
          </p:cNvSpPr>
          <p:nvPr/>
        </p:nvSpPr>
        <p:spPr bwMode="auto">
          <a:xfrm>
            <a:off x="8687671" y="2942792"/>
            <a:ext cx="1872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</a:t>
            </a:r>
            <a:r>
              <a:rPr kumimoji="0" lang="es-ES" i="0" u="none" strike="noStrike" kern="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red</a:t>
            </a:r>
            <a:r>
              <a:rPr kumimoji="0" lang="es-ES" i="0" u="none" strike="noStrike" kern="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</a:t>
            </a:r>
            <a:r>
              <a:rPr kumimoji="0" lang="es-ES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= + 0.337 [V]</a:t>
            </a:r>
          </a:p>
        </p:txBody>
      </p:sp>
      <p:sp>
        <p:nvSpPr>
          <p:cNvPr id="82" name="Line 28"/>
          <p:cNvSpPr>
            <a:spLocks noChangeShapeType="1"/>
          </p:cNvSpPr>
          <p:nvPr/>
        </p:nvSpPr>
        <p:spPr bwMode="auto">
          <a:xfrm>
            <a:off x="3915970" y="3514292"/>
            <a:ext cx="419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pSp>
        <p:nvGrpSpPr>
          <p:cNvPr id="83" name="Group 29"/>
          <p:cNvGrpSpPr>
            <a:grpSpLocks/>
          </p:cNvGrpSpPr>
          <p:nvPr/>
        </p:nvGrpSpPr>
        <p:grpSpPr bwMode="auto">
          <a:xfrm>
            <a:off x="3963595" y="3590484"/>
            <a:ext cx="4024313" cy="285458"/>
            <a:chOff x="1566" y="2496"/>
            <a:chExt cx="2535" cy="133"/>
          </a:xfrm>
        </p:grpSpPr>
        <p:sp>
          <p:nvSpPr>
            <p:cNvPr id="84" name="Text Box 30"/>
            <p:cNvSpPr txBox="1">
              <a:spLocks noChangeArrowheads="1"/>
            </p:cNvSpPr>
            <p:nvPr/>
          </p:nvSpPr>
          <p:spPr bwMode="auto">
            <a:xfrm>
              <a:off x="3164" y="2500"/>
              <a:ext cx="299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</a:t>
              </a:r>
              <a:r>
                <a:rPr kumimoji="0" lang="es-ES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(s)</a:t>
              </a:r>
            </a:p>
          </p:txBody>
        </p:sp>
        <p:sp>
          <p:nvSpPr>
            <p:cNvPr id="85" name="Line 31"/>
            <p:cNvSpPr>
              <a:spLocks noChangeShapeType="1"/>
            </p:cNvSpPr>
            <p:nvPr/>
          </p:nvSpPr>
          <p:spPr bwMode="auto">
            <a:xfrm>
              <a:off x="2644" y="2621"/>
              <a:ext cx="43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86" name="Text Box 32"/>
            <p:cNvSpPr txBox="1">
              <a:spLocks noChangeArrowheads="1"/>
            </p:cNvSpPr>
            <p:nvPr/>
          </p:nvSpPr>
          <p:spPr bwMode="auto">
            <a:xfrm>
              <a:off x="1566" y="2498"/>
              <a:ext cx="462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</a:t>
              </a:r>
              <a:r>
                <a:rPr kumimoji="0" lang="es-ES" i="0" u="none" strike="noStrike" kern="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2+</a:t>
              </a:r>
              <a:r>
                <a:rPr kumimoji="0" lang="es-ES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(ac)</a:t>
              </a:r>
            </a:p>
          </p:txBody>
        </p:sp>
        <p:sp>
          <p:nvSpPr>
            <p:cNvPr id="87" name="Text Box 33"/>
            <p:cNvSpPr txBox="1">
              <a:spLocks noChangeArrowheads="1"/>
            </p:cNvSpPr>
            <p:nvPr/>
          </p:nvSpPr>
          <p:spPr bwMode="auto">
            <a:xfrm>
              <a:off x="2103" y="2498"/>
              <a:ext cx="85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88" name="Text Box 34"/>
            <p:cNvSpPr txBox="1">
              <a:spLocks noChangeArrowheads="1"/>
            </p:cNvSpPr>
            <p:nvPr/>
          </p:nvSpPr>
          <p:spPr bwMode="auto">
            <a:xfrm>
              <a:off x="2273" y="2500"/>
              <a:ext cx="283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</a:t>
              </a:r>
              <a:r>
                <a:rPr kumimoji="0" lang="es-ES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(s)</a:t>
              </a:r>
            </a:p>
          </p:txBody>
        </p:sp>
        <p:sp>
          <p:nvSpPr>
            <p:cNvPr id="89" name="Text Box 35"/>
            <p:cNvSpPr txBox="1">
              <a:spLocks noChangeArrowheads="1"/>
            </p:cNvSpPr>
            <p:nvPr/>
          </p:nvSpPr>
          <p:spPr bwMode="auto">
            <a:xfrm>
              <a:off x="3545" y="2496"/>
              <a:ext cx="85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90" name="Text Box 36"/>
            <p:cNvSpPr txBox="1">
              <a:spLocks noChangeArrowheads="1"/>
            </p:cNvSpPr>
            <p:nvPr/>
          </p:nvSpPr>
          <p:spPr bwMode="auto">
            <a:xfrm>
              <a:off x="3708" y="2498"/>
              <a:ext cx="393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Zn</a:t>
              </a:r>
              <a:r>
                <a:rPr kumimoji="0" lang="es-ES" i="0" u="none" strike="noStrike" kern="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2+</a:t>
              </a:r>
              <a:r>
                <a:rPr kumimoji="0" lang="es-ES" i="0" u="none" strike="noStrike" kern="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(s)</a:t>
              </a:r>
            </a:p>
          </p:txBody>
        </p:sp>
      </p:grpSp>
      <p:sp>
        <p:nvSpPr>
          <p:cNvPr id="91" name="Text Box 37"/>
          <p:cNvSpPr txBox="1">
            <a:spLocks noChangeArrowheads="1"/>
          </p:cNvSpPr>
          <p:nvPr/>
        </p:nvSpPr>
        <p:spPr bwMode="auto">
          <a:xfrm>
            <a:off x="1074487" y="3603192"/>
            <a:ext cx="2192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Reacción iónica total:</a:t>
            </a:r>
          </a:p>
        </p:txBody>
      </p:sp>
      <p:sp>
        <p:nvSpPr>
          <p:cNvPr id="92" name="Line 38"/>
          <p:cNvSpPr>
            <a:spLocks noChangeShapeType="1"/>
          </p:cNvSpPr>
          <p:nvPr/>
        </p:nvSpPr>
        <p:spPr bwMode="auto">
          <a:xfrm>
            <a:off x="8597898" y="3514292"/>
            <a:ext cx="230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1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3" name="Text Box 39"/>
          <p:cNvSpPr txBox="1">
            <a:spLocks noChangeArrowheads="1"/>
          </p:cNvSpPr>
          <p:nvPr/>
        </p:nvSpPr>
        <p:spPr bwMode="auto">
          <a:xfrm>
            <a:off x="8597824" y="3514292"/>
            <a:ext cx="24224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</a:t>
            </a:r>
            <a:r>
              <a:rPr kumimoji="0" lang="es-ES" i="0" u="none" strike="noStrike" kern="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cel</a:t>
            </a:r>
            <a:r>
              <a:rPr kumimoji="0" lang="es-ES" i="0" u="none" strike="noStrike" kern="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= + 1.1 [V] = </a:t>
            </a:r>
            <a:r>
              <a:rPr kumimoji="0" lang="es-ES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fem</a:t>
            </a:r>
            <a:endParaRPr kumimoji="0" lang="es-E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4" name="Text Box 45"/>
          <p:cNvSpPr txBox="1">
            <a:spLocks noChangeArrowheads="1"/>
          </p:cNvSpPr>
          <p:nvPr/>
        </p:nvSpPr>
        <p:spPr bwMode="auto">
          <a:xfrm>
            <a:off x="4656503" y="4594412"/>
            <a:ext cx="4488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Zn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(s)</a:t>
            </a:r>
          </a:p>
        </p:txBody>
      </p:sp>
      <p:sp>
        <p:nvSpPr>
          <p:cNvPr id="95" name="Text Box 46"/>
          <p:cNvSpPr txBox="1">
            <a:spLocks noChangeArrowheads="1"/>
          </p:cNvSpPr>
          <p:nvPr/>
        </p:nvSpPr>
        <p:spPr bwMode="auto">
          <a:xfrm>
            <a:off x="5142174" y="4594412"/>
            <a:ext cx="59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 eaLnBrk="0" hangingPunct="0"/>
            <a:r>
              <a:rPr lang="es-ES">
                <a:solidFill>
                  <a:srgbClr val="0000FF"/>
                </a:solidFill>
                <a:cs typeface="Arial" charset="0"/>
              </a:rPr>
              <a:t>|</a:t>
            </a:r>
          </a:p>
        </p:txBody>
      </p:sp>
      <p:sp>
        <p:nvSpPr>
          <p:cNvPr id="96" name="Text Box 47"/>
          <p:cNvSpPr txBox="1">
            <a:spLocks noChangeArrowheads="1"/>
          </p:cNvSpPr>
          <p:nvPr/>
        </p:nvSpPr>
        <p:spPr bwMode="auto">
          <a:xfrm>
            <a:off x="5238316" y="4594412"/>
            <a:ext cx="708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Zn</a:t>
            </a:r>
            <a:r>
              <a:rPr kumimoji="0" lang="es-ES" i="0" u="none" strike="noStrike" kern="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2+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(</a:t>
            </a:r>
            <a:r>
              <a:rPr kumimoji="0" lang="es-ES" i="0" u="none" strike="noStrike" kern="0" cap="none" spc="0" normalizeH="0" baseline="-2500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ac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97" name="Text Box 48"/>
          <p:cNvSpPr txBox="1">
            <a:spLocks noChangeArrowheads="1"/>
          </p:cNvSpPr>
          <p:nvPr/>
        </p:nvSpPr>
        <p:spPr bwMode="auto">
          <a:xfrm>
            <a:off x="5983673" y="4594412"/>
            <a:ext cx="182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 eaLnBrk="0" hangingPunct="0"/>
            <a:r>
              <a:rPr lang="es-ES" dirty="0">
                <a:solidFill>
                  <a:srgbClr val="0000FF"/>
                </a:solidFill>
                <a:cs typeface="Arial" charset="0"/>
              </a:rPr>
              <a:t>| |</a:t>
            </a:r>
          </a:p>
        </p:txBody>
      </p:sp>
      <p:sp>
        <p:nvSpPr>
          <p:cNvPr id="98" name="Text Box 43"/>
          <p:cNvSpPr txBox="1">
            <a:spLocks noChangeArrowheads="1"/>
          </p:cNvSpPr>
          <p:nvPr/>
        </p:nvSpPr>
        <p:spPr bwMode="auto">
          <a:xfrm>
            <a:off x="6203245" y="4594412"/>
            <a:ext cx="734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Cu</a:t>
            </a:r>
            <a:r>
              <a:rPr kumimoji="0" lang="es-ES" i="0" u="none" strike="noStrike" kern="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2+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(</a:t>
            </a:r>
            <a:r>
              <a:rPr kumimoji="0" lang="es-ES" i="0" u="none" strike="noStrike" kern="0" cap="none" spc="0" normalizeH="0" baseline="-2500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ac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99" name="Text Box 44"/>
          <p:cNvSpPr txBox="1">
            <a:spLocks noChangeArrowheads="1"/>
          </p:cNvSpPr>
          <p:nvPr/>
        </p:nvSpPr>
        <p:spPr bwMode="auto">
          <a:xfrm>
            <a:off x="6974250" y="4594412"/>
            <a:ext cx="59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 eaLnBrk="0" hangingPunct="0"/>
            <a:r>
              <a:rPr lang="es-ES">
                <a:solidFill>
                  <a:srgbClr val="0000FF"/>
                </a:solidFill>
                <a:cs typeface="Arial" charset="0"/>
              </a:rPr>
              <a:t>|</a:t>
            </a:r>
          </a:p>
        </p:txBody>
      </p:sp>
      <p:sp>
        <p:nvSpPr>
          <p:cNvPr id="100" name="Text Box 41"/>
          <p:cNvSpPr txBox="1">
            <a:spLocks noChangeArrowheads="1"/>
          </p:cNvSpPr>
          <p:nvPr/>
        </p:nvSpPr>
        <p:spPr bwMode="auto">
          <a:xfrm>
            <a:off x="7070392" y="4594412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Cu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(s)</a:t>
            </a:r>
          </a:p>
        </p:txBody>
      </p:sp>
      <p:sp>
        <p:nvSpPr>
          <p:cNvPr id="101" name="Text Box 49"/>
          <p:cNvSpPr txBox="1">
            <a:spLocks noChangeArrowheads="1"/>
          </p:cNvSpPr>
          <p:nvPr/>
        </p:nvSpPr>
        <p:spPr bwMode="auto">
          <a:xfrm>
            <a:off x="1164058" y="4594412"/>
            <a:ext cx="2185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Diagrama de celda:</a:t>
            </a:r>
          </a:p>
        </p:txBody>
      </p:sp>
      <p:sp>
        <p:nvSpPr>
          <p:cNvPr id="102" name="Text Box 50"/>
          <p:cNvSpPr txBox="1">
            <a:spLocks noChangeArrowheads="1"/>
          </p:cNvSpPr>
          <p:nvPr/>
        </p:nvSpPr>
        <p:spPr bwMode="auto">
          <a:xfrm>
            <a:off x="8579335" y="4562662"/>
            <a:ext cx="24224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</a:t>
            </a:r>
            <a:r>
              <a:rPr kumimoji="0" lang="es-ES" i="0" u="none" strike="noStrike" kern="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cel</a:t>
            </a:r>
            <a:r>
              <a:rPr kumimoji="0" lang="es-ES" i="0" u="none" strike="noStrike" kern="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= + 1.1 [V] = </a:t>
            </a:r>
            <a:r>
              <a:rPr kumimoji="0" lang="es-ES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fem</a:t>
            </a:r>
            <a:endParaRPr kumimoji="0" lang="es-E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3" name="Text Box 51"/>
          <p:cNvSpPr txBox="1">
            <a:spLocks noChangeArrowheads="1"/>
          </p:cNvSpPr>
          <p:nvPr/>
        </p:nvSpPr>
        <p:spPr bwMode="auto">
          <a:xfrm>
            <a:off x="4149388" y="5369112"/>
            <a:ext cx="3800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Cu</a:t>
            </a:r>
            <a:r>
              <a:rPr kumimoji="0" lang="es-ES" i="0" u="none" strike="noStrike" kern="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2+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(</a:t>
            </a:r>
            <a:r>
              <a:rPr kumimoji="0" lang="es-ES" i="0" u="none" strike="noStrike" kern="0" cap="none" spc="0" normalizeH="0" baseline="-2500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ac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) 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/ Cu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(s)      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y    Zn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(s) 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/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 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Zn</a:t>
            </a:r>
            <a:r>
              <a:rPr kumimoji="0" lang="es-ES" i="0" u="none" strike="noStrike" kern="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2+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(</a:t>
            </a:r>
            <a:r>
              <a:rPr kumimoji="0" lang="es-ES" i="0" u="none" strike="noStrike" kern="0" cap="none" spc="0" normalizeH="0" baseline="-2500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ac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)</a:t>
            </a:r>
            <a:endParaRPr kumimoji="0" lang="es-ES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4149388" y="5781862"/>
            <a:ext cx="3800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Cu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(s)  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/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 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Cu</a:t>
            </a:r>
            <a:r>
              <a:rPr kumimoji="0" lang="es-ES" i="0" u="none" strike="noStrike" kern="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2+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(</a:t>
            </a:r>
            <a:r>
              <a:rPr kumimoji="0" lang="es-ES" i="0" u="none" strike="noStrike" kern="0" cap="none" spc="0" normalizeH="0" baseline="-2500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ac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)     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y    Zn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(s) 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/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 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Zn</a:t>
            </a:r>
            <a:r>
              <a:rPr kumimoji="0" lang="es-ES" i="0" u="none" strike="noStrike" kern="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2+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(</a:t>
            </a:r>
            <a:r>
              <a:rPr kumimoji="0" lang="es-ES" i="0" u="none" strike="noStrike" kern="0" cap="none" spc="0" normalizeH="0" baseline="-2500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ac</a:t>
            </a:r>
            <a:r>
              <a:rPr kumimoji="0" lang="es-ES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Arial" charset="0"/>
              </a:rPr>
              <a:t>)</a:t>
            </a:r>
          </a:p>
        </p:txBody>
      </p:sp>
      <p:sp>
        <p:nvSpPr>
          <p:cNvPr id="105" name="Text Box 53"/>
          <p:cNvSpPr txBox="1">
            <a:spLocks noChangeArrowheads="1"/>
          </p:cNvSpPr>
          <p:nvPr/>
        </p:nvSpPr>
        <p:spPr bwMode="auto">
          <a:xfrm>
            <a:off x="892247" y="5414602"/>
            <a:ext cx="24801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Pares óxido-reducción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(</a:t>
            </a:r>
            <a:r>
              <a:rPr kumimoji="0" lang="es-ES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semiceldas</a:t>
            </a:r>
            <a:r>
              <a:rPr kumimoji="0" lang="es-ES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5186154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88834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utoUpdateAnimBg="0"/>
      <p:bldP spid="71" grpId="0" autoUpdateAnimBg="0"/>
      <p:bldP spid="72" grpId="0" autoUpdateAnimBg="0"/>
      <p:bldP spid="73" grpId="0" autoUpdateAnimBg="0"/>
      <p:bldP spid="80" grpId="0" autoUpdateAnimBg="0"/>
      <p:bldP spid="81" grpId="0" autoUpdateAnimBg="0"/>
      <p:bldP spid="82" grpId="0" animBg="1"/>
      <p:bldP spid="91" grpId="0" autoUpdateAnimBg="0"/>
      <p:bldP spid="92" grpId="0" animBg="1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389350" y="1821873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Galvanic cells and the Nernst equation</a:t>
            </a:r>
            <a:endParaRPr lang="es-MX" sz="2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hlinkClick r:id="rId3"/>
          </p:cNvPr>
          <p:cNvSpPr txBox="1"/>
          <p:nvPr/>
        </p:nvSpPr>
        <p:spPr>
          <a:xfrm>
            <a:off x="2480861" y="2336062"/>
            <a:ext cx="7203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https://pages.uoregon.edu/tgreenbo/voltaicCellEMF.html</a:t>
            </a:r>
            <a:endParaRPr lang="es-MX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442524" y="3513513"/>
            <a:ext cx="32800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 construction kit</a:t>
            </a:r>
            <a:endParaRPr lang="es-MX" sz="2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hlinkClick r:id="rId3"/>
          </p:cNvPr>
          <p:cNvSpPr txBox="1"/>
          <p:nvPr/>
        </p:nvSpPr>
        <p:spPr>
          <a:xfrm>
            <a:off x="1962675" y="4027702"/>
            <a:ext cx="8239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https://phet.colorado.edu/en/simulation/circuit-construction-kit-dc</a:t>
            </a:r>
            <a:endParaRPr lang="es-MX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560186" y="674099"/>
            <a:ext cx="3070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Herramientas digitales</a:t>
            </a:r>
          </a:p>
        </p:txBody>
      </p:sp>
    </p:spTree>
    <p:extLst>
      <p:ext uri="{BB962C8B-B14F-4D97-AF65-F5344CB8AC3E}">
        <p14:creationId xmlns:p14="http://schemas.microsoft.com/office/powerpoint/2010/main" val="6939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  <p:bldP spid="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Personalizado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Personaliz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1369</Words>
  <Application>Microsoft Office PowerPoint</Application>
  <PresentationFormat>Panorámica</PresentationFormat>
  <Paragraphs>215</Paragraphs>
  <Slides>18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Cambria Math</vt:lpstr>
      <vt:lpstr>Times New Roman</vt:lpstr>
      <vt:lpstr>Diseño predeterminado</vt:lpstr>
      <vt:lpstr>1_Diseño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 Velásquez Márquez</dc:creator>
  <cp:lastModifiedBy>Ayesha Román</cp:lastModifiedBy>
  <cp:revision>203</cp:revision>
  <dcterms:created xsi:type="dcterms:W3CDTF">2009-01-09T20:38:31Z</dcterms:created>
  <dcterms:modified xsi:type="dcterms:W3CDTF">2021-09-23T21:45:38Z</dcterms:modified>
</cp:coreProperties>
</file>