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0" r:id="rId2"/>
    <p:sldId id="279" r:id="rId3"/>
    <p:sldId id="335" r:id="rId4"/>
    <p:sldId id="338" r:id="rId5"/>
    <p:sldId id="337" r:id="rId6"/>
    <p:sldId id="336" r:id="rId7"/>
    <p:sldId id="340" r:id="rId8"/>
    <p:sldId id="342" r:id="rId9"/>
    <p:sldId id="343" r:id="rId10"/>
    <p:sldId id="344" r:id="rId11"/>
    <p:sldId id="345" r:id="rId12"/>
    <p:sldId id="346" r:id="rId13"/>
    <p:sldId id="347" r:id="rId14"/>
    <p:sldId id="367" r:id="rId15"/>
    <p:sldId id="352" r:id="rId16"/>
    <p:sldId id="357" r:id="rId17"/>
    <p:sldId id="358" r:id="rId18"/>
    <p:sldId id="359" r:id="rId19"/>
    <p:sldId id="360" r:id="rId20"/>
    <p:sldId id="361" r:id="rId21"/>
    <p:sldId id="362" r:id="rId22"/>
    <p:sldId id="363" r:id="rId23"/>
    <p:sldId id="364" r:id="rId24"/>
    <p:sldId id="368" r:id="rId25"/>
    <p:sldId id="369" r:id="rId26"/>
    <p:sldId id="365" r:id="rId27"/>
    <p:sldId id="366" r:id="rId28"/>
  </p:sldIdLst>
  <p:sldSz cx="12192000" cy="6858000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2nschgXjMwlq0cX1v0Q+8Q==" hashData="Kip2LoV88kEYdS05dlaVjxACGPy51dLjOF+rldoF5U9+x6UMGGbnqhC5UONNZTyGyDnf1XkiS61hRvq3B6gJIQ=="/>
  <p:extLst>
    <p:ext uri="{EFAFB233-063F-42B5-8137-9DF3F51BA10A}">
      <p15:sldGuideLst xmlns:p15="http://schemas.microsoft.com/office/powerpoint/2012/main">
        <p15:guide id="1" orient="horz" pos="243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09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99"/>
    <a:srgbClr val="0000CC"/>
    <a:srgbClr val="FAFAF0"/>
    <a:srgbClr val="000066"/>
    <a:srgbClr val="FAFAD2"/>
    <a:srgbClr val="FAFBD1"/>
    <a:srgbClr val="FF0000"/>
    <a:srgbClr val="FBFA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91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912" y="60"/>
      </p:cViewPr>
      <p:guideLst>
        <p:guide orient="horz" pos="2432"/>
        <p:guide pos="3840"/>
        <p:guide pos="7093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F0CD32-456C-48A8-899C-93B8C4A38533}" type="datetimeFigureOut">
              <a:rPr lang="es-MX" smtClean="0"/>
              <a:t>27/08/2021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E8DE52-4604-4715-8BC2-6E51678B7D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1942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536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xmlns="" id="{F7784620-9A65-4408-B802-632FFD88C96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2000" y="963143"/>
            <a:ext cx="12204000" cy="288000"/>
          </a:xfrm>
          <a:prstGeom prst="rect">
            <a:avLst/>
          </a:prstGeom>
          <a:gradFill rotWithShape="0">
            <a:gsLst>
              <a:gs pos="0">
                <a:srgbClr val="FAFAF2"/>
              </a:gs>
              <a:gs pos="50000">
                <a:srgbClr val="003399"/>
              </a:gs>
              <a:gs pos="100000">
                <a:srgbClr val="FAFAF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es-ES"/>
            </a:defPPr>
            <a:lvl1pPr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6011"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2023"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68034"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4045"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0056" algn="l" defTabSz="912023" rtl="0" eaLnBrk="1" latinLnBrk="0" hangingPunct="1"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36068" algn="l" defTabSz="912023" rtl="0" eaLnBrk="1" latinLnBrk="0" hangingPunct="1"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192079" algn="l" defTabSz="912023" rtl="0" eaLnBrk="1" latinLnBrk="0" hangingPunct="1"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48090" algn="l" defTabSz="912023" rtl="0" eaLnBrk="1" latinLnBrk="0" hangingPunct="1"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s-MX" sz="2338"/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xmlns="" id="{461B9428-35B6-47FC-9865-93B704BBF8F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21822" y="66568"/>
            <a:ext cx="3572074" cy="413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s-ES"/>
            </a:defPPr>
            <a:lvl1pPr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6011"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2023"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68034"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4045"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0056" algn="l" defTabSz="912023" rtl="0" eaLnBrk="1" latinLnBrk="0" hangingPunct="1"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36068" algn="l" defTabSz="912023" rtl="0" eaLnBrk="1" latinLnBrk="0" hangingPunct="1"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192079" algn="l" defTabSz="912023" rtl="0" eaLnBrk="1" latinLnBrk="0" hangingPunct="1"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48090" algn="l" defTabSz="912023" rtl="0" eaLnBrk="1" latinLnBrk="0" hangingPunct="1"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s-ES" sz="2800" b="1" i="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U   N   A   M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xmlns="" id="{6FDCC586-3A57-4245-8B96-33302CEA90E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73825" y="459731"/>
            <a:ext cx="3268067" cy="246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s-ES"/>
            </a:defPPr>
            <a:lvl1pPr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6011"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2023"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68034"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4045"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0056" algn="l" defTabSz="912023" rtl="0" eaLnBrk="1" latinLnBrk="0" hangingPunct="1"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36068" algn="l" defTabSz="912023" rtl="0" eaLnBrk="1" latinLnBrk="0" hangingPunct="1"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192079" algn="l" defTabSz="912023" rtl="0" eaLnBrk="1" latinLnBrk="0" hangingPunct="1"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48090" algn="l" defTabSz="912023" rtl="0" eaLnBrk="1" latinLnBrk="0" hangingPunct="1"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s-ES" sz="1400" b="1" i="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Facultad de Ingeniería</a:t>
            </a: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xmlns="" id="{99158297-926E-43D1-A731-C7BA947DF19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858" y="6581139"/>
            <a:ext cx="12204000" cy="288000"/>
          </a:xfrm>
          <a:prstGeom prst="rect">
            <a:avLst/>
          </a:prstGeom>
          <a:gradFill rotWithShape="0">
            <a:gsLst>
              <a:gs pos="28000">
                <a:srgbClr val="FAFAF2"/>
              </a:gs>
              <a:gs pos="100000">
                <a:srgbClr val="0033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es-ES"/>
            </a:defPPr>
            <a:lvl1pPr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6011"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2023"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68034"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4045"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0056" algn="l" defTabSz="912023" rtl="0" eaLnBrk="1" latinLnBrk="0" hangingPunct="1"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36068" algn="l" defTabSz="912023" rtl="0" eaLnBrk="1" latinLnBrk="0" hangingPunct="1"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192079" algn="l" defTabSz="912023" rtl="0" eaLnBrk="1" latinLnBrk="0" hangingPunct="1"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48090" algn="l" defTabSz="912023" rtl="0" eaLnBrk="1" latinLnBrk="0" hangingPunct="1"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s-MX" sz="2338"/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xmlns="" id="{2C2F0467-AB22-45AC-9D8D-B3F0AEB0795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05888" y="6552582"/>
            <a:ext cx="623032" cy="33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>
            <a:defPPr>
              <a:defRPr lang="es-ES"/>
            </a:defPPr>
            <a:lvl1pPr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6011"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2023"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68034"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4045"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0056" algn="l" defTabSz="912023" rtl="0" eaLnBrk="1" latinLnBrk="0" hangingPunct="1"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36068" algn="l" defTabSz="912023" rtl="0" eaLnBrk="1" latinLnBrk="0" hangingPunct="1"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192079" algn="l" defTabSz="912023" rtl="0" eaLnBrk="1" latinLnBrk="0" hangingPunct="1"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48090" algn="l" defTabSz="912023" rtl="0" eaLnBrk="1" latinLnBrk="0" hangingPunct="1"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es-ES" sz="1559" b="1" i="1" dirty="0">
                <a:solidFill>
                  <a:srgbClr val="99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AVM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EDABAF2A-22E2-41C9-9F69-64D38B31906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607" y="-31103"/>
            <a:ext cx="1003095" cy="125394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2FE3B64B-221C-4BA9-A39E-BC12C4013EC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804" y="-32274"/>
            <a:ext cx="1083259" cy="12121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cb.ingenieria.unam.mx/index.php/coordinaciones/fisica-quimica/quimica/laboratorio-quimica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dcb.ingenieria.unam.mx/index.php/coordinaciones/fisica-quimica/quimica/laboratorio-quimica/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dcb.ingenieria.unam.mx/index.php/coordinaciones/fisica-quimica/quimica/laboratorio-quimica/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dcb.ingenieria.unam.mx/index.php/coordinaciones/fisica-quimica/quimica/laboratorio-quimica/" TargetMode="Externa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dcb.ingenieria.unam.mx/wp-content/themes/tempera-child/CoordinacionesAcademicas/FQ/Q/LQ/Reglamento_FI.pdf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dcb.ingenieria.unam.mx/wp-content/themes/tempera-child/CoordinacionesAcademicas/FQ/Q/LQ/REDO-01_DCB.pdf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0" y="1206589"/>
            <a:ext cx="12192000" cy="5249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s-ES" sz="49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PRIMERA SESIÓN:</a:t>
            </a:r>
          </a:p>
          <a:p>
            <a:pPr algn="ctr">
              <a:lnSpc>
                <a:spcPct val="140000"/>
              </a:lnSpc>
            </a:pPr>
            <a:r>
              <a:rPr lang="es-ES" sz="49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Reglamentos</a:t>
            </a:r>
          </a:p>
          <a:p>
            <a:pPr algn="ctr">
              <a:lnSpc>
                <a:spcPct val="140000"/>
              </a:lnSpc>
            </a:pPr>
            <a:r>
              <a:rPr lang="es-ES" sz="49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de Gestión de la Calidad</a:t>
            </a:r>
          </a:p>
          <a:p>
            <a:pPr algn="ctr">
              <a:lnSpc>
                <a:spcPct val="140000"/>
              </a:lnSpc>
            </a:pPr>
            <a:r>
              <a:rPr lang="es-ES" sz="49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Manual de prácticas</a:t>
            </a:r>
          </a:p>
          <a:p>
            <a:pPr algn="ctr">
              <a:lnSpc>
                <a:spcPct val="140000"/>
              </a:lnSpc>
            </a:pPr>
            <a:r>
              <a:rPr lang="es-ES" sz="49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Evaluación</a:t>
            </a:r>
          </a:p>
        </p:txBody>
      </p:sp>
      <p:sp>
        <p:nvSpPr>
          <p:cNvPr id="5" name="Text Box 72">
            <a:extLst>
              <a:ext uri="{FF2B5EF4-FFF2-40B4-BE49-F238E27FC236}">
                <a16:creationId xmlns:a16="http://schemas.microsoft.com/office/drawing/2014/main" xmlns="" id="{030AB47C-12E5-4A4E-B1E3-196BE5633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2" y="577824"/>
            <a:ext cx="51845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s-ES" sz="1400" b="1" dirty="0">
                <a:solidFill>
                  <a:srgbClr val="0000FF"/>
                </a:solidFill>
                <a:latin typeface="Arial" charset="0"/>
              </a:rPr>
              <a:t>DIVISIÓN DE CIENCIAS BÁSICAS</a:t>
            </a:r>
          </a:p>
          <a:p>
            <a:pPr algn="ctr">
              <a:spcBef>
                <a:spcPts val="0"/>
              </a:spcBef>
            </a:pPr>
            <a:r>
              <a:rPr lang="es-ES" sz="1400" b="1" dirty="0">
                <a:solidFill>
                  <a:srgbClr val="0000FF"/>
                </a:solidFill>
                <a:latin typeface="Arial" charset="0"/>
              </a:rPr>
              <a:t>LABORATORIO DE QUÍMICA</a:t>
            </a:r>
          </a:p>
        </p:txBody>
      </p:sp>
    </p:spTree>
    <p:extLst>
      <p:ext uri="{BB962C8B-B14F-4D97-AF65-F5344CB8AC3E}">
        <p14:creationId xmlns:p14="http://schemas.microsoft.com/office/powerpoint/2010/main" val="3547593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751708" y="2851876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s-ES" sz="3600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Buzón de quejas, sugerencias y felicitaciones</a:t>
            </a:r>
          </a:p>
          <a:p>
            <a:pPr algn="ctr" eaLnBrk="0" hangingPunct="0">
              <a:defRPr/>
            </a:pPr>
            <a:r>
              <a:rPr lang="es-ES" sz="3600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(FODO-26)</a:t>
            </a:r>
          </a:p>
        </p:txBody>
      </p:sp>
      <p:pic>
        <p:nvPicPr>
          <p:cNvPr id="5" name="Picture 2" descr="http://allserieslinamarcela.files.wordpress.com/2009/01/buz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40" y="1943089"/>
            <a:ext cx="3571900" cy="3571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1B8633A4-BB81-4863-972A-0BAA5EB342AC}"/>
              </a:ext>
            </a:extLst>
          </p:cNvPr>
          <p:cNvSpPr txBox="1"/>
          <p:nvPr/>
        </p:nvSpPr>
        <p:spPr>
          <a:xfrm>
            <a:off x="1128661" y="5916271"/>
            <a:ext cx="103900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hlinkClick r:id="rId3"/>
              </a:rPr>
              <a:t>http://dcb.ingenieria.unam.mx/index.php/coordinaciones/fisica-quimica/quimica/laboratorio-quimica/</a:t>
            </a: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74291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6248" y="1225903"/>
            <a:ext cx="7159505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25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 txBox="1">
            <a:spLocks/>
          </p:cNvSpPr>
          <p:nvPr/>
        </p:nvSpPr>
        <p:spPr>
          <a:xfrm>
            <a:off x="538104" y="2706985"/>
            <a:ext cx="6203574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s-ES" sz="5400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Encuestas</a:t>
            </a:r>
          </a:p>
          <a:p>
            <a:pPr algn="ctr" eaLnBrk="0" hangingPunct="0">
              <a:defRPr/>
            </a:pPr>
            <a:r>
              <a:rPr lang="es-ES" sz="4000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Formatos en su modalidad a distancia</a:t>
            </a:r>
          </a:p>
        </p:txBody>
      </p:sp>
      <p:pic>
        <p:nvPicPr>
          <p:cNvPr id="5" name="Picture 6" descr="http://www.itesm.edu/wps/wcm/connect/498259004b1cb995bbf2bb7de7c2a8c1/1/encuesta.jpg?MOD=AJPERES&amp;CACHEID=498259004b1cb995bbf2bb7de7c2a8c1/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1678" y="2262583"/>
            <a:ext cx="4586443" cy="30432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16158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3491505" y="1287059"/>
            <a:ext cx="52089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Encuesta de evaluación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 la práctica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3200" b="1" kern="0" dirty="0">
                <a:solidFill>
                  <a:srgbClr val="0000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(FODO-21)</a:t>
            </a:r>
            <a:endParaRPr kumimoji="0" lang="es-ES" sz="32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1561824" y="2887432"/>
            <a:ext cx="38593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 realizan sólo dos estudiantes al terminar la sesión.</a:t>
            </a:r>
          </a:p>
        </p:txBody>
      </p:sp>
      <p:sp>
        <p:nvSpPr>
          <p:cNvPr id="5" name="1 Título">
            <a:extLst>
              <a:ext uri="{FF2B5EF4-FFF2-40B4-BE49-F238E27FC236}">
                <a16:creationId xmlns:a16="http://schemas.microsoft.com/office/drawing/2014/main" xmlns="" id="{DBA42BFD-529F-4D16-BAEC-33310AED3E0A}"/>
              </a:ext>
            </a:extLst>
          </p:cNvPr>
          <p:cNvSpPr txBox="1">
            <a:spLocks/>
          </p:cNvSpPr>
          <p:nvPr/>
        </p:nvSpPr>
        <p:spPr>
          <a:xfrm>
            <a:off x="1748962" y="480596"/>
            <a:ext cx="20798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2400" b="1" kern="0" dirty="0">
                <a:solidFill>
                  <a:srgbClr val="0000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Estudiantes</a:t>
            </a:r>
            <a:endParaRPr kumimoji="0" lang="es-ES" sz="24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8" name="Imagen 7" descr="Imagen que contiene Texto&#10;&#10;Descripción generada automáticamente">
            <a:extLst>
              <a:ext uri="{FF2B5EF4-FFF2-40B4-BE49-F238E27FC236}">
                <a16:creationId xmlns:a16="http://schemas.microsoft.com/office/drawing/2014/main" xmlns="" id="{D4438CD4-713C-47E7-B3D9-724B2186E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245" y="4227689"/>
            <a:ext cx="11411225" cy="2154268"/>
          </a:xfrm>
          <a:prstGeom prst="rect">
            <a:avLst/>
          </a:prstGeom>
        </p:spPr>
      </p:pic>
      <p:sp>
        <p:nvSpPr>
          <p:cNvPr id="9" name="2 Marcador de contenido">
            <a:extLst>
              <a:ext uri="{FF2B5EF4-FFF2-40B4-BE49-F238E27FC236}">
                <a16:creationId xmlns:a16="http://schemas.microsoft.com/office/drawing/2014/main" xmlns="" id="{0C19FCF7-D573-4CBE-A885-7C8476F33174}"/>
              </a:ext>
            </a:extLst>
          </p:cNvPr>
          <p:cNvSpPr txBox="1">
            <a:spLocks/>
          </p:cNvSpPr>
          <p:nvPr/>
        </p:nvSpPr>
        <p:spPr>
          <a:xfrm>
            <a:off x="7145993" y="2410017"/>
            <a:ext cx="3859362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s-ES" sz="2400" kern="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El personal docente proporcionará el enlace URL.</a:t>
            </a:r>
          </a:p>
        </p:txBody>
      </p:sp>
    </p:spTree>
    <p:extLst>
      <p:ext uri="{BB962C8B-B14F-4D97-AF65-F5344CB8AC3E}">
        <p14:creationId xmlns:p14="http://schemas.microsoft.com/office/powerpoint/2010/main" val="2068387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3358827" y="1307113"/>
            <a:ext cx="54743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Encuesta de evaluación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del servicio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3200" b="1" kern="0" dirty="0">
                <a:solidFill>
                  <a:srgbClr val="0000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(FODO-21)</a:t>
            </a:r>
            <a:endParaRPr kumimoji="0" lang="es-ES" sz="32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872362" y="3241625"/>
            <a:ext cx="10888717" cy="259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 realiza al final del curso y se escogen grupos aleatoriamente.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s-ES" sz="28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El personal docente proporcionará el enlace URL.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s-ES" sz="2800" kern="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s-ES" sz="2800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realizan TODOS los estudiantes del grupo.</a:t>
            </a:r>
            <a:endParaRPr kumimoji="0" lang="es-ES" sz="28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1 Título">
            <a:extLst>
              <a:ext uri="{FF2B5EF4-FFF2-40B4-BE49-F238E27FC236}">
                <a16:creationId xmlns:a16="http://schemas.microsoft.com/office/drawing/2014/main" xmlns="" id="{8D6333B3-E28A-4CD4-A65C-7B41C308E21A}"/>
              </a:ext>
            </a:extLst>
          </p:cNvPr>
          <p:cNvSpPr txBox="1">
            <a:spLocks/>
          </p:cNvSpPr>
          <p:nvPr/>
        </p:nvSpPr>
        <p:spPr>
          <a:xfrm>
            <a:off x="1748962" y="480596"/>
            <a:ext cx="20798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2400" b="1" kern="0" dirty="0">
                <a:solidFill>
                  <a:srgbClr val="0000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Estudiantes</a:t>
            </a:r>
            <a:endParaRPr kumimoji="0" lang="es-ES" sz="24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461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3358827" y="1307113"/>
            <a:ext cx="54743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Verificación de la práctica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3200" b="1" kern="0" dirty="0">
                <a:solidFill>
                  <a:srgbClr val="0000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(FODO-28)</a:t>
            </a:r>
            <a:endParaRPr kumimoji="0" lang="es-ES" sz="32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987975" y="2749183"/>
            <a:ext cx="10888717" cy="259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 realiza cada semana.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s-ES" sz="28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El personal docente proporcionará el enlace URL.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s-ES" sz="2800" kern="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s-ES" sz="2800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realizan TODOS los docentes al terminar cada sesión.</a:t>
            </a:r>
            <a:endParaRPr kumimoji="0" lang="es-ES" sz="28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1 Título">
            <a:extLst>
              <a:ext uri="{FF2B5EF4-FFF2-40B4-BE49-F238E27FC236}">
                <a16:creationId xmlns:a16="http://schemas.microsoft.com/office/drawing/2014/main" xmlns="" id="{8D6333B3-E28A-4CD4-A65C-7B41C308E21A}"/>
              </a:ext>
            </a:extLst>
          </p:cNvPr>
          <p:cNvSpPr txBox="1">
            <a:spLocks/>
          </p:cNvSpPr>
          <p:nvPr/>
        </p:nvSpPr>
        <p:spPr>
          <a:xfrm>
            <a:off x="1748962" y="480596"/>
            <a:ext cx="20798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2400" b="1" kern="0" dirty="0">
                <a:solidFill>
                  <a:srgbClr val="0000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Docente</a:t>
            </a:r>
            <a:endParaRPr kumimoji="0" lang="es-ES" sz="24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972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deconceptos.com/wp-content/uploads/2009/03/concepto-de-manu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7669" y="2247727"/>
            <a:ext cx="2857520" cy="32870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1795141" y="2895799"/>
            <a:ext cx="5072098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ES" sz="6000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Manual de prácticas</a:t>
            </a:r>
          </a:p>
        </p:txBody>
      </p:sp>
    </p:spTree>
    <p:extLst>
      <p:ext uri="{BB962C8B-B14F-4D97-AF65-F5344CB8AC3E}">
        <p14:creationId xmlns:p14="http://schemas.microsoft.com/office/powerpoint/2010/main" val="1983484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2588106" y="1297905"/>
            <a:ext cx="69939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Manual de prácticas</a:t>
            </a: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611560" y="2060848"/>
            <a:ext cx="1094702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s-ES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El Manual de prácticas se encuentra en la página web del Laboratorio de Química:</a:t>
            </a:r>
          </a:p>
          <a:p>
            <a:pPr lvl="0" algn="ctr">
              <a:spcBef>
                <a:spcPts val="300"/>
              </a:spcBef>
              <a:buSzTx/>
              <a:defRPr/>
            </a:pPr>
            <a:r>
              <a:rPr lang="es-ES" sz="2400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http://dcb.ingenieria.unam.mx/index.php/coordinaciones/fisica-quimica/quimica/laboratorio-quimica/</a:t>
            </a:r>
            <a:endParaRPr lang="es-ES" sz="2400" kern="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spcBef>
                <a:spcPts val="300"/>
              </a:spcBef>
              <a:buSzTx/>
              <a:defRPr/>
            </a:pPr>
            <a:endParaRPr lang="es-ES" sz="2400" kern="0" noProof="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spcBef>
                <a:spcPts val="300"/>
              </a:spcBef>
              <a:buSzTx/>
              <a:defRPr/>
            </a:pPr>
            <a:r>
              <a:rPr lang="es-ES" sz="2400" kern="0" noProof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las prácticas de todos los Laboratorio de Química:</a:t>
            </a:r>
          </a:p>
          <a:p>
            <a:pPr marL="457200" lvl="0" indent="-457200" algn="just">
              <a:spcBef>
                <a:spcPts val="300"/>
              </a:spcBef>
              <a:buSzTx/>
              <a:buFont typeface="Arial" panose="020B0604020202020204" pitchFamily="34" charset="0"/>
              <a:buChar char="•"/>
              <a:defRPr/>
            </a:pPr>
            <a:r>
              <a:rPr kumimoji="0" lang="es-ES" sz="2400" b="0" i="0" u="none" strike="noStrike" kern="0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Química (6123) </a:t>
            </a:r>
          </a:p>
          <a:p>
            <a:pPr marL="457200" lvl="0" indent="-457200" algn="just">
              <a:spcBef>
                <a:spcPts val="300"/>
              </a:spcBef>
              <a:buSzTx/>
              <a:buFont typeface="Arial" panose="020B0604020202020204" pitchFamily="34" charset="0"/>
              <a:buChar char="•"/>
              <a:defRPr/>
            </a:pPr>
            <a:r>
              <a:rPr lang="es-ES" sz="2400" kern="0" noProof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Química de Ciencias de la Tierra (6125)</a:t>
            </a:r>
          </a:p>
          <a:p>
            <a:pPr marL="457200" lvl="0" indent="-457200" algn="just">
              <a:spcBef>
                <a:spcPts val="300"/>
              </a:spcBef>
              <a:buSzTx/>
              <a:buFont typeface="Arial" panose="020B0604020202020204" pitchFamily="34" charset="0"/>
              <a:buChar char="•"/>
              <a:defRPr/>
            </a:pPr>
            <a:r>
              <a:rPr kumimoji="0" lang="es-ES" sz="2400" b="0" i="0" u="none" strike="noStrike" kern="0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Sistemas</a:t>
            </a:r>
            <a:r>
              <a:rPr kumimoji="0" lang="es-ES" sz="2400" b="0" i="0" u="none" strike="noStrike" kern="0" cap="none" spc="0" normalizeH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Químicos en Ingeniería (6450)</a:t>
            </a:r>
          </a:p>
          <a:p>
            <a:pPr marL="457200" lvl="0" indent="-457200" algn="just">
              <a:spcBef>
                <a:spcPts val="300"/>
              </a:spcBef>
              <a:buSzTx/>
              <a:buFont typeface="Arial" panose="020B0604020202020204" pitchFamily="34" charset="0"/>
              <a:buChar char="•"/>
              <a:defRPr/>
            </a:pPr>
            <a:r>
              <a:rPr lang="es-ES" sz="2400" kern="0" baseline="0" noProof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Química Inorgánica (6231)</a:t>
            </a:r>
          </a:p>
          <a:p>
            <a:pPr marL="457200" lvl="0" indent="-457200" algn="just">
              <a:spcBef>
                <a:spcPts val="300"/>
              </a:spcBef>
              <a:buSzTx/>
              <a:buFont typeface="Arial" panose="020B0604020202020204" pitchFamily="34" charset="0"/>
              <a:buChar char="•"/>
              <a:defRPr/>
            </a:pPr>
            <a:r>
              <a:rPr kumimoji="0" lang="es-ES" sz="2400" b="0" i="0" u="none" strike="noStrike" kern="0" cap="none" spc="0" normalizeH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Química Orgánica (6475)</a:t>
            </a:r>
            <a:endParaRPr kumimoji="0" lang="es-ES" sz="24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246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739576" y="1649003"/>
            <a:ext cx="80811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s-ES" sz="3600" b="1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Calendario de Prácticas</a:t>
            </a: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467544" y="2714620"/>
            <a:ext cx="112053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s-ES" sz="3200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calendario de prácticas se encuentra en: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s-ES" sz="3200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2400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http://dcb.ingenieria.unam.mx/index.php/coordinaciones/fisica-quimica/quimica/laboratorio-quimica/</a:t>
            </a:r>
            <a:endParaRPr lang="es-ES" sz="2400" kern="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s-ES" sz="2800" kern="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2395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2067744" y="3282329"/>
            <a:ext cx="38169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s-ES" sz="5400" b="1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Evaluación</a:t>
            </a:r>
          </a:p>
        </p:txBody>
      </p:sp>
      <p:pic>
        <p:nvPicPr>
          <p:cNvPr id="5" name="Picture 2" descr="http://sistemaunonews.com/wp-content/uploads/2012/04/Depositphotos_6392090_M-%C2%A9-Oleksiy-Mark-w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7552" y="2577093"/>
            <a:ext cx="3357586" cy="26235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22215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contenido"/>
          <p:cNvSpPr txBox="1">
            <a:spLocks/>
          </p:cNvSpPr>
          <p:nvPr/>
        </p:nvSpPr>
        <p:spPr>
          <a:xfrm>
            <a:off x="2203454" y="1904639"/>
            <a:ext cx="7954960" cy="3238861"/>
          </a:xfrm>
          <a:prstGeom prst="rect">
            <a:avLst/>
          </a:prstGeom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s-ES" sz="2800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Reglamento del Laboratorio.</a:t>
            </a:r>
          </a:p>
          <a:p>
            <a:pPr marL="342900" indent="-342900" algn="just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s-ES" sz="2800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de Gestión de la Calidad.</a:t>
            </a:r>
          </a:p>
          <a:p>
            <a:pPr marL="342900" indent="-342900" algn="just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s-ES" sz="2800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Buzón de quejas, sugerencias y felicitaciones.</a:t>
            </a:r>
          </a:p>
          <a:p>
            <a:pPr marL="342900" indent="-342900" algn="just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s-ES" sz="2800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Encuestas.</a:t>
            </a:r>
          </a:p>
          <a:p>
            <a:pPr marL="342900" indent="-342900" algn="just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s-ES" sz="2800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Manual de prácticas.</a:t>
            </a:r>
          </a:p>
          <a:p>
            <a:pPr marL="342900" indent="-342900" algn="just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s-ES" sz="2800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Evaluación.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s-ES" sz="2800" kern="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3408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719572" y="2015935"/>
            <a:ext cx="107104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rgbClr val="0000FF"/>
                </a:solidFill>
                <a:latin typeface="Arial" panose="020B0604020202020204" pitchFamily="34" charset="0"/>
              </a:rPr>
              <a:t>Objetivo: </a:t>
            </a:r>
            <a:endParaRPr lang="es-MX" sz="2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just"/>
            <a:r>
              <a:rPr lang="es-MX" sz="2400" dirty="0">
                <a:solidFill>
                  <a:srgbClr val="0000FF"/>
                </a:solidFill>
                <a:latin typeface="Arial" panose="020B0604020202020204" pitchFamily="34" charset="0"/>
              </a:rPr>
              <a:t>Evaluar de manera individual las </a:t>
            </a:r>
            <a:r>
              <a:rPr lang="es-MX" sz="2400" b="1" i="1" dirty="0">
                <a:solidFill>
                  <a:srgbClr val="0000FF"/>
                </a:solidFill>
                <a:latin typeface="Arial" panose="020B0604020202020204" pitchFamily="34" charset="0"/>
              </a:rPr>
              <a:t>capacidades de observación, manejo de instrumentos y análisis en la resolución de problemas</a:t>
            </a:r>
            <a:r>
              <a:rPr lang="es-MX" sz="2400" dirty="0">
                <a:solidFill>
                  <a:srgbClr val="0000FF"/>
                </a:solidFill>
                <a:latin typeface="Arial" panose="020B0604020202020204" pitchFamily="34" charset="0"/>
              </a:rPr>
              <a:t> que el alumno ha adquirido en sus cursos experimentales de los Laboratorios de Química. </a:t>
            </a:r>
            <a:endParaRPr lang="es-MX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75556" y="1292460"/>
            <a:ext cx="111108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s-MX" sz="2400" b="1" dirty="0">
                <a:solidFill>
                  <a:srgbClr val="0000FF"/>
                </a:solidFill>
                <a:latin typeface="Arial" panose="020B0604020202020204" pitchFamily="34" charset="0"/>
              </a:rPr>
              <a:t>EVALUACIÓN DE HABILIDADES DEL ALUMNO </a:t>
            </a:r>
            <a:endParaRPr lang="es-MX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906" y="3989412"/>
            <a:ext cx="2648118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0570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 Título"/>
          <p:cNvSpPr txBox="1">
            <a:spLocks/>
          </p:cNvSpPr>
          <p:nvPr/>
        </p:nvSpPr>
        <p:spPr>
          <a:xfrm>
            <a:off x="762545" y="2312853"/>
            <a:ext cx="5376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s-ES" sz="3600" b="1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Examen Experimental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0576" y="1283618"/>
            <a:ext cx="3987924" cy="5369456"/>
          </a:xfrm>
          <a:prstGeom prst="rect">
            <a:avLst/>
          </a:prstGeom>
        </p:spPr>
      </p:pic>
      <p:sp>
        <p:nvSpPr>
          <p:cNvPr id="13" name="1 Título"/>
          <p:cNvSpPr txBox="1">
            <a:spLocks/>
          </p:cNvSpPr>
          <p:nvPr/>
        </p:nvSpPr>
        <p:spPr>
          <a:xfrm>
            <a:off x="1456858" y="3491292"/>
            <a:ext cx="36724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s-ES" sz="2800" b="1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Evaluación práctica </a:t>
            </a:r>
          </a:p>
          <a:p>
            <a:pPr algn="ctr" eaLnBrk="0" hangingPunct="0">
              <a:defRPr/>
            </a:pPr>
            <a:r>
              <a:rPr lang="es-ES" sz="2800" b="1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(FODO-30)</a:t>
            </a:r>
          </a:p>
        </p:txBody>
      </p:sp>
    </p:spTree>
    <p:extLst>
      <p:ext uri="{BB962C8B-B14F-4D97-AF65-F5344CB8AC3E}">
        <p14:creationId xmlns:p14="http://schemas.microsoft.com/office/powerpoint/2010/main" val="15805636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contenido"/>
          <p:cNvSpPr txBox="1">
            <a:spLocks/>
          </p:cNvSpPr>
          <p:nvPr/>
        </p:nvSpPr>
        <p:spPr>
          <a:xfrm>
            <a:off x="840555" y="2116825"/>
            <a:ext cx="4966395" cy="437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s-ES" sz="2400" b="1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reportes deberán contener:</a:t>
            </a:r>
            <a:endParaRPr lang="es-ES" sz="2400" kern="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eaLnBrk="0" hangingPunct="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s-ES" sz="2400" i="1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Carátula</a:t>
            </a:r>
            <a:r>
              <a:rPr lang="es-ES" sz="2400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(nombre del profesor, nombre y número de la práctica, nombre de los integrantes de la brigada, grupo, número de brigada y fecha de realización). </a:t>
            </a:r>
          </a:p>
          <a:p>
            <a:pPr marL="342900" indent="-342900" algn="just" eaLnBrk="0" hangingPunct="0">
              <a:spcBef>
                <a:spcPct val="20000"/>
              </a:spcBef>
              <a:defRPr/>
            </a:pPr>
            <a:endParaRPr lang="es-MX" sz="2400" kern="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eaLnBrk="0" hangingPunct="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s-MX" sz="2400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lang="es-MX" sz="2400" i="1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actividades</a:t>
            </a:r>
            <a:r>
              <a:rPr lang="es-MX" sz="2400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práctica deben estar cubiertas en su totalidad.</a:t>
            </a:r>
            <a:endParaRPr lang="es-ES" sz="2400" kern="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670089" y="1257823"/>
            <a:ext cx="5712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s-ES" sz="3600" b="1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Reportes de Prácticas</a:t>
            </a:r>
          </a:p>
        </p:txBody>
      </p:sp>
      <p:pic>
        <p:nvPicPr>
          <p:cNvPr id="3" name="Imagen 2" descr="Texto, Carta&#10;&#10;Descripción generada automáticamente">
            <a:extLst>
              <a:ext uri="{FF2B5EF4-FFF2-40B4-BE49-F238E27FC236}">
                <a16:creationId xmlns:a16="http://schemas.microsoft.com/office/drawing/2014/main" xmlns="" id="{47F50264-F02C-4D5B-88B6-607C1F298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8063" y="1439386"/>
            <a:ext cx="3972479" cy="506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9971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 txBox="1">
            <a:spLocks/>
          </p:cNvSpPr>
          <p:nvPr/>
        </p:nvSpPr>
        <p:spPr>
          <a:xfrm>
            <a:off x="683568" y="1916832"/>
            <a:ext cx="10875020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s-MX" sz="2400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caso de que en la práctica se reporten </a:t>
            </a:r>
            <a:r>
              <a:rPr lang="es-MX" sz="2400" i="1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numéricos</a:t>
            </a:r>
            <a:r>
              <a:rPr lang="es-MX" sz="2400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éstos deben ser congruentes tanto con los modelos matemáticos empleados, de ser el caso; así como, con las lecturas de los instrumentos de medición.</a:t>
            </a:r>
          </a:p>
          <a:p>
            <a:pPr marL="342900" indent="-342900" algn="just" eaLnBrk="0" hangingPunct="0">
              <a:spcBef>
                <a:spcPct val="20000"/>
              </a:spcBef>
              <a:defRPr/>
            </a:pPr>
            <a:endParaRPr lang="es-ES" sz="2400" kern="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s-MX" sz="2400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lang="es-MX" sz="2400" i="1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  <a:r>
              <a:rPr lang="es-MX" sz="2400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cada actividad deberán reflejar que el alumno comprendió la parte sustancial de los experimentos.</a:t>
            </a:r>
            <a:endParaRPr lang="es-ES" sz="2400" kern="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2612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>
          <a:xfrm>
            <a:off x="2158589" y="1657217"/>
            <a:ext cx="7874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s-ES" sz="3600" b="1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Calendarización de actividades</a:t>
            </a:r>
          </a:p>
        </p:txBody>
      </p:sp>
      <p:sp>
        <p:nvSpPr>
          <p:cNvPr id="10" name="2 Marcador de contenido">
            <a:extLst>
              <a:ext uri="{FF2B5EF4-FFF2-40B4-BE49-F238E27FC236}">
                <a16:creationId xmlns:a16="http://schemas.microsoft.com/office/drawing/2014/main" xmlns="" id="{F2FD5555-7D96-4B1A-8180-250A1774F165}"/>
              </a:ext>
            </a:extLst>
          </p:cNvPr>
          <p:cNvSpPr txBox="1">
            <a:spLocks/>
          </p:cNvSpPr>
          <p:nvPr/>
        </p:nvSpPr>
        <p:spPr>
          <a:xfrm>
            <a:off x="398733" y="2882535"/>
            <a:ext cx="112053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s-ES" sz="3200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calendario de actividades se encuentra en: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s-ES" sz="3200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2400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http://dcb.ingenieria.unam.mx/index.php/coordinaciones/fisica-quimica/quimica/laboratorio-quimica/</a:t>
            </a:r>
            <a:endParaRPr lang="es-ES" sz="2400" kern="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s-ES" sz="2800" kern="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0476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>
          <a:xfrm>
            <a:off x="1578534" y="1657216"/>
            <a:ext cx="90349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s-ES" sz="3600" b="1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Programación de entrega de prácticas</a:t>
            </a:r>
          </a:p>
          <a:p>
            <a:pPr algn="ctr" eaLnBrk="0" hangingPunct="0">
              <a:defRPr/>
            </a:pPr>
            <a:r>
              <a:rPr lang="es-ES" sz="3600" b="1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(FODO-13)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E57AC2B6-73AF-466E-BEF9-0289AA8B535F}"/>
              </a:ext>
            </a:extLst>
          </p:cNvPr>
          <p:cNvSpPr txBox="1"/>
          <p:nvPr/>
        </p:nvSpPr>
        <p:spPr>
          <a:xfrm>
            <a:off x="536024" y="2967417"/>
            <a:ext cx="1111994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0000FF"/>
                </a:solidFill>
              </a:rPr>
              <a:t>Se habilitará una carpeta de Google Drive con una carpeta personalizada por profesor. </a:t>
            </a:r>
          </a:p>
          <a:p>
            <a:pPr algn="just"/>
            <a:endParaRPr lang="es-ES" sz="2400" dirty="0">
              <a:solidFill>
                <a:srgbClr val="0000FF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0000FF"/>
                </a:solidFill>
              </a:rPr>
              <a:t>En esta guía encontrará el número de práctica, brigada y fecha de entrega (con la información sugerida en la portada), que corresponden a las evidencias de cada uno de sus grupos. </a:t>
            </a:r>
          </a:p>
          <a:p>
            <a:pPr algn="just"/>
            <a:endParaRPr lang="es-ES" sz="2400" dirty="0">
              <a:solidFill>
                <a:srgbClr val="0000FF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0000FF"/>
                </a:solidFill>
              </a:rPr>
              <a:t>Entregue una copia de sus evidencias vía su carpeta personalizada de Google Drive. </a:t>
            </a:r>
          </a:p>
        </p:txBody>
      </p:sp>
    </p:spTree>
    <p:extLst>
      <p:ext uri="{BB962C8B-B14F-4D97-AF65-F5344CB8AC3E}">
        <p14:creationId xmlns:p14="http://schemas.microsoft.com/office/powerpoint/2010/main" val="19197332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>
          <a:xfrm>
            <a:off x="3989790" y="1312193"/>
            <a:ext cx="4193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s-ES" sz="3600" b="1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Acreditación</a:t>
            </a: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785786" y="2060848"/>
            <a:ext cx="106013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requisitos indispensables para que el alumno acredite el laboratorio son:</a:t>
            </a: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es-MX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Asistencia al 80% de las sesiones.</a:t>
            </a: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es-MX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Realización y entrega de los cuestionarios previos (cuando aplique).</a:t>
            </a: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es-MX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Participación en la realización del reporte de prácticas y</a:t>
            </a: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es-MX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Presentar el examen experimental. </a:t>
            </a:r>
          </a:p>
          <a:p>
            <a:pPr algn="just"/>
            <a:endParaRPr lang="es-MX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profesor tiene la libertad de considerar otras actividades adicionales; así como, su ponderación para la acreditación del laboratorio. </a:t>
            </a:r>
            <a:endParaRPr lang="es-ES" sz="2400" kern="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8744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827486" y="1821384"/>
            <a:ext cx="8537029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Presentación revisada por: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Q. Antonia del Carmen Pérez León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M. A. Violeta Luz María Bravo Hernández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M. en C. Q. Alfredo Velásquez Márquez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Profesores de la Facultad de Ingeniería, UNAM</a:t>
            </a:r>
          </a:p>
        </p:txBody>
      </p:sp>
    </p:spTree>
    <p:extLst>
      <p:ext uri="{BB962C8B-B14F-4D97-AF65-F5344CB8AC3E}">
        <p14:creationId xmlns:p14="http://schemas.microsoft.com/office/powerpoint/2010/main" val="888974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2013370" y="2657469"/>
            <a:ext cx="3786214" cy="21534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s-ES" sz="4400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Reglamentos del Laboratorio</a:t>
            </a:r>
          </a:p>
        </p:txBody>
      </p:sp>
      <p:pic>
        <p:nvPicPr>
          <p:cNvPr id="9" name="Picture 2" descr="http://2.bp.blogspot.com/-OkjkDTqwynE/T9ck8iSN8-I/AAAAAAAAAJ8/65H2I9siwSI/s1600/reglament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5038" y="2228841"/>
            <a:ext cx="4095779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04820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642909" y="1500174"/>
            <a:ext cx="110014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ES_tradnl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Reglamento general de uso de laboratorios y talleres</a:t>
            </a: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827584" y="2865018"/>
            <a:ext cx="10816728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s-ES_tradnl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Ubicación física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s-ES_tradnl" sz="28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s-ES_tradnl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Ubicación</a:t>
            </a:r>
            <a:r>
              <a:rPr kumimoji="0" lang="es-ES_tradnl" sz="2800" b="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</a:t>
            </a:r>
            <a:r>
              <a:rPr kumimoji="0" lang="es-ES_tradnl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lectrónica </a:t>
            </a:r>
          </a:p>
          <a:p>
            <a:pPr marL="363538" lvl="1" algn="ctr" eaLnBrk="0" hangingPunct="0">
              <a:spcBef>
                <a:spcPct val="20000"/>
              </a:spcBef>
              <a:defRPr/>
            </a:pPr>
            <a:r>
              <a:rPr lang="es-ES" sz="2200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http://dcb.ingenieria.unam.mx/wp-content/themes/tempera-child/CoordinacionesAcademicas/FQ/Q/LQ/Reglamento_FI.pdf</a:t>
            </a:r>
            <a:endParaRPr lang="es-ES" sz="2200" kern="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3538" lvl="1" algn="l" eaLnBrk="0" hangingPunct="0">
              <a:spcBef>
                <a:spcPct val="20000"/>
              </a:spcBef>
              <a:defRPr/>
            </a:pPr>
            <a:endParaRPr lang="es-ES" sz="2200" kern="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504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642909" y="1500174"/>
            <a:ext cx="110014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ES_tradnl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Reglamento interno</a:t>
            </a:r>
          </a:p>
          <a:p>
            <a:pPr algn="ctr">
              <a:buNone/>
            </a:pPr>
            <a:r>
              <a:rPr lang="es-ES_tradnl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(REDO-01)</a:t>
            </a: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672714" y="2865018"/>
            <a:ext cx="10971598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s-ES_tradnl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Ubicación física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s-ES_tradnl" sz="28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s-ES_tradnl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Ubicación</a:t>
            </a:r>
            <a:r>
              <a:rPr kumimoji="0" lang="es-ES_tradnl" sz="2800" b="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</a:t>
            </a:r>
            <a:r>
              <a:rPr kumimoji="0" lang="es-ES_tradnl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lectrónica </a:t>
            </a:r>
          </a:p>
          <a:p>
            <a:pPr marL="363538" lvl="1" algn="ctr" eaLnBrk="0" hangingPunct="0">
              <a:spcBef>
                <a:spcPct val="20000"/>
              </a:spcBef>
              <a:defRPr/>
            </a:pPr>
            <a:r>
              <a:rPr lang="es-ES" sz="2200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http://dcb.ingenieria.unam.mx/wp-content/themes/tempera-child/CoordinacionesAcademicas/FQ/Q/LQ/REDO-01_DCB.pdf</a:t>
            </a:r>
            <a:endParaRPr lang="es-ES" sz="2200" kern="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3538" lvl="1" algn="l" eaLnBrk="0" hangingPunct="0">
              <a:spcBef>
                <a:spcPct val="20000"/>
              </a:spcBef>
              <a:defRPr/>
            </a:pPr>
            <a:endParaRPr kumimoji="0" lang="es-ES_tradnl" sz="22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956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2156320" y="1696806"/>
            <a:ext cx="7872442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Sistema de Gestión de la Calidad</a:t>
            </a:r>
          </a:p>
        </p:txBody>
      </p:sp>
      <p:pic>
        <p:nvPicPr>
          <p:cNvPr id="4" name="Picture 2" descr="http://www.ditrans.mx/wp-content/uploads/2012/02/calida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4228" y="2714617"/>
            <a:ext cx="3476625" cy="3457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57737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528638" y="1268760"/>
            <a:ext cx="1110138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s-MX" sz="2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Estamos certificados como proceso de realización del “</a:t>
            </a:r>
            <a:r>
              <a:rPr lang="es-MX" sz="2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Servicio de impartición de prácticas en los laboratorios de docencia de la Facultad de Ingeniería</a:t>
            </a:r>
            <a:r>
              <a:rPr lang="es-MX" sz="2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”, de acuerdo con la norma ISO 9001:2015.</a:t>
            </a:r>
          </a:p>
        </p:txBody>
      </p:sp>
      <p:pic>
        <p:nvPicPr>
          <p:cNvPr id="1026" name="Picture 2" descr="Certificación Mexicana S.C.">
            <a:extLst>
              <a:ext uri="{FF2B5EF4-FFF2-40B4-BE49-F238E27FC236}">
                <a16:creationId xmlns:a16="http://schemas.microsoft.com/office/drawing/2014/main" xmlns="" id="{0852D3B3-8F48-4B14-814B-332A05771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101" y="4552683"/>
            <a:ext cx="3423792" cy="121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Qué es la certificación ISO y por qué es importante?">
            <a:extLst>
              <a:ext uri="{FF2B5EF4-FFF2-40B4-BE49-F238E27FC236}">
                <a16:creationId xmlns:a16="http://schemas.microsoft.com/office/drawing/2014/main" xmlns="" id="{7FB85B43-0407-4949-B382-2480408AE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865" y="2433905"/>
            <a:ext cx="2771999" cy="173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Texto&#10;&#10;Descripción generada automáticamente">
            <a:extLst>
              <a:ext uri="{FF2B5EF4-FFF2-40B4-BE49-F238E27FC236}">
                <a16:creationId xmlns:a16="http://schemas.microsoft.com/office/drawing/2014/main" xmlns="" id="{3BDD2D06-08DA-4814-8BFA-FF683CF4D6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2642" y="2032544"/>
            <a:ext cx="3472079" cy="451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389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2580718" y="1412776"/>
            <a:ext cx="7030564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ES" sz="3200" b="1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 de la Calidad</a:t>
            </a: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596311" y="2190545"/>
            <a:ext cx="1099937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20000"/>
              </a:spcBef>
              <a:defRPr/>
            </a:pPr>
            <a:r>
              <a:rPr lang="es-ES" sz="2400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"Los laboratorios de docencia de la Facultad de Ingeniería se dedican a brindar el </a:t>
            </a:r>
            <a:r>
              <a:rPr lang="es-ES" sz="2400" b="1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 de impartición de prácticas a</a:t>
            </a:r>
            <a:r>
              <a:rPr lang="es-ES" sz="2400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sus alumnos, el Director de la Facultad y el personal adscrito nos </a:t>
            </a:r>
            <a:r>
              <a:rPr lang="es-ES" sz="2400" b="1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comprometemos</a:t>
            </a:r>
            <a:r>
              <a:rPr lang="es-ES" sz="2400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garantizar dicho servicio con la finalidad de </a:t>
            </a:r>
            <a:r>
              <a:rPr lang="es-ES" sz="2400" b="1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contribuir</a:t>
            </a:r>
            <a:r>
              <a:rPr lang="es-ES" sz="2400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la formación científica</a:t>
            </a:r>
            <a:r>
              <a:rPr lang="es-ES" sz="2400" b="1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los futuros ingenieros, dotando los elementos necesarios y suficientes que permitan </a:t>
            </a:r>
            <a:r>
              <a:rPr lang="es-ES" sz="2400" b="1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satisfacer</a:t>
            </a:r>
            <a:r>
              <a:rPr lang="es-ES" sz="2400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los requisitos de las partes interesadas procurando la </a:t>
            </a:r>
            <a:r>
              <a:rPr lang="es-ES" sz="2400" b="1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mejora continua</a:t>
            </a:r>
            <a:r>
              <a:rPr lang="es-ES" sz="2400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su eficacia y cumpliendo los requisitos legales y reglamentarios aplicables."</a:t>
            </a:r>
            <a:endParaRPr lang="es-MX" sz="2400" kern="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278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845066" y="1268760"/>
            <a:ext cx="102801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Objetivos de Calidad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2400" b="1" kern="0" dirty="0">
                <a:solidFill>
                  <a:srgbClr val="0000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(modalidad a distancia)</a:t>
            </a:r>
            <a:endParaRPr kumimoji="0" lang="es-ES" sz="24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571500" y="2329783"/>
            <a:ext cx="11029950" cy="3545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kumimoji="0" lang="es-ES" sz="2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Asegurar </a:t>
            </a:r>
            <a:r>
              <a:rPr lang="es-ES" sz="2200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disponibilidad de la información necesaria para el desarrollo de las prácticas en modalidad a distancia.</a:t>
            </a:r>
            <a:endParaRPr kumimoji="0" lang="es-ES" sz="22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s-ES" sz="22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kumimoji="0" lang="es-ES" sz="2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Asegurar</a:t>
            </a:r>
            <a:r>
              <a:rPr kumimoji="0" lang="es-ES" sz="2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que los alumnos reciban el apoyo docente que facilite el desarrollo de las prácticas.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s-ES" sz="22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kumimoji="0" lang="es-ES" sz="2200" b="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ES" sz="2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Contribuir</a:t>
            </a:r>
            <a:r>
              <a:rPr kumimoji="0" lang="es-ES" sz="2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 la formación científica de los futuros ingenieros.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s-ES" sz="22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kumimoji="0" lang="es-ES" sz="2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Asegurar</a:t>
            </a:r>
            <a:r>
              <a:rPr kumimoji="0" lang="es-ES" sz="2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la eficacia y la mejora continua del servicio.</a:t>
            </a:r>
          </a:p>
        </p:txBody>
      </p:sp>
    </p:spTree>
    <p:extLst>
      <p:ext uri="{BB962C8B-B14F-4D97-AF65-F5344CB8AC3E}">
        <p14:creationId xmlns:p14="http://schemas.microsoft.com/office/powerpoint/2010/main" val="1319660357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Personaliz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B0F0"/>
      </a:hlink>
      <a:folHlink>
        <a:srgbClr val="00B0F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1145</TotalTime>
  <Words>814</Words>
  <Application>Microsoft Office PowerPoint</Application>
  <PresentationFormat>Panorámica</PresentationFormat>
  <Paragraphs>121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3" baseType="lpstr">
      <vt:lpstr>Arial</vt:lpstr>
      <vt:lpstr>Arial Black</vt:lpstr>
      <vt:lpstr>Calibri</vt:lpstr>
      <vt:lpstr>Times New Roman</vt:lpstr>
      <vt:lpstr>Wingdings</vt:lpstr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Personal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Alfredo Velásquez Márquez</dc:creator>
  <cp:lastModifiedBy>Alfredo Velásquez Márquez</cp:lastModifiedBy>
  <cp:revision>98</cp:revision>
  <dcterms:created xsi:type="dcterms:W3CDTF">2009-01-09T20:38:31Z</dcterms:created>
  <dcterms:modified xsi:type="dcterms:W3CDTF">2021-08-28T04:39:07Z</dcterms:modified>
</cp:coreProperties>
</file>