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0" r:id="rId2"/>
    <p:sldId id="279" r:id="rId3"/>
    <p:sldId id="280" r:id="rId4"/>
    <p:sldId id="306" r:id="rId5"/>
    <p:sldId id="281" r:id="rId6"/>
    <p:sldId id="323" r:id="rId7"/>
    <p:sldId id="324" r:id="rId8"/>
    <p:sldId id="325" r:id="rId9"/>
    <p:sldId id="309" r:id="rId10"/>
    <p:sldId id="329" r:id="rId11"/>
    <p:sldId id="307" r:id="rId12"/>
    <p:sldId id="308" r:id="rId13"/>
    <p:sldId id="318" r:id="rId14"/>
    <p:sldId id="310" r:id="rId15"/>
    <p:sldId id="311" r:id="rId16"/>
    <p:sldId id="312" r:id="rId17"/>
    <p:sldId id="313" r:id="rId18"/>
    <p:sldId id="316" r:id="rId19"/>
    <p:sldId id="317" r:id="rId20"/>
    <p:sldId id="319" r:id="rId21"/>
    <p:sldId id="330" r:id="rId22"/>
    <p:sldId id="334" r:id="rId23"/>
    <p:sldId id="337" r:id="rId24"/>
    <p:sldId id="314" r:id="rId25"/>
    <p:sldId id="315" r:id="rId26"/>
    <p:sldId id="320" r:id="rId27"/>
    <p:sldId id="322" r:id="rId28"/>
    <p:sldId id="328" r:id="rId29"/>
    <p:sldId id="304" r:id="rId30"/>
    <p:sldId id="326" r:id="rId31"/>
    <p:sldId id="327" r:id="rId32"/>
    <p:sldId id="331" r:id="rId33"/>
    <p:sldId id="333" r:id="rId34"/>
    <p:sldId id="321" r:id="rId35"/>
    <p:sldId id="336" r:id="rId36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+aVuK1Sm9kuYW1yAAMtXw==" hashData="RaqzMaYgowJpq4ge5GeJDrir6qU3NELgtoRzjcPfdVdzz7XhJZBKh6clQtM3/I9KpxyvVcWQLLr9wu6Xi1GsEA=="/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000CC"/>
    <a:srgbClr val="FAFAF0"/>
    <a:srgbClr val="000066"/>
    <a:srgbClr val="FAFAD2"/>
    <a:srgbClr val="FAFBD1"/>
    <a:srgbClr val="FF0000"/>
    <a:srgbClr val="FBF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032" y="78"/>
      </p:cViewPr>
      <p:guideLst>
        <p:guide orient="horz" pos="2432"/>
        <p:guide pos="3840"/>
        <p:guide pos="709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0CD32-456C-48A8-899C-93B8C4A38533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8DE52-4604-4715-8BC2-6E51678B7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94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79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41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1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Actualizar fotos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799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25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771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3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7784620-9A65-4408-B802-632FFD88C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2000" y="963143"/>
            <a:ext cx="12204000" cy="288000"/>
          </a:xfrm>
          <a:prstGeom prst="rect">
            <a:avLst/>
          </a:prstGeom>
          <a:gradFill rotWithShape="0">
            <a:gsLst>
              <a:gs pos="0">
                <a:srgbClr val="FAFAF2"/>
              </a:gs>
              <a:gs pos="50000">
                <a:srgbClr val="003399"/>
              </a:gs>
              <a:gs pos="100000">
                <a:srgbClr val="FAFA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61B9428-35B6-47FC-9865-93B704BBF8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21822" y="66568"/>
            <a:ext cx="3572074" cy="41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2800" b="1" i="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   N   A   M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FDCC586-3A57-4245-8B96-33302CEA9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3825" y="459731"/>
            <a:ext cx="3268067" cy="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1400" b="1" i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Ingeniería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9158297-926E-43D1-A731-C7BA947DF1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8" y="6581139"/>
            <a:ext cx="12204000" cy="288000"/>
          </a:xfrm>
          <a:prstGeom prst="rect">
            <a:avLst/>
          </a:prstGeom>
          <a:gradFill rotWithShape="0">
            <a:gsLst>
              <a:gs pos="28000">
                <a:srgbClr val="FAFAF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C2F0467-AB22-45AC-9D8D-B3F0AEB079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05888" y="6552582"/>
            <a:ext cx="623032" cy="3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s-ES" sz="1559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AVM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DABAF2A-22E2-41C9-9F69-64D38B319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07" y="-31103"/>
            <a:ext cx="1003095" cy="12539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FE3B64B-221C-4BA9-A39E-BC12C4013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4" y="-32274"/>
            <a:ext cx="1083259" cy="1212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hs-sga.com/etiquetado-de-productos-quimicos-y-fds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en.acs.org/collections/chemistry-in-pictures.html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sc.org/resources/the-interactive-lab-primer-working-safely/2264.article" TargetMode="External"/><Relationship Id="rId2" Type="http://schemas.openxmlformats.org/officeDocument/2006/relationships/hyperlink" Target="http://www.quimica.unam.mx/proteccion-civil-facultad-quimica/equipo-de-proteccion-personal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hs-questionnaire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Ews1cC8eak" TargetMode="External"/><Relationship Id="rId2" Type="http://schemas.openxmlformats.org/officeDocument/2006/relationships/hyperlink" Target="http://www.carolina.com/pdf/activities-articles/lab-safety-worksheet.pdf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cb.ingenieria.unam.mx/wp-content/themes/tempera-child/CoordinacionesAcademicas/FQ/Q/LQ/Reglamento_FI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cb.ingenieria.unam.mx/wp-content/themes/tempera-child/CoordinacionesAcademicas/FQ/Q/LQ/REDO-01_DCB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cb.ingenieria.unam.mx/wp-content/themes/tempera-child/CoordinacionesAcademicas/FQ/Q/LQ/dispositivos.pdf" TargetMode="External"/><Relationship Id="rId2" Type="http://schemas.openxmlformats.org/officeDocument/2006/relationships/hyperlink" Target="http://dcb.ingenieria.unam.mx/wp-content/themes/tempera-child/CoordinacionesAcademicas/FQ/Q/LQ/dispositivos_fotos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mPjwZKzC0l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/>
          <p:cNvSpPr txBox="1"/>
          <p:nvPr/>
        </p:nvSpPr>
        <p:spPr>
          <a:xfrm>
            <a:off x="4583832" y="60558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i="1" kern="0" dirty="0">
                <a:solidFill>
                  <a:srgbClr val="0000FF"/>
                </a:solidFill>
                <a:latin typeface="Times New Roman" pitchFamily="18" charset="0"/>
              </a:rPr>
              <a:t>Prof.  Alfredo Velásquez Márquez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19204" y="2149564"/>
            <a:ext cx="9753596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LABORATORIO Y MEDIDAS DE SEGURIDAD</a:t>
            </a:r>
          </a:p>
          <a:p>
            <a:pPr algn="ctr">
              <a:lnSpc>
                <a:spcPct val="140000"/>
              </a:lnSpc>
            </a:pPr>
            <a:r>
              <a:rPr lang="es-ES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distancia)</a:t>
            </a:r>
          </a:p>
        </p:txBody>
      </p:sp>
      <p:sp>
        <p:nvSpPr>
          <p:cNvPr id="5" name="Text Box 72">
            <a:extLst>
              <a:ext uri="{FF2B5EF4-FFF2-40B4-BE49-F238E27FC236}">
                <a16:creationId xmlns:a16="http://schemas.microsoft.com/office/drawing/2014/main" id="{030AB47C-12E5-4A4E-B1E3-196BE563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577824"/>
            <a:ext cx="51845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1400" b="1" dirty="0">
                <a:solidFill>
                  <a:srgbClr val="0000FF"/>
                </a:solidFill>
                <a:latin typeface="Arial" charset="0"/>
              </a:rPr>
              <a:t>DIVISIÓN DE CIENCIAS BÁSICAS</a:t>
            </a:r>
          </a:p>
          <a:p>
            <a:pPr algn="ctr">
              <a:spcBef>
                <a:spcPts val="0"/>
              </a:spcBef>
            </a:pPr>
            <a:r>
              <a:rPr lang="es-ES" sz="1400" b="1" dirty="0">
                <a:solidFill>
                  <a:srgbClr val="0000FF"/>
                </a:solidFill>
                <a:latin typeface="Arial" charset="0"/>
              </a:rPr>
              <a:t>LABORATORIO DE QUÍMICA</a:t>
            </a:r>
          </a:p>
          <a:p>
            <a:pPr algn="ctr">
              <a:spcBef>
                <a:spcPts val="0"/>
              </a:spcBef>
            </a:pPr>
            <a:endParaRPr lang="es-ES" sz="20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FF"/>
                </a:solidFill>
                <a:latin typeface="Arial" charset="0"/>
              </a:rPr>
              <a:t>Práctica:</a:t>
            </a:r>
          </a:p>
        </p:txBody>
      </p:sp>
    </p:spTree>
    <p:extLst>
      <p:ext uri="{BB962C8B-B14F-4D97-AF65-F5344CB8AC3E}">
        <p14:creationId xmlns:p14="http://schemas.microsoft.com/office/powerpoint/2010/main" val="354759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05364" y="3734622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de laboratorio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83537" y="2332080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vidrio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83536" y="3765400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Eléctrico-electrónico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183536" y="5198720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10275" y="1876165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medir volúmenes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010275" y="2347036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reacciones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10275" y="2817907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Complementario</a:t>
            </a:r>
          </a:p>
        </p:txBody>
      </p:sp>
      <p:sp>
        <p:nvSpPr>
          <p:cNvPr id="10" name="Abrir llave 9"/>
          <p:cNvSpPr/>
          <p:nvPr/>
        </p:nvSpPr>
        <p:spPr bwMode="auto">
          <a:xfrm>
            <a:off x="4895504" y="2138122"/>
            <a:ext cx="288032" cy="3638566"/>
          </a:xfrm>
          <a:prstGeom prst="leftBrac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MX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Abrir llave 10"/>
          <p:cNvSpPr/>
          <p:nvPr/>
        </p:nvSpPr>
        <p:spPr bwMode="auto">
          <a:xfrm>
            <a:off x="6723252" y="1869871"/>
            <a:ext cx="260652" cy="1409701"/>
          </a:xfrm>
          <a:prstGeom prst="leftBrac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MX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40442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79" y="1328737"/>
            <a:ext cx="7814472" cy="5278308"/>
          </a:xfrm>
          <a:prstGeom prst="rect">
            <a:avLst/>
          </a:prstGeom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277641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941" y="1298665"/>
            <a:ext cx="6778948" cy="5312160"/>
          </a:xfrm>
          <a:prstGeom prst="rect">
            <a:avLst/>
          </a:prstGeom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304672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590" y="1209740"/>
            <a:ext cx="5581650" cy="5467220"/>
          </a:xfrm>
          <a:prstGeom prst="rect">
            <a:avLst/>
          </a:prstGeom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66871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-6Conductivi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1704" y="1268760"/>
            <a:ext cx="5328592" cy="546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148738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-7Titula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9816" y="1278432"/>
            <a:ext cx="3456384" cy="539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307226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-8Rendimi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30" y="1340768"/>
            <a:ext cx="6876462" cy="530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112224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-1Thom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1" y="1556792"/>
            <a:ext cx="4421187" cy="4781550"/>
          </a:xfrm>
          <a:prstGeom prst="rect">
            <a:avLst/>
          </a:prstGeom>
          <a:noFill/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1641974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02" y="1224229"/>
            <a:ext cx="5852826" cy="5451282"/>
          </a:xfrm>
          <a:prstGeom prst="rect">
            <a:avLst/>
          </a:prstGeom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141281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426" y="1224248"/>
            <a:ext cx="4947978" cy="5433737"/>
          </a:xfrm>
          <a:prstGeom prst="rect">
            <a:avLst/>
          </a:prstGeom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81978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747715" y="1591669"/>
            <a:ext cx="1069657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300" lvl="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2200" b="1" dirty="0">
                <a:solidFill>
                  <a:srgbClr val="0000FF"/>
                </a:solidFill>
              </a:rPr>
              <a:t>El alumnado:</a:t>
            </a:r>
          </a:p>
          <a:p>
            <a:pPr marL="271463" lvl="0" indent="-271463" algn="just">
              <a:lnSpc>
                <a:spcPct val="140000"/>
              </a:lnSpc>
              <a:spcAft>
                <a:spcPct val="40000"/>
              </a:spcAft>
            </a:pPr>
            <a:r>
              <a:rPr lang="es-ES" sz="2200" dirty="0">
                <a:solidFill>
                  <a:srgbClr val="0000FF"/>
                </a:solidFill>
              </a:rPr>
              <a:t>1. </a:t>
            </a:r>
            <a:r>
              <a:rPr lang="es-MX" sz="2200" dirty="0">
                <a:solidFill>
                  <a:srgbClr val="0000FF"/>
                </a:solidFill>
              </a:rPr>
              <a:t>Conocerá las reglas básicas de higiene y seguridad que debe cumplir en un laboratorio de Química.</a:t>
            </a:r>
            <a:endParaRPr lang="es-ES" sz="2200" dirty="0">
              <a:solidFill>
                <a:srgbClr val="0000FF"/>
              </a:solidFill>
            </a:endParaRPr>
          </a:p>
          <a:p>
            <a:pPr marL="271463" lvl="0" indent="-271463" algn="just">
              <a:lnSpc>
                <a:spcPct val="140000"/>
              </a:lnSpc>
              <a:spcAft>
                <a:spcPct val="40000"/>
              </a:spcAft>
            </a:pPr>
            <a:r>
              <a:rPr lang="es-ES" sz="2200" dirty="0">
                <a:solidFill>
                  <a:srgbClr val="0000FF"/>
                </a:solidFill>
              </a:rPr>
              <a:t>2. </a:t>
            </a:r>
            <a:r>
              <a:rPr lang="es-MX" sz="2200" dirty="0">
                <a:solidFill>
                  <a:srgbClr val="0000FF"/>
                </a:solidFill>
              </a:rPr>
              <a:t>Entenderá el uso y las precauciones que debe tomar durante el uso del material y el equipo que se empleará en el curso</a:t>
            </a:r>
            <a:r>
              <a:rPr lang="es-ES" sz="2200" dirty="0">
                <a:solidFill>
                  <a:srgbClr val="0000FF"/>
                </a:solidFill>
              </a:rPr>
              <a:t>.</a:t>
            </a:r>
          </a:p>
          <a:p>
            <a:pPr marL="271463" lvl="0" indent="-271463" algn="just">
              <a:lnSpc>
                <a:spcPct val="140000"/>
              </a:lnSpc>
              <a:spcAft>
                <a:spcPct val="40000"/>
              </a:spcAft>
            </a:pPr>
            <a:r>
              <a:rPr lang="es-ES" sz="2200" dirty="0">
                <a:solidFill>
                  <a:srgbClr val="0000FF"/>
                </a:solidFill>
              </a:rPr>
              <a:t>3. </a:t>
            </a:r>
            <a:r>
              <a:rPr lang="es-MX" sz="2200" dirty="0">
                <a:solidFill>
                  <a:srgbClr val="0000FF"/>
                </a:solidFill>
              </a:rPr>
              <a:t>Identificará, para algunas de las sustancias químicas empleadas en el curso, sus usos y las precauciones de su manejo</a:t>
            </a:r>
            <a:r>
              <a:rPr lang="es-ES" sz="2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388927" y="674099"/>
            <a:ext cx="141256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5163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9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796" y="1115143"/>
            <a:ext cx="2895238" cy="5742857"/>
          </a:xfrm>
          <a:prstGeom prst="rect">
            <a:avLst/>
          </a:prstGeom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286996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64734" y="1311686"/>
            <a:ext cx="11062530" cy="353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solidFill>
                  <a:srgbClr val="0000FF"/>
                </a:solidFill>
              </a:rPr>
              <a:t>ACTIVIDAD 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2000" u="sng" dirty="0">
                <a:solidFill>
                  <a:srgbClr val="0000FF"/>
                </a:solidFill>
              </a:rPr>
              <a:t>Identificación de usos y riesgos de las sustancias químicas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2000" dirty="0">
                <a:solidFill>
                  <a:srgbClr val="0000FF"/>
                </a:solidFill>
              </a:rPr>
              <a:t>El profesor mostrará a los alumnos algunos de los reactivos que se tienen en el laboratorio (figura 3) y algunas de las sustancias que se pueden encontrar en casa o que son de fácil acceso. Indicará sus características y los cuidados que deben tenerse durante su manipulación, así como la información que proporciona cada etiqueta.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FF"/>
                </a:solidFill>
              </a:rPr>
              <a:t>“</a:t>
            </a:r>
            <a:r>
              <a:rPr lang="es-MX" sz="2000" dirty="0">
                <a:solidFill>
                  <a:srgbClr val="0000FF"/>
                </a:solidFill>
              </a:rPr>
              <a:t>Sistema Globalmente Armonizado de clasificación y etiquetado de productos químicos: etiquetado de productos químicos y fichas de seguridad</a:t>
            </a:r>
            <a:r>
              <a:rPr lang="es-ES" sz="2000" dirty="0">
                <a:solidFill>
                  <a:srgbClr val="0000FF"/>
                </a:solidFill>
              </a:rPr>
              <a:t>”, disponible en: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000" dirty="0">
                <a:solidFill>
                  <a:srgbClr val="0000FF"/>
                </a:solidFill>
                <a:hlinkClick r:id="rId2"/>
              </a:rPr>
              <a:t>http://www.ghs-sga.com/etiquetado-de-productos-quimicos-y-fds/</a:t>
            </a:r>
            <a:endParaRPr lang="es-ES" sz="2000" dirty="0">
              <a:solidFill>
                <a:srgbClr val="0000FF"/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79221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59566" y="1263109"/>
            <a:ext cx="36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Globalmente Armonizado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14" y="1817818"/>
            <a:ext cx="11012368" cy="47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7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59566" y="1263109"/>
            <a:ext cx="36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Globalmente Armonizado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0" y="1817818"/>
            <a:ext cx="10125076" cy="44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5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60" y="1330194"/>
            <a:ext cx="3120788" cy="51999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00" y="1330194"/>
            <a:ext cx="3120788" cy="5199964"/>
          </a:xfrm>
          <a:prstGeom prst="rect">
            <a:avLst/>
          </a:prstGeom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17935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404102"/>
            <a:ext cx="3110746" cy="51845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403648"/>
            <a:ext cx="3110746" cy="5184576"/>
          </a:xfrm>
          <a:prstGeom prst="rect">
            <a:avLst/>
          </a:prstGeom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2580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92311" y="6256869"/>
            <a:ext cx="9927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https://www.srt.gob.ar/index.php/2016/02/05/prevencion-sga-contenidos-de-las-etiquetas-etiquetado-en-el-lugar-de-trabajo/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430905" y="1195242"/>
            <a:ext cx="7398500" cy="415498"/>
            <a:chOff x="3525424" y="1195242"/>
            <a:chExt cx="7398500" cy="415498"/>
          </a:xfrm>
        </p:grpSpPr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3525424" y="1195242"/>
              <a:ext cx="4943982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100" b="1" dirty="0">
                  <a:solidFill>
                    <a:srgbClr val="0000FF"/>
                  </a:solidFill>
                </a:rPr>
                <a:t>Etiqueta de Reactivos de Laboratorio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8469406" y="1241408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NOM-018-STPS-2015</a:t>
              </a:r>
            </a:p>
          </p:txBody>
        </p:sp>
      </p:grp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4" y="1671098"/>
            <a:ext cx="6343650" cy="45529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77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1624" y="1689338"/>
            <a:ext cx="6768752" cy="490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1"/>
          <p:cNvGrpSpPr/>
          <p:nvPr/>
        </p:nvGrpSpPr>
        <p:grpSpPr>
          <a:xfrm>
            <a:off x="1875686" y="1345280"/>
            <a:ext cx="8440627" cy="415498"/>
            <a:chOff x="996407" y="1213302"/>
            <a:chExt cx="8440627" cy="415498"/>
          </a:xfrm>
        </p:grpSpPr>
        <p:sp>
          <p:nvSpPr>
            <p:cNvPr id="3" name="Text Box 19"/>
            <p:cNvSpPr txBox="1">
              <a:spLocks noChangeArrowheads="1"/>
            </p:cNvSpPr>
            <p:nvPr/>
          </p:nvSpPr>
          <p:spPr bwMode="auto">
            <a:xfrm>
              <a:off x="996407" y="1213302"/>
              <a:ext cx="605326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100" dirty="0">
                  <a:solidFill>
                    <a:srgbClr val="0000FF"/>
                  </a:solidFill>
                </a:rPr>
                <a:t>Código de barras y colores para almacenamiento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6982516" y="1259468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NOM-026-STPS-2008</a:t>
              </a:r>
            </a:p>
          </p:txBody>
        </p:sp>
      </p:grp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8031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47685" y="1286639"/>
            <a:ext cx="110966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sz="2000" dirty="0">
                <a:solidFill>
                  <a:srgbClr val="0000FF"/>
                </a:solidFill>
              </a:rPr>
              <a:t>En el enlace siguiente se muestran otras sustancias que se utilizan en los laboratorios; además, se explica de manera breve cuál es su aplicación en la Química y sus variantes: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s-MX" sz="2000" dirty="0">
                <a:solidFill>
                  <a:srgbClr val="0000FF"/>
                </a:solidFill>
                <a:hlinkClick r:id="rId2"/>
              </a:rPr>
              <a:t>https://cen.acs.org/collections/chemistry-in-pictures.html</a:t>
            </a:r>
            <a:endParaRPr lang="es-MX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0564" y="1643103"/>
            <a:ext cx="10750870" cy="485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MX" sz="2000" u="sng" dirty="0">
                <a:solidFill>
                  <a:srgbClr val="0000FF"/>
                </a:solidFill>
                <a:latin typeface="Arial" panose="020B0604020202020204" pitchFamily="34" charset="0"/>
              </a:rPr>
              <a:t>Cuestionario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marL="265113" indent="-265113"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1. Mencione qué material y equipo podría emplearse para: </a:t>
            </a:r>
          </a:p>
          <a:p>
            <a:pPr marL="265113"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a) medir volúmenes,</a:t>
            </a:r>
          </a:p>
          <a:p>
            <a:pPr marL="265113"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b) determinar densidades,</a:t>
            </a:r>
          </a:p>
          <a:p>
            <a:pPr marL="265113"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c) preparar disoluciones, y</a:t>
            </a:r>
          </a:p>
          <a:p>
            <a:pPr marL="265113"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d) medir pH.</a:t>
            </a:r>
          </a:p>
          <a:p>
            <a:pPr algn="just">
              <a:lnSpc>
                <a:spcPct val="130000"/>
              </a:lnSpc>
            </a:pPr>
            <a:endParaRPr lang="es-MX" sz="2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2. Indique cuál es el uso para el material o equipo siguiente: </a:t>
            </a:r>
          </a:p>
          <a:p>
            <a:pPr marL="265113"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a) </a:t>
            </a:r>
            <a:r>
              <a:rPr lang="es-MX" sz="2000" dirty="0" err="1">
                <a:solidFill>
                  <a:srgbClr val="0000FF"/>
                </a:solidFill>
                <a:latin typeface="Arial" panose="020B0604020202020204" pitchFamily="34" charset="0"/>
              </a:rPr>
              <a:t>Conductímetro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. </a:t>
            </a:r>
          </a:p>
          <a:p>
            <a:pPr marL="265113"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b) Fuente de poder. </a:t>
            </a:r>
          </a:p>
          <a:p>
            <a:pPr marL="265113"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c) </a:t>
            </a:r>
            <a:r>
              <a:rPr lang="es-MX" sz="2000" dirty="0" err="1">
                <a:solidFill>
                  <a:srgbClr val="0000FF"/>
                </a:solidFill>
                <a:latin typeface="Arial" panose="020B0604020202020204" pitchFamily="34" charset="0"/>
              </a:rPr>
              <a:t>Piseta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. </a:t>
            </a:r>
          </a:p>
          <a:p>
            <a:pPr marL="265113"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d) Parrilla. 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20564" y="1300323"/>
            <a:ext cx="1439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</a:rPr>
              <a:t>Actividad 4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27325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561975" y="1451411"/>
            <a:ext cx="1106805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marL="285750" indent="-285750" algn="just"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FF"/>
                </a:solidFill>
                <a:latin typeface="Arial" charset="0"/>
              </a:rPr>
              <a:t>Para entender mejor los principios básicos de la Química es indispensable la experimentación.</a:t>
            </a:r>
          </a:p>
          <a:p>
            <a:pPr marL="285750" indent="-285750" algn="just"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FF"/>
                </a:solidFill>
                <a:latin typeface="Arial" charset="0"/>
              </a:rPr>
              <a:t>El laboratorio de Química es el lugar donde se experimenta y se comprueba la validez de los principios.</a:t>
            </a:r>
          </a:p>
          <a:p>
            <a:pPr marL="285750" indent="-285750" algn="just"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FF"/>
                </a:solidFill>
                <a:latin typeface="Arial" charset="0"/>
              </a:rPr>
              <a:t>Permite conocer mejor los procesos químicos que ocurren en la naturaleza.</a:t>
            </a:r>
          </a:p>
          <a:p>
            <a:pPr marL="285750" indent="-285750" algn="just"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FF"/>
                </a:solidFill>
                <a:latin typeface="Arial" charset="0"/>
              </a:rPr>
              <a:t>Es necesario conocer el manejo adecuado del material, de los equipos y de los reactivos químicos.</a:t>
            </a:r>
          </a:p>
          <a:p>
            <a:pPr marL="285750" indent="-285750" algn="just"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FF"/>
                </a:solidFill>
                <a:latin typeface="Arial" charset="0"/>
              </a:rPr>
              <a:t>La seguridad es un aspecto fundamental a considerar.</a:t>
            </a:r>
          </a:p>
          <a:p>
            <a:pPr marL="285750" indent="-285750" algn="just"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FF"/>
                </a:solidFill>
                <a:latin typeface="Arial" charset="0"/>
              </a:rPr>
              <a:t>Al interior del laboratorio, se debe observar el cumplimiento del reglamento correspondiente para reducir riesgos de accidentes.</a:t>
            </a:r>
          </a:p>
          <a:p>
            <a:pPr marL="285750" indent="-285750" algn="just"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FF"/>
                </a:solidFill>
                <a:latin typeface="Arial" charset="0"/>
              </a:rPr>
              <a:t>Siempre que se manejen sustancias químicas es necesario consultar la información que contiene la etiqueta.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186147" y="674099"/>
            <a:ext cx="18181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1043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8316" y="1341910"/>
            <a:ext cx="11098198" cy="485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3. Lea los artículos siguientes y cite algunas otras reglas básicas de seguridad que considere importantes y que no haya mencionado el profesor.</a:t>
            </a:r>
          </a:p>
          <a:p>
            <a:pPr algn="just">
              <a:lnSpc>
                <a:spcPct val="130000"/>
              </a:lnSpc>
            </a:pPr>
            <a:endParaRPr lang="es-MX" sz="2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</a:rPr>
              <a:t>“Equipo de protección personal”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, disponible en:</a:t>
            </a:r>
          </a:p>
          <a:p>
            <a:pPr algn="ctr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hlinkClick r:id="rId2"/>
              </a:rPr>
              <a:t>www.quimica.unam.mx/proteccion-civil-facultad-quimica/equipo-de-proteccion-personal/</a:t>
            </a:r>
            <a:endParaRPr lang="es-MX" sz="2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s-MX" sz="2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</a:rPr>
              <a:t>“</a:t>
            </a:r>
            <a:r>
              <a:rPr lang="es-MX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interactive</a:t>
            </a: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lab</a:t>
            </a: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primer - </a:t>
            </a:r>
            <a:r>
              <a:rPr lang="es-MX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working</a:t>
            </a: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safely</a:t>
            </a: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</a:rPr>
              <a:t>”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, disponible en:</a:t>
            </a:r>
          </a:p>
          <a:p>
            <a:pPr algn="ctr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www.edu.rsc.org/resources/the-interactive-lab-primer-working-safely/2264.article</a:t>
            </a:r>
            <a:endParaRPr lang="es-MX" sz="2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s-MX" sz="2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4. Responda el cuestionario sobre clasificación y etiquetado de productos químicos, disponible en:</a:t>
            </a:r>
          </a:p>
          <a:p>
            <a:pPr algn="ctr">
              <a:lnSpc>
                <a:spcPct val="13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www.ghs-questionnaire.com/</a:t>
            </a:r>
            <a:endParaRPr lang="es-MX" sz="2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260417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8316" y="1341910"/>
            <a:ext cx="11098198" cy="392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5. Resuelva lo que se pide en cada panel de la hoja de trabajo de “</a:t>
            </a:r>
            <a:r>
              <a:rPr lang="es-MX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Lab</a:t>
            </a: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safety </a:t>
            </a:r>
            <a:r>
              <a:rPr lang="es-MX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worksheet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”, disponible en:</a:t>
            </a:r>
          </a:p>
          <a:p>
            <a:pPr algn="ctr">
              <a:lnSpc>
                <a:spcPct val="14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hlinkClick r:id="rId2"/>
              </a:rPr>
              <a:t>www.carolina.com/pdf/activities-articles/lab-safety-worksheet.pdf</a:t>
            </a:r>
            <a:endParaRPr lang="es-MX" sz="2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endParaRPr lang="es-MX" sz="2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6. Observe el video siguiente y, de ser posible, comente si las instalaciones son las adecuadas para trabajar con seguridad.</a:t>
            </a:r>
          </a:p>
          <a:p>
            <a:pPr algn="ctr">
              <a:lnSpc>
                <a:spcPct val="140000"/>
              </a:lnSpc>
            </a:pP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</a:rPr>
              <a:t>“Laboratorio Facultad de Química”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</a:rPr>
              <a:t>, disponible en:</a:t>
            </a:r>
          </a:p>
          <a:p>
            <a:pPr algn="ctr">
              <a:lnSpc>
                <a:spcPct val="14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https://youtu.be/GEws1cC8eak</a:t>
            </a:r>
            <a:endParaRPr lang="es-MX" sz="2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endParaRPr lang="es-MX" sz="2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32372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14084" y="1464915"/>
            <a:ext cx="10963834" cy="205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</a:rPr>
              <a:t>1. Mencione al menos cinco sustancias químicas de uso común en la vida diaria e investigue sus propiedades físicas y químicas.</a:t>
            </a:r>
          </a:p>
          <a:p>
            <a:pPr marL="268288" indent="-268288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</a:rPr>
              <a:t>2. Cite al menos tres accidentes que pueden presentarse en el laboratorio de Química y mencione cómo evitarlos.</a:t>
            </a:r>
          </a:p>
          <a:p>
            <a:pPr marL="268288" indent="-268288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</a:rPr>
              <a:t>3. Observe los materiales y equipos siguientes, y determine cuál es el uso de cada uno.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930930" y="3543481"/>
            <a:ext cx="10330141" cy="2957334"/>
            <a:chOff x="930930" y="3429177"/>
            <a:chExt cx="10330141" cy="2957334"/>
          </a:xfrm>
        </p:grpSpPr>
        <p:sp>
          <p:nvSpPr>
            <p:cNvPr id="10" name="Rectángulo 9"/>
            <p:cNvSpPr/>
            <p:nvPr/>
          </p:nvSpPr>
          <p:spPr>
            <a:xfrm>
              <a:off x="930930" y="3429177"/>
              <a:ext cx="10330141" cy="2957334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7821" y="4200612"/>
              <a:ext cx="952381" cy="1400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90433" y="4067279"/>
              <a:ext cx="2019048" cy="166666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99712" y="4338707"/>
              <a:ext cx="1571429" cy="112381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1372" y="3472041"/>
              <a:ext cx="2409524" cy="285714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61126" y="4219660"/>
              <a:ext cx="1495238" cy="1361905"/>
            </a:xfrm>
            <a:prstGeom prst="rect">
              <a:avLst/>
            </a:prstGeom>
          </p:spPr>
        </p:pic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738107" y="674099"/>
            <a:ext cx="271420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Cuestionario previo</a:t>
            </a:r>
          </a:p>
        </p:txBody>
      </p:sp>
    </p:spTree>
    <p:extLst>
      <p:ext uri="{BB962C8B-B14F-4D97-AF65-F5344CB8AC3E}">
        <p14:creationId xmlns:p14="http://schemas.microsoft.com/office/powerpoint/2010/main" val="24298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14084" y="1464915"/>
            <a:ext cx="10963834" cy="87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</a:rPr>
              <a:t>4. Investigue qué información mínima debe contener la etiqueta de un reactivo químico.</a:t>
            </a:r>
          </a:p>
          <a:p>
            <a:pPr marL="268288" indent="-268288" algn="just">
              <a:lnSpc>
                <a:spcPct val="12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</a:rPr>
              <a:t>5. Observe los pictogramas siguientes e infiera los riesgos que advierten.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096" y="2509990"/>
            <a:ext cx="9323809" cy="2409524"/>
          </a:xfrm>
          <a:prstGeom prst="rect">
            <a:avLst/>
          </a:prstGeom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738107" y="674099"/>
            <a:ext cx="271420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Cuestionario previo</a:t>
            </a:r>
          </a:p>
        </p:txBody>
      </p:sp>
    </p:spTree>
    <p:extLst>
      <p:ext uri="{BB962C8B-B14F-4D97-AF65-F5344CB8AC3E}">
        <p14:creationId xmlns:p14="http://schemas.microsoft.com/office/powerpoint/2010/main" val="32194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>
            <a:extLst>
              <a:ext uri="{FF2B5EF4-FFF2-40B4-BE49-F238E27FC236}">
                <a16:creationId xmlns:a16="http://schemas.microsoft.com/office/drawing/2014/main" id="{BA428A16-FEC7-4661-BC58-CC5FD3483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083" y="1187983"/>
            <a:ext cx="53142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Clasificación de riesgos para materiales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9043C12-5223-4CE8-8447-10954F003472}"/>
              </a:ext>
            </a:extLst>
          </p:cNvPr>
          <p:cNvGrpSpPr/>
          <p:nvPr/>
        </p:nvGrpSpPr>
        <p:grpSpPr>
          <a:xfrm>
            <a:off x="2961102" y="1608414"/>
            <a:ext cx="7167347" cy="4999326"/>
            <a:chOff x="1437101" y="1608414"/>
            <a:chExt cx="7167347" cy="4999326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7E788AF-0C79-4597-9456-D56E5092CB0A}"/>
                </a:ext>
              </a:extLst>
            </p:cNvPr>
            <p:cNvSpPr/>
            <p:nvPr/>
          </p:nvSpPr>
          <p:spPr bwMode="auto">
            <a:xfrm>
              <a:off x="1437101" y="2260619"/>
              <a:ext cx="1977031" cy="1368152"/>
            </a:xfrm>
            <a:prstGeom prst="rect">
              <a:avLst/>
            </a:prstGeom>
            <a:solidFill>
              <a:srgbClr val="2121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1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RIESGO A LA SALUD</a:t>
              </a:r>
            </a:p>
            <a:p>
              <a:r>
                <a:rPr lang="es-MX" sz="11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MX" sz="11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Mínimo (material normal)</a:t>
              </a:r>
            </a:p>
            <a:p>
              <a:r>
                <a:rPr lang="es-MX" sz="11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s-MX" sz="11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Ligero (riesgo leve)</a:t>
              </a:r>
            </a:p>
            <a:p>
              <a:r>
                <a:rPr lang="es-MX" sz="11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MX" sz="11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Moderado (peligroso)</a:t>
              </a:r>
            </a:p>
            <a:p>
              <a:r>
                <a:rPr lang="es-MX" sz="11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s-MX" sz="11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Alto (</a:t>
              </a:r>
              <a:r>
                <a:rPr lang="es-MX" sz="1100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extrem</a:t>
              </a:r>
              <a:r>
                <a:rPr lang="es-MX" sz="11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peligroso)</a:t>
              </a:r>
            </a:p>
            <a:p>
              <a:r>
                <a:rPr lang="es-MX" sz="11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s-MX" sz="11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Severo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8831AE9-77CE-4EDC-9147-16C8AE273D06}"/>
                </a:ext>
              </a:extLst>
            </p:cNvPr>
            <p:cNvSpPr/>
            <p:nvPr/>
          </p:nvSpPr>
          <p:spPr bwMode="auto">
            <a:xfrm>
              <a:off x="1800365" y="5023564"/>
              <a:ext cx="2254662" cy="158417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OTROS RIESGOS</a:t>
              </a:r>
            </a:p>
            <a:p>
              <a:pPr>
                <a:tabLst>
                  <a:tab pos="1611313" algn="l"/>
                </a:tabLst>
              </a:pP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OXIDANTES	</a:t>
              </a: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OXY</a:t>
              </a:r>
            </a:p>
            <a:p>
              <a:pPr>
                <a:tabLst>
                  <a:tab pos="1611313" algn="l"/>
                </a:tabLst>
              </a:pP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ÁCIDOS	</a:t>
              </a: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ACID</a:t>
              </a:r>
            </a:p>
            <a:p>
              <a:pPr>
                <a:tabLst>
                  <a:tab pos="1611313" algn="l"/>
                </a:tabLst>
              </a:pP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ALCALINOS	</a:t>
              </a: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ALC</a:t>
              </a:r>
            </a:p>
            <a:p>
              <a:pPr>
                <a:tabLst>
                  <a:tab pos="1611313" algn="l"/>
                </a:tabLst>
              </a:pP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CORROSIVOS	</a:t>
              </a: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CORR</a:t>
              </a:r>
            </a:p>
            <a:p>
              <a:pPr>
                <a:tabLst>
                  <a:tab pos="1611313" algn="l"/>
                </a:tabLst>
              </a:pP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NO USAR AGUA	</a:t>
              </a: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  <a:p>
              <a:pPr>
                <a:tabLst>
                  <a:tab pos="1611313" algn="l"/>
                </a:tabLst>
              </a:pPr>
              <a:endParaRPr lang="es-MX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611313" algn="l"/>
                </a:tabLst>
              </a:pP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MATERIAL RADIOACTIVO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1D9275B-DD87-4CE4-AEEC-F7E9575BA790}"/>
                </a:ext>
              </a:extLst>
            </p:cNvPr>
            <p:cNvSpPr/>
            <p:nvPr/>
          </p:nvSpPr>
          <p:spPr bwMode="auto">
            <a:xfrm rot="-2700000">
              <a:off x="4070370" y="4205326"/>
              <a:ext cx="1008000" cy="972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5F85040-06C1-4185-9861-E7716B81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220" y="2562207"/>
              <a:ext cx="3000000" cy="2885714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F4C82CD-1FC0-4D41-B869-C50DD530BC4E}"/>
                </a:ext>
              </a:extLst>
            </p:cNvPr>
            <p:cNvSpPr/>
            <p:nvPr/>
          </p:nvSpPr>
          <p:spPr bwMode="auto">
            <a:xfrm>
              <a:off x="5678304" y="4447500"/>
              <a:ext cx="2926144" cy="1861820"/>
            </a:xfrm>
            <a:prstGeom prst="rect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REACTIVIDAD</a:t>
              </a:r>
            </a:p>
            <a:p>
              <a:pPr algn="ctr"/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MATERIAL DE RIESGO</a:t>
              </a:r>
            </a:p>
            <a:p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 Mínimo. Estable.</a:t>
              </a:r>
            </a:p>
            <a:p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 Ligero. Inestable con calor.</a:t>
              </a:r>
            </a:p>
            <a:p>
              <a:pPr marL="177800" indent="-177800"/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 Moderado. Presentan cambios químicos violentos sin estallar.</a:t>
              </a:r>
            </a:p>
            <a:p>
              <a:pPr marL="177800" indent="-177800"/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 Alto. Explotan con grandes fuentes de ignición o reaccionan violentamente.</a:t>
              </a:r>
            </a:p>
            <a:p>
              <a:pPr marL="177800" indent="-177800"/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 Severo. Explotan a temperatura ambiente y presión normal.</a:t>
              </a: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94BE633-9CE8-4502-A467-9EC1FD95AC4F}"/>
                </a:ext>
              </a:extLst>
            </p:cNvPr>
            <p:cNvSpPr/>
            <p:nvPr/>
          </p:nvSpPr>
          <p:spPr bwMode="auto">
            <a:xfrm>
              <a:off x="5026350" y="1608414"/>
              <a:ext cx="2736304" cy="136815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100" b="1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INFLAMABILIDAD</a:t>
              </a:r>
            </a:p>
            <a:p>
              <a:r>
                <a:rPr lang="es-MX" sz="1100" b="1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MX" sz="1100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Mínimo (no arde)</a:t>
              </a:r>
            </a:p>
            <a:p>
              <a:r>
                <a:rPr lang="es-MX" sz="1100" b="1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s-MX" sz="1100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Ligero (arden arriba de 93 </a:t>
              </a:r>
              <a:r>
                <a:rPr lang="es-MX" sz="1100" dirty="0" err="1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ºC</a:t>
              </a:r>
              <a:r>
                <a:rPr lang="es-MX" sz="1100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200 </a:t>
              </a:r>
              <a:r>
                <a:rPr lang="es-MX" sz="1100" dirty="0" err="1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ºF</a:t>
              </a:r>
              <a:r>
                <a:rPr lang="es-MX" sz="1100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es-MX" sz="1100" b="1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MX" sz="1100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Moderado (arriba de 37.8 </a:t>
              </a:r>
              <a:r>
                <a:rPr lang="es-MX" sz="1100" dirty="0" err="1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ºC</a:t>
              </a:r>
              <a:r>
                <a:rPr lang="es-MX" sz="1100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100 </a:t>
              </a:r>
              <a:r>
                <a:rPr lang="es-MX" sz="1100" dirty="0" err="1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ºF</a:t>
              </a:r>
              <a:r>
                <a:rPr lang="es-MX" sz="1100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es-MX" sz="1100" b="1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s-MX" sz="1100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Alto (arden arriba de 23 </a:t>
              </a:r>
              <a:r>
                <a:rPr lang="es-MX" sz="1100" dirty="0" err="1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ºC</a:t>
              </a:r>
              <a:r>
                <a:rPr lang="es-MX" sz="1100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es-MX" sz="1100" b="1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s-MX" sz="1100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Severo (arden debajo de 23 </a:t>
              </a:r>
              <a:r>
                <a:rPr lang="es-MX" sz="1100" dirty="0" err="1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ºC</a:t>
              </a:r>
              <a:r>
                <a:rPr lang="es-MX" sz="1100" dirty="0">
                  <a:solidFill>
                    <a:srgbClr val="FAFA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98B55B22-0715-4F3D-980D-E59C8A163007}"/>
                </a:ext>
              </a:extLst>
            </p:cNvPr>
            <p:cNvGrpSpPr/>
            <p:nvPr/>
          </p:nvGrpSpPr>
          <p:grpSpPr>
            <a:xfrm>
              <a:off x="3707904" y="6254892"/>
              <a:ext cx="207487" cy="168744"/>
              <a:chOff x="611560" y="4653136"/>
              <a:chExt cx="207487" cy="168744"/>
            </a:xfrm>
          </p:grpSpPr>
          <p:sp>
            <p:nvSpPr>
              <p:cNvPr id="9" name="Triángulo isósceles 8">
                <a:extLst>
                  <a:ext uri="{FF2B5EF4-FFF2-40B4-BE49-F238E27FC236}">
                    <a16:creationId xmlns:a16="http://schemas.microsoft.com/office/drawing/2014/main" id="{476BA6C8-3EE1-4AAB-9E8C-B5722774AE6F}"/>
                  </a:ext>
                </a:extLst>
              </p:cNvPr>
              <p:cNvSpPr/>
              <p:nvPr/>
            </p:nvSpPr>
            <p:spPr bwMode="auto">
              <a:xfrm>
                <a:off x="611560" y="4653136"/>
                <a:ext cx="72008" cy="72008"/>
              </a:xfrm>
              <a:prstGeom prst="triangl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MX" sz="2400">
                  <a:latin typeface="Times New Roman" pitchFamily="18" charset="0"/>
                </a:endParaRPr>
              </a:p>
            </p:txBody>
          </p:sp>
          <p:sp>
            <p:nvSpPr>
              <p:cNvPr id="15" name="Triángulo isósceles 14">
                <a:extLst>
                  <a:ext uri="{FF2B5EF4-FFF2-40B4-BE49-F238E27FC236}">
                    <a16:creationId xmlns:a16="http://schemas.microsoft.com/office/drawing/2014/main" id="{B8056AAA-FB97-46BB-B0D0-E156069DB4B2}"/>
                  </a:ext>
                </a:extLst>
              </p:cNvPr>
              <p:cNvSpPr/>
              <p:nvPr/>
            </p:nvSpPr>
            <p:spPr bwMode="auto">
              <a:xfrm>
                <a:off x="747039" y="4653136"/>
                <a:ext cx="72008" cy="72008"/>
              </a:xfrm>
              <a:prstGeom prst="triangl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MX" sz="2400">
                  <a:latin typeface="Times New Roman" pitchFamily="18" charset="0"/>
                </a:endParaRPr>
              </a:p>
            </p:txBody>
          </p:sp>
          <p:sp>
            <p:nvSpPr>
              <p:cNvPr id="16" name="Triángulo isósceles 15">
                <a:extLst>
                  <a:ext uri="{FF2B5EF4-FFF2-40B4-BE49-F238E27FC236}">
                    <a16:creationId xmlns:a16="http://schemas.microsoft.com/office/drawing/2014/main" id="{CF9314D8-63AC-4229-AB13-1B97D5A1185B}"/>
                  </a:ext>
                </a:extLst>
              </p:cNvPr>
              <p:cNvSpPr/>
              <p:nvPr/>
            </p:nvSpPr>
            <p:spPr bwMode="auto">
              <a:xfrm>
                <a:off x="675031" y="4749872"/>
                <a:ext cx="72008" cy="72008"/>
              </a:xfrm>
              <a:prstGeom prst="triangl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MX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19">
            <a:extLst>
              <a:ext uri="{FF2B5EF4-FFF2-40B4-BE49-F238E27FC236}">
                <a16:creationId xmlns:a16="http://schemas.microsoft.com/office/drawing/2014/main" id="{BA428A16-FEC7-4661-BC58-CC5FD3483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103" y="3490997"/>
            <a:ext cx="273597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FF"/>
                </a:solidFill>
              </a:rPr>
              <a:t>Rombo de la Asociación Norteamericana de Combate Contra Incendios (NFPA)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873553" y="662234"/>
            <a:ext cx="24449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Material adicional</a:t>
            </a:r>
          </a:p>
        </p:txBody>
      </p:sp>
    </p:spTree>
    <p:extLst>
      <p:ext uri="{BB962C8B-B14F-4D97-AF65-F5344CB8AC3E}">
        <p14:creationId xmlns:p14="http://schemas.microsoft.com/office/powerpoint/2010/main" val="140764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9">
            <a:extLst>
              <a:ext uri="{FF2B5EF4-FFF2-40B4-BE49-F238E27FC236}">
                <a16:creationId xmlns:a16="http://schemas.microsoft.com/office/drawing/2014/main" id="{3684315C-F86E-43B5-A79A-4A387F79A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223" y="645526"/>
            <a:ext cx="12763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Créditos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27583" y="1297904"/>
            <a:ext cx="10859591" cy="51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029200" algn="l"/>
              </a:tabLst>
              <a:defRPr/>
            </a:pPr>
            <a:r>
              <a:rPr lang="es-ES" sz="1800" b="0" kern="0" dirty="0">
                <a:solidFill>
                  <a:srgbClr val="0000FF"/>
                </a:solidFill>
                <a:effectLst/>
              </a:rPr>
              <a:t>Para la elaboración de este material de apoyo, se tomó como base los manuales de los Laboratorios de las asignaturas de Química en la DCB, FI-UNAM.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029200" algn="l"/>
              </a:tabLst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10715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015038" algn="l"/>
              </a:tabLst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Autor:</a:t>
            </a:r>
            <a:r>
              <a:rPr lang="es-ES" sz="1600" kern="0" dirty="0">
                <a:solidFill>
                  <a:srgbClr val="0000FF"/>
                </a:solidFill>
                <a:effectLst/>
              </a:rPr>
              <a:t>	Autorización: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10715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015038" algn="l"/>
              </a:tabLst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M. C. Q. Alfredo Velásquez Márquez</a:t>
            </a:r>
            <a:r>
              <a:rPr lang="es-ES" sz="1600" b="0" kern="0" dirty="0">
                <a:solidFill>
                  <a:srgbClr val="0000FF"/>
                </a:solidFill>
                <a:effectLst/>
              </a:rPr>
              <a:t>	Q. Antonia del Carmen Pérez León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10715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015038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Profesor de Carrera	Jefa de Academia de Laboratorios de la DCB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29200" algn="l"/>
              </a:tabLst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3414713"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Revisores (2021):</a:t>
            </a:r>
          </a:p>
          <a:p>
            <a:pPr marL="3414713" lvl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M. en A. Violeta Luz María Bravo Hernández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3414713" lvl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M. en C. Miguel Ángel Jaime Vasconcelos</a:t>
            </a:r>
          </a:p>
          <a:p>
            <a:pPr marL="3414713"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0175" algn="l"/>
              </a:tabLst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Q. Esther Flores Cruz</a:t>
            </a:r>
          </a:p>
          <a:p>
            <a:pPr marL="3414713"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0175" algn="l"/>
              </a:tabLst>
              <a:defRPr/>
            </a:pPr>
            <a:r>
              <a:rPr lang="es-ES" sz="1600" b="0" kern="0" noProof="0" dirty="0">
                <a:solidFill>
                  <a:srgbClr val="0000FF"/>
                </a:solidFill>
                <a:effectLst/>
              </a:rPr>
              <a:t>I. Q. Félix Benjamín Núñez Orozco</a:t>
            </a:r>
          </a:p>
          <a:p>
            <a:pPr marL="3414713"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0175" algn="l"/>
              </a:tabLst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Dra. Ana Laura Pérez Martínez</a:t>
            </a:r>
          </a:p>
          <a:p>
            <a:pPr marL="3414713"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0175" algn="l"/>
              </a:tabLst>
              <a:defRPr/>
            </a:pP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Dr</a:t>
            </a:r>
            <a:r>
              <a:rPr lang="es-ES" sz="1600" b="0" kern="0" dirty="0">
                <a:solidFill>
                  <a:srgbClr val="0000FF"/>
                </a:solidFill>
                <a:effectLst/>
              </a:rPr>
              <a:t>. </a:t>
            </a:r>
            <a:r>
              <a:rPr lang="es-ES" sz="1600" b="0" kern="0" dirty="0" err="1">
                <a:solidFill>
                  <a:srgbClr val="0000FF"/>
                </a:solidFill>
                <a:effectLst/>
              </a:rPr>
              <a:t>Ehecatl</a:t>
            </a:r>
            <a:r>
              <a:rPr lang="es-ES" sz="1600" b="0" kern="0" dirty="0">
                <a:solidFill>
                  <a:srgbClr val="0000FF"/>
                </a:solidFill>
                <a:effectLst/>
              </a:rPr>
              <a:t> Luis David Paleo González</a:t>
            </a:r>
          </a:p>
          <a:p>
            <a:pPr marL="3414713"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Q. Antonia del Carmen Pérez León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0175" algn="l"/>
              </a:tabLst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Profesores de la Facultad de Ingeniería miembros de</a:t>
            </a:r>
            <a:r>
              <a:rPr kumimoji="0" lang="es-ES" sz="16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la Academia de Química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251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01" y="3765568"/>
            <a:ext cx="6688596" cy="2026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554460" y="1281412"/>
            <a:ext cx="110830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1.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personal docente revisará con el grupo el reglamento interno de higiene y seguridad para el laboratorio de Química y discutirá con </a:t>
            </a:r>
            <a:r>
              <a:rPr lang="es-MX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alumnado 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puntos más importantes del mismo. Razonará sobre el porqué es conveniente adoptar y aplicar estas normas de seguridad durante el trabajo que se realizará durante cada práctica.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64805" y="6029332"/>
            <a:ext cx="11265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hlinkClick r:id="rId4"/>
              </a:rPr>
              <a:t>http://dcb.ingenieria.unam.mx/wp-content/themes/tempera-child/CoordinacionesAcademicas/FQ/Q/LQ/Reglamento_FI.pdf</a:t>
            </a:r>
            <a:endParaRPr lang="es-MX" sz="1600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6939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88" y="2419201"/>
            <a:ext cx="9488224" cy="2162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361948" y="5081745"/>
            <a:ext cx="11468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hlinkClick r:id="rId4"/>
              </a:rPr>
              <a:t>http://dcb.ingenieria.unam.mx/wp-content/themes/tempera-child/CoordinacionesAcademicas/FQ/Q/LQ/REDO-01_DCB.pdf</a:t>
            </a:r>
            <a:endParaRPr lang="es-MX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9419" y="1251082"/>
            <a:ext cx="3049233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1.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Interno DCB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28908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1744240"/>
            <a:ext cx="69342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4631400" y="1344130"/>
            <a:ext cx="29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dirty="0"/>
              <a:t>NOM-003-SEGOB-2011</a:t>
            </a:r>
            <a:endParaRPr lang="es-ES" sz="2100" b="1" dirty="0">
              <a:solidFill>
                <a:srgbClr val="000099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27473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526" y="1556792"/>
            <a:ext cx="5524948" cy="513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9">
            <a:extLst>
              <a:ext uri="{FF2B5EF4-FFF2-40B4-BE49-F238E27FC236}">
                <a16:creationId xmlns:a16="http://schemas.microsoft.com/office/drawing/2014/main" id="{CD1D886C-499F-41B0-8BA4-42864C13A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400" y="1156682"/>
            <a:ext cx="29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dirty="0"/>
              <a:t>NOM-003-SEGOB-2011</a:t>
            </a:r>
            <a:endParaRPr lang="es-ES" sz="2100" b="1" dirty="0">
              <a:solidFill>
                <a:srgbClr val="000099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343243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4364" y="2660651"/>
            <a:ext cx="5881687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9">
            <a:extLst>
              <a:ext uri="{FF2B5EF4-FFF2-40B4-BE49-F238E27FC236}">
                <a16:creationId xmlns:a16="http://schemas.microsoft.com/office/drawing/2014/main" id="{B923CC2B-10CD-456F-89B9-FA084FB6F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607" y="1431340"/>
            <a:ext cx="29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dirty="0"/>
              <a:t>NOM-003-SEGOB-2011</a:t>
            </a:r>
            <a:endParaRPr lang="es-ES" sz="2100" b="1" dirty="0">
              <a:solidFill>
                <a:srgbClr val="000099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163866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64734" y="1311686"/>
            <a:ext cx="11062530" cy="47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solidFill>
                  <a:srgbClr val="0000FF"/>
                </a:solidFill>
              </a:rPr>
              <a:t>ACTIVIDAD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2000" u="sng" dirty="0">
                <a:solidFill>
                  <a:srgbClr val="0000FF"/>
                </a:solidFill>
              </a:rPr>
              <a:t>Conocimiento de los materiales y equipos que se usan en laboratorio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2000" dirty="0">
                <a:solidFill>
                  <a:srgbClr val="0000FF"/>
                </a:solidFill>
              </a:rPr>
              <a:t>El profesor mostrará a los alumnos cada uno de los materiales y equipos existentes en el laboratorio. Indicará el procedimiento correcto para su uso y sugerirá una serie de artículos o accesorios del hogar que sustituirán el material y el equipo que se usará en las sesiones experimentales en casa.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FF"/>
                </a:solidFill>
              </a:rPr>
              <a:t>“Dispositivos experimentales (fotografías)”, disponible en: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1400" dirty="0">
                <a:solidFill>
                  <a:srgbClr val="0000FF"/>
                </a:solidFill>
                <a:hlinkClick r:id="rId2"/>
              </a:rPr>
              <a:t>http://dcb.ingenieria.unam.mx/wp-content/themes/tempera-child/CoordinacionesAcademicas/FQ/Q/LQ/dispositivos_fotos.pdf</a:t>
            </a:r>
            <a:endParaRPr lang="es-ES" sz="1400" dirty="0">
              <a:solidFill>
                <a:srgbClr val="0000FF"/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FF"/>
                </a:solidFill>
              </a:rPr>
              <a:t>“Dispositivos experimentales (esquemas)”, disponible en: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1400" dirty="0">
                <a:solidFill>
                  <a:srgbClr val="0000FF"/>
                </a:solidFill>
                <a:hlinkClick r:id="rId3"/>
              </a:rPr>
              <a:t>http://dcb.ingenieria.unam.mx/wp-content/themes/tempera-child/CoordinacionesAcademicas/FQ/Q/LQ/dispositivos.pdf</a:t>
            </a:r>
            <a:endParaRPr lang="es-ES" sz="1400" dirty="0">
              <a:solidFill>
                <a:srgbClr val="0000FF"/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FF"/>
                </a:solidFill>
              </a:rPr>
              <a:t>“Instrumentos de laboratorio de química”, disponible en: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1400" dirty="0">
                <a:solidFill>
                  <a:srgbClr val="0000FF"/>
                </a:solidFill>
                <a:hlinkClick r:id="rId4"/>
              </a:rPr>
              <a:t>https://youtu.be/mPjwZKzC0lI</a:t>
            </a:r>
            <a:endParaRPr lang="es-ES" sz="1400" dirty="0">
              <a:solidFill>
                <a:srgbClr val="0000FF"/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338420" y="662234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19409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Personaliz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00B0F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1397</Words>
  <Application>Microsoft Office PowerPoint</Application>
  <PresentationFormat>Panorámica</PresentationFormat>
  <Paragraphs>182</Paragraphs>
  <Slides>35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Times New Roman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Alfredo Velásquez Márquez</dc:creator>
  <cp:lastModifiedBy>Ayesha Román</cp:lastModifiedBy>
  <cp:revision>94</cp:revision>
  <dcterms:created xsi:type="dcterms:W3CDTF">2009-01-09T20:38:31Z</dcterms:created>
  <dcterms:modified xsi:type="dcterms:W3CDTF">2021-09-23T21:35:34Z</dcterms:modified>
</cp:coreProperties>
</file>