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6"/>
  </p:notesMasterIdLst>
  <p:handoutMasterIdLst>
    <p:handoutMasterId r:id="rId27"/>
  </p:handoutMasterIdLst>
  <p:sldIdLst>
    <p:sldId id="260" r:id="rId3"/>
    <p:sldId id="279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06" r:id="rId12"/>
    <p:sldId id="281" r:id="rId13"/>
    <p:sldId id="338" r:id="rId14"/>
    <p:sldId id="339" r:id="rId15"/>
    <p:sldId id="340" r:id="rId16"/>
    <p:sldId id="341" r:id="rId17"/>
    <p:sldId id="342" r:id="rId18"/>
    <p:sldId id="343" r:id="rId19"/>
    <p:sldId id="345" r:id="rId20"/>
    <p:sldId id="346" r:id="rId21"/>
    <p:sldId id="348" r:id="rId22"/>
    <p:sldId id="347" r:id="rId23"/>
    <p:sldId id="336" r:id="rId24"/>
    <p:sldId id="349" r:id="rId25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aNFyC8ur+FD9Go0SQISatw==" hashData="zb58i5NgVpXQ1UWZU5AtoHidX7Opf3LwnjPyIOYQN/JpUFITuk32+uTNaaDsaEfkwQWJdCV275qx4PTO7Aryxg=="/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CCECFF"/>
    <a:srgbClr val="000099"/>
    <a:srgbClr val="0000CC"/>
    <a:srgbClr val="FAFAF0"/>
    <a:srgbClr val="000066"/>
    <a:srgbClr val="FAFAD2"/>
    <a:srgbClr val="FAFBD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432"/>
        <p:guide pos="3840"/>
        <p:guide pos="709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F325B-A18E-43FA-9D75-B1B1CF8475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3625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8DE52-4604-4715-8BC2-6E51678B7D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9424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8DE52-4604-4715-8BC2-6E51678B7D49}" type="slidenum">
              <a:rPr lang="es-MX" smtClean="0"/>
              <a:t>1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2451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18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014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19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177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21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761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22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47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10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15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11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1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12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427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13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441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14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3722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15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172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16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398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17</a:t>
            </a:fld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29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53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82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726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4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physicsaviary.com/Physics/Programs/Labs/ThompsonetomLab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physicsaviary.com/Physics/Programs/Labs/ThompsonetomLab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CuadroTexto"/>
          <p:cNvSpPr txBox="1"/>
          <p:nvPr/>
        </p:nvSpPr>
        <p:spPr>
          <a:xfrm>
            <a:off x="4583832" y="605584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i="1" kern="0" dirty="0">
                <a:solidFill>
                  <a:srgbClr val="0000FF"/>
                </a:solidFill>
                <a:latin typeface="Times New Roman" pitchFamily="18" charset="0"/>
              </a:rPr>
              <a:t>Prof.  Alfredo Velásquez Márquez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462089" y="2061489"/>
            <a:ext cx="9267822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s-ES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EXPERIMENTO DE</a:t>
            </a:r>
          </a:p>
          <a:p>
            <a:pPr algn="ctr">
              <a:lnSpc>
                <a:spcPct val="140000"/>
              </a:lnSpc>
            </a:pPr>
            <a:r>
              <a:rPr lang="es-ES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J. THOMSON</a:t>
            </a:r>
          </a:p>
          <a:p>
            <a:pPr algn="ctr">
              <a:lnSpc>
                <a:spcPct val="140000"/>
              </a:lnSpc>
            </a:pPr>
            <a:r>
              <a:rPr lang="es-ES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distancia)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:a16="http://schemas.microsoft.com/office/drawing/2014/main" id="{030AB47C-12E5-4A4E-B1E3-196BE5633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712" y="577824"/>
            <a:ext cx="518457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DIVISIÓN DE CIENCIAS BÁSICAS</a:t>
            </a:r>
          </a:p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LABORATORIO DE QUÍMICA</a:t>
            </a:r>
          </a:p>
          <a:p>
            <a:pPr algn="ctr">
              <a:spcBef>
                <a:spcPts val="0"/>
              </a:spcBef>
            </a:pPr>
            <a:endParaRPr lang="es-ES" sz="2000" b="1" dirty="0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FF"/>
                </a:solidFill>
                <a:latin typeface="Arial" charset="0"/>
              </a:rPr>
              <a:t>Práctica:</a:t>
            </a:r>
          </a:p>
        </p:txBody>
      </p:sp>
    </p:spTree>
    <p:extLst>
      <p:ext uri="{BB962C8B-B14F-4D97-AF65-F5344CB8AC3E}">
        <p14:creationId xmlns:p14="http://schemas.microsoft.com/office/powerpoint/2010/main" val="354759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007064" y="1270544"/>
            <a:ext cx="4177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Thomson’s cathode ray tube lab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56387" y="1784733"/>
            <a:ext cx="10279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https://www.thephysicsaviary.com/Physics/Programs/Labs/ThompsonetomLab/index.html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6976" y="2245134"/>
            <a:ext cx="6018046" cy="4357896"/>
          </a:xfrm>
          <a:prstGeom prst="rect">
            <a:avLst/>
          </a:prstGeom>
        </p:spPr>
      </p:pic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4783795" y="674099"/>
            <a:ext cx="262283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Herramienta digital</a:t>
            </a:r>
          </a:p>
        </p:txBody>
      </p:sp>
    </p:spTree>
    <p:extLst>
      <p:ext uri="{BB962C8B-B14F-4D97-AF65-F5344CB8AC3E}">
        <p14:creationId xmlns:p14="http://schemas.microsoft.com/office/powerpoint/2010/main" val="6939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478362"/>
            <a:ext cx="1112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personal docente verificará que </a:t>
            </a:r>
            <a:r>
              <a:rPr lang="es-MX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alumnado posea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conocimientos teóricos necesarios para llevar a cabo la práctica y dará las recomendaciones necesarias para el manejo del simulador.</a:t>
            </a:r>
          </a:p>
          <a:p>
            <a:pPr algn="just">
              <a:lnSpc>
                <a:spcPct val="150000"/>
              </a:lnSpc>
            </a:pP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</a:t>
            </a:r>
          </a:p>
          <a:p>
            <a:pPr algn="just">
              <a:lnSpc>
                <a:spcPct val="150000"/>
              </a:lnSpc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Funcionamiento del simulador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procedimiento para el uso de este simulador es sencillo; aun así, deben observarse ciertas precisiones en su funcionamiento para obtener los datos que se solicitarán.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8908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85921" y="1478362"/>
            <a:ext cx="54544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1. Abra el simulador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Thomson's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cathode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ray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tube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lab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, pulse el botón </a:t>
            </a:r>
            <a:r>
              <a:rPr lang="es-MX" sz="2000" i="1" dirty="0">
                <a:solidFill>
                  <a:srgbClr val="0000FF"/>
                </a:solidFill>
                <a:latin typeface="Arial" panose="020B0604020202020204" pitchFamily="34" charset="0"/>
              </a:rPr>
              <a:t>Begin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y observe que existen tres parámetros con los que se modifica la trayectoria del haz de rayos catódicos:</a:t>
            </a:r>
          </a:p>
          <a:p>
            <a:pPr marL="273050" algn="just"/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a)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Accelerating voltage</a:t>
            </a:r>
            <a:r>
              <a:rPr 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V</a:t>
            </a:r>
            <a:r>
              <a:rPr lang="en-US" sz="2000" b="1" baseline="-25000" dirty="0" err="1">
                <a:solidFill>
                  <a:srgbClr val="C00000"/>
                </a:solidFill>
                <a:latin typeface="Arial" panose="020B0604020202020204" pitchFamily="34" charset="0"/>
              </a:rPr>
              <a:t>ac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[V])</a:t>
            </a:r>
          </a:p>
          <a:p>
            <a:pPr marL="273050" algn="just"/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b) </a:t>
            </a:r>
            <a:r>
              <a:rPr lang="en-US" sz="2000" b="1" dirty="0">
                <a:solidFill>
                  <a:srgbClr val="00CC00"/>
                </a:solidFill>
                <a:latin typeface="Arial" panose="020B0604020202020204" pitchFamily="34" charset="0"/>
              </a:rPr>
              <a:t>Deflection voltage</a:t>
            </a:r>
            <a:r>
              <a:rPr 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sz="2000" b="1" dirty="0" err="1">
                <a:solidFill>
                  <a:srgbClr val="00CC00"/>
                </a:solidFill>
                <a:latin typeface="Arial" panose="020B0604020202020204" pitchFamily="34" charset="0"/>
              </a:rPr>
              <a:t>V</a:t>
            </a:r>
            <a:r>
              <a:rPr lang="en-US" sz="2000" b="1" baseline="-25000" dirty="0" err="1">
                <a:solidFill>
                  <a:srgbClr val="00CC00"/>
                </a:solidFill>
                <a:latin typeface="Arial" panose="020B0604020202020204" pitchFamily="34" charset="0"/>
              </a:rPr>
              <a:t>def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[V])</a:t>
            </a:r>
          </a:p>
          <a:p>
            <a:pPr marL="273050" algn="just"/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c) </a:t>
            </a:r>
            <a:r>
              <a:rPr 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Magnetic field 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B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[</a:t>
            </a:r>
            <a:r>
              <a:rPr lang="en-US" sz="2000" dirty="0" err="1">
                <a:solidFill>
                  <a:srgbClr val="0000FF"/>
                </a:solidFill>
                <a:latin typeface="Arial" panose="020B0604020202020204" pitchFamily="34" charset="0"/>
              </a:rPr>
              <a:t>mT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])</a:t>
            </a:r>
          </a:p>
          <a:p>
            <a:pPr algn="just">
              <a:lnSpc>
                <a:spcPct val="150000"/>
              </a:lnSpc>
            </a:pP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8710" y="1478362"/>
            <a:ext cx="5566667" cy="40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33763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21223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85921" y="1478362"/>
            <a:ext cx="5454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2. Fije el potencial de aceleración (</a:t>
            </a:r>
            <a:r>
              <a:rPr lang="es-MX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V</a:t>
            </a:r>
            <a:r>
              <a:rPr lang="es-MX" sz="2000" b="1" baseline="-25000" dirty="0" err="1">
                <a:solidFill>
                  <a:srgbClr val="C00000"/>
                </a:solidFill>
                <a:latin typeface="Arial" panose="020B0604020202020204" pitchFamily="34" charset="0"/>
              </a:rPr>
              <a:t>ac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) en 600 [V] y los otros dos parámetros en cero, como lo muestra la figura 1.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333353" y="5498988"/>
            <a:ext cx="1194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ctr"/>
            <a:r>
              <a:rPr lang="es-MX" sz="2000" dirty="0">
                <a:solidFill>
                  <a:srgbClr val="000000"/>
                </a:solidFill>
                <a:latin typeface="Arial" panose="020B0604020202020204" pitchFamily="34" charset="0"/>
              </a:rPr>
              <a:t>Figura 1.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869" y="1473260"/>
            <a:ext cx="5577588" cy="40278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33763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25433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85922" y="1478362"/>
            <a:ext cx="545443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3. Fije Mueva </a:t>
            </a:r>
            <a:r>
              <a:rPr lang="es-MX" sz="2000" b="1" dirty="0" err="1">
                <a:solidFill>
                  <a:srgbClr val="00CC00"/>
                </a:solidFill>
                <a:latin typeface="Arial" panose="020B0604020202020204" pitchFamily="34" charset="0"/>
              </a:rPr>
              <a:t>V</a:t>
            </a:r>
            <a:r>
              <a:rPr lang="es-MX" sz="2000" b="1" baseline="-25000" dirty="0" err="1">
                <a:solidFill>
                  <a:srgbClr val="00CC00"/>
                </a:solidFill>
                <a:latin typeface="Arial" panose="020B0604020202020204" pitchFamily="34" charset="0"/>
              </a:rPr>
              <a:t>def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 con las flechas verdes hacia arriba (mayor a cero), observe y responda lo que se pide. Al terminar regréselo a cero.</a:t>
            </a:r>
          </a:p>
          <a:p>
            <a:pPr marL="530225" indent="-265113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a) ¿Hacia dónde se desvía el haz de rayos catódicos cuando se aplica un </a:t>
            </a:r>
            <a:r>
              <a:rPr lang="es-MX" sz="2000" b="1" dirty="0" err="1">
                <a:solidFill>
                  <a:srgbClr val="00CC00"/>
                </a:solidFill>
                <a:latin typeface="Arial" panose="020B0604020202020204" pitchFamily="34" charset="0"/>
              </a:rPr>
              <a:t>V</a:t>
            </a:r>
            <a:r>
              <a:rPr lang="es-MX" sz="2000" b="1" baseline="-25000" dirty="0" err="1">
                <a:solidFill>
                  <a:srgbClr val="00CC00"/>
                </a:solidFill>
                <a:latin typeface="Arial" panose="020B0604020202020204" pitchFamily="34" charset="0"/>
              </a:rPr>
              <a:t>def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?</a:t>
            </a:r>
          </a:p>
          <a:p>
            <a:pPr marL="530225" indent="-265113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b) ¿Qué tipo de campo se genera al aplicar el potencial (</a:t>
            </a:r>
            <a:r>
              <a:rPr lang="es-MX" sz="2000" b="1" dirty="0" err="1">
                <a:solidFill>
                  <a:srgbClr val="00CC00"/>
                </a:solidFill>
                <a:latin typeface="Arial" panose="020B0604020202020204" pitchFamily="34" charset="0"/>
              </a:rPr>
              <a:t>V</a:t>
            </a:r>
            <a:r>
              <a:rPr lang="es-MX" sz="2000" b="1" baseline="-25000" dirty="0" err="1">
                <a:solidFill>
                  <a:srgbClr val="00CC00"/>
                </a:solidFill>
                <a:latin typeface="Arial" panose="020B0604020202020204" pitchFamily="34" charset="0"/>
              </a:rPr>
              <a:t>def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) entre las placas?</a:t>
            </a:r>
          </a:p>
          <a:p>
            <a:pPr marL="530225" indent="-265113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c) ¿Qué tipo de fuerza se ejerce sobre las partículas que componen el haz de rayos catódicos?</a:t>
            </a:r>
          </a:p>
          <a:p>
            <a:pPr marL="530225" indent="-265113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d) Explique con sustento teórico la deflexión que observa.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343561" y="5486399"/>
            <a:ext cx="1194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ctr"/>
            <a:r>
              <a:rPr lang="es-MX" sz="2000" dirty="0">
                <a:solidFill>
                  <a:srgbClr val="000000"/>
                </a:solidFill>
                <a:latin typeface="Arial" panose="020B0604020202020204" pitchFamily="34" charset="0"/>
              </a:rPr>
              <a:t>Figura 1.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288" y="1473260"/>
            <a:ext cx="5557167" cy="40131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Flecha derecha 1"/>
          <p:cNvSpPr/>
          <p:nvPr/>
        </p:nvSpPr>
        <p:spPr>
          <a:xfrm rot="2916384">
            <a:off x="5326460" y="2934928"/>
            <a:ext cx="3465871" cy="368709"/>
          </a:xfrm>
          <a:prstGeom prst="rightArrow">
            <a:avLst>
              <a:gd name="adj1" fmla="val 42000"/>
              <a:gd name="adj2" fmla="val 82000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33763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83219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/>
      <p:bldP spid="2" grpId="0" animBg="1"/>
      <p:bldP spid="2" grpId="1" animBg="1"/>
      <p:bldP spid="2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85922" y="1478362"/>
            <a:ext cx="54544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4. Mueva 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</a:rPr>
              <a:t>B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 con las flechas azules hacia arriba (mayor a cero), observe y conteste. Al terminar regréselo a cero.</a:t>
            </a:r>
          </a:p>
          <a:p>
            <a:pPr marL="530225" indent="-265113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a) ¿Hacia dónde se desvía el haz de rayos catódicos cuando se aplica B?</a:t>
            </a:r>
          </a:p>
          <a:p>
            <a:pPr marL="530225" indent="-265113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b) ¿Qué tipo de fuerza se ejerce sobre las partículas que componen el haz de rayos catódicos?</a:t>
            </a:r>
          </a:p>
          <a:p>
            <a:pPr marL="530225" indent="-265113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c) Explique con sustento teórico la deflexión que observa.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343561" y="5486399"/>
            <a:ext cx="1194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ctr"/>
            <a:r>
              <a:rPr lang="es-MX" sz="2000" dirty="0">
                <a:solidFill>
                  <a:srgbClr val="000000"/>
                </a:solidFill>
                <a:latin typeface="Arial" panose="020B0604020202020204" pitchFamily="34" charset="0"/>
              </a:rPr>
              <a:t>Figura 1.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288" y="1473260"/>
            <a:ext cx="5557167" cy="40131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Flecha derecha 7"/>
          <p:cNvSpPr/>
          <p:nvPr/>
        </p:nvSpPr>
        <p:spPr>
          <a:xfrm rot="1966291">
            <a:off x="5375394" y="2956305"/>
            <a:ext cx="5061396" cy="368709"/>
          </a:xfrm>
          <a:prstGeom prst="rightArrow">
            <a:avLst>
              <a:gd name="adj1" fmla="val 42000"/>
              <a:gd name="adj2" fmla="val 82000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533763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92707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  <p:bldP spid="8" grpId="1" animBg="1"/>
      <p:bldP spid="8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85922" y="1478362"/>
            <a:ext cx="54544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5. Elija un valor mayor que cero para 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</a:rPr>
              <a:t>B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, fíjelo y después busque un valor para </a:t>
            </a:r>
            <a:r>
              <a:rPr lang="es-MX" sz="2000" b="1" dirty="0" err="1">
                <a:solidFill>
                  <a:srgbClr val="00CC00"/>
                </a:solidFill>
                <a:latin typeface="Arial" panose="020B0604020202020204" pitchFamily="34" charset="0"/>
              </a:rPr>
              <a:t>V</a:t>
            </a:r>
            <a:r>
              <a:rPr lang="es-MX" sz="2000" b="1" baseline="-25000" dirty="0" err="1">
                <a:solidFill>
                  <a:srgbClr val="00CC00"/>
                </a:solidFill>
                <a:latin typeface="Arial" panose="020B0604020202020204" pitchFamily="34" charset="0"/>
              </a:rPr>
              <a:t>def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, hasta obtener una trayectoria horizontal del haz, como se muestra en la figura 2. Observe y responda.</a:t>
            </a:r>
          </a:p>
          <a:p>
            <a:pPr marL="530225" indent="-265113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a) ¿Cuál es la magnitud de la velocidad de las partículas que componen el haz?</a:t>
            </a:r>
          </a:p>
          <a:p>
            <a:pPr marL="530225" indent="-265113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b) Al mover el </a:t>
            </a:r>
            <a:r>
              <a:rPr lang="es-MX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V</a:t>
            </a:r>
            <a:r>
              <a:rPr lang="es-MX" sz="2000" b="1" baseline="-25000" dirty="0" err="1">
                <a:solidFill>
                  <a:srgbClr val="C00000"/>
                </a:solidFill>
                <a:latin typeface="Arial" panose="020B0604020202020204" pitchFamily="34" charset="0"/>
              </a:rPr>
              <a:t>ac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, con las fechas rojas, ¿qué parámetro se modifica (velocidad, campo magnético o campo eléctrico)?</a:t>
            </a:r>
          </a:p>
          <a:p>
            <a:pPr marL="530225" indent="-265113" algn="just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</a:rPr>
              <a:t>c) Explique con sustento teórico las deflexiones que observa.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374203" y="2208104"/>
            <a:ext cx="5133333" cy="2026776"/>
            <a:chOff x="6374203" y="2208104"/>
            <a:chExt cx="5133333" cy="2026776"/>
          </a:xfrm>
        </p:grpSpPr>
        <p:sp>
          <p:nvSpPr>
            <p:cNvPr id="7" name="CuadroTexto 6"/>
            <p:cNvSpPr txBox="1"/>
            <p:nvPr/>
          </p:nvSpPr>
          <p:spPr>
            <a:xfrm>
              <a:off x="8343559" y="3834770"/>
              <a:ext cx="11946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73050" indent="-273050" algn="ctr"/>
              <a:r>
                <a:rPr lang="es-MX" sz="2000" dirty="0">
                  <a:solidFill>
                    <a:srgbClr val="000000"/>
                  </a:solidFill>
                  <a:latin typeface="Arial" panose="020B0604020202020204" pitchFamily="34" charset="0"/>
                </a:rPr>
                <a:t>Figura 2.</a:t>
              </a:r>
              <a:endPara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4203" y="2208104"/>
              <a:ext cx="5133333" cy="1626666"/>
            </a:xfrm>
            <a:prstGeom prst="rect">
              <a:avLst/>
            </a:prstGeom>
          </p:spPr>
        </p:pic>
      </p:grp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33763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6070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444261"/>
            <a:ext cx="11044083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MX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es-MX" sz="19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de lecturas con potencial de aceleración constante (</a:t>
            </a:r>
            <a:r>
              <a:rPr lang="es-MX" sz="19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1900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19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MX" sz="1900" u="sng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cte</a:t>
            </a:r>
            <a:r>
              <a:rPr lang="es-MX" sz="19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5113" indent="-265113" algn="just">
              <a:lnSpc>
                <a:spcPct val="120000"/>
              </a:lnSpc>
              <a:spcAft>
                <a:spcPts val="1200"/>
              </a:spcAft>
            </a:pPr>
            <a:r>
              <a:rPr lang="es-MX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 partir de la posición del simulador como lo muestra la figura 1, ajuste la diferencia de potencial de desviación (</a:t>
            </a:r>
            <a:r>
              <a:rPr lang="es-MX" sz="1900" b="1" dirty="0" err="1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1900" b="1" baseline="-25000" dirty="0" err="1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s-MX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100 [V] con las fechas verdes.</a:t>
            </a:r>
          </a:p>
          <a:p>
            <a:pPr marL="265113" indent="-265113" algn="just">
              <a:lnSpc>
                <a:spcPct val="120000"/>
              </a:lnSpc>
            </a:pPr>
            <a:r>
              <a:rPr lang="es-MX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Con las fechas azules, accione el campo magnético (</a:t>
            </a:r>
            <a:r>
              <a:rPr lang="es-MX" sz="1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MX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 incremente la intensidad de éste hasta lograr que el haz de rayos catódicos dibuje una trayectoria horizontal, como muestra la figura 2.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241013"/>
              </p:ext>
            </p:extLst>
          </p:nvPr>
        </p:nvGraphicFramePr>
        <p:xfrm>
          <a:off x="6908573" y="4038050"/>
          <a:ext cx="4668911" cy="246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3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700" b="0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Diferencia de potencial entre las placas </a:t>
                      </a:r>
                      <a:r>
                        <a:rPr lang="es-MX" sz="1700" b="1" i="0" u="none" strike="noStrike" kern="1200" baseline="0" dirty="0" err="1">
                          <a:solidFill>
                            <a:srgbClr val="00CC00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s-MX" sz="1700" b="1" i="0" u="none" strike="noStrike" kern="1200" baseline="-25000" dirty="0" err="1">
                          <a:solidFill>
                            <a:srgbClr val="00CC00"/>
                          </a:solidFill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  <a:r>
                        <a:rPr lang="es-MX" sz="1700" b="0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[V]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b="0" dirty="0">
                          <a:solidFill>
                            <a:srgbClr val="0000FF"/>
                          </a:solidFill>
                        </a:rPr>
                        <a:t>Campo Magnético </a:t>
                      </a:r>
                      <a:r>
                        <a:rPr lang="es-MX" sz="1700" b="1" dirty="0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s-MX" sz="1700" b="0" dirty="0">
                          <a:solidFill>
                            <a:srgbClr val="0000FF"/>
                          </a:solidFill>
                        </a:rPr>
                        <a:t> [</a:t>
                      </a:r>
                      <a:r>
                        <a:rPr lang="es-MX" sz="1700" b="0" dirty="0" err="1">
                          <a:solidFill>
                            <a:srgbClr val="0000FF"/>
                          </a:solidFill>
                        </a:rPr>
                        <a:t>mT</a:t>
                      </a:r>
                      <a:r>
                        <a:rPr lang="es-MX" sz="1700" b="0" dirty="0">
                          <a:solidFill>
                            <a:srgbClr val="0000FF"/>
                          </a:solidFill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rgbClr val="0000FF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rgbClr val="0000FF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rgbClr val="0000FF"/>
                          </a:solidFill>
                        </a:rPr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rgbClr val="0000FF"/>
                          </a:solidFill>
                        </a:rPr>
                        <a:t>400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rgbClr val="0000FF"/>
                          </a:solidFill>
                        </a:rPr>
                        <a:t>500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33401" y="3949562"/>
            <a:ext cx="6022571" cy="14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>
              <a:lnSpc>
                <a:spcPct val="120000"/>
              </a:lnSpc>
            </a:pPr>
            <a:r>
              <a:rPr lang="es-MX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Para cada </a:t>
            </a:r>
            <a:r>
              <a:rPr lang="es-MX" sz="1900" b="1" dirty="0" err="1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1900" b="1" baseline="-25000" dirty="0" err="1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s-MX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se encuentra en la tabla 1, busque </a:t>
            </a:r>
            <a:r>
              <a:rPr lang="es-MX" sz="1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MX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el cual el haz se desplaza de forma horizontal, de tal manera que pueda completar la tabla 1 con los valores obtenidos.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5803749" y="6132518"/>
            <a:ext cx="928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Tabla 1</a:t>
            </a:r>
            <a:endParaRPr lang="es-MX" dirty="0"/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33763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05000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282033"/>
            <a:ext cx="11044083" cy="1574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4.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 de lecturas con campo magnético constante (</a:t>
            </a:r>
            <a:r>
              <a:rPr lang="es-MX" sz="20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MX" sz="2000" u="sng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cte</a:t>
            </a: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5113" indent="-265113" algn="just">
              <a:lnSpc>
                <a:spcPct val="11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Fije el campo magnético (B) en 1 [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y los otros dos parámetros al mínimo, como lo muestra la figura 3.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942761" y="2612064"/>
            <a:ext cx="6896751" cy="4034400"/>
            <a:chOff x="1942761" y="2612064"/>
            <a:chExt cx="6896751" cy="4034400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71372" y="2612064"/>
              <a:ext cx="5568140" cy="4034400"/>
            </a:xfrm>
            <a:prstGeom prst="rect">
              <a:avLst/>
            </a:prstGeom>
          </p:spPr>
        </p:pic>
        <p:sp>
          <p:nvSpPr>
            <p:cNvPr id="8" name="CuadroTexto 7"/>
            <p:cNvSpPr txBox="1"/>
            <p:nvPr/>
          </p:nvSpPr>
          <p:spPr>
            <a:xfrm>
              <a:off x="1942761" y="4429209"/>
              <a:ext cx="11946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73050" indent="-273050" algn="ctr"/>
              <a:r>
                <a:rPr lang="es-MX" sz="2000" dirty="0">
                  <a:solidFill>
                    <a:srgbClr val="000000"/>
                  </a:solidFill>
                  <a:latin typeface="Arial" panose="020B0604020202020204" pitchFamily="34" charset="0"/>
                </a:rPr>
                <a:t>Figura 3.</a:t>
              </a:r>
              <a:endPara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33763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58729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444261"/>
            <a:ext cx="110440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just">
              <a:lnSpc>
                <a:spcPct val="12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Con el potencial de aceleración (</a:t>
            </a:r>
            <a:r>
              <a:rPr lang="es-MX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fijo en 100 [V], incremente la diferencia de potencial de desviación (</a:t>
            </a:r>
            <a:r>
              <a:rPr lang="es-MX" sz="2000" b="1" dirty="0" err="1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="1" baseline="-25000" dirty="0" err="1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con las flechas verdes, hasta lograr que el haz de rayos catódicos dibuje una trayectoria en línea recta, como lo muestra figura 2.</a:t>
            </a:r>
          </a:p>
          <a:p>
            <a:pPr marL="354013" indent="-354013" algn="just">
              <a:lnSpc>
                <a:spcPct val="12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Para cada </a:t>
            </a:r>
            <a:r>
              <a:rPr lang="es-MX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se encuentra en la tabla 2, busque </a:t>
            </a:r>
            <a:r>
              <a:rPr lang="es-MX" sz="2000" b="1" dirty="0" err="1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="1" baseline="-25000" dirty="0" err="1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el cual el haz se desplaza de forma horizontal, de tal manera que pueda completarla con los valores obtenidos..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69362"/>
              </p:ext>
            </p:extLst>
          </p:nvPr>
        </p:nvGraphicFramePr>
        <p:xfrm>
          <a:off x="3432425" y="4038050"/>
          <a:ext cx="5246033" cy="246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3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700" b="0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Diferencia de potencial de aceleración </a:t>
                      </a:r>
                      <a:r>
                        <a:rPr lang="es-MX" sz="1700" b="1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s-MX" sz="1700" b="1" i="0" u="none" strike="noStrike" kern="1200" baseline="-250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es-MX" sz="1700" b="0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[V]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700" b="0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Diferencia de potencial entre las placas </a:t>
                      </a:r>
                      <a:r>
                        <a:rPr lang="es-MX" sz="1700" b="1" i="0" u="none" strike="noStrike" kern="1200" baseline="0" dirty="0" err="1">
                          <a:solidFill>
                            <a:srgbClr val="00CC00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s-MX" sz="1700" b="1" i="0" u="none" strike="noStrike" kern="1200" baseline="-25000" dirty="0" err="1">
                          <a:solidFill>
                            <a:srgbClr val="00CC00"/>
                          </a:solidFill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  <a:r>
                        <a:rPr lang="es-MX" sz="1700" b="0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[V]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rgbClr val="0000FF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rgbClr val="0000FF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rgbClr val="0000FF"/>
                          </a:solidFill>
                        </a:rPr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rgbClr val="0000FF"/>
                          </a:solidFill>
                        </a:rPr>
                        <a:t>400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rgbClr val="0000FF"/>
                          </a:solidFill>
                        </a:rPr>
                        <a:t>500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5630947" y="3585970"/>
            <a:ext cx="928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Tabla 2</a:t>
            </a:r>
            <a:endParaRPr lang="es-MX" dirty="0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33763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92987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5388923" y="674099"/>
            <a:ext cx="141256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Objetivos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b="1" dirty="0">
                <a:solidFill>
                  <a:srgbClr val="0000FF"/>
                </a:solidFill>
              </a:rPr>
              <a:t>El alumnado:</a:t>
            </a: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1. </a:t>
            </a:r>
            <a:r>
              <a:rPr lang="es-MX" sz="2000" dirty="0">
                <a:solidFill>
                  <a:srgbClr val="0000FF"/>
                </a:solidFill>
              </a:rPr>
              <a:t>Conocerá el principio con que funciona el aparato para determinar la relación entre la carga y la masa (q/m) de los rayos catódicos mediante el uso de un simulador.</a:t>
            </a:r>
            <a:endParaRPr lang="es-ES" sz="2000" dirty="0">
              <a:solidFill>
                <a:srgbClr val="0000FF"/>
              </a:solidFill>
            </a:endParaRP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2. </a:t>
            </a:r>
            <a:r>
              <a:rPr lang="es-MX" sz="2000" dirty="0">
                <a:solidFill>
                  <a:srgbClr val="0000FF"/>
                </a:solidFill>
              </a:rPr>
              <a:t>Determinará el valor de la relación q/m de los rayos catódicos empleando dos metodologías: una con potencial de aceleración constante y otra con campo magnético constante.</a:t>
            </a:r>
            <a:endParaRPr lang="es-ES" sz="2000" dirty="0">
              <a:solidFill>
                <a:srgbClr val="0000FF"/>
              </a:solidFill>
            </a:endParaRP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3. </a:t>
            </a:r>
            <a:r>
              <a:rPr lang="es-MX" sz="2000" dirty="0">
                <a:solidFill>
                  <a:srgbClr val="0000FF"/>
                </a:solidFill>
              </a:rPr>
              <a:t>Determinará el error experimental de la relación q/m de los rayos catódicos.</a:t>
            </a:r>
            <a:endParaRPr lang="es-E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4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9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8249" name="Rectangle 9"/>
              <p:cNvSpPr>
                <a:spLocks noChangeAspect="1" noChangeArrowheads="1"/>
              </p:cNvSpPr>
              <p:nvPr/>
            </p:nvSpPr>
            <p:spPr bwMode="auto">
              <a:xfrm>
                <a:off x="2132318" y="1395348"/>
                <a:ext cx="156818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  <a:flatTx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𝐹</m:t>
                          </m:r>
                        </m:e>
                        <m:sub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sub>
                      </m:sSub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charset="0"/>
                        </a:rPr>
                        <m:t>𝑞</m:t>
                      </m:r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𝑣</m:t>
                      </m:r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</m:t>
                      </m:r>
                    </m:oMath>
                  </m:oMathPara>
                </a14:m>
                <a:endParaRPr lang="es-ES" dirty="0">
                  <a:solidFill>
                    <a:srgbClr val="0000FF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138249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2318" y="1395348"/>
                <a:ext cx="1568186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269" name="Oval 29"/>
          <p:cNvSpPr>
            <a:spLocks noChangeAspect="1" noChangeArrowheads="1"/>
          </p:cNvSpPr>
          <p:nvPr/>
        </p:nvSpPr>
        <p:spPr bwMode="auto">
          <a:xfrm>
            <a:off x="1502469" y="1496160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es-ES" sz="1400" b="1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273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2316728" y="1896210"/>
                <a:ext cx="119936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  <a:flatTx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𝐹</m:t>
                          </m:r>
                        </m:e>
                        <m:sub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sub>
                      </m:sSub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charset="0"/>
                        </a:rPr>
                        <m:t>𝑞</m:t>
                      </m:r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r>
                        <a:rPr lang="es-MX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</m:oMath>
                  </m:oMathPara>
                </a14:m>
                <a:endParaRPr lang="es-ES" dirty="0">
                  <a:solidFill>
                    <a:srgbClr val="0000FF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138273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6728" y="1896210"/>
                <a:ext cx="119936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983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274" name="Oval 34"/>
          <p:cNvSpPr>
            <a:spLocks noChangeAspect="1" noChangeArrowheads="1"/>
          </p:cNvSpPr>
          <p:nvPr/>
        </p:nvSpPr>
        <p:spPr bwMode="auto">
          <a:xfrm>
            <a:off x="1502469" y="2087722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36000" tIns="36000" rIns="36000" anchor="ctr"/>
          <a:lstStyle/>
          <a:p>
            <a:r>
              <a:rPr lang="es-ES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8277" name="Text Box 37"/>
          <p:cNvSpPr txBox="1">
            <a:spLocks noChangeArrowheads="1"/>
          </p:cNvSpPr>
          <p:nvPr/>
        </p:nvSpPr>
        <p:spPr bwMode="auto">
          <a:xfrm>
            <a:off x="486411" y="3081698"/>
            <a:ext cx="4860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400" dirty="0">
                <a:solidFill>
                  <a:srgbClr val="0000FF"/>
                </a:solidFill>
              </a:rPr>
              <a:t>El campo eléctrico se obtiene con la expresión siguiente: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279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2573563" y="2397072"/>
                <a:ext cx="685696" cy="553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𝑣</m:t>
                      </m:r>
                      <m:r>
                        <a:rPr lang="es-MX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𝐸</m:t>
                          </m:r>
                        </m:num>
                        <m:den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𝐵</m:t>
                          </m:r>
                        </m:den>
                      </m:f>
                    </m:oMath>
                  </m:oMathPara>
                </a14:m>
                <a:endParaRPr lang="es-ES" dirty="0">
                  <a:solidFill>
                    <a:srgbClr val="0000FF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138279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3563" y="2397072"/>
                <a:ext cx="685696" cy="5530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283" name="Oval 43"/>
          <p:cNvSpPr>
            <a:spLocks noChangeAspect="1" noChangeArrowheads="1"/>
          </p:cNvSpPr>
          <p:nvPr/>
        </p:nvSpPr>
        <p:spPr bwMode="auto">
          <a:xfrm>
            <a:off x="1502469" y="2688955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36000" tIns="36000" rIns="36000" anchor="ctr"/>
          <a:lstStyle/>
          <a:p>
            <a:r>
              <a:rPr lang="es-ES" sz="1400" b="1" dirty="0">
                <a:solidFill>
                  <a:srgbClr val="FF000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2428331" y="3428672"/>
                <a:ext cx="976161" cy="560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r>
                        <a:rPr lang="es-MX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𝑑𝑒𝑓</m:t>
                              </m:r>
                            </m:sub>
                          </m:sSub>
                        </m:num>
                        <m:den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s-ES" dirty="0">
                  <a:solidFill>
                    <a:srgbClr val="0000FF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25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8331" y="3428672"/>
                <a:ext cx="976161" cy="56098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3"/>
          <p:cNvSpPr>
            <a:spLocks noChangeAspect="1" noChangeArrowheads="1"/>
          </p:cNvSpPr>
          <p:nvPr/>
        </p:nvSpPr>
        <p:spPr bwMode="auto">
          <a:xfrm>
            <a:off x="1502469" y="3657343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36000" tIns="36000" rIns="36000" anchor="ctr"/>
          <a:lstStyle/>
          <a:p>
            <a:r>
              <a:rPr lang="es-ES" sz="1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486411" y="4121184"/>
            <a:ext cx="486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400" dirty="0">
                <a:solidFill>
                  <a:srgbClr val="0000FF"/>
                </a:solidFill>
              </a:rPr>
              <a:t>Cuando una partícula cargada es acelerada por una diferencia de potencial, adquiere una energía cinética, la cual se puede determinar con las expresiones siguientes: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2220772" y="4949071"/>
                <a:ext cx="139127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  <a:flatTx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𝐸</m:t>
                          </m:r>
                        </m:e>
                        <m:sub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𝐶</m:t>
                          </m:r>
                        </m:sub>
                      </m:sSub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charset="0"/>
                        </a:rPr>
                        <m:t>𝑞</m:t>
                      </m:r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sSub>
                        <m:sSubPr>
                          <m:ctrlPr>
                            <a:rPr lang="es-MX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𝑉</m:t>
                          </m:r>
                        </m:e>
                        <m:sub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𝑎𝑐</m:t>
                          </m:r>
                        </m:sub>
                      </m:sSub>
                    </m:oMath>
                  </m:oMathPara>
                </a14:m>
                <a:endParaRPr lang="es-ES" dirty="0">
                  <a:solidFill>
                    <a:srgbClr val="0000FF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61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0772" y="4949071"/>
                <a:ext cx="1391278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2100579" y="5449936"/>
                <a:ext cx="1631664" cy="6109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  <a:flatTx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𝐸</m:t>
                          </m:r>
                        </m:e>
                        <m:sub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𝐶</m:t>
                          </m:r>
                        </m:sub>
                      </m:sSub>
                      <m:r>
                        <a:rPr lang="es-MX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den>
                      </m:f>
                      <m:r>
                        <a:rPr lang="es-MX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MX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charset="0"/>
                        </a:rPr>
                        <m:t>𝑚</m:t>
                      </m:r>
                      <m:r>
                        <a:rPr lang="es-MX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∙</m:t>
                      </m:r>
                      <m:sSup>
                        <m:sSupPr>
                          <m:ctrlPr>
                            <a:rPr lang="es-MX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𝑣</m:t>
                          </m:r>
                        </m:e>
                        <m:sup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ES" dirty="0">
                  <a:solidFill>
                    <a:srgbClr val="0000FF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62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0579" y="5449936"/>
                <a:ext cx="1631664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34"/>
          <p:cNvSpPr>
            <a:spLocks noChangeAspect="1" noChangeArrowheads="1"/>
          </p:cNvSpPr>
          <p:nvPr/>
        </p:nvSpPr>
        <p:spPr bwMode="auto">
          <a:xfrm>
            <a:off x="1502469" y="5026195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36000" tIns="36000" rIns="36000" anchor="ctr"/>
          <a:lstStyle/>
          <a:p>
            <a:r>
              <a:rPr lang="es-ES" sz="1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4" name="Oval 43"/>
          <p:cNvSpPr>
            <a:spLocks noChangeAspect="1" noChangeArrowheads="1"/>
          </p:cNvSpPr>
          <p:nvPr/>
        </p:nvSpPr>
        <p:spPr bwMode="auto">
          <a:xfrm>
            <a:off x="1502469" y="562742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36000" tIns="36000" rIns="36000" anchor="ctr"/>
          <a:lstStyle/>
          <a:p>
            <a:r>
              <a:rPr lang="es-ES" sz="1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6383451" y="1400572"/>
            <a:ext cx="4860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400" dirty="0">
                <a:solidFill>
                  <a:srgbClr val="0000FF"/>
                </a:solidFill>
              </a:rPr>
              <a:t>Al igualar </a:t>
            </a:r>
            <a:r>
              <a:rPr lang="es-MX" sz="1400" b="1" dirty="0">
                <a:solidFill>
                  <a:srgbClr val="FF0000"/>
                </a:solidFill>
              </a:rPr>
              <a:t>5</a:t>
            </a:r>
            <a:r>
              <a:rPr lang="es-MX" sz="1400" dirty="0">
                <a:solidFill>
                  <a:srgbClr val="0000FF"/>
                </a:solidFill>
              </a:rPr>
              <a:t> y </a:t>
            </a:r>
            <a:r>
              <a:rPr lang="es-MX" sz="1400" b="1" dirty="0">
                <a:solidFill>
                  <a:srgbClr val="FF0000"/>
                </a:solidFill>
              </a:rPr>
              <a:t>6</a:t>
            </a:r>
            <a:r>
              <a:rPr lang="es-MX" sz="1400" dirty="0">
                <a:solidFill>
                  <a:srgbClr val="0000FF"/>
                </a:solidFill>
              </a:rPr>
              <a:t> y despejar el cuadrado de la rapidez, se obtiene lo siguiente: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8049430" y="1898424"/>
                <a:ext cx="1579338" cy="510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𝑣</m:t>
                          </m:r>
                        </m:e>
                        <m:sup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MX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=2 </m:t>
                      </m:r>
                      <m:sSub>
                        <m:sSubPr>
                          <m:ctrlP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𝑉</m:t>
                          </m:r>
                        </m:e>
                        <m:sub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𝑎𝑐</m:t>
                          </m:r>
                        </m:sub>
                      </m:sSub>
                      <m:d>
                        <m:dPr>
                          <m:ctrlP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dirty="0">
                  <a:solidFill>
                    <a:srgbClr val="0000FF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66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49430" y="1898424"/>
                <a:ext cx="1579338" cy="5107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Oval 43"/>
          <p:cNvSpPr>
            <a:spLocks noChangeAspect="1" noChangeArrowheads="1"/>
          </p:cNvSpPr>
          <p:nvPr/>
        </p:nvSpPr>
        <p:spPr bwMode="auto">
          <a:xfrm>
            <a:off x="7224844" y="2033924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36000" tIns="36000" rIns="36000" anchor="ctr"/>
          <a:lstStyle/>
          <a:p>
            <a:r>
              <a:rPr lang="es-ES" sz="1400" b="1" dirty="0">
                <a:solidFill>
                  <a:srgbClr val="FF0000"/>
                </a:solidFill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37"/>
              <p:cNvSpPr txBox="1">
                <a:spLocks noChangeArrowheads="1"/>
              </p:cNvSpPr>
              <p:nvPr/>
            </p:nvSpPr>
            <p:spPr bwMode="auto">
              <a:xfrm>
                <a:off x="6383451" y="2611601"/>
                <a:ext cx="4860000" cy="5860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  <a:flatTx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s-MX" sz="1400" dirty="0">
                    <a:solidFill>
                      <a:srgbClr val="0000FF"/>
                    </a:solidFill>
                  </a:rPr>
                  <a:t>Si en la ecuación 9 se sustituye la ecuación 5, y se despeja la relación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MX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𝑞</m:t>
                        </m:r>
                      </m:num>
                      <m:den>
                        <m:r>
                          <a:rPr lang="es-MX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s-MX" sz="1400" dirty="0">
                    <a:solidFill>
                      <a:srgbClr val="0000FF"/>
                    </a:solidFill>
                  </a:rPr>
                  <a:t>, se obtiene:</a:t>
                </a:r>
              </a:p>
            </p:txBody>
          </p:sp>
        </mc:Choice>
        <mc:Fallback xmlns="">
          <p:sp>
            <p:nvSpPr>
              <p:cNvPr id="68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3451" y="2611601"/>
                <a:ext cx="4860000" cy="586058"/>
              </a:xfrm>
              <a:prstGeom prst="rect">
                <a:avLst/>
              </a:prstGeom>
              <a:blipFill rotWithShape="0">
                <a:blip r:embed="rId9"/>
                <a:stretch>
                  <a:fillRect l="-2258" t="-9278" r="-2258" b="-618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8014322" y="3266003"/>
                <a:ext cx="1598258" cy="7117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𝑞</m:t>
                          </m:r>
                        </m:num>
                        <m:den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den>
                      </m:f>
                      <m:r>
                        <a:rPr lang="es-MX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2 </m:t>
                          </m:r>
                          <m:sSub>
                            <m:sSubPr>
                              <m:ctrlP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𝑎𝑐</m:t>
                              </m:r>
                            </m:sub>
                          </m:sSub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322" y="3266003"/>
                <a:ext cx="1598258" cy="71179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Oval 43"/>
          <p:cNvSpPr>
            <a:spLocks noChangeAspect="1" noChangeArrowheads="1"/>
          </p:cNvSpPr>
          <p:nvPr/>
        </p:nvSpPr>
        <p:spPr bwMode="auto">
          <a:xfrm>
            <a:off x="7224843" y="3502046"/>
            <a:ext cx="241363" cy="2397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36000" rIns="36000" anchor="ctr"/>
          <a:lstStyle/>
          <a:p>
            <a:pPr algn="ctr"/>
            <a:r>
              <a:rPr lang="es-ES" sz="1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1" name="Text Box 37"/>
          <p:cNvSpPr txBox="1">
            <a:spLocks noChangeArrowheads="1"/>
          </p:cNvSpPr>
          <p:nvPr/>
        </p:nvSpPr>
        <p:spPr bwMode="auto">
          <a:xfrm>
            <a:off x="6409099" y="4181457"/>
            <a:ext cx="4860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400" dirty="0">
                <a:solidFill>
                  <a:srgbClr val="0000FF"/>
                </a:solidFill>
              </a:rPr>
              <a:t>Si se reacomodan los términos de la expresión </a:t>
            </a:r>
            <a:r>
              <a:rPr lang="es-MX" sz="1400" b="1" dirty="0">
                <a:solidFill>
                  <a:srgbClr val="FF0000"/>
                </a:solidFill>
              </a:rPr>
              <a:t>8</a:t>
            </a:r>
            <a:r>
              <a:rPr lang="es-MX" sz="1400" dirty="0">
                <a:solidFill>
                  <a:srgbClr val="0000FF"/>
                </a:solidFill>
              </a:rPr>
              <a:t>, se pueden obtener las dos expresiones siguientes: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ángulo 71"/>
              <p:cNvSpPr/>
              <p:nvPr/>
            </p:nvSpPr>
            <p:spPr>
              <a:xfrm>
                <a:off x="8014322" y="4767515"/>
                <a:ext cx="2104487" cy="8081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𝐵</m:t>
                          </m:r>
                        </m:e>
                        <m:sup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MX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2 </m:t>
                          </m:r>
                          <m:sSub>
                            <m:sSubPr>
                              <m:ctrlP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𝑎𝑐</m:t>
                              </m:r>
                            </m:sub>
                          </m:sSub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𝑞</m:t>
                                  </m:r>
                                </m:num>
                                <m:den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sSup>
                        <m:sSupPr>
                          <m:ctrlP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𝐸</m:t>
                          </m:r>
                        </m:e>
                        <m:sup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72" name="Rectángulo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322" y="4767515"/>
                <a:ext cx="2104487" cy="80817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val 43"/>
          <p:cNvSpPr>
            <a:spLocks noChangeAspect="1" noChangeArrowheads="1"/>
          </p:cNvSpPr>
          <p:nvPr/>
        </p:nvSpPr>
        <p:spPr bwMode="auto">
          <a:xfrm>
            <a:off x="7224843" y="4950683"/>
            <a:ext cx="288000" cy="28610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36000" rIns="36000" anchor="ctr"/>
          <a:lstStyle/>
          <a:p>
            <a:pPr algn="ctr"/>
            <a:r>
              <a:rPr lang="es-ES" sz="1400" b="1" dirty="0">
                <a:solidFill>
                  <a:srgbClr val="FF0000"/>
                </a:solidFill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ángulo 76"/>
              <p:cNvSpPr/>
              <p:nvPr/>
            </p:nvSpPr>
            <p:spPr>
              <a:xfrm>
                <a:off x="8014322" y="5730856"/>
                <a:ext cx="2053191" cy="8081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𝑉</m:t>
                          </m:r>
                        </m:e>
                        <m:sub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𝑎𝑐</m:t>
                          </m:r>
                        </m:sub>
                      </m:sSub>
                      <m:r>
                        <a:rPr lang="es-MX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2 </m:t>
                          </m:r>
                          <m:sSup>
                            <m:sSupPr>
                              <m:ctrlP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𝑞</m:t>
                                  </m:r>
                                </m:num>
                                <m:den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sSup>
                        <m:sSupPr>
                          <m:ctrlP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𝐸</m:t>
                          </m:r>
                        </m:e>
                        <m:sup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77" name="Rectángulo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322" y="5730856"/>
                <a:ext cx="2053191" cy="80817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Oval 43"/>
          <p:cNvSpPr>
            <a:spLocks noChangeAspect="1" noChangeArrowheads="1"/>
          </p:cNvSpPr>
          <p:nvPr/>
        </p:nvSpPr>
        <p:spPr bwMode="auto">
          <a:xfrm>
            <a:off x="7224843" y="5917819"/>
            <a:ext cx="288000" cy="28610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36000" rIns="36000" anchor="ctr"/>
          <a:lstStyle/>
          <a:p>
            <a:r>
              <a:rPr lang="es-ES" sz="1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3400406" y="674099"/>
            <a:ext cx="53896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 matemático para el simulador</a:t>
            </a:r>
          </a:p>
        </p:txBody>
      </p:sp>
    </p:spTree>
    <p:extLst>
      <p:ext uri="{BB962C8B-B14F-4D97-AF65-F5344CB8AC3E}">
        <p14:creationId xmlns:p14="http://schemas.microsoft.com/office/powerpoint/2010/main" val="406083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9" grpId="0"/>
      <p:bldP spid="138269" grpId="0" animBg="1"/>
      <p:bldP spid="138273" grpId="0"/>
      <p:bldP spid="138274" grpId="0" animBg="1"/>
      <p:bldP spid="138277" grpId="0"/>
      <p:bldP spid="138279" grpId="0"/>
      <p:bldP spid="138283" grpId="0" animBg="1"/>
      <p:bldP spid="25" grpId="0"/>
      <p:bldP spid="42" grpId="0" animBg="1"/>
      <p:bldP spid="43" grpId="0"/>
      <p:bldP spid="61" grpId="0"/>
      <p:bldP spid="62" grpId="0"/>
      <p:bldP spid="63" grpId="0" animBg="1"/>
      <p:bldP spid="64" grpId="0" animBg="1"/>
      <p:bldP spid="65" grpId="0"/>
      <p:bldP spid="66" grpId="0"/>
      <p:bldP spid="67" grpId="0" animBg="1"/>
      <p:bldP spid="68" grpId="0"/>
      <p:bldP spid="3" grpId="0"/>
      <p:bldP spid="70" grpId="0" animBg="1"/>
      <p:bldP spid="71" grpId="0"/>
      <p:bldP spid="72" grpId="0"/>
      <p:bldP spid="74" grpId="0" animBg="1"/>
      <p:bldP spid="77" grpId="0"/>
      <p:bldP spid="7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77646" y="1282033"/>
                <a:ext cx="11044083" cy="494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ACTIVIDAD 5.</a:t>
                </a:r>
              </a:p>
              <a:p>
                <a:pPr algn="just">
                  <a:lnSpc>
                    <a:spcPct val="110000"/>
                  </a:lnSpc>
                  <a:spcAft>
                    <a:spcPts val="120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 profesor indicará el procedimiento teórico para obtener los resultados de los puntos siguientes:</a:t>
                </a:r>
              </a:p>
              <a:p>
                <a:pPr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Con los datos obtenidos con el potencial de aceleración constante, obtenga:</a:t>
                </a:r>
              </a:p>
              <a:p>
                <a:pPr marL="442913" indent="-177800"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La gráfica de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MX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e>
                      <m:sup>
                        <m:r>
                          <a:rPr lang="es-MX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s-MX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s-MX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s-MX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s-MX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𝑬</m:t>
                            </m:r>
                          </m:e>
                          <m:sup>
                            <m:r>
                              <a:rPr lang="es-MX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42913" indent="-177800"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El modelo matemático correspondiente, donde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MX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e>
                      <m:sup>
                        <m:r>
                          <a:rPr lang="es-MX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s-MX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s-MX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s-MX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s-MX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𝑬</m:t>
                            </m:r>
                          </m:e>
                          <m:sup>
                            <m:r>
                              <a:rPr lang="es-MX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42913" indent="-177800"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El valor de la relación (q/m) experimental de los rayos catódicos.</a:t>
                </a:r>
              </a:p>
              <a:p>
                <a:pPr marL="442913" indent="-177800" algn="just">
                  <a:lnSpc>
                    <a:spcPct val="110000"/>
                  </a:lnSpc>
                  <a:spcAft>
                    <a:spcPts val="120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 El porcentaje de error de la relación (q/m) de los rayos catódicos.</a:t>
                </a:r>
              </a:p>
              <a:p>
                <a:pPr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Con los datos obtenidos a campo magnético constante, obtenga:</a:t>
                </a:r>
              </a:p>
              <a:p>
                <a:pPr marL="442913" indent="-177800"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La gráfica de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𝑽</m:t>
                        </m:r>
                      </m:e>
                      <m:sub>
                        <m:r>
                          <a:rPr lang="es-MX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𝒂𝒄</m:t>
                        </m:r>
                      </m:sub>
                    </m:sSub>
                    <m:r>
                      <a:rPr lang="es-MX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s-MX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s-MX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s-MX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𝑬</m:t>
                            </m:r>
                          </m:e>
                          <m:sup>
                            <m:r>
                              <a:rPr lang="es-MX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42913" indent="-177800"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El modelo matemático correspondiente, 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𝑽</m:t>
                        </m:r>
                      </m:e>
                      <m:sub>
                        <m:r>
                          <a:rPr lang="es-MX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𝒂𝒄</m:t>
                        </m:r>
                      </m:sub>
                    </m:sSub>
                    <m:r>
                      <a:rPr lang="es-MX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s-MX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s-MX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s-MX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𝑬</m:t>
                            </m:r>
                          </m:e>
                          <m:sup>
                            <m:r>
                              <a:rPr lang="es-MX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42913" indent="-177800"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El valor de la relación (q/m) experimental de los rayos catódicos.</a:t>
                </a:r>
              </a:p>
              <a:p>
                <a:pPr marL="442913" indent="-177800"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 El porcentaje de error de la relación (q/m) de los rayos catódicos.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46" y="1282033"/>
                <a:ext cx="11044083" cy="4949496"/>
              </a:xfrm>
              <a:prstGeom prst="rect">
                <a:avLst/>
              </a:prstGeom>
              <a:blipFill rotWithShape="0">
                <a:blip r:embed="rId3"/>
                <a:stretch>
                  <a:fillRect l="-607" t="-493" r="-607" b="-135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0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15463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4738109" y="674099"/>
            <a:ext cx="271420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Cuestionario previo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77646" y="1282033"/>
            <a:ext cx="11044083" cy="3921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¿En qué consiste el tercer experimento de Joseph John Thomson?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Describa el funcionamiento del tubo de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Crookes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¿Qué es un haz de rayos catódicos?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¿En qué consiste la emisión termoiónica?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¿Qué es un selector de velocidades y mencione alguna aplicación?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Escriba la expresión de la fuerza magnética que actúa en una carga eléctrica móvil (fuerza de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Lorentz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Escriba la expresión de la fuerza eléctrica que actúa en una carga eléctrica q.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¿Cómo se determina el campo eléctrico entre dos placas paralelas?</a:t>
            </a:r>
          </a:p>
        </p:txBody>
      </p:sp>
    </p:spTree>
    <p:extLst>
      <p:ext uri="{BB962C8B-B14F-4D97-AF65-F5344CB8AC3E}">
        <p14:creationId xmlns:p14="http://schemas.microsoft.com/office/powerpoint/2010/main" val="99085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9">
            <a:extLst>
              <a:ext uri="{FF2B5EF4-FFF2-40B4-BE49-F238E27FC236}">
                <a16:creationId xmlns:a16="http://schemas.microsoft.com/office/drawing/2014/main" id="{3684315C-F86E-43B5-A79A-4A387F79A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223" y="645526"/>
            <a:ext cx="12763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s-ES" sz="2100" b="1" kern="0" dirty="0">
                <a:solidFill>
                  <a:srgbClr val="0000FF"/>
                </a:solidFill>
              </a:rPr>
              <a:t>Créditos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27583" y="1297904"/>
            <a:ext cx="10859591" cy="516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r>
              <a:rPr lang="es-ES" sz="1800" b="0" kern="0" dirty="0">
                <a:solidFill>
                  <a:srgbClr val="0000FF"/>
                </a:solidFill>
                <a:effectLst/>
              </a:rPr>
              <a:t>Para la elaboración de este material de apoyo, se tomó como base los manuales de los Laboratorios de las asignaturas de Química en la DCB, FI-UNAM.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Autor:	Autorización: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C. Q. Alfredo Velásquez Márquez	Q. Antonia del Carmen Pérez León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Profesor de Carrera	Jefa de Academia de Laboratorios de la DCB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Revisores (2021):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A. Violeta Luz María Bravo Hernández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C. Miguel Ángel Jaime Vasconcelos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Esther Flores Cruz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I. Q. Félix Benjamín Núñez Orozco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Dra. Ana Laura Pérez Martínez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 err="1">
                <a:solidFill>
                  <a:srgbClr val="0000FF"/>
                </a:solidFill>
                <a:effectLst/>
              </a:rPr>
              <a:t>Dr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. </a:t>
            </a:r>
            <a:r>
              <a:rPr lang="es-ES" sz="1600" b="0" kern="0" dirty="0" err="1">
                <a:solidFill>
                  <a:srgbClr val="0000FF"/>
                </a:solidFill>
                <a:effectLst/>
              </a:rPr>
              <a:t>Ehecatl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 Luis David Paleo González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Antonia del Carmen Pérez León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Profesores de la Facultad de Ingeniería miembros de la Academia de Química</a:t>
            </a:r>
          </a:p>
        </p:txBody>
      </p:sp>
    </p:spTree>
    <p:extLst>
      <p:ext uri="{BB962C8B-B14F-4D97-AF65-F5344CB8AC3E}">
        <p14:creationId xmlns:p14="http://schemas.microsoft.com/office/powerpoint/2010/main" val="82747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Freeform 5"/>
          <p:cNvSpPr>
            <a:spLocks/>
          </p:cNvSpPr>
          <p:nvPr/>
        </p:nvSpPr>
        <p:spPr bwMode="auto">
          <a:xfrm>
            <a:off x="4846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2819400" y="3554414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3311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4264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3230564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72" name="Freeform 16"/>
          <p:cNvSpPr>
            <a:spLocks/>
          </p:cNvSpPr>
          <p:nvPr/>
        </p:nvSpPr>
        <p:spPr bwMode="auto">
          <a:xfrm>
            <a:off x="8434389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149601" y="2463802"/>
            <a:ext cx="1258888" cy="496888"/>
            <a:chOff x="1024" y="1552"/>
            <a:chExt cx="793" cy="313"/>
          </a:xfrm>
        </p:grpSpPr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1616" y="1632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1024" y="155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244850" y="3700464"/>
            <a:ext cx="990600" cy="515937"/>
            <a:chOff x="1084" y="2331"/>
            <a:chExt cx="624" cy="325"/>
          </a:xfrm>
        </p:grpSpPr>
        <p:sp>
          <p:nvSpPr>
            <p:cNvPr id="96258" name="Oval 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59" name="Rectangle 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164013" y="3702050"/>
            <a:ext cx="184150" cy="509588"/>
            <a:chOff x="1248" y="1248"/>
            <a:chExt cx="54" cy="150"/>
          </a:xfrm>
        </p:grpSpPr>
        <p:sp>
          <p:nvSpPr>
            <p:cNvPr id="96267" name="Oval 11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68" name="Oval 12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6277" name="Rectangle 21"/>
          <p:cNvSpPr>
            <a:spLocks noChangeArrowheads="1"/>
          </p:cNvSpPr>
          <p:nvPr/>
        </p:nvSpPr>
        <p:spPr bwMode="auto">
          <a:xfrm>
            <a:off x="4267201" y="3941764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 flipH="1" flipV="1">
            <a:off x="4267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770438" y="3702050"/>
            <a:ext cx="184150" cy="509588"/>
            <a:chOff x="1248" y="1248"/>
            <a:chExt cx="54" cy="150"/>
          </a:xfrm>
        </p:grpSpPr>
        <p:sp>
          <p:nvSpPr>
            <p:cNvPr id="96270" name="Oval 14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71" name="Oval 15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4876801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>
            <a:off x="4875213" y="3962400"/>
            <a:ext cx="35687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8956676" y="3906839"/>
            <a:ext cx="111125" cy="111125"/>
            <a:chOff x="4682" y="2461"/>
            <a:chExt cx="70" cy="70"/>
          </a:xfrm>
        </p:grpSpPr>
        <p:sp>
          <p:nvSpPr>
            <p:cNvPr id="96283" name="Oval 2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82" name="Oval 26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4562475" y="1308536"/>
            <a:ext cx="3067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>
              <a:spcBef>
                <a:spcPts val="1500"/>
              </a:spcBef>
            </a:pPr>
            <a:r>
              <a:rPr lang="es-MX" sz="2000" dirty="0">
                <a:solidFill>
                  <a:srgbClr val="0000FF"/>
                </a:solidFill>
              </a:rPr>
              <a:t>Tubo de rayos catódicos</a:t>
            </a: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18614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96926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6" grpId="0" animBg="1"/>
      <p:bldP spid="96260" grpId="0" animBg="1"/>
      <p:bldP spid="3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reeform 2"/>
          <p:cNvSpPr>
            <a:spLocks/>
          </p:cNvSpPr>
          <p:nvPr/>
        </p:nvSpPr>
        <p:spPr bwMode="auto">
          <a:xfrm>
            <a:off x="4846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2814638" y="3559176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 flipV="1">
            <a:off x="3311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 flipV="1">
            <a:off x="4264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3230564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288" name="Group 8"/>
          <p:cNvGrpSpPr>
            <a:grpSpLocks/>
          </p:cNvGrpSpPr>
          <p:nvPr/>
        </p:nvGrpSpPr>
        <p:grpSpPr bwMode="auto">
          <a:xfrm>
            <a:off x="3149601" y="2463802"/>
            <a:ext cx="1258888" cy="496888"/>
            <a:chOff x="1024" y="1552"/>
            <a:chExt cx="793" cy="313"/>
          </a:xfrm>
        </p:grpSpPr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7290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7291" name="Group 11"/>
          <p:cNvGrpSpPr>
            <a:grpSpLocks/>
          </p:cNvGrpSpPr>
          <p:nvPr/>
        </p:nvGrpSpPr>
        <p:grpSpPr bwMode="auto">
          <a:xfrm>
            <a:off x="3251200" y="3703639"/>
            <a:ext cx="990600" cy="515937"/>
            <a:chOff x="1084" y="2331"/>
            <a:chExt cx="624" cy="325"/>
          </a:xfrm>
        </p:grpSpPr>
        <p:sp>
          <p:nvSpPr>
            <p:cNvPr id="97292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7294" name="Group 14"/>
          <p:cNvGrpSpPr>
            <a:grpSpLocks/>
          </p:cNvGrpSpPr>
          <p:nvPr/>
        </p:nvGrpSpPr>
        <p:grpSpPr bwMode="auto">
          <a:xfrm>
            <a:off x="4164013" y="3702050"/>
            <a:ext cx="184150" cy="509588"/>
            <a:chOff x="1248" y="1248"/>
            <a:chExt cx="54" cy="150"/>
          </a:xfrm>
        </p:grpSpPr>
        <p:sp>
          <p:nvSpPr>
            <p:cNvPr id="97295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296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4267201" y="3941764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 flipH="1" flipV="1">
            <a:off x="4267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299" name="Group 19"/>
          <p:cNvGrpSpPr>
            <a:grpSpLocks/>
          </p:cNvGrpSpPr>
          <p:nvPr/>
        </p:nvGrpSpPr>
        <p:grpSpPr bwMode="auto">
          <a:xfrm>
            <a:off x="4770438" y="3702050"/>
            <a:ext cx="184150" cy="509588"/>
            <a:chOff x="1248" y="1248"/>
            <a:chExt cx="54" cy="150"/>
          </a:xfrm>
        </p:grpSpPr>
        <p:sp>
          <p:nvSpPr>
            <p:cNvPr id="97300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01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302" name="Rectangle 22"/>
          <p:cNvSpPr>
            <a:spLocks noChangeArrowheads="1"/>
          </p:cNvSpPr>
          <p:nvPr/>
        </p:nvSpPr>
        <p:spPr bwMode="auto">
          <a:xfrm>
            <a:off x="4876801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308" name="Group 28"/>
          <p:cNvGrpSpPr>
            <a:grpSpLocks/>
          </p:cNvGrpSpPr>
          <p:nvPr/>
        </p:nvGrpSpPr>
        <p:grpSpPr bwMode="auto">
          <a:xfrm>
            <a:off x="5562600" y="3248025"/>
            <a:ext cx="457200" cy="463550"/>
            <a:chOff x="1632" y="2998"/>
            <a:chExt cx="288" cy="292"/>
          </a:xfrm>
        </p:grpSpPr>
        <p:sp>
          <p:nvSpPr>
            <p:cNvPr id="97309" name="AutoShape 29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10" name="Line 30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7311" name="Group 31"/>
          <p:cNvGrpSpPr>
            <a:grpSpLocks/>
          </p:cNvGrpSpPr>
          <p:nvPr/>
        </p:nvGrpSpPr>
        <p:grpSpPr bwMode="auto">
          <a:xfrm>
            <a:off x="5562600" y="4210050"/>
            <a:ext cx="457200" cy="482600"/>
            <a:chOff x="2448" y="2658"/>
            <a:chExt cx="288" cy="304"/>
          </a:xfrm>
        </p:grpSpPr>
        <p:sp>
          <p:nvSpPr>
            <p:cNvPr id="97312" name="Line 32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13" name="AutoShape 33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317" name="Freeform 37"/>
          <p:cNvSpPr>
            <a:spLocks/>
          </p:cNvSpPr>
          <p:nvPr/>
        </p:nvSpPr>
        <p:spPr bwMode="auto">
          <a:xfrm>
            <a:off x="4870450" y="3203575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7" name="Freeform 7"/>
          <p:cNvSpPr>
            <a:spLocks/>
          </p:cNvSpPr>
          <p:nvPr/>
        </p:nvSpPr>
        <p:spPr bwMode="auto">
          <a:xfrm>
            <a:off x="8434389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304" name="Group 24"/>
          <p:cNvGrpSpPr>
            <a:grpSpLocks/>
          </p:cNvGrpSpPr>
          <p:nvPr/>
        </p:nvGrpSpPr>
        <p:grpSpPr bwMode="auto">
          <a:xfrm>
            <a:off x="8896351" y="3022601"/>
            <a:ext cx="111125" cy="111125"/>
            <a:chOff x="4682" y="2461"/>
            <a:chExt cx="70" cy="70"/>
          </a:xfrm>
        </p:grpSpPr>
        <p:sp>
          <p:nvSpPr>
            <p:cNvPr id="97305" name="Oval 25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06" name="Oval 26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07" name="Oval 27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322" name="Text Box 42"/>
          <p:cNvSpPr txBox="1">
            <a:spLocks noChangeArrowheads="1"/>
          </p:cNvSpPr>
          <p:nvPr/>
        </p:nvSpPr>
        <p:spPr bwMode="auto">
          <a:xfrm>
            <a:off x="5600700" y="2876550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97323" name="Text Box 43"/>
          <p:cNvSpPr txBox="1">
            <a:spLocks noChangeArrowheads="1"/>
          </p:cNvSpPr>
          <p:nvPr/>
        </p:nvSpPr>
        <p:spPr bwMode="auto">
          <a:xfrm>
            <a:off x="5626100" y="43815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97324" name="Text Box 44"/>
          <p:cNvSpPr txBox="1">
            <a:spLocks noChangeArrowheads="1"/>
          </p:cNvSpPr>
          <p:nvPr/>
        </p:nvSpPr>
        <p:spPr bwMode="auto">
          <a:xfrm>
            <a:off x="4688163" y="2438400"/>
            <a:ext cx="2372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b="1" dirty="0">
                <a:solidFill>
                  <a:srgbClr val="000066"/>
                </a:solidFill>
              </a:rPr>
              <a:t>Fuerza eléctrica (F</a:t>
            </a:r>
            <a:r>
              <a:rPr lang="es-ES" b="1" baseline="-25000" dirty="0">
                <a:solidFill>
                  <a:srgbClr val="000066"/>
                </a:solidFill>
              </a:rPr>
              <a:t>e</a:t>
            </a:r>
            <a:r>
              <a:rPr lang="es-ES" b="1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4562475" y="1308536"/>
            <a:ext cx="3067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>
              <a:spcBef>
                <a:spcPts val="1500"/>
              </a:spcBef>
            </a:pPr>
            <a:r>
              <a:rPr lang="es-MX" sz="2000" dirty="0">
                <a:solidFill>
                  <a:srgbClr val="0000FF"/>
                </a:solidFill>
              </a:rPr>
              <a:t>Tubo de rayos catódicos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518614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96353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8" grpId="0" animBg="1"/>
      <p:bldP spid="97317" grpId="0" animBg="1"/>
      <p:bldP spid="973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42" name="AutoShape 38"/>
          <p:cNvSpPr>
            <a:spLocks noChangeArrowheads="1"/>
          </p:cNvSpPr>
          <p:nvPr/>
        </p:nvSpPr>
        <p:spPr bwMode="auto">
          <a:xfrm rot="13089292">
            <a:off x="6096000" y="2514601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98345" name="Text Box 41"/>
          <p:cNvSpPr txBox="1">
            <a:spLocks noChangeArrowheads="1"/>
          </p:cNvSpPr>
          <p:nvPr/>
        </p:nvSpPr>
        <p:spPr bwMode="auto">
          <a:xfrm rot="1989754">
            <a:off x="5994400" y="3438526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Sur</a:t>
            </a:r>
          </a:p>
        </p:txBody>
      </p:sp>
      <p:sp>
        <p:nvSpPr>
          <p:cNvPr id="98306" name="Freeform 2"/>
          <p:cNvSpPr>
            <a:spLocks/>
          </p:cNvSpPr>
          <p:nvPr/>
        </p:nvSpPr>
        <p:spPr bwMode="auto">
          <a:xfrm>
            <a:off x="4846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2814638" y="3559176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V="1">
            <a:off x="3311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4264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3230564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8311" name="Group 7"/>
          <p:cNvGrpSpPr>
            <a:grpSpLocks/>
          </p:cNvGrpSpPr>
          <p:nvPr/>
        </p:nvGrpSpPr>
        <p:grpSpPr bwMode="auto">
          <a:xfrm>
            <a:off x="3149601" y="2463802"/>
            <a:ext cx="1258888" cy="496888"/>
            <a:chOff x="1024" y="1552"/>
            <a:chExt cx="793" cy="313"/>
          </a:xfrm>
        </p:grpSpPr>
        <p:sp>
          <p:nvSpPr>
            <p:cNvPr id="98312" name="Text Box 8"/>
            <p:cNvSpPr txBox="1">
              <a:spLocks noChangeArrowheads="1"/>
            </p:cNvSpPr>
            <p:nvPr/>
          </p:nvSpPr>
          <p:spPr bwMode="auto">
            <a:xfrm>
              <a:off x="1616" y="1632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8313" name="Text Box 9"/>
            <p:cNvSpPr txBox="1">
              <a:spLocks noChangeArrowheads="1"/>
            </p:cNvSpPr>
            <p:nvPr/>
          </p:nvSpPr>
          <p:spPr bwMode="auto">
            <a:xfrm>
              <a:off x="1024" y="155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8314" name="Group 10"/>
          <p:cNvGrpSpPr>
            <a:grpSpLocks/>
          </p:cNvGrpSpPr>
          <p:nvPr/>
        </p:nvGrpSpPr>
        <p:grpSpPr bwMode="auto">
          <a:xfrm>
            <a:off x="3244850" y="3700464"/>
            <a:ext cx="990600" cy="515937"/>
            <a:chOff x="1084" y="2331"/>
            <a:chExt cx="624" cy="325"/>
          </a:xfrm>
        </p:grpSpPr>
        <p:sp>
          <p:nvSpPr>
            <p:cNvPr id="98315" name="Oval 11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8317" name="Group 13"/>
          <p:cNvGrpSpPr>
            <a:grpSpLocks/>
          </p:cNvGrpSpPr>
          <p:nvPr/>
        </p:nvGrpSpPr>
        <p:grpSpPr bwMode="auto">
          <a:xfrm>
            <a:off x="4164013" y="3702050"/>
            <a:ext cx="184150" cy="509588"/>
            <a:chOff x="1248" y="1248"/>
            <a:chExt cx="54" cy="150"/>
          </a:xfrm>
        </p:grpSpPr>
        <p:sp>
          <p:nvSpPr>
            <p:cNvPr id="98318" name="Oval 14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19" name="Oval 15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8320" name="Rectangle 16"/>
          <p:cNvSpPr>
            <a:spLocks noChangeArrowheads="1"/>
          </p:cNvSpPr>
          <p:nvPr/>
        </p:nvSpPr>
        <p:spPr bwMode="auto">
          <a:xfrm>
            <a:off x="4267201" y="3941764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 flipH="1" flipV="1">
            <a:off x="4267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8322" name="Group 18"/>
          <p:cNvGrpSpPr>
            <a:grpSpLocks/>
          </p:cNvGrpSpPr>
          <p:nvPr/>
        </p:nvGrpSpPr>
        <p:grpSpPr bwMode="auto">
          <a:xfrm>
            <a:off x="4770438" y="3702050"/>
            <a:ext cx="184150" cy="509588"/>
            <a:chOff x="1248" y="1248"/>
            <a:chExt cx="54" cy="150"/>
          </a:xfrm>
        </p:grpSpPr>
        <p:sp>
          <p:nvSpPr>
            <p:cNvPr id="98323" name="Oval 19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24" name="Oval 20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4876801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32" name="Freeform 28"/>
          <p:cNvSpPr>
            <a:spLocks/>
          </p:cNvSpPr>
          <p:nvPr/>
        </p:nvSpPr>
        <p:spPr bwMode="auto">
          <a:xfrm flipV="1">
            <a:off x="4870450" y="3930650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33" name="Freeform 29"/>
          <p:cNvSpPr>
            <a:spLocks/>
          </p:cNvSpPr>
          <p:nvPr/>
        </p:nvSpPr>
        <p:spPr bwMode="auto">
          <a:xfrm>
            <a:off x="8434389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8334" name="Group 30"/>
          <p:cNvGrpSpPr>
            <a:grpSpLocks/>
          </p:cNvGrpSpPr>
          <p:nvPr/>
        </p:nvGrpSpPr>
        <p:grpSpPr bwMode="auto">
          <a:xfrm>
            <a:off x="8896351" y="4800601"/>
            <a:ext cx="111125" cy="111125"/>
            <a:chOff x="4682" y="2461"/>
            <a:chExt cx="70" cy="70"/>
          </a:xfrm>
        </p:grpSpPr>
        <p:sp>
          <p:nvSpPr>
            <p:cNvPr id="98335" name="Oval 31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36" name="Oval 32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37" name="Oval 33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8341" name="AutoShape 37"/>
          <p:cNvSpPr>
            <a:spLocks noChangeArrowheads="1"/>
          </p:cNvSpPr>
          <p:nvPr/>
        </p:nvSpPr>
        <p:spPr bwMode="auto">
          <a:xfrm rot="13089292">
            <a:off x="4648200" y="4419601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 rot="1989754">
            <a:off x="5046664" y="4543426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Norte</a:t>
            </a:r>
          </a:p>
        </p:txBody>
      </p:sp>
      <p:sp>
        <p:nvSpPr>
          <p:cNvPr id="98343" name="Text Box 39"/>
          <p:cNvSpPr txBox="1">
            <a:spLocks noChangeArrowheads="1"/>
          </p:cNvSpPr>
          <p:nvPr/>
        </p:nvSpPr>
        <p:spPr bwMode="auto">
          <a:xfrm rot="1989754">
            <a:off x="4546600" y="5334001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Sur</a:t>
            </a:r>
          </a:p>
        </p:txBody>
      </p:sp>
      <p:sp>
        <p:nvSpPr>
          <p:cNvPr id="98344" name="Text Box 40"/>
          <p:cNvSpPr txBox="1">
            <a:spLocks noChangeArrowheads="1"/>
          </p:cNvSpPr>
          <p:nvPr/>
        </p:nvSpPr>
        <p:spPr bwMode="auto">
          <a:xfrm rot="1989754">
            <a:off x="6494464" y="2647951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Norte</a:t>
            </a:r>
          </a:p>
        </p:txBody>
      </p:sp>
      <p:sp>
        <p:nvSpPr>
          <p:cNvPr id="98346" name="Text Box 42"/>
          <p:cNvSpPr txBox="1">
            <a:spLocks noChangeArrowheads="1"/>
          </p:cNvSpPr>
          <p:nvPr/>
        </p:nvSpPr>
        <p:spPr bwMode="auto">
          <a:xfrm>
            <a:off x="4559127" y="1916832"/>
            <a:ext cx="26292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b="1" dirty="0">
                <a:solidFill>
                  <a:srgbClr val="000066"/>
                </a:solidFill>
              </a:rPr>
              <a:t>Fuerza magnética (F</a:t>
            </a:r>
            <a:r>
              <a:rPr lang="es-ES" b="1" baseline="-25000" dirty="0">
                <a:solidFill>
                  <a:srgbClr val="000066"/>
                </a:solidFill>
              </a:rPr>
              <a:t>m</a:t>
            </a:r>
            <a:r>
              <a:rPr lang="es-ES" b="1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4562475" y="1308536"/>
            <a:ext cx="3067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>
              <a:spcBef>
                <a:spcPts val="1500"/>
              </a:spcBef>
            </a:pPr>
            <a:r>
              <a:rPr lang="es-MX" sz="2000" dirty="0">
                <a:solidFill>
                  <a:srgbClr val="0000FF"/>
                </a:solidFill>
              </a:rPr>
              <a:t>Tubo de rayos catódicos</a:t>
            </a: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518614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95250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1" grpId="0" animBg="1"/>
      <p:bldP spid="98332" grpId="0" animBg="1"/>
      <p:bldP spid="983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65" name="AutoShape 37"/>
          <p:cNvSpPr>
            <a:spLocks noChangeArrowheads="1"/>
          </p:cNvSpPr>
          <p:nvPr/>
        </p:nvSpPr>
        <p:spPr bwMode="auto">
          <a:xfrm rot="13089292">
            <a:off x="6096000" y="2514601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99330" name="Freeform 2"/>
          <p:cNvSpPr>
            <a:spLocks/>
          </p:cNvSpPr>
          <p:nvPr/>
        </p:nvSpPr>
        <p:spPr bwMode="auto">
          <a:xfrm>
            <a:off x="4846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1" name="AutoShape 3"/>
          <p:cNvSpPr>
            <a:spLocks noChangeArrowheads="1"/>
          </p:cNvSpPr>
          <p:nvPr/>
        </p:nvSpPr>
        <p:spPr bwMode="auto">
          <a:xfrm>
            <a:off x="2814638" y="3559176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 flipV="1">
            <a:off x="3311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V="1">
            <a:off x="4264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3230564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9335" name="Group 7"/>
          <p:cNvGrpSpPr>
            <a:grpSpLocks/>
          </p:cNvGrpSpPr>
          <p:nvPr/>
        </p:nvGrpSpPr>
        <p:grpSpPr bwMode="auto">
          <a:xfrm>
            <a:off x="3149601" y="2463802"/>
            <a:ext cx="1258888" cy="496888"/>
            <a:chOff x="1024" y="1552"/>
            <a:chExt cx="793" cy="313"/>
          </a:xfrm>
        </p:grpSpPr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1616" y="1632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1024" y="155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3244850" y="3700464"/>
            <a:ext cx="990600" cy="515937"/>
            <a:chOff x="1084" y="2331"/>
            <a:chExt cx="624" cy="325"/>
          </a:xfrm>
        </p:grpSpPr>
        <p:sp>
          <p:nvSpPr>
            <p:cNvPr id="99339" name="Oval 11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0" name="Rectangle 12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9341" name="Group 13"/>
          <p:cNvGrpSpPr>
            <a:grpSpLocks/>
          </p:cNvGrpSpPr>
          <p:nvPr/>
        </p:nvGrpSpPr>
        <p:grpSpPr bwMode="auto">
          <a:xfrm>
            <a:off x="4164013" y="3702050"/>
            <a:ext cx="184150" cy="509588"/>
            <a:chOff x="1248" y="1248"/>
            <a:chExt cx="54" cy="150"/>
          </a:xfrm>
        </p:grpSpPr>
        <p:sp>
          <p:nvSpPr>
            <p:cNvPr id="99342" name="Oval 14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3" name="Oval 15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4267201" y="3941764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 flipH="1" flipV="1">
            <a:off x="4267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9346" name="Group 18"/>
          <p:cNvGrpSpPr>
            <a:grpSpLocks/>
          </p:cNvGrpSpPr>
          <p:nvPr/>
        </p:nvGrpSpPr>
        <p:grpSpPr bwMode="auto">
          <a:xfrm>
            <a:off x="4770438" y="3702050"/>
            <a:ext cx="184150" cy="509588"/>
            <a:chOff x="1248" y="1248"/>
            <a:chExt cx="54" cy="150"/>
          </a:xfrm>
        </p:grpSpPr>
        <p:sp>
          <p:nvSpPr>
            <p:cNvPr id="99347" name="Oval 19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8" name="Oval 20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4876801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9350" name="Group 22"/>
          <p:cNvGrpSpPr>
            <a:grpSpLocks/>
          </p:cNvGrpSpPr>
          <p:nvPr/>
        </p:nvGrpSpPr>
        <p:grpSpPr bwMode="auto">
          <a:xfrm>
            <a:off x="5562600" y="3248025"/>
            <a:ext cx="457200" cy="463550"/>
            <a:chOff x="1632" y="2998"/>
            <a:chExt cx="288" cy="292"/>
          </a:xfrm>
        </p:grpSpPr>
        <p:sp>
          <p:nvSpPr>
            <p:cNvPr id="99351" name="AutoShape 23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52" name="Line 24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9353" name="Group 25"/>
          <p:cNvGrpSpPr>
            <a:grpSpLocks/>
          </p:cNvGrpSpPr>
          <p:nvPr/>
        </p:nvGrpSpPr>
        <p:grpSpPr bwMode="auto">
          <a:xfrm>
            <a:off x="5562600" y="4210050"/>
            <a:ext cx="457200" cy="482600"/>
            <a:chOff x="2448" y="2658"/>
            <a:chExt cx="288" cy="304"/>
          </a:xfrm>
        </p:grpSpPr>
        <p:sp>
          <p:nvSpPr>
            <p:cNvPr id="99354" name="Line 26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55" name="AutoShape 27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9357" name="Freeform 29"/>
          <p:cNvSpPr>
            <a:spLocks/>
          </p:cNvSpPr>
          <p:nvPr/>
        </p:nvSpPr>
        <p:spPr bwMode="auto">
          <a:xfrm>
            <a:off x="8434389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5600700" y="2876550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>
            <a:off x="5626100" y="43815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 flipH="1" flipV="1">
            <a:off x="4876800" y="3962400"/>
            <a:ext cx="7620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 rot="1989754">
            <a:off x="5994400" y="3438526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Sur</a:t>
            </a:r>
          </a:p>
        </p:txBody>
      </p:sp>
      <p:sp>
        <p:nvSpPr>
          <p:cNvPr id="99371" name="AutoShape 43"/>
          <p:cNvSpPr>
            <a:spLocks noChangeArrowheads="1"/>
          </p:cNvSpPr>
          <p:nvPr/>
        </p:nvSpPr>
        <p:spPr bwMode="auto">
          <a:xfrm rot="13089292">
            <a:off x="4648200" y="4419601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72" name="Text Box 44"/>
          <p:cNvSpPr txBox="1">
            <a:spLocks noChangeArrowheads="1"/>
          </p:cNvSpPr>
          <p:nvPr/>
        </p:nvSpPr>
        <p:spPr bwMode="auto">
          <a:xfrm rot="1989754">
            <a:off x="5046664" y="4543426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Norte</a:t>
            </a:r>
          </a:p>
        </p:txBody>
      </p:sp>
      <p:sp>
        <p:nvSpPr>
          <p:cNvPr id="99373" name="Text Box 45"/>
          <p:cNvSpPr txBox="1">
            <a:spLocks noChangeArrowheads="1"/>
          </p:cNvSpPr>
          <p:nvPr/>
        </p:nvSpPr>
        <p:spPr bwMode="auto">
          <a:xfrm rot="1989754">
            <a:off x="4546600" y="5334001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Sur</a:t>
            </a:r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 rot="1989754">
            <a:off x="6494464" y="2647951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Norte</a:t>
            </a:r>
          </a:p>
        </p:txBody>
      </p:sp>
      <p:sp>
        <p:nvSpPr>
          <p:cNvPr id="99375" name="Text Box 47"/>
          <p:cNvSpPr txBox="1">
            <a:spLocks noChangeArrowheads="1"/>
          </p:cNvSpPr>
          <p:nvPr/>
        </p:nvSpPr>
        <p:spPr bwMode="auto">
          <a:xfrm>
            <a:off x="5610225" y="376237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2000" b="1"/>
              <a:t>?</a:t>
            </a:r>
          </a:p>
        </p:txBody>
      </p: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4562475" y="1308536"/>
            <a:ext cx="3067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>
              <a:spcBef>
                <a:spcPts val="1500"/>
              </a:spcBef>
            </a:pPr>
            <a:r>
              <a:rPr lang="es-MX" sz="2000" dirty="0">
                <a:solidFill>
                  <a:srgbClr val="0000FF"/>
                </a:solidFill>
              </a:rPr>
              <a:t>Tubo de rayos catódicos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518614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32265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5" grpId="0" animBg="1"/>
      <p:bldP spid="99364" grpId="0" animBg="1"/>
      <p:bldP spid="993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ChangeArrowheads="1"/>
          </p:cNvSpPr>
          <p:nvPr/>
        </p:nvSpPr>
        <p:spPr bwMode="auto">
          <a:xfrm rot="13089292">
            <a:off x="6096000" y="2514601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3427" name="Freeform 3"/>
          <p:cNvSpPr>
            <a:spLocks/>
          </p:cNvSpPr>
          <p:nvPr/>
        </p:nvSpPr>
        <p:spPr bwMode="auto">
          <a:xfrm>
            <a:off x="4846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2814638" y="3559176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3311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4264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3230564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32" name="Group 8"/>
          <p:cNvGrpSpPr>
            <a:grpSpLocks/>
          </p:cNvGrpSpPr>
          <p:nvPr/>
        </p:nvGrpSpPr>
        <p:grpSpPr bwMode="auto">
          <a:xfrm>
            <a:off x="3149601" y="2463802"/>
            <a:ext cx="1258888" cy="496888"/>
            <a:chOff x="1024" y="1552"/>
            <a:chExt cx="793" cy="313"/>
          </a:xfrm>
        </p:grpSpPr>
        <p:sp>
          <p:nvSpPr>
            <p:cNvPr id="103433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3434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3435" name="Group 11"/>
          <p:cNvGrpSpPr>
            <a:grpSpLocks/>
          </p:cNvGrpSpPr>
          <p:nvPr/>
        </p:nvGrpSpPr>
        <p:grpSpPr bwMode="auto">
          <a:xfrm>
            <a:off x="3244850" y="3700464"/>
            <a:ext cx="990600" cy="515937"/>
            <a:chOff x="1084" y="2331"/>
            <a:chExt cx="624" cy="325"/>
          </a:xfrm>
        </p:grpSpPr>
        <p:sp>
          <p:nvSpPr>
            <p:cNvPr id="103436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37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3438" name="Group 14"/>
          <p:cNvGrpSpPr>
            <a:grpSpLocks/>
          </p:cNvGrpSpPr>
          <p:nvPr/>
        </p:nvGrpSpPr>
        <p:grpSpPr bwMode="auto">
          <a:xfrm>
            <a:off x="4164013" y="3702050"/>
            <a:ext cx="184150" cy="509588"/>
            <a:chOff x="1248" y="1248"/>
            <a:chExt cx="54" cy="150"/>
          </a:xfrm>
        </p:grpSpPr>
        <p:sp>
          <p:nvSpPr>
            <p:cNvPr id="103439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40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4267201" y="3941764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42" name="Line 18"/>
          <p:cNvSpPr>
            <a:spLocks noChangeShapeType="1"/>
          </p:cNvSpPr>
          <p:nvPr/>
        </p:nvSpPr>
        <p:spPr bwMode="auto">
          <a:xfrm flipH="1" flipV="1">
            <a:off x="4267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43" name="Group 19"/>
          <p:cNvGrpSpPr>
            <a:grpSpLocks/>
          </p:cNvGrpSpPr>
          <p:nvPr/>
        </p:nvGrpSpPr>
        <p:grpSpPr bwMode="auto">
          <a:xfrm>
            <a:off x="4770438" y="3702050"/>
            <a:ext cx="184150" cy="509588"/>
            <a:chOff x="1248" y="1248"/>
            <a:chExt cx="54" cy="150"/>
          </a:xfrm>
        </p:grpSpPr>
        <p:sp>
          <p:nvSpPr>
            <p:cNvPr id="103444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45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46" name="Rectangle 22"/>
          <p:cNvSpPr>
            <a:spLocks noChangeArrowheads="1"/>
          </p:cNvSpPr>
          <p:nvPr/>
        </p:nvSpPr>
        <p:spPr bwMode="auto">
          <a:xfrm>
            <a:off x="4876801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47" name="Group 23"/>
          <p:cNvGrpSpPr>
            <a:grpSpLocks/>
          </p:cNvGrpSpPr>
          <p:nvPr/>
        </p:nvGrpSpPr>
        <p:grpSpPr bwMode="auto">
          <a:xfrm>
            <a:off x="5562600" y="3248025"/>
            <a:ext cx="457200" cy="463550"/>
            <a:chOff x="1632" y="2998"/>
            <a:chExt cx="288" cy="292"/>
          </a:xfrm>
        </p:grpSpPr>
        <p:sp>
          <p:nvSpPr>
            <p:cNvPr id="103448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49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3450" name="Group 26"/>
          <p:cNvGrpSpPr>
            <a:grpSpLocks/>
          </p:cNvGrpSpPr>
          <p:nvPr/>
        </p:nvGrpSpPr>
        <p:grpSpPr bwMode="auto">
          <a:xfrm>
            <a:off x="5562600" y="4210050"/>
            <a:ext cx="457200" cy="482600"/>
            <a:chOff x="2448" y="2658"/>
            <a:chExt cx="288" cy="304"/>
          </a:xfrm>
        </p:grpSpPr>
        <p:sp>
          <p:nvSpPr>
            <p:cNvPr id="103451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52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53" name="Freeform 29"/>
          <p:cNvSpPr>
            <a:spLocks/>
          </p:cNvSpPr>
          <p:nvPr/>
        </p:nvSpPr>
        <p:spPr bwMode="auto">
          <a:xfrm>
            <a:off x="8434389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54" name="Text Box 30"/>
          <p:cNvSpPr txBox="1">
            <a:spLocks noChangeArrowheads="1"/>
          </p:cNvSpPr>
          <p:nvPr/>
        </p:nvSpPr>
        <p:spPr bwMode="auto">
          <a:xfrm>
            <a:off x="5600700" y="2876550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3455" name="Text Box 31"/>
          <p:cNvSpPr txBox="1">
            <a:spLocks noChangeArrowheads="1"/>
          </p:cNvSpPr>
          <p:nvPr/>
        </p:nvSpPr>
        <p:spPr bwMode="auto">
          <a:xfrm>
            <a:off x="5626100" y="43815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3456" name="Text Box 32"/>
          <p:cNvSpPr txBox="1">
            <a:spLocks noChangeArrowheads="1"/>
          </p:cNvSpPr>
          <p:nvPr/>
        </p:nvSpPr>
        <p:spPr bwMode="auto">
          <a:xfrm rot="1989754">
            <a:off x="5994400" y="3438526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Sur</a:t>
            </a:r>
          </a:p>
        </p:txBody>
      </p:sp>
      <p:sp>
        <p:nvSpPr>
          <p:cNvPr id="103457" name="AutoShape 33"/>
          <p:cNvSpPr>
            <a:spLocks noChangeArrowheads="1"/>
          </p:cNvSpPr>
          <p:nvPr/>
        </p:nvSpPr>
        <p:spPr bwMode="auto">
          <a:xfrm rot="13089292">
            <a:off x="4648200" y="4419601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58" name="Text Box 34"/>
          <p:cNvSpPr txBox="1">
            <a:spLocks noChangeArrowheads="1"/>
          </p:cNvSpPr>
          <p:nvPr/>
        </p:nvSpPr>
        <p:spPr bwMode="auto">
          <a:xfrm rot="1989754">
            <a:off x="5046664" y="4543426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Norte</a:t>
            </a:r>
          </a:p>
        </p:txBody>
      </p:sp>
      <p:sp>
        <p:nvSpPr>
          <p:cNvPr id="103459" name="Text Box 35"/>
          <p:cNvSpPr txBox="1">
            <a:spLocks noChangeArrowheads="1"/>
          </p:cNvSpPr>
          <p:nvPr/>
        </p:nvSpPr>
        <p:spPr bwMode="auto">
          <a:xfrm rot="1989754">
            <a:off x="4546600" y="5334001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Sur</a:t>
            </a:r>
          </a:p>
        </p:txBody>
      </p:sp>
      <p:sp>
        <p:nvSpPr>
          <p:cNvPr id="103460" name="Text Box 36"/>
          <p:cNvSpPr txBox="1">
            <a:spLocks noChangeArrowheads="1"/>
          </p:cNvSpPr>
          <p:nvPr/>
        </p:nvSpPr>
        <p:spPr bwMode="auto">
          <a:xfrm rot="1989754">
            <a:off x="6494464" y="2647951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Norte</a:t>
            </a:r>
          </a:p>
        </p:txBody>
      </p:sp>
      <p:sp>
        <p:nvSpPr>
          <p:cNvPr id="103461" name="Freeform 37"/>
          <p:cNvSpPr>
            <a:spLocks/>
          </p:cNvSpPr>
          <p:nvPr/>
        </p:nvSpPr>
        <p:spPr bwMode="auto">
          <a:xfrm>
            <a:off x="4870450" y="3203575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62" name="Group 38"/>
          <p:cNvGrpSpPr>
            <a:grpSpLocks/>
          </p:cNvGrpSpPr>
          <p:nvPr/>
        </p:nvGrpSpPr>
        <p:grpSpPr bwMode="auto">
          <a:xfrm>
            <a:off x="8896351" y="3022601"/>
            <a:ext cx="111125" cy="111125"/>
            <a:chOff x="4682" y="2461"/>
            <a:chExt cx="70" cy="70"/>
          </a:xfrm>
        </p:grpSpPr>
        <p:sp>
          <p:nvSpPr>
            <p:cNvPr id="103463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64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65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66" name="Text Box 42"/>
          <p:cNvSpPr txBox="1">
            <a:spLocks noChangeArrowheads="1"/>
          </p:cNvSpPr>
          <p:nvPr/>
        </p:nvSpPr>
        <p:spPr bwMode="auto">
          <a:xfrm>
            <a:off x="5250252" y="1981200"/>
            <a:ext cx="10358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 dirty="0">
                <a:solidFill>
                  <a:srgbClr val="000066"/>
                </a:solidFill>
              </a:rPr>
              <a:t>F</a:t>
            </a:r>
            <a:r>
              <a:rPr lang="es-ES" sz="2000" b="1" baseline="-25000" dirty="0">
                <a:solidFill>
                  <a:srgbClr val="000066"/>
                </a:solidFill>
              </a:rPr>
              <a:t>e</a:t>
            </a:r>
            <a:r>
              <a:rPr lang="es-ES" sz="2000" b="1" dirty="0">
                <a:solidFill>
                  <a:srgbClr val="000066"/>
                </a:solidFill>
              </a:rPr>
              <a:t> &gt; F</a:t>
            </a:r>
            <a:r>
              <a:rPr lang="es-ES" sz="2000" b="1" baseline="-25000" dirty="0">
                <a:solidFill>
                  <a:srgbClr val="000066"/>
                </a:solidFill>
              </a:rPr>
              <a:t>m</a:t>
            </a:r>
            <a:endParaRPr lang="es-ES" sz="2000" b="1" dirty="0">
              <a:solidFill>
                <a:srgbClr val="000066"/>
              </a:solidFill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4562475" y="1308536"/>
            <a:ext cx="3067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>
              <a:spcBef>
                <a:spcPts val="1500"/>
              </a:spcBef>
            </a:pPr>
            <a:r>
              <a:rPr lang="es-MX" sz="2000" dirty="0">
                <a:solidFill>
                  <a:srgbClr val="0000FF"/>
                </a:solidFill>
              </a:rPr>
              <a:t>J. J. Thomson  en 1897</a:t>
            </a: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518614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16274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2" grpId="0" animBg="1"/>
      <p:bldP spid="103461" grpId="0" animBg="1"/>
      <p:bldP spid="1034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 rot="13089292">
            <a:off x="6096000" y="2514601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1379" name="Freeform 3"/>
          <p:cNvSpPr>
            <a:spLocks/>
          </p:cNvSpPr>
          <p:nvPr/>
        </p:nvSpPr>
        <p:spPr bwMode="auto">
          <a:xfrm>
            <a:off x="4846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2814638" y="3559176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3311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4264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3" name="Oval 7"/>
          <p:cNvSpPr>
            <a:spLocks noChangeArrowheads="1"/>
          </p:cNvSpPr>
          <p:nvPr/>
        </p:nvSpPr>
        <p:spPr bwMode="auto">
          <a:xfrm>
            <a:off x="3230564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3149601" y="2463802"/>
            <a:ext cx="1258888" cy="496888"/>
            <a:chOff x="1024" y="1552"/>
            <a:chExt cx="793" cy="313"/>
          </a:xfrm>
        </p:grpSpPr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1387" name="Group 11"/>
          <p:cNvGrpSpPr>
            <a:grpSpLocks/>
          </p:cNvGrpSpPr>
          <p:nvPr/>
        </p:nvGrpSpPr>
        <p:grpSpPr bwMode="auto">
          <a:xfrm>
            <a:off x="3244850" y="3700464"/>
            <a:ext cx="990600" cy="515937"/>
            <a:chOff x="1084" y="2331"/>
            <a:chExt cx="624" cy="325"/>
          </a:xfrm>
        </p:grpSpPr>
        <p:sp>
          <p:nvSpPr>
            <p:cNvPr id="101388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389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1390" name="Group 14"/>
          <p:cNvGrpSpPr>
            <a:grpSpLocks/>
          </p:cNvGrpSpPr>
          <p:nvPr/>
        </p:nvGrpSpPr>
        <p:grpSpPr bwMode="auto">
          <a:xfrm>
            <a:off x="4164013" y="3702050"/>
            <a:ext cx="184150" cy="509588"/>
            <a:chOff x="1248" y="1248"/>
            <a:chExt cx="54" cy="150"/>
          </a:xfrm>
        </p:grpSpPr>
        <p:sp>
          <p:nvSpPr>
            <p:cNvPr id="101391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392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4267201" y="3941764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 flipH="1" flipV="1">
            <a:off x="4267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1395" name="Group 19"/>
          <p:cNvGrpSpPr>
            <a:grpSpLocks/>
          </p:cNvGrpSpPr>
          <p:nvPr/>
        </p:nvGrpSpPr>
        <p:grpSpPr bwMode="auto">
          <a:xfrm>
            <a:off x="4770438" y="3702050"/>
            <a:ext cx="184150" cy="509588"/>
            <a:chOff x="1248" y="1248"/>
            <a:chExt cx="54" cy="150"/>
          </a:xfrm>
        </p:grpSpPr>
        <p:sp>
          <p:nvSpPr>
            <p:cNvPr id="101396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397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398" name="Rectangle 22"/>
          <p:cNvSpPr>
            <a:spLocks noChangeArrowheads="1"/>
          </p:cNvSpPr>
          <p:nvPr/>
        </p:nvSpPr>
        <p:spPr bwMode="auto">
          <a:xfrm>
            <a:off x="4876801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1399" name="Group 23"/>
          <p:cNvGrpSpPr>
            <a:grpSpLocks/>
          </p:cNvGrpSpPr>
          <p:nvPr/>
        </p:nvGrpSpPr>
        <p:grpSpPr bwMode="auto">
          <a:xfrm>
            <a:off x="5562600" y="3248025"/>
            <a:ext cx="457200" cy="463550"/>
            <a:chOff x="1632" y="2998"/>
            <a:chExt cx="288" cy="292"/>
          </a:xfrm>
        </p:grpSpPr>
        <p:sp>
          <p:nvSpPr>
            <p:cNvPr id="101400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01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1402" name="Group 26"/>
          <p:cNvGrpSpPr>
            <a:grpSpLocks/>
          </p:cNvGrpSpPr>
          <p:nvPr/>
        </p:nvGrpSpPr>
        <p:grpSpPr bwMode="auto">
          <a:xfrm>
            <a:off x="5562600" y="4210050"/>
            <a:ext cx="457200" cy="482600"/>
            <a:chOff x="2448" y="2658"/>
            <a:chExt cx="288" cy="304"/>
          </a:xfrm>
        </p:grpSpPr>
        <p:sp>
          <p:nvSpPr>
            <p:cNvPr id="101403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04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5600700" y="2876550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1407" name="Text Box 31"/>
          <p:cNvSpPr txBox="1">
            <a:spLocks noChangeArrowheads="1"/>
          </p:cNvSpPr>
          <p:nvPr/>
        </p:nvSpPr>
        <p:spPr bwMode="auto">
          <a:xfrm>
            <a:off x="5626100" y="43815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1408" name="Text Box 32"/>
          <p:cNvSpPr txBox="1">
            <a:spLocks noChangeArrowheads="1"/>
          </p:cNvSpPr>
          <p:nvPr/>
        </p:nvSpPr>
        <p:spPr bwMode="auto">
          <a:xfrm rot="1989754">
            <a:off x="5994400" y="3438526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Sur</a:t>
            </a:r>
          </a:p>
        </p:txBody>
      </p:sp>
      <p:sp>
        <p:nvSpPr>
          <p:cNvPr id="101413" name="Freeform 37"/>
          <p:cNvSpPr>
            <a:spLocks/>
          </p:cNvSpPr>
          <p:nvPr/>
        </p:nvSpPr>
        <p:spPr bwMode="auto">
          <a:xfrm flipV="1">
            <a:off x="4870450" y="3930650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405" name="Freeform 29"/>
          <p:cNvSpPr>
            <a:spLocks/>
          </p:cNvSpPr>
          <p:nvPr/>
        </p:nvSpPr>
        <p:spPr bwMode="auto">
          <a:xfrm>
            <a:off x="8434389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409" name="AutoShape 33"/>
          <p:cNvSpPr>
            <a:spLocks noChangeArrowheads="1"/>
          </p:cNvSpPr>
          <p:nvPr/>
        </p:nvSpPr>
        <p:spPr bwMode="auto">
          <a:xfrm rot="13089292">
            <a:off x="4648200" y="4419601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410" name="Text Box 34"/>
          <p:cNvSpPr txBox="1">
            <a:spLocks noChangeArrowheads="1"/>
          </p:cNvSpPr>
          <p:nvPr/>
        </p:nvSpPr>
        <p:spPr bwMode="auto">
          <a:xfrm rot="1989754">
            <a:off x="5046664" y="4543426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Norte</a:t>
            </a:r>
          </a:p>
        </p:txBody>
      </p:sp>
      <p:sp>
        <p:nvSpPr>
          <p:cNvPr id="101411" name="Text Box 35"/>
          <p:cNvSpPr txBox="1">
            <a:spLocks noChangeArrowheads="1"/>
          </p:cNvSpPr>
          <p:nvPr/>
        </p:nvSpPr>
        <p:spPr bwMode="auto">
          <a:xfrm rot="1989754">
            <a:off x="4546600" y="5334001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Sur</a:t>
            </a:r>
          </a:p>
        </p:txBody>
      </p:sp>
      <p:sp>
        <p:nvSpPr>
          <p:cNvPr id="101412" name="Text Box 36"/>
          <p:cNvSpPr txBox="1">
            <a:spLocks noChangeArrowheads="1"/>
          </p:cNvSpPr>
          <p:nvPr/>
        </p:nvSpPr>
        <p:spPr bwMode="auto">
          <a:xfrm rot="1989754">
            <a:off x="6494464" y="2647951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Norte</a:t>
            </a:r>
          </a:p>
        </p:txBody>
      </p:sp>
      <p:grpSp>
        <p:nvGrpSpPr>
          <p:cNvPr id="101414" name="Group 38"/>
          <p:cNvGrpSpPr>
            <a:grpSpLocks/>
          </p:cNvGrpSpPr>
          <p:nvPr/>
        </p:nvGrpSpPr>
        <p:grpSpPr bwMode="auto">
          <a:xfrm>
            <a:off x="8896351" y="4765676"/>
            <a:ext cx="111125" cy="111125"/>
            <a:chOff x="4682" y="2461"/>
            <a:chExt cx="70" cy="70"/>
          </a:xfrm>
        </p:grpSpPr>
        <p:sp>
          <p:nvSpPr>
            <p:cNvPr id="101415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16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17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418" name="Text Box 42"/>
          <p:cNvSpPr txBox="1">
            <a:spLocks noChangeArrowheads="1"/>
          </p:cNvSpPr>
          <p:nvPr/>
        </p:nvSpPr>
        <p:spPr bwMode="auto">
          <a:xfrm>
            <a:off x="5250252" y="1981200"/>
            <a:ext cx="10358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 dirty="0">
                <a:solidFill>
                  <a:srgbClr val="000066"/>
                </a:solidFill>
              </a:rPr>
              <a:t>F</a:t>
            </a:r>
            <a:r>
              <a:rPr lang="es-ES" sz="2000" b="1" baseline="-25000" dirty="0">
                <a:solidFill>
                  <a:srgbClr val="000066"/>
                </a:solidFill>
              </a:rPr>
              <a:t>e</a:t>
            </a:r>
            <a:r>
              <a:rPr lang="es-ES" sz="2000" b="1" dirty="0">
                <a:solidFill>
                  <a:srgbClr val="000066"/>
                </a:solidFill>
              </a:rPr>
              <a:t> &lt; F</a:t>
            </a:r>
            <a:r>
              <a:rPr lang="es-ES" sz="2000" b="1" baseline="-25000" dirty="0">
                <a:solidFill>
                  <a:srgbClr val="000066"/>
                </a:solidFill>
              </a:rPr>
              <a:t>m</a:t>
            </a:r>
            <a:endParaRPr lang="es-ES" sz="2000" b="1" dirty="0">
              <a:solidFill>
                <a:srgbClr val="000066"/>
              </a:solidFill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4562475" y="1308536"/>
            <a:ext cx="3067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>
              <a:spcBef>
                <a:spcPts val="1500"/>
              </a:spcBef>
            </a:pPr>
            <a:r>
              <a:rPr lang="es-MX" sz="2000" dirty="0">
                <a:solidFill>
                  <a:srgbClr val="0000FF"/>
                </a:solidFill>
              </a:rPr>
              <a:t>J. J. Thomson  en 1897</a:t>
            </a: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518614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21542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4" grpId="0" animBg="1"/>
      <p:bldP spid="101413" grpId="0" animBg="1"/>
      <p:bldP spid="1014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ChangeArrowheads="1"/>
          </p:cNvSpPr>
          <p:nvPr/>
        </p:nvSpPr>
        <p:spPr bwMode="auto">
          <a:xfrm rot="13089292">
            <a:off x="6096000" y="2514601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2403" name="Freeform 3"/>
          <p:cNvSpPr>
            <a:spLocks/>
          </p:cNvSpPr>
          <p:nvPr/>
        </p:nvSpPr>
        <p:spPr bwMode="auto">
          <a:xfrm>
            <a:off x="4846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2814638" y="3559176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 flipV="1">
            <a:off x="3311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 flipV="1">
            <a:off x="4264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>
            <a:off x="3230564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2408" name="Group 8"/>
          <p:cNvGrpSpPr>
            <a:grpSpLocks/>
          </p:cNvGrpSpPr>
          <p:nvPr/>
        </p:nvGrpSpPr>
        <p:grpSpPr bwMode="auto">
          <a:xfrm>
            <a:off x="3149601" y="2463802"/>
            <a:ext cx="1258888" cy="496888"/>
            <a:chOff x="1024" y="1552"/>
            <a:chExt cx="793" cy="313"/>
          </a:xfrm>
        </p:grpSpPr>
        <p:sp>
          <p:nvSpPr>
            <p:cNvPr id="102409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2410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2411" name="Group 11"/>
          <p:cNvGrpSpPr>
            <a:grpSpLocks/>
          </p:cNvGrpSpPr>
          <p:nvPr/>
        </p:nvGrpSpPr>
        <p:grpSpPr bwMode="auto">
          <a:xfrm>
            <a:off x="3244850" y="3700464"/>
            <a:ext cx="990600" cy="515937"/>
            <a:chOff x="1084" y="2331"/>
            <a:chExt cx="624" cy="325"/>
          </a:xfrm>
        </p:grpSpPr>
        <p:sp>
          <p:nvSpPr>
            <p:cNvPr id="102412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13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2414" name="Group 14"/>
          <p:cNvGrpSpPr>
            <a:grpSpLocks/>
          </p:cNvGrpSpPr>
          <p:nvPr/>
        </p:nvGrpSpPr>
        <p:grpSpPr bwMode="auto">
          <a:xfrm>
            <a:off x="4164013" y="3702050"/>
            <a:ext cx="184150" cy="509588"/>
            <a:chOff x="1248" y="1248"/>
            <a:chExt cx="54" cy="150"/>
          </a:xfrm>
        </p:grpSpPr>
        <p:sp>
          <p:nvSpPr>
            <p:cNvPr id="102415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16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4267201" y="3941764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 flipH="1" flipV="1">
            <a:off x="4267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2419" name="Group 19"/>
          <p:cNvGrpSpPr>
            <a:grpSpLocks/>
          </p:cNvGrpSpPr>
          <p:nvPr/>
        </p:nvGrpSpPr>
        <p:grpSpPr bwMode="auto">
          <a:xfrm>
            <a:off x="4770438" y="3702050"/>
            <a:ext cx="184150" cy="509588"/>
            <a:chOff x="1248" y="1248"/>
            <a:chExt cx="54" cy="150"/>
          </a:xfrm>
        </p:grpSpPr>
        <p:sp>
          <p:nvSpPr>
            <p:cNvPr id="102420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21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4876801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2423" name="Group 23"/>
          <p:cNvGrpSpPr>
            <a:grpSpLocks/>
          </p:cNvGrpSpPr>
          <p:nvPr/>
        </p:nvGrpSpPr>
        <p:grpSpPr bwMode="auto">
          <a:xfrm>
            <a:off x="5562600" y="3248025"/>
            <a:ext cx="457200" cy="463550"/>
            <a:chOff x="1632" y="2998"/>
            <a:chExt cx="288" cy="292"/>
          </a:xfrm>
        </p:grpSpPr>
        <p:sp>
          <p:nvSpPr>
            <p:cNvPr id="102424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25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2426" name="Group 26"/>
          <p:cNvGrpSpPr>
            <a:grpSpLocks/>
          </p:cNvGrpSpPr>
          <p:nvPr/>
        </p:nvGrpSpPr>
        <p:grpSpPr bwMode="auto">
          <a:xfrm>
            <a:off x="5562600" y="4210050"/>
            <a:ext cx="457200" cy="482600"/>
            <a:chOff x="2448" y="2658"/>
            <a:chExt cx="288" cy="304"/>
          </a:xfrm>
        </p:grpSpPr>
        <p:sp>
          <p:nvSpPr>
            <p:cNvPr id="102427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28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5600700" y="2876550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5626100" y="43815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2431" name="Text Box 31"/>
          <p:cNvSpPr txBox="1">
            <a:spLocks noChangeArrowheads="1"/>
          </p:cNvSpPr>
          <p:nvPr/>
        </p:nvSpPr>
        <p:spPr bwMode="auto">
          <a:xfrm rot="1989754">
            <a:off x="5994400" y="3438526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Sur</a:t>
            </a:r>
          </a:p>
        </p:txBody>
      </p:sp>
      <p:sp>
        <p:nvSpPr>
          <p:cNvPr id="102433" name="Freeform 33"/>
          <p:cNvSpPr>
            <a:spLocks/>
          </p:cNvSpPr>
          <p:nvPr/>
        </p:nvSpPr>
        <p:spPr bwMode="auto">
          <a:xfrm>
            <a:off x="8434389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34" name="AutoShape 34"/>
          <p:cNvSpPr>
            <a:spLocks noChangeArrowheads="1"/>
          </p:cNvSpPr>
          <p:nvPr/>
        </p:nvSpPr>
        <p:spPr bwMode="auto">
          <a:xfrm rot="13089292">
            <a:off x="4648200" y="4419601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35" name="Text Box 35"/>
          <p:cNvSpPr txBox="1">
            <a:spLocks noChangeArrowheads="1"/>
          </p:cNvSpPr>
          <p:nvPr/>
        </p:nvSpPr>
        <p:spPr bwMode="auto">
          <a:xfrm rot="1989754">
            <a:off x="5046664" y="4543426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Norte</a:t>
            </a:r>
          </a:p>
        </p:txBody>
      </p:sp>
      <p:sp>
        <p:nvSpPr>
          <p:cNvPr id="102436" name="Text Box 36"/>
          <p:cNvSpPr txBox="1">
            <a:spLocks noChangeArrowheads="1"/>
          </p:cNvSpPr>
          <p:nvPr/>
        </p:nvSpPr>
        <p:spPr bwMode="auto">
          <a:xfrm rot="1989754">
            <a:off x="4546600" y="5334001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Sur</a:t>
            </a:r>
          </a:p>
        </p:txBody>
      </p:sp>
      <p:sp>
        <p:nvSpPr>
          <p:cNvPr id="102437" name="Text Box 37"/>
          <p:cNvSpPr txBox="1">
            <a:spLocks noChangeArrowheads="1"/>
          </p:cNvSpPr>
          <p:nvPr/>
        </p:nvSpPr>
        <p:spPr bwMode="auto">
          <a:xfrm rot="1989754">
            <a:off x="6494464" y="2647951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/>
              <a:t>Norte</a:t>
            </a:r>
          </a:p>
        </p:txBody>
      </p:sp>
      <p:grpSp>
        <p:nvGrpSpPr>
          <p:cNvPr id="102438" name="Group 38"/>
          <p:cNvGrpSpPr>
            <a:grpSpLocks/>
          </p:cNvGrpSpPr>
          <p:nvPr/>
        </p:nvGrpSpPr>
        <p:grpSpPr bwMode="auto">
          <a:xfrm>
            <a:off x="8915401" y="3906839"/>
            <a:ext cx="111125" cy="111125"/>
            <a:chOff x="4682" y="2461"/>
            <a:chExt cx="70" cy="70"/>
          </a:xfrm>
        </p:grpSpPr>
        <p:sp>
          <p:nvSpPr>
            <p:cNvPr id="102439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40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41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42" name="Text Box 42"/>
          <p:cNvSpPr txBox="1">
            <a:spLocks noChangeArrowheads="1"/>
          </p:cNvSpPr>
          <p:nvPr/>
        </p:nvSpPr>
        <p:spPr bwMode="auto">
          <a:xfrm>
            <a:off x="5250252" y="1981200"/>
            <a:ext cx="10358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 dirty="0">
                <a:solidFill>
                  <a:srgbClr val="000066"/>
                </a:solidFill>
              </a:rPr>
              <a:t>F</a:t>
            </a:r>
            <a:r>
              <a:rPr lang="es-ES" sz="2000" b="1" baseline="-25000" dirty="0">
                <a:solidFill>
                  <a:srgbClr val="000066"/>
                </a:solidFill>
              </a:rPr>
              <a:t>e</a:t>
            </a:r>
            <a:r>
              <a:rPr lang="es-ES" sz="2000" b="1" dirty="0">
                <a:solidFill>
                  <a:srgbClr val="000066"/>
                </a:solidFill>
              </a:rPr>
              <a:t> = F</a:t>
            </a:r>
            <a:r>
              <a:rPr lang="es-ES" sz="2000" b="1" baseline="-25000" dirty="0">
                <a:solidFill>
                  <a:srgbClr val="000066"/>
                </a:solidFill>
              </a:rPr>
              <a:t>m</a:t>
            </a:r>
            <a:endParaRPr lang="es-ES" sz="2000" b="1" dirty="0">
              <a:solidFill>
                <a:srgbClr val="000066"/>
              </a:solidFill>
            </a:endParaRPr>
          </a:p>
        </p:txBody>
      </p:sp>
      <p:sp>
        <p:nvSpPr>
          <p:cNvPr id="102443" name="Line 43"/>
          <p:cNvSpPr>
            <a:spLocks noChangeShapeType="1"/>
          </p:cNvSpPr>
          <p:nvPr/>
        </p:nvSpPr>
        <p:spPr bwMode="auto">
          <a:xfrm flipH="1" flipV="1">
            <a:off x="4876800" y="3962400"/>
            <a:ext cx="35814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4562475" y="1308536"/>
            <a:ext cx="3067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>
              <a:spcBef>
                <a:spcPts val="1500"/>
              </a:spcBef>
            </a:pPr>
            <a:r>
              <a:rPr lang="es-MX" sz="2000" dirty="0">
                <a:solidFill>
                  <a:srgbClr val="0000FF"/>
                </a:solidFill>
              </a:rPr>
              <a:t>J. J. Thomson  en 1897</a:t>
            </a: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5186146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7997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8" grpId="0" animBg="1"/>
      <p:bldP spid="102442" grpId="0" autoUpdateAnimBg="0"/>
      <p:bldP spid="102443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Personalizado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Personaliz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1685</Words>
  <Application>Microsoft Office PowerPoint</Application>
  <PresentationFormat>Panorámica</PresentationFormat>
  <Paragraphs>234</Paragraphs>
  <Slides>23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Arial</vt:lpstr>
      <vt:lpstr>Arial Black</vt:lpstr>
      <vt:lpstr>Calibri</vt:lpstr>
      <vt:lpstr>Cambria Math</vt:lpstr>
      <vt:lpstr>Symbol</vt:lpstr>
      <vt:lpstr>Times New Roman</vt:lpstr>
      <vt:lpstr>Diseño predeterminado</vt:lpstr>
      <vt:lpstr>1_Diseño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 Velásquez Márquez</dc:creator>
  <cp:lastModifiedBy>Ayesha Román</cp:lastModifiedBy>
  <cp:revision>108</cp:revision>
  <cp:lastPrinted>2021-04-18T23:22:18Z</cp:lastPrinted>
  <dcterms:created xsi:type="dcterms:W3CDTF">2009-01-09T20:38:31Z</dcterms:created>
  <dcterms:modified xsi:type="dcterms:W3CDTF">2021-09-23T21:36:13Z</dcterms:modified>
</cp:coreProperties>
</file>