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28"/>
  </p:notesMasterIdLst>
  <p:handoutMasterIdLst>
    <p:handoutMasterId r:id="rId29"/>
  </p:handoutMasterIdLst>
  <p:sldIdLst>
    <p:sldId id="260" r:id="rId3"/>
    <p:sldId id="279" r:id="rId4"/>
    <p:sldId id="328" r:id="rId5"/>
    <p:sldId id="349" r:id="rId6"/>
    <p:sldId id="367" r:id="rId7"/>
    <p:sldId id="368" r:id="rId8"/>
    <p:sldId id="369" r:id="rId9"/>
    <p:sldId id="306" r:id="rId10"/>
    <p:sldId id="281" r:id="rId11"/>
    <p:sldId id="350" r:id="rId12"/>
    <p:sldId id="354" r:id="rId13"/>
    <p:sldId id="355" r:id="rId14"/>
    <p:sldId id="365" r:id="rId15"/>
    <p:sldId id="356" r:id="rId16"/>
    <p:sldId id="357" r:id="rId17"/>
    <p:sldId id="371" r:id="rId18"/>
    <p:sldId id="370" r:id="rId19"/>
    <p:sldId id="358" r:id="rId20"/>
    <p:sldId id="359" r:id="rId21"/>
    <p:sldId id="360" r:id="rId22"/>
    <p:sldId id="361" r:id="rId23"/>
    <p:sldId id="362" r:id="rId24"/>
    <p:sldId id="364" r:id="rId25"/>
    <p:sldId id="363" r:id="rId26"/>
    <p:sldId id="372" r:id="rId27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HVh9mTtni3aSf+W3OAvcDg==" hashData="Ylt85vZP1KIl35kOuaLfai1jMB2Zl8fOd2VYTwUHBFkdt5NRIB0+g4AudUzf1eArJNq8S4He34kCB1T+DgJfTw=="/>
  <p:extLst>
    <p:ext uri="{EFAFB233-063F-42B5-8137-9DF3F51BA10A}">
      <p15:sldGuideLst xmlns:p15="http://schemas.microsoft.com/office/powerpoint/2012/main">
        <p15:guide id="1" orient="horz" pos="243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0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CCECFF"/>
    <a:srgbClr val="000099"/>
    <a:srgbClr val="0000CC"/>
    <a:srgbClr val="FAFAF0"/>
    <a:srgbClr val="000066"/>
    <a:srgbClr val="FAFAD2"/>
    <a:srgbClr val="FAFBD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38" y="72"/>
      </p:cViewPr>
      <p:guideLst>
        <p:guide orient="horz" pos="2432"/>
        <p:guide pos="3840"/>
        <p:guide pos="709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E1BAB-1219-4419-9FA1-8560C52CC2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171697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8DE52-4604-4715-8BC2-6E51678B7D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194242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8DE52-4604-4715-8BC2-6E51678B7D49}" type="slidenum">
              <a:rPr lang="es-MX" smtClean="0"/>
              <a:t>1</a:t>
            </a:fld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9172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Incluir liga para reglamento general de la</a:t>
            </a:r>
            <a:r>
              <a:rPr lang="es-MX" baseline="0" dirty="0"/>
              <a:t> facultad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E87BB-B25C-4963-93B0-58A02A6219B9}" type="slidenum">
              <a:rPr lang="es-MX" smtClean="0"/>
              <a:t>16</a:t>
            </a:fld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9874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Incluir liga para reglamento general de la</a:t>
            </a:r>
            <a:r>
              <a:rPr lang="es-MX" baseline="0" dirty="0"/>
              <a:t> facultad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E87BB-B25C-4963-93B0-58A02A6219B9}" type="slidenum">
              <a:rPr lang="es-MX" smtClean="0"/>
              <a:t>17</a:t>
            </a:fld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2999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Incluir liga para reglamento general de la</a:t>
            </a:r>
            <a:r>
              <a:rPr lang="es-MX" baseline="0" dirty="0"/>
              <a:t> facultad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E87BB-B25C-4963-93B0-58A02A6219B9}" type="slidenum">
              <a:rPr lang="es-MX" smtClean="0"/>
              <a:t>18</a:t>
            </a:fld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2150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Incluir liga para reglamento general de la</a:t>
            </a:r>
            <a:r>
              <a:rPr lang="es-MX" baseline="0" dirty="0"/>
              <a:t> facultad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E87BB-B25C-4963-93B0-58A02A6219B9}" type="slidenum">
              <a:rPr lang="es-MX" smtClean="0"/>
              <a:t>19</a:t>
            </a:fld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9311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Incluir liga para reglamento general de la</a:t>
            </a:r>
            <a:r>
              <a:rPr lang="es-MX" baseline="0" dirty="0"/>
              <a:t> facultad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E87BB-B25C-4963-93B0-58A02A6219B9}" type="slidenum">
              <a:rPr lang="es-MX" smtClean="0"/>
              <a:t>20</a:t>
            </a:fld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8792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Incluir liga para reglamento general de la</a:t>
            </a:r>
            <a:r>
              <a:rPr lang="es-MX" baseline="0" dirty="0"/>
              <a:t> facultad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E87BB-B25C-4963-93B0-58A02A6219B9}" type="slidenum">
              <a:rPr lang="es-MX" smtClean="0"/>
              <a:t>21</a:t>
            </a:fld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9732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Incluir liga para reglamento general de la</a:t>
            </a:r>
            <a:r>
              <a:rPr lang="es-MX" baseline="0" dirty="0"/>
              <a:t> facultad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E87BB-B25C-4963-93B0-58A02A6219B9}" type="slidenum">
              <a:rPr lang="es-MX" smtClean="0"/>
              <a:t>22</a:t>
            </a:fld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1515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Incluir liga para reglamento general de la</a:t>
            </a:r>
            <a:r>
              <a:rPr lang="es-MX" baseline="0" dirty="0"/>
              <a:t> facultad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E87BB-B25C-4963-93B0-58A02A6219B9}" type="slidenum">
              <a:rPr lang="es-MX" smtClean="0"/>
              <a:t>23</a:t>
            </a:fld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308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Incluir liga para reglamento general de la</a:t>
            </a:r>
            <a:r>
              <a:rPr lang="es-MX" baseline="0" dirty="0"/>
              <a:t> facultad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E87BB-B25C-4963-93B0-58A02A6219B9}" type="slidenum">
              <a:rPr lang="es-MX" smtClean="0"/>
              <a:t>24</a:t>
            </a:fld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538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Incluir liga para reglamento general de la</a:t>
            </a:r>
            <a:r>
              <a:rPr lang="es-MX" baseline="0" dirty="0"/>
              <a:t> facultad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E87BB-B25C-4963-93B0-58A02A6219B9}" type="slidenum">
              <a:rPr lang="es-MX" smtClean="0"/>
              <a:t>8</a:t>
            </a:fld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841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Incluir liga para reglamento general de la</a:t>
            </a:r>
            <a:r>
              <a:rPr lang="es-MX" baseline="0" dirty="0"/>
              <a:t> facultad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E87BB-B25C-4963-93B0-58A02A6219B9}" type="slidenum">
              <a:rPr lang="es-MX" smtClean="0"/>
              <a:t>9</a:t>
            </a:fld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713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Incluir liga para reglamento general de la</a:t>
            </a:r>
            <a:r>
              <a:rPr lang="es-MX" baseline="0" dirty="0"/>
              <a:t> facultad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E87BB-B25C-4963-93B0-58A02A6219B9}" type="slidenum">
              <a:rPr lang="es-MX" smtClean="0"/>
              <a:t>10</a:t>
            </a:fld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6755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Incluir liga para reglamento general de la</a:t>
            </a:r>
            <a:r>
              <a:rPr lang="es-MX" baseline="0" dirty="0"/>
              <a:t> facultad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E87BB-B25C-4963-93B0-58A02A6219B9}" type="slidenum">
              <a:rPr lang="es-MX" smtClean="0"/>
              <a:t>11</a:t>
            </a:fld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3236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Incluir liga para reglamento general de la</a:t>
            </a:r>
            <a:r>
              <a:rPr lang="es-MX" baseline="0" dirty="0"/>
              <a:t> facultad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E87BB-B25C-4963-93B0-58A02A6219B9}" type="slidenum">
              <a:rPr lang="es-MX" smtClean="0"/>
              <a:t>12</a:t>
            </a:fld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7014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Incluir liga para reglamento general de la</a:t>
            </a:r>
            <a:r>
              <a:rPr lang="es-MX" baseline="0" dirty="0"/>
              <a:t> facultad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E87BB-B25C-4963-93B0-58A02A6219B9}" type="slidenum">
              <a:rPr lang="es-MX" smtClean="0"/>
              <a:t>13</a:t>
            </a:fld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1042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Incluir liga para reglamento general de la</a:t>
            </a:r>
            <a:r>
              <a:rPr lang="es-MX" baseline="0" dirty="0"/>
              <a:t> facultad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E87BB-B25C-4963-93B0-58A02A6219B9}" type="slidenum">
              <a:rPr lang="es-MX" smtClean="0"/>
              <a:t>14</a:t>
            </a:fld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4264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Incluir liga para reglamento general de la</a:t>
            </a:r>
            <a:r>
              <a:rPr lang="es-MX" baseline="0" dirty="0"/>
              <a:t> facultad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E87BB-B25C-4963-93B0-58A02A6219B9}" type="slidenum">
              <a:rPr lang="es-MX" smtClean="0"/>
              <a:t>15</a:t>
            </a:fld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69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53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82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9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F7784620-9A65-4408-B802-632FFD88C9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2000" y="963143"/>
            <a:ext cx="12204000" cy="288000"/>
          </a:xfrm>
          <a:prstGeom prst="rect">
            <a:avLst/>
          </a:prstGeom>
          <a:gradFill rotWithShape="0">
            <a:gsLst>
              <a:gs pos="0">
                <a:srgbClr val="FAFAF2"/>
              </a:gs>
              <a:gs pos="50000">
                <a:srgbClr val="003399"/>
              </a:gs>
              <a:gs pos="100000">
                <a:srgbClr val="FAFAF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es-ES"/>
            </a:defPPr>
            <a:lvl1pPr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6011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2023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68034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4045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0056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36068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192079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48090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s-MX" sz="2338"/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461B9428-35B6-47FC-9865-93B704BBF8F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21822" y="66568"/>
            <a:ext cx="3572074" cy="41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s-ES"/>
            </a:defPPr>
            <a:lvl1pPr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6011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2023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68034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4045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0056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36068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192079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48090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s-ES" sz="2800" b="1" i="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   N   A   M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6FDCC586-3A57-4245-8B96-33302CEA90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73825" y="459731"/>
            <a:ext cx="3268067" cy="24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1pPr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6011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2023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68034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4045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0056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36068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192079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48090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s-ES" sz="1400" b="1" i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Facultad de Ingeniería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99158297-926E-43D1-A731-C7BA947DF1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58" y="6581139"/>
            <a:ext cx="12204000" cy="288000"/>
          </a:xfrm>
          <a:prstGeom prst="rect">
            <a:avLst/>
          </a:prstGeom>
          <a:gradFill rotWithShape="0">
            <a:gsLst>
              <a:gs pos="28000">
                <a:srgbClr val="FAFAF2"/>
              </a:gs>
              <a:gs pos="100000">
                <a:srgbClr val="0033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es-ES"/>
            </a:defPPr>
            <a:lvl1pPr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6011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2023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68034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4045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0056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36068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192079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48090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s-MX" sz="2338"/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2C2F0467-AB22-45AC-9D8D-B3F0AEB0795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05888" y="6552582"/>
            <a:ext cx="623032" cy="33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>
            <a:defPPr>
              <a:defRPr lang="es-ES"/>
            </a:defPPr>
            <a:lvl1pPr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6011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2023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68034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4045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0056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36068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192079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48090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s-ES" sz="1559" b="1" i="1" dirty="0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AVM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DABAF2A-22E2-41C9-9F69-64D38B3190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607" y="-31103"/>
            <a:ext cx="1003095" cy="125394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FE3B64B-221C-4BA9-A39E-BC12C4013E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04" y="-32274"/>
            <a:ext cx="1083259" cy="12121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F7784620-9A65-4408-B802-632FFD88C9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2000" y="963143"/>
            <a:ext cx="12204000" cy="288000"/>
          </a:xfrm>
          <a:prstGeom prst="rect">
            <a:avLst/>
          </a:prstGeom>
          <a:gradFill rotWithShape="0">
            <a:gsLst>
              <a:gs pos="0">
                <a:srgbClr val="FAFAF2"/>
              </a:gs>
              <a:gs pos="50000">
                <a:srgbClr val="003399"/>
              </a:gs>
              <a:gs pos="100000">
                <a:srgbClr val="FAFAF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es-ES"/>
            </a:defPPr>
            <a:lvl1pPr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6011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2023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68034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4045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0056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36068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192079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48090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s-MX" sz="2338">
              <a:solidFill>
                <a:srgbClr val="000000"/>
              </a:solidFill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461B9428-35B6-47FC-9865-93B704BBF8F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21822" y="66568"/>
            <a:ext cx="3572074" cy="41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s-ES"/>
            </a:defPPr>
            <a:lvl1pPr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6011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2023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68034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4045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0056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36068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192079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48090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s-ES" sz="2800" b="1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   N   A   M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6FDCC586-3A57-4245-8B96-33302CEA90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73825" y="459731"/>
            <a:ext cx="3268067" cy="24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1pPr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6011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2023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68034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4045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0056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36068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192079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48090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s-ES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Facultad de Ingeniería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99158297-926E-43D1-A731-C7BA947DF1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58" y="6581139"/>
            <a:ext cx="12204000" cy="288000"/>
          </a:xfrm>
          <a:prstGeom prst="rect">
            <a:avLst/>
          </a:prstGeom>
          <a:gradFill rotWithShape="0">
            <a:gsLst>
              <a:gs pos="28000">
                <a:srgbClr val="FAFAF2"/>
              </a:gs>
              <a:gs pos="100000">
                <a:srgbClr val="0033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es-ES"/>
            </a:defPPr>
            <a:lvl1pPr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6011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2023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68034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4045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0056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36068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192079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48090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s-MX" sz="2338">
              <a:solidFill>
                <a:srgbClr val="000000"/>
              </a:solidFill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2C2F0467-AB22-45AC-9D8D-B3F0AEB0795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05888" y="6552582"/>
            <a:ext cx="623032" cy="33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>
            <a:defPPr>
              <a:defRPr lang="es-ES"/>
            </a:defPPr>
            <a:lvl1pPr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6011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2023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68034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4045" algn="just" rtl="0" fontAlgn="base">
              <a:spcBef>
                <a:spcPct val="0"/>
              </a:spcBef>
              <a:spcAft>
                <a:spcPct val="0"/>
              </a:spcAft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0056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36068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192079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48090" algn="l" defTabSz="912023" rtl="0" eaLnBrk="1" latinLnBrk="0" hangingPunct="1">
              <a:defRPr sz="2394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s-ES" sz="1559" b="1" i="1" dirty="0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AVM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DABAF2A-22E2-41C9-9F69-64D38B3190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607" y="-31103"/>
            <a:ext cx="1003095" cy="125394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FE3B64B-221C-4BA9-A39E-BC12C4013E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04" y="-32274"/>
            <a:ext cx="1083259" cy="121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0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hemcollective.org/activities/vlab/6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labovirtual.blogspot.com/search/label/densidad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.nist.gov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5.png"/><Relationship Id="rId7" Type="http://schemas.openxmlformats.org/officeDocument/2006/relationships/image" Target="../media/image9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11" Type="http://schemas.openxmlformats.org/officeDocument/2006/relationships/image" Target="../media/image33.png"/><Relationship Id="rId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3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hemcollective.org/activities/vlab/6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labovirtual.blogspot.com/search/label/densida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CuadroTexto"/>
          <p:cNvSpPr txBox="1"/>
          <p:nvPr/>
        </p:nvSpPr>
        <p:spPr>
          <a:xfrm>
            <a:off x="4583832" y="6055848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i="1" kern="0" dirty="0">
                <a:solidFill>
                  <a:srgbClr val="0000FF"/>
                </a:solidFill>
                <a:latin typeface="Times New Roman" pitchFamily="18" charset="0"/>
              </a:rPr>
              <a:t>Prof.  Alfredo Velásquez Márquez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97224" y="2171907"/>
            <a:ext cx="11797552" cy="362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MX" sz="4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DETERMINACIÓN DE</a:t>
            </a:r>
          </a:p>
          <a:p>
            <a:pPr algn="ctr">
              <a:lnSpc>
                <a:spcPct val="120000"/>
              </a:lnSpc>
            </a:pPr>
            <a:r>
              <a:rPr lang="es-MX" sz="4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DENSIDAD DE DISOLUCIONES Y SÓLIDOS</a:t>
            </a:r>
          </a:p>
          <a:p>
            <a:pPr algn="ctr">
              <a:lnSpc>
                <a:spcPct val="120000"/>
              </a:lnSpc>
            </a:pPr>
            <a:r>
              <a:rPr lang="es-MX" sz="4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distancia)</a:t>
            </a:r>
            <a:endParaRPr lang="es-ES" sz="49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72">
            <a:extLst>
              <a:ext uri="{FF2B5EF4-FFF2-40B4-BE49-F238E27FC236}">
                <a16:creationId xmlns:a16="http://schemas.microsoft.com/office/drawing/2014/main" id="{030AB47C-12E5-4A4E-B1E3-196BE5633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577824"/>
            <a:ext cx="518457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s-ES" sz="1400" b="1" dirty="0">
                <a:solidFill>
                  <a:srgbClr val="0000FF"/>
                </a:solidFill>
                <a:latin typeface="Arial" charset="0"/>
              </a:rPr>
              <a:t>DIVISIÓN DE CIENCIAS BÁSICAS</a:t>
            </a:r>
          </a:p>
          <a:p>
            <a:pPr algn="ctr">
              <a:spcBef>
                <a:spcPts val="0"/>
              </a:spcBef>
            </a:pPr>
            <a:r>
              <a:rPr lang="es-ES" sz="1400" b="1" dirty="0">
                <a:solidFill>
                  <a:srgbClr val="0000FF"/>
                </a:solidFill>
                <a:latin typeface="Arial" charset="0"/>
              </a:rPr>
              <a:t>LABORATORIO DE QUÍMICA</a:t>
            </a:r>
          </a:p>
          <a:p>
            <a:pPr algn="ctr">
              <a:spcBef>
                <a:spcPts val="0"/>
              </a:spcBef>
            </a:pPr>
            <a:endParaRPr lang="es-ES" sz="2000" b="1" dirty="0">
              <a:solidFill>
                <a:srgbClr val="0000FF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s-ES" sz="2000" b="1" dirty="0">
                <a:solidFill>
                  <a:srgbClr val="0000FF"/>
                </a:solidFill>
                <a:latin typeface="Arial" charset="0"/>
              </a:rPr>
              <a:t>Práctica:</a:t>
            </a:r>
          </a:p>
        </p:txBody>
      </p:sp>
    </p:spTree>
    <p:extLst>
      <p:ext uri="{BB962C8B-B14F-4D97-AF65-F5344CB8AC3E}">
        <p14:creationId xmlns:p14="http://schemas.microsoft.com/office/powerpoint/2010/main" val="3547593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33401" y="1209422"/>
            <a:ext cx="11125200" cy="5352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 2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s-MX" sz="20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Preparación y determinación de la densidad de disoluciones</a:t>
            </a:r>
          </a:p>
          <a:p>
            <a:pPr lvl="0" algn="just">
              <a:lnSpc>
                <a:spcPct val="120000"/>
              </a:lnSpc>
              <a:spcAft>
                <a:spcPts val="1200"/>
              </a:spcAft>
              <a:tabLst>
                <a:tab pos="9237663" algn="l"/>
              </a:tabLs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Ingrese al simulador </a:t>
            </a:r>
            <a:r>
              <a:rPr lang="es-MX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Making</a:t>
            </a:r>
            <a:r>
              <a:rPr lang="es-MX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stock </a:t>
            </a:r>
            <a:r>
              <a:rPr lang="es-MX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solutions</a:t>
            </a:r>
            <a:r>
              <a:rPr lang="es-MX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s-MX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from</a:t>
            </a:r>
            <a:r>
              <a:rPr lang="es-MX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s-MX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solids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realice lo que se pide a continuación.</a:t>
            </a:r>
          </a:p>
          <a:p>
            <a:pPr marL="265113" lvl="0" indent="-265113" algn="just">
              <a:lnSpc>
                <a:spcPct val="120000"/>
              </a:lnSpc>
              <a:spcAft>
                <a:spcPts val="1200"/>
              </a:spcAft>
              <a:tabLst>
                <a:tab pos="9237663" algn="l"/>
              </a:tabLs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Seleccione el idioma </a:t>
            </a:r>
            <a:r>
              <a:rPr lang="es-MX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español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simulador.</a:t>
            </a:r>
          </a:p>
          <a:p>
            <a:pPr marL="265113" lvl="0" indent="-265113" algn="just">
              <a:lnSpc>
                <a:spcPct val="120000"/>
              </a:lnSpc>
              <a:spcAft>
                <a:spcPts val="1200"/>
              </a:spcAft>
              <a:tabLst>
                <a:tab pos="9237663" algn="l"/>
              </a:tabLs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Ingrese a </a:t>
            </a:r>
            <a:r>
              <a:rPr lang="es-MX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Instrumentos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colocar la </a:t>
            </a:r>
            <a:r>
              <a:rPr lang="es-MX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balanza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espacio de trabajo.</a:t>
            </a:r>
          </a:p>
          <a:p>
            <a:pPr marL="265113" lvl="0" indent="-265113" algn="just">
              <a:lnSpc>
                <a:spcPct val="120000"/>
              </a:lnSpc>
              <a:spcAft>
                <a:spcPts val="1200"/>
              </a:spcAft>
              <a:tabLst>
                <a:tab pos="9237663" algn="l"/>
              </a:tabLs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Ingrese a </a:t>
            </a:r>
            <a:r>
              <a:rPr lang="es-MX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vidrio &gt; Vasos de precipitados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coloque un vaso de precipitados de 250 [ml] sobre la balanza para registrar su masa.</a:t>
            </a:r>
          </a:p>
          <a:p>
            <a:pPr lvl="0" algn="ctr">
              <a:lnSpc>
                <a:spcPct val="120000"/>
              </a:lnSpc>
              <a:spcAft>
                <a:spcPts val="1200"/>
              </a:spcAft>
              <a:tabLst>
                <a:tab pos="9237663" algn="l"/>
              </a:tabLs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𝑚</a:t>
            </a:r>
            <a:r>
              <a:rPr lang="es-MX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𝑣𝑎𝑠𝑜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=___________ [   ]</a:t>
            </a:r>
          </a:p>
          <a:p>
            <a:pPr marL="265113" lvl="0" indent="-265113" algn="just">
              <a:lnSpc>
                <a:spcPct val="120000"/>
              </a:lnSpc>
              <a:spcAft>
                <a:spcPts val="1200"/>
              </a:spcAft>
              <a:tabLst>
                <a:tab pos="9237663" algn="l"/>
              </a:tabLs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Presione el botón </a:t>
            </a:r>
            <a:r>
              <a:rPr lang="es-MX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Tare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la balanza para tararla.</a:t>
            </a:r>
          </a:p>
          <a:p>
            <a:pPr marL="265113" lvl="0" indent="-265113" algn="just">
              <a:lnSpc>
                <a:spcPct val="120000"/>
              </a:lnSpc>
              <a:spcAft>
                <a:spcPts val="1200"/>
              </a:spcAft>
              <a:tabLst>
                <a:tab pos="9237663" algn="l"/>
              </a:tabLs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Seleccione </a:t>
            </a:r>
            <a:r>
              <a:rPr lang="es-MX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Soluciones &gt; Sólidos &gt; Cloruro de sodio (</a:t>
            </a:r>
            <a:r>
              <a:rPr lang="es-MX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es-MX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5337630" y="674099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</p:spTree>
    <p:extLst>
      <p:ext uri="{BB962C8B-B14F-4D97-AF65-F5344CB8AC3E}">
        <p14:creationId xmlns:p14="http://schemas.microsoft.com/office/powerpoint/2010/main" val="340355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32609" y="1303551"/>
            <a:ext cx="11125200" cy="4675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lnSpc>
                <a:spcPct val="120000"/>
              </a:lnSpc>
              <a:spcAft>
                <a:spcPts val="1200"/>
              </a:spcAft>
              <a:tabLst>
                <a:tab pos="9237663" algn="l"/>
              </a:tabLs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Coloque el frasco con </a:t>
            </a:r>
            <a:r>
              <a:rPr lang="es-MX" sz="2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sobre el vaso de precipitados en el área de trabajo. Aparecerá un menú de opciones.</a:t>
            </a:r>
          </a:p>
          <a:p>
            <a:pPr marL="265113" lvl="0" indent="-265113" algn="just">
              <a:lnSpc>
                <a:spcPct val="120000"/>
              </a:lnSpc>
              <a:spcAft>
                <a:spcPts val="1200"/>
              </a:spcAft>
              <a:tabLst>
                <a:tab pos="9237663" algn="l"/>
              </a:tabLs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El profesor asignará a cada brigada la masa de </a:t>
            </a:r>
            <a:r>
              <a:rPr lang="es-MX" sz="2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la que preparará la disolución. En la ventana del simulador, indique la masa que agregará y presione </a:t>
            </a:r>
            <a:r>
              <a:rPr lang="es-MX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Añadir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65113" lvl="0" indent="-265113" algn="just">
              <a:lnSpc>
                <a:spcPct val="120000"/>
              </a:lnSpc>
              <a:spcAft>
                <a:spcPts val="1200"/>
              </a:spcAft>
              <a:tabLst>
                <a:tab pos="9237663" algn="l"/>
              </a:tabLs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En </a:t>
            </a:r>
            <a:r>
              <a:rPr lang="es-MX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Almacén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vaya a </a:t>
            </a:r>
            <a:r>
              <a:rPr lang="es-MX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Soluciones &gt; H</a:t>
            </a:r>
            <a:r>
              <a:rPr lang="es-MX" sz="20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MX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s-MX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desionizada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65113" lvl="0" indent="-265113" algn="just">
              <a:lnSpc>
                <a:spcPct val="120000"/>
              </a:lnSpc>
              <a:spcAft>
                <a:spcPts val="1200"/>
              </a:spcAft>
              <a:tabLst>
                <a:tab pos="9237663" algn="l"/>
              </a:tabLs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Coloque el agua </a:t>
            </a:r>
            <a:r>
              <a:rPr lang="es-MX" sz="2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desionizada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sobre el vaso de precipitados y agregue 20 [ml].</a:t>
            </a:r>
          </a:p>
          <a:p>
            <a:pPr marL="354013" lvl="0" indent="-354013" algn="just">
              <a:lnSpc>
                <a:spcPct val="120000"/>
              </a:lnSpc>
              <a:spcAft>
                <a:spcPts val="1200"/>
              </a:spcAft>
              <a:tabLst>
                <a:tab pos="9237663" algn="l"/>
              </a:tabLs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Seleccione en </a:t>
            </a:r>
            <a:r>
              <a:rPr lang="es-MX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vidrio &gt; Matraces aforados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coloque sobre la mesa de trabajo un matraz aforado de 100 [ml].</a:t>
            </a:r>
          </a:p>
          <a:p>
            <a:pPr marL="354013" lvl="0" indent="-354013" algn="just">
              <a:lnSpc>
                <a:spcPct val="120000"/>
              </a:lnSpc>
              <a:spcAft>
                <a:spcPts val="1200"/>
              </a:spcAft>
              <a:tabLst>
                <a:tab pos="9237663" algn="l"/>
              </a:tabLs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Vacíe el contenido del vaso en el matraz aforado de 100 [ml].</a:t>
            </a:r>
          </a:p>
          <a:p>
            <a:pPr marL="354013" lvl="0" indent="-354013" algn="just">
              <a:lnSpc>
                <a:spcPct val="120000"/>
              </a:lnSpc>
              <a:spcAft>
                <a:spcPts val="1200"/>
              </a:spcAft>
              <a:tabLst>
                <a:tab pos="9237663" algn="l"/>
              </a:tabLs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Retire el vaso de precipitados dando clic derecho sobre el frasco y después en </a:t>
            </a:r>
            <a:r>
              <a:rPr lang="es-MX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Eliminar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5337630" y="674099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</p:spTree>
    <p:extLst>
      <p:ext uri="{BB962C8B-B14F-4D97-AF65-F5344CB8AC3E}">
        <p14:creationId xmlns:p14="http://schemas.microsoft.com/office/powerpoint/2010/main" val="30045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32609" y="1330445"/>
            <a:ext cx="11125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 algn="just">
              <a:lnSpc>
                <a:spcPct val="120000"/>
              </a:lnSpc>
              <a:spcAft>
                <a:spcPts val="1200"/>
              </a:spcAft>
              <a:tabLst>
                <a:tab pos="9237663" algn="l"/>
              </a:tabLs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Agregue agua </a:t>
            </a:r>
            <a:r>
              <a:rPr lang="es-MX" sz="2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desionizada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hasta llegar a la marca de aforo. Coloque volúmenes bajos y vacíe con la opción </a:t>
            </a:r>
            <a:r>
              <a:rPr lang="es-MX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Precisa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bien hágalo con una pipeta volumétrica en forma </a:t>
            </a:r>
            <a:r>
              <a:rPr lang="es-MX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Realista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hasta llegar a la marca de aforo.</a:t>
            </a:r>
          </a:p>
          <a:p>
            <a:pPr marL="354013" lvl="0" indent="-354013" algn="just">
              <a:lnSpc>
                <a:spcPct val="120000"/>
              </a:lnSpc>
              <a:spcAft>
                <a:spcPts val="0"/>
              </a:spcAft>
              <a:tabLst>
                <a:tab pos="9237663" algn="l"/>
              </a:tabLs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Determine la masa del matraz que contendrá la disolución, para esto pese un matraz vacío:</a:t>
            </a:r>
          </a:p>
          <a:p>
            <a:pPr marL="265113" lvl="0" indent="-265113" algn="ctr">
              <a:lnSpc>
                <a:spcPct val="120000"/>
              </a:lnSpc>
              <a:spcAft>
                <a:spcPts val="1800"/>
              </a:spcAft>
              <a:tabLst>
                <a:tab pos="9237663" algn="l"/>
              </a:tabLs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𝑚</a:t>
            </a:r>
            <a:r>
              <a:rPr lang="es-MX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𝑚𝑎𝑡𝑟𝑎𝑧 𝑣𝑜𝑙. 𝑣𝑎𝑐𝑖𝑜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__________ [      ]</a:t>
            </a:r>
          </a:p>
          <a:p>
            <a:pPr marL="354013" lvl="0" indent="-354013" algn="just">
              <a:lnSpc>
                <a:spcPct val="120000"/>
              </a:lnSpc>
              <a:spcAft>
                <a:spcPts val="0"/>
              </a:spcAft>
              <a:tabLst>
                <a:tab pos="9237663" algn="l"/>
              </a:tabLs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Determine la masa de la disolución (ya sea tarando la balanza o por diferencia de masas entre el matraz lleno y el matraz vacío) y registre su temperatura.</a:t>
            </a:r>
          </a:p>
          <a:p>
            <a:pPr marL="265113" lvl="0" indent="-265113" algn="ctr">
              <a:lnSpc>
                <a:spcPct val="120000"/>
              </a:lnSpc>
              <a:spcAft>
                <a:spcPts val="1800"/>
              </a:spcAft>
              <a:tabLst>
                <a:tab pos="9237663" algn="l"/>
              </a:tabLs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𝑚</a:t>
            </a:r>
            <a:r>
              <a:rPr lang="es-MX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𝑚𝑎𝑡𝑟𝑎𝑧 𝑣𝑜𝑙. 𝑙𝑙𝑒𝑛𝑜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_______ [   ]         𝑚</a:t>
            </a:r>
            <a:r>
              <a:rPr lang="es-MX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𝑑𝑖𝑠𝑜𝑙𝑢𝑐𝑖</a:t>
            </a:r>
            <a:r>
              <a:rPr lang="es-MX" sz="2000" baseline="-25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s-MX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𝑛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=_______ [   ]           𝑇</a:t>
            </a:r>
            <a:r>
              <a:rPr lang="es-MX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𝑑𝑖𝑠𝑜𝑙𝑢𝑐𝑖</a:t>
            </a:r>
            <a:r>
              <a:rPr lang="es-MX" sz="2000" baseline="-25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s-MX" sz="20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𝑛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=_______ [   ]</a:t>
            </a:r>
          </a:p>
          <a:p>
            <a:pPr marL="354013" lvl="0" indent="-354013" algn="just">
              <a:lnSpc>
                <a:spcPct val="120000"/>
              </a:lnSpc>
              <a:spcAft>
                <a:spcPts val="1200"/>
              </a:spcAft>
              <a:tabLst>
                <a:tab pos="9237663" algn="l"/>
              </a:tabLs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Al seleccionar un recipiente, el simulador muestra información como la temperatura, el volumen, el pH y la concentración de las especies presentes en el recipiente.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5337630" y="674099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</p:spTree>
    <p:extLst>
      <p:ext uri="{BB962C8B-B14F-4D97-AF65-F5344CB8AC3E}">
        <p14:creationId xmlns:p14="http://schemas.microsoft.com/office/powerpoint/2010/main" val="355762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532609" y="1357340"/>
                <a:ext cx="11125200" cy="1833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4013" lvl="0" indent="-354013" algn="just">
                  <a:lnSpc>
                    <a:spcPct val="120000"/>
                  </a:lnSpc>
                  <a:spcAft>
                    <a:spcPts val="1200"/>
                  </a:spcAft>
                  <a:tabLst>
                    <a:tab pos="9237663" algn="l"/>
                  </a:tabLst>
                </a:pPr>
                <a:r>
                  <a:rPr lang="es-MX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16. Determine la concentración porcentual masa/volumen y la densidad de la disolución. Registre sus resultados en la tabla.</a:t>
                </a:r>
              </a:p>
              <a:p>
                <a:pPr marL="354013" lvl="0" indent="-354013" algn="just">
                  <a:lnSpc>
                    <a:spcPct val="120000"/>
                  </a:lnSpc>
                  <a:spcAft>
                    <a:spcPts val="1200"/>
                  </a:spcAft>
                  <a:tabLst>
                    <a:tab pos="92376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𝜌</m:t>
                      </m:r>
                      <m:r>
                        <a:rPr lang="es-MX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MX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MX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MX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s-MX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𝑑𝑖𝑠𝑜𝑙𝑢𝑐𝑖</m:t>
                              </m:r>
                              <m:r>
                                <a:rPr lang="es-MX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ó</m:t>
                              </m:r>
                              <m:r>
                                <a:rPr lang="es-MX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MX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MX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MX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𝑚𝑎𝑡𝑟𝑎𝑧</m:t>
                              </m:r>
                            </m:sub>
                          </m:sSub>
                        </m:den>
                      </m:f>
                      <m:r>
                        <a:rPr lang="es-MX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          % </m:t>
                      </m:r>
                      <m:f>
                        <m:fPr>
                          <m:ctrlPr>
                            <a:rPr lang="es-MX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MX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num>
                        <m:den>
                          <m:r>
                            <a:rPr lang="es-MX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den>
                      </m:f>
                      <m:r>
                        <a:rPr lang="es-MX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MX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MX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MX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s-MX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𝑠𝑜𝑙𝑢𝑡𝑜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MX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MX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MX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𝑑𝑖𝑠𝑜𝑙𝑢𝑐𝑖</m:t>
                              </m:r>
                              <m:r>
                                <a:rPr lang="es-MX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ó</m:t>
                              </m:r>
                              <m:r>
                                <a:rPr lang="es-MX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s-MX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s-MX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100</m:t>
                      </m:r>
                    </m:oMath>
                  </m:oMathPara>
                </a14:m>
                <a:endParaRPr lang="es-MX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09" y="1357340"/>
                <a:ext cx="11125200" cy="1833643"/>
              </a:xfrm>
              <a:prstGeom prst="rect">
                <a:avLst/>
              </a:prstGeom>
              <a:blipFill rotWithShape="0">
                <a:blip r:embed="rId3"/>
                <a:stretch>
                  <a:fillRect l="-548" t="-333" r="-603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5337630" y="674099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</p:spTree>
    <p:extLst>
      <p:ext uri="{BB962C8B-B14F-4D97-AF65-F5344CB8AC3E}">
        <p14:creationId xmlns:p14="http://schemas.microsoft.com/office/powerpoint/2010/main" val="393413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09"/>
              </p:ext>
            </p:extLst>
          </p:nvPr>
        </p:nvGraphicFramePr>
        <p:xfrm>
          <a:off x="732808" y="1966769"/>
          <a:ext cx="10724801" cy="3139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3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7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1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80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00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rgbClr val="0000FF"/>
                          </a:solidFill>
                        </a:rPr>
                        <a:t>Disolución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rgbClr val="0000FF"/>
                          </a:solidFill>
                        </a:rPr>
                        <a:t>Masa de </a:t>
                      </a:r>
                      <a:r>
                        <a:rPr lang="es-MX" dirty="0" err="1">
                          <a:solidFill>
                            <a:srgbClr val="0000FF"/>
                          </a:solidFill>
                        </a:rPr>
                        <a:t>NaCl</a:t>
                      </a:r>
                      <a:endParaRPr lang="es-MX" dirty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s-MX" dirty="0">
                          <a:solidFill>
                            <a:srgbClr val="0000FF"/>
                          </a:solidFill>
                        </a:rPr>
                        <a:t>[g]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rgbClr val="0000FF"/>
                          </a:solidFill>
                        </a:rPr>
                        <a:t>Volumen de disolución [ml]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rgbClr val="0000FF"/>
                          </a:solidFill>
                        </a:rPr>
                        <a:t>Concentración de la disolución</a:t>
                      </a:r>
                    </a:p>
                    <a:p>
                      <a:pPr algn="ctr"/>
                      <a:r>
                        <a:rPr lang="es-MX" dirty="0">
                          <a:solidFill>
                            <a:srgbClr val="0000FF"/>
                          </a:solidFill>
                        </a:rPr>
                        <a:t>% m/v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rgbClr val="0000FF"/>
                          </a:solidFill>
                        </a:rPr>
                        <a:t>Masa de la disolución</a:t>
                      </a:r>
                    </a:p>
                    <a:p>
                      <a:pPr algn="ctr"/>
                      <a:r>
                        <a:rPr lang="es-MX" dirty="0">
                          <a:solidFill>
                            <a:srgbClr val="0000FF"/>
                          </a:solidFill>
                        </a:rPr>
                        <a:t>[g]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rgbClr val="0000FF"/>
                          </a:solidFill>
                        </a:rPr>
                        <a:t>Densidad de la disolución</a:t>
                      </a:r>
                    </a:p>
                    <a:p>
                      <a:pPr algn="ctr"/>
                      <a:r>
                        <a:rPr lang="es-MX" dirty="0">
                          <a:solidFill>
                            <a:srgbClr val="0000FF"/>
                          </a:solidFill>
                        </a:rPr>
                        <a:t>[g/ml]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rgbClr val="0000FF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rgbClr val="0000FF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rgbClr val="0000FF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rgbClr val="0000FF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rgbClr val="0000FF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rgbClr val="0000FF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rgbClr val="0000FF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rgbClr val="0000FF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rgbClr val="0000FF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rgbClr val="0000FF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rgbClr val="0000FF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rgbClr val="0000FF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rgbClr val="0000FF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rgbClr val="0000FF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rgbClr val="0000FF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rgbClr val="0000FF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rgbClr val="0000FF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rgbClr val="0000FF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5337630" y="674099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33401" y="1356902"/>
            <a:ext cx="11125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lvl="0" indent="-354013" algn="ctr">
              <a:lnSpc>
                <a:spcPct val="150000"/>
              </a:lnSpc>
              <a:tabLst>
                <a:tab pos="9237663" algn="l"/>
              </a:tabLst>
            </a:pPr>
            <a:r>
              <a:rPr lang="es-MX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Tabla 1</a:t>
            </a:r>
          </a:p>
        </p:txBody>
      </p:sp>
    </p:spTree>
    <p:extLst>
      <p:ext uri="{BB962C8B-B14F-4D97-AF65-F5344CB8AC3E}">
        <p14:creationId xmlns:p14="http://schemas.microsoft.com/office/powerpoint/2010/main" val="148250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5186937" y="659811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533401" y="1209422"/>
                <a:ext cx="10896599" cy="1383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s-MX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ACTIVIDAD 3</a:t>
                </a:r>
              </a:p>
              <a:p>
                <a:pPr marL="354013" lvl="0" indent="-354013" algn="just">
                  <a:lnSpc>
                    <a:spcPct val="120000"/>
                  </a:lnSpc>
                  <a:spcAft>
                    <a:spcPts val="1200"/>
                  </a:spcAft>
                  <a:tabLst>
                    <a:tab pos="9237663" algn="l"/>
                  </a:tabLst>
                </a:pPr>
                <a:r>
                  <a:rPr lang="es-MX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A partir de los datos de la tabla 1, tabule la densidad y el % m/v en unidades del Sistema Internacional y trace la gráfica de </a:t>
                </a:r>
                <a14:m>
                  <m:oMath xmlns:m="http://schemas.openxmlformats.org/officeDocument/2006/math">
                    <m:r>
                      <a:rPr lang="es-MX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es-MX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s-MX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s-MX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MX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%</m:t>
                        </m:r>
                        <m:f>
                          <m:fPr>
                            <m:ctrlPr>
                              <a:rPr lang="es-MX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s-MX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s-MX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den>
                        </m:f>
                      </m:e>
                    </m:d>
                  </m:oMath>
                </a14:m>
                <a:r>
                  <a:rPr lang="es-MX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1" y="1209422"/>
                <a:ext cx="10896599" cy="1383777"/>
              </a:xfrm>
              <a:prstGeom prst="rect">
                <a:avLst/>
              </a:prstGeom>
              <a:blipFill rotWithShape="0">
                <a:blip r:embed="rId3"/>
                <a:stretch>
                  <a:fillRect l="-616" r="-560" b="-1322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upo 31"/>
          <p:cNvGrpSpPr/>
          <p:nvPr/>
        </p:nvGrpSpPr>
        <p:grpSpPr>
          <a:xfrm>
            <a:off x="775573" y="2736607"/>
            <a:ext cx="4157084" cy="3814165"/>
            <a:chOff x="775573" y="2549760"/>
            <a:chExt cx="4157084" cy="3814165"/>
          </a:xfrm>
        </p:grpSpPr>
        <p:cxnSp>
          <p:nvCxnSpPr>
            <p:cNvPr id="33" name="Conector recto de flecha 32"/>
            <p:cNvCxnSpPr/>
            <p:nvPr/>
          </p:nvCxnSpPr>
          <p:spPr>
            <a:xfrm>
              <a:off x="1526509" y="5603154"/>
              <a:ext cx="3312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de flecha 33"/>
            <p:cNvCxnSpPr/>
            <p:nvPr/>
          </p:nvCxnSpPr>
          <p:spPr>
            <a:xfrm rot="16200000">
              <a:off x="159249" y="4205760"/>
              <a:ext cx="3312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CuadroTexto 34"/>
                <p:cNvSpPr txBox="1"/>
                <p:nvPr/>
              </p:nvSpPr>
              <p:spPr>
                <a:xfrm>
                  <a:off x="3633070" y="5655205"/>
                  <a:ext cx="1299587" cy="7087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MX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%</m:t>
                        </m:r>
                        <m:f>
                          <m:fPr>
                            <m:ctrlPr>
                              <a:rPr lang="es-MX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s-MX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es-MX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𝒗</m:t>
                            </m:r>
                          </m:den>
                        </m:f>
                        <m:r>
                          <a:rPr lang="es-MX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s-MX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MX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s-MX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𝒌𝒈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s-MX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MX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𝒎</m:t>
                                    </m:r>
                                  </m:e>
                                  <m:sup>
                                    <m:r>
                                      <a:rPr lang="es-MX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𝟑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s-MX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5" name="CuadroTexto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3070" y="5655205"/>
                  <a:ext cx="1299587" cy="7087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uadroTexto 35"/>
                <p:cNvSpPr txBox="1"/>
                <p:nvPr/>
              </p:nvSpPr>
              <p:spPr>
                <a:xfrm>
                  <a:off x="775573" y="2549760"/>
                  <a:ext cx="983794" cy="7087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MX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𝝆</m:t>
                        </m:r>
                        <m:r>
                          <a:rPr lang="es-MX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s-MX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MX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s-MX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𝒌𝒈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s-MX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MX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𝒎</m:t>
                                    </m:r>
                                  </m:e>
                                  <m:sup>
                                    <m:r>
                                      <a:rPr lang="es-MX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𝟑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s-MX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CuadroTexto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573" y="2549760"/>
                  <a:ext cx="983794" cy="7087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Elipse 36"/>
            <p:cNvSpPr/>
            <p:nvPr/>
          </p:nvSpPr>
          <p:spPr>
            <a:xfrm>
              <a:off x="1915651" y="5253758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8" name="Elipse 37"/>
            <p:cNvSpPr/>
            <p:nvPr/>
          </p:nvSpPr>
          <p:spPr>
            <a:xfrm>
              <a:off x="2410200" y="4929656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9" name="Elipse 38"/>
            <p:cNvSpPr/>
            <p:nvPr/>
          </p:nvSpPr>
          <p:spPr>
            <a:xfrm>
              <a:off x="2888427" y="4642547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Elipse 39"/>
            <p:cNvSpPr/>
            <p:nvPr/>
          </p:nvSpPr>
          <p:spPr>
            <a:xfrm>
              <a:off x="3424022" y="437201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1" name="Elipse 40"/>
            <p:cNvSpPr/>
            <p:nvPr/>
          </p:nvSpPr>
          <p:spPr>
            <a:xfrm>
              <a:off x="3981986" y="400757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2" name="Elipse 41"/>
            <p:cNvSpPr/>
            <p:nvPr/>
          </p:nvSpPr>
          <p:spPr>
            <a:xfrm>
              <a:off x="4601133" y="3650236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166286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5186937" y="659811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33401" y="1209422"/>
            <a:ext cx="1112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 3</a:t>
            </a:r>
          </a:p>
          <a:p>
            <a:pPr marL="354013" lvl="0" indent="-354013" algn="just">
              <a:lnSpc>
                <a:spcPct val="120000"/>
              </a:lnSpc>
              <a:spcAft>
                <a:spcPts val="1200"/>
              </a:spcAft>
              <a:tabLst>
                <a:tab pos="9237663" algn="l"/>
              </a:tabLs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Exprese la relación matemática, obteniéndola a partir del ajuste matemático con los datos experimentales. Responda: ¿cuál es el comportamiento observado de la densidad respecto a la concentración?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775573" y="2790395"/>
            <a:ext cx="4157084" cy="3814165"/>
            <a:chOff x="775573" y="2790395"/>
            <a:chExt cx="4157084" cy="3814165"/>
          </a:xfrm>
        </p:grpSpPr>
        <p:cxnSp>
          <p:nvCxnSpPr>
            <p:cNvPr id="20" name="Conector recto de flecha 19"/>
            <p:cNvCxnSpPr/>
            <p:nvPr/>
          </p:nvCxnSpPr>
          <p:spPr>
            <a:xfrm>
              <a:off x="1526509" y="5843789"/>
              <a:ext cx="3312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de flecha 20"/>
            <p:cNvCxnSpPr/>
            <p:nvPr/>
          </p:nvCxnSpPr>
          <p:spPr>
            <a:xfrm rot="16200000">
              <a:off x="159249" y="4446395"/>
              <a:ext cx="3312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uadroTexto 21"/>
                <p:cNvSpPr txBox="1"/>
                <p:nvPr/>
              </p:nvSpPr>
              <p:spPr>
                <a:xfrm>
                  <a:off x="3633070" y="5895840"/>
                  <a:ext cx="1299587" cy="7087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MX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%</m:t>
                        </m:r>
                        <m:f>
                          <m:fPr>
                            <m:ctrlPr>
                              <a:rPr lang="es-MX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s-MX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es-MX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𝒗</m:t>
                            </m:r>
                          </m:den>
                        </m:f>
                        <m:r>
                          <a:rPr lang="es-MX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s-MX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MX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s-MX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𝒌𝒈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s-MX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MX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𝒎</m:t>
                                    </m:r>
                                  </m:e>
                                  <m:sup>
                                    <m:r>
                                      <a:rPr lang="es-MX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𝟑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s-MX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Cuadro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3070" y="5895840"/>
                  <a:ext cx="1299587" cy="7087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uadroTexto 22"/>
                <p:cNvSpPr txBox="1"/>
                <p:nvPr/>
              </p:nvSpPr>
              <p:spPr>
                <a:xfrm>
                  <a:off x="775573" y="2790395"/>
                  <a:ext cx="983794" cy="7087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MX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𝝆</m:t>
                        </m:r>
                        <m:r>
                          <a:rPr lang="es-MX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s-MX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MX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s-MX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𝒌𝒈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s-MX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MX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𝒎</m:t>
                                    </m:r>
                                  </m:e>
                                  <m:sup>
                                    <m:r>
                                      <a:rPr lang="es-MX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𝟑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s-MX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CuadroTexto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573" y="2790395"/>
                  <a:ext cx="983794" cy="7087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Elipse 23"/>
            <p:cNvSpPr/>
            <p:nvPr/>
          </p:nvSpPr>
          <p:spPr>
            <a:xfrm>
              <a:off x="1915651" y="5494393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Elipse 24"/>
            <p:cNvSpPr/>
            <p:nvPr/>
          </p:nvSpPr>
          <p:spPr>
            <a:xfrm>
              <a:off x="2410200" y="517029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6" name="Elipse 25"/>
            <p:cNvSpPr/>
            <p:nvPr/>
          </p:nvSpPr>
          <p:spPr>
            <a:xfrm>
              <a:off x="2888427" y="4883182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7" name="Elipse 26"/>
            <p:cNvSpPr/>
            <p:nvPr/>
          </p:nvSpPr>
          <p:spPr>
            <a:xfrm>
              <a:off x="3424022" y="4612646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8" name="Elipse 27"/>
            <p:cNvSpPr/>
            <p:nvPr/>
          </p:nvSpPr>
          <p:spPr>
            <a:xfrm>
              <a:off x="3981986" y="4248206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9" name="Elipse 28"/>
            <p:cNvSpPr/>
            <p:nvPr/>
          </p:nvSpPr>
          <p:spPr>
            <a:xfrm>
              <a:off x="4601133" y="3890871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cxnSp>
        <p:nvCxnSpPr>
          <p:cNvPr id="30" name="Conector recto 29"/>
          <p:cNvCxnSpPr>
            <a:cxnSpLocks/>
          </p:cNvCxnSpPr>
          <p:nvPr/>
        </p:nvCxnSpPr>
        <p:spPr>
          <a:xfrm flipV="1">
            <a:off x="1823670" y="3785291"/>
            <a:ext cx="2995149" cy="177556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/>
              <p:cNvSpPr txBox="1"/>
              <p:nvPr/>
            </p:nvSpPr>
            <p:spPr>
              <a:xfrm>
                <a:off x="4673133" y="4612646"/>
                <a:ext cx="7183377" cy="640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𝝆</m:t>
                      </m:r>
                      <m:r>
                        <a:rPr lang="es-MX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MX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MX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s-MX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𝒌</m:t>
                              </m:r>
                              <m:r>
                                <a:rPr lang="es-MX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𝒈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MX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s-MX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𝟑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s-MX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s-MX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MX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𝑷𝒆𝒏𝒅𝒊𝒆𝒏𝒕𝒆</m:t>
                          </m:r>
                          <m:r>
                            <a:rPr lang="es-MX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MX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s-MX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s-MX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¿?  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s-MX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MX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%</m:t>
                          </m:r>
                          <m:f>
                            <m:fPr>
                              <m:ctrlPr>
                                <a:rPr lang="es-MX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s-MX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es-MX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𝒗</m:t>
                              </m:r>
                            </m:den>
                          </m:f>
                          <m:r>
                            <a:rPr lang="es-MX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MX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MX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MX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𝒌</m:t>
                                  </m:r>
                                  <m:r>
                                    <a:rPr lang="es-MX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𝒈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s-MX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MX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𝒎</m:t>
                                      </m:r>
                                    </m:e>
                                    <m:sup>
                                      <m:r>
                                        <a:rPr lang="es-MX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d>
                      <m:r>
                        <a:rPr lang="es-MX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s-MX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𝑶𝒓𝒅𝒆𝒏𝒂𝒅𝒂</m:t>
                      </m:r>
                      <m:r>
                        <a:rPr lang="es-MX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MX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𝒂𝒍</m:t>
                      </m:r>
                      <m:r>
                        <a:rPr lang="es-MX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s-MX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𝒐𝒓𝒊𝒈𝒆𝒏</m:t>
                      </m:r>
                      <m:r>
                        <a:rPr lang="es-MX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[  ¿?  ]</m:t>
                      </m:r>
                    </m:oMath>
                  </m:oMathPara>
                </a14:m>
                <a:endParaRPr lang="es-MX" sz="1600" b="1" dirty="0"/>
              </a:p>
            </p:txBody>
          </p:sp>
        </mc:Choice>
        <mc:Fallback xmlns="">
          <p:sp>
            <p:nvSpPr>
              <p:cNvPr id="31" name="Cuadro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133" y="4612646"/>
                <a:ext cx="7183377" cy="64030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153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5186937" y="659811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33401" y="1209422"/>
            <a:ext cx="111252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 3</a:t>
            </a:r>
          </a:p>
          <a:p>
            <a:pPr marL="265113" lvl="0" indent="-265113" algn="just">
              <a:lnSpc>
                <a:spcPct val="120000"/>
              </a:lnSpc>
              <a:spcAft>
                <a:spcPts val="1200"/>
              </a:spcAft>
              <a:tabLst>
                <a:tab pos="9237663" algn="l"/>
              </a:tabLs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Considere los resultados obtenidos y deduzca.</a:t>
            </a:r>
          </a:p>
          <a:p>
            <a:pPr marL="530225" lvl="0" indent="-265113" algn="just">
              <a:lnSpc>
                <a:spcPct val="120000"/>
              </a:lnSpc>
              <a:spcAft>
                <a:spcPts val="1200"/>
              </a:spcAft>
              <a:tabLst>
                <a:tab pos="9237663" algn="l"/>
              </a:tabLs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La concentración en porcentaje masa-volumen, de sal en el agua del mar muerto. Considere que la densidad del mar muerto es aproximadamente 1 240 [kg/m</a:t>
            </a:r>
            <a:r>
              <a:rPr lang="es-MX" sz="20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</a:p>
          <a:p>
            <a:pPr marL="530225" lvl="0" indent="-265113" algn="just">
              <a:lnSpc>
                <a:spcPct val="120000"/>
              </a:lnSpc>
              <a:spcAft>
                <a:spcPts val="1200"/>
              </a:spcAft>
              <a:tabLst>
                <a:tab pos="9237663" algn="l"/>
              </a:tabLs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La densidad de una salmuera para alimentos que contiene 40 [g] de </a:t>
            </a:r>
            <a:r>
              <a:rPr lang="es-MX" sz="2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cada 250 [ml] de disolución.</a:t>
            </a:r>
          </a:p>
        </p:txBody>
      </p:sp>
    </p:spTree>
    <p:extLst>
      <p:ext uri="{BB962C8B-B14F-4D97-AF65-F5344CB8AC3E}">
        <p14:creationId xmlns:p14="http://schemas.microsoft.com/office/powerpoint/2010/main" val="404079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33401" y="1209422"/>
            <a:ext cx="11125200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 4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s-MX" sz="20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Determinación de la densidad de diferentes sólidos</a:t>
            </a:r>
          </a:p>
          <a:p>
            <a:pPr lvl="0" algn="just">
              <a:lnSpc>
                <a:spcPct val="120000"/>
              </a:lnSpc>
              <a:spcAft>
                <a:spcPts val="1200"/>
              </a:spcAft>
              <a:tabLst>
                <a:tab pos="9237663" algn="l"/>
              </a:tabLs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Empleando el simulador </a:t>
            </a:r>
            <a:r>
              <a:rPr lang="es-MX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Densidad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realice lo que se pide.</a:t>
            </a:r>
          </a:p>
          <a:p>
            <a:pPr marL="265113" lvl="0" indent="-265113" algn="just">
              <a:lnSpc>
                <a:spcPct val="120000"/>
              </a:lnSpc>
              <a:spcAft>
                <a:spcPts val="1200"/>
              </a:spcAft>
              <a:tabLst>
                <a:tab pos="9237663" algn="l"/>
              </a:tabLs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Seleccione la opción </a:t>
            </a:r>
            <a:r>
              <a:rPr lang="es-MX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cuerpos tienen la misma masa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para que la masa sea constante en los cilindros.</a:t>
            </a:r>
          </a:p>
          <a:p>
            <a:pPr marL="265113" lvl="0" indent="-265113" algn="just">
              <a:lnSpc>
                <a:spcPct val="120000"/>
              </a:lnSpc>
              <a:spcAft>
                <a:spcPts val="1200"/>
              </a:spcAft>
              <a:tabLst>
                <a:tab pos="9237663" algn="l"/>
              </a:tabLs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Ajuste la masa de los cilindros de acuerdo con la información de la tabla y realice los cálculos necesarios para completarla.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5337630" y="674099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</p:spTree>
    <p:extLst>
      <p:ext uri="{BB962C8B-B14F-4D97-AF65-F5344CB8AC3E}">
        <p14:creationId xmlns:p14="http://schemas.microsoft.com/office/powerpoint/2010/main" val="339695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5337630" y="674099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6674777"/>
                  </p:ext>
                </p:extLst>
              </p:nvPr>
            </p:nvGraphicFramePr>
            <p:xfrm>
              <a:off x="1676033" y="1941614"/>
              <a:ext cx="9149283" cy="4234307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10364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976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6483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0289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76633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165122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1327355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b="0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Muestras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b="0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</a:p>
                        <a:p>
                          <a:pPr algn="ctr"/>
                          <a:r>
                            <a:rPr lang="es-MX" sz="1400" b="0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[kg]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b="0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Volumen</a:t>
                          </a:r>
                        </a:p>
                        <a:p>
                          <a:pPr algn="ctr"/>
                          <a:r>
                            <a:rPr lang="es-MX" sz="1400" b="0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[cm</a:t>
                          </a:r>
                          <a:r>
                            <a:rPr lang="es-MX" sz="1400" b="0" baseline="30000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s-MX" sz="1400" b="0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b="0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Volumen</a:t>
                          </a:r>
                        </a:p>
                        <a:p>
                          <a:pPr algn="ctr"/>
                          <a:r>
                            <a:rPr lang="es-MX" sz="1400" b="0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[m</a:t>
                          </a:r>
                          <a:r>
                            <a:rPr lang="es-MX" sz="1400" b="0" baseline="30000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s-MX" sz="1400" b="0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𝜌</m:t>
                                </m:r>
                                <m:r>
                                  <a:rPr lang="es-MX" sz="1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MX" sz="1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MX" sz="16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MX" sz="16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𝑔</m:t>
                                        </m:r>
                                      </m:num>
                                      <m:den>
                                        <m:r>
                                          <a:rPr lang="es-MX" sz="16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𝑐</m:t>
                                        </m:r>
                                        <m:sSup>
                                          <m:sSupPr>
                                            <m:ctrlPr>
                                              <a:rPr lang="es-MX" sz="1600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MX" sz="1600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p>
                                            <m:r>
                                              <a:rPr lang="es-MX" sz="1600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s-MX" sz="16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𝜌</m:t>
                                </m:r>
                                <m:r>
                                  <a:rPr lang="es-MX" sz="1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MX" sz="1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MX" sz="16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MX" sz="16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𝑘𝑔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s-MX" sz="1600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MX" sz="1600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p>
                                            <m:r>
                                              <a:rPr lang="es-MX" sz="1600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s-MX" sz="16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s-MX" sz="1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𝑝𝑟𝑜𝑚𝑒𝑑𝑖𝑜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6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MX" sz="16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MX" sz="16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MX" sz="16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𝑘𝑔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s-MX" sz="1600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MX" sz="1600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p>
                                            <m:r>
                                              <a:rPr lang="es-MX" sz="1600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s-MX" sz="16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b="0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Desviación estándar,</a:t>
                          </a:r>
                          <a:r>
                            <a:rPr lang="es-MX" sz="1400" b="0" baseline="0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s-MX" sz="1400" b="0" i="1" baseline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oMath>
                          </a14:m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b="0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Incertidumbre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s-MX" sz="1400" b="0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Aluminio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b="0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b="0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b="0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s-MX" sz="1400" b="0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Oro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b="0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b="0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b="0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s-MX" sz="1400" b="0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Cobre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b="0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b="0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b="0" dirty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6674777"/>
                  </p:ext>
                </p:extLst>
              </p:nvPr>
            </p:nvGraphicFramePr>
            <p:xfrm>
              <a:off x="1676033" y="1941614"/>
              <a:ext cx="9149283" cy="4234307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1036456"/>
                    <a:gridCol w="769766"/>
                    <a:gridCol w="903111"/>
                    <a:gridCol w="903111"/>
                    <a:gridCol w="964839"/>
                    <a:gridCol w="1002890"/>
                    <a:gridCol w="1076633"/>
                    <a:gridCol w="1165122"/>
                    <a:gridCol w="1327355"/>
                  </a:tblGrid>
                  <a:tr h="8967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b="0" dirty="0" smtClean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Muestras</a:t>
                          </a:r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b="0" dirty="0" smtClean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</a:p>
                        <a:p>
                          <a:pPr algn="ctr"/>
                          <a:r>
                            <a:rPr lang="es-MX" sz="1400" b="0" dirty="0" smtClean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[kg]</a:t>
                          </a:r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b="0" dirty="0" smtClean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Volumen</a:t>
                          </a:r>
                        </a:p>
                        <a:p>
                          <a:pPr algn="ctr"/>
                          <a:r>
                            <a:rPr lang="es-MX" sz="1400" b="0" dirty="0" smtClean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[cm</a:t>
                          </a:r>
                          <a:r>
                            <a:rPr lang="es-MX" sz="1400" b="0" baseline="30000" dirty="0" smtClean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s-MX" sz="1400" b="0" dirty="0" smtClean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</a:t>
                          </a:r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b="0" dirty="0" smtClean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Volumen</a:t>
                          </a:r>
                        </a:p>
                        <a:p>
                          <a:pPr algn="ctr"/>
                          <a:r>
                            <a:rPr lang="es-MX" sz="1400" b="0" dirty="0" smtClean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[m</a:t>
                          </a:r>
                          <a:r>
                            <a:rPr lang="es-MX" sz="1400" b="0" baseline="30000" dirty="0" smtClean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s-MX" sz="1400" b="0" dirty="0" smtClean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75949" t="-680" r="-476582" b="-37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55758" t="-680" r="-356364" b="-37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518079" t="-680" r="-232203" b="-37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572775" t="-680" r="-115183" b="-37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b="0" dirty="0" smtClean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Incertidumbre</a:t>
                          </a:r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3708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s-MX" sz="1400" b="0" dirty="0" smtClean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Aluminio</a:t>
                          </a:r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b="0" dirty="0" smtClean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0.03</a:t>
                          </a:r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b="0" dirty="0" smtClean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0.07</a:t>
                          </a:r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b="0" dirty="0" smtClean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0.14</a:t>
                          </a:r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s-MX" sz="1400" b="0" dirty="0" smtClean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Oro</a:t>
                          </a:r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b="0" dirty="0" smtClean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0.03</a:t>
                          </a:r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b="0" dirty="0" smtClean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0.07</a:t>
                          </a:r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b="0" dirty="0" smtClean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0.14</a:t>
                          </a:r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s-MX" sz="1400" b="0" dirty="0" smtClean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Cobre</a:t>
                          </a:r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b="0" dirty="0" smtClean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0.03</a:t>
                          </a:r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b="0" dirty="0" smtClean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0.07</a:t>
                          </a:r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b="0" dirty="0" smtClean="0">
                              <a:solidFill>
                                <a:srgbClr val="0000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0.14</a:t>
                          </a:r>
                          <a:endParaRPr lang="es-MX" sz="1400" b="0" dirty="0">
                            <a:solidFill>
                              <a:srgbClr val="0000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s-MX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CuadroTexto 4"/>
          <p:cNvSpPr txBox="1"/>
          <p:nvPr/>
        </p:nvSpPr>
        <p:spPr>
          <a:xfrm>
            <a:off x="533401" y="1356902"/>
            <a:ext cx="11125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lvl="0" indent="-354013" algn="ctr">
              <a:lnSpc>
                <a:spcPct val="150000"/>
              </a:lnSpc>
              <a:tabLst>
                <a:tab pos="9237663" algn="l"/>
              </a:tabLst>
            </a:pPr>
            <a:r>
              <a:rPr lang="es-MX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Tabla 2</a:t>
            </a:r>
          </a:p>
        </p:txBody>
      </p:sp>
    </p:spTree>
    <p:extLst>
      <p:ext uri="{BB962C8B-B14F-4D97-AF65-F5344CB8AC3E}">
        <p14:creationId xmlns:p14="http://schemas.microsoft.com/office/powerpoint/2010/main" val="344799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55" name="Text Box 19"/>
          <p:cNvSpPr txBox="1">
            <a:spLocks noChangeArrowheads="1"/>
          </p:cNvSpPr>
          <p:nvPr/>
        </p:nvSpPr>
        <p:spPr bwMode="auto">
          <a:xfrm>
            <a:off x="5388923" y="674099"/>
            <a:ext cx="141256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Objetivos</a:t>
            </a:r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747715" y="1363065"/>
            <a:ext cx="1069657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41300" lvl="0" indent="-241300" algn="just">
              <a:lnSpc>
                <a:spcPct val="140000"/>
              </a:lnSpc>
              <a:spcAft>
                <a:spcPct val="40000"/>
              </a:spcAft>
            </a:pPr>
            <a:r>
              <a:rPr lang="es-ES" sz="2000" b="1" dirty="0">
                <a:solidFill>
                  <a:srgbClr val="0000FF"/>
                </a:solidFill>
              </a:rPr>
              <a:t>El alumnado:</a:t>
            </a:r>
          </a:p>
          <a:p>
            <a:pPr marL="241300" lvl="0" indent="-241300" algn="just">
              <a:lnSpc>
                <a:spcPct val="140000"/>
              </a:lnSpc>
              <a:spcAft>
                <a:spcPct val="40000"/>
              </a:spcAft>
            </a:pPr>
            <a:r>
              <a:rPr lang="es-ES" sz="2000" dirty="0">
                <a:solidFill>
                  <a:srgbClr val="0000FF"/>
                </a:solidFill>
              </a:rPr>
              <a:t>1. </a:t>
            </a:r>
            <a:r>
              <a:rPr lang="es-MX" sz="2000" dirty="0">
                <a:solidFill>
                  <a:srgbClr val="0000FF"/>
                </a:solidFill>
              </a:rPr>
              <a:t>Preparará una disolución utilizando el material de vidrio adecuado.</a:t>
            </a:r>
            <a:endParaRPr lang="es-ES" sz="2000" dirty="0">
              <a:solidFill>
                <a:srgbClr val="0000FF"/>
              </a:solidFill>
            </a:endParaRPr>
          </a:p>
          <a:p>
            <a:pPr marL="241300" lvl="0" indent="-241300" algn="just">
              <a:lnSpc>
                <a:spcPct val="140000"/>
              </a:lnSpc>
              <a:spcAft>
                <a:spcPct val="40000"/>
              </a:spcAft>
            </a:pPr>
            <a:r>
              <a:rPr lang="es-ES" sz="2000" dirty="0">
                <a:solidFill>
                  <a:srgbClr val="0000FF"/>
                </a:solidFill>
              </a:rPr>
              <a:t>2. </a:t>
            </a:r>
            <a:r>
              <a:rPr lang="es-MX" sz="2000" dirty="0">
                <a:solidFill>
                  <a:srgbClr val="0000FF"/>
                </a:solidFill>
              </a:rPr>
              <a:t>Determinará la densidad de la disolución preparada.</a:t>
            </a:r>
            <a:endParaRPr lang="es-ES" sz="2000" dirty="0">
              <a:solidFill>
                <a:srgbClr val="0000FF"/>
              </a:solidFill>
            </a:endParaRPr>
          </a:p>
          <a:p>
            <a:pPr marL="241300" lvl="0" indent="-241300" algn="just">
              <a:lnSpc>
                <a:spcPct val="140000"/>
              </a:lnSpc>
              <a:spcAft>
                <a:spcPct val="40000"/>
              </a:spcAft>
            </a:pPr>
            <a:r>
              <a:rPr lang="es-ES" sz="2000" dirty="0">
                <a:solidFill>
                  <a:srgbClr val="0000FF"/>
                </a:solidFill>
              </a:rPr>
              <a:t>3. Determinará la densidad de diferentes sólidos</a:t>
            </a:r>
            <a:r>
              <a:rPr lang="es-MX" sz="2000" dirty="0">
                <a:solidFill>
                  <a:srgbClr val="0000FF"/>
                </a:solidFill>
              </a:rPr>
              <a:t>.</a:t>
            </a:r>
          </a:p>
          <a:p>
            <a:pPr marL="241300" lvl="0" indent="-241300" algn="just">
              <a:lnSpc>
                <a:spcPct val="140000"/>
              </a:lnSpc>
              <a:spcAft>
                <a:spcPct val="40000"/>
              </a:spcAft>
            </a:pPr>
            <a:r>
              <a:rPr lang="es-MX" sz="2000" dirty="0">
                <a:solidFill>
                  <a:srgbClr val="0000FF"/>
                </a:solidFill>
              </a:rPr>
              <a:t>4. Determinará la media, la desviación estándar y la incertidumbre de la densidad obtenida.</a:t>
            </a:r>
          </a:p>
          <a:p>
            <a:pPr marL="241300" lvl="0" indent="-241300" algn="just">
              <a:lnSpc>
                <a:spcPct val="140000"/>
              </a:lnSpc>
              <a:spcAft>
                <a:spcPct val="40000"/>
              </a:spcAft>
            </a:pPr>
            <a:r>
              <a:rPr lang="es-MX" sz="2000" dirty="0">
                <a:solidFill>
                  <a:srgbClr val="0000FF"/>
                </a:solidFill>
              </a:rPr>
              <a:t>5. Identificará las características estáticas de algunos instrumentos utilizados.</a:t>
            </a:r>
            <a:endParaRPr lang="es-E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4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9" grpId="0" uiExpand="1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533401" y="1209422"/>
                <a:ext cx="111252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5113" lvl="0" indent="-265113" algn="just">
                  <a:lnSpc>
                    <a:spcPct val="120000"/>
                  </a:lnSpc>
                  <a:spcAft>
                    <a:spcPts val="1200"/>
                  </a:spcAft>
                  <a:tabLst>
                    <a:tab pos="9237663" algn="l"/>
                  </a:tabLst>
                </a:pPr>
                <a:r>
                  <a:rPr lang="es-MX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Compare la densidad promedio del metal que registró en la tabla 2, con la densidad teórica reportada en </a:t>
                </a:r>
                <a:r>
                  <a:rPr lang="es-MX" sz="20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3"/>
                  </a:rPr>
                  <a:t>www.physics.nist.gov</a:t>
                </a:r>
                <a:r>
                  <a:rPr lang="es-MX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Calcule el porcentaje del error.</a:t>
                </a:r>
              </a:p>
              <a:p>
                <a:pPr marL="265113" lvl="0" indent="-265113" algn="just">
                  <a:lnSpc>
                    <a:spcPct val="120000"/>
                  </a:lnSpc>
                  <a:spcAft>
                    <a:spcPts val="1200"/>
                  </a:spcAft>
                  <a:tabLst>
                    <a:tab pos="9237663" algn="l"/>
                  </a:tabLst>
                </a:pPr>
                <a:r>
                  <a:rPr lang="es-MX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4. Trace la gráfica  </a:t>
                </a:r>
                <a14:m>
                  <m:oMath xmlns:m="http://schemas.openxmlformats.org/officeDocument/2006/math">
                    <m:r>
                      <a:rPr lang="es-MX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s-MX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s-MX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MX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e>
                    </m:d>
                    <m:r>
                      <a:rPr lang="es-MX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s-MX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s-MX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MX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s-MX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MX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s-MX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s-MX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s-MX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de cada metal.</a:t>
                </a:r>
              </a:p>
              <a:p>
                <a:pPr marL="265113" lvl="0" indent="-265113" algn="just">
                  <a:lnSpc>
                    <a:spcPct val="120000"/>
                  </a:lnSpc>
                  <a:spcAft>
                    <a:spcPts val="1200"/>
                  </a:spcAft>
                  <a:tabLst>
                    <a:tab pos="9237663" algn="l"/>
                  </a:tabLst>
                </a:pPr>
                <a:r>
                  <a:rPr lang="es-MX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5. Exprese la relación matemática a partir del ajuste matemático de los datos experimentales de cada metal. Responda: ¿qué representa la pendiente de la recta? Justifique</a:t>
                </a:r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1" y="1209422"/>
                <a:ext cx="11125200" cy="2212850"/>
              </a:xfrm>
              <a:prstGeom prst="rect">
                <a:avLst/>
              </a:prstGeom>
              <a:blipFill rotWithShape="0">
                <a:blip r:embed="rId4"/>
                <a:stretch>
                  <a:fillRect l="-603" r="-548" b="-4132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5337630" y="674099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</p:spTree>
    <p:extLst>
      <p:ext uri="{BB962C8B-B14F-4D97-AF65-F5344CB8AC3E}">
        <p14:creationId xmlns:p14="http://schemas.microsoft.com/office/powerpoint/2010/main" val="409309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33401" y="1209422"/>
            <a:ext cx="11125200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 5</a:t>
            </a:r>
          </a:p>
          <a:p>
            <a:pPr algn="just">
              <a:lnSpc>
                <a:spcPct val="150000"/>
              </a:lnSpc>
            </a:pPr>
            <a:r>
              <a:rPr lang="es-MX" sz="20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Determinación de las características estáticas de los instrumentos de medición</a:t>
            </a:r>
          </a:p>
          <a:p>
            <a:pPr marL="265113" lvl="0" indent="-265113" algn="just">
              <a:lnSpc>
                <a:spcPct val="150000"/>
              </a:lnSpc>
              <a:tabLst>
                <a:tab pos="9237663" algn="l"/>
              </a:tabLs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Observe los instrumentos siguientes y registre en la tabla 3 las características estáticas que se piden.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5337630" y="674099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3023" y="3020299"/>
            <a:ext cx="8044372" cy="305591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993997" y="6076217"/>
            <a:ext cx="22024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Balanza </a:t>
            </a:r>
            <a:r>
              <a:rPr lang="es-MX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granataria</a:t>
            </a:r>
            <a:endParaRPr lang="es-MX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0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5337630" y="674099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72357" y="3270188"/>
            <a:ext cx="2725317" cy="49044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87995" y="4884617"/>
            <a:ext cx="3294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Termómetro de mercurio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549779" y="3489671"/>
            <a:ext cx="5013263" cy="57240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585696" y="6233882"/>
            <a:ext cx="294142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Pipeta graduada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9284" y="1638369"/>
            <a:ext cx="1895374" cy="375407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7566257" y="5371573"/>
            <a:ext cx="294142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Probeta</a:t>
            </a:r>
          </a:p>
        </p:txBody>
      </p:sp>
    </p:spTree>
    <p:extLst>
      <p:ext uri="{BB962C8B-B14F-4D97-AF65-F5344CB8AC3E}">
        <p14:creationId xmlns:p14="http://schemas.microsoft.com/office/powerpoint/2010/main" val="196640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P spid="1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745323"/>
              </p:ext>
            </p:extLst>
          </p:nvPr>
        </p:nvGraphicFramePr>
        <p:xfrm>
          <a:off x="1085826" y="1864733"/>
          <a:ext cx="10018766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4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2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1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09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dirty="0">
                          <a:solidFill>
                            <a:srgbClr val="0000FF"/>
                          </a:solidFill>
                        </a:rPr>
                        <a:t>Instrumento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rgbClr val="0000FF"/>
                          </a:solidFill>
                        </a:rPr>
                        <a:t>Rango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rgbClr val="0000FF"/>
                          </a:solidFill>
                        </a:rPr>
                        <a:t>Resolución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rgbClr val="0000FF"/>
                          </a:solidFill>
                        </a:rPr>
                        <a:t>Legibilidad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dirty="0">
                          <a:solidFill>
                            <a:srgbClr val="0000FF"/>
                          </a:solidFill>
                        </a:rPr>
                        <a:t>Balanza </a:t>
                      </a:r>
                      <a:r>
                        <a:rPr lang="es-MX" dirty="0" err="1">
                          <a:solidFill>
                            <a:srgbClr val="0000FF"/>
                          </a:solidFill>
                        </a:rPr>
                        <a:t>granataria</a:t>
                      </a:r>
                      <a:endParaRPr lang="es-MX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dirty="0">
                          <a:solidFill>
                            <a:srgbClr val="0000FF"/>
                          </a:solidFill>
                        </a:rPr>
                        <a:t>Termómetro de mercurio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dirty="0">
                          <a:solidFill>
                            <a:srgbClr val="0000FF"/>
                          </a:solidFill>
                        </a:rPr>
                        <a:t>Pipeta graduada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dirty="0">
                          <a:solidFill>
                            <a:srgbClr val="0000FF"/>
                          </a:solidFill>
                        </a:rPr>
                        <a:t>Probeta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5337630" y="674099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33401" y="1356902"/>
            <a:ext cx="1112520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lvl="0" indent="-354013" algn="ctr">
              <a:lnSpc>
                <a:spcPct val="150000"/>
              </a:lnSpc>
              <a:tabLst>
                <a:tab pos="9237663" algn="l"/>
              </a:tabLst>
            </a:pPr>
            <a:r>
              <a:rPr lang="es-MX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Tabla 3</a:t>
            </a:r>
          </a:p>
        </p:txBody>
      </p:sp>
    </p:spTree>
    <p:extLst>
      <p:ext uri="{BB962C8B-B14F-4D97-AF65-F5344CB8AC3E}">
        <p14:creationId xmlns:p14="http://schemas.microsoft.com/office/powerpoint/2010/main" val="325463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4738109" y="674099"/>
            <a:ext cx="271420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Cuestionario previo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32611" y="1371654"/>
            <a:ext cx="11125200" cy="4828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lvl="0" indent="-265113" algn="just">
              <a:lnSpc>
                <a:spcPct val="120000"/>
              </a:lnSpc>
              <a:spcAft>
                <a:spcPts val="1200"/>
              </a:spcAft>
              <a:tabLst>
                <a:tab pos="9237663" algn="l"/>
              </a:tabLs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Explique qué es una disolución.</a:t>
            </a:r>
          </a:p>
          <a:p>
            <a:pPr marL="265113" lvl="0" indent="-265113" algn="just">
              <a:lnSpc>
                <a:spcPct val="120000"/>
              </a:lnSpc>
              <a:spcAft>
                <a:spcPts val="1200"/>
              </a:spcAft>
              <a:tabLst>
                <a:tab pos="9237663" algn="l"/>
              </a:tabLs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Explique la relación entre densidad y temperatura.</a:t>
            </a:r>
          </a:p>
          <a:p>
            <a:pPr marL="265113" lvl="0" indent="-265113" algn="just">
              <a:lnSpc>
                <a:spcPct val="120000"/>
              </a:lnSpc>
              <a:spcAft>
                <a:spcPts val="1200"/>
              </a:spcAft>
              <a:tabLst>
                <a:tab pos="9237663" algn="l"/>
              </a:tabLs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Describa tres instrumentos para determinar la densidad de un líquido.</a:t>
            </a:r>
          </a:p>
          <a:p>
            <a:pPr marL="265113" lvl="0" indent="-265113" algn="just">
              <a:lnSpc>
                <a:spcPct val="120000"/>
              </a:lnSpc>
              <a:spcAft>
                <a:spcPts val="1200"/>
              </a:spcAft>
              <a:tabLst>
                <a:tab pos="9237663" algn="l"/>
              </a:tabLs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Describa cómo se determina la densidad de un sólido regular y de un sólido amorfo.</a:t>
            </a:r>
          </a:p>
          <a:p>
            <a:pPr marL="265113" lvl="0" indent="-265113" algn="just">
              <a:lnSpc>
                <a:spcPct val="120000"/>
              </a:lnSpc>
              <a:spcAft>
                <a:spcPts val="1200"/>
              </a:spcAft>
              <a:tabLst>
                <a:tab pos="9237663" algn="l"/>
              </a:tabLs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Responda ¿cómo se determina la densidad de un gas? ¿Qué factores afectan la densidad de los gases?</a:t>
            </a:r>
          </a:p>
          <a:p>
            <a:pPr marL="265113" lvl="0" indent="-265113" algn="just">
              <a:lnSpc>
                <a:spcPct val="120000"/>
              </a:lnSpc>
              <a:spcAft>
                <a:spcPts val="1200"/>
              </a:spcAft>
              <a:tabLst>
                <a:tab pos="9237663" algn="l"/>
              </a:tabLs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Describa las características estáticas y dinámicas de un instrumento de medición.</a:t>
            </a:r>
          </a:p>
          <a:p>
            <a:pPr marL="265113" lvl="0" indent="-265113" algn="just">
              <a:lnSpc>
                <a:spcPct val="120000"/>
              </a:lnSpc>
              <a:spcAft>
                <a:spcPts val="1200"/>
              </a:spcAft>
              <a:tabLst>
                <a:tab pos="9237663" algn="l"/>
              </a:tabLs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Mencione los tipos de errores que pueden presentarse en una medición.</a:t>
            </a:r>
          </a:p>
          <a:p>
            <a:pPr marL="265113" lvl="0" indent="-265113" algn="just">
              <a:lnSpc>
                <a:spcPct val="120000"/>
              </a:lnSpc>
              <a:spcAft>
                <a:spcPts val="1200"/>
              </a:spcAft>
              <a:tabLst>
                <a:tab pos="9237663" algn="l"/>
              </a:tabLst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Investigue cómo se calcula la desviación estándar, la incertidumbre y el error experimental; asimismo, explique qué representan estos valores.</a:t>
            </a:r>
          </a:p>
        </p:txBody>
      </p:sp>
    </p:spTree>
    <p:extLst>
      <p:ext uri="{BB962C8B-B14F-4D97-AF65-F5344CB8AC3E}">
        <p14:creationId xmlns:p14="http://schemas.microsoft.com/office/powerpoint/2010/main" val="94643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9">
            <a:extLst>
              <a:ext uri="{FF2B5EF4-FFF2-40B4-BE49-F238E27FC236}">
                <a16:creationId xmlns:a16="http://schemas.microsoft.com/office/drawing/2014/main" id="{3684315C-F86E-43B5-A79A-4A387F79A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223" y="645526"/>
            <a:ext cx="127631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s-ES" sz="2100" b="1" kern="0" dirty="0">
                <a:solidFill>
                  <a:srgbClr val="0000FF"/>
                </a:solidFill>
              </a:rPr>
              <a:t>Créditos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827583" y="1297904"/>
            <a:ext cx="10859591" cy="516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9pPr>
          </a:lstStyle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5029200" algn="l"/>
              </a:tabLst>
              <a:defRPr/>
            </a:pPr>
            <a:r>
              <a:rPr lang="es-ES" sz="1800" b="0" kern="0" dirty="0">
                <a:solidFill>
                  <a:srgbClr val="0000FF"/>
                </a:solidFill>
                <a:effectLst/>
              </a:rPr>
              <a:t>Para la elaboración de este material de apoyo, se tomó como base los manuales de los Laboratorios de las asignaturas de Química en la DCB, FI-UNAM.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5029200" algn="l"/>
              </a:tabLst>
              <a:defRPr/>
            </a:pPr>
            <a:endParaRPr lang="es-ES" sz="1600" b="0" kern="0" dirty="0">
              <a:solidFill>
                <a:srgbClr val="0000FF"/>
              </a:solidFill>
              <a:effectLst/>
            </a:endParaRPr>
          </a:p>
          <a:p>
            <a:pPr marL="1071563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6015038" algn="l"/>
              </a:tabLst>
              <a:defRPr/>
            </a:pPr>
            <a:r>
              <a:rPr lang="es-ES" sz="1600" kern="0" dirty="0">
                <a:solidFill>
                  <a:srgbClr val="0000FF"/>
                </a:solidFill>
                <a:effectLst/>
              </a:rPr>
              <a:t>Autor:	Autorización:</a:t>
            </a:r>
          </a:p>
          <a:p>
            <a:pPr marL="1071563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6015038" algn="l"/>
              </a:tabLst>
              <a:defRPr/>
            </a:pPr>
            <a:r>
              <a:rPr lang="es-ES" sz="1600" b="0" kern="0" dirty="0">
                <a:solidFill>
                  <a:srgbClr val="0000FF"/>
                </a:solidFill>
                <a:effectLst/>
              </a:rPr>
              <a:t>M. C. Q. Alfredo Velásquez Márquez	Q. Antonia del Carmen Pérez León</a:t>
            </a:r>
          </a:p>
          <a:p>
            <a:pPr marL="1071563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6015038" algn="l"/>
              </a:tabLst>
              <a:defRPr/>
            </a:pPr>
            <a:r>
              <a:rPr lang="es-ES" sz="1600" b="0" kern="0" dirty="0">
                <a:solidFill>
                  <a:srgbClr val="0000FF"/>
                </a:solidFill>
                <a:effectLst/>
              </a:rPr>
              <a:t>Profesor de Carrera	Jefa de Academia de Laboratorios de la DCB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5029200" algn="l"/>
              </a:tabLst>
              <a:defRPr/>
            </a:pPr>
            <a:endParaRPr lang="es-ES" sz="1600" b="0" kern="0" dirty="0">
              <a:solidFill>
                <a:srgbClr val="0000FF"/>
              </a:solidFill>
              <a:effectLst/>
            </a:endParaRPr>
          </a:p>
          <a:p>
            <a:pPr marL="3414713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kern="0" dirty="0">
                <a:solidFill>
                  <a:srgbClr val="0000FF"/>
                </a:solidFill>
                <a:effectLst/>
              </a:rPr>
              <a:t>Revisores (2021):</a:t>
            </a:r>
          </a:p>
          <a:p>
            <a:pPr marL="3414713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3940175" algn="l"/>
              </a:tabLst>
              <a:defRPr/>
            </a:pPr>
            <a:r>
              <a:rPr lang="es-ES" sz="1600" b="0" kern="0" dirty="0">
                <a:solidFill>
                  <a:srgbClr val="0000FF"/>
                </a:solidFill>
                <a:effectLst/>
              </a:rPr>
              <a:t>M. en A. Violeta Luz María Bravo Hernández</a:t>
            </a:r>
          </a:p>
          <a:p>
            <a:pPr marL="3414713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3940175" algn="l"/>
              </a:tabLst>
              <a:defRPr/>
            </a:pPr>
            <a:r>
              <a:rPr lang="es-ES" sz="1600" b="0" kern="0" dirty="0">
                <a:solidFill>
                  <a:srgbClr val="0000FF"/>
                </a:solidFill>
                <a:effectLst/>
              </a:rPr>
              <a:t>M. en C. Miguel Ángel Jaime Vasconcelos</a:t>
            </a:r>
          </a:p>
          <a:p>
            <a:pPr marL="3414713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3940175" algn="l"/>
              </a:tabLst>
              <a:defRPr/>
            </a:pPr>
            <a:r>
              <a:rPr lang="es-ES" sz="1600" b="0" kern="0" dirty="0">
                <a:solidFill>
                  <a:srgbClr val="0000FF"/>
                </a:solidFill>
                <a:effectLst/>
              </a:rPr>
              <a:t>Q. Esther Flores Cruz</a:t>
            </a:r>
          </a:p>
          <a:p>
            <a:pPr marL="3414713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3940175" algn="l"/>
              </a:tabLst>
              <a:defRPr/>
            </a:pPr>
            <a:r>
              <a:rPr lang="es-ES" sz="1600" b="0" kern="0" dirty="0">
                <a:solidFill>
                  <a:srgbClr val="0000FF"/>
                </a:solidFill>
                <a:effectLst/>
              </a:rPr>
              <a:t>I. Q. Félix Benjamín Núñez Orozco</a:t>
            </a:r>
          </a:p>
          <a:p>
            <a:pPr marL="3414713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3940175" algn="l"/>
              </a:tabLst>
              <a:defRPr/>
            </a:pPr>
            <a:r>
              <a:rPr lang="es-ES" sz="1600" b="0" kern="0" dirty="0">
                <a:solidFill>
                  <a:srgbClr val="0000FF"/>
                </a:solidFill>
                <a:effectLst/>
              </a:rPr>
              <a:t>Dra. Ana Laura Pérez Martínez</a:t>
            </a:r>
          </a:p>
          <a:p>
            <a:pPr marL="3414713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3940175" algn="l"/>
              </a:tabLst>
              <a:defRPr/>
            </a:pPr>
            <a:r>
              <a:rPr lang="es-ES" sz="1600" b="0" kern="0" dirty="0" err="1">
                <a:solidFill>
                  <a:srgbClr val="0000FF"/>
                </a:solidFill>
                <a:effectLst/>
              </a:rPr>
              <a:t>Dr</a:t>
            </a:r>
            <a:r>
              <a:rPr lang="es-ES" sz="1600" b="0" kern="0" dirty="0">
                <a:solidFill>
                  <a:srgbClr val="0000FF"/>
                </a:solidFill>
                <a:effectLst/>
              </a:rPr>
              <a:t>. </a:t>
            </a:r>
            <a:r>
              <a:rPr lang="es-ES" sz="1600" b="0" kern="0" dirty="0" err="1">
                <a:solidFill>
                  <a:srgbClr val="0000FF"/>
                </a:solidFill>
                <a:effectLst/>
              </a:rPr>
              <a:t>Ehecatl</a:t>
            </a:r>
            <a:r>
              <a:rPr lang="es-ES" sz="1600" b="0" kern="0" dirty="0">
                <a:solidFill>
                  <a:srgbClr val="0000FF"/>
                </a:solidFill>
                <a:effectLst/>
              </a:rPr>
              <a:t> Luis David Paleo González</a:t>
            </a:r>
          </a:p>
          <a:p>
            <a:pPr marL="3414713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3940175" algn="l"/>
              </a:tabLst>
              <a:defRPr/>
            </a:pPr>
            <a:r>
              <a:rPr lang="es-ES" sz="1600" b="0" kern="0" dirty="0">
                <a:solidFill>
                  <a:srgbClr val="0000FF"/>
                </a:solidFill>
                <a:effectLst/>
              </a:rPr>
              <a:t>Q. Antonia del Carmen Pérez León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3940175" algn="l"/>
              </a:tabLst>
              <a:defRPr/>
            </a:pPr>
            <a:endParaRPr lang="es-ES" sz="1600" b="0" kern="0" dirty="0">
              <a:solidFill>
                <a:srgbClr val="0000FF"/>
              </a:solidFill>
              <a:effectLst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kern="0" dirty="0">
                <a:solidFill>
                  <a:srgbClr val="0000FF"/>
                </a:solidFill>
                <a:effectLst/>
              </a:rPr>
              <a:t>Profesores de la Facultad de Ingeniería miembros de la Academia de Química</a:t>
            </a:r>
          </a:p>
        </p:txBody>
      </p:sp>
    </p:spTree>
    <p:extLst>
      <p:ext uri="{BB962C8B-B14F-4D97-AF65-F5344CB8AC3E}">
        <p14:creationId xmlns:p14="http://schemas.microsoft.com/office/powerpoint/2010/main" val="2143074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5186937" y="659811"/>
            <a:ext cx="181812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Introducción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23"/>
              <p:cNvSpPr txBox="1">
                <a:spLocks noChangeArrowheads="1"/>
              </p:cNvSpPr>
              <p:nvPr/>
            </p:nvSpPr>
            <p:spPr bwMode="auto">
              <a:xfrm>
                <a:off x="747715" y="1363065"/>
                <a:ext cx="10696574" cy="3674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4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:r>
                  <a:rPr lang="es-ES" sz="2000" dirty="0">
                    <a:solidFill>
                      <a:srgbClr val="0000FF"/>
                    </a:solidFill>
                  </a:rPr>
                  <a:t>La determinación de la densidad es una de las pruebas empleadas en el control de la calidad de una gran variedad de productos industriales.</a:t>
                </a:r>
              </a:p>
              <a:p>
                <a:pPr marL="342900" lvl="0" indent="-342900" algn="just">
                  <a:lnSpc>
                    <a:spcPct val="14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:r>
                  <a:rPr lang="es-MX" sz="2000" dirty="0">
                    <a:solidFill>
                      <a:srgbClr val="0000FF"/>
                    </a:solidFill>
                  </a:rPr>
                  <a:t>La densidad (𝜌) de una sustancia se define como el cociente de su masa   (𝑚) en cada unidad de volumen (𝑉).</a:t>
                </a:r>
              </a:p>
              <a:p>
                <a:pPr lvl="0" algn="just">
                  <a:lnSpc>
                    <a:spcPct val="14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s-MX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s-MX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s-MX" sz="2000" dirty="0">
                  <a:solidFill>
                    <a:srgbClr val="0000FF"/>
                  </a:solidFill>
                </a:endParaRPr>
              </a:p>
              <a:p>
                <a:pPr marL="342900" lvl="0" indent="-342900" algn="just">
                  <a:lnSpc>
                    <a:spcPct val="14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:r>
                  <a:rPr lang="es-MX" sz="2000" dirty="0">
                    <a:solidFill>
                      <a:srgbClr val="0000FF"/>
                    </a:solidFill>
                  </a:rPr>
                  <a:t>La densidad es una propiedad intensiva de la materia.</a:t>
                </a:r>
              </a:p>
              <a:p>
                <a:pPr marL="342900" indent="-342900" algn="just">
                  <a:lnSpc>
                    <a:spcPct val="14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:r>
                  <a:rPr lang="es-MX" sz="2000" dirty="0">
                    <a:solidFill>
                      <a:srgbClr val="0000FF"/>
                    </a:solidFill>
                  </a:rPr>
                  <a:t>Al reportar una densidad, es importante indicar a qué temperatura se determinó.</a:t>
                </a:r>
              </a:p>
            </p:txBody>
          </p:sp>
        </mc:Choice>
        <mc:Fallback xmlns="">
          <p:sp>
            <p:nvSpPr>
              <p:cNvPr id="31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7715" y="1363065"/>
                <a:ext cx="10696574" cy="3674211"/>
              </a:xfrm>
              <a:prstGeom prst="rect">
                <a:avLst/>
              </a:prstGeom>
              <a:blipFill rotWithShape="0">
                <a:blip r:embed="rId2"/>
                <a:stretch>
                  <a:fillRect l="-513" r="-570" b="-215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926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5186937" y="659811"/>
            <a:ext cx="181812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Introducción</a:t>
            </a: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747715" y="1363065"/>
            <a:ext cx="10696574" cy="301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just">
              <a:lnSpc>
                <a:spcPct val="140000"/>
              </a:lnSpc>
              <a:spcAft>
                <a:spcPts val="600"/>
              </a:spcAft>
            </a:pPr>
            <a:r>
              <a:rPr lang="es-MX" sz="2000" dirty="0">
                <a:solidFill>
                  <a:srgbClr val="0000FF"/>
                </a:solidFill>
              </a:rPr>
              <a:t>Los instrumentos más comunes para medir la densidad son:</a:t>
            </a:r>
          </a:p>
          <a:p>
            <a:pPr marL="3590925" lvl="0" indent="-342900" algn="just">
              <a:lnSpc>
                <a:spcPct val="14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rgbClr val="0000FF"/>
                </a:solidFill>
              </a:rPr>
              <a:t>El densímetro.</a:t>
            </a:r>
          </a:p>
          <a:p>
            <a:pPr marL="3590925" lvl="0" indent="-342900" algn="just">
              <a:lnSpc>
                <a:spcPct val="14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rgbClr val="0000FF"/>
                </a:solidFill>
              </a:rPr>
              <a:t>El picnómetro.</a:t>
            </a:r>
          </a:p>
          <a:p>
            <a:pPr marL="3590925" lvl="0" indent="-342900" algn="just">
              <a:lnSpc>
                <a:spcPct val="14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rgbClr val="0000FF"/>
                </a:solidFill>
              </a:rPr>
              <a:t>La balanza hidrostática.</a:t>
            </a:r>
          </a:p>
          <a:p>
            <a:pPr marL="3590925" lvl="0" indent="-342900" algn="just">
              <a:lnSpc>
                <a:spcPct val="14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MX" sz="2000" dirty="0">
                <a:solidFill>
                  <a:srgbClr val="0000FF"/>
                </a:solidFill>
              </a:rPr>
              <a:t>La balanza de </a:t>
            </a:r>
            <a:r>
              <a:rPr lang="es-MX" sz="2000" dirty="0" err="1">
                <a:solidFill>
                  <a:srgbClr val="0000FF"/>
                </a:solidFill>
              </a:rPr>
              <a:t>Mohr</a:t>
            </a:r>
            <a:endParaRPr lang="es-MX" sz="2000" dirty="0">
              <a:solidFill>
                <a:srgbClr val="0000FF"/>
              </a:solidFill>
            </a:endParaRPr>
          </a:p>
          <a:p>
            <a:pPr lvl="0" algn="just">
              <a:lnSpc>
                <a:spcPct val="140000"/>
              </a:lnSpc>
              <a:spcAft>
                <a:spcPts val="600"/>
              </a:spcAft>
            </a:pPr>
            <a:endParaRPr lang="es-MX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1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5186937" y="659811"/>
            <a:ext cx="181812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Introducción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31444A8A-6D35-45E7-8206-EEF297C20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803" y="2222845"/>
            <a:ext cx="24828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INSTRUMENTO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DE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MEDICIÓN</a:t>
            </a:r>
          </a:p>
        </p:txBody>
      </p:sp>
      <p:sp>
        <p:nvSpPr>
          <p:cNvPr id="13" name="Abrir llave 12">
            <a:extLst>
              <a:ext uri="{FF2B5EF4-FFF2-40B4-BE49-F238E27FC236}">
                <a16:creationId xmlns:a16="http://schemas.microsoft.com/office/drawing/2014/main" id="{1B9E412E-829A-41CD-BF08-0B5E4F0D71BA}"/>
              </a:ext>
            </a:extLst>
          </p:cNvPr>
          <p:cNvSpPr/>
          <p:nvPr/>
        </p:nvSpPr>
        <p:spPr bwMode="auto">
          <a:xfrm>
            <a:off x="3864521" y="1378509"/>
            <a:ext cx="288032" cy="2911468"/>
          </a:xfrm>
          <a:prstGeom prst="leftBrace">
            <a:avLst>
              <a:gd name="adj1" fmla="val 22257"/>
              <a:gd name="adj2" fmla="val 50000"/>
            </a:avLst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s-MX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8367BDC6-8ABE-4874-8529-F58031384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553" y="1711538"/>
            <a:ext cx="4015574" cy="52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Características estáticas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AB80EF9C-C046-4E57-9CD2-642223136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553" y="3423174"/>
            <a:ext cx="4015574" cy="52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Características dinámicas</a:t>
            </a:r>
          </a:p>
        </p:txBody>
      </p:sp>
      <p:sp>
        <p:nvSpPr>
          <p:cNvPr id="16" name="Abrir llave 15">
            <a:extLst>
              <a:ext uri="{FF2B5EF4-FFF2-40B4-BE49-F238E27FC236}">
                <a16:creationId xmlns:a16="http://schemas.microsoft.com/office/drawing/2014/main" id="{98DBAE74-686F-430A-8E38-E7BA8E442470}"/>
              </a:ext>
            </a:extLst>
          </p:cNvPr>
          <p:cNvSpPr/>
          <p:nvPr/>
        </p:nvSpPr>
        <p:spPr bwMode="auto">
          <a:xfrm>
            <a:off x="7968977" y="1282192"/>
            <a:ext cx="288032" cy="1381142"/>
          </a:xfrm>
          <a:prstGeom prst="leftBrace">
            <a:avLst>
              <a:gd name="adj1" fmla="val 22257"/>
              <a:gd name="adj2" fmla="val 50000"/>
            </a:avLst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s-MX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D34ADA5E-839A-4157-8A01-9FA55F1EE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0345" y="1311043"/>
            <a:ext cx="191520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Rango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Resolución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Legibilidad</a:t>
            </a:r>
          </a:p>
        </p:txBody>
      </p:sp>
      <p:sp>
        <p:nvSpPr>
          <p:cNvPr id="18" name="Abrir llave 17">
            <a:extLst>
              <a:ext uri="{FF2B5EF4-FFF2-40B4-BE49-F238E27FC236}">
                <a16:creationId xmlns:a16="http://schemas.microsoft.com/office/drawing/2014/main" id="{8F895E29-7644-4E09-A1AB-BA0B45754930}"/>
              </a:ext>
            </a:extLst>
          </p:cNvPr>
          <p:cNvSpPr/>
          <p:nvPr/>
        </p:nvSpPr>
        <p:spPr bwMode="auto">
          <a:xfrm>
            <a:off x="8188544" y="2993828"/>
            <a:ext cx="288032" cy="1381142"/>
          </a:xfrm>
          <a:prstGeom prst="leftBrace">
            <a:avLst>
              <a:gd name="adj1" fmla="val 22257"/>
              <a:gd name="adj2" fmla="val 50000"/>
            </a:avLst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s-MX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DEABA257-AF3A-4788-916E-FA26BDF3D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9911" y="3022679"/>
            <a:ext cx="191520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Exactitud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Precisión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Sensibilidad</a:t>
            </a: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9FA35C85-E58B-49DA-A95F-DB1F90CC5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904" y="5756646"/>
            <a:ext cx="110929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346200" indent="-1346200" algn="just">
              <a:spcAft>
                <a:spcPts val="1800"/>
              </a:spcAft>
            </a:pPr>
            <a:r>
              <a:rPr lang="es-MX" sz="2000" dirty="0">
                <a:solidFill>
                  <a:srgbClr val="0000CC"/>
                </a:solidFill>
                <a:latin typeface="Arial" charset="0"/>
              </a:rPr>
              <a:t>                   Es la cualidad del instrumento de medición para facilitar las lecturas en el propio instrumento.</a:t>
            </a: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978CA65D-98BC-4007-B8E7-E5C675936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677" y="5165970"/>
            <a:ext cx="11092928" cy="45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800"/>
              </a:spcAft>
            </a:pPr>
            <a:r>
              <a:rPr lang="es-MX" sz="2000" dirty="0">
                <a:solidFill>
                  <a:srgbClr val="FF0000"/>
                </a:solidFill>
                <a:latin typeface="Arial" charset="0"/>
              </a:rPr>
              <a:t>Resolución. </a:t>
            </a: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31444A8A-6D35-45E7-8206-EEF297C20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4626622"/>
            <a:ext cx="11092928" cy="45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800"/>
              </a:spcAft>
            </a:pPr>
            <a:r>
              <a:rPr lang="es-MX" sz="2000" dirty="0">
                <a:solidFill>
                  <a:srgbClr val="FF0000"/>
                </a:solidFill>
                <a:latin typeface="Arial" charset="0"/>
              </a:rPr>
              <a:t>Rango. </a:t>
            </a: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114ACBD5-1276-40B8-AB5A-CA4C22DD4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761" y="5163442"/>
            <a:ext cx="11092928" cy="45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800"/>
              </a:spcAft>
            </a:pPr>
            <a:r>
              <a:rPr lang="es-MX" sz="2000" dirty="0">
                <a:solidFill>
                  <a:srgbClr val="0000CC"/>
                </a:solidFill>
                <a:latin typeface="Arial" charset="0"/>
              </a:rPr>
              <a:t>                    Es el intervalo más pequeño que se puede medir con error mínimo.</a:t>
            </a: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AC43932A-9CAC-43BD-9E55-65E0625CA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20" y="5695674"/>
            <a:ext cx="11092928" cy="45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800"/>
              </a:spcAft>
            </a:pPr>
            <a:r>
              <a:rPr lang="es-MX" sz="2000" dirty="0">
                <a:solidFill>
                  <a:srgbClr val="FF0000"/>
                </a:solidFill>
                <a:latin typeface="Arial" charset="0"/>
              </a:rPr>
              <a:t>Legibilidad. </a:t>
            </a: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2DCB36FF-FC08-4740-A3E4-230C5C5E0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97" y="4624094"/>
            <a:ext cx="11092928" cy="45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800"/>
              </a:spcAft>
            </a:pPr>
            <a:r>
              <a:rPr lang="es-MX" sz="2000" dirty="0">
                <a:solidFill>
                  <a:srgbClr val="0000CC"/>
                </a:solidFill>
                <a:latin typeface="Arial" charset="0"/>
              </a:rPr>
              <a:t>             Es el intervalo de valores en el que se puede medir con el instrumento.</a:t>
            </a:r>
          </a:p>
        </p:txBody>
      </p:sp>
    </p:spTree>
    <p:extLst>
      <p:ext uri="{BB962C8B-B14F-4D97-AF65-F5344CB8AC3E}">
        <p14:creationId xmlns:p14="http://schemas.microsoft.com/office/powerpoint/2010/main" val="383851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1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1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2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1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2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101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6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/>
      <p:bldP spid="16" grpId="0" animBg="1"/>
      <p:bldP spid="17" grpId="0" uiExpand="1" build="p"/>
      <p:bldP spid="18" grpId="0" animBg="1"/>
      <p:bldP spid="19" grpId="0" uiExpand="1" build="p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5186937" y="659811"/>
            <a:ext cx="181812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Introducción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86B2056-BF72-4260-8D7E-CD7B8357B0FF}"/>
              </a:ext>
            </a:extLst>
          </p:cNvPr>
          <p:cNvGrpSpPr/>
          <p:nvPr/>
        </p:nvGrpSpPr>
        <p:grpSpPr>
          <a:xfrm>
            <a:off x="2940689" y="1900166"/>
            <a:ext cx="1507389" cy="1263374"/>
            <a:chOff x="5241635" y="2268141"/>
            <a:chExt cx="1472558" cy="12341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14 Rectángulo"/>
                <p:cNvSpPr/>
                <p:nvPr/>
              </p:nvSpPr>
              <p:spPr>
                <a:xfrm>
                  <a:off x="5241635" y="2995562"/>
                  <a:ext cx="407484" cy="4073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s-MX" sz="2047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MX" sz="2047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oMath>
                    </m:oMathPara>
                  </a14:m>
                  <a:endParaRPr lang="es-MX" sz="2252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14 Rectángulo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4040" y="2995562"/>
                  <a:ext cx="402674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14 Rectángulo"/>
                <p:cNvSpPr/>
                <p:nvPr/>
              </p:nvSpPr>
              <p:spPr>
                <a:xfrm>
                  <a:off x="5762387" y="2268141"/>
                  <a:ext cx="880626" cy="9505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s-MX" sz="2047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MX" sz="2047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s-MX" sz="2047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s-MX" sz="2047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s-MX" sz="2047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es-MX" sz="2047" b="1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MX" sz="2047" b="1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s-MX" sz="2047" b="1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s-MX" sz="2252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14 Rectángulo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0177" y="2268141"/>
                  <a:ext cx="865045" cy="93121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14 Rectángulo"/>
                <p:cNvSpPr/>
                <p:nvPr/>
              </p:nvSpPr>
              <p:spPr>
                <a:xfrm>
                  <a:off x="5677160" y="2983334"/>
                  <a:ext cx="1037033" cy="518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MX" sz="2047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MX" sz="2047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</m:num>
                          <m:den>
                            <m:r>
                              <a:rPr lang="es-MX" sz="2047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</m:oMath>
                    </m:oMathPara>
                  </a14:m>
                  <a:endParaRPr lang="es-MX" sz="2252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14 Rectángulo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7160" y="2983334"/>
                  <a:ext cx="1037033" cy="509563"/>
                </a:xfrm>
                <a:prstGeom prst="rect">
                  <a:avLst/>
                </a:prstGeom>
                <a:blipFill>
                  <a:blip r:embed="rId4"/>
                  <a:stretch>
                    <a:fillRect b="-3614"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14 Rectángulo"/>
                <p:cNvSpPr/>
                <p:nvPr/>
              </p:nvSpPr>
              <p:spPr>
                <a:xfrm>
                  <a:off x="5464216" y="2968685"/>
                  <a:ext cx="425887" cy="40735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s-MX" sz="2047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s-MX" sz="2252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" name="14 Rectángulo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4216" y="2968685"/>
                  <a:ext cx="425887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 Box 3">
            <a:extLst>
              <a:ext uri="{FF2B5EF4-FFF2-40B4-BE49-F238E27FC236}">
                <a16:creationId xmlns:a16="http://schemas.microsoft.com/office/drawing/2014/main" id="{D5FDECB3-58BD-4B70-A577-E04DA7A11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645" y="1378087"/>
            <a:ext cx="1985153" cy="42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es-MX" sz="184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aritmética</a:t>
            </a: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1B234D09-8F09-4C19-B31E-5AA3BC42C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1454" y="1378087"/>
            <a:ext cx="2091294" cy="42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es-MX" sz="184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Desviación media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B4487736-8162-4624-9AE6-9F45519A4772}"/>
              </a:ext>
            </a:extLst>
          </p:cNvPr>
          <p:cNvGrpSpPr/>
          <p:nvPr/>
        </p:nvGrpSpPr>
        <p:grpSpPr>
          <a:xfrm>
            <a:off x="7303473" y="1799244"/>
            <a:ext cx="2227253" cy="1322639"/>
            <a:chOff x="3970633" y="2471870"/>
            <a:chExt cx="2175788" cy="12920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14 Rectángulo">
                  <a:extLst>
                    <a:ext uri="{FF2B5EF4-FFF2-40B4-BE49-F238E27FC236}">
                      <a16:creationId xmlns:a16="http://schemas.microsoft.com/office/drawing/2014/main" id="{56B0E33B-3627-47FA-8304-1DC8154CB857}"/>
                    </a:ext>
                  </a:extLst>
                </p:cNvPr>
                <p:cNvSpPr/>
                <p:nvPr/>
              </p:nvSpPr>
              <p:spPr>
                <a:xfrm>
                  <a:off x="3970633" y="3141084"/>
                  <a:ext cx="2175788" cy="6228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s-MX" sz="2457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MX" sz="2457" b="1" i="1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𝜹</m:t>
                            </m:r>
                          </m:e>
                        </m:acc>
                        <m:r>
                          <a:rPr lang="es-MX" sz="2457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MX" sz="2457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MX" sz="2457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</m:t>
                            </m:r>
                          </m:num>
                          <m:den>
                            <m:r>
                              <a:rPr lang="es-MX" sz="2457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</m:oMath>
                    </m:oMathPara>
                  </a14:m>
                  <a:endParaRPr lang="es-MX" sz="2457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14 Rectángulo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1400" y="3141084"/>
                  <a:ext cx="2194255" cy="61061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14 Rectángulo">
                  <a:extLst>
                    <a:ext uri="{FF2B5EF4-FFF2-40B4-BE49-F238E27FC236}">
                      <a16:creationId xmlns:a16="http://schemas.microsoft.com/office/drawing/2014/main" id="{70BD92DC-F5DA-4162-976E-155644F597ED}"/>
                    </a:ext>
                  </a:extLst>
                </p:cNvPr>
                <p:cNvSpPr/>
                <p:nvPr/>
              </p:nvSpPr>
              <p:spPr>
                <a:xfrm>
                  <a:off x="4633837" y="2471870"/>
                  <a:ext cx="1465786" cy="9505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s-MX" sz="2047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MX" sz="2047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s-MX" sz="2047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s-MX" sz="2047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s-MX" sz="2047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s-MX" sz="2047" b="1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MX" sz="2047" b="1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2047" b="1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MX" sz="2047" b="1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s-MX" sz="2047" b="1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s-MX" sz="2047" b="1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MX" sz="2047" b="1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acc>
                              </m:e>
                            </m:d>
                          </m:e>
                        </m:nary>
                      </m:oMath>
                    </m:oMathPara>
                  </a14:m>
                  <a:endParaRPr lang="es-MX" sz="2252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14 Rectángulo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3487" y="2471870"/>
                  <a:ext cx="1446485" cy="93121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 Box 3">
            <a:extLst>
              <a:ext uri="{FF2B5EF4-FFF2-40B4-BE49-F238E27FC236}">
                <a16:creationId xmlns:a16="http://schemas.microsoft.com/office/drawing/2014/main" id="{2793F598-BFCC-463B-812B-46D0E499D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154" y="3661145"/>
            <a:ext cx="2386135" cy="79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es-MX" sz="184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Desviación estándar</a:t>
            </a:r>
          </a:p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es-MX" sz="184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(población total)</a:t>
            </a:r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50C950A5-B2B7-42DF-B4BB-84DF79AC5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032" y="3661145"/>
            <a:ext cx="2386135" cy="79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es-MX" sz="184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Desviación estándar</a:t>
            </a:r>
          </a:p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es-MX" sz="184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(muestra)</a:t>
            </a: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E124B0F6-C40F-43FD-BBF1-4F2BABA3AAC7}"/>
              </a:ext>
            </a:extLst>
          </p:cNvPr>
          <p:cNvGrpSpPr/>
          <p:nvPr/>
        </p:nvGrpSpPr>
        <p:grpSpPr>
          <a:xfrm>
            <a:off x="2256580" y="4527896"/>
            <a:ext cx="3079284" cy="1962475"/>
            <a:chOff x="934274" y="3126143"/>
            <a:chExt cx="3008131" cy="19171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14 Rectángulo">
                  <a:extLst>
                    <a:ext uri="{FF2B5EF4-FFF2-40B4-BE49-F238E27FC236}">
                      <a16:creationId xmlns:a16="http://schemas.microsoft.com/office/drawing/2014/main" id="{90903DCE-5BA5-438C-A537-3564A0D50B28}"/>
                    </a:ext>
                  </a:extLst>
                </p:cNvPr>
                <p:cNvSpPr/>
                <p:nvPr/>
              </p:nvSpPr>
              <p:spPr>
                <a:xfrm>
                  <a:off x="934274" y="3126143"/>
                  <a:ext cx="3008131" cy="19171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s-MX" sz="2457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  <m:r>
                          <a:rPr lang="es-MX" sz="2457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s-MX" sz="2457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s-MX" sz="2457" b="1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MX" sz="2457" b="1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  <m:f>
                                  <m:fPr>
                                    <m:type m:val="noBar"/>
                                    <m:ctrlPr>
                                      <a:rPr lang="es-MX" sz="2457" b="1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eqArr>
                                      <m:eqArrPr>
                                        <m:ctrlPr>
                                          <a:rPr lang="es-MX" sz="2457" b="1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/>
                                      <m:e/>
                                      <m:e/>
                                      <m:e/>
                                      <m:e/>
                                    </m:eqArr>
                                  </m:num>
                                  <m:den>
                                    <m:r>
                                      <a:rPr lang="es-MX" sz="2457" b="1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           </m:t>
                                    </m:r>
                                  </m:den>
                                </m:f>
                                <m:r>
                                  <a:rPr lang="es-MX" sz="2457" b="1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</m:t>
                                </m:r>
                              </m:num>
                              <m:den>
                                <m:r>
                                  <a:rPr lang="es-MX" sz="2457" b="1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es-MX" sz="2457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14 Rectángulo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079" y="3126143"/>
                  <a:ext cx="2934521" cy="187480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14 Rectángulo">
                  <a:extLst>
                    <a:ext uri="{FF2B5EF4-FFF2-40B4-BE49-F238E27FC236}">
                      <a16:creationId xmlns:a16="http://schemas.microsoft.com/office/drawing/2014/main" id="{9C19D682-0FAA-4CE6-9CB3-573E30862EDA}"/>
                    </a:ext>
                  </a:extLst>
                </p:cNvPr>
                <p:cNvSpPr/>
                <p:nvPr/>
              </p:nvSpPr>
              <p:spPr>
                <a:xfrm>
                  <a:off x="1886748" y="3372000"/>
                  <a:ext cx="1940211" cy="112255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s-MX" sz="2457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MX" sz="2457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s-MX" sz="2457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s-MX" sz="2457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s-MX" sz="2457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p>
                              <m:sSupPr>
                                <m:ctrlPr>
                                  <a:rPr lang="es-MX" sz="2457" b="1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MX" sz="2457" b="1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MX" sz="2457" b="1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2457" b="1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MX" sz="2457" b="1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s-MX" sz="2457" b="1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s-MX" sz="2457" b="1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MX" sz="2457" b="1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acc>
                                <m:r>
                                  <a:rPr lang="es-MX" sz="2457" b="1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s-MX" sz="2457" b="1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s-MX" sz="2457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14 Rectángulo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7074" y="3372000"/>
                  <a:ext cx="1899558" cy="109889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5F71DBC9-18C6-451B-AB1F-8A0F6683F59A}"/>
              </a:ext>
            </a:extLst>
          </p:cNvPr>
          <p:cNvGrpSpPr/>
          <p:nvPr/>
        </p:nvGrpSpPr>
        <p:grpSpPr>
          <a:xfrm>
            <a:off x="6887303" y="4527896"/>
            <a:ext cx="3059593" cy="1962475"/>
            <a:chOff x="943892" y="3126143"/>
            <a:chExt cx="2988895" cy="19171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14 Rectángulo">
                  <a:extLst>
                    <a:ext uri="{FF2B5EF4-FFF2-40B4-BE49-F238E27FC236}">
                      <a16:creationId xmlns:a16="http://schemas.microsoft.com/office/drawing/2014/main" id="{08D7E8AB-1B87-4030-A66C-F7EC3BFAC084}"/>
                    </a:ext>
                  </a:extLst>
                </p:cNvPr>
                <p:cNvSpPr/>
                <p:nvPr/>
              </p:nvSpPr>
              <p:spPr>
                <a:xfrm>
                  <a:off x="943892" y="3126143"/>
                  <a:ext cx="2988895" cy="19171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s-MX" sz="2457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  <m:r>
                          <a:rPr lang="es-MX" sz="2457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s-MX" sz="2457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s-MX" sz="2457" b="1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MX" sz="2457" b="1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  <m:f>
                                  <m:fPr>
                                    <m:type m:val="noBar"/>
                                    <m:ctrlPr>
                                      <a:rPr lang="es-MX" sz="2457" b="1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eqArr>
                                      <m:eqArrPr>
                                        <m:ctrlPr>
                                          <a:rPr lang="es-MX" sz="2457" b="1" i="1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/>
                                      <m:e/>
                                      <m:e/>
                                      <m:e/>
                                      <m:e/>
                                    </m:eqArr>
                                  </m:num>
                                  <m:den>
                                    <m:r>
                                      <a:rPr lang="es-MX" sz="2457" b="1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           </m:t>
                                    </m:r>
                                  </m:den>
                                </m:f>
                                <m:r>
                                  <a:rPr lang="es-MX" sz="2457" b="1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</m:t>
                                </m:r>
                              </m:num>
                              <m:den>
                                <m:r>
                                  <a:rPr lang="es-MX" sz="2457" b="1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s-MX" sz="2457" b="1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MX" sz="2457" b="1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es-MX" sz="2457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14 Rectángulo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697" y="3126143"/>
                  <a:ext cx="2915285" cy="187480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14 Rectángulo">
                  <a:extLst>
                    <a:ext uri="{FF2B5EF4-FFF2-40B4-BE49-F238E27FC236}">
                      <a16:creationId xmlns:a16="http://schemas.microsoft.com/office/drawing/2014/main" id="{5282C034-869B-41C8-908B-394FE0B0F690}"/>
                    </a:ext>
                  </a:extLst>
                </p:cNvPr>
                <p:cNvSpPr/>
                <p:nvPr/>
              </p:nvSpPr>
              <p:spPr>
                <a:xfrm>
                  <a:off x="1886748" y="3372000"/>
                  <a:ext cx="1940211" cy="112255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s-MX" sz="2457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MX" sz="2457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s-MX" sz="2457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s-MX" sz="2457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s-MX" sz="2457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p>
                              <m:sSupPr>
                                <m:ctrlPr>
                                  <a:rPr lang="es-MX" sz="2457" b="1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MX" sz="2457" b="1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MX" sz="2457" b="1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2457" b="1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MX" sz="2457" b="1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s-MX" sz="2457" b="1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s-MX" sz="2457" b="1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MX" sz="2457" b="1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acc>
                                <m:r>
                                  <a:rPr lang="es-MX" sz="2457" b="1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s-MX" sz="2457" b="1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s-MX" sz="2457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14 Rectángulo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7074" y="3372000"/>
                  <a:ext cx="1899558" cy="109889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473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1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02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2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53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53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854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5186937" y="659811"/>
            <a:ext cx="181812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Introducción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19">
                <a:extLst>
                  <a:ext uri="{FF2B5EF4-FFF2-40B4-BE49-F238E27FC236}">
                    <a16:creationId xmlns:a16="http://schemas.microsoft.com/office/drawing/2014/main" id="{7C3364E2-E4CB-4F9B-AAC7-60CF3F1403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9101" y="1434614"/>
                <a:ext cx="2908168" cy="4598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2388" b="1" dirty="0">
                    <a:solidFill>
                      <a:srgbClr val="0000CC"/>
                    </a:solidFill>
                    <a:latin typeface="Arial" charset="0"/>
                  </a:rPr>
                  <a:t>Incertidumbre (</a:t>
                </a:r>
                <a14:m>
                  <m:oMath xmlns:m="http://schemas.openxmlformats.org/officeDocument/2006/math">
                    <m:r>
                      <a:rPr lang="es-MX" sz="2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s-MX" sz="2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ES" sz="2388" b="1" dirty="0">
                    <a:solidFill>
                      <a:srgbClr val="0000CC"/>
                    </a:solidFill>
                    <a:latin typeface="Arial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8" name="Text Box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C3364E2-E4CB-4F9B-AAC7-60CF3F140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59101" y="1434614"/>
                <a:ext cx="2908168" cy="459806"/>
              </a:xfrm>
              <a:prstGeom prst="rect">
                <a:avLst/>
              </a:prstGeom>
              <a:blipFill rotWithShape="0">
                <a:blip r:embed="rId2"/>
                <a:stretch>
                  <a:fillRect l="-3145" t="-10526" r="-1468" b="-2894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 Box 3">
            <a:extLst>
              <a:ext uri="{FF2B5EF4-FFF2-40B4-BE49-F238E27FC236}">
                <a16:creationId xmlns:a16="http://schemas.microsoft.com/office/drawing/2014/main" id="{8718CC66-0BA0-4D82-BE51-81734244B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21" y="2166993"/>
            <a:ext cx="11092928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800"/>
              </a:spcAft>
            </a:pPr>
            <a:r>
              <a:rPr lang="es-MX" sz="2000" dirty="0">
                <a:solidFill>
                  <a:srgbClr val="0000CC"/>
                </a:solidFill>
                <a:latin typeface="Arial" charset="0"/>
              </a:rPr>
              <a:t>La incertidumbre de una medición es la cuantificación de la duda que se tiene sobre el resultado de una medición.</a:t>
            </a:r>
          </a:p>
          <a:p>
            <a:pPr algn="just">
              <a:lnSpc>
                <a:spcPct val="130000"/>
              </a:lnSpc>
              <a:spcAft>
                <a:spcPts val="1800"/>
              </a:spcAft>
            </a:pPr>
            <a:r>
              <a:rPr lang="es-MX" sz="2000" dirty="0">
                <a:solidFill>
                  <a:srgbClr val="0000CC"/>
                </a:solidFill>
                <a:latin typeface="Arial" charset="0"/>
              </a:rPr>
              <a:t>Cuando las medidas son reproducibles, se asigna una incertidumbre igual a la mitad de la resolución del instrumento.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85F012D2-0889-4B96-8B1E-385DC49B692A}"/>
                  </a:ext>
                </a:extLst>
              </p:cNvPr>
              <p:cNvSpPr/>
              <p:nvPr/>
            </p:nvSpPr>
            <p:spPr>
              <a:xfrm>
                <a:off x="3777897" y="4731660"/>
                <a:ext cx="1409040" cy="796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s-MX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MX" sz="2400" i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400" b="1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MX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MX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s-MX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5F012D2-0889-4B96-8B1E-385DC49B69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897" y="4731660"/>
                <a:ext cx="1409040" cy="79682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ángulo 45">
                <a:extLst>
                  <a:ext uri="{FF2B5EF4-FFF2-40B4-BE49-F238E27FC236}">
                    <a16:creationId xmlns:a16="http://schemas.microsoft.com/office/drawing/2014/main" id="{85F012D2-0889-4B96-8B1E-385DC49B692A}"/>
                  </a:ext>
                </a:extLst>
              </p:cNvPr>
              <p:cNvSpPr/>
              <p:nvPr/>
            </p:nvSpPr>
            <p:spPr>
              <a:xfrm>
                <a:off x="6862749" y="4731660"/>
                <a:ext cx="1409039" cy="887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s-MX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MX" sz="2400" i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MX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MX" sz="24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s-MX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6" name="Rectángulo 4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5F012D2-0889-4B96-8B1E-385DC49B69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749" y="4731660"/>
                <a:ext cx="1409039" cy="8871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42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6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6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build="p"/>
      <p:bldP spid="40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805328" y="1821873"/>
            <a:ext cx="4554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stock solutions from solids:</a:t>
            </a:r>
            <a:endParaRPr lang="es-MX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4560966" y="659811"/>
            <a:ext cx="307007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Herramientas digitales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633003" y="2336062"/>
            <a:ext cx="4899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http://chemcollective.org/activities/vlab/67</a:t>
            </a:r>
            <a:endParaRPr lang="es-MX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369857" y="3489308"/>
            <a:ext cx="142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Densidad</a:t>
            </a: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MX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005428" y="4003497"/>
            <a:ext cx="6154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http://labovirtual.blogspot.com/search/label/densidad</a:t>
            </a:r>
            <a:endParaRPr lang="es-MX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98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33401" y="1478362"/>
            <a:ext cx="1112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 1.</a:t>
            </a:r>
          </a:p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personal docente verificará que </a:t>
            </a:r>
            <a:r>
              <a:rPr lang="es-MX" sz="2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alumnado posea </a:t>
            </a:r>
            <a:r>
              <a:rPr lang="es-MX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conocimientos teóricos necesarios para la realización de la práctica y dará las recomendaciones para el manejo del simulador.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5337630" y="674099"/>
            <a:ext cx="15151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100" b="1" dirty="0">
                <a:solidFill>
                  <a:srgbClr val="0000FF"/>
                </a:solidFill>
              </a:rPr>
              <a:t>Desarrollo</a:t>
            </a:r>
          </a:p>
        </p:txBody>
      </p:sp>
    </p:spTree>
    <p:extLst>
      <p:ext uri="{BB962C8B-B14F-4D97-AF65-F5344CB8AC3E}">
        <p14:creationId xmlns:p14="http://schemas.microsoft.com/office/powerpoint/2010/main" val="289089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Diseño predeterminado">
  <a:themeElements>
    <a:clrScheme name="Personalizado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B0F0"/>
      </a:hlink>
      <a:folHlink>
        <a:srgbClr val="00B0F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Personaliz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B0F0"/>
      </a:hlink>
      <a:folHlink>
        <a:srgbClr val="00B0F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2331</TotalTime>
  <Words>1741</Words>
  <Application>Microsoft Office PowerPoint</Application>
  <PresentationFormat>Panorámica</PresentationFormat>
  <Paragraphs>267</Paragraphs>
  <Slides>25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Calibri</vt:lpstr>
      <vt:lpstr>Cambria Math</vt:lpstr>
      <vt:lpstr>Times New Roman</vt:lpstr>
      <vt:lpstr>Wingdings</vt:lpstr>
      <vt:lpstr>Diseño predeterminado</vt:lpstr>
      <vt:lpstr>1_Diseño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Personal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Alfredo Velásquez Márquez</dc:creator>
  <cp:lastModifiedBy>Ayesha Román</cp:lastModifiedBy>
  <cp:revision>142</cp:revision>
  <cp:lastPrinted>2021-04-18T23:23:18Z</cp:lastPrinted>
  <dcterms:created xsi:type="dcterms:W3CDTF">2009-01-09T20:38:31Z</dcterms:created>
  <dcterms:modified xsi:type="dcterms:W3CDTF">2021-09-23T21:37:12Z</dcterms:modified>
</cp:coreProperties>
</file>