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22"/>
  </p:notesMasterIdLst>
  <p:sldIdLst>
    <p:sldId id="260" r:id="rId3"/>
    <p:sldId id="279" r:id="rId4"/>
    <p:sldId id="328" r:id="rId5"/>
    <p:sldId id="368" r:id="rId6"/>
    <p:sldId id="369" r:id="rId7"/>
    <p:sldId id="370" r:id="rId8"/>
    <p:sldId id="306" r:id="rId9"/>
    <p:sldId id="281" r:id="rId10"/>
    <p:sldId id="371" r:id="rId11"/>
    <p:sldId id="372" r:id="rId12"/>
    <p:sldId id="373" r:id="rId13"/>
    <p:sldId id="374" r:id="rId14"/>
    <p:sldId id="376" r:id="rId15"/>
    <p:sldId id="375" r:id="rId16"/>
    <p:sldId id="377" r:id="rId17"/>
    <p:sldId id="378" r:id="rId18"/>
    <p:sldId id="379" r:id="rId19"/>
    <p:sldId id="367" r:id="rId20"/>
    <p:sldId id="380" r:id="rId21"/>
  </p:sldIdLst>
  <p:sldSz cx="12192000" cy="6858000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6VVErG1NLA5Knt3DrNKfoQ==" hashData="kpV4u2htQ/oodukYDrbOoFodvotXLbAYaB5TI3clBw+vro3Fs8Izu9wjI1s4Y18W6hflqpUd0H2W64KEiyP28w=="/>
  <p:extLst>
    <p:ext uri="{EFAFB233-063F-42B5-8137-9DF3F51BA10A}">
      <p15:sldGuideLst xmlns:p15="http://schemas.microsoft.com/office/powerpoint/2012/main">
        <p15:guide id="1" orient="horz" pos="2432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0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00CC00"/>
    <a:srgbClr val="CCECFF"/>
    <a:srgbClr val="000099"/>
    <a:srgbClr val="0000CC"/>
    <a:srgbClr val="FAFAF0"/>
    <a:srgbClr val="000066"/>
    <a:srgbClr val="FAFAD2"/>
    <a:srgbClr val="FAFB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14" y="72"/>
      </p:cViewPr>
      <p:guideLst>
        <p:guide orient="horz" pos="2432"/>
        <p:guide pos="3840"/>
        <p:guide pos="7093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F0CD32-456C-48A8-899C-93B8C4A38533}" type="datetimeFigureOut">
              <a:rPr lang="es-MX" smtClean="0"/>
              <a:t>23/09/2021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E8DE52-4604-4715-8BC2-6E51678B7D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1942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84159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16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61480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17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08498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18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4204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713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3916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7270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68611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33504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13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30440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14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72757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15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9258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2536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6308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811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>
            <a:extLst>
              <a:ext uri="{FF2B5EF4-FFF2-40B4-BE49-F238E27FC236}">
                <a16:creationId xmlns:a16="http://schemas.microsoft.com/office/drawing/2014/main" id="{F7784620-9A65-4408-B802-632FFD88C96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2000" y="963143"/>
            <a:ext cx="12204000" cy="288000"/>
          </a:xfrm>
          <a:prstGeom prst="rect">
            <a:avLst/>
          </a:prstGeom>
          <a:gradFill rotWithShape="0">
            <a:gsLst>
              <a:gs pos="0">
                <a:srgbClr val="FAFAF2"/>
              </a:gs>
              <a:gs pos="50000">
                <a:srgbClr val="003399"/>
              </a:gs>
              <a:gs pos="100000">
                <a:srgbClr val="FAFAF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defPPr>
              <a:defRPr lang="es-ES"/>
            </a:defPPr>
            <a:lvl1pPr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6011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2023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68034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4045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0056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36068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192079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48090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s-MX" sz="2338"/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461B9428-35B6-47FC-9865-93B704BBF8F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321822" y="66568"/>
            <a:ext cx="3572074" cy="413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s-ES"/>
            </a:defPPr>
            <a:lvl1pPr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6011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2023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68034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4045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0056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36068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192079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48090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lnSpc>
                <a:spcPct val="70000"/>
              </a:lnSpc>
            </a:pPr>
            <a:r>
              <a:rPr lang="es-ES" sz="2800" b="1" i="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   N   A   M</a:t>
            </a:r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6FDCC586-3A57-4245-8B96-33302CEA90E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473825" y="459731"/>
            <a:ext cx="3268067" cy="246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s-ES"/>
            </a:defPPr>
            <a:lvl1pPr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6011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2023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68034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4045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0056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36068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192079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48090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lnSpc>
                <a:spcPct val="70000"/>
              </a:lnSpc>
            </a:pPr>
            <a:r>
              <a:rPr lang="es-ES" sz="1400" b="1" i="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Facultad de Ingeniería</a:t>
            </a: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99158297-926E-43D1-A731-C7BA947DF19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858" y="6581139"/>
            <a:ext cx="12204000" cy="288000"/>
          </a:xfrm>
          <a:prstGeom prst="rect">
            <a:avLst/>
          </a:prstGeom>
          <a:gradFill rotWithShape="0">
            <a:gsLst>
              <a:gs pos="28000">
                <a:srgbClr val="FAFAF2"/>
              </a:gs>
              <a:gs pos="100000">
                <a:srgbClr val="0033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defPPr>
              <a:defRPr lang="es-ES"/>
            </a:defPPr>
            <a:lvl1pPr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6011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2023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68034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4045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0056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36068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192079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48090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s-MX" sz="2338"/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2C2F0467-AB22-45AC-9D8D-B3F0AEB0795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505888" y="6552582"/>
            <a:ext cx="623032" cy="337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>
            <a:defPPr>
              <a:defRPr lang="es-ES"/>
            </a:defPPr>
            <a:lvl1pPr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6011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2023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68034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4045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0056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36068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192079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48090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s-ES" sz="1559" b="1" i="1" dirty="0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AVM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EDABAF2A-22E2-41C9-9F69-64D38B31906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2607" y="-31103"/>
            <a:ext cx="1003095" cy="1253942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2FE3B64B-221C-4BA9-A39E-BC12C4013EC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804" y="-32274"/>
            <a:ext cx="1083259" cy="121215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>
            <a:extLst>
              <a:ext uri="{FF2B5EF4-FFF2-40B4-BE49-F238E27FC236}">
                <a16:creationId xmlns:a16="http://schemas.microsoft.com/office/drawing/2014/main" id="{F7784620-9A65-4408-B802-632FFD88C96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2000" y="963143"/>
            <a:ext cx="12204000" cy="288000"/>
          </a:xfrm>
          <a:prstGeom prst="rect">
            <a:avLst/>
          </a:prstGeom>
          <a:gradFill rotWithShape="0">
            <a:gsLst>
              <a:gs pos="0">
                <a:srgbClr val="FAFAF2"/>
              </a:gs>
              <a:gs pos="50000">
                <a:srgbClr val="003399"/>
              </a:gs>
              <a:gs pos="100000">
                <a:srgbClr val="FAFAF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defPPr>
              <a:defRPr lang="es-ES"/>
            </a:defPPr>
            <a:lvl1pPr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6011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2023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68034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4045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0056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36068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192079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48090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s-MX" sz="2338">
              <a:solidFill>
                <a:srgbClr val="000000"/>
              </a:solidFill>
            </a:endParaRP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461B9428-35B6-47FC-9865-93B704BBF8F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321822" y="66568"/>
            <a:ext cx="3572074" cy="413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s-ES"/>
            </a:defPPr>
            <a:lvl1pPr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6011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2023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68034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4045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0056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36068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192079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48090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lnSpc>
                <a:spcPct val="70000"/>
              </a:lnSpc>
            </a:pPr>
            <a:r>
              <a:rPr lang="es-ES" sz="2800" b="1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   N   A   M</a:t>
            </a:r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6FDCC586-3A57-4245-8B96-33302CEA90E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473825" y="459731"/>
            <a:ext cx="3268067" cy="246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s-ES"/>
            </a:defPPr>
            <a:lvl1pPr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6011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2023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68034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4045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0056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36068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192079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48090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lnSpc>
                <a:spcPct val="70000"/>
              </a:lnSpc>
            </a:pPr>
            <a:r>
              <a:rPr lang="es-ES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Facultad de Ingeniería</a:t>
            </a: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99158297-926E-43D1-A731-C7BA947DF19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858" y="6581139"/>
            <a:ext cx="12204000" cy="288000"/>
          </a:xfrm>
          <a:prstGeom prst="rect">
            <a:avLst/>
          </a:prstGeom>
          <a:gradFill rotWithShape="0">
            <a:gsLst>
              <a:gs pos="28000">
                <a:srgbClr val="FAFAF2"/>
              </a:gs>
              <a:gs pos="100000">
                <a:srgbClr val="0033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defPPr>
              <a:defRPr lang="es-ES"/>
            </a:defPPr>
            <a:lvl1pPr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6011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2023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68034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4045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0056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36068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192079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48090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s-MX" sz="2338">
              <a:solidFill>
                <a:srgbClr val="000000"/>
              </a:solidFill>
            </a:endParaRPr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2C2F0467-AB22-45AC-9D8D-B3F0AEB0795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505888" y="6552582"/>
            <a:ext cx="623032" cy="337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>
            <a:defPPr>
              <a:defRPr lang="es-ES"/>
            </a:defPPr>
            <a:lvl1pPr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6011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2023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68034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4045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0056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36068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192079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48090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s-ES" sz="1559" b="1" i="1" dirty="0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AVM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EDABAF2A-22E2-41C9-9F69-64D38B31906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2607" y="-31103"/>
            <a:ext cx="1003095" cy="1253942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2FE3B64B-221C-4BA9-A39E-BC12C4013EC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804" y="-32274"/>
            <a:ext cx="1083259" cy="1212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282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hemcollective.org/activities/vlab/67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eb.mst.edu/~gbert/conductivity/cond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hemcollective.org/activities/vlab/6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eb.mst.edu/~gbert/conductivity/cond.html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4 CuadroTexto"/>
          <p:cNvSpPr txBox="1"/>
          <p:nvPr/>
        </p:nvSpPr>
        <p:spPr>
          <a:xfrm>
            <a:off x="4583832" y="6055848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i="1" kern="0" dirty="0">
                <a:solidFill>
                  <a:srgbClr val="0000FF"/>
                </a:solidFill>
                <a:latin typeface="Times New Roman" pitchFamily="18" charset="0"/>
              </a:rPr>
              <a:t>Prof.  Alfredo Velásquez Márquez</a:t>
            </a: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694765" y="2171907"/>
            <a:ext cx="10802470" cy="303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s-MX" sz="49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PREPARACIÓN Y CONDUCTIVIDAD DE DISOLUCIONES</a:t>
            </a:r>
          </a:p>
          <a:p>
            <a:pPr algn="ctr">
              <a:lnSpc>
                <a:spcPct val="130000"/>
              </a:lnSpc>
            </a:pPr>
            <a:r>
              <a:rPr lang="es-ES" sz="49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 distancia)</a:t>
            </a:r>
          </a:p>
        </p:txBody>
      </p:sp>
      <p:sp>
        <p:nvSpPr>
          <p:cNvPr id="5" name="Text Box 72">
            <a:extLst>
              <a:ext uri="{FF2B5EF4-FFF2-40B4-BE49-F238E27FC236}">
                <a16:creationId xmlns:a16="http://schemas.microsoft.com/office/drawing/2014/main" id="{030AB47C-12E5-4A4E-B1E3-196BE5633E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3712" y="577824"/>
            <a:ext cx="5184576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s-ES" sz="1400" b="1" dirty="0">
                <a:solidFill>
                  <a:srgbClr val="0000FF"/>
                </a:solidFill>
                <a:latin typeface="Arial" charset="0"/>
              </a:rPr>
              <a:t>DIVISIÓN DE CIENCIAS BÁSICAS</a:t>
            </a:r>
          </a:p>
          <a:p>
            <a:pPr algn="ctr">
              <a:spcBef>
                <a:spcPts val="0"/>
              </a:spcBef>
            </a:pPr>
            <a:r>
              <a:rPr lang="es-ES" sz="1400" b="1" dirty="0">
                <a:solidFill>
                  <a:srgbClr val="0000FF"/>
                </a:solidFill>
                <a:latin typeface="Arial" charset="0"/>
              </a:rPr>
              <a:t>LABORATORIO DE QUÍMICA</a:t>
            </a:r>
          </a:p>
          <a:p>
            <a:pPr algn="ctr">
              <a:spcBef>
                <a:spcPts val="0"/>
              </a:spcBef>
            </a:pPr>
            <a:endParaRPr lang="es-ES" sz="2000" b="1" dirty="0">
              <a:solidFill>
                <a:srgbClr val="0000FF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s-ES" sz="2000" b="1" dirty="0">
                <a:solidFill>
                  <a:srgbClr val="0000FF"/>
                </a:solidFill>
                <a:latin typeface="Arial" charset="0"/>
              </a:rPr>
              <a:t>Práctica:</a:t>
            </a:r>
          </a:p>
        </p:txBody>
      </p:sp>
    </p:spTree>
    <p:extLst>
      <p:ext uri="{BB962C8B-B14F-4D97-AF65-F5344CB8AC3E}">
        <p14:creationId xmlns:p14="http://schemas.microsoft.com/office/powerpoint/2010/main" val="3547593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87189" y="1330445"/>
            <a:ext cx="111252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 algn="just">
              <a:lnSpc>
                <a:spcPct val="140000"/>
              </a:lnSpc>
              <a:spcBef>
                <a:spcPts val="1800"/>
              </a:spcBef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Use el simulador </a:t>
            </a:r>
            <a:r>
              <a:rPr lang="es-MX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Making stock </a:t>
            </a:r>
            <a:r>
              <a:rPr lang="es-MX" sz="20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solutions</a:t>
            </a:r>
            <a:r>
              <a:rPr lang="es-MX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</a:t>
            </a:r>
            <a:r>
              <a:rPr lang="es-MX" sz="20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from</a:t>
            </a:r>
            <a:r>
              <a:rPr lang="es-MX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</a:t>
            </a:r>
            <a:r>
              <a:rPr lang="es-MX" sz="20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solids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preparar la disolución. Se sugiere elegir el idioma </a:t>
            </a:r>
            <a:r>
              <a:rPr lang="es-MX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Español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68288" indent="-268288" algn="just">
              <a:lnSpc>
                <a:spcPct val="140000"/>
              </a:lnSpc>
              <a:spcBef>
                <a:spcPts val="1800"/>
              </a:spcBef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Tome la balanza y un vaso de precipitados de 250 [ml] del </a:t>
            </a:r>
            <a:r>
              <a:rPr lang="es-MX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Almacén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simulador. Coloque el vaso sobre la balanza y presione el botón </a:t>
            </a:r>
            <a:r>
              <a:rPr lang="es-MX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TARE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tararla.</a:t>
            </a:r>
          </a:p>
          <a:p>
            <a:pPr marL="268288" indent="-268288" algn="just">
              <a:lnSpc>
                <a:spcPct val="140000"/>
              </a:lnSpc>
              <a:spcBef>
                <a:spcPts val="1800"/>
              </a:spcBef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Mida la masa del soluto que cálculo en el paso 1. Para ello, tome el frasco con </a:t>
            </a:r>
            <a:r>
              <a:rPr lang="es-MX" sz="20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NaCl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Almacén, colóquelo sobre el vaso de precipitados en el área de trabajo e indique la masa que se pesará.</a:t>
            </a:r>
          </a:p>
          <a:p>
            <a:pPr marL="268288" indent="-268288" algn="just">
              <a:lnSpc>
                <a:spcPct val="140000"/>
              </a:lnSpc>
              <a:spcBef>
                <a:spcPts val="1800"/>
              </a:spcBef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Lleve el agua </a:t>
            </a:r>
            <a:r>
              <a:rPr lang="es-MX" sz="20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desionizada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s-MX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Almacén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la </a:t>
            </a:r>
            <a:r>
              <a:rPr lang="es-MX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Poyata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colóquela sobre el vaso de precipitados y añada 200 [ml].</a:t>
            </a: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5337632" y="674099"/>
            <a:ext cx="151515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Desarrollo</a:t>
            </a:r>
          </a:p>
        </p:txBody>
      </p:sp>
    </p:spTree>
    <p:extLst>
      <p:ext uri="{BB962C8B-B14F-4D97-AF65-F5344CB8AC3E}">
        <p14:creationId xmlns:p14="http://schemas.microsoft.com/office/powerpoint/2010/main" val="283633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87189" y="1330445"/>
            <a:ext cx="111252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 algn="just">
              <a:lnSpc>
                <a:spcPct val="140000"/>
              </a:lnSpc>
              <a:spcBef>
                <a:spcPts val="1800"/>
              </a:spcBef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Elija un matraz volumétrico de 1 [l] del </a:t>
            </a:r>
            <a:r>
              <a:rPr lang="es-MX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Almacén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trasvase la mezcla del vaso de precipitados a dicho matraz. Para ello, coloque el vaso de precipitados sobre el matraz volumétrico y añada todo el contenido de este.</a:t>
            </a:r>
          </a:p>
          <a:p>
            <a:pPr marL="268288" indent="-268288" algn="just">
              <a:lnSpc>
                <a:spcPct val="140000"/>
              </a:lnSpc>
              <a:spcBef>
                <a:spcPts val="1800"/>
              </a:spcBef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Coloque el agua </a:t>
            </a:r>
            <a:r>
              <a:rPr lang="es-MX" sz="20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desionizada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sobre el matraz volumétrico con la mezcla y añada el volumen necesario para completar hasta la marca del aforo. La disolución así preparada es la disolución madre.</a:t>
            </a:r>
          </a:p>
          <a:p>
            <a:pPr marL="268288" indent="-268288" algn="just">
              <a:lnSpc>
                <a:spcPct val="140000"/>
              </a:lnSpc>
              <a:spcBef>
                <a:spcPts val="1800"/>
              </a:spcBef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Tome una pipeta volumétrica de 10 [ml] del </a:t>
            </a:r>
            <a:r>
              <a:rPr lang="es-MX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Almacén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colóquela sobre el matraz volumétrico que contiene la disolución madre y tome 10 [ml]. Para ello, indique la cantidad que tomará y presioné el botón </a:t>
            </a:r>
            <a:r>
              <a:rPr lang="es-MX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Quitar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5337632" y="674099"/>
            <a:ext cx="151515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Desarrollo</a:t>
            </a:r>
          </a:p>
        </p:txBody>
      </p:sp>
    </p:spTree>
    <p:extLst>
      <p:ext uri="{BB962C8B-B14F-4D97-AF65-F5344CB8AC3E}">
        <p14:creationId xmlns:p14="http://schemas.microsoft.com/office/powerpoint/2010/main" val="168281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14084" y="1330445"/>
            <a:ext cx="1107141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 algn="just">
              <a:lnSpc>
                <a:spcPct val="140000"/>
              </a:lnSpc>
              <a:spcBef>
                <a:spcPts val="1800"/>
              </a:spcBef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Elija un matraz volumétrico de 500 [ml] del </a:t>
            </a:r>
            <a:r>
              <a:rPr lang="es-MX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Almacén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vierta los 10 [ml] de la disolución madre con ayuda de la pipeta. Para ello, coloque dicha pipeta sobre el matraz volumétrico de 500 [ml] y añada el volumen requerido.</a:t>
            </a:r>
          </a:p>
          <a:p>
            <a:pPr marL="268288" indent="-268288" algn="just">
              <a:lnSpc>
                <a:spcPct val="140000"/>
              </a:lnSpc>
              <a:spcBef>
                <a:spcPts val="1800"/>
              </a:spcBef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Coloque el agua </a:t>
            </a:r>
            <a:r>
              <a:rPr lang="es-MX" sz="20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desionizada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sobre el matraz volumétrico de 500 [ml] y añada el volumen necesario para completar hasta la marca del aforo. La disolución así preparada es la disolución 1.</a:t>
            </a:r>
          </a:p>
          <a:p>
            <a:pPr marL="268288" indent="-268288" algn="just">
              <a:lnSpc>
                <a:spcPct val="140000"/>
              </a:lnSpc>
              <a:spcBef>
                <a:spcPts val="1800"/>
              </a:spcBef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 Repita los pasos anteriores empleando los matraces volumétricos de 250 y 100 [ml], disponibles en el </a:t>
            </a:r>
            <a:r>
              <a:rPr lang="es-MX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Almacén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para preparar las disoluciones 2 y 3, respectivamente.</a:t>
            </a:r>
          </a:p>
          <a:p>
            <a:pPr marL="268288" indent="-268288" algn="just">
              <a:lnSpc>
                <a:spcPct val="140000"/>
              </a:lnSpc>
              <a:spcBef>
                <a:spcPts val="1800"/>
              </a:spcBef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 Determine la concentración de las disoluciones 1, 2 y 3.</a:t>
            </a: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5337632" y="674099"/>
            <a:ext cx="151515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Desarrollo</a:t>
            </a:r>
          </a:p>
        </p:txBody>
      </p:sp>
    </p:spTree>
    <p:extLst>
      <p:ext uri="{BB962C8B-B14F-4D97-AF65-F5344CB8AC3E}">
        <p14:creationId xmlns:p14="http://schemas.microsoft.com/office/powerpoint/2010/main" val="4115511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33401" y="1303551"/>
            <a:ext cx="111252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 3.</a:t>
            </a:r>
          </a:p>
          <a:p>
            <a:pPr algn="just">
              <a:lnSpc>
                <a:spcPct val="150000"/>
              </a:lnSpc>
            </a:pPr>
            <a:r>
              <a:rPr lang="es-MX" sz="2000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Toma de lecturas.</a:t>
            </a:r>
          </a:p>
          <a:p>
            <a:pPr algn="just">
              <a:lnSpc>
                <a:spcPct val="150000"/>
              </a:lnSpc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Determine la conductividad de las </a:t>
            </a:r>
            <a:r>
              <a:rPr lang="es-MX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disoluciones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se muestran en la tabla 1 con el simulador </a:t>
            </a:r>
            <a:r>
              <a:rPr lang="es-MX" sz="20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Conductivity</a:t>
            </a:r>
            <a:r>
              <a:rPr lang="es-MX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of </a:t>
            </a:r>
            <a:r>
              <a:rPr lang="es-MX" sz="20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ionic</a:t>
            </a:r>
            <a:r>
              <a:rPr lang="es-MX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</a:t>
            </a:r>
            <a:r>
              <a:rPr lang="es-MX" sz="20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solutions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Use los valores de las concentraciones que obtuvo en la actividad 2.</a:t>
            </a:r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99862" y="3333080"/>
            <a:ext cx="4689307" cy="3296677"/>
          </a:xfrm>
          <a:prstGeom prst="rect">
            <a:avLst/>
          </a:prstGeom>
        </p:spPr>
      </p:pic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5337632" y="674099"/>
            <a:ext cx="151515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Desarrollo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8310146" y="5983426"/>
            <a:ext cx="3348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 algn="just">
              <a:spcBef>
                <a:spcPts val="0"/>
              </a:spcBef>
            </a:pP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* El personal docente proporcionará la concentración y conductividad para estas disoluciones.</a:t>
            </a:r>
          </a:p>
        </p:txBody>
      </p:sp>
    </p:spTree>
    <p:extLst>
      <p:ext uri="{BB962C8B-B14F-4D97-AF65-F5344CB8AC3E}">
        <p14:creationId xmlns:p14="http://schemas.microsoft.com/office/powerpoint/2010/main" val="4186873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748554" y="1330445"/>
                <a:ext cx="10802470" cy="46628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63538" indent="-363538" algn="just">
                  <a:lnSpc>
                    <a:spcPct val="140000"/>
                  </a:lnSpc>
                  <a:spcBef>
                    <a:spcPts val="1800"/>
                  </a:spcBef>
                </a:pPr>
                <a:r>
                  <a:rPr lang="es-MX" sz="2000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2. Tome la lectura de conductividad en [</a:t>
                </a:r>
                <a14:m>
                  <m:oMath xmlns:m="http://schemas.openxmlformats.org/officeDocument/2006/math">
                    <m:r>
                      <a:rPr lang="es-MX" sz="20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𝜇</m:t>
                    </m:r>
                    <m:r>
                      <a:rPr lang="es-MX" sz="20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</m:oMath>
                </a14:m>
                <a:r>
                  <a:rPr lang="es-MX" sz="2000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] y registre sus resultados en la tabla 1. Para ello, seleccione en el simulador el anión y el catión que correspondan y fije la temperatura en 25 [°C].</a:t>
                </a:r>
              </a:p>
              <a:p>
                <a:pPr marL="363538" indent="-363538" algn="just">
                  <a:lnSpc>
                    <a:spcPct val="140000"/>
                  </a:lnSpc>
                  <a:spcBef>
                    <a:spcPts val="1800"/>
                  </a:spcBef>
                </a:pPr>
                <a:r>
                  <a:rPr lang="es-MX" sz="2000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3. Elija la concentración de la disolución y presione la barra morada del </a:t>
                </a:r>
                <a:r>
                  <a:rPr lang="es-MX" sz="2000" dirty="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conductímetro</a:t>
                </a:r>
                <a:r>
                  <a:rPr lang="es-MX" sz="2000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para obtener una lectura.</a:t>
                </a:r>
              </a:p>
              <a:p>
                <a:pPr marL="363538" indent="-363538" algn="just">
                  <a:lnSpc>
                    <a:spcPct val="140000"/>
                  </a:lnSpc>
                  <a:spcBef>
                    <a:spcPts val="1800"/>
                  </a:spcBef>
                </a:pPr>
                <a:r>
                  <a:rPr lang="es-MX" sz="2000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4. Cambie la escala de </a:t>
                </a:r>
                <a:r>
                  <a:rPr lang="es-MX" sz="2000" dirty="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conductímetro</a:t>
                </a:r>
                <a:r>
                  <a:rPr lang="es-MX" sz="2000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si en el paso anterior no se registró la conductividad. Para ello, presione el botón blanco del </a:t>
                </a:r>
                <a:r>
                  <a:rPr lang="es-MX" sz="2000" dirty="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conductímetro</a:t>
                </a:r>
                <a:r>
                  <a:rPr lang="es-MX" sz="2000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para que cambie a </a:t>
                </a:r>
                <a:r>
                  <a:rPr lang="es-MX" sz="2000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Range</a:t>
                </a:r>
                <a:r>
                  <a:rPr lang="es-MX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2</a:t>
                </a:r>
                <a:r>
                  <a:rPr lang="es-MX" sz="2000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y tome una nueva lectura.</a:t>
                </a:r>
              </a:p>
              <a:p>
                <a:pPr marL="363538" indent="-363538" algn="just">
                  <a:lnSpc>
                    <a:spcPct val="140000"/>
                  </a:lnSpc>
                  <a:spcBef>
                    <a:spcPts val="1800"/>
                  </a:spcBef>
                </a:pPr>
                <a:r>
                  <a:rPr lang="es-MX" sz="2000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5. Multiplique por 1000 el valor que indique la pantalla si realizó el paso anterior.</a:t>
                </a:r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554" y="1330445"/>
                <a:ext cx="10802470" cy="4662815"/>
              </a:xfrm>
              <a:prstGeom prst="rect">
                <a:avLst/>
              </a:prstGeom>
              <a:blipFill rotWithShape="0">
                <a:blip r:embed="rId3"/>
                <a:stretch>
                  <a:fillRect l="-621" r="-564" b="-392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5337632" y="674099"/>
            <a:ext cx="151515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Desarrollo</a:t>
            </a:r>
          </a:p>
        </p:txBody>
      </p:sp>
    </p:spTree>
    <p:extLst>
      <p:ext uri="{BB962C8B-B14F-4D97-AF65-F5344CB8AC3E}">
        <p14:creationId xmlns:p14="http://schemas.microsoft.com/office/powerpoint/2010/main" val="3767036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87189" y="1330445"/>
            <a:ext cx="1112520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 algn="just">
              <a:lnSpc>
                <a:spcPct val="140000"/>
              </a:lnSpc>
              <a:spcBef>
                <a:spcPts val="1800"/>
              </a:spcBef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Cambie la concentración para tomar una nueva lectura de la misma disolución. Repita los pasos 4 y 5 si es necesario.</a:t>
            </a:r>
          </a:p>
          <a:p>
            <a:pPr marL="363538" indent="-363538" algn="just">
              <a:lnSpc>
                <a:spcPct val="140000"/>
              </a:lnSpc>
              <a:spcBef>
                <a:spcPts val="1800"/>
              </a:spcBef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Repita los pasos anteriores para medir la conductividad de cada disolución.</a:t>
            </a: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5337632" y="674099"/>
            <a:ext cx="151515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Desarrollo</a:t>
            </a:r>
          </a:p>
        </p:txBody>
      </p:sp>
    </p:spTree>
    <p:extLst>
      <p:ext uri="{BB962C8B-B14F-4D97-AF65-F5344CB8AC3E}">
        <p14:creationId xmlns:p14="http://schemas.microsoft.com/office/powerpoint/2010/main" val="411127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533401" y="1303551"/>
                <a:ext cx="11125200" cy="48013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s-MX" sz="2000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ACTIVIDAD 4.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s-MX" sz="2000" u="sng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Construcción del modelo matemático.</a:t>
                </a:r>
              </a:p>
              <a:p>
                <a:pPr marL="273050" indent="-273050" algn="just">
                  <a:lnSpc>
                    <a:spcPct val="120000"/>
                  </a:lnSpc>
                  <a:spcAft>
                    <a:spcPts val="1200"/>
                  </a:spcAft>
                </a:pPr>
                <a:r>
                  <a:rPr lang="es-MX" sz="2000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1. Trace una gráfica de la conductividad [</a:t>
                </a:r>
                <a14:m>
                  <m:oMath xmlns:m="http://schemas.openxmlformats.org/officeDocument/2006/math">
                    <m:r>
                      <a:rPr lang="es-MX" sz="20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𝜇</m:t>
                    </m:r>
                    <m:r>
                      <a:rPr lang="es-MX" sz="20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</m:oMath>
                </a14:m>
                <a:r>
                  <a:rPr lang="es-MX" sz="2000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] en función de la concentración molar [</a:t>
                </a:r>
                <a14:m>
                  <m:oMath xmlns:m="http://schemas.openxmlformats.org/officeDocument/2006/math">
                    <m:r>
                      <a:rPr lang="es-MX" sz="20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𝑀</m:t>
                    </m:r>
                  </m:oMath>
                </a14:m>
                <a:r>
                  <a:rPr lang="es-MX" sz="2000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] con los datos de la tabla 1 para cada soluto.</a:t>
                </a:r>
              </a:p>
              <a:p>
                <a:pPr marL="273050" indent="-273050" algn="just">
                  <a:lnSpc>
                    <a:spcPct val="120000"/>
                  </a:lnSpc>
                  <a:spcAft>
                    <a:spcPts val="1200"/>
                  </a:spcAft>
                </a:pPr>
                <a:r>
                  <a:rPr lang="es-MX" sz="2000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2. ¿Cuál es el comportamiento de la conductividad respecto a la concentración? Establezca los modelos matemáticos que corresponden a cada soluto, a partir de la gráfica que trazó en el punto anterior.</a:t>
                </a:r>
              </a:p>
              <a:p>
                <a:pPr marL="273050" indent="-273050" algn="just">
                  <a:lnSpc>
                    <a:spcPct val="120000"/>
                  </a:lnSpc>
                  <a:spcAft>
                    <a:spcPts val="1200"/>
                  </a:spcAft>
                </a:pPr>
                <a:r>
                  <a:rPr lang="es-MX" sz="2000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3. Con base en lo anterior, ¿cuál disolución es la mejor conductora para una misma concentración.</a:t>
                </a:r>
              </a:p>
              <a:p>
                <a:pPr marL="273050" indent="-273050" algn="just">
                  <a:lnSpc>
                    <a:spcPct val="120000"/>
                  </a:lnSpc>
                </a:pPr>
                <a:r>
                  <a:rPr lang="es-MX" sz="2000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4. A partir del resultado del punto anterior, infiera cuál es un electrólito fuerte, débil o no electrólito.</a:t>
                </a:r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1" y="1303551"/>
                <a:ext cx="11125200" cy="4801314"/>
              </a:xfrm>
              <a:prstGeom prst="rect">
                <a:avLst/>
              </a:prstGeom>
              <a:blipFill rotWithShape="0">
                <a:blip r:embed="rId3"/>
                <a:stretch>
                  <a:fillRect l="-603" r="-548" b="-762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5337632" y="674099"/>
            <a:ext cx="151515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Desarrollo</a:t>
            </a:r>
          </a:p>
        </p:txBody>
      </p:sp>
    </p:spTree>
    <p:extLst>
      <p:ext uri="{BB962C8B-B14F-4D97-AF65-F5344CB8AC3E}">
        <p14:creationId xmlns:p14="http://schemas.microsoft.com/office/powerpoint/2010/main" val="1738008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533401" y="1303551"/>
                <a:ext cx="11125200" cy="29854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63538" indent="-363538" algn="just">
                  <a:lnSpc>
                    <a:spcPct val="120000"/>
                  </a:lnSpc>
                  <a:spcAft>
                    <a:spcPts val="1200"/>
                  </a:spcAft>
                </a:pPr>
                <a:r>
                  <a:rPr lang="es-MX" sz="2000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5. Infiera con base en el modelo matemático obtenido para el soluto asignado por el profesor.</a:t>
                </a:r>
              </a:p>
              <a:p>
                <a:pPr marL="268288" algn="just">
                  <a:lnSpc>
                    <a:spcPct val="120000"/>
                  </a:lnSpc>
                </a:pPr>
                <a:r>
                  <a:rPr lang="es-MX" sz="2000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a) Si se toman 10 [ml] de la disolución madre y se lleva a un volumen de 200 [ml].</a:t>
                </a:r>
              </a:p>
              <a:p>
                <a:pPr marL="538163" algn="just">
                  <a:lnSpc>
                    <a:spcPct val="120000"/>
                  </a:lnSpc>
                </a:pPr>
                <a:r>
                  <a:rPr lang="es-MX" sz="2000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i) ¿Cuál será la conductividad de la disolución preparada?</a:t>
                </a:r>
              </a:p>
              <a:p>
                <a:pPr marL="538163" algn="just">
                  <a:lnSpc>
                    <a:spcPct val="120000"/>
                  </a:lnSpc>
                  <a:spcAft>
                    <a:spcPts val="1200"/>
                  </a:spcAft>
                </a:pPr>
                <a:r>
                  <a:rPr lang="es-MX" sz="2000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ii) ¿Cuántos gramos de soluto hay en la disolución preparada?</a:t>
                </a:r>
              </a:p>
              <a:p>
                <a:pPr marL="631825" indent="-363538" algn="just">
                  <a:lnSpc>
                    <a:spcPct val="120000"/>
                  </a:lnSpc>
                </a:pPr>
                <a:r>
                  <a:rPr lang="es-MX" sz="2000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b) ¿Qué cantidad de soluto se debe de emplear para preparar </a:t>
                </a:r>
                <a:r>
                  <a:rPr lang="es-MX" sz="2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100 [ml] </a:t>
                </a:r>
                <a:r>
                  <a:rPr lang="es-MX" sz="2000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 una disolución de </a:t>
                </a:r>
                <a:r>
                  <a:rPr lang="es-MX" sz="2000" dirty="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NaCl</a:t>
                </a:r>
                <a:r>
                  <a:rPr lang="es-MX" sz="2000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que presente una conductividad de 16500 [</a:t>
                </a:r>
                <a14:m>
                  <m:oMath xmlns:m="http://schemas.openxmlformats.org/officeDocument/2006/math">
                    <m:r>
                      <a:rPr lang="es-MX" sz="20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𝜇</m:t>
                    </m:r>
                    <m:r>
                      <a:rPr lang="es-MX" sz="20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</m:oMath>
                </a14:m>
                <a:r>
                  <a:rPr lang="es-MX" sz="2000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]? Use el simulador </a:t>
                </a:r>
                <a:r>
                  <a:rPr lang="es-MX" sz="2000" dirty="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Making</a:t>
                </a:r>
                <a:r>
                  <a:rPr lang="es-MX" sz="2000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stock </a:t>
                </a:r>
                <a:r>
                  <a:rPr lang="es-MX" sz="2000" dirty="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solutions</a:t>
                </a:r>
                <a:r>
                  <a:rPr lang="es-MX" sz="2000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s-MX" sz="2000" dirty="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from</a:t>
                </a:r>
                <a:r>
                  <a:rPr lang="es-MX" sz="2000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s-MX" sz="2000" dirty="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solids</a:t>
                </a:r>
                <a:r>
                  <a:rPr lang="es-MX" sz="2000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para preparar dicha disolución.</a:t>
                </a:r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1" y="1303551"/>
                <a:ext cx="11125200" cy="2985433"/>
              </a:xfrm>
              <a:prstGeom prst="rect">
                <a:avLst/>
              </a:prstGeom>
              <a:blipFill rotWithShape="0">
                <a:blip r:embed="rId3"/>
                <a:stretch>
                  <a:fillRect l="-603" t="-204" r="-548" b="-163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5337632" y="674099"/>
            <a:ext cx="151515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Desarrollo</a:t>
            </a:r>
          </a:p>
        </p:txBody>
      </p:sp>
    </p:spTree>
    <p:extLst>
      <p:ext uri="{BB962C8B-B14F-4D97-AF65-F5344CB8AC3E}">
        <p14:creationId xmlns:p14="http://schemas.microsoft.com/office/powerpoint/2010/main" val="344894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411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842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14084" y="1464915"/>
            <a:ext cx="10963834" cy="5029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 algn="just">
              <a:lnSpc>
                <a:spcPct val="12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</a:rPr>
              <a:t>1. Defina molaridad.</a:t>
            </a:r>
          </a:p>
          <a:p>
            <a:pPr marL="268288" indent="-268288" algn="just">
              <a:lnSpc>
                <a:spcPct val="12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</a:rPr>
              <a:t>2. ¿Cómo influye el agua de hidratación presente en algunos sólidos en la preparación de las disoluciones?</a:t>
            </a:r>
          </a:p>
          <a:p>
            <a:pPr marL="268288" indent="-268288" algn="just">
              <a:lnSpc>
                <a:spcPct val="12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</a:rPr>
              <a:t>3. ¿Cómo afecta la pureza del reactivo químico en la preparación de las disoluciones?</a:t>
            </a:r>
          </a:p>
          <a:p>
            <a:pPr marL="268288" indent="-268288" algn="just">
              <a:lnSpc>
                <a:spcPct val="12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</a:rPr>
              <a:t>4. Defina enlace químico.</a:t>
            </a:r>
          </a:p>
          <a:p>
            <a:pPr marL="268288" indent="-268288" algn="just">
              <a:lnSpc>
                <a:spcPct val="12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</a:rPr>
              <a:t>5. ¿Qué características químicas presentan los compuestos que poseen enlace iónico y enlace covalente?</a:t>
            </a:r>
          </a:p>
          <a:p>
            <a:pPr marL="268288" indent="-268288" algn="just">
              <a:lnSpc>
                <a:spcPct val="12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</a:rPr>
              <a:t>6. Investigue los términos siguientes: electrólito fuerte, electrólito débil, no electrólito y conducción electrolítica.</a:t>
            </a:r>
          </a:p>
          <a:p>
            <a:pPr marL="268288" indent="-268288" algn="just">
              <a:lnSpc>
                <a:spcPct val="12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</a:rPr>
              <a:t>7. Investigue de qué parámetros depende la resistencia eléctrica.</a:t>
            </a:r>
          </a:p>
          <a:p>
            <a:pPr marL="268288" indent="-268288" algn="just">
              <a:lnSpc>
                <a:spcPct val="120000"/>
              </a:lnSpc>
              <a:spcAft>
                <a:spcPts val="600"/>
              </a:spcAft>
            </a:pPr>
            <a:r>
              <a:rPr lang="es-MX" sz="2000" dirty="0">
                <a:solidFill>
                  <a:srgbClr val="0000FF"/>
                </a:solidFill>
              </a:rPr>
              <a:t>8. Investigue las unidades, en el S.I., de la resistencia eléctrica y de su inversa, la conductividad eléctrica.</a:t>
            </a: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4738113" y="674099"/>
            <a:ext cx="271420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>
                <a:solidFill>
                  <a:srgbClr val="0000FF"/>
                </a:solidFill>
              </a:rPr>
              <a:t>Cuestionario previo</a:t>
            </a:r>
            <a:endParaRPr lang="es-ES" sz="21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8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Box 19">
            <a:extLst>
              <a:ext uri="{FF2B5EF4-FFF2-40B4-BE49-F238E27FC236}">
                <a16:creationId xmlns:a16="http://schemas.microsoft.com/office/drawing/2014/main" id="{3684315C-F86E-43B5-A79A-4A387F79A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9223" y="645526"/>
            <a:ext cx="127631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</a:pPr>
            <a:r>
              <a:rPr lang="es-ES" sz="2100" b="1" kern="0" dirty="0">
                <a:solidFill>
                  <a:srgbClr val="0000FF"/>
                </a:solidFill>
              </a:rPr>
              <a:t>Créditos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827583" y="1297904"/>
            <a:ext cx="10859591" cy="5161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s-E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pPr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5029200" algn="l"/>
              </a:tabLst>
              <a:defRPr/>
            </a:pPr>
            <a:r>
              <a:rPr lang="es-ES" sz="1800" b="0" kern="0" dirty="0">
                <a:solidFill>
                  <a:srgbClr val="0000FF"/>
                </a:solidFill>
                <a:effectLst/>
              </a:rPr>
              <a:t>Para la elaboración de este material de apoyo, se tomó como base los manuales de los Laboratorios de las asignaturas de Química en la DCB, FI-UNAM.</a:t>
            </a:r>
          </a:p>
          <a:p>
            <a:pPr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5029200" algn="l"/>
              </a:tabLst>
              <a:defRPr/>
            </a:pPr>
            <a:endParaRPr lang="es-ES" sz="1600" b="0" kern="0" dirty="0">
              <a:solidFill>
                <a:srgbClr val="0000FF"/>
              </a:solidFill>
              <a:effectLst/>
            </a:endParaRPr>
          </a:p>
          <a:p>
            <a:pPr marL="107156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6015038" algn="l"/>
              </a:tabLst>
              <a:defRPr/>
            </a:pPr>
            <a:r>
              <a:rPr lang="es-ES" sz="1600" kern="0" dirty="0">
                <a:solidFill>
                  <a:srgbClr val="0000FF"/>
                </a:solidFill>
                <a:effectLst/>
              </a:rPr>
              <a:t>Autor:	Autorización:</a:t>
            </a:r>
          </a:p>
          <a:p>
            <a:pPr marL="107156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6015038" algn="l"/>
              </a:tabLst>
              <a:defRPr/>
            </a:pPr>
            <a:r>
              <a:rPr lang="es-ES" sz="1600" b="0" kern="0" dirty="0">
                <a:solidFill>
                  <a:srgbClr val="0000FF"/>
                </a:solidFill>
                <a:effectLst/>
              </a:rPr>
              <a:t>M. C. Q. Alfredo Velásquez Márquez	Q. Antonia del Carmen Pérez León</a:t>
            </a:r>
          </a:p>
          <a:p>
            <a:pPr marL="107156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6015038" algn="l"/>
              </a:tabLst>
              <a:defRPr/>
            </a:pPr>
            <a:r>
              <a:rPr lang="es-ES" sz="1600" b="0" kern="0" dirty="0">
                <a:solidFill>
                  <a:srgbClr val="0000FF"/>
                </a:solidFill>
                <a:effectLst/>
              </a:rPr>
              <a:t>Profesor de Carrera	Jefa de Academia de Laboratorios de la DCB</a:t>
            </a:r>
          </a:p>
          <a:p>
            <a:pPr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5029200" algn="l"/>
              </a:tabLst>
              <a:defRPr/>
            </a:pPr>
            <a:endParaRPr lang="es-ES" sz="1600" b="0" kern="0" dirty="0">
              <a:solidFill>
                <a:srgbClr val="0000FF"/>
              </a:solidFill>
              <a:effectLst/>
            </a:endParaRPr>
          </a:p>
          <a:p>
            <a:pPr marL="341471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kern="0" dirty="0">
                <a:solidFill>
                  <a:srgbClr val="0000FF"/>
                </a:solidFill>
                <a:effectLst/>
              </a:rPr>
              <a:t>Revisores (2021):</a:t>
            </a:r>
          </a:p>
          <a:p>
            <a:pPr marL="341471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600" b="0" kern="0" dirty="0">
                <a:solidFill>
                  <a:srgbClr val="0000FF"/>
                </a:solidFill>
                <a:effectLst/>
              </a:rPr>
              <a:t>M. en A. Violeta Luz María Bravo Hernández</a:t>
            </a:r>
          </a:p>
          <a:p>
            <a:pPr marL="341471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600" b="0" kern="0" dirty="0">
                <a:solidFill>
                  <a:srgbClr val="0000FF"/>
                </a:solidFill>
                <a:effectLst/>
              </a:rPr>
              <a:t>M. en C. Miguel Ángel Jaime Vasconcelos</a:t>
            </a:r>
          </a:p>
          <a:p>
            <a:pPr marL="341471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600" b="0" kern="0" dirty="0">
                <a:solidFill>
                  <a:srgbClr val="0000FF"/>
                </a:solidFill>
                <a:effectLst/>
              </a:rPr>
              <a:t>Q. Esther Flores Cruz</a:t>
            </a:r>
          </a:p>
          <a:p>
            <a:pPr marL="341471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600" b="0" kern="0" dirty="0">
                <a:solidFill>
                  <a:srgbClr val="0000FF"/>
                </a:solidFill>
                <a:effectLst/>
              </a:rPr>
              <a:t>I. Q. Félix Benjamín Núñez Orozco</a:t>
            </a:r>
          </a:p>
          <a:p>
            <a:pPr marL="341471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600" b="0" kern="0" dirty="0">
                <a:solidFill>
                  <a:srgbClr val="0000FF"/>
                </a:solidFill>
                <a:effectLst/>
              </a:rPr>
              <a:t>Dra. Ana Laura Pérez Martínez</a:t>
            </a:r>
          </a:p>
          <a:p>
            <a:pPr marL="341471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600" b="0" kern="0" dirty="0" err="1">
                <a:solidFill>
                  <a:srgbClr val="0000FF"/>
                </a:solidFill>
                <a:effectLst/>
              </a:rPr>
              <a:t>Dr</a:t>
            </a:r>
            <a:r>
              <a:rPr lang="es-ES" sz="1600" b="0" kern="0" dirty="0">
                <a:solidFill>
                  <a:srgbClr val="0000FF"/>
                </a:solidFill>
                <a:effectLst/>
              </a:rPr>
              <a:t>. </a:t>
            </a:r>
            <a:r>
              <a:rPr lang="es-ES" sz="1600" b="0" kern="0" dirty="0" err="1">
                <a:solidFill>
                  <a:srgbClr val="0000FF"/>
                </a:solidFill>
                <a:effectLst/>
              </a:rPr>
              <a:t>Ehecatl</a:t>
            </a:r>
            <a:r>
              <a:rPr lang="es-ES" sz="1600" b="0" kern="0" dirty="0">
                <a:solidFill>
                  <a:srgbClr val="0000FF"/>
                </a:solidFill>
                <a:effectLst/>
              </a:rPr>
              <a:t> Luis David Paleo González</a:t>
            </a:r>
          </a:p>
          <a:p>
            <a:pPr marL="341471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600" b="0" kern="0" dirty="0">
                <a:solidFill>
                  <a:srgbClr val="0000FF"/>
                </a:solidFill>
                <a:effectLst/>
              </a:rPr>
              <a:t>Q. Antonia del Carmen Pérez León</a:t>
            </a:r>
          </a:p>
          <a:p>
            <a:pPr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3940175" algn="l"/>
              </a:tabLst>
              <a:defRPr/>
            </a:pPr>
            <a:endParaRPr lang="es-ES" sz="1600" b="0" kern="0" dirty="0">
              <a:solidFill>
                <a:srgbClr val="0000FF"/>
              </a:solidFill>
              <a:effectLst/>
            </a:endParaRP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kern="0" dirty="0">
                <a:solidFill>
                  <a:srgbClr val="0000FF"/>
                </a:solidFill>
                <a:effectLst/>
              </a:rPr>
              <a:t>Profesores de la Facultad de Ingeniería miembros de la Academia de Química</a:t>
            </a:r>
          </a:p>
        </p:txBody>
      </p:sp>
    </p:spTree>
    <p:extLst>
      <p:ext uri="{BB962C8B-B14F-4D97-AF65-F5344CB8AC3E}">
        <p14:creationId xmlns:p14="http://schemas.microsoft.com/office/powerpoint/2010/main" val="10822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59" name="Text Box 23"/>
          <p:cNvSpPr txBox="1">
            <a:spLocks noChangeArrowheads="1"/>
          </p:cNvSpPr>
          <p:nvPr/>
        </p:nvSpPr>
        <p:spPr bwMode="auto">
          <a:xfrm>
            <a:off x="747715" y="1363065"/>
            <a:ext cx="10696574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41300" lvl="0" indent="-241300" algn="just">
              <a:lnSpc>
                <a:spcPct val="140000"/>
              </a:lnSpc>
              <a:spcAft>
                <a:spcPct val="40000"/>
              </a:spcAft>
            </a:pPr>
            <a:r>
              <a:rPr lang="es-ES" sz="2000" b="1" dirty="0">
                <a:solidFill>
                  <a:srgbClr val="0000FF"/>
                </a:solidFill>
              </a:rPr>
              <a:t>El alumnado:</a:t>
            </a:r>
          </a:p>
          <a:p>
            <a:pPr marL="241300" lvl="0" indent="-241300" algn="just">
              <a:lnSpc>
                <a:spcPct val="140000"/>
              </a:lnSpc>
              <a:spcAft>
                <a:spcPct val="40000"/>
              </a:spcAft>
            </a:pPr>
            <a:r>
              <a:rPr lang="es-ES" sz="2000" dirty="0">
                <a:solidFill>
                  <a:srgbClr val="0000FF"/>
                </a:solidFill>
              </a:rPr>
              <a:t>1. </a:t>
            </a:r>
            <a:r>
              <a:rPr lang="es-MX" sz="2000" dirty="0">
                <a:solidFill>
                  <a:srgbClr val="0000FF"/>
                </a:solidFill>
              </a:rPr>
              <a:t>Preparará disoluciones de diferentes concentraciones con el material adecuado.</a:t>
            </a:r>
            <a:endParaRPr lang="es-ES" sz="2000" dirty="0">
              <a:solidFill>
                <a:srgbClr val="0000FF"/>
              </a:solidFill>
            </a:endParaRPr>
          </a:p>
          <a:p>
            <a:pPr marL="241300" lvl="0" indent="-241300" algn="just">
              <a:lnSpc>
                <a:spcPct val="140000"/>
              </a:lnSpc>
              <a:spcAft>
                <a:spcPct val="40000"/>
              </a:spcAft>
            </a:pPr>
            <a:r>
              <a:rPr lang="es-ES" sz="2000" dirty="0">
                <a:solidFill>
                  <a:srgbClr val="0000FF"/>
                </a:solidFill>
              </a:rPr>
              <a:t>2. </a:t>
            </a:r>
            <a:r>
              <a:rPr lang="es-MX" sz="2000" dirty="0">
                <a:solidFill>
                  <a:srgbClr val="0000FF"/>
                </a:solidFill>
              </a:rPr>
              <a:t>Medirá la conductividad de las disoluciones preparadas usando el equipo conveniente.</a:t>
            </a:r>
            <a:endParaRPr lang="es-ES" sz="2000" dirty="0">
              <a:solidFill>
                <a:srgbClr val="0000FF"/>
              </a:solidFill>
            </a:endParaRPr>
          </a:p>
          <a:p>
            <a:pPr marL="241300" lvl="0" indent="-241300" algn="just">
              <a:lnSpc>
                <a:spcPct val="140000"/>
              </a:lnSpc>
              <a:spcAft>
                <a:spcPct val="40000"/>
              </a:spcAft>
            </a:pPr>
            <a:r>
              <a:rPr lang="es-ES" sz="2000" dirty="0">
                <a:solidFill>
                  <a:srgbClr val="0000FF"/>
                </a:solidFill>
              </a:rPr>
              <a:t>3. </a:t>
            </a:r>
            <a:r>
              <a:rPr lang="es-MX" sz="2000" dirty="0">
                <a:solidFill>
                  <a:srgbClr val="0000FF"/>
                </a:solidFill>
              </a:rPr>
              <a:t>Clasificará los solutos empleados como electrólitos fuertes, débiles o no electrólitos.</a:t>
            </a:r>
          </a:p>
          <a:p>
            <a:pPr marL="363538" indent="-363538" algn="just">
              <a:tabLst>
                <a:tab pos="268288" algn="l"/>
              </a:tabLst>
            </a:pPr>
            <a:r>
              <a:rPr lang="es-MX" sz="2000" dirty="0">
                <a:solidFill>
                  <a:srgbClr val="0000FF"/>
                </a:solidFill>
              </a:rPr>
              <a:t>4. Comprenderá la relación que hay entre la concentración de un electrólito y su conductividad.</a:t>
            </a: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5388927" y="674099"/>
            <a:ext cx="141256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Objetivos</a:t>
            </a:r>
          </a:p>
        </p:txBody>
      </p:sp>
    </p:spTree>
    <p:extLst>
      <p:ext uri="{BB962C8B-B14F-4D97-AF65-F5344CB8AC3E}">
        <p14:creationId xmlns:p14="http://schemas.microsoft.com/office/powerpoint/2010/main" val="151634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1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59" grpId="0" uiExpand="1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3"/>
          <p:cNvSpPr txBox="1">
            <a:spLocks noChangeArrowheads="1"/>
          </p:cNvSpPr>
          <p:nvPr/>
        </p:nvSpPr>
        <p:spPr bwMode="auto">
          <a:xfrm>
            <a:off x="747715" y="1363065"/>
            <a:ext cx="10696574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just">
              <a:lnSpc>
                <a:spcPct val="140000"/>
              </a:lnSpc>
              <a:spcAft>
                <a:spcPct val="40000"/>
              </a:spcAft>
            </a:pPr>
            <a:r>
              <a:rPr lang="es-MX" sz="2000" b="1" dirty="0">
                <a:solidFill>
                  <a:srgbClr val="0000FF"/>
                </a:solidFill>
              </a:rPr>
              <a:t>Disolución</a:t>
            </a:r>
          </a:p>
          <a:p>
            <a:pPr lvl="0" algn="just">
              <a:lnSpc>
                <a:spcPct val="140000"/>
              </a:lnSpc>
              <a:spcAft>
                <a:spcPct val="40000"/>
              </a:spcAft>
            </a:pPr>
            <a:r>
              <a:rPr lang="es-MX" sz="2000" dirty="0">
                <a:solidFill>
                  <a:srgbClr val="0000FF"/>
                </a:solidFill>
              </a:rPr>
              <a:t>Es una mezcla homogénea de dos o más sustancias. Una sustancia es la que se disuelve, llamada soluto, y la otra sustancia es la que se emplea para disolver, llamada disolvente.</a:t>
            </a:r>
            <a:endParaRPr lang="es-ES" sz="2000" dirty="0">
              <a:solidFill>
                <a:srgbClr val="0000FF"/>
              </a:solidFill>
            </a:endParaRP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5186148" y="674099"/>
            <a:ext cx="181812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Introducción</a:t>
            </a:r>
          </a:p>
        </p:txBody>
      </p:sp>
    </p:spTree>
    <p:extLst>
      <p:ext uri="{BB962C8B-B14F-4D97-AF65-F5344CB8AC3E}">
        <p14:creationId xmlns:p14="http://schemas.microsoft.com/office/powerpoint/2010/main" val="2969261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3"/>
          <p:cNvSpPr txBox="1">
            <a:spLocks noChangeArrowheads="1"/>
          </p:cNvSpPr>
          <p:nvPr/>
        </p:nvSpPr>
        <p:spPr bwMode="auto">
          <a:xfrm>
            <a:off x="747715" y="1363065"/>
            <a:ext cx="10696574" cy="2443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just">
              <a:lnSpc>
                <a:spcPct val="140000"/>
              </a:lnSpc>
              <a:spcAft>
                <a:spcPct val="40000"/>
              </a:spcAft>
            </a:pPr>
            <a:r>
              <a:rPr lang="es-MX" sz="2000" b="1" dirty="0">
                <a:solidFill>
                  <a:srgbClr val="0000FF"/>
                </a:solidFill>
              </a:rPr>
              <a:t>Unidades de Concentración</a:t>
            </a:r>
          </a:p>
          <a:p>
            <a:pPr lvl="0" algn="just">
              <a:lnSpc>
                <a:spcPct val="140000"/>
              </a:lnSpc>
              <a:spcAft>
                <a:spcPct val="40000"/>
              </a:spcAft>
            </a:pPr>
            <a:r>
              <a:rPr lang="es-MX" sz="2000" dirty="0">
                <a:solidFill>
                  <a:srgbClr val="0000FF"/>
                </a:solidFill>
              </a:rPr>
              <a:t>La concentración de las disoluciones se expresa en función de la cantidad de soluto disuelto en una masa o volumen determinado de disolvente o de disolución.</a:t>
            </a:r>
          </a:p>
          <a:p>
            <a:pPr lvl="0" algn="just">
              <a:lnSpc>
                <a:spcPct val="140000"/>
              </a:lnSpc>
              <a:spcAft>
                <a:spcPct val="40000"/>
              </a:spcAft>
            </a:pPr>
            <a:r>
              <a:rPr lang="es-MX" sz="2000" dirty="0">
                <a:solidFill>
                  <a:srgbClr val="0000FF"/>
                </a:solidFill>
              </a:rPr>
              <a:t>Algunas unidades de concentración son la molaridad, la normalidad, la </a:t>
            </a:r>
            <a:r>
              <a:rPr lang="es-MX" sz="2000" dirty="0" err="1">
                <a:solidFill>
                  <a:srgbClr val="0000FF"/>
                </a:solidFill>
              </a:rPr>
              <a:t>molalidad</a:t>
            </a:r>
            <a:r>
              <a:rPr lang="es-MX" sz="2000" dirty="0">
                <a:solidFill>
                  <a:srgbClr val="0000FF"/>
                </a:solidFill>
              </a:rPr>
              <a:t> y los porcentajes en masa o en volumen.</a:t>
            </a: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5186148" y="674099"/>
            <a:ext cx="181812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Introducción</a:t>
            </a:r>
          </a:p>
        </p:txBody>
      </p:sp>
    </p:spTree>
    <p:extLst>
      <p:ext uri="{BB962C8B-B14F-4D97-AF65-F5344CB8AC3E}">
        <p14:creationId xmlns:p14="http://schemas.microsoft.com/office/powerpoint/2010/main" val="156156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3"/>
          <p:cNvSpPr txBox="1">
            <a:spLocks noChangeArrowheads="1"/>
          </p:cNvSpPr>
          <p:nvPr/>
        </p:nvSpPr>
        <p:spPr bwMode="auto">
          <a:xfrm>
            <a:off x="747715" y="1363065"/>
            <a:ext cx="10696574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just">
              <a:lnSpc>
                <a:spcPct val="140000"/>
              </a:lnSpc>
              <a:spcAft>
                <a:spcPct val="40000"/>
              </a:spcAft>
            </a:pPr>
            <a:r>
              <a:rPr lang="es-MX" sz="2000" b="1" dirty="0">
                <a:solidFill>
                  <a:srgbClr val="0000FF"/>
                </a:solidFill>
              </a:rPr>
              <a:t>Unidades de Concentración</a:t>
            </a:r>
          </a:p>
          <a:p>
            <a:pPr lvl="0" algn="just">
              <a:lnSpc>
                <a:spcPct val="140000"/>
              </a:lnSpc>
              <a:spcAft>
                <a:spcPct val="40000"/>
              </a:spcAft>
            </a:pPr>
            <a:r>
              <a:rPr lang="es-MX" sz="2000" dirty="0">
                <a:solidFill>
                  <a:srgbClr val="0000FF"/>
                </a:solidFill>
              </a:rPr>
              <a:t>La concentración de las disoluciones se expresa en función de la cantidad de soluto disuelto en una masa o volumen determinado de disolvente o de disolución.</a:t>
            </a:r>
          </a:p>
          <a:p>
            <a:pPr lvl="0" algn="just">
              <a:lnSpc>
                <a:spcPct val="140000"/>
              </a:lnSpc>
              <a:spcAft>
                <a:spcPct val="40000"/>
              </a:spcAft>
            </a:pPr>
            <a:r>
              <a:rPr lang="es-MX" sz="2000" dirty="0">
                <a:solidFill>
                  <a:srgbClr val="0000FF"/>
                </a:solidFill>
              </a:rPr>
              <a:t>Algunas unidades de concentración son la molaridad, la </a:t>
            </a:r>
            <a:r>
              <a:rPr lang="es-MX" sz="2000" dirty="0" err="1">
                <a:solidFill>
                  <a:srgbClr val="0000FF"/>
                </a:solidFill>
              </a:rPr>
              <a:t>molalidad</a:t>
            </a:r>
            <a:r>
              <a:rPr lang="es-MX" sz="2000" dirty="0">
                <a:solidFill>
                  <a:srgbClr val="0000FF"/>
                </a:solidFill>
              </a:rPr>
              <a:t> y los porcentajes en masa o en volumen.</a:t>
            </a:r>
          </a:p>
          <a:p>
            <a:pPr lvl="0" algn="just">
              <a:lnSpc>
                <a:spcPct val="140000"/>
              </a:lnSpc>
              <a:spcAft>
                <a:spcPct val="40000"/>
              </a:spcAft>
            </a:pPr>
            <a:r>
              <a:rPr lang="es-MX" sz="2000" u="sng" dirty="0">
                <a:solidFill>
                  <a:srgbClr val="0000FF"/>
                </a:solidFill>
              </a:rPr>
              <a:t>Molaridad.</a:t>
            </a:r>
            <a:r>
              <a:rPr lang="es-MX" sz="2000" dirty="0">
                <a:solidFill>
                  <a:srgbClr val="0000FF"/>
                </a:solidFill>
              </a:rPr>
              <a:t> Es el cociente que resulta de dividir la cantidad de sustancia (moles) del soluto por cada unidad de volumen (litro) de disolución, la fórmula que se emplea para determinarla es la siguiente: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/>
              <p:cNvSpPr txBox="1"/>
              <p:nvPr/>
            </p:nvSpPr>
            <p:spPr>
              <a:xfrm>
                <a:off x="5221510" y="5271827"/>
                <a:ext cx="1747401" cy="783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2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s-MX" sz="2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s-MX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s-MX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MX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𝑚𝑜𝑙</m:t>
                              </m:r>
                            </m:e>
                          </m:d>
                        </m:num>
                        <m:den>
                          <m:r>
                            <a:rPr lang="es-MX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s-MX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[</m:t>
                          </m:r>
                          <m:r>
                            <a:rPr lang="es-MX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s-MX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]</m:t>
                          </m:r>
                        </m:den>
                      </m:f>
                    </m:oMath>
                  </m:oMathPara>
                </a14:m>
                <a:endParaRPr lang="es-MX" sz="2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" name="Cuadro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1510" y="5271827"/>
                <a:ext cx="1747401" cy="78399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5186148" y="674099"/>
            <a:ext cx="181812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Introducción</a:t>
            </a:r>
          </a:p>
        </p:txBody>
      </p:sp>
    </p:spTree>
    <p:extLst>
      <p:ext uri="{BB962C8B-B14F-4D97-AF65-F5344CB8AC3E}">
        <p14:creationId xmlns:p14="http://schemas.microsoft.com/office/powerpoint/2010/main" val="819240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utoUpdateAnimBg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3"/>
          <p:cNvSpPr txBox="1">
            <a:spLocks noChangeArrowheads="1"/>
          </p:cNvSpPr>
          <p:nvPr/>
        </p:nvSpPr>
        <p:spPr bwMode="auto">
          <a:xfrm>
            <a:off x="747715" y="1363065"/>
            <a:ext cx="10696574" cy="2874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just">
              <a:lnSpc>
                <a:spcPct val="140000"/>
              </a:lnSpc>
              <a:spcAft>
                <a:spcPct val="40000"/>
              </a:spcAft>
            </a:pPr>
            <a:r>
              <a:rPr lang="es-MX" sz="2000" b="1" dirty="0">
                <a:solidFill>
                  <a:srgbClr val="0000FF"/>
                </a:solidFill>
              </a:rPr>
              <a:t>Conductividad eléctrica en disolución</a:t>
            </a:r>
          </a:p>
          <a:p>
            <a:pPr lvl="0" algn="just">
              <a:lnSpc>
                <a:spcPct val="140000"/>
              </a:lnSpc>
              <a:spcAft>
                <a:spcPct val="40000"/>
              </a:spcAft>
            </a:pPr>
            <a:r>
              <a:rPr lang="es-MX" sz="2000" dirty="0">
                <a:solidFill>
                  <a:srgbClr val="0000FF"/>
                </a:solidFill>
              </a:rPr>
              <a:t>Cuando una disolución contiene un electrólito, los iones del electrólito se mueven libremente; por lo cual, son capaces de transportar la carga eléctrica, a este fenómeno se le llama conducción electrolítica.</a:t>
            </a:r>
          </a:p>
          <a:p>
            <a:pPr lvl="0" algn="just">
              <a:lnSpc>
                <a:spcPct val="140000"/>
              </a:lnSpc>
              <a:spcAft>
                <a:spcPct val="40000"/>
              </a:spcAft>
            </a:pPr>
            <a:r>
              <a:rPr lang="es-MX" sz="2000" dirty="0">
                <a:solidFill>
                  <a:srgbClr val="0000FF"/>
                </a:solidFill>
              </a:rPr>
              <a:t>Observando qué tan eficazmente transporta la corriente eléctrica una disolución de determinado soluto, se puede inferir la naturaleza iónica del soluto.</a:t>
            </a: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5186148" y="674099"/>
            <a:ext cx="181812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Introducción</a:t>
            </a:r>
          </a:p>
        </p:txBody>
      </p:sp>
    </p:spTree>
    <p:extLst>
      <p:ext uri="{BB962C8B-B14F-4D97-AF65-F5344CB8AC3E}">
        <p14:creationId xmlns:p14="http://schemas.microsoft.com/office/powerpoint/2010/main" val="54295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3805328" y="1821873"/>
            <a:ext cx="4554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Making stock solutions from solids:</a:t>
            </a:r>
            <a:endParaRPr lang="es-MX" sz="20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3633003" y="2336062"/>
            <a:ext cx="4899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http://chemcollective.org/activities/vlab/67</a:t>
            </a:r>
            <a:endParaRPr lang="es-MX" sz="2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4075433" y="3489308"/>
            <a:ext cx="40142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Conductivity of ionic solutions:</a:t>
            </a:r>
            <a:endParaRPr lang="es-MX" sz="20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3247481" y="4003497"/>
            <a:ext cx="56701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http://web.mst.edu/~gbert/conductivity/cond.html</a:t>
            </a:r>
            <a:endParaRPr lang="es-MX" sz="2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4560180" y="674099"/>
            <a:ext cx="3070071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Herramientas digitales</a:t>
            </a:r>
          </a:p>
        </p:txBody>
      </p:sp>
    </p:spTree>
    <p:extLst>
      <p:ext uri="{BB962C8B-B14F-4D97-AF65-F5344CB8AC3E}">
        <p14:creationId xmlns:p14="http://schemas.microsoft.com/office/powerpoint/2010/main" val="693980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33401" y="1478362"/>
            <a:ext cx="11125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 1.</a:t>
            </a:r>
          </a:p>
          <a:p>
            <a:pPr algn="just">
              <a:lnSpc>
                <a:spcPct val="150000"/>
              </a:lnSpc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MX" sz="20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docente 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verificará que el alumnado posea los conocimientos teóricos necesarios para la realización de la práctica y dará las recomendaciones para el manejo del simulador.</a:t>
            </a: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5337632" y="674099"/>
            <a:ext cx="151515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Desarrollo</a:t>
            </a:r>
          </a:p>
        </p:txBody>
      </p:sp>
    </p:spTree>
    <p:extLst>
      <p:ext uri="{BB962C8B-B14F-4D97-AF65-F5344CB8AC3E}">
        <p14:creationId xmlns:p14="http://schemas.microsoft.com/office/powerpoint/2010/main" val="2890896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/>
          <p:cNvSpPr/>
          <p:nvPr/>
        </p:nvSpPr>
        <p:spPr>
          <a:xfrm>
            <a:off x="6983123" y="5521471"/>
            <a:ext cx="2015899" cy="369006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Rectángulo 13"/>
          <p:cNvSpPr/>
          <p:nvPr/>
        </p:nvSpPr>
        <p:spPr>
          <a:xfrm>
            <a:off x="6643567" y="3548822"/>
            <a:ext cx="1774291" cy="36900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CuadroTexto 5"/>
          <p:cNvSpPr txBox="1"/>
          <p:nvPr/>
        </p:nvSpPr>
        <p:spPr>
          <a:xfrm>
            <a:off x="533401" y="1303551"/>
            <a:ext cx="11125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 2.</a:t>
            </a:r>
          </a:p>
          <a:p>
            <a:pPr algn="just">
              <a:lnSpc>
                <a:spcPct val="150000"/>
              </a:lnSpc>
            </a:pPr>
            <a:r>
              <a:rPr lang="es-MX" sz="2000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Preparación de disoluciones.</a:t>
            </a:r>
          </a:p>
          <a:p>
            <a:pPr algn="just">
              <a:lnSpc>
                <a:spcPct val="150000"/>
              </a:lnSpc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Calcule la cantidad en gramos del soluto necesaria para preparar 1 [l] de disolución de cloruro de sodio (</a:t>
            </a:r>
            <a:r>
              <a:rPr lang="es-MX" sz="20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NaCl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0.5 [M]. Ésta será la disolución madre.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1529139" y="3403550"/>
                <a:ext cx="1458091" cy="6533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s-MX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s-MX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s-MX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MX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𝑚𝑜𝑙</m:t>
                              </m:r>
                            </m:e>
                          </m:d>
                        </m:num>
                        <m:den>
                          <m:r>
                            <a:rPr lang="es-MX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s-MX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[</m:t>
                          </m:r>
                          <m:r>
                            <a:rPr lang="es-MX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s-MX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]</m:t>
                          </m:r>
                        </m:den>
                      </m:f>
                    </m:oMath>
                  </m:oMathPara>
                </a14:m>
                <a:endParaRPr lang="es-MX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9139" y="3403550"/>
                <a:ext cx="1458091" cy="6533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4017609" y="3579437"/>
                <a:ext cx="149720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200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s-MX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.5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MX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d>
                      <m:r>
                        <a:rPr lang="es-MX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MX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𝑁𝑎𝐶𝑙</m:t>
                      </m:r>
                    </m:oMath>
                  </m:oMathPara>
                </a14:m>
                <a:endParaRPr lang="es-MX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7609" y="3579437"/>
                <a:ext cx="1497205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2846" r="-2846" b="-9804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6643567" y="3579437"/>
                <a:ext cx="419069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200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s-MX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.5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MX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𝑚𝑜𝑙</m:t>
                          </m:r>
                        </m:e>
                      </m:d>
                      <m:r>
                        <a:rPr lang="es-MX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MX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𝑁𝑎𝐶𝑙</m:t>
                      </m:r>
                      <m:r>
                        <a:rPr lang="es-MX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  −   1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MX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</m:e>
                      </m:d>
                      <m:r>
                        <a:rPr lang="es-MX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MX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𝐷𝑖𝑠𝑜𝑙𝑢𝑐𝑖</m:t>
                      </m:r>
                      <m:r>
                        <a:rPr lang="es-MX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ó</m:t>
                      </m:r>
                      <m:r>
                        <a:rPr lang="es-MX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s-MX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3567" y="3579437"/>
                <a:ext cx="4190698" cy="307777"/>
              </a:xfrm>
              <a:prstGeom prst="rect">
                <a:avLst/>
              </a:prstGeom>
              <a:blipFill rotWithShape="0">
                <a:blip r:embed="rId5"/>
                <a:stretch>
                  <a:fillRect b="-11765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2888856" y="5360206"/>
                <a:ext cx="6112122" cy="6915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200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s-MX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.5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MX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𝑚𝑜𝑙</m:t>
                          </m:r>
                        </m:e>
                      </m:d>
                      <m:r>
                        <a:rPr lang="es-MX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MX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𝑁𝑎𝐶𝑙</m:t>
                      </m:r>
                      <m:d>
                        <m:dPr>
                          <m:ctrlPr>
                            <a:rPr lang="es-MX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MX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MX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58.453 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MX" sz="20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MX" sz="20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</m:d>
                              <m:r>
                                <a:rPr lang="es-MX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MX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𝑁𝑎𝐶𝑙</m:t>
                              </m:r>
                            </m:num>
                            <m:den>
                              <m:r>
                                <a:rPr lang="es-MX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1 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MX" sz="20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MX" sz="20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𝑚𝑜𝑙</m:t>
                                  </m:r>
                                </m:e>
                              </m:d>
                              <m:r>
                                <a:rPr lang="es-MX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MX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𝑁𝑎𝐶𝑙</m:t>
                              </m:r>
                            </m:den>
                          </m:f>
                        </m:e>
                      </m:d>
                      <m:r>
                        <a:rPr lang="es-MX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=29.2265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MX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</m:d>
                      <m:r>
                        <a:rPr lang="es-MX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𝑁𝑎𝐶𝑙</m:t>
                      </m:r>
                      <m:r>
                        <a:rPr lang="es-MX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MX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8856" y="5360206"/>
                <a:ext cx="6112122" cy="69153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lecha derecha 1"/>
          <p:cNvSpPr/>
          <p:nvPr/>
        </p:nvSpPr>
        <p:spPr>
          <a:xfrm>
            <a:off x="3250836" y="3607377"/>
            <a:ext cx="404793" cy="251897"/>
          </a:xfrm>
          <a:prstGeom prst="rightArrow">
            <a:avLst/>
          </a:prstGeom>
          <a:noFill/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000"/>
          </a:p>
        </p:txBody>
      </p:sp>
      <p:sp>
        <p:nvSpPr>
          <p:cNvPr id="10" name="Flecha derecha 9"/>
          <p:cNvSpPr/>
          <p:nvPr/>
        </p:nvSpPr>
        <p:spPr>
          <a:xfrm>
            <a:off x="5876794" y="3607377"/>
            <a:ext cx="404793" cy="251897"/>
          </a:xfrm>
          <a:prstGeom prst="rightArrow">
            <a:avLst/>
          </a:prstGeom>
          <a:noFill/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0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/>
              <p:cNvSpPr txBox="1"/>
              <p:nvPr/>
            </p:nvSpPr>
            <p:spPr>
              <a:xfrm>
                <a:off x="950259" y="4524147"/>
                <a:ext cx="329686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𝑀𝑀</m:t>
                          </m:r>
                        </m:e>
                        <m:sub>
                          <m:r>
                            <a:rPr lang="es-MX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𝑁𝑎𝐶𝑙</m:t>
                          </m:r>
                        </m:sub>
                      </m:sSub>
                      <m:r>
                        <a:rPr lang="es-MX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  <m:sSub>
                        <m:sSubPr>
                          <m:ctrlPr>
                            <a:rPr lang="es-MX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MX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𝑀𝑀</m:t>
                          </m:r>
                        </m:e>
                        <m:sub>
                          <m:r>
                            <a:rPr lang="es-MX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𝑁𝑎</m:t>
                          </m:r>
                        </m:sub>
                      </m:sSub>
                      <m:r>
                        <a:rPr lang="es-MX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MX" sz="20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sSub>
                        <m:sSubPr>
                          <m:ctrlPr>
                            <a:rPr lang="es-MX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MX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𝑀𝑀</m:t>
                          </m:r>
                        </m:e>
                        <m:sub>
                          <m:r>
                            <a:rPr lang="es-MX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𝐶𝑙</m:t>
                          </m:r>
                        </m:sub>
                      </m:sSub>
                    </m:oMath>
                  </m:oMathPara>
                </a14:m>
                <a:endParaRPr lang="es-MX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259" y="4524147"/>
                <a:ext cx="3296864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1294" r="-185" b="-19608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/>
              <p:cNvSpPr txBox="1"/>
              <p:nvPr/>
            </p:nvSpPr>
            <p:spPr>
              <a:xfrm>
                <a:off x="5285298" y="4414404"/>
                <a:ext cx="5921621" cy="5272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𝑀𝑀</m:t>
                          </m:r>
                        </m:e>
                        <m:sub>
                          <m:r>
                            <a:rPr lang="es-MX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𝑁𝑎𝐶𝑙</m:t>
                          </m:r>
                        </m:sub>
                      </m:sSub>
                      <m:r>
                        <a:rPr lang="es-MX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=23</m:t>
                      </m:r>
                      <m:r>
                        <a:rPr lang="es-MX" sz="20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MX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MX" sz="20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num>
                            <m:den>
                              <m:r>
                                <a:rPr lang="es-MX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𝑚𝑜𝑙</m:t>
                              </m:r>
                            </m:den>
                          </m:f>
                        </m:e>
                      </m:d>
                      <m:r>
                        <a:rPr lang="es-MX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+35</m:t>
                      </m:r>
                      <m:r>
                        <a:rPr lang="es-MX" sz="200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.453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MX" sz="20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MX" sz="20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num>
                            <m:den>
                              <m:r>
                                <a:rPr lang="es-MX" sz="20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𝑚𝑜𝑙</m:t>
                              </m:r>
                            </m:den>
                          </m:f>
                        </m:e>
                      </m:d>
                      <m:r>
                        <a:rPr lang="es-MX" sz="20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58.453 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MX" sz="20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MX" sz="20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num>
                            <m:den>
                              <m:r>
                                <a:rPr lang="es-MX" sz="20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𝑚𝑜𝑙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MX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5298" y="4414404"/>
                <a:ext cx="5921621" cy="52726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Flecha derecha 12"/>
          <p:cNvSpPr/>
          <p:nvPr/>
        </p:nvSpPr>
        <p:spPr>
          <a:xfrm>
            <a:off x="4563814" y="4552086"/>
            <a:ext cx="404793" cy="251897"/>
          </a:xfrm>
          <a:prstGeom prst="rightArrow">
            <a:avLst/>
          </a:prstGeom>
          <a:noFill/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000"/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5337632" y="674099"/>
            <a:ext cx="151515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Desarrollo</a:t>
            </a:r>
          </a:p>
        </p:txBody>
      </p:sp>
    </p:spTree>
    <p:extLst>
      <p:ext uri="{BB962C8B-B14F-4D97-AF65-F5344CB8AC3E}">
        <p14:creationId xmlns:p14="http://schemas.microsoft.com/office/powerpoint/2010/main" val="42120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  <p:bldP spid="6" grpId="0" uiExpand="1" build="p"/>
      <p:bldP spid="4" grpId="0"/>
      <p:bldP spid="7" grpId="0"/>
      <p:bldP spid="8" grpId="0"/>
      <p:bldP spid="9" grpId="0"/>
      <p:bldP spid="2" grpId="0" animBg="1"/>
      <p:bldP spid="10" grpId="0" animBg="1"/>
      <p:bldP spid="11" grpId="0"/>
      <p:bldP spid="12" grpId="0"/>
      <p:bldP spid="13" grpId="0" animBg="1"/>
    </p:bldLst>
  </p:timing>
</p:sld>
</file>

<file path=ppt/theme/theme1.xml><?xml version="1.0" encoding="utf-8"?>
<a:theme xmlns:a="http://schemas.openxmlformats.org/drawingml/2006/main" name="Diseño predeterminado">
  <a:themeElements>
    <a:clrScheme name="Personalizado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B0F0"/>
      </a:hlink>
      <a:folHlink>
        <a:srgbClr val="00B0F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iseño predeterminado">
  <a:themeElements>
    <a:clrScheme name="Personaliz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B0F0"/>
      </a:hlink>
      <a:folHlink>
        <a:srgbClr val="00B0F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2281</TotalTime>
  <Words>1682</Words>
  <Application>Microsoft Office PowerPoint</Application>
  <PresentationFormat>Panorámica</PresentationFormat>
  <Paragraphs>138</Paragraphs>
  <Slides>19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19</vt:i4>
      </vt:variant>
    </vt:vector>
  </HeadingPairs>
  <TitlesOfParts>
    <vt:vector size="26" baseType="lpstr">
      <vt:lpstr>Arial</vt:lpstr>
      <vt:lpstr>Arial Black</vt:lpstr>
      <vt:lpstr>Calibri</vt:lpstr>
      <vt:lpstr>Cambria Math</vt:lpstr>
      <vt:lpstr>Times New Roman</vt:lpstr>
      <vt:lpstr>Diseño predeterminado</vt:lpstr>
      <vt:lpstr>1_Diseño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Personal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Alfredo Velásquez Márquez</dc:creator>
  <cp:lastModifiedBy>Ayesha Román</cp:lastModifiedBy>
  <cp:revision>155</cp:revision>
  <dcterms:created xsi:type="dcterms:W3CDTF">2009-01-09T20:38:31Z</dcterms:created>
  <dcterms:modified xsi:type="dcterms:W3CDTF">2021-09-23T21:38:04Z</dcterms:modified>
</cp:coreProperties>
</file>