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6"/>
  </p:notesMasterIdLst>
  <p:sldIdLst>
    <p:sldId id="394" r:id="rId3"/>
    <p:sldId id="279" r:id="rId4"/>
    <p:sldId id="428" r:id="rId5"/>
    <p:sldId id="444" r:id="rId6"/>
    <p:sldId id="445" r:id="rId7"/>
    <p:sldId id="446" r:id="rId8"/>
    <p:sldId id="447" r:id="rId9"/>
    <p:sldId id="306" r:id="rId10"/>
    <p:sldId id="281" r:id="rId11"/>
    <p:sldId id="371" r:id="rId12"/>
    <p:sldId id="434" r:id="rId13"/>
    <p:sldId id="435" r:id="rId14"/>
    <p:sldId id="448" r:id="rId15"/>
    <p:sldId id="453" r:id="rId16"/>
    <p:sldId id="454" r:id="rId17"/>
    <p:sldId id="455" r:id="rId18"/>
    <p:sldId id="449" r:id="rId19"/>
    <p:sldId id="436" r:id="rId20"/>
    <p:sldId id="450" r:id="rId21"/>
    <p:sldId id="451" r:id="rId22"/>
    <p:sldId id="417" r:id="rId23"/>
    <p:sldId id="456" r:id="rId24"/>
    <p:sldId id="457" r:id="rId25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YNXvjoSAqs0WEK9DW1qIQ==" hashData="VZkyZXEoNpYJtBglvXjYctOqSWcGF01Pnh7fJcnvBfq2m3GFMvd6xG30XN2wVbnSNJgbcPeqcDQjDiJr8fHbVg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CCECFF"/>
    <a:srgbClr val="000099"/>
    <a:srgbClr val="0000CC"/>
    <a:srgbClr val="FAFAF0"/>
    <a:srgbClr val="000066"/>
    <a:srgbClr val="FAFAD2"/>
    <a:srgbClr val="FA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CD32-456C-48A8-899C-93B8C4A38533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838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430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543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216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424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31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3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887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74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356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16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20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6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7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98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emcollective.org/activities/autograded/13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6aEEpvaUIT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hemcollective.org/activities/autograded/13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94765" y="1929861"/>
            <a:ext cx="10802470" cy="401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TITULACIÓN ÁCIDO-BASE</a:t>
            </a:r>
          </a:p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Determinación del contenido de ácido acético en vinagre</a:t>
            </a:r>
          </a:p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82438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3060" y="1213906"/>
            <a:ext cx="1112520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de disoluciones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 el simulador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Determine the concentration of acetic acid in vinegar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siga el procedimiento que se describe en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https://youtu.be/6aEEpvaUITg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llevar a cabo las actividades siguientes.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Coloque en el matraz Erlenmeyer de 250 [ml]: 5 [ml] de vinagre, 1 [ml] de fenolftaleína y 44 [ml] de agua destilada. Esta disolución será la muestra a titular (analito).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Llene la bureta con la disolución de NaOH 0.110 [M] hasta la marca de 0 [ml]. Esta mezcla será la disolución titulante.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Verifique el valor del pH de la muestra a titular y anótelo en la tabla 1.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12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080"/>
              </p:ext>
            </p:extLst>
          </p:nvPr>
        </p:nvGraphicFramePr>
        <p:xfrm>
          <a:off x="2728806" y="1898158"/>
          <a:ext cx="6734390" cy="434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17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Volumen de NaOH 0.110 [M]</a:t>
                      </a:r>
                      <a:r>
                        <a:rPr lang="es-MX" b="0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adicionado, [ml]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 de color (S/N)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49.5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33401" y="1262773"/>
            <a:ext cx="1112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lvl="0" indent="-354013" algn="ctr">
              <a:lnSpc>
                <a:spcPct val="150000"/>
              </a:lnSpc>
              <a:tabLst>
                <a:tab pos="9237663" algn="l"/>
              </a:tabLst>
            </a:pP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 1</a:t>
            </a:r>
          </a:p>
        </p:txBody>
      </p:sp>
    </p:spTree>
    <p:extLst>
      <p:ext uri="{BB962C8B-B14F-4D97-AF65-F5344CB8AC3E}">
        <p14:creationId xmlns:p14="http://schemas.microsoft.com/office/powerpoint/2010/main" val="86027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3060" y="1213906"/>
            <a:ext cx="11125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Adicione 0.5 [ml] de la disolución titulante sobre el analito, registre el pH obtenido y mencione si hubo algún cambio de color durante el proceso.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Repita el paso anterior hasta verter un total de 50 [ml] de la disolución titulante.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3589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3060" y="1213906"/>
            <a:ext cx="11125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punto de equivalencia se alcanza cuando el analito cambia de color. El volumen de NaOH que se ha añadido hasta ese momento se conoce como volumen de neutralización.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Use el volumen de neutralización que obtuvo para determinar la concentración molar del ácido acético en el vinagre.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Grafique las lecturas de pH en función del volumen de NaOH adicionado. Determine el punto de equivalencia y el volumen de neutralización por medio de la metodología que se describe en el apéndice.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230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340666"/>
              </p:ext>
            </p:extLst>
          </p:nvPr>
        </p:nvGraphicFramePr>
        <p:xfrm>
          <a:off x="3711163" y="1429059"/>
          <a:ext cx="7171481" cy="47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3962622" imgH="2619756" progId="Excel.Chart.8">
                  <p:embed/>
                </p:oleObj>
              </mc:Choice>
              <mc:Fallback>
                <p:oleObj name="Gráfico" r:id="rId3" imgW="3962622" imgH="261975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163" y="1429059"/>
                        <a:ext cx="7171481" cy="4740873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20"/>
          <p:cNvSpPr>
            <a:spLocks noChangeShapeType="1"/>
          </p:cNvSpPr>
          <p:nvPr/>
        </p:nvSpPr>
        <p:spPr bwMode="auto">
          <a:xfrm rot="61308" flipV="1">
            <a:off x="3261462" y="3405214"/>
            <a:ext cx="7600597" cy="129210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rot="428924" flipV="1">
            <a:off x="3641491" y="2252456"/>
            <a:ext cx="7600597" cy="129210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>
            <a:off x="5161611" y="2214454"/>
            <a:ext cx="304024" cy="2128167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 rot="285074">
            <a:off x="8417200" y="2855755"/>
            <a:ext cx="304024" cy="2128167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308873" y="3501726"/>
            <a:ext cx="76006" cy="7600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8505873" y="3301803"/>
            <a:ext cx="76006" cy="7600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MX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 rot="79462" flipV="1">
            <a:off x="5358536" y="3302111"/>
            <a:ext cx="3178183" cy="271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7453131" y="3362526"/>
            <a:ext cx="76006" cy="7600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MX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93555"/>
              </p:ext>
            </p:extLst>
          </p:nvPr>
        </p:nvGraphicFramePr>
        <p:xfrm>
          <a:off x="1392622" y="1673872"/>
          <a:ext cx="2088232" cy="4239768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[ml] adicionados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pH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23.5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15" name="Grupo 14"/>
          <p:cNvGrpSpPr/>
          <p:nvPr/>
        </p:nvGrpSpPr>
        <p:grpSpPr>
          <a:xfrm>
            <a:off x="5152352" y="4048486"/>
            <a:ext cx="260833" cy="294135"/>
            <a:chOff x="4170717" y="4035039"/>
            <a:chExt cx="260833" cy="294135"/>
          </a:xfrm>
        </p:grpSpPr>
        <p:cxnSp>
          <p:nvCxnSpPr>
            <p:cNvPr id="17" name="Conector recto 16"/>
            <p:cNvCxnSpPr/>
            <p:nvPr/>
          </p:nvCxnSpPr>
          <p:spPr bwMode="auto">
            <a:xfrm rot="-120000">
              <a:off x="4179976" y="4068341"/>
              <a:ext cx="27941" cy="2608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onector recto 17"/>
            <p:cNvCxnSpPr/>
            <p:nvPr/>
          </p:nvCxnSpPr>
          <p:spPr bwMode="auto">
            <a:xfrm rot="16080000">
              <a:off x="4287163" y="3918593"/>
              <a:ext cx="27941" cy="2608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upo 18"/>
          <p:cNvGrpSpPr/>
          <p:nvPr/>
        </p:nvGrpSpPr>
        <p:grpSpPr>
          <a:xfrm rot="11040000">
            <a:off x="8530141" y="2841727"/>
            <a:ext cx="260833" cy="294135"/>
            <a:chOff x="4170717" y="4035039"/>
            <a:chExt cx="260833" cy="294135"/>
          </a:xfrm>
        </p:grpSpPr>
        <p:cxnSp>
          <p:nvCxnSpPr>
            <p:cNvPr id="20" name="Conector recto 19"/>
            <p:cNvCxnSpPr/>
            <p:nvPr/>
          </p:nvCxnSpPr>
          <p:spPr bwMode="auto">
            <a:xfrm rot="-120000">
              <a:off x="4179976" y="4068341"/>
              <a:ext cx="27941" cy="2608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Conector recto 20"/>
            <p:cNvCxnSpPr/>
            <p:nvPr/>
          </p:nvCxnSpPr>
          <p:spPr bwMode="auto">
            <a:xfrm rot="16080000">
              <a:off x="4287163" y="3918593"/>
              <a:ext cx="27941" cy="2608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585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340666"/>
              </p:ext>
            </p:extLst>
          </p:nvPr>
        </p:nvGraphicFramePr>
        <p:xfrm>
          <a:off x="3711163" y="1429059"/>
          <a:ext cx="7171481" cy="47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3962622" imgH="2619756" progId="Excel.Chart.8">
                  <p:embed/>
                </p:oleObj>
              </mc:Choice>
              <mc:Fallback>
                <p:oleObj name="Gráfico" r:id="rId3" imgW="3962622" imgH="261975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163" y="1429059"/>
                        <a:ext cx="7171481" cy="4740873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94741"/>
              </p:ext>
            </p:extLst>
          </p:nvPr>
        </p:nvGraphicFramePr>
        <p:xfrm>
          <a:off x="1392622" y="1673872"/>
          <a:ext cx="2088232" cy="4239768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[ml] adicionados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pH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23.5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7453127" y="3362526"/>
            <a:ext cx="76006" cy="7600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MX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4258900" y="3403365"/>
            <a:ext cx="3240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7501166" y="3402838"/>
            <a:ext cx="0" cy="2016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9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340666"/>
              </p:ext>
            </p:extLst>
          </p:nvPr>
        </p:nvGraphicFramePr>
        <p:xfrm>
          <a:off x="3711163" y="1429059"/>
          <a:ext cx="7171481" cy="47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3962622" imgH="2619756" progId="Excel.Chart.8">
                  <p:embed/>
                </p:oleObj>
              </mc:Choice>
              <mc:Fallback>
                <p:oleObj name="Gráfico" r:id="rId3" imgW="3962622" imgH="261975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163" y="1429059"/>
                        <a:ext cx="7171481" cy="4740873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36859"/>
              </p:ext>
            </p:extLst>
          </p:nvPr>
        </p:nvGraphicFramePr>
        <p:xfrm>
          <a:off x="1392622" y="1673872"/>
          <a:ext cx="2088232" cy="4239768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[ml] adicionados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pH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23.5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7453127" y="3362526"/>
            <a:ext cx="76006" cy="7600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MX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550071" y="2966810"/>
            <a:ext cx="2216841" cy="380030"/>
            <a:chOff x="3152" y="4080"/>
            <a:chExt cx="1400" cy="240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254" y="4080"/>
              <a:ext cx="12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Punto de neutralización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3152" y="422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eaLnBrk="0" hangingPunct="0"/>
              <a:endParaRPr lang="es-MX" sz="1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4730836" y="2977345"/>
            <a:ext cx="1988823" cy="408531"/>
            <a:chOff x="4578" y="4068"/>
            <a:chExt cx="1256" cy="258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4687" y="4068"/>
              <a:ext cx="114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pH de neutralización</a:t>
              </a: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4578" y="4230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eaLnBrk="0" hangingPunct="0"/>
              <a:endParaRPr lang="es-MX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7516936" y="4633766"/>
            <a:ext cx="2436941" cy="397448"/>
            <a:chOff x="272" y="3965"/>
            <a:chExt cx="1539" cy="251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62" y="3965"/>
              <a:ext cx="14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Volumen de neutralización</a:t>
              </a: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272" y="4120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eaLnBrk="0" hangingPunct="0"/>
              <a:endParaRPr lang="es-MX" sz="1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4258900" y="3403365"/>
            <a:ext cx="3240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V="1">
            <a:off x="7501166" y="3402838"/>
            <a:ext cx="0" cy="2016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s-MX" sz="1097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3060" y="1213906"/>
            <a:ext cx="1112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Determine la concentración molar del ácido acético en el vinagre a partir del volumen de neutralización que obtuvo de la gráfica.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Compare los valores de las concentraciones molares que obtuvo en los puntos anteriores y elabore sus conclusiones.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En caso de que requiera titular otra muestra de vinagre, repita las actividades 2 y 3.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572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3060" y="1213906"/>
            <a:ext cx="111252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profesor indicará cómo determinar la concentración del ácido acético en el vinagre.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2857113" y="2477683"/>
            <a:ext cx="6103876" cy="430676"/>
            <a:chOff x="371" y="2832"/>
            <a:chExt cx="3855" cy="272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71" y="2832"/>
              <a:ext cx="9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CH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3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CO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H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266" y="2832"/>
              <a:ext cx="22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1521" y="2832"/>
              <a:ext cx="61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NaOH</a:t>
              </a:r>
              <a:endParaRPr kumimoji="0" lang="es-ES" sz="22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183" y="2938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514" y="2832"/>
              <a:ext cx="100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CH</a:t>
              </a:r>
              <a:r>
                <a:rPr kumimoji="0" lang="es-ES" sz="2200" b="0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3</a:t>
              </a: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CO</a:t>
              </a:r>
              <a:r>
                <a:rPr kumimoji="0" lang="es-ES" sz="2200" b="0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Na</a:t>
              </a:r>
              <a:endParaRPr kumimoji="0" lang="es-ES" sz="2200" b="0" i="0" u="none" strike="noStrike" kern="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496" y="2832"/>
              <a:ext cx="22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  <a:endParaRPr kumimoji="0" lang="es-ES" sz="2200" b="0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776" y="2832"/>
              <a:ext cx="45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H</a:t>
              </a:r>
              <a:r>
                <a:rPr kumimoji="0" lang="es-ES" sz="2200" b="0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O</a:t>
              </a:r>
            </a:p>
          </p:txBody>
        </p:sp>
      </p:grp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6219131" y="2906919"/>
            <a:ext cx="17123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Acetato de sodio</a:t>
            </a:r>
          </a:p>
        </p:txBody>
      </p:sp>
      <p:grpSp>
        <p:nvGrpSpPr>
          <p:cNvPr id="34" name="Group 47"/>
          <p:cNvGrpSpPr>
            <a:grpSpLocks/>
          </p:cNvGrpSpPr>
          <p:nvPr/>
        </p:nvGrpSpPr>
        <p:grpSpPr bwMode="auto">
          <a:xfrm>
            <a:off x="2425065" y="3268723"/>
            <a:ext cx="7192810" cy="354674"/>
            <a:chOff x="946" y="3449"/>
            <a:chExt cx="3964" cy="224"/>
          </a:xfrm>
        </p:grpSpPr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946" y="3449"/>
              <a:ext cx="9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1 [mol] CH</a:t>
              </a:r>
              <a:r>
                <a:rPr kumimoji="0" lang="es-ES" sz="14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3</a:t>
              </a: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CO</a:t>
              </a:r>
              <a:r>
                <a:rPr kumimoji="0" lang="es-ES" sz="14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2</a:t>
              </a: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H</a:t>
              </a: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000" y="3449"/>
              <a:ext cx="80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1 [mol] NaOH</a:t>
              </a: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3075" y="3449"/>
              <a:ext cx="1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1 [mol] CH</a:t>
              </a:r>
              <a:r>
                <a:rPr kumimoji="0" lang="es-ES" sz="1400" b="0" i="0" u="none" strike="noStrike" kern="0" cap="none" spc="0" normalizeH="0" baseline="-25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3</a:t>
              </a:r>
              <a:r>
                <a:rPr kumimoji="0" lang="es-ES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CO</a:t>
              </a:r>
              <a:r>
                <a:rPr kumimoji="0" lang="es-ES" sz="1400" b="0" i="0" u="none" strike="noStrike" kern="0" cap="none" spc="0" normalizeH="0" baseline="-25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2</a:t>
              </a:r>
              <a:r>
                <a:rPr kumimoji="0" lang="es-ES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Na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4210" y="3449"/>
              <a:ext cx="70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1 [mol] H</a:t>
              </a:r>
              <a:r>
                <a:rPr kumimoji="0" lang="es-ES" sz="1400" b="0" i="0" u="none" strike="noStrike" kern="0" cap="none" spc="0" normalizeH="0" baseline="-25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2</a:t>
              </a:r>
              <a:r>
                <a:rPr kumimoji="0" lang="es-ES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O</a:t>
              </a:r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2760" y="3556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0" name="Text Box 44"/>
            <p:cNvSpPr txBox="1">
              <a:spLocks noChangeArrowheads="1"/>
            </p:cNvSpPr>
            <p:nvPr/>
          </p:nvSpPr>
          <p:spPr bwMode="auto">
            <a:xfrm>
              <a:off x="1887" y="3479"/>
              <a:ext cx="15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  <a:endParaRPr kumimoji="0" lang="es-ES" sz="14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4095" y="3479"/>
              <a:ext cx="15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  <a:endParaRPr kumimoji="0" lang="es-ES" sz="14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2547730" y="3733623"/>
            <a:ext cx="15648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 [mol] CH</a:t>
            </a:r>
            <a:r>
              <a:rPr kumimoji="0" lang="es-ES" sz="1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</a:t>
            </a:r>
            <a:r>
              <a:rPr kumimoji="0" lang="es-ES" sz="1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4446729" y="3733622"/>
            <a:ext cx="1269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 [mol] NaOH</a:t>
            </a:r>
          </a:p>
        </p:txBody>
      </p:sp>
    </p:spTree>
    <p:extLst>
      <p:ext uri="{BB962C8B-B14F-4D97-AF65-F5344CB8AC3E}">
        <p14:creationId xmlns:p14="http://schemas.microsoft.com/office/powerpoint/2010/main" val="182770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3" grpId="0" autoUpdateAnimBg="0"/>
      <p:bldP spid="42" grpId="0" autoUpdateAnimBg="0"/>
      <p:bldP spid="4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3048694" y="1388471"/>
            <a:ext cx="6103876" cy="430676"/>
            <a:chOff x="371" y="2832"/>
            <a:chExt cx="3855" cy="272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71" y="2832"/>
              <a:ext cx="9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CH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3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CO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H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266" y="2832"/>
              <a:ext cx="22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1521" y="2832"/>
              <a:ext cx="61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NaOH</a:t>
              </a:r>
              <a:endParaRPr kumimoji="0" lang="es-ES" sz="22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183" y="2938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514" y="2832"/>
              <a:ext cx="100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CH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3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CO</a:t>
              </a:r>
              <a:r>
                <a: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Na</a:t>
              </a:r>
              <a:endParaRPr kumimoji="0" lang="es-ES" sz="2200" b="0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496" y="2832"/>
              <a:ext cx="22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  <a:endParaRPr kumimoji="0" lang="es-ES" sz="2200" b="0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776" y="2832"/>
              <a:ext cx="45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H</a:t>
              </a:r>
              <a:r>
                <a:rPr kumimoji="0" lang="es-ES" sz="2200" b="0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  <a:r>
                <a:rPr kumimoji="0" lang="es-ES" sz="22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O</a:t>
              </a:r>
            </a:p>
          </p:txBody>
        </p:sp>
      </p:grp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484010" y="1996967"/>
            <a:ext cx="112332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ct val="70000"/>
              </a:spcAft>
            </a:pPr>
            <a:r>
              <a:rPr lang="es-ES" sz="2000" dirty="0">
                <a:solidFill>
                  <a:srgbClr val="0000FF"/>
                </a:solidFill>
                <a:cs typeface="Times New Roman" pitchFamily="18" charset="0"/>
              </a:rPr>
              <a:t>Si por ejemplo, se gastan </a:t>
            </a:r>
            <a:r>
              <a:rPr lang="es-ES" sz="2000" b="1" dirty="0">
                <a:solidFill>
                  <a:srgbClr val="0000FF"/>
                </a:solidFill>
                <a:cs typeface="Times New Roman" pitchFamily="18" charset="0"/>
              </a:rPr>
              <a:t>12 [ml] </a:t>
            </a:r>
            <a:r>
              <a:rPr lang="es-ES" sz="2000" dirty="0">
                <a:solidFill>
                  <a:srgbClr val="0000FF"/>
                </a:solidFill>
                <a:cs typeface="Times New Roman" pitchFamily="18" charset="0"/>
              </a:rPr>
              <a:t>de una disolución </a:t>
            </a:r>
            <a:r>
              <a:rPr lang="es-ES" sz="2000" b="1" dirty="0">
                <a:solidFill>
                  <a:srgbClr val="0000FF"/>
                </a:solidFill>
                <a:cs typeface="Times New Roman" pitchFamily="18" charset="0"/>
              </a:rPr>
              <a:t>0.2 [M]</a:t>
            </a:r>
            <a:r>
              <a:rPr lang="es-ES" sz="2000" dirty="0">
                <a:solidFill>
                  <a:srgbClr val="0000FF"/>
                </a:solidFill>
                <a:cs typeface="Times New Roman" pitchFamily="18" charset="0"/>
              </a:rPr>
              <a:t> de NaOH para neutralizar el ácido acético que hay en </a:t>
            </a:r>
            <a:r>
              <a:rPr lang="es-ES" sz="2000" b="1" dirty="0">
                <a:solidFill>
                  <a:srgbClr val="0000FF"/>
                </a:solidFill>
                <a:cs typeface="Times New Roman" pitchFamily="18" charset="0"/>
              </a:rPr>
              <a:t>20 [ml]</a:t>
            </a:r>
            <a:r>
              <a:rPr lang="es-ES" sz="2000" dirty="0">
                <a:solidFill>
                  <a:srgbClr val="0000FF"/>
                </a:solidFill>
                <a:cs typeface="Times New Roman" pitchFamily="18" charset="0"/>
              </a:rPr>
              <a:t> de vinagre, se tendrían los cálculos siguientes: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2 CuadroTexto"/>
              <p:cNvSpPr txBox="1"/>
              <p:nvPr/>
            </p:nvSpPr>
            <p:spPr>
              <a:xfrm>
                <a:off x="1697743" y="3268370"/>
                <a:ext cx="19132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MX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0.012</m:t>
                      </m:r>
                      <m:r>
                        <a:rPr kumimoji="0" lang="es-MX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𝐿</m:t>
                          </m:r>
                        </m:e>
                      </m:d>
                      <m:r>
                        <a:rPr kumimoji="0" lang="es-MX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𝐷𝑖𝑠𝑜𝑙</m:t>
                      </m:r>
                      <m:r>
                        <a:rPr kumimoji="0" lang="es-MX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s-MX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0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43" y="3268370"/>
                <a:ext cx="191328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14 CuadroTexto"/>
              <p:cNvSpPr txBox="1"/>
              <p:nvPr/>
            </p:nvSpPr>
            <p:spPr>
              <a:xfrm>
                <a:off x="7852507" y="3268370"/>
                <a:ext cx="29397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0.00</m:t>
                    </m:r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24</m:t>
                    </m:r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 [</m:t>
                    </m:r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𝑚𝑜𝑙</m:t>
                    </m:r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]</m:t>
                    </m:r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kumimoji="0" lang="es-MX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0" lang="es-MX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</a:rPr>
                      <m:t>𝐻</m:t>
                    </m:r>
                  </m:oMath>
                </a14:m>
                <a:endParaRPr kumimoji="0" lang="es-MX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1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507" y="3268370"/>
                <a:ext cx="2939779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1660" t="-6061" b="-272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16 CuadroTexto"/>
              <p:cNvSpPr txBox="1"/>
              <p:nvPr/>
            </p:nvSpPr>
            <p:spPr>
              <a:xfrm>
                <a:off x="3396502" y="3075106"/>
                <a:ext cx="2317237" cy="1044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kumimoji="0" lang="es-MX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s-MX" sz="2000" i="1" ker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𝑚𝑜𝑙</m:t>
                                          </m:r>
                                        </m:e>
                                      </m:d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𝑁𝑎𝑂𝐻</m:t>
                                      </m:r>
                                    </m:num>
                                    <m:den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1 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000" b="0" i="1" kern="0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e>
                                      </m:d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𝐷𝑖𝑠𝑜𝑙</m:t>
                                      </m:r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den>
                                  </m:f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𝑀𝑜𝑙𝑎𝑟𝑖𝑑𝑎𝑑</m:t>
                          </m:r>
                        </m:lim>
                      </m:limLow>
                    </m:oMath>
                  </m:oMathPara>
                </a14:m>
                <a:endParaRPr kumimoji="0" lang="es-MX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2" name="1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02" y="3075106"/>
                <a:ext cx="2317237" cy="10440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17 CuadroTexto"/>
              <p:cNvSpPr txBox="1"/>
              <p:nvPr/>
            </p:nvSpPr>
            <p:spPr>
              <a:xfrm>
                <a:off x="5535270" y="3075106"/>
                <a:ext cx="2461443" cy="1044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kumimoji="0" lang="es-MX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s-MX" sz="2000" i="1" ker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1 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𝑚𝑜𝑙</m:t>
                                          </m:r>
                                        </m:e>
                                      </m:d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num>
                                    <m:den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1 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000" i="1" ker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𝑚𝑜𝑙</m:t>
                                          </m:r>
                                        </m:e>
                                      </m:d>
                                      <m:r>
                                        <a:rPr lang="es-MX" sz="2000" i="1" ker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𝑁𝑎𝑂𝐻</m:t>
                                      </m:r>
                                    </m:den>
                                  </m:f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𝑅𝑒𝑙𝑎𝑐𝑖</m:t>
                          </m:r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0" lang="es-MX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𝑚𝑜𝑙𝑎𝑟</m:t>
                          </m:r>
                        </m:lim>
                      </m:limLow>
                    </m:oMath>
                  </m:oMathPara>
                </a14:m>
                <a:endParaRPr kumimoji="0" lang="es-MX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3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270" y="3075106"/>
                <a:ext cx="2461443" cy="10440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484010" y="4312438"/>
            <a:ext cx="112332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70000"/>
              </a:spcAft>
            </a:pPr>
            <a:r>
              <a:rPr lang="es-ES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Conociendo los moles de ácido acético neutralizados, se puede determinar la molaridad del ácido acético en el vinagre.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4 Rectángulo"/>
              <p:cNvSpPr/>
              <p:nvPr/>
            </p:nvSpPr>
            <p:spPr>
              <a:xfrm>
                <a:off x="1134310" y="5527594"/>
                <a:ext cx="2235034" cy="766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𝑠𝑜𝑙𝑢𝑡𝑜</m:t>
                              </m:r>
                            </m:sub>
                          </m:s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𝑣𝑖𝑛𝑎𝑔𝑟𝑒</m:t>
                              </m:r>
                            </m:sub>
                          </m:s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s-MX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10" y="5527594"/>
                <a:ext cx="2235034" cy="7661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19 CuadroTexto"/>
              <p:cNvSpPr txBox="1"/>
              <p:nvPr/>
            </p:nvSpPr>
            <p:spPr>
              <a:xfrm>
                <a:off x="4170465" y="5400141"/>
                <a:ext cx="3644139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0.00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num>
                            <m:den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0.0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05</m:t>
                              </m:r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𝑣𝑖𝑛𝑎𝑔𝑟𝑒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465" y="5400141"/>
                <a:ext cx="3644139" cy="7838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20 CuadroTexto"/>
              <p:cNvSpPr txBox="1"/>
              <p:nvPr/>
            </p:nvSpPr>
            <p:spPr>
              <a:xfrm>
                <a:off x="7604315" y="5605467"/>
                <a:ext cx="24377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:r>
                  <a:rPr lang="es-MX" sz="2000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0.</m:t>
                    </m:r>
                    <m:r>
                      <a:rPr lang="es-MX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48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 [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]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s-MX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s-MX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𝐻</m:t>
                    </m:r>
                  </m:oMath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315" y="5605467"/>
                <a:ext cx="2437782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2000" t="-7692" b="-2923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0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44" grpId="0" autoUpdateAnimBg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77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200" b="1" dirty="0">
                <a:solidFill>
                  <a:srgbClr val="0000FF"/>
                </a:solidFill>
              </a:rPr>
              <a:t>El alumnado:</a:t>
            </a:r>
          </a:p>
          <a:p>
            <a:pPr marL="269875" lvl="0" indent="-269875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Conocerá y utilizará el método volumétrico para realizar una titulación ácido-base.</a:t>
            </a:r>
            <a:endParaRPr lang="es-ES" sz="2000" dirty="0">
              <a:solidFill>
                <a:srgbClr val="0000FF"/>
              </a:solidFill>
            </a:endParaRPr>
          </a:p>
          <a:p>
            <a:pPr marL="269875" lvl="0" indent="-269875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</a:t>
            </a:r>
            <a:r>
              <a:rPr lang="es-MX" sz="2000" dirty="0">
                <a:solidFill>
                  <a:srgbClr val="0000FF"/>
                </a:solidFill>
              </a:rPr>
              <a:t> Determinará el punto de equivalencia de una reacción química empleando una disolución indicadora y un medidor de pH.</a:t>
            </a:r>
            <a:endParaRPr lang="es-ES" sz="2000" dirty="0">
              <a:solidFill>
                <a:srgbClr val="0000FF"/>
              </a:solidFill>
            </a:endParaRPr>
          </a:p>
          <a:p>
            <a:pPr marL="269875" lvl="0" indent="-269875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Titulará, con ayuda de un simulador, una muestra que contiene ácido acético y trazará la curva de valoración para determinar el punto de equivalencia.</a:t>
            </a:r>
          </a:p>
          <a:p>
            <a:pPr marL="269875" lvl="0" indent="-269875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4. Determinará el contenido de ácido acético en el vinagre.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88935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43053" y="65981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63505" y="1313844"/>
            <a:ext cx="112332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70000"/>
              </a:spcAft>
            </a:pPr>
            <a:r>
              <a:rPr lang="es-ES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Conociendo los moles de ácido acético neutralizados, también se puede determinar el porcentaje masa-volumen del ácido acético en la disolución.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10 CuadroTexto"/>
              <p:cNvSpPr txBox="1"/>
              <p:nvPr/>
            </p:nvSpPr>
            <p:spPr>
              <a:xfrm>
                <a:off x="7129287" y="2595779"/>
                <a:ext cx="25176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:r>
                  <a:rPr lang="es-MX" sz="2000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0.1</m:t>
                    </m:r>
                    <m:r>
                      <a:rPr lang="es-MX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44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 [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𝑔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]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s-MX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s-MX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s-MX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MX" sz="2000" i="1">
                        <a:solidFill>
                          <a:srgbClr val="0000FF"/>
                        </a:solidFill>
                        <a:latin typeface="Cambria Math"/>
                      </a:rPr>
                      <m:t>𝐻</m:t>
                    </m:r>
                  </m:oMath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287" y="2595779"/>
                <a:ext cx="2517612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184" t="-7692" b="-2923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11 CuadroTexto"/>
              <p:cNvSpPr txBox="1"/>
              <p:nvPr/>
            </p:nvSpPr>
            <p:spPr>
              <a:xfrm>
                <a:off x="4849403" y="2389420"/>
                <a:ext cx="2461443" cy="11126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MX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MX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60 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</m:e>
                                      </m:d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num>
                                    <m:den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1 [</m:t>
                                      </m:r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𝑚𝑜𝑙</m:t>
                                      </m:r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]</m:t>
                                      </m:r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  <m:sSub>
                                        <m:sSubPr>
                                          <m:ctrlP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s-MX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MX" sz="20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den>
                                  </m:f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s-MX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𝑀𝑀</m:t>
                              </m:r>
                            </m:e>
                            <m:sub>
                              <m:r>
                                <a:rPr lang="es-MX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MX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MX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  <m:r>
                                <m:rPr>
                                  <m:nor/>
                                </m:rPr>
                                <a:rPr lang="es-MX" sz="2000" i="1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403" y="2389420"/>
                <a:ext cx="2461443" cy="11126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1 Rectángulo"/>
              <p:cNvSpPr/>
              <p:nvPr/>
            </p:nvSpPr>
            <p:spPr>
              <a:xfrm>
                <a:off x="2258582" y="2583735"/>
                <a:ext cx="27906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0.00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[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𝑚𝑜𝑙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]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82" y="2583735"/>
                <a:ext cx="2790699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9 CuadroTexto"/>
              <p:cNvSpPr txBox="1"/>
              <p:nvPr/>
            </p:nvSpPr>
            <p:spPr>
              <a:xfrm>
                <a:off x="4451244" y="3672809"/>
                <a:ext cx="3311548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% </m:t>
                      </m:r>
                      <m:f>
                        <m:f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𝑣</m:t>
                          </m:r>
                        </m:den>
                      </m:f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𝑠𝑜𝑙𝑢𝑡𝑜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𝑑𝑖𝑠𝑜𝑙𝑢𝑐𝑖</m:t>
                                  </m:r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ó</m:t>
                                  </m:r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∙100</m:t>
                      </m:r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244" y="3672809"/>
                <a:ext cx="3311548" cy="78386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12 CuadroTexto"/>
              <p:cNvSpPr txBox="1"/>
              <p:nvPr/>
            </p:nvSpPr>
            <p:spPr>
              <a:xfrm>
                <a:off x="3975665" y="4661908"/>
                <a:ext cx="4262705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% </m:t>
                      </m:r>
                      <m:f>
                        <m:f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𝑣</m:t>
                          </m:r>
                        </m:den>
                      </m:f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0.1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44</m:t>
                              </m:r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∙100</m:t>
                      </m:r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65" y="4661908"/>
                <a:ext cx="4262705" cy="7838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13 CuadroTexto"/>
              <p:cNvSpPr txBox="1"/>
              <p:nvPr/>
            </p:nvSpPr>
            <p:spPr>
              <a:xfrm>
                <a:off x="4673582" y="5651007"/>
                <a:ext cx="2866875" cy="619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0.72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% </m:t>
                      </m:r>
                      <m:f>
                        <m:f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𝑣</m:t>
                          </m:r>
                        </m:den>
                      </m:f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𝑑𝑒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es-MX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582" y="5651007"/>
                <a:ext cx="2866875" cy="6195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31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/>
      <p:bldP spid="22" grpId="0"/>
      <p:bldP spid="23" grpId="0"/>
      <p:bldP spid="24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4587416" y="659811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4084" y="1201869"/>
            <a:ext cx="1096383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1. Defina el concepto ácido-base según las teorías de: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a) Arrhenius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b) </a:t>
            </a:r>
            <a:r>
              <a:rPr lang="es-MX" sz="2000" dirty="0" err="1">
                <a:solidFill>
                  <a:srgbClr val="0000FF"/>
                </a:solidFill>
              </a:rPr>
              <a:t>Bronsted-Lowry</a:t>
            </a:r>
            <a:endParaRPr lang="es-MX" sz="2000" dirty="0">
              <a:solidFill>
                <a:srgbClr val="0000FF"/>
              </a:solidFill>
            </a:endParaRP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c) Lewis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2. Cite al menos una sustancia que ejemplifique cada teoría.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3. ¿Qué es el punto de equivalencia en una titulación?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4. ¿Qué es una sustancia indicadora y cuál es el papel que desempeña en una titulación? Cite dos ejemplos.</a:t>
            </a:r>
          </a:p>
        </p:txBody>
      </p:sp>
    </p:spTree>
    <p:extLst>
      <p:ext uri="{BB962C8B-B14F-4D97-AF65-F5344CB8AC3E}">
        <p14:creationId xmlns:p14="http://schemas.microsoft.com/office/powerpoint/2010/main" val="32134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4587416" y="659811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4084" y="1201869"/>
            <a:ext cx="1096383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5. ¿En qué consiste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a) el método de titulación utilizando disolución indicadora?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b) el método de titulación utilizando un medidor de pH?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6. Si se emplearon 20 [cm</a:t>
            </a:r>
            <a:r>
              <a:rPr lang="es-MX" sz="2000" baseline="30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] de una disolución de hidróxido de sodio 0.25 [M] para neutralizar cierta cantidad de vinagre, ¿cuántos [cm</a:t>
            </a:r>
            <a:r>
              <a:rPr lang="es-MX" sz="2000" baseline="30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] de vinagre se neutralizaron si el proveedor específica que contiene 5 % masa/volumen de ácido acético?</a:t>
            </a:r>
          </a:p>
          <a:p>
            <a:pPr marL="268288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7. ¿Cuál es el volumen de disolución de hidróxido de potasio 0.5 [M] que se necesita para neutralizar completamente cada una de las muestras siguientes?: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a) 10 [cm</a:t>
            </a:r>
            <a:r>
              <a:rPr lang="es-MX" sz="2000" baseline="30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] de disolución de ácido clorhídrico 0.3 [M]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b) 10 [cm</a:t>
            </a:r>
            <a:r>
              <a:rPr lang="es-MX" sz="2000" baseline="30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] de disolución de ácido sulfúrico 0.2 [M]</a:t>
            </a:r>
          </a:p>
          <a:p>
            <a:pPr marL="538163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c) 15 [cm</a:t>
            </a:r>
            <a:r>
              <a:rPr lang="es-MX" sz="2000" baseline="30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] de disolución de ácido fosfórico 0.25 [M]</a:t>
            </a:r>
          </a:p>
        </p:txBody>
      </p:sp>
    </p:spTree>
    <p:extLst>
      <p:ext uri="{BB962C8B-B14F-4D97-AF65-F5344CB8AC3E}">
        <p14:creationId xmlns:p14="http://schemas.microsoft.com/office/powerpoint/2010/main" val="80181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142898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5513" y="1371232"/>
            <a:ext cx="11089228" cy="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Tipos de sustancias: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00513" y="1836093"/>
            <a:ext cx="3357650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267590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Las sustancias ácidas</a:t>
            </a:r>
          </a:p>
          <a:p>
            <a:pPr marL="0" marR="0" lvl="0" indent="267590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Las sustancias básicas</a:t>
            </a:r>
          </a:p>
          <a:p>
            <a:pPr marL="0" marR="0" lvl="0" indent="267590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Las sustancias neutras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5513" y="3636293"/>
            <a:ext cx="11089228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Teorías ácido - base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862016" y="4202999"/>
            <a:ext cx="2434641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269173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Arrhenius</a:t>
            </a:r>
          </a:p>
          <a:p>
            <a:pPr marL="0" marR="0" lvl="0" indent="269173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Bronsted-Lowry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Times New Roman" pitchFamily="18" charset="0"/>
            </a:endParaRPr>
          </a:p>
          <a:p>
            <a:pPr marL="0" marR="0" lvl="0" indent="269173" algn="just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Lewis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823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uiExpand="1" build="p" autoUpdateAnimBg="0"/>
      <p:bldP spid="12" grpId="0" autoUpdateAnimBg="0"/>
      <p:bldP spid="1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graphicFrame>
        <p:nvGraphicFramePr>
          <p:cNvPr id="7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15329"/>
              </p:ext>
            </p:extLst>
          </p:nvPr>
        </p:nvGraphicFramePr>
        <p:xfrm>
          <a:off x="1182794" y="1992684"/>
          <a:ext cx="9793087" cy="3578614"/>
        </p:xfrm>
        <a:graphic>
          <a:graphicData uri="http://schemas.openxmlformats.org/drawingml/2006/table">
            <a:tbl>
              <a:tblPr/>
              <a:tblGrid>
                <a:gridCol w="2608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8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5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Teoría</a:t>
                      </a:r>
                    </a:p>
                  </a:txBody>
                  <a:tcPr marL="91202" marR="91202" marT="45601" marB="456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Ácido</a:t>
                      </a:r>
                    </a:p>
                  </a:txBody>
                  <a:tcPr marL="91202" marR="91202" marT="45601" marB="456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</a:t>
                      </a:r>
                    </a:p>
                  </a:txBody>
                  <a:tcPr marL="91202" marR="91202" marT="45601" marB="456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Arrhenius</a:t>
                      </a:r>
                    </a:p>
                  </a:txBody>
                  <a:tcPr marL="71813" marR="71813" marT="35906" marB="359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En agua forma H</a:t>
                      </a:r>
                      <a:r>
                        <a:rPr kumimoji="0" lang="es-ES" sz="22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En agua forma OH</a:t>
                      </a:r>
                      <a:r>
                        <a:rPr kumimoji="0" lang="es-ES" sz="22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s-E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Bronsted-Lowry</a:t>
                      </a:r>
                      <a:endParaRPr kumimoji="0" lang="es-E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71813" marR="71813" marT="35906" marB="359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Cede H</a:t>
                      </a:r>
                      <a:r>
                        <a:rPr kumimoji="0" lang="es-ES" sz="22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Acepta H</a:t>
                      </a:r>
                      <a:r>
                        <a:rPr kumimoji="0" lang="es-ES" sz="22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Lewis</a:t>
                      </a:r>
                    </a:p>
                  </a:txBody>
                  <a:tcPr marL="71813" marR="71813" marT="35906" marB="359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Acepta pares electrónicos</a:t>
                      </a: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Cede pares electrónicos</a:t>
                      </a:r>
                    </a:p>
                  </a:txBody>
                  <a:tcPr marL="71813" marR="71813" marT="35906" marB="359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5513" y="1323401"/>
            <a:ext cx="11089228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Teorías ácido - base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5513" y="5760938"/>
            <a:ext cx="11089228" cy="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Aft>
                <a:spcPts val="0"/>
              </a:spcAft>
            </a:pP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“Cuando un ácido reacciona con una base, se tiene un reacción ácido-base”</a:t>
            </a:r>
          </a:p>
        </p:txBody>
      </p:sp>
    </p:spTree>
    <p:extLst>
      <p:ext uri="{BB962C8B-B14F-4D97-AF65-F5344CB8AC3E}">
        <p14:creationId xmlns:p14="http://schemas.microsoft.com/office/powerpoint/2010/main" val="9739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5513" y="1323401"/>
            <a:ext cx="11089228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ES" sz="2200" b="1" dirty="0">
                <a:solidFill>
                  <a:srgbClr val="0000FF"/>
                </a:solidFill>
                <a:cs typeface="Times New Roman" pitchFamily="18" charset="0"/>
              </a:rPr>
              <a:t>Titulación</a:t>
            </a: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La técnica de titulación consiste en emplear una disolución de concentración conocida (disolución titulante) para valorar una disolución de concentración desconocida (analito).</a:t>
            </a:r>
          </a:p>
        </p:txBody>
      </p:sp>
    </p:spTree>
    <p:extLst>
      <p:ext uri="{BB962C8B-B14F-4D97-AF65-F5344CB8AC3E}">
        <p14:creationId xmlns:p14="http://schemas.microsoft.com/office/powerpoint/2010/main" val="17039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5513" y="1323401"/>
            <a:ext cx="11089228" cy="513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s-ES" sz="2200" b="1" dirty="0">
                <a:solidFill>
                  <a:srgbClr val="0000FF"/>
                </a:solidFill>
                <a:cs typeface="Times New Roman" pitchFamily="18" charset="0"/>
              </a:rPr>
              <a:t>Titulación ácido-base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En la técnica de titulación ácido-base, se emplea una disolución titulante ácida y un analito básico, o viceversa.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Para determinar el punto de equivalencia o neutralización entre el ácido y la base, se emplea una disolución indicadora y/o un medidor de pH.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El valor de pH del punto de equivalencia va a depender de la naturaleza de la disolución titulante y del analito.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Cuando se emplea una base fuerte como disolución titulante y un ácido débil como analito, el punto de equivalencia se encontrará arriba de pH=7. Por el contrario, cuando se emplea un ácido fuerte como disolución titulante y una base débil como analito, el punto de equivalencia se encontrará abajo de pH=7</a:t>
            </a:r>
          </a:p>
        </p:txBody>
      </p:sp>
    </p:spTree>
    <p:extLst>
      <p:ext uri="{BB962C8B-B14F-4D97-AF65-F5344CB8AC3E}">
        <p14:creationId xmlns:p14="http://schemas.microsoft.com/office/powerpoint/2010/main" val="42431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5513" y="1323401"/>
            <a:ext cx="11089228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FF"/>
                </a:solidFill>
                <a:cs typeface="Times New Roman" pitchFamily="18" charset="0"/>
              </a:rPr>
              <a:t>En esta práctica se neutralizará el ácido acético que hay en 5 [ml] de vinagre, con una disolución de hidróxido de sodio 0.110 [M]. La reacción que se llevará a cabo es la siguiente:</a:t>
            </a:r>
          </a:p>
          <a:p>
            <a:pPr algn="ctr">
              <a:lnSpc>
                <a:spcPct val="140000"/>
              </a:lnSpc>
              <a:spcAft>
                <a:spcPts val="0"/>
              </a:spcAft>
            </a:pP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CH</a:t>
            </a:r>
            <a:r>
              <a:rPr lang="es-ES" sz="2200" baseline="-25000" dirty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CO</a:t>
            </a:r>
            <a:r>
              <a:rPr lang="es-ES" sz="2200" baseline="-25000" dirty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H    +    NaOH    →    CH</a:t>
            </a:r>
            <a:r>
              <a:rPr lang="es-ES" sz="2200" baseline="-25000" dirty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CO</a:t>
            </a:r>
            <a:r>
              <a:rPr lang="es-ES" sz="2200" baseline="-25000" dirty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Na    +    H</a:t>
            </a:r>
            <a:r>
              <a:rPr lang="es-ES" sz="2200" baseline="-25000" dirty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s-ES" sz="2200" dirty="0">
                <a:solidFill>
                  <a:srgbClr val="0000FF"/>
                </a:solidFill>
                <a:cs typeface="Times New Roman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5349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31555" y="1821873"/>
            <a:ext cx="7302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concentration of acetic acid in vinegar</a:t>
            </a:r>
            <a:endParaRPr lang="es-MX" sz="2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hlinkClick r:id="rId3"/>
          </p:cNvPr>
          <p:cNvSpPr txBox="1"/>
          <p:nvPr/>
        </p:nvSpPr>
        <p:spPr>
          <a:xfrm>
            <a:off x="2857952" y="2336062"/>
            <a:ext cx="64492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http://chemcollective.org/activities/autograded/131</a:t>
            </a:r>
            <a:endParaRPr lang="es-MX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4560188" y="674099"/>
            <a:ext cx="3070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Herramientas digitales</a:t>
            </a: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docente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verificará que el alumnado posea los conocimientos teóricos necesarios para realizar la práctica y dará las recomendaciones necesarias para el manejo del simulador.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4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1595</Words>
  <Application>Microsoft Office PowerPoint</Application>
  <PresentationFormat>Panorámica</PresentationFormat>
  <Paragraphs>250</Paragraphs>
  <Slides>23</Slides>
  <Notes>15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 Unicode MS</vt:lpstr>
      <vt:lpstr>Arial</vt:lpstr>
      <vt:lpstr>Arial Black</vt:lpstr>
      <vt:lpstr>Calibri</vt:lpstr>
      <vt:lpstr>Cambria Math</vt:lpstr>
      <vt:lpstr>Times New Roman</vt:lpstr>
      <vt:lpstr>Wingdings</vt:lpstr>
      <vt:lpstr>Diseño predeterminado</vt:lpstr>
      <vt:lpstr>1_Diseño predeterminado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233</cp:revision>
  <dcterms:created xsi:type="dcterms:W3CDTF">2009-01-09T20:38:31Z</dcterms:created>
  <dcterms:modified xsi:type="dcterms:W3CDTF">2021-09-23T21:40:56Z</dcterms:modified>
</cp:coreProperties>
</file>