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27"/>
  </p:notesMasterIdLst>
  <p:sldIdLst>
    <p:sldId id="394" r:id="rId3"/>
    <p:sldId id="279" r:id="rId4"/>
    <p:sldId id="328" r:id="rId5"/>
    <p:sldId id="368" r:id="rId6"/>
    <p:sldId id="380" r:id="rId7"/>
    <p:sldId id="381" r:id="rId8"/>
    <p:sldId id="382" r:id="rId9"/>
    <p:sldId id="390" r:id="rId10"/>
    <p:sldId id="384" r:id="rId11"/>
    <p:sldId id="385" r:id="rId12"/>
    <p:sldId id="391" r:id="rId13"/>
    <p:sldId id="388" r:id="rId14"/>
    <p:sldId id="389" r:id="rId15"/>
    <p:sldId id="306" r:id="rId16"/>
    <p:sldId id="281" r:id="rId17"/>
    <p:sldId id="371" r:id="rId18"/>
    <p:sldId id="372" r:id="rId19"/>
    <p:sldId id="392" r:id="rId20"/>
    <p:sldId id="376" r:id="rId21"/>
    <p:sldId id="375" r:id="rId22"/>
    <p:sldId id="378" r:id="rId23"/>
    <p:sldId id="393" r:id="rId24"/>
    <p:sldId id="367" r:id="rId25"/>
    <p:sldId id="395" r:id="rId26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FBKupPS8nqDk/cmFen0kw==" hashData="T9pNLWVFlqn+0L4yHZ/Cu1h1JbupE53FZkCDkRQNRFmnszG0/Je4ITlidGp/uXQX45lGAjZtPpIBSudAb1+Gig=="/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9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CC00"/>
    <a:srgbClr val="CCECFF"/>
    <a:srgbClr val="000099"/>
    <a:srgbClr val="0000CC"/>
    <a:srgbClr val="FAFAF0"/>
    <a:srgbClr val="000066"/>
    <a:srgbClr val="FAFAD2"/>
    <a:srgbClr val="FAF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14" y="72"/>
      </p:cViewPr>
      <p:guideLst>
        <p:guide orient="horz" pos="2432"/>
        <p:guide pos="3840"/>
        <p:guide pos="709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0CD32-456C-48A8-899C-93B8C4A38533}" type="datetimeFigureOut">
              <a:rPr lang="es-MX" smtClean="0"/>
              <a:t>23/09/2021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8DE52-4604-4715-8BC2-6E51678B7D4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194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15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204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7134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91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270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36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044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7275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6148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Incluir liga para reglamento general de la</a:t>
            </a:r>
            <a:r>
              <a:rPr lang="es-MX" baseline="0" dirty="0"/>
              <a:t> facultad</a:t>
            </a:r>
          </a:p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5E87BB-B25C-4963-93B0-58A02A6219B9}" type="slidenum">
              <a:rPr lang="es-MX" smtClean="0"/>
              <a:t>22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390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2536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4113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2885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:a16="http://schemas.microsoft.com/office/drawing/2014/main" id="{F7784620-9A65-4408-B802-632FFD88C9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000" y="963143"/>
            <a:ext cx="12204000" cy="288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461B9428-35B6-47FC-9865-93B704BBF8F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21822" y="66568"/>
            <a:ext cx="3572074" cy="413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2800" b="1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6FDCC586-3A57-4245-8B96-33302CEA90E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473825" y="459731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lnSpc>
                <a:spcPct val="70000"/>
              </a:lnSpc>
            </a:pPr>
            <a:r>
              <a:rPr lang="es-ES" sz="1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99158297-926E-43D1-A731-C7BA947DF1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58" y="6581139"/>
            <a:ext cx="12204000" cy="288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s-MX" sz="2338">
              <a:solidFill>
                <a:srgbClr val="000000"/>
              </a:solidFill>
            </a:endParaRPr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2C2F0467-AB22-45AC-9D8D-B3F0AEB0795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505888" y="6552582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>
            <a:defPPr>
              <a:defRPr lang="es-ES"/>
            </a:defPPr>
            <a:lvl1pPr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6011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2023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68034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4045" algn="just" rtl="0" fontAlgn="base">
              <a:spcBef>
                <a:spcPct val="0"/>
              </a:spcBef>
              <a:spcAft>
                <a:spcPct val="0"/>
              </a:spcAft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0056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36068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192079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48090" algn="l" defTabSz="912023" rtl="0" eaLnBrk="1" latinLnBrk="0" hangingPunct="1">
              <a:defRPr sz="2394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EDABAF2A-22E2-41C9-9F69-64D38B31906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2607" y="-31103"/>
            <a:ext cx="1003095" cy="125394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2FE3B64B-221C-4BA9-A39E-BC12C4013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804" y="-32274"/>
            <a:ext cx="1083259" cy="121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55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0.png"/><Relationship Id="rId21" Type="http://schemas.openxmlformats.org/officeDocument/2006/relationships/image" Target="../media/image29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2" Type="http://schemas.openxmlformats.org/officeDocument/2006/relationships/image" Target="../media/image9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earsoncmg.com/bc/bc_0media_chem/chem_sim/calorimetry/Calor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earsoncmg.com/bc/bc_0media_chem/chem_sim/calorimetry/Calor.ph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pearsoncmg.com/bc/bc_0media_chem/chem_sim/calorimetry/Calor.ph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CuadroTexto"/>
          <p:cNvSpPr txBox="1"/>
          <p:nvPr/>
        </p:nvSpPr>
        <p:spPr>
          <a:xfrm>
            <a:off x="4583832" y="6055848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i="1" kern="0" dirty="0">
                <a:solidFill>
                  <a:srgbClr val="0000FF"/>
                </a:solidFill>
                <a:latin typeface="Times New Roman" pitchFamily="18" charset="0"/>
              </a:rPr>
              <a:t>Prof.  Alfredo Velásquez Márquez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94765" y="2171907"/>
            <a:ext cx="10802470" cy="303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s-MX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TERMOQUÍMICA</a:t>
            </a:r>
          </a:p>
          <a:p>
            <a:pPr algn="ctr">
              <a:lnSpc>
                <a:spcPct val="130000"/>
              </a:lnSpc>
            </a:pPr>
            <a:r>
              <a:rPr lang="es-MX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Entalpía de Disolución</a:t>
            </a:r>
          </a:p>
          <a:p>
            <a:pPr algn="ctr">
              <a:lnSpc>
                <a:spcPct val="130000"/>
              </a:lnSpc>
            </a:pPr>
            <a:r>
              <a:rPr lang="es-ES" sz="49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 distancia)</a:t>
            </a:r>
          </a:p>
        </p:txBody>
      </p:sp>
      <p:sp>
        <p:nvSpPr>
          <p:cNvPr id="5" name="Text Box 72">
            <a:extLst>
              <a:ext uri="{FF2B5EF4-FFF2-40B4-BE49-F238E27FC236}">
                <a16:creationId xmlns:a16="http://schemas.microsoft.com/office/drawing/2014/main" id="{030AB47C-12E5-4A4E-B1E3-196BE5633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3712" y="577824"/>
            <a:ext cx="518457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DIVISIÓN DE CIENCIAS BÁSICAS</a:t>
            </a:r>
          </a:p>
          <a:p>
            <a:pPr algn="ctr">
              <a:spcBef>
                <a:spcPts val="0"/>
              </a:spcBef>
            </a:pP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LABORATORIO DE QUÍMICA</a:t>
            </a:r>
          </a:p>
          <a:p>
            <a:pPr algn="ctr">
              <a:spcBef>
                <a:spcPts val="0"/>
              </a:spcBef>
            </a:pPr>
            <a:endParaRPr lang="es-ES" sz="2000" b="1" dirty="0">
              <a:solidFill>
                <a:srgbClr val="0000FF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s-ES" sz="2000" b="1" dirty="0">
                <a:solidFill>
                  <a:srgbClr val="0000FF"/>
                </a:solidFill>
                <a:latin typeface="Arial" charset="0"/>
              </a:rPr>
              <a:t>Práctica:</a:t>
            </a:r>
          </a:p>
        </p:txBody>
      </p:sp>
    </p:spTree>
    <p:extLst>
      <p:ext uri="{BB962C8B-B14F-4D97-AF65-F5344CB8AC3E}">
        <p14:creationId xmlns:p14="http://schemas.microsoft.com/office/powerpoint/2010/main" val="3238145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510823" y="1479821"/>
            <a:ext cx="11141327" cy="328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75" indent="-273075" algn="just">
              <a:lnSpc>
                <a:spcPct val="140000"/>
              </a:lnSpc>
              <a:spcAft>
                <a:spcPts val="1203"/>
              </a:spcAft>
              <a:buFont typeface="Wingdings" pitchFamily="2" charset="2"/>
              <a:buChar char="Ø"/>
            </a:pP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Cuando una reacción se lleva a cabo a presión constante, a la energía involucrada en forma de calor ya no se le llama calor de reacción, sino </a:t>
            </a:r>
            <a:r>
              <a:rPr lang="es-MX" sz="2100" i="1" dirty="0">
                <a:solidFill>
                  <a:srgbClr val="0000FF"/>
                </a:solidFill>
                <a:cs typeface="Times New Roman" pitchFamily="18" charset="0"/>
              </a:rPr>
              <a:t>entalpía de reacción</a:t>
            </a: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.</a:t>
            </a:r>
          </a:p>
          <a:p>
            <a:pPr marL="273075" indent="-273075" algn="just">
              <a:lnSpc>
                <a:spcPct val="140000"/>
              </a:lnSpc>
              <a:spcAft>
                <a:spcPts val="1203"/>
              </a:spcAft>
              <a:buFont typeface="Wingdings" pitchFamily="2" charset="2"/>
              <a:buChar char="Ø"/>
            </a:pP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La entalpía de reacción se considera una función de estado, ya que solo depende de las condiciones iniciales y finales.</a:t>
            </a:r>
          </a:p>
          <a:p>
            <a:pPr marL="273075" indent="-273075" algn="just">
              <a:lnSpc>
                <a:spcPct val="140000"/>
              </a:lnSpc>
              <a:spcAft>
                <a:spcPts val="1203"/>
              </a:spcAft>
              <a:buFont typeface="Wingdings" pitchFamily="2" charset="2"/>
              <a:buChar char="Ø"/>
            </a:pP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La entalpía de reacción se puede denotar de diferentes formas:</a:t>
            </a:r>
          </a:p>
          <a:p>
            <a:pPr marL="177817" indent="-177817" algn="ctr">
              <a:lnSpc>
                <a:spcPct val="140000"/>
              </a:lnSpc>
              <a:spcAft>
                <a:spcPts val="1203"/>
              </a:spcAft>
            </a:pPr>
            <a:r>
              <a:rPr lang="es-MX" sz="2105" dirty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s-MX" sz="2105" dirty="0" err="1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2105" dirty="0" err="1">
                <a:solidFill>
                  <a:srgbClr val="FF0000"/>
                </a:solidFill>
                <a:cs typeface="Times New Roman" pitchFamily="18" charset="0"/>
              </a:rPr>
              <a:t>H</a:t>
            </a:r>
            <a:r>
              <a:rPr lang="es-MX" sz="2105" baseline="-25000" dirty="0" err="1">
                <a:solidFill>
                  <a:srgbClr val="FF0000"/>
                </a:solidFill>
                <a:cs typeface="Times New Roman" pitchFamily="18" charset="0"/>
              </a:rPr>
              <a:t>Rx</a:t>
            </a:r>
            <a:r>
              <a:rPr lang="es-MX" sz="2105" dirty="0">
                <a:solidFill>
                  <a:srgbClr val="0000FF"/>
                </a:solidFill>
                <a:cs typeface="Times New Roman" pitchFamily="18" charset="0"/>
              </a:rPr>
              <a:t>    ;   </a:t>
            </a:r>
            <a:r>
              <a:rPr lang="es-MX" sz="2105" dirty="0" err="1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2105" dirty="0" err="1">
                <a:solidFill>
                  <a:srgbClr val="FF0000"/>
                </a:solidFill>
                <a:cs typeface="Times New Roman" pitchFamily="18" charset="0"/>
              </a:rPr>
              <a:t>H</a:t>
            </a:r>
            <a:r>
              <a:rPr lang="es-MX" sz="2105" baseline="-25000" dirty="0" err="1">
                <a:solidFill>
                  <a:srgbClr val="FF0000"/>
                </a:solidFill>
                <a:cs typeface="Times New Roman" pitchFamily="18" charset="0"/>
              </a:rPr>
              <a:t>reac</a:t>
            </a:r>
            <a:r>
              <a:rPr lang="es-MX" sz="2105" dirty="0">
                <a:solidFill>
                  <a:srgbClr val="0000FF"/>
                </a:solidFill>
                <a:cs typeface="Times New Roman" pitchFamily="18" charset="0"/>
              </a:rPr>
              <a:t>    ;    </a:t>
            </a:r>
            <a:r>
              <a:rPr lang="es-MX" sz="2105" dirty="0" err="1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2105" dirty="0" err="1">
                <a:solidFill>
                  <a:srgbClr val="FF0000"/>
                </a:solidFill>
                <a:cs typeface="Times New Roman" pitchFamily="18" charset="0"/>
              </a:rPr>
              <a:t>H</a:t>
            </a:r>
            <a:r>
              <a:rPr lang="es-MX" sz="2105" baseline="-25000" dirty="0" err="1">
                <a:solidFill>
                  <a:srgbClr val="FF0000"/>
                </a:solidFill>
                <a:cs typeface="Times New Roman" pitchFamily="18" charset="0"/>
              </a:rPr>
              <a:t>r</a:t>
            </a:r>
            <a:r>
              <a:rPr lang="es-MX" sz="2105" dirty="0">
                <a:solidFill>
                  <a:srgbClr val="0000FF"/>
                </a:solidFill>
                <a:cs typeface="Times New Roman" pitchFamily="18" charset="0"/>
              </a:rPr>
              <a:t>     ;    </a:t>
            </a:r>
            <a:r>
              <a:rPr lang="es-MX" sz="2105" dirty="0">
                <a:solidFill>
                  <a:srgbClr val="FF0000"/>
                </a:solidFill>
                <a:latin typeface="Symbol" pitchFamily="18" charset="2"/>
                <a:cs typeface="Times New Roman" pitchFamily="18" charset="0"/>
              </a:rPr>
              <a:t>D</a:t>
            </a:r>
            <a:r>
              <a:rPr lang="es-MX" sz="2105" dirty="0">
                <a:solidFill>
                  <a:srgbClr val="FF0000"/>
                </a:solidFill>
                <a:cs typeface="Times New Roman" pitchFamily="18" charset="0"/>
              </a:rPr>
              <a:t>H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113162" y="4872836"/>
            <a:ext cx="3936648" cy="601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Aft>
                <a:spcPts val="0"/>
              </a:spcAft>
            </a:pPr>
            <a:r>
              <a:rPr lang="en-GB" sz="2206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GB" sz="2206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H</a:t>
            </a:r>
            <a:r>
              <a:rPr lang="en-GB" sz="2206" baseline="-25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2(g)</a:t>
            </a:r>
            <a:r>
              <a:rPr lang="en-GB" sz="2206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+   </a:t>
            </a:r>
            <a:r>
              <a:rPr lang="en-GB" sz="2206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 </a:t>
            </a:r>
            <a:r>
              <a:rPr lang="en-GB" sz="2206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en-GB" sz="2206" baseline="-25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2(g)</a:t>
            </a:r>
            <a:r>
              <a:rPr lang="en-GB" sz="2206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MX" sz="2206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en-GB" sz="2206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</a:t>
            </a:r>
            <a:r>
              <a:rPr lang="en-GB" sz="2206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GB" sz="2206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H</a:t>
            </a:r>
            <a:r>
              <a:rPr lang="en-GB" sz="2206" baseline="-25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GB" sz="2206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lang="en-GB" sz="2206" baseline="-250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(l)</a:t>
            </a:r>
            <a:endParaRPr lang="es-MX" sz="2206" dirty="0">
              <a:solidFill>
                <a:srgbClr val="0000FF"/>
              </a:solidFill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4886772" y="5643201"/>
                <a:ext cx="2389429" cy="4319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206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206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s-MX" sz="2206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s-MX" sz="2206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s-MX" sz="2206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=−571.6</m:t>
                      </m:r>
                      <m:d>
                        <m:dPr>
                          <m:begChr m:val="["/>
                          <m:endChr m:val="]"/>
                          <m:ctrlPr>
                            <a:rPr lang="es-MX" sz="2206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MX" sz="2206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𝑘𝐽</m:t>
                          </m:r>
                        </m:e>
                      </m:d>
                    </m:oMath>
                  </m:oMathPara>
                </a14:m>
                <a:endParaRPr lang="es-MX" sz="2206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3975" y="5628832"/>
                <a:ext cx="2383345" cy="430887"/>
              </a:xfrm>
              <a:prstGeom prst="rect">
                <a:avLst/>
              </a:prstGeom>
              <a:blipFill rotWithShape="0">
                <a:blip r:embed="rId2"/>
                <a:stretch>
                  <a:fillRect b="-1267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4693227" y="674099"/>
            <a:ext cx="280397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Entalpía de reacción</a:t>
            </a:r>
          </a:p>
        </p:txBody>
      </p:sp>
    </p:spTree>
    <p:extLst>
      <p:ext uri="{BB962C8B-B14F-4D97-AF65-F5344CB8AC3E}">
        <p14:creationId xmlns:p14="http://schemas.microsoft.com/office/powerpoint/2010/main" val="342128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510823" y="1372245"/>
            <a:ext cx="11141327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spcAft>
                <a:spcPts val="1203"/>
              </a:spcAft>
            </a:pP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La disolución del CaCl</a:t>
            </a:r>
            <a:r>
              <a:rPr lang="es-MX" sz="2000" baseline="-25000" dirty="0">
                <a:solidFill>
                  <a:srgbClr val="0000FF"/>
                </a:solidFill>
                <a:cs typeface="Times New Roman" pitchFamily="18" charset="0"/>
              </a:rPr>
              <a:t>2</a:t>
            </a: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 o NH</a:t>
            </a:r>
            <a:r>
              <a:rPr lang="es-MX" sz="2000" baseline="-25000" dirty="0">
                <a:solidFill>
                  <a:srgbClr val="0000FF"/>
                </a:solidFill>
                <a:cs typeface="Times New Roman" pitchFamily="18" charset="0"/>
              </a:rPr>
              <a:t>4</a:t>
            </a: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NO</a:t>
            </a:r>
            <a:r>
              <a:rPr lang="es-MX" sz="2000" baseline="-25000" dirty="0">
                <a:solidFill>
                  <a:srgbClr val="0000FF"/>
                </a:solidFill>
                <a:cs typeface="Times New Roman" pitchFamily="18" charset="0"/>
              </a:rPr>
              <a:t>3</a:t>
            </a: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 en agua, puede considerarse como un proceso que involucra la ruptura de enlaces soluto-soluto y en el que además se establecen interacciones soluto-disolvente; por lo tanto, la energía calorífica involucrada en ese proceso la podemos considerar como una “entalpía de reacción”, con un nombre particular, que en este caso es </a:t>
            </a:r>
            <a:r>
              <a:rPr lang="es-MX" sz="2000" b="1" dirty="0">
                <a:solidFill>
                  <a:srgbClr val="0000FF"/>
                </a:solidFill>
                <a:cs typeface="Times New Roman" pitchFamily="18" charset="0"/>
              </a:rPr>
              <a:t>entalpía de disolución</a:t>
            </a: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.</a:t>
            </a:r>
            <a:endParaRPr lang="es-MX" sz="2000" dirty="0">
              <a:solidFill>
                <a:srgbClr val="FF0000"/>
              </a:solidFill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2927641" y="3364226"/>
                <a:ext cx="6307689" cy="4568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𝐶𝑎</m:t>
                      </m:r>
                      <m:sSub>
                        <m:sSubPr>
                          <m:ctrlP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b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MX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   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    </m:t>
                          </m:r>
                          <m:sSub>
                            <m:sSubPr>
                              <m:ctrlPr>
                                <a:rPr lang="es-MX" sz="2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MX" sz="2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s-MX" sz="22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brk m:alnAt="2"/>
                            </m:rP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   </m:t>
                          </m:r>
                        </m:e>
                      </m:groupChr>
                      <m:r>
                        <a:rPr lang="es-MX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        </m:t>
                      </m:r>
                      <m:sSup>
                        <m:sSupPr>
                          <m:ctrlP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𝐶𝑎</m:t>
                          </m:r>
                        </m:e>
                        <m:sup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p>
                      <m:r>
                        <a:rPr lang="es-MX" sz="22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     +               2 </m:t>
                      </m:r>
                      <m:sSup>
                        <m:sSupPr>
                          <m:ctrlP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s-MX" sz="2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7641" y="3364226"/>
                <a:ext cx="6307689" cy="4568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4626936" y="5199021"/>
                <a:ext cx="690254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𝐶𝑎</m:t>
                          </m:r>
                        </m:e>
                        <m:sup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2+</m:t>
                          </m:r>
                        </m:sup>
                      </m:sSup>
                    </m:oMath>
                  </m:oMathPara>
                </a14:m>
                <a:endParaRPr lang="es-MX" sz="2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6936" y="5199021"/>
                <a:ext cx="690254" cy="338554"/>
              </a:xfrm>
              <a:prstGeom prst="rect">
                <a:avLst/>
              </a:prstGeom>
              <a:blipFill rotWithShape="0">
                <a:blip r:embed="rId3"/>
                <a:stretch>
                  <a:fillRect l="-7965" r="-2655" b="-1090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6696946" y="5199021"/>
                <a:ext cx="506421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𝐶𝑙</m:t>
                          </m:r>
                        </m:e>
                        <m:sup>
                          <m:r>
                            <a:rPr lang="es-MX" sz="2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s-MX" sz="22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946" y="5199021"/>
                <a:ext cx="506421" cy="338554"/>
              </a:xfrm>
              <a:prstGeom prst="rect">
                <a:avLst/>
              </a:prstGeom>
              <a:blipFill rotWithShape="0">
                <a:blip r:embed="rId4"/>
                <a:stretch>
                  <a:fillRect l="-12048" b="-1090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o 13"/>
          <p:cNvGrpSpPr/>
          <p:nvPr/>
        </p:nvGrpSpPr>
        <p:grpSpPr>
          <a:xfrm>
            <a:off x="5556876" y="4856121"/>
            <a:ext cx="789544" cy="1024354"/>
            <a:chOff x="1412468" y="4973343"/>
            <a:chExt cx="789544" cy="10243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CuadroTexto 9"/>
                <p:cNvSpPr txBox="1"/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CuadroTexto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0833" r="-14583" b="-10909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CuadroTexto 10"/>
                <p:cNvSpPr txBox="1"/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CuadroTexto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0833" r="-14583" b="-8929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CuadroTexto 11"/>
                <p:cNvSpPr txBox="1"/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CuadroTexto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22222" r="-17778" b="-10909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Conector recto 3"/>
            <p:cNvCxnSpPr/>
            <p:nvPr/>
          </p:nvCxnSpPr>
          <p:spPr>
            <a:xfrm rot="-1800000" flipV="1">
              <a:off x="1627612" y="532163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 rot="1800000">
              <a:off x="1641462" y="568185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o 24"/>
          <p:cNvGrpSpPr/>
          <p:nvPr/>
        </p:nvGrpSpPr>
        <p:grpSpPr>
          <a:xfrm flipH="1">
            <a:off x="7553893" y="4856121"/>
            <a:ext cx="789544" cy="1024354"/>
            <a:chOff x="1412468" y="4973343"/>
            <a:chExt cx="789544" cy="10243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CuadroTexto 25"/>
                <p:cNvSpPr txBox="1"/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CuadroTexto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0833" r="-14583" b="-10909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CuadroTexto 26"/>
                <p:cNvSpPr txBox="1"/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CuadroTexto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0833" r="-14583" b="-8929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CuadroTexto 27"/>
                <p:cNvSpPr txBox="1"/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CuadroTexto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1739" r="-15217" b="-10909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Conector recto 28"/>
            <p:cNvCxnSpPr/>
            <p:nvPr/>
          </p:nvCxnSpPr>
          <p:spPr>
            <a:xfrm rot="-1800000" flipV="1">
              <a:off x="1627612" y="532163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/>
          </p:nvCxnSpPr>
          <p:spPr>
            <a:xfrm rot="1800000">
              <a:off x="1641462" y="568185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o 30"/>
          <p:cNvGrpSpPr/>
          <p:nvPr/>
        </p:nvGrpSpPr>
        <p:grpSpPr>
          <a:xfrm rot="5400000" flipH="1">
            <a:off x="6568545" y="5763070"/>
            <a:ext cx="789544" cy="1024354"/>
            <a:chOff x="1412468" y="4973343"/>
            <a:chExt cx="789544" cy="10243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CuadroTexto 31"/>
                <p:cNvSpPr txBox="1"/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CuadroTexto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10909" t="-20833" b="-14583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CuadroTexto 32"/>
                <p:cNvSpPr txBox="1"/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CuadroTexto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8929" t="-20833" b="-14583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CuadroTexto 33"/>
                <p:cNvSpPr txBox="1"/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CuadroTexto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0909" t="-22222" b="-17778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5" name="Conector recto 34"/>
            <p:cNvCxnSpPr/>
            <p:nvPr/>
          </p:nvCxnSpPr>
          <p:spPr>
            <a:xfrm rot="-1800000" flipV="1">
              <a:off x="1627612" y="532163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 rot="1800000">
              <a:off x="1641462" y="568185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o 36"/>
          <p:cNvGrpSpPr/>
          <p:nvPr/>
        </p:nvGrpSpPr>
        <p:grpSpPr>
          <a:xfrm rot="16200000" flipH="1" flipV="1">
            <a:off x="6568545" y="3954393"/>
            <a:ext cx="789544" cy="1024354"/>
            <a:chOff x="1412468" y="4973343"/>
            <a:chExt cx="789544" cy="10243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uadroTexto 37"/>
                <p:cNvSpPr txBox="1"/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CuadroTexto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0909" t="-21277" b="-17021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CuadroTexto 38"/>
                <p:cNvSpPr txBox="1"/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CuadroTexto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8929" t="-21277" b="-17021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CuadroTexto 39"/>
                <p:cNvSpPr txBox="1"/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CuadroTexto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10909" t="-22222" b="-17778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1" name="Conector recto 40"/>
            <p:cNvCxnSpPr/>
            <p:nvPr/>
          </p:nvCxnSpPr>
          <p:spPr>
            <a:xfrm rot="-1800000" flipV="1">
              <a:off x="1627612" y="532163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 rot="1800000">
              <a:off x="1641462" y="568185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o 42"/>
          <p:cNvGrpSpPr/>
          <p:nvPr/>
        </p:nvGrpSpPr>
        <p:grpSpPr>
          <a:xfrm rot="16200000" flipH="1" flipV="1">
            <a:off x="4510266" y="5669436"/>
            <a:ext cx="789544" cy="1024354"/>
            <a:chOff x="1412468" y="4973343"/>
            <a:chExt cx="789544" cy="10243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CuadroTexto 43"/>
                <p:cNvSpPr txBox="1"/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CuadroTexto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8929" t="-20833" b="-14583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CuadroTexto 44"/>
                <p:cNvSpPr txBox="1"/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CuadroTexto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10909" t="-20833" b="-14583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CuadroTexto 45"/>
                <p:cNvSpPr txBox="1"/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CuadroTexto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10909" t="-21739" b="-15217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Conector recto 46"/>
            <p:cNvCxnSpPr/>
            <p:nvPr/>
          </p:nvCxnSpPr>
          <p:spPr>
            <a:xfrm rot="-1800000" flipV="1">
              <a:off x="1627612" y="532163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 rot="1800000">
              <a:off x="1641462" y="568185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o 60"/>
          <p:cNvGrpSpPr/>
          <p:nvPr/>
        </p:nvGrpSpPr>
        <p:grpSpPr>
          <a:xfrm flipH="1">
            <a:off x="3440461" y="4874223"/>
            <a:ext cx="789544" cy="1024354"/>
            <a:chOff x="1412468" y="4973343"/>
            <a:chExt cx="789544" cy="10243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CuadroTexto 61"/>
                <p:cNvSpPr txBox="1"/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CuadroTexto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20833" r="-14583" b="-10909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CuadroTexto 62"/>
                <p:cNvSpPr txBox="1"/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CuadroTexto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l="-20833" r="-14583" b="-8929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CuadroTexto 63"/>
                <p:cNvSpPr txBox="1"/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CuadroTexto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blipFill rotWithShape="0">
                  <a:blip r:embed="rId22"/>
                  <a:stretch>
                    <a:fillRect l="-22222" r="-17778" b="-10909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5" name="Conector recto 64"/>
            <p:cNvCxnSpPr/>
            <p:nvPr/>
          </p:nvCxnSpPr>
          <p:spPr>
            <a:xfrm rot="-1800000" flipV="1">
              <a:off x="1627612" y="532163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ector recto 65"/>
            <p:cNvCxnSpPr/>
            <p:nvPr/>
          </p:nvCxnSpPr>
          <p:spPr>
            <a:xfrm rot="1800000">
              <a:off x="1641462" y="568185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upo 66"/>
          <p:cNvGrpSpPr/>
          <p:nvPr/>
        </p:nvGrpSpPr>
        <p:grpSpPr>
          <a:xfrm rot="5400000" flipH="1">
            <a:off x="4510265" y="4058439"/>
            <a:ext cx="789544" cy="1024354"/>
            <a:chOff x="1412468" y="4973343"/>
            <a:chExt cx="789544" cy="102435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CuadroTexto 67"/>
                <p:cNvSpPr txBox="1"/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CuadroTexto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4973343"/>
                  <a:ext cx="292003" cy="338554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 l="-8929" t="-20833" b="-14583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CuadroTexto 68"/>
                <p:cNvSpPr txBox="1"/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CuadroTexto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0009" y="5659143"/>
                  <a:ext cx="292003" cy="338554"/>
                </a:xfrm>
                <a:prstGeom prst="rect">
                  <a:avLst/>
                </a:prstGeom>
                <a:blipFill rotWithShape="0">
                  <a:blip r:embed="rId24"/>
                  <a:stretch>
                    <a:fillRect l="-10909" t="-20833" b="-14583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CuadroTexto 69"/>
                <p:cNvSpPr txBox="1"/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MX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s-MX" sz="22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CuadroTexto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2468" y="5334345"/>
                  <a:ext cx="276166" cy="338554"/>
                </a:xfrm>
                <a:prstGeom prst="rect">
                  <a:avLst/>
                </a:prstGeom>
                <a:blipFill rotWithShape="0">
                  <a:blip r:embed="rId25"/>
                  <a:stretch>
                    <a:fillRect l="-10909" t="-21739" b="-15217"/>
                  </a:stretch>
                </a:blipFill>
              </p:spPr>
              <p:txBody>
                <a:bodyPr/>
                <a:lstStyle/>
                <a:p>
                  <a:r>
                    <a:rPr lang="es-MX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Conector recto 70"/>
            <p:cNvCxnSpPr/>
            <p:nvPr/>
          </p:nvCxnSpPr>
          <p:spPr>
            <a:xfrm rot="-1800000" flipV="1">
              <a:off x="1627612" y="532163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ector recto 71"/>
            <p:cNvCxnSpPr/>
            <p:nvPr/>
          </p:nvCxnSpPr>
          <p:spPr>
            <a:xfrm rot="1800000">
              <a:off x="1641462" y="5681856"/>
              <a:ext cx="288000" cy="1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 Box 19"/>
          <p:cNvSpPr txBox="1">
            <a:spLocks noChangeArrowheads="1"/>
          </p:cNvSpPr>
          <p:nvPr/>
        </p:nvSpPr>
        <p:spPr bwMode="auto">
          <a:xfrm>
            <a:off x="4571398" y="674099"/>
            <a:ext cx="3047629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Entalpía de disolución</a:t>
            </a:r>
          </a:p>
        </p:txBody>
      </p:sp>
    </p:spTree>
    <p:extLst>
      <p:ext uri="{BB962C8B-B14F-4D97-AF65-F5344CB8AC3E}">
        <p14:creationId xmlns:p14="http://schemas.microsoft.com/office/powerpoint/2010/main" val="103695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  <p:bldP spid="2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561018" y="1643049"/>
            <a:ext cx="11093752" cy="2619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3001"/>
              </a:spcAft>
            </a:pP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La entalpía de una reacción se puede determinar de forma experimental o teórica:</a:t>
            </a:r>
          </a:p>
          <a:p>
            <a:pPr marL="273075" indent="-273075">
              <a:lnSpc>
                <a:spcPct val="140000"/>
              </a:lnSpc>
              <a:spcAft>
                <a:spcPts val="3001"/>
              </a:spcAft>
              <a:buFont typeface="Wingdings" pitchFamily="2" charset="2"/>
              <a:buChar char="Ø"/>
            </a:pPr>
            <a:r>
              <a:rPr lang="es-MX" sz="2100" u="sng" dirty="0">
                <a:solidFill>
                  <a:srgbClr val="0000FF"/>
                </a:solidFill>
                <a:cs typeface="Times New Roman" pitchFamily="18" charset="0"/>
              </a:rPr>
              <a:t>Experimentalmente.</a:t>
            </a: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 Se lleva a cabo la reacción en una bomba calorimétrica y se cuantifica el cambio de temperatura, para determinar la cantidad de calor involucrado.</a:t>
            </a:r>
          </a:p>
          <a:p>
            <a:pPr marL="273075" indent="-273075">
              <a:lnSpc>
                <a:spcPct val="140000"/>
              </a:lnSpc>
              <a:spcAft>
                <a:spcPts val="3001"/>
              </a:spcAft>
              <a:buFont typeface="Wingdings" pitchFamily="2" charset="2"/>
              <a:buChar char="Ø"/>
            </a:pPr>
            <a:r>
              <a:rPr lang="es-MX" sz="2100" u="sng" dirty="0">
                <a:solidFill>
                  <a:srgbClr val="0000FF"/>
                </a:solidFill>
                <a:cs typeface="Times New Roman" pitchFamily="18" charset="0"/>
              </a:rPr>
              <a:t>Teóricamente.</a:t>
            </a: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 Se puede determinar mediante tablas o mediante la ley de Hess.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186149" y="674099"/>
            <a:ext cx="18181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83852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calorimetro1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654" y="2320919"/>
            <a:ext cx="4940909" cy="3685434"/>
          </a:xfrm>
          <a:prstGeom prst="rect">
            <a:avLst/>
          </a:prstGeom>
        </p:spPr>
      </p:pic>
      <p:pic>
        <p:nvPicPr>
          <p:cNvPr id="5" name="4 Imagen" descr="calorimetro-de-reaccion-adiabatico-arc-416636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10280" y="1489998"/>
            <a:ext cx="3566632" cy="5347276"/>
          </a:xfrm>
          <a:prstGeom prst="rect">
            <a:avLst/>
          </a:prstGeom>
        </p:spPr>
      </p:pic>
      <p:pic>
        <p:nvPicPr>
          <p:cNvPr id="6" name="5 Imagen" descr="calorimetroVasos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694906" y="2517400"/>
            <a:ext cx="3283928" cy="3366803"/>
          </a:xfrm>
          <a:prstGeom prst="rect">
            <a:avLst/>
          </a:prstGeom>
        </p:spPr>
      </p:pic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186149" y="674099"/>
            <a:ext cx="18181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558716" y="1307236"/>
            <a:ext cx="11072990" cy="54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40000"/>
              </a:lnSpc>
              <a:spcAft>
                <a:spcPts val="3001"/>
              </a:spcAft>
            </a:pP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Determinación experimental de la entalpía de una reacción.</a:t>
            </a:r>
          </a:p>
        </p:txBody>
      </p:sp>
    </p:spTree>
    <p:extLst>
      <p:ext uri="{BB962C8B-B14F-4D97-AF65-F5344CB8AC3E}">
        <p14:creationId xmlns:p14="http://schemas.microsoft.com/office/powerpoint/2010/main" val="104718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159062" y="1821873"/>
            <a:ext cx="184698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Calorimetry:</a:t>
            </a:r>
            <a:endParaRPr lang="es-MX" sz="22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560966" y="659811"/>
            <a:ext cx="307007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Herramientas digitales</a:t>
            </a:r>
          </a:p>
        </p:txBody>
      </p:sp>
      <p:sp>
        <p:nvSpPr>
          <p:cNvPr id="8" name="CuadroTexto 7">
            <a:hlinkClick r:id="rId3"/>
          </p:cNvPr>
          <p:cNvSpPr txBox="1"/>
          <p:nvPr/>
        </p:nvSpPr>
        <p:spPr>
          <a:xfrm>
            <a:off x="659209" y="2336062"/>
            <a:ext cx="108466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https://media.pearsoncmg.com/bc/bc_0media_chem/chem_sim/calorimetry/Calor.php</a:t>
            </a:r>
            <a:endParaRPr lang="es-MX" sz="2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980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478362"/>
            <a:ext cx="1112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1.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00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docente 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verificará que el alumnado posea los conocimientos teóricos necesarios para la realización de la práctica y dará las recomendaciones necesarias para el manejo del simulador.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337633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89089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2.</a:t>
            </a:r>
          </a:p>
          <a:p>
            <a:pPr algn="just">
              <a:lnSpc>
                <a:spcPct val="150000"/>
              </a:lnSpc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Funcionamiento del simulador.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simulador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tiene la opción de variar la masa o volumen, la temperatura inicial y el tipo de sustancia. Durante el experimento, en la mayoría de los casos, se muestra la gráfica del aumento de temperatura con el paso del tiempo (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y el movimiento de las moléculas del disolvente y el soluto al llevarse a cabo la disolución (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3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4212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87189" y="1330445"/>
            <a:ext cx="11125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Ingrese al </a:t>
            </a:r>
            <a:r>
              <a:rPr lang="es-MX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simulador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vaya a la pestaña 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dé clic en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 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Coloque los solutos (CaCl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NH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en el vaso de precipitados y el disolvente (H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O) en el calorímetro, de acuerdo con estas indicaciones:</a:t>
            </a:r>
          </a:p>
          <a:p>
            <a:pPr marL="623888" indent="-360363" algn="just">
              <a:lnSpc>
                <a:spcPct val="140000"/>
              </a:lnSpc>
              <a:spcBef>
                <a:spcPts val="6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Seleccione el soluto en el lado del vaso precipitados, fije la masa y establezca la temperatura inicial.</a:t>
            </a:r>
          </a:p>
          <a:p>
            <a:pPr marL="623888" indent="-360363" algn="just">
              <a:lnSpc>
                <a:spcPct val="140000"/>
              </a:lnSpc>
              <a:spcBef>
                <a:spcPts val="6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Seleccione el disolvente en el lado del calorímetro, fije la masa y establezca la temperatura inicial.</a:t>
            </a:r>
          </a:p>
          <a:p>
            <a:pPr marL="623888" indent="-360363" algn="just">
              <a:lnSpc>
                <a:spcPct val="140000"/>
              </a:lnSpc>
              <a:spcBef>
                <a:spcPts val="6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Dé clic en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 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espere que la temperatura del calorímetro sea constante. Registre este dato.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337633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283633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87189" y="1330445"/>
            <a:ext cx="11125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40000"/>
              </a:lnSpc>
              <a:spcBef>
                <a:spcPts val="18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Coloque en el vaso de precipitado 25 [g] de hidróxido de potasio (KOH) sólido a 20 [°C] y en el calorímetro 100 [g] de H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 la misma temperatura, seleccione 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corra el experimento (</a:t>
            </a:r>
            <a:r>
              <a:rPr lang="es-MX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Observe la imagen del microscopio, la temperatura final y responda:</a:t>
            </a:r>
          </a:p>
          <a:p>
            <a:pPr marL="623888" indent="-360363" algn="just">
              <a:lnSpc>
                <a:spcPct val="140000"/>
              </a:lnSpc>
              <a:spcBef>
                <a:spcPts val="6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¿Qué sucede entre las moléculas del disolvente y los iones del soluto? Explique.</a:t>
            </a:r>
          </a:p>
          <a:p>
            <a:pPr marL="623888" indent="-360363" algn="just">
              <a:lnSpc>
                <a:spcPct val="140000"/>
              </a:lnSpc>
              <a:spcBef>
                <a:spcPts val="600"/>
              </a:spcBef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¿Si la temperatura bajara en vez de subir qué se debería de ver?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337633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35833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3.</a:t>
            </a:r>
          </a:p>
          <a:p>
            <a:pPr algn="just">
              <a:lnSpc>
                <a:spcPct val="150000"/>
              </a:lnSpc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 de lecturas de la temperatura con diferentes masas de CaCl</a:t>
            </a:r>
            <a:r>
              <a:rPr lang="es-MX" sz="2000" u="sng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Seleccione como soluto sólido al CaCl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el vaso de precipitados.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Pese 4 [g] de CaCl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20 [°C], se considera como la temperatura ambiente (Ta).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Seleccione como disolvente al H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en el calorímetro; coloque 100 [g] a 20 [°C].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Corra el experimento con el botón (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Registre la temperatura final (</a:t>
            </a:r>
            <a:r>
              <a:rPr lang="es-MX" sz="20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obtenida al realizar la disolución.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Reinicie (</a:t>
            </a:r>
            <a:r>
              <a:rPr lang="es-MX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el experimento, a fin de obtener los datos que se solicitan en la tabla 1.</a:t>
            </a:r>
          </a:p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Córralo cuantas veces sea necesario, solo se debe modificar la masa del soluto.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337633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418687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9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427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200" b="1" dirty="0">
                <a:solidFill>
                  <a:srgbClr val="0000FF"/>
                </a:solidFill>
              </a:rPr>
              <a:t>El alumno:</a:t>
            </a: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1. </a:t>
            </a:r>
            <a:r>
              <a:rPr lang="es-MX" sz="2000" dirty="0">
                <a:solidFill>
                  <a:srgbClr val="0000FF"/>
                </a:solidFill>
              </a:rPr>
              <a:t>Conocerá el concepto sobre el cual se basa el funcionamiento de las compresas instantáneas “frías” o “calientes”.</a:t>
            </a:r>
            <a:endParaRPr lang="es-ES" sz="2000" dirty="0">
              <a:solidFill>
                <a:srgbClr val="0000FF"/>
              </a:solidFill>
            </a:endParaRP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2. </a:t>
            </a:r>
            <a:r>
              <a:rPr lang="es-MX" sz="2000" dirty="0">
                <a:solidFill>
                  <a:srgbClr val="0000FF"/>
                </a:solidFill>
              </a:rPr>
              <a:t>Determinará si la entalpía de disolución (Δ𝐻</a:t>
            </a:r>
            <a:r>
              <a:rPr lang="es-MX" sz="2000" baseline="-25000" dirty="0">
                <a:solidFill>
                  <a:srgbClr val="0000FF"/>
                </a:solidFill>
              </a:rPr>
              <a:t>𝑑</a:t>
            </a:r>
            <a:r>
              <a:rPr lang="es-MX" sz="2000" dirty="0">
                <a:solidFill>
                  <a:srgbClr val="0000FF"/>
                </a:solidFill>
              </a:rPr>
              <a:t>) en agua del cloruro de calcio (CaCl</a:t>
            </a:r>
            <a:r>
              <a:rPr lang="es-MX" sz="2000" baseline="-25000" dirty="0">
                <a:solidFill>
                  <a:srgbClr val="0000FF"/>
                </a:solidFill>
              </a:rPr>
              <a:t>2</a:t>
            </a:r>
            <a:r>
              <a:rPr lang="es-MX" sz="2000" dirty="0">
                <a:solidFill>
                  <a:srgbClr val="0000FF"/>
                </a:solidFill>
              </a:rPr>
              <a:t>), y del nitrato de amonio (NH</a:t>
            </a:r>
            <a:r>
              <a:rPr lang="es-MX" sz="2000" baseline="-25000" dirty="0">
                <a:solidFill>
                  <a:srgbClr val="0000FF"/>
                </a:solidFill>
              </a:rPr>
              <a:t>4</a:t>
            </a:r>
            <a:r>
              <a:rPr lang="es-MX" sz="2000" dirty="0">
                <a:solidFill>
                  <a:srgbClr val="0000FF"/>
                </a:solidFill>
              </a:rPr>
              <a:t>NO</a:t>
            </a:r>
            <a:r>
              <a:rPr lang="es-MX" sz="2000" baseline="-25000" dirty="0">
                <a:solidFill>
                  <a:srgbClr val="0000FF"/>
                </a:solidFill>
              </a:rPr>
              <a:t>3</a:t>
            </a:r>
            <a:r>
              <a:rPr lang="es-MX" sz="2000" dirty="0">
                <a:solidFill>
                  <a:srgbClr val="0000FF"/>
                </a:solidFill>
              </a:rPr>
              <a:t>), corresponden a procesos endotérmicos o exotérmicos.</a:t>
            </a:r>
            <a:endParaRPr lang="es-ES" sz="2000" dirty="0">
              <a:solidFill>
                <a:srgbClr val="0000FF"/>
              </a:solidFill>
            </a:endParaRPr>
          </a:p>
          <a:p>
            <a:pPr marL="241300" lvl="0" indent="-241300" algn="just">
              <a:lnSpc>
                <a:spcPct val="140000"/>
              </a:lnSpc>
              <a:spcAft>
                <a:spcPct val="40000"/>
              </a:spcAft>
            </a:pPr>
            <a:r>
              <a:rPr lang="es-ES" sz="2000" dirty="0">
                <a:solidFill>
                  <a:srgbClr val="0000FF"/>
                </a:solidFill>
              </a:rPr>
              <a:t>3. </a:t>
            </a:r>
            <a:r>
              <a:rPr lang="es-MX" sz="2000" dirty="0">
                <a:solidFill>
                  <a:srgbClr val="0000FF"/>
                </a:solidFill>
              </a:rPr>
              <a:t>Cuantificará las variaciones de temperatura originadas por la disolución de diferentes cantidades de CaCl</a:t>
            </a:r>
            <a:r>
              <a:rPr lang="es-MX" sz="2000" baseline="-25000" dirty="0">
                <a:solidFill>
                  <a:srgbClr val="0000FF"/>
                </a:solidFill>
              </a:rPr>
              <a:t>2</a:t>
            </a:r>
            <a:r>
              <a:rPr lang="es-MX" sz="2000" dirty="0">
                <a:solidFill>
                  <a:srgbClr val="0000FF"/>
                </a:solidFill>
              </a:rPr>
              <a:t> y NH</a:t>
            </a:r>
            <a:r>
              <a:rPr lang="es-MX" sz="2000" baseline="-25000" dirty="0">
                <a:solidFill>
                  <a:srgbClr val="0000FF"/>
                </a:solidFill>
              </a:rPr>
              <a:t>4</a:t>
            </a:r>
            <a:r>
              <a:rPr lang="es-MX" sz="2000" dirty="0">
                <a:solidFill>
                  <a:srgbClr val="0000FF"/>
                </a:solidFill>
              </a:rPr>
              <a:t>NO</a:t>
            </a:r>
            <a:r>
              <a:rPr lang="es-MX" sz="2000" baseline="-25000" dirty="0">
                <a:solidFill>
                  <a:srgbClr val="0000FF"/>
                </a:solidFill>
              </a:rPr>
              <a:t>3</a:t>
            </a:r>
            <a:r>
              <a:rPr lang="es-MX" sz="2000" dirty="0">
                <a:solidFill>
                  <a:srgbClr val="0000FF"/>
                </a:solidFill>
              </a:rPr>
              <a:t> en una determinada masa de agua.</a:t>
            </a:r>
          </a:p>
          <a:p>
            <a:pPr marL="363538" indent="-363538">
              <a:tabLst>
                <a:tab pos="268288" algn="l"/>
              </a:tabLst>
            </a:pPr>
            <a:r>
              <a:rPr lang="es-MX" sz="2000" dirty="0">
                <a:solidFill>
                  <a:srgbClr val="0000FF"/>
                </a:solidFill>
              </a:rPr>
              <a:t>4. Obtendrá el modelo matemático que relacione la variación de temperatura con respecto de los gramos totales de cada soluto.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388929" y="674099"/>
            <a:ext cx="141256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151634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1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9" grpId="0" uiExpand="1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94651" y="1666486"/>
            <a:ext cx="9211961" cy="37629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283389" y="271630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20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9816354" y="2716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0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123088" y="308563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/>
              <a:t>26.73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656055" y="3094329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/>
              <a:t>6.73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123087" y="345497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/>
              <a:t>32.97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9591933" y="347235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/>
              <a:t>12.97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5337633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376703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4.</a:t>
            </a:r>
          </a:p>
          <a:p>
            <a:pPr lvl="0" algn="just">
              <a:lnSpc>
                <a:spcPct val="150000"/>
              </a:lnSpc>
            </a:pP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 de lecturas de la temperatura con diferentes masas de NH</a:t>
            </a:r>
            <a:r>
              <a:rPr lang="es-MX" sz="2000" u="sng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20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MX" sz="2000" u="sng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s-MX" sz="20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Repita los siete pasos de la actividad 3. use esta vez NH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sustituyendo al CaCl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como soluto. Llene la tabla 2 con los valores obtenidos.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46135" y="3093750"/>
            <a:ext cx="8499732" cy="3445600"/>
          </a:xfrm>
          <a:prstGeom prst="rect">
            <a:avLst/>
          </a:prstGeom>
        </p:spPr>
      </p:pic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337633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73800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33401" y="1303551"/>
            <a:ext cx="11125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 5.</a:t>
            </a:r>
          </a:p>
          <a:p>
            <a:pPr marL="263525" indent="-263525" algn="just">
              <a:lnSpc>
                <a:spcPct val="12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Determine el signo de Δ𝐻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𝑑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cada soluto de acuerdo con sus observaciones.</a:t>
            </a:r>
          </a:p>
          <a:p>
            <a:pPr marL="263525" indent="-263525" algn="just">
              <a:lnSpc>
                <a:spcPct val="12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Trace una gráfica del incremento de la temperatura [°C] en función de la masa [g] para cada uno de los solutos.</a:t>
            </a:r>
          </a:p>
          <a:p>
            <a:pPr marL="263525" indent="-263525" algn="just">
              <a:lnSpc>
                <a:spcPct val="12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Obtenga el ajuste lineal de los datos y proponga un modelo matemático que describa el comportamiento del fenómeno que observó.</a:t>
            </a:r>
          </a:p>
          <a:p>
            <a:pPr marL="263525" indent="-263525" algn="just">
              <a:lnSpc>
                <a:spcPct val="12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Use el modelo matemático para predecir la cantidad de CaCl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debe añadir a 100 [g] de agua y obtener en la disolución final un incremento de temperatura de 80.0 [°C].</a:t>
            </a:r>
          </a:p>
          <a:p>
            <a:pPr marL="263525" indent="-263525" algn="just">
              <a:lnSpc>
                <a:spcPct val="120000"/>
              </a:lnSpc>
              <a:spcAft>
                <a:spcPts val="1200"/>
              </a:spcAft>
            </a:pP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Prediga la temperatura final de una disolución que se preparó con 100 [g] de agua, con una temperatura inicial igual a la de su experimento y 32 [g] de NH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MX" sz="2000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MX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5337633" y="674099"/>
            <a:ext cx="1515158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Desarrollo</a:t>
            </a:r>
          </a:p>
        </p:txBody>
      </p:sp>
    </p:spTree>
    <p:extLst>
      <p:ext uri="{BB962C8B-B14F-4D97-AF65-F5344CB8AC3E}">
        <p14:creationId xmlns:p14="http://schemas.microsoft.com/office/powerpoint/2010/main" val="147030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614084" y="1464915"/>
            <a:ext cx="10963834" cy="4872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1. Defina los términos siguientes:</a:t>
            </a:r>
          </a:p>
          <a:p>
            <a:pPr marL="360363" indent="-4763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a) Calor</a:t>
            </a:r>
          </a:p>
          <a:p>
            <a:pPr marL="360363" indent="-4763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b) Entalpía de disolución</a:t>
            </a:r>
          </a:p>
          <a:p>
            <a:pPr marL="360363" indent="-4763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c) Entalpía de reacción</a:t>
            </a:r>
          </a:p>
          <a:p>
            <a:pPr marL="360363" indent="-4763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d) Capacidad térmica específica</a:t>
            </a:r>
          </a:p>
          <a:p>
            <a:pPr marL="360363" indent="-4763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e) Reacción endotérmica</a:t>
            </a:r>
          </a:p>
          <a:p>
            <a:pPr marL="360363" indent="-4763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f) Reacción exotérmica</a:t>
            </a:r>
          </a:p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2. Mencione al menos dos propiedades físicas y químicas del cloruro de calcio y del nitrato de amonio.</a:t>
            </a:r>
          </a:p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3. ¿Cómo varía la temperatura de un sistema en un proceso exotérmico y cómo en uno endotérmico?</a:t>
            </a:r>
          </a:p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4. ¿Qué representa el cambio de entalpía asociado con una reacción y qué con una disolución?</a:t>
            </a:r>
          </a:p>
          <a:p>
            <a:pPr marL="268288" indent="-268288" algn="just">
              <a:lnSpc>
                <a:spcPct val="120000"/>
              </a:lnSpc>
              <a:spcAft>
                <a:spcPts val="900"/>
              </a:spcAft>
            </a:pPr>
            <a:r>
              <a:rPr lang="es-MX" dirty="0">
                <a:solidFill>
                  <a:srgbClr val="0000FF"/>
                </a:solidFill>
              </a:rPr>
              <a:t>5. Mencione: ¿qué material emplearía para elaborar un calorímetro casero y por qué?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738112" y="674099"/>
            <a:ext cx="271420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Cuestionario previo</a:t>
            </a:r>
          </a:p>
        </p:txBody>
      </p:sp>
    </p:spTree>
    <p:extLst>
      <p:ext uri="{BB962C8B-B14F-4D97-AF65-F5344CB8AC3E}">
        <p14:creationId xmlns:p14="http://schemas.microsoft.com/office/powerpoint/2010/main" val="12138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19">
            <a:extLst>
              <a:ext uri="{FF2B5EF4-FFF2-40B4-BE49-F238E27FC236}">
                <a16:creationId xmlns:a16="http://schemas.microsoft.com/office/drawing/2014/main" id="{3684315C-F86E-43B5-A79A-4A387F79A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9223" y="645526"/>
            <a:ext cx="127631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</a:pPr>
            <a:r>
              <a:rPr lang="es-ES" sz="2100" b="1" kern="0" dirty="0">
                <a:solidFill>
                  <a:srgbClr val="0000FF"/>
                </a:solidFill>
              </a:rPr>
              <a:t>Créditos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27583" y="1297904"/>
            <a:ext cx="10859591" cy="5161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1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+mn-cs"/>
              </a:defRPr>
            </a:lvl9pPr>
          </a:lstStyle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r>
              <a:rPr lang="es-ES" sz="1800" b="0" kern="0" dirty="0">
                <a:solidFill>
                  <a:srgbClr val="0000FF"/>
                </a:solidFill>
                <a:effectLst/>
              </a:rPr>
              <a:t>Para la elaboración de este material de apoyo, se tomó como base los manuales de los Laboratorios de las asignaturas de Química en la DCB, FI-UNAM.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Autor:	Autorización: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C. Q. Alfredo Velásquez Márquez	Q. Antonia del Carmen Pérez León</a:t>
            </a:r>
          </a:p>
          <a:p>
            <a:pPr marL="107156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6015038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Profesor de Carrera	Jefa de Academia de Laboratorios de la DCB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5029200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Revisores (2021):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A. Violeta Luz María Bravo Hernández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M. en C. Miguel Ángel Jaime Vasconcelos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Esther Flores Cruz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I. Q. Félix Benjamín Núñez Orozco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Dra. Ana Laura Pérez Martínez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 err="1">
                <a:solidFill>
                  <a:srgbClr val="0000FF"/>
                </a:solidFill>
                <a:effectLst/>
              </a:rPr>
              <a:t>Dr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. </a:t>
            </a:r>
            <a:r>
              <a:rPr lang="es-ES" sz="1600" b="0" kern="0" dirty="0" err="1">
                <a:solidFill>
                  <a:srgbClr val="0000FF"/>
                </a:solidFill>
                <a:effectLst/>
              </a:rPr>
              <a:t>Ehecatl</a:t>
            </a:r>
            <a:r>
              <a:rPr lang="es-ES" sz="1600" b="0" kern="0" dirty="0">
                <a:solidFill>
                  <a:srgbClr val="0000FF"/>
                </a:solidFill>
                <a:effectLst/>
              </a:rPr>
              <a:t> Luis David Paleo González</a:t>
            </a:r>
          </a:p>
          <a:p>
            <a:pPr marL="3414713"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r>
              <a:rPr lang="es-ES" sz="1600" b="0" kern="0" dirty="0">
                <a:solidFill>
                  <a:srgbClr val="0000FF"/>
                </a:solidFill>
                <a:effectLst/>
              </a:rPr>
              <a:t>Q. Antonia del Carmen Pérez León</a:t>
            </a:r>
          </a:p>
          <a:p>
            <a:pPr algn="just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3940175" algn="l"/>
              </a:tabLst>
              <a:defRPr/>
            </a:pPr>
            <a:endParaRPr lang="es-ES" sz="1600" b="0" kern="0" dirty="0">
              <a:solidFill>
                <a:srgbClr val="0000FF"/>
              </a:solidFill>
              <a:effectLst/>
            </a:endParaRPr>
          </a:p>
          <a:p>
            <a:pPr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kern="0" dirty="0">
                <a:solidFill>
                  <a:srgbClr val="0000FF"/>
                </a:solidFill>
                <a:effectLst/>
              </a:rPr>
              <a:t>Profesores de la Facultad de Ingeniería miembros de la Academia de Química</a:t>
            </a:r>
          </a:p>
        </p:txBody>
      </p:sp>
    </p:spTree>
    <p:extLst>
      <p:ext uri="{BB962C8B-B14F-4D97-AF65-F5344CB8AC3E}">
        <p14:creationId xmlns:p14="http://schemas.microsoft.com/office/powerpoint/2010/main" val="428567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200" b="1" dirty="0">
                <a:solidFill>
                  <a:srgbClr val="0000FF"/>
                </a:solidFill>
              </a:rPr>
              <a:t>Termoquímica</a:t>
            </a:r>
          </a:p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200" dirty="0">
                <a:solidFill>
                  <a:srgbClr val="0000FF"/>
                </a:solidFill>
              </a:rPr>
              <a:t>Es un área de la Fisicoquímica que se encarga de estudiar la cantidad de calor involucrado en las reacciones químicas.</a:t>
            </a:r>
            <a:endParaRPr lang="es-ES" sz="2200" dirty="0">
              <a:solidFill>
                <a:srgbClr val="0000FF"/>
              </a:solidFill>
            </a:endParaRP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186149" y="674099"/>
            <a:ext cx="18181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296926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3952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100" b="1" dirty="0">
                <a:solidFill>
                  <a:srgbClr val="0000FF"/>
                </a:solidFill>
              </a:rPr>
              <a:t>Calor de reacción</a:t>
            </a:r>
          </a:p>
          <a:p>
            <a:pPr marL="272367" lvl="0" indent="-272367" algn="just">
              <a:lnSpc>
                <a:spcPct val="140000"/>
              </a:lnSpc>
              <a:spcAft>
                <a:spcPts val="2394"/>
              </a:spcAft>
              <a:buFont typeface="Wingdings" pitchFamily="2" charset="2"/>
              <a:buChar char="Ø"/>
            </a:pP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Cuando se lleva a cabo una reacción química, se rompen y/o forman enlaces químicos.</a:t>
            </a:r>
          </a:p>
          <a:p>
            <a:pPr marL="272367" lvl="0" indent="-272367" algn="just">
              <a:lnSpc>
                <a:spcPct val="140000"/>
              </a:lnSpc>
              <a:spcAft>
                <a:spcPts val="2394"/>
              </a:spcAft>
              <a:buFont typeface="Wingdings" pitchFamily="2" charset="2"/>
              <a:buChar char="Ø"/>
            </a:pP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La ruptura y/o formación de enlaces químicos implica la absorción o emisión de cierta cantidad de energía.</a:t>
            </a:r>
          </a:p>
          <a:p>
            <a:pPr marL="272367" lvl="0" indent="-272367" algn="just">
              <a:lnSpc>
                <a:spcPct val="140000"/>
              </a:lnSpc>
              <a:spcAft>
                <a:spcPts val="2394"/>
              </a:spcAft>
              <a:buFont typeface="Wingdings" pitchFamily="2" charset="2"/>
              <a:buChar char="Ø"/>
            </a:pP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La energía involucrada en una reacción, se puede presentar en forma de energía radiante, energía eléctrica o energía calorífica.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186149" y="674099"/>
            <a:ext cx="18181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156156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uminososfluorescentes.com/1379-medium_default/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13" y="1263245"/>
            <a:ext cx="5418539" cy="5418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in en CIENCIAS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768" y="2456488"/>
            <a:ext cx="5457702" cy="3032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73 CuadroTexto"/>
          <p:cNvSpPr txBox="1"/>
          <p:nvPr/>
        </p:nvSpPr>
        <p:spPr>
          <a:xfrm>
            <a:off x="681613" y="1398405"/>
            <a:ext cx="1870981" cy="431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206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Fotoquímica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186149" y="674099"/>
            <a:ext cx="18181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44043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eguntas frecuentes sobre pilas y baterías - Ecomu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" y="2418315"/>
            <a:ext cx="6565981" cy="3103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ómo aplicar una capa de cobre a un met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918" y="2310027"/>
            <a:ext cx="5034646" cy="332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73 CuadroTexto"/>
          <p:cNvSpPr txBox="1"/>
          <p:nvPr/>
        </p:nvSpPr>
        <p:spPr>
          <a:xfrm>
            <a:off x="549953" y="1398405"/>
            <a:ext cx="2214899" cy="431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206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Electroquímica</a:t>
            </a: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186149" y="674099"/>
            <a:ext cx="18181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271827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73 CuadroTexto"/>
          <p:cNvSpPr txBox="1"/>
          <p:nvPr/>
        </p:nvSpPr>
        <p:spPr>
          <a:xfrm>
            <a:off x="527189" y="1410501"/>
            <a:ext cx="2099060" cy="431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206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Termoquímica</a:t>
            </a:r>
          </a:p>
        </p:txBody>
      </p:sp>
      <p:pic>
        <p:nvPicPr>
          <p:cNvPr id="1026" name="Picture 2" descr="Dynarex compresa fría instantánea, 4 &quot;x 5&quot;, terapia Pak dolor d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343" y="1662009"/>
            <a:ext cx="4909044" cy="490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mpresa caliente instantáne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05" y="1842488"/>
            <a:ext cx="4548085" cy="454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9"/>
          <p:cNvSpPr txBox="1">
            <a:spLocks noChangeArrowheads="1"/>
          </p:cNvSpPr>
          <p:nvPr/>
        </p:nvSpPr>
        <p:spPr bwMode="auto">
          <a:xfrm>
            <a:off x="5186149" y="674099"/>
            <a:ext cx="18181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331986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47715" y="1363065"/>
            <a:ext cx="10696574" cy="45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just">
              <a:lnSpc>
                <a:spcPct val="140000"/>
              </a:lnSpc>
              <a:spcAft>
                <a:spcPct val="40000"/>
              </a:spcAft>
            </a:pPr>
            <a:r>
              <a:rPr lang="es-MX" sz="2000" b="1" dirty="0">
                <a:solidFill>
                  <a:srgbClr val="0000FF"/>
                </a:solidFill>
              </a:rPr>
              <a:t>Calor de reacción</a:t>
            </a:r>
          </a:p>
          <a:p>
            <a:pPr marL="272367" lvl="0" indent="-272367" algn="just">
              <a:lnSpc>
                <a:spcPct val="140000"/>
              </a:lnSpc>
              <a:spcAft>
                <a:spcPts val="2394"/>
              </a:spcAft>
              <a:buFont typeface="Wingdings" pitchFamily="2" charset="2"/>
              <a:buChar char="Ø"/>
            </a:pP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Cuando se lleva a cabo una reacción química, se rompen y/o forman enlaces químicos.</a:t>
            </a:r>
          </a:p>
          <a:p>
            <a:pPr marL="272367" lvl="0" indent="-272367" algn="just">
              <a:lnSpc>
                <a:spcPct val="140000"/>
              </a:lnSpc>
              <a:spcAft>
                <a:spcPts val="2394"/>
              </a:spcAft>
              <a:buFont typeface="Wingdings" pitchFamily="2" charset="2"/>
              <a:buChar char="Ø"/>
            </a:pP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La ruptura y/o formación de enlaces químicos implica la absorción o emisión de cierta cantidad de energía.</a:t>
            </a:r>
          </a:p>
          <a:p>
            <a:pPr marL="272367" lvl="0" indent="-272367" algn="just">
              <a:lnSpc>
                <a:spcPct val="140000"/>
              </a:lnSpc>
              <a:spcAft>
                <a:spcPts val="2394"/>
              </a:spcAft>
              <a:buFont typeface="Wingdings" pitchFamily="2" charset="2"/>
              <a:buChar char="Ø"/>
            </a:pP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La energía involucrada en una reacción, se puede presentar en forma de energía radiante, energía eléctrica o energía calorífica.</a:t>
            </a:r>
          </a:p>
          <a:p>
            <a:pPr marL="272367" indent="-272367" algn="just">
              <a:lnSpc>
                <a:spcPct val="140000"/>
              </a:lnSpc>
              <a:spcAft>
                <a:spcPts val="2394"/>
              </a:spcAft>
              <a:buFont typeface="Wingdings" pitchFamily="2" charset="2"/>
              <a:buChar char="Ø"/>
            </a:pP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Cuando la energía involucrada en una reacción se presenta en forma de calor, se le llama </a:t>
            </a:r>
            <a:r>
              <a:rPr lang="es-MX" sz="2000" i="1" dirty="0">
                <a:solidFill>
                  <a:srgbClr val="0000FF"/>
                </a:solidFill>
                <a:cs typeface="Times New Roman" pitchFamily="18" charset="0"/>
              </a:rPr>
              <a:t>calor de reacción</a:t>
            </a: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 y se denota con la letra </a:t>
            </a:r>
            <a:r>
              <a:rPr lang="es-MX" sz="2000" dirty="0">
                <a:solidFill>
                  <a:srgbClr val="FF0000"/>
                </a:solidFill>
                <a:cs typeface="Times New Roman" pitchFamily="18" charset="0"/>
              </a:rPr>
              <a:t>Q</a:t>
            </a:r>
            <a:r>
              <a:rPr lang="es-MX" sz="2000" dirty="0">
                <a:solidFill>
                  <a:srgbClr val="0000FF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186149" y="674099"/>
            <a:ext cx="18181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82528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9" name="Text Box 3"/>
          <p:cNvSpPr txBox="1">
            <a:spLocks noChangeArrowheads="1"/>
          </p:cNvSpPr>
          <p:nvPr/>
        </p:nvSpPr>
        <p:spPr bwMode="auto">
          <a:xfrm>
            <a:off x="615817" y="3283766"/>
            <a:ext cx="10976668" cy="49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75" indent="-273075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Cuando una reacción desprende o libera calor, se dice que la reacción es </a:t>
            </a:r>
            <a:r>
              <a:rPr lang="es-MX" sz="2100" b="1" i="1" dirty="0">
                <a:solidFill>
                  <a:srgbClr val="0000FF"/>
                </a:solidFill>
                <a:cs typeface="Times New Roman" pitchFamily="18" charset="0"/>
              </a:rPr>
              <a:t>exotérmica</a:t>
            </a: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05911" y="1808616"/>
            <a:ext cx="10976668" cy="492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3075" indent="-273075">
              <a:lnSpc>
                <a:spcPct val="140000"/>
              </a:lnSpc>
              <a:spcAft>
                <a:spcPts val="1800"/>
              </a:spcAft>
              <a:buFont typeface="Wingdings" pitchFamily="2" charset="2"/>
              <a:buChar char="Ø"/>
            </a:pP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Cuando una reacción absorbe o requiere calor, se dice que la reacción es </a:t>
            </a:r>
            <a:r>
              <a:rPr lang="es-MX" sz="2100" b="1" i="1" dirty="0">
                <a:solidFill>
                  <a:srgbClr val="0000FF"/>
                </a:solidFill>
                <a:cs typeface="Times New Roman" pitchFamily="18" charset="0"/>
              </a:rPr>
              <a:t>endotérmica</a:t>
            </a:r>
            <a:r>
              <a:rPr lang="es-MX" sz="2100" dirty="0">
                <a:solidFill>
                  <a:srgbClr val="0000FF"/>
                </a:solidFill>
                <a:cs typeface="Times New Roman" pitchFamily="18" charset="0"/>
              </a:rPr>
              <a:t>.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41073" y="2303719"/>
            <a:ext cx="9730852" cy="56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spcAft>
                <a:spcPts val="1800"/>
              </a:spcAft>
            </a:pPr>
            <a:r>
              <a:rPr lang="es-MX" sz="2206" dirty="0">
                <a:solidFill>
                  <a:srgbClr val="FF0000"/>
                </a:solidFill>
                <a:cs typeface="Times New Roman" pitchFamily="18" charset="0"/>
              </a:rPr>
              <a:t>Q</a:t>
            </a:r>
            <a:r>
              <a:rPr lang="es-MX" sz="2206" dirty="0">
                <a:solidFill>
                  <a:srgbClr val="000099"/>
                </a:solidFill>
                <a:cs typeface="Times New Roman" pitchFamily="18" charset="0"/>
              </a:rPr>
              <a:t>    </a:t>
            </a:r>
            <a:r>
              <a:rPr lang="es-MX" sz="2206" dirty="0">
                <a:solidFill>
                  <a:srgbClr val="0000FF"/>
                </a:solidFill>
                <a:cs typeface="Times New Roman" pitchFamily="18" charset="0"/>
              </a:rPr>
              <a:t>    +        A—B        →        A        +        B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41073" y="3788599"/>
            <a:ext cx="9730852" cy="56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  <a:spcAft>
                <a:spcPts val="1800"/>
              </a:spcAft>
            </a:pPr>
            <a:r>
              <a:rPr lang="es-MX" sz="2206" dirty="0">
                <a:solidFill>
                  <a:srgbClr val="0000FF"/>
                </a:solidFill>
                <a:cs typeface="Times New Roman" pitchFamily="18" charset="0"/>
              </a:rPr>
              <a:t>A        +        B        →        A—B        +        </a:t>
            </a:r>
            <a:r>
              <a:rPr lang="es-MX" sz="2206" dirty="0">
                <a:solidFill>
                  <a:srgbClr val="FF0000"/>
                </a:solidFill>
                <a:cs typeface="Times New Roman" pitchFamily="18" charset="0"/>
              </a:rPr>
              <a:t>Q</a:t>
            </a:r>
            <a:endParaRPr lang="es-MX" sz="2206" dirty="0">
              <a:solidFill>
                <a:srgbClr val="000099"/>
              </a:solidFill>
              <a:cs typeface="Times New Roman" pitchFamily="18" charset="0"/>
            </a:endParaRPr>
          </a:p>
        </p:txBody>
      </p:sp>
      <p:sp>
        <p:nvSpPr>
          <p:cNvPr id="7" name="73 CuadroTexto"/>
          <p:cNvSpPr txBox="1"/>
          <p:nvPr/>
        </p:nvSpPr>
        <p:spPr>
          <a:xfrm>
            <a:off x="673397" y="1282702"/>
            <a:ext cx="247048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1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Tipos de reacción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5186149" y="674099"/>
            <a:ext cx="181812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100" b="1" dirty="0">
                <a:solidFill>
                  <a:srgbClr val="0000FF"/>
                </a:solidFill>
              </a:rPr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17550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0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9" grpId="0" build="p" autoUpdateAnimBg="0"/>
      <p:bldP spid="4" grpId="0" build="p" autoUpdateAnimBg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Personalizado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Personaliz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00B0F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2599</TotalTime>
  <Words>1660</Words>
  <Application>Microsoft Office PowerPoint</Application>
  <PresentationFormat>Panorámica</PresentationFormat>
  <Paragraphs>176</Paragraphs>
  <Slides>24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Calibri</vt:lpstr>
      <vt:lpstr>Cambria Math</vt:lpstr>
      <vt:lpstr>Symbol</vt:lpstr>
      <vt:lpstr>Times New Roman</vt:lpstr>
      <vt:lpstr>Wingdings</vt:lpstr>
      <vt:lpstr>Diseño predeterminado</vt:lpstr>
      <vt:lpstr>1_Diseño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 Velásquez Márquez</dc:creator>
  <cp:lastModifiedBy>Ayesha Román</cp:lastModifiedBy>
  <cp:revision>166</cp:revision>
  <dcterms:created xsi:type="dcterms:W3CDTF">2009-01-09T20:38:31Z</dcterms:created>
  <dcterms:modified xsi:type="dcterms:W3CDTF">2021-09-23T21:41:57Z</dcterms:modified>
</cp:coreProperties>
</file>