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7"/>
  </p:notesMasterIdLst>
  <p:sldIdLst>
    <p:sldId id="394" r:id="rId3"/>
    <p:sldId id="279" r:id="rId4"/>
    <p:sldId id="396" r:id="rId5"/>
    <p:sldId id="328" r:id="rId6"/>
    <p:sldId id="368" r:id="rId7"/>
    <p:sldId id="398" r:id="rId8"/>
    <p:sldId id="399" r:id="rId9"/>
    <p:sldId id="395" r:id="rId10"/>
    <p:sldId id="397" r:id="rId11"/>
    <p:sldId id="400" r:id="rId12"/>
    <p:sldId id="306" r:id="rId13"/>
    <p:sldId id="281" r:id="rId14"/>
    <p:sldId id="371" r:id="rId15"/>
    <p:sldId id="372" r:id="rId16"/>
    <p:sldId id="392" r:id="rId17"/>
    <p:sldId id="402" r:id="rId18"/>
    <p:sldId id="401" r:id="rId19"/>
    <p:sldId id="403" r:id="rId20"/>
    <p:sldId id="404" r:id="rId21"/>
    <p:sldId id="405" r:id="rId22"/>
    <p:sldId id="406" r:id="rId23"/>
    <p:sldId id="367" r:id="rId24"/>
    <p:sldId id="407" r:id="rId25"/>
    <p:sldId id="408" r:id="rId26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cdlqsYkEvW9tXZM/RmlBA==" hashData="2sHJIlnnj5gaakLGfHDtgdNUAs4uvmQkUzDocIp3g8X8aNU+02kZS2GWBXPl5GT5asXFfGtkGP4EL9aimUwGeA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CCECFF"/>
    <a:srgbClr val="000099"/>
    <a:srgbClr val="0000CC"/>
    <a:srgbClr val="FAFAF0"/>
    <a:srgbClr val="000066"/>
    <a:srgbClr val="FAFAD2"/>
    <a:srgbClr val="FA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CD32-456C-48A8-899C-93B8C4A38533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286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537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204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32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7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3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205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59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717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84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6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05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73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1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abovirtual.blogspot.com/search/label/Principio%20de%20Le%20Ch&#226;telier" TargetMode="External"/><Relationship Id="rId4" Type="http://schemas.openxmlformats.org/officeDocument/2006/relationships/hyperlink" Target="https://labovirtual.blogspot.com/search/label/pH-metr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virtual.blogspot.com/search/label/pH-metr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virtual.blogspot.com/search/label/Principio%20de%20Le%20Ch&#226;telie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virtual.blogspot.com/search/label/Principio%20de%20Le%20Ch&#226;teli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virtual.blogspot.com/search/label/Principio%20de%20Le%20Ch&#226;telie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94765" y="2669446"/>
            <a:ext cx="10802470" cy="205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EQUILIBRIO QUÍMICO</a:t>
            </a:r>
          </a:p>
          <a:p>
            <a:pPr algn="ctr">
              <a:lnSpc>
                <a:spcPct val="13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82438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b="1" dirty="0">
                <a:solidFill>
                  <a:srgbClr val="0000FF"/>
                </a:solidFill>
              </a:rPr>
              <a:t>Principio de Le </a:t>
            </a:r>
            <a:r>
              <a:rPr lang="es-MX" sz="2200" b="1" dirty="0" err="1">
                <a:solidFill>
                  <a:srgbClr val="0000FF"/>
                </a:solidFill>
              </a:rPr>
              <a:t>Chatelier</a:t>
            </a:r>
            <a:r>
              <a:rPr lang="es-MX" sz="2200" b="1" dirty="0">
                <a:solidFill>
                  <a:srgbClr val="0000FF"/>
                </a:solidFill>
              </a:rPr>
              <a:t> (tabla)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229103"/>
              </p:ext>
            </p:extLst>
          </p:nvPr>
        </p:nvGraphicFramePr>
        <p:xfrm>
          <a:off x="882656" y="2055030"/>
          <a:ext cx="10426687" cy="4245708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342900" algn="l"/>
                        </a:tabLst>
                      </a:pPr>
                      <a:r>
                        <a:rPr lang="es-MX" sz="12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Variación: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equilibrio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</a:t>
                      </a:r>
                      <a:r>
                        <a:rPr lang="es-MX" sz="1400" b="1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desplaza hacia: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66">
                <a:tc row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NÚMERO</a:t>
                      </a:r>
                      <a:r>
                        <a:rPr lang="es-MX" sz="1400" b="1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DE MOLES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Aumentan los</a:t>
                      </a:r>
                      <a:r>
                        <a:rPr lang="es-MX" sz="1400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moles</a:t>
                      </a: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de alguno de los reactivos.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Aumentan los moles de alguno de los 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Reactivos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Disminuyen los moles de alguno de los reactivos.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Reactivos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Disminuyen los moles de alguno de los 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66">
                <a:tc row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TEMPERATURA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Aumenta la temperatura de una reacción exotérmica.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Reactivos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9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Aumenta la temperatura de una reacción endotérmica.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9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Disminuye la temperatura de una reacción exotérmica.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Productos.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9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Disminuye la temperatura de una reacción endotérmica.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Reactivos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366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es-MX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PRESIÓN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Aumenta la presión al disminuir</a:t>
                      </a:r>
                      <a:r>
                        <a:rPr lang="es-MX" sz="1400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el volumen</a:t>
                      </a: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Donde se tengan menos moles de gas.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3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Disminuye la presión al aumentar el</a:t>
                      </a:r>
                      <a:r>
                        <a:rPr lang="es-MX" sz="1400" baseline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volumen</a:t>
                      </a: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</a:tabLst>
                      </a:pPr>
                      <a:r>
                        <a:rPr lang="es-MX" sz="14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Donde se tengan más moles de gas.</a:t>
                      </a:r>
                      <a:endParaRPr lang="es-MX" sz="1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42" marR="36442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2127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15353" y="1821873"/>
            <a:ext cx="15343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pH-metro:</a:t>
            </a:r>
            <a:endParaRPr lang="es-MX" sz="2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hlinkClick r:id="rId3"/>
          </p:cNvPr>
          <p:cNvSpPr txBox="1"/>
          <p:nvPr/>
        </p:nvSpPr>
        <p:spPr>
          <a:xfrm>
            <a:off x="2614295" y="2336062"/>
            <a:ext cx="6936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https://labovirtual.blogspot.com/search/label/pH-metro</a:t>
            </a:r>
            <a:endParaRPr lang="es-MX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333517" y="3513513"/>
            <a:ext cx="34980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Le </a:t>
            </a:r>
            <a:r>
              <a:rPr lang="en-US" sz="2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Châtelier</a:t>
            </a:r>
            <a:endParaRPr lang="es-MX" sz="2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hlinkClick r:id="rId3"/>
          </p:cNvPr>
          <p:cNvSpPr txBox="1"/>
          <p:nvPr/>
        </p:nvSpPr>
        <p:spPr>
          <a:xfrm>
            <a:off x="1665317" y="4027702"/>
            <a:ext cx="8834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https://labovirtual.blogspot.com/search/label/Principio de Le </a:t>
            </a:r>
            <a:r>
              <a:rPr lang="fr-FR" sz="2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Châtelier</a:t>
            </a:r>
            <a:endParaRPr lang="es-MX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560179" y="674099"/>
            <a:ext cx="3070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Herramientas digitales</a:t>
            </a: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personal docente verificará que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alumnado posea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conocimientos teóricos necesarios para realizar la práctica y enfatizará en recomendaciones para el manejo de los simuladores.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Determinación de la constante de equilibrio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Ingrese al simulador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pH-metro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realice lo que se indica a continuación para determinar la constante de equilibrio del ácido acético.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Seleccione la disolución de ácido acético y la concentración 0.001 [M].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Pulse el botón de la flecha hacia abajo para introducir el potenciómetro en el vaso de precipitado que contiene la disolución de ácido acético. Espere a que el potenciómetro indique el valor de pH de la disolución.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12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Presione el botón con la flecha hacia arriba. El potenciómetro deja la disolución de ácido acético y enseguida cambiará el vaso de precipitado.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Repita los pasos anteriores para las disoluciones de ácido acético 0.01 y 0.1 [M]. Con los datos que obtenga complete la tabla 1.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9731" y="3632295"/>
            <a:ext cx="9261802" cy="2495630"/>
          </a:xfrm>
          <a:prstGeom prst="rect">
            <a:avLst/>
          </a:prstGeom>
        </p:spPr>
      </p:pic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363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87189" y="1330445"/>
                <a:ext cx="11125200" cy="155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8288" indent="-268288" algn="just">
                  <a:lnSpc>
                    <a:spcPct val="140000"/>
                  </a:lnSpc>
                  <a:spcBef>
                    <a:spcPts val="1800"/>
                  </a:spcBef>
                </a:pPr>
                <a:r>
                  <a:rPr lang="es-MX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Consulte el apéndice* y siga la metodología para determinar la constante de equilibrio del ácido acético. Considere la ecuación química del proceso:</a:t>
                </a:r>
              </a:p>
              <a:p>
                <a:pPr marL="268288" indent="-268288" algn="just">
                  <a:lnSpc>
                    <a:spcPct val="14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𝐶𝑂𝑂</m:t>
                      </m:r>
                      <m:sSub>
                        <m:sSubPr>
                          <m:ctrlP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𝑎𝑐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</m:sSub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    </m:t>
                      </m:r>
                      <m:r>
                        <a:rPr lang="es-MX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es-MX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𝐶𝑂</m:t>
                      </m:r>
                      <m:sSubSup>
                        <m:sSubSupPr>
                          <m:ctrlPr>
                            <a:rPr lang="es-MX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𝑎𝑐</m:t>
                          </m:r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  <m:sup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bSup>
                      <m:r>
                        <a:rPr lang="es-MX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+      </m:t>
                      </m:r>
                      <m:sSubSup>
                        <m:sSubSupPr>
                          <m:ctrlP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𝑎𝑐</m:t>
                          </m:r>
                          <m:r>
                            <a:rPr lang="es-MX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  <m:sup>
                          <m:r>
                            <a:rPr lang="es-MX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es-MX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89" y="1330445"/>
                <a:ext cx="11125200" cy="1556836"/>
              </a:xfrm>
              <a:prstGeom prst="rect">
                <a:avLst/>
              </a:prstGeom>
              <a:blipFill rotWithShape="0">
                <a:blip r:embed="rId3"/>
                <a:stretch>
                  <a:fillRect l="-548" r="-60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4973183" y="2489423"/>
            <a:ext cx="573479" cy="106009"/>
            <a:chOff x="5343053" y="4027276"/>
            <a:chExt cx="573479" cy="106009"/>
          </a:xfrm>
        </p:grpSpPr>
        <p:cxnSp>
          <p:nvCxnSpPr>
            <p:cNvPr id="5" name="45 Conector recto de flecha"/>
            <p:cNvCxnSpPr/>
            <p:nvPr/>
          </p:nvCxnSpPr>
          <p:spPr bwMode="auto">
            <a:xfrm>
              <a:off x="5345028" y="4027276"/>
              <a:ext cx="571504" cy="1588"/>
            </a:xfrm>
            <a:prstGeom prst="straightConnector1">
              <a:avLst/>
            </a:prstGeom>
            <a:solidFill>
              <a:srgbClr val="00CC99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7" name="75 Conector recto de flecha"/>
            <p:cNvCxnSpPr/>
            <p:nvPr/>
          </p:nvCxnSpPr>
          <p:spPr bwMode="auto">
            <a:xfrm flipH="1">
              <a:off x="5343053" y="4131697"/>
              <a:ext cx="571504" cy="1588"/>
            </a:xfrm>
            <a:prstGeom prst="straightConnector1">
              <a:avLst/>
            </a:prstGeom>
            <a:solidFill>
              <a:srgbClr val="00CC99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87189" y="3649989"/>
            <a:ext cx="11125200" cy="152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El apéndice de ésta práctica lo encuentra en :</a:t>
            </a:r>
          </a:p>
          <a:p>
            <a:pPr algn="ctr">
              <a:lnSpc>
                <a:spcPct val="140000"/>
              </a:lnSpc>
              <a:spcBef>
                <a:spcPts val="1800"/>
              </a:spcBef>
            </a:pPr>
            <a:r>
              <a:rPr lang="es-MX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http://dcb.ingenieria.unam.mx/wp-content/themes/tempera-child/CoordinacionesAcademicas/FQ/Q/LQ/MADO-12%20-%20A%20distancia%20(2021-2).pdf</a:t>
            </a:r>
          </a:p>
        </p:txBody>
      </p:sp>
    </p:spTree>
    <p:extLst>
      <p:ext uri="{BB962C8B-B14F-4D97-AF65-F5344CB8AC3E}">
        <p14:creationId xmlns:p14="http://schemas.microsoft.com/office/powerpoint/2010/main" val="13583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Le </a:t>
            </a:r>
            <a:r>
              <a:rPr lang="es-MX" sz="20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Chatelier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variación del volumen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Ingrese al simulador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haga lo que se pide para determinar la influencia de los cambios de volumen en un proceso en equilibrio.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Mueva el émbolo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forma que el volumen disminuya y registre sus observaciones. Repita el procedimiento, ahora aumente el volumen.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142510" y="4855780"/>
            <a:ext cx="3906982" cy="497252"/>
            <a:chOff x="4142510" y="4855780"/>
            <a:chExt cx="3906982" cy="4972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/>
                <p:cNvSpPr/>
                <p:nvPr/>
              </p:nvSpPr>
              <p:spPr>
                <a:xfrm>
                  <a:off x="4142510" y="4855780"/>
                  <a:ext cx="3906982" cy="49725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</m:sSub>
                        <m:r>
                          <a:rPr lang="es-MX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d>
                              <m:dPr>
                                <m:ctrlP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𝑔</m:t>
                                </m:r>
                              </m:e>
                            </m:d>
                          </m:sub>
                        </m:sSub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4" name="Rectángulo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2510" y="4855780"/>
                  <a:ext cx="3906982" cy="49725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2346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upo 4"/>
            <p:cNvGrpSpPr/>
            <p:nvPr/>
          </p:nvGrpSpPr>
          <p:grpSpPr>
            <a:xfrm>
              <a:off x="5809260" y="5051401"/>
              <a:ext cx="573479" cy="106009"/>
              <a:chOff x="5343053" y="4027276"/>
              <a:chExt cx="573479" cy="106009"/>
            </a:xfrm>
          </p:grpSpPr>
          <p:cxnSp>
            <p:nvCxnSpPr>
              <p:cNvPr id="7" name="45 Conector recto de flecha"/>
              <p:cNvCxnSpPr/>
              <p:nvPr/>
            </p:nvCxnSpPr>
            <p:spPr bwMode="auto">
              <a:xfrm>
                <a:off x="5345028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8" name="75 Conector recto de flecha"/>
              <p:cNvCxnSpPr/>
              <p:nvPr/>
            </p:nvCxnSpPr>
            <p:spPr bwMode="auto">
              <a:xfrm flipH="1">
                <a:off x="5343053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9113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Repita el paso anterior para 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3115296" y="1978567"/>
            <a:ext cx="5959432" cy="497252"/>
            <a:chOff x="3115296" y="1978567"/>
            <a:chExt cx="5959432" cy="4972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ángulo 2"/>
                <p:cNvSpPr/>
                <p:nvPr/>
              </p:nvSpPr>
              <p:spPr>
                <a:xfrm>
                  <a:off x="3115296" y="1978567"/>
                  <a:ext cx="5959432" cy="49725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MX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</m:sSub>
                        <m:r>
                          <a:rPr lang="es-MX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</m:t>
                        </m:r>
                        <m:r>
                          <a:rPr lang="es-MX" sz="24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     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2(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</m:sSub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   2 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𝐻𝐼</m:t>
                            </m:r>
                          </m:e>
                          <m:sub>
                            <m:d>
                              <m:dPr>
                                <m:ctrlP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𝑔</m:t>
                                </m:r>
                              </m:e>
                            </m:d>
                          </m:sub>
                        </m:sSub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3" name="Rectángulo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5296" y="1978567"/>
                  <a:ext cx="5959432" cy="49725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2346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upo 6"/>
            <p:cNvGrpSpPr/>
            <p:nvPr/>
          </p:nvGrpSpPr>
          <p:grpSpPr>
            <a:xfrm>
              <a:off x="6529695" y="2174188"/>
              <a:ext cx="573479" cy="106009"/>
              <a:chOff x="5343053" y="4027276"/>
              <a:chExt cx="573479" cy="106009"/>
            </a:xfrm>
          </p:grpSpPr>
          <p:cxnSp>
            <p:nvCxnSpPr>
              <p:cNvPr id="8" name="45 Conector recto de flecha"/>
              <p:cNvCxnSpPr/>
              <p:nvPr/>
            </p:nvCxnSpPr>
            <p:spPr bwMode="auto">
              <a:xfrm>
                <a:off x="5345028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9" name="75 Conector recto de flecha"/>
              <p:cNvCxnSpPr/>
              <p:nvPr/>
            </p:nvCxnSpPr>
            <p:spPr bwMode="auto">
              <a:xfrm flipH="1">
                <a:off x="5343053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10" name="CuadroTexto 9"/>
          <p:cNvSpPr txBox="1"/>
          <p:nvPr/>
        </p:nvSpPr>
        <p:spPr>
          <a:xfrm>
            <a:off x="533401" y="2775861"/>
            <a:ext cx="111252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Explique lo que ocurre en cada simulación de acuerdo con el 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75349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Le </a:t>
            </a:r>
            <a:r>
              <a:rPr lang="es-MX" sz="20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Chatelier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variación de la temperatura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Realice las actividades siguientes para determinar la influencia de los cambios de temperatura en un proceso en equilibrio con ayuda del simulador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Deslice el botón de la parrilla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forma que la temperatura aumente y registre sus observaciones. Repita el procedimiento, ahora disminuya la temperatura.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2133603" y="4855780"/>
            <a:ext cx="7980216" cy="534570"/>
            <a:chOff x="2133603" y="4855780"/>
            <a:chExt cx="7980216" cy="534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/>
                <p:cNvSpPr/>
                <p:nvPr/>
              </p:nvSpPr>
              <p:spPr>
                <a:xfrm>
                  <a:off x="2133603" y="4855780"/>
                  <a:ext cx="7980216" cy="5345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+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𝐹𝑒𝑆𝐶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&lt;0</m:t>
                        </m:r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4" name="Rectángulo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3" y="4855780"/>
                  <a:ext cx="7980216" cy="53457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upo 4"/>
            <p:cNvGrpSpPr/>
            <p:nvPr/>
          </p:nvGrpSpPr>
          <p:grpSpPr>
            <a:xfrm>
              <a:off x="5809261" y="5070060"/>
              <a:ext cx="573479" cy="106009"/>
              <a:chOff x="5343053" y="4027276"/>
              <a:chExt cx="573479" cy="106009"/>
            </a:xfrm>
          </p:grpSpPr>
          <p:cxnSp>
            <p:nvCxnSpPr>
              <p:cNvPr id="7" name="45 Conector recto de flecha"/>
              <p:cNvCxnSpPr/>
              <p:nvPr/>
            </p:nvCxnSpPr>
            <p:spPr bwMode="auto">
              <a:xfrm>
                <a:off x="5345028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8" name="75 Conector recto de flecha"/>
              <p:cNvCxnSpPr/>
              <p:nvPr/>
            </p:nvCxnSpPr>
            <p:spPr bwMode="auto">
              <a:xfrm flipH="1">
                <a:off x="5343053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25075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Repita el paso anterior para 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4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1302333" y="1857549"/>
            <a:ext cx="9504212" cy="534570"/>
            <a:chOff x="1302333" y="1857549"/>
            <a:chExt cx="9504212" cy="534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/>
                <p:cNvSpPr/>
                <p:nvPr/>
              </p:nvSpPr>
              <p:spPr>
                <a:xfrm>
                  <a:off x="1302333" y="1857549"/>
                  <a:ext cx="9504212" cy="5345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𝐶𝑜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+   4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𝐶𝑜𝐶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+    6 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s-MX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&gt;0</m:t>
                        </m:r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4" name="Rectángulo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333" y="1857549"/>
                  <a:ext cx="9504212" cy="53457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upo 4"/>
            <p:cNvGrpSpPr/>
            <p:nvPr/>
          </p:nvGrpSpPr>
          <p:grpSpPr>
            <a:xfrm>
              <a:off x="5227364" y="2044119"/>
              <a:ext cx="573479" cy="106009"/>
              <a:chOff x="5343053" y="4027276"/>
              <a:chExt cx="573479" cy="106009"/>
            </a:xfrm>
          </p:grpSpPr>
          <p:cxnSp>
            <p:nvCxnSpPr>
              <p:cNvPr id="7" name="45 Conector recto de flecha"/>
              <p:cNvCxnSpPr/>
              <p:nvPr/>
            </p:nvCxnSpPr>
            <p:spPr bwMode="auto">
              <a:xfrm>
                <a:off x="5345028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8" name="75 Conector recto de flecha"/>
              <p:cNvCxnSpPr/>
              <p:nvPr/>
            </p:nvCxnSpPr>
            <p:spPr bwMode="auto">
              <a:xfrm flipH="1">
                <a:off x="5343053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9" name="CuadroTexto 8"/>
          <p:cNvSpPr txBox="1"/>
          <p:nvPr/>
        </p:nvSpPr>
        <p:spPr>
          <a:xfrm>
            <a:off x="713510" y="2684150"/>
            <a:ext cx="111252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Explique lo que ocurre en cada simulación de acuerdo con el 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9829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22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200" b="1" dirty="0">
                <a:solidFill>
                  <a:srgbClr val="0000FF"/>
                </a:solidFill>
              </a:rPr>
              <a:t>El alumnado:</a:t>
            </a: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Comprobará experimentalmente la existencia del equilibrio químico.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</a:t>
            </a:r>
            <a:r>
              <a:rPr lang="es-MX" sz="2000" dirty="0">
                <a:solidFill>
                  <a:srgbClr val="0000FF"/>
                </a:solidFill>
              </a:rPr>
              <a:t> Determinará de forma experimental la constante de equilibrio del ácido acético.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Verificará de forma experimental el principio de Le </a:t>
            </a:r>
            <a:r>
              <a:rPr lang="es-MX" sz="2000" dirty="0" err="1">
                <a:solidFill>
                  <a:srgbClr val="0000FF"/>
                </a:solidFill>
              </a:rPr>
              <a:t>Chatelier</a:t>
            </a:r>
            <a:r>
              <a:rPr lang="es-MX" sz="20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88929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5.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Le </a:t>
            </a:r>
            <a:r>
              <a:rPr lang="es-MX" sz="20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Chatelier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variación de la concentración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 lo siguiente para determinar la influencia de los cambios de concentración en un proceso en equilibrio con ayuda del simulador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Añada al matraz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5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disolución de NaOH 1 [M] que contiene la pipeta izquierda y registre sus observaciones.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2133603" y="4855780"/>
            <a:ext cx="7980216" cy="534570"/>
            <a:chOff x="2133603" y="4855780"/>
            <a:chExt cx="7980216" cy="5345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/>
                <p:cNvSpPr/>
                <p:nvPr/>
              </p:nvSpPr>
              <p:spPr>
                <a:xfrm>
                  <a:off x="2133603" y="4855780"/>
                  <a:ext cx="7980216" cy="5345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+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𝐹𝑒𝑆𝐶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&lt;0</m:t>
                        </m:r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4" name="Rectángulo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3" y="4855780"/>
                  <a:ext cx="7980216" cy="53457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upo 4"/>
            <p:cNvGrpSpPr/>
            <p:nvPr/>
          </p:nvGrpSpPr>
          <p:grpSpPr>
            <a:xfrm>
              <a:off x="5809261" y="5070060"/>
              <a:ext cx="573479" cy="106009"/>
              <a:chOff x="5343053" y="4027276"/>
              <a:chExt cx="573479" cy="106009"/>
            </a:xfrm>
          </p:grpSpPr>
          <p:cxnSp>
            <p:nvCxnSpPr>
              <p:cNvPr id="7" name="45 Conector recto de flecha"/>
              <p:cNvCxnSpPr/>
              <p:nvPr/>
            </p:nvCxnSpPr>
            <p:spPr bwMode="auto">
              <a:xfrm>
                <a:off x="5345028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8" name="75 Conector recto de flecha"/>
              <p:cNvCxnSpPr/>
              <p:nvPr/>
            </p:nvCxnSpPr>
            <p:spPr bwMode="auto">
              <a:xfrm flipH="1">
                <a:off x="5343053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1318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Agregue al matraz del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5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disolución de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[M] de la pipeta derecha y registre sus observaciones.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2105893" y="2490453"/>
            <a:ext cx="9033162" cy="533608"/>
            <a:chOff x="2133603" y="4855780"/>
            <a:chExt cx="9033162" cy="533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/>
                <p:cNvSpPr/>
                <p:nvPr/>
              </p:nvSpPr>
              <p:spPr>
                <a:xfrm>
                  <a:off x="2133603" y="4855780"/>
                  <a:ext cx="9033162" cy="5336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𝐶𝑟𝑂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+      2 </m:t>
                        </m:r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  </m:t>
                        </m:r>
                        <m:sSub>
                          <m:sSub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𝐶𝑟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7(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𝑎𝑐</m:t>
                            </m:r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sub>
                          <m:sup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2−</m:t>
                            </m:r>
                          </m:sup>
                        </m:sSubSup>
                        <m:r>
                          <a:rPr lang="es-MX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es-MX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      </m:t>
                        </m:r>
                        <m:sSub>
                          <m:sSubPr>
                            <m:ctrlPr>
                              <a:rPr lang="es-MX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MX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MX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𝑂</m:t>
                            </m:r>
                          </m:e>
                          <m:sub>
                            <m:d>
                              <m:dPr>
                                <m:ctrlPr>
                                  <a:rPr lang="es-MX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𝑙</m:t>
                                </m:r>
                              </m:e>
                            </m:d>
                          </m:sub>
                        </m:sSub>
                      </m:oMath>
                    </m:oMathPara>
                  </a14:m>
                  <a:endParaRPr lang="es-MX" dirty="0"/>
                </a:p>
              </p:txBody>
            </p:sp>
          </mc:Choice>
          <mc:Fallback xmlns="">
            <p:sp>
              <p:nvSpPr>
                <p:cNvPr id="4" name="Rectángulo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3" y="4855780"/>
                  <a:ext cx="9033162" cy="53360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" name="Grupo 4"/>
            <p:cNvGrpSpPr/>
            <p:nvPr/>
          </p:nvGrpSpPr>
          <p:grpSpPr>
            <a:xfrm>
              <a:off x="6446582" y="5070060"/>
              <a:ext cx="573479" cy="106009"/>
              <a:chOff x="5980374" y="4027276"/>
              <a:chExt cx="573479" cy="106009"/>
            </a:xfrm>
          </p:grpSpPr>
          <p:cxnSp>
            <p:nvCxnSpPr>
              <p:cNvPr id="7" name="45 Conector recto de flecha"/>
              <p:cNvCxnSpPr/>
              <p:nvPr/>
            </p:nvCxnSpPr>
            <p:spPr bwMode="auto">
              <a:xfrm>
                <a:off x="5982349" y="4027276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8" name="75 Conector recto de flecha"/>
              <p:cNvCxnSpPr/>
              <p:nvPr/>
            </p:nvCxnSpPr>
            <p:spPr bwMode="auto">
              <a:xfrm flipH="1">
                <a:off x="5980374" y="41316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sp>
        <p:nvSpPr>
          <p:cNvPr id="9" name="CuadroTexto 8"/>
          <p:cNvSpPr txBox="1"/>
          <p:nvPr/>
        </p:nvSpPr>
        <p:spPr>
          <a:xfrm>
            <a:off x="533401" y="3252303"/>
            <a:ext cx="1112520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Explique lo que ocurre en cada simulación de acuerdo con el Principio de Le 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Chatelier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5337634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071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4084" y="1464915"/>
            <a:ext cx="10963834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1. ¿Qué es una reacción reversible?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2. ¿Cuáles son los factores que afectan el equilibrio químico?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3. ¿Qué establece el Principio de Le </a:t>
            </a:r>
            <a:r>
              <a:rPr lang="es-MX" dirty="0" err="1">
                <a:solidFill>
                  <a:srgbClr val="0000FF"/>
                </a:solidFill>
              </a:rPr>
              <a:t>Chatelier</a:t>
            </a:r>
            <a:r>
              <a:rPr lang="es-MX" dirty="0">
                <a:solidFill>
                  <a:srgbClr val="0000FF"/>
                </a:solidFill>
              </a:rPr>
              <a:t>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4. Suponiendo que la reacción reversible A</a:t>
            </a:r>
            <a:r>
              <a:rPr lang="es-MX" baseline="-25000" dirty="0">
                <a:solidFill>
                  <a:srgbClr val="0000FF"/>
                </a:solidFill>
              </a:rPr>
              <a:t>(g)</a:t>
            </a:r>
            <a:r>
              <a:rPr lang="es-MX" dirty="0">
                <a:solidFill>
                  <a:srgbClr val="0000FF"/>
                </a:solidFill>
              </a:rPr>
              <a:t> + B</a:t>
            </a:r>
            <a:r>
              <a:rPr lang="es-MX" baseline="-25000" dirty="0">
                <a:solidFill>
                  <a:srgbClr val="0000FF"/>
                </a:solidFill>
              </a:rPr>
              <a:t>(g)</a:t>
            </a:r>
            <a:r>
              <a:rPr lang="es-MX" dirty="0">
                <a:solidFill>
                  <a:srgbClr val="0000FF"/>
                </a:solidFill>
              </a:rPr>
              <a:t> ⇄ C</a:t>
            </a:r>
            <a:r>
              <a:rPr lang="es-MX" baseline="-25000" dirty="0">
                <a:solidFill>
                  <a:srgbClr val="0000FF"/>
                </a:solidFill>
              </a:rPr>
              <a:t>(l)</a:t>
            </a:r>
            <a:r>
              <a:rPr lang="es-MX" dirty="0">
                <a:solidFill>
                  <a:srgbClr val="0000FF"/>
                </a:solidFill>
              </a:rPr>
              <a:t> + D</a:t>
            </a:r>
            <a:r>
              <a:rPr lang="es-MX" baseline="-25000" dirty="0">
                <a:solidFill>
                  <a:srgbClr val="0000FF"/>
                </a:solidFill>
              </a:rPr>
              <a:t>(l)</a:t>
            </a:r>
            <a:r>
              <a:rPr lang="es-MX" dirty="0">
                <a:solidFill>
                  <a:srgbClr val="0000FF"/>
                </a:solidFill>
              </a:rPr>
              <a:t> se lleva a cabo en un sistema cerrado, indique hacia dónde se desplaza el equilibrio si:</a:t>
            </a:r>
          </a:p>
          <a:p>
            <a:pPr marL="263525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a) hay una disminución en la presión;</a:t>
            </a:r>
          </a:p>
          <a:p>
            <a:pPr marL="263525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b) se adiciona A</a:t>
            </a:r>
            <a:r>
              <a:rPr lang="es-MX" baseline="-25000" dirty="0">
                <a:solidFill>
                  <a:srgbClr val="0000FF"/>
                </a:solidFill>
              </a:rPr>
              <a:t>(g)</a:t>
            </a:r>
            <a:r>
              <a:rPr lang="es-MX" dirty="0">
                <a:solidFill>
                  <a:srgbClr val="0000FF"/>
                </a:solidFill>
              </a:rPr>
              <a:t> a la mezcla.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5. ¿Cuál es la expresión matemática para determinar el pH de un ácido débil?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6. Investigue cuál es el valor de la constante de acidez del ácido acético en condiciones estándar.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7. Use el simulador pH-metro para completar la tabla siguiente. Considere una concentración de 0.05 [M] para cada caso.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1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</p:spTree>
    <p:extLst>
      <p:ext uri="{BB962C8B-B14F-4D97-AF65-F5344CB8AC3E}">
        <p14:creationId xmlns:p14="http://schemas.microsoft.com/office/powerpoint/2010/main" val="1213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7835" y="1417508"/>
            <a:ext cx="7313366" cy="5103638"/>
          </a:xfrm>
          <a:prstGeom prst="rect">
            <a:avLst/>
          </a:prstGeom>
        </p:spPr>
      </p:pic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3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</p:spTree>
    <p:extLst>
      <p:ext uri="{BB962C8B-B14F-4D97-AF65-F5344CB8AC3E}">
        <p14:creationId xmlns:p14="http://schemas.microsoft.com/office/powerpoint/2010/main" val="41097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152292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9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El equilibrio químico se presenta en reacciones químicas reversibles; es decir, reacciones en las cuales los reactivos generan productos, pero los productos regeneran a los reactivos.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2749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73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Equilibrio químico</a:t>
            </a:r>
          </a:p>
          <a:p>
            <a:pPr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El equilibrio químico se presenta en reacciones químicas reversibles; es decir, reacciones en las cuales los reactivos generan productos, pero los productos regeneran a los reactivos.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dirty="0">
                <a:solidFill>
                  <a:srgbClr val="0000FF"/>
                </a:solidFill>
              </a:rPr>
              <a:t>Una reacción química se encuentra en equilibrio químico, en el momento en que las concentraciones de reactivos y productos se vuelven constantes; es decir, que ya no presentan ningún cambio a medida que transcurre el tiempo. Lo anterior es debido a que, la rapidez de formación de los productos es la misma que la rapidez de regeneración de los reactivos.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9692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8684223" y="2480490"/>
            <a:ext cx="3090590" cy="41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0" lang="en-US" sz="2200" b="0" i="0" u="none" strike="noStrike" kern="0" cap="none" spc="0" normalizeH="0" baseline="-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 , B</a:t>
            </a:r>
            <a:r>
              <a:rPr kumimoji="0" lang="en-US" sz="2200" b="0" i="0" u="none" strike="noStrike" kern="0" cap="none" spc="0" normalizeH="0" baseline="-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 ≠ 0  ;  C</a:t>
            </a:r>
            <a:r>
              <a:rPr kumimoji="0" lang="en-US" sz="2200" b="0" i="0" u="none" strike="noStrike" kern="0" cap="none" spc="0" normalizeH="0" baseline="-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 , D</a:t>
            </a:r>
            <a:r>
              <a:rPr kumimoji="0" lang="en-US" sz="2200" b="0" i="0" u="none" strike="noStrike" kern="0" cap="none" spc="0" normalizeH="0" baseline="-3000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cs typeface="Times New Roman" pitchFamily="18" charset="0"/>
              </a:rPr>
              <a:t> = 0</a:t>
            </a: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85" name="Line 9"/>
          <p:cNvSpPr>
            <a:spLocks noChangeShapeType="1"/>
          </p:cNvSpPr>
          <p:nvPr/>
        </p:nvSpPr>
        <p:spPr bwMode="auto">
          <a:xfrm>
            <a:off x="5708822" y="2630441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200" b="0" i="0" u="none" strike="noStrike" kern="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  <p:grpSp>
        <p:nvGrpSpPr>
          <p:cNvPr id="86" name="Group 10"/>
          <p:cNvGrpSpPr>
            <a:grpSpLocks/>
          </p:cNvGrpSpPr>
          <p:nvPr/>
        </p:nvGrpSpPr>
        <p:grpSpPr bwMode="auto">
          <a:xfrm>
            <a:off x="5777986" y="3311575"/>
            <a:ext cx="619125" cy="76200"/>
            <a:chOff x="1728" y="3216"/>
            <a:chExt cx="435" cy="48"/>
          </a:xfrm>
        </p:grpSpPr>
        <p:sp>
          <p:nvSpPr>
            <p:cNvPr id="8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9" name="Group 40"/>
          <p:cNvGrpSpPr>
            <a:grpSpLocks/>
          </p:cNvGrpSpPr>
          <p:nvPr/>
        </p:nvGrpSpPr>
        <p:grpSpPr bwMode="auto">
          <a:xfrm>
            <a:off x="5871138" y="5190155"/>
            <a:ext cx="442913" cy="76200"/>
            <a:chOff x="1810" y="3840"/>
            <a:chExt cx="279" cy="48"/>
          </a:xfrm>
        </p:grpSpPr>
        <p:sp>
          <p:nvSpPr>
            <p:cNvPr id="90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2" name="2 Grupo"/>
          <p:cNvGrpSpPr/>
          <p:nvPr/>
        </p:nvGrpSpPr>
        <p:grpSpPr>
          <a:xfrm>
            <a:off x="4049019" y="1809390"/>
            <a:ext cx="4000794" cy="360740"/>
            <a:chOff x="1453737" y="2348880"/>
            <a:chExt cx="4000794" cy="360740"/>
          </a:xfrm>
        </p:grpSpPr>
        <p:grpSp>
          <p:nvGrpSpPr>
            <p:cNvPr id="93" name="1 Grupo"/>
            <p:cNvGrpSpPr/>
            <p:nvPr/>
          </p:nvGrpSpPr>
          <p:grpSpPr>
            <a:xfrm>
              <a:off x="1453737" y="2348880"/>
              <a:ext cx="4000794" cy="360740"/>
              <a:chOff x="2089934" y="2277447"/>
              <a:chExt cx="4000794" cy="360740"/>
            </a:xfrm>
          </p:grpSpPr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2089934" y="227744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Text Box 2"/>
              <p:cNvSpPr txBox="1">
                <a:spLocks noChangeArrowheads="1"/>
              </p:cNvSpPr>
              <p:nvPr/>
            </p:nvSpPr>
            <p:spPr bwMode="auto">
              <a:xfrm>
                <a:off x="3202857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Text Box 2"/>
              <p:cNvSpPr txBox="1">
                <a:spLocks noChangeArrowheads="1"/>
              </p:cNvSpPr>
              <p:nvPr/>
            </p:nvSpPr>
            <p:spPr bwMode="auto">
              <a:xfrm>
                <a:off x="4685706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Text Box 2"/>
              <p:cNvSpPr txBox="1">
                <a:spLocks noChangeArrowheads="1"/>
              </p:cNvSpPr>
              <p:nvPr/>
            </p:nvSpPr>
            <p:spPr bwMode="auto">
              <a:xfrm>
                <a:off x="5814443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99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100" name="Text Box 2"/>
              <p:cNvSpPr txBox="1">
                <a:spLocks noChangeArrowheads="1"/>
              </p:cNvSpPr>
              <p:nvPr/>
            </p:nvSpPr>
            <p:spPr bwMode="auto">
              <a:xfrm>
                <a:off x="2681357" y="2277447"/>
                <a:ext cx="2378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+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Text Box 2"/>
              <p:cNvSpPr txBox="1">
                <a:spLocks noChangeArrowheads="1"/>
              </p:cNvSpPr>
              <p:nvPr/>
            </p:nvSpPr>
            <p:spPr bwMode="auto">
              <a:xfrm>
                <a:off x="5264976" y="2277447"/>
                <a:ext cx="2378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+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94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rgbClr val="00CC99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02" name="16 Grupo"/>
          <p:cNvGrpSpPr/>
          <p:nvPr/>
        </p:nvGrpSpPr>
        <p:grpSpPr>
          <a:xfrm>
            <a:off x="3253952" y="2478953"/>
            <a:ext cx="4900246" cy="461770"/>
            <a:chOff x="658670" y="3151306"/>
            <a:chExt cx="4900246" cy="461770"/>
          </a:xfrm>
        </p:grpSpPr>
        <p:grpSp>
          <p:nvGrpSpPr>
            <p:cNvPr id="103" name="59 Grupo"/>
            <p:cNvGrpSpPr/>
            <p:nvPr/>
          </p:nvGrpSpPr>
          <p:grpSpPr>
            <a:xfrm>
              <a:off x="1438191" y="3163483"/>
              <a:ext cx="4120725" cy="360740"/>
              <a:chOff x="2033976" y="2277447"/>
              <a:chExt cx="4120725" cy="360740"/>
            </a:xfrm>
          </p:grpSpPr>
          <p:sp>
            <p:nvSpPr>
              <p:cNvPr id="107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Text Box 2"/>
              <p:cNvSpPr txBox="1">
                <a:spLocks noChangeArrowheads="1"/>
              </p:cNvSpPr>
              <p:nvPr/>
            </p:nvSpPr>
            <p:spPr bwMode="auto">
              <a:xfrm>
                <a:off x="4645483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Text Box 2"/>
              <p:cNvSpPr txBox="1">
                <a:spLocks noChangeArrowheads="1"/>
              </p:cNvSpPr>
              <p:nvPr/>
            </p:nvSpPr>
            <p:spPr bwMode="auto">
              <a:xfrm>
                <a:off x="5774220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4" name="14 Grupo"/>
            <p:cNvGrpSpPr/>
            <p:nvPr/>
          </p:nvGrpSpPr>
          <p:grpSpPr>
            <a:xfrm>
              <a:off x="658670" y="3151306"/>
              <a:ext cx="735488" cy="461770"/>
              <a:chOff x="634105" y="3112966"/>
              <a:chExt cx="735488" cy="461770"/>
            </a:xfrm>
          </p:grpSpPr>
          <p:sp>
            <p:nvSpPr>
              <p:cNvPr id="105" name="Rectangle 6"/>
              <p:cNvSpPr>
                <a:spLocks noChangeArrowheads="1"/>
              </p:cNvSpPr>
              <p:nvPr/>
            </p:nvSpPr>
            <p:spPr bwMode="auto">
              <a:xfrm>
                <a:off x="634105" y="3112966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13 CuadroTexto"/>
                  <p:cNvSpPr txBox="1"/>
                  <p:nvPr/>
                </p:nvSpPr>
                <p:spPr>
                  <a:xfrm>
                    <a:off x="837075" y="3143849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06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7075" y="3143849"/>
                    <a:ext cx="532518" cy="430887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1" name="17 Grupo"/>
          <p:cNvGrpSpPr/>
          <p:nvPr/>
        </p:nvGrpSpPr>
        <p:grpSpPr>
          <a:xfrm>
            <a:off x="3240505" y="3118449"/>
            <a:ext cx="4908850" cy="461770"/>
            <a:chOff x="645223" y="3790802"/>
            <a:chExt cx="4908850" cy="461770"/>
          </a:xfrm>
        </p:grpSpPr>
        <p:grpSp>
          <p:nvGrpSpPr>
            <p:cNvPr id="112" name="80 Grupo"/>
            <p:cNvGrpSpPr/>
            <p:nvPr/>
          </p:nvGrpSpPr>
          <p:grpSpPr>
            <a:xfrm>
              <a:off x="1433348" y="3845223"/>
              <a:ext cx="4120725" cy="360740"/>
              <a:chOff x="2033976" y="2277447"/>
              <a:chExt cx="4120725" cy="360740"/>
            </a:xfrm>
          </p:grpSpPr>
          <p:sp>
            <p:nvSpPr>
              <p:cNvPr id="116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Text Box 2"/>
              <p:cNvSpPr txBox="1">
                <a:spLocks noChangeArrowheads="1"/>
              </p:cNvSpPr>
              <p:nvPr/>
            </p:nvSpPr>
            <p:spPr bwMode="auto">
              <a:xfrm>
                <a:off x="4645483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Text Box 2"/>
              <p:cNvSpPr txBox="1">
                <a:spLocks noChangeArrowheads="1"/>
              </p:cNvSpPr>
              <p:nvPr/>
            </p:nvSpPr>
            <p:spPr bwMode="auto">
              <a:xfrm>
                <a:off x="5774220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3" name="15 Grupo"/>
            <p:cNvGrpSpPr/>
            <p:nvPr/>
          </p:nvGrpSpPr>
          <p:grpSpPr>
            <a:xfrm>
              <a:off x="645223" y="3790802"/>
              <a:ext cx="748935" cy="461770"/>
              <a:chOff x="645223" y="3790802"/>
              <a:chExt cx="748935" cy="461770"/>
            </a:xfrm>
          </p:grpSpPr>
          <p:sp>
            <p:nvSpPr>
              <p:cNvPr id="114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113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15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0" name="18 Grupo"/>
          <p:cNvGrpSpPr/>
          <p:nvPr/>
        </p:nvGrpSpPr>
        <p:grpSpPr>
          <a:xfrm>
            <a:off x="3240505" y="3820675"/>
            <a:ext cx="4918006" cy="461770"/>
            <a:chOff x="645223" y="4493028"/>
            <a:chExt cx="4918006" cy="461770"/>
          </a:xfrm>
        </p:grpSpPr>
        <p:grpSp>
          <p:nvGrpSpPr>
            <p:cNvPr id="121" name="85 Grupo"/>
            <p:cNvGrpSpPr/>
            <p:nvPr/>
          </p:nvGrpSpPr>
          <p:grpSpPr>
            <a:xfrm>
              <a:off x="1429058" y="4526963"/>
              <a:ext cx="4134171" cy="360740"/>
              <a:chOff x="2033976" y="2277447"/>
              <a:chExt cx="4134171" cy="360740"/>
            </a:xfrm>
          </p:grpSpPr>
          <p:sp>
            <p:nvSpPr>
              <p:cNvPr id="125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7" name="Text Box 2"/>
              <p:cNvSpPr txBox="1">
                <a:spLocks noChangeArrowheads="1"/>
              </p:cNvSpPr>
              <p:nvPr/>
            </p:nvSpPr>
            <p:spPr bwMode="auto">
              <a:xfrm>
                <a:off x="4645482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Text Box 2"/>
              <p:cNvSpPr txBox="1">
                <a:spLocks noChangeArrowheads="1"/>
              </p:cNvSpPr>
              <p:nvPr/>
            </p:nvSpPr>
            <p:spPr bwMode="auto">
              <a:xfrm>
                <a:off x="5787666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2" name="116 Grupo"/>
            <p:cNvGrpSpPr/>
            <p:nvPr/>
          </p:nvGrpSpPr>
          <p:grpSpPr>
            <a:xfrm>
              <a:off x="645223" y="4493028"/>
              <a:ext cx="748935" cy="461770"/>
              <a:chOff x="645223" y="3790802"/>
              <a:chExt cx="748935" cy="461770"/>
            </a:xfrm>
          </p:grpSpPr>
          <p:sp>
            <p:nvSpPr>
              <p:cNvPr id="123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118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24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9" name="20 Grupo"/>
          <p:cNvGrpSpPr/>
          <p:nvPr/>
        </p:nvGrpSpPr>
        <p:grpSpPr>
          <a:xfrm>
            <a:off x="3240505" y="5039525"/>
            <a:ext cx="4923769" cy="461770"/>
            <a:chOff x="645223" y="5711878"/>
            <a:chExt cx="4923769" cy="461770"/>
          </a:xfrm>
        </p:grpSpPr>
        <p:grpSp>
          <p:nvGrpSpPr>
            <p:cNvPr id="130" name="90 Grupo"/>
            <p:cNvGrpSpPr/>
            <p:nvPr/>
          </p:nvGrpSpPr>
          <p:grpSpPr>
            <a:xfrm>
              <a:off x="1444438" y="5722103"/>
              <a:ext cx="4124554" cy="360740"/>
              <a:chOff x="2038784" y="2277447"/>
              <a:chExt cx="4124554" cy="360740"/>
            </a:xfrm>
          </p:grpSpPr>
          <p:sp>
            <p:nvSpPr>
              <p:cNvPr id="134" name="Text Box 2"/>
              <p:cNvSpPr txBox="1">
                <a:spLocks noChangeArrowheads="1"/>
              </p:cNvSpPr>
              <p:nvPr/>
            </p:nvSpPr>
            <p:spPr bwMode="auto">
              <a:xfrm>
                <a:off x="2038784" y="2277447"/>
                <a:ext cx="35483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x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5" name="Text Box 2"/>
              <p:cNvSpPr txBox="1">
                <a:spLocks noChangeArrowheads="1"/>
              </p:cNvSpPr>
              <p:nvPr/>
            </p:nvSpPr>
            <p:spPr bwMode="auto">
              <a:xfrm>
                <a:off x="3163583" y="2299633"/>
                <a:ext cx="3548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x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Text Box 2"/>
              <p:cNvSpPr txBox="1">
                <a:spLocks noChangeArrowheads="1"/>
              </p:cNvSpPr>
              <p:nvPr/>
            </p:nvSpPr>
            <p:spPr bwMode="auto">
              <a:xfrm>
                <a:off x="4650292" y="2299633"/>
                <a:ext cx="37086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x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7" name="Text Box 2"/>
              <p:cNvSpPr txBox="1">
                <a:spLocks noChangeArrowheads="1"/>
              </p:cNvSpPr>
              <p:nvPr/>
            </p:nvSpPr>
            <p:spPr bwMode="auto">
              <a:xfrm>
                <a:off x="5792476" y="2299633"/>
                <a:ext cx="37086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x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1" name="119 Grupo"/>
            <p:cNvGrpSpPr/>
            <p:nvPr/>
          </p:nvGrpSpPr>
          <p:grpSpPr>
            <a:xfrm>
              <a:off x="645223" y="5711878"/>
              <a:ext cx="748935" cy="461770"/>
              <a:chOff x="645223" y="3790802"/>
              <a:chExt cx="748935" cy="461770"/>
            </a:xfrm>
          </p:grpSpPr>
          <p:sp>
            <p:nvSpPr>
              <p:cNvPr id="132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251672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 err="1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x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121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33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8" name="19 Grupo"/>
          <p:cNvGrpSpPr/>
          <p:nvPr/>
        </p:nvGrpSpPr>
        <p:grpSpPr>
          <a:xfrm>
            <a:off x="3437773" y="4347991"/>
            <a:ext cx="4502549" cy="501595"/>
            <a:chOff x="842491" y="5020344"/>
            <a:chExt cx="4502549" cy="501595"/>
          </a:xfrm>
        </p:grpSpPr>
        <p:grpSp>
          <p:nvGrpSpPr>
            <p:cNvPr id="139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rgbClr val="3333CC"/>
            </a:solidFill>
          </p:grpSpPr>
          <p:sp>
            <p:nvSpPr>
              <p:cNvPr id="15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0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rgbClr val="3333CC"/>
            </a:solidFill>
          </p:grpSpPr>
          <p:grpSp>
            <p:nvGrpSpPr>
              <p:cNvPr id="145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154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5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6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151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2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3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14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141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rgbClr val="3333CC"/>
            </a:solidFill>
          </p:grpSpPr>
          <p:sp>
            <p:nvSpPr>
              <p:cNvPr id="142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60" name="6 Grupo"/>
          <p:cNvGrpSpPr/>
          <p:nvPr/>
        </p:nvGrpSpPr>
        <p:grpSpPr>
          <a:xfrm>
            <a:off x="5814239" y="3976591"/>
            <a:ext cx="547688" cy="76200"/>
            <a:chOff x="3218957" y="4645176"/>
            <a:chExt cx="547688" cy="76200"/>
          </a:xfrm>
        </p:grpSpPr>
        <p:sp>
          <p:nvSpPr>
            <p:cNvPr id="161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62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</p:grp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5615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9"/>
          <p:cNvSpPr>
            <a:spLocks noChangeShapeType="1"/>
          </p:cNvSpPr>
          <p:nvPr/>
        </p:nvSpPr>
        <p:spPr bwMode="auto">
          <a:xfrm>
            <a:off x="5708822" y="2630441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200" b="0" i="0" u="none" strike="noStrike" kern="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  <p:grpSp>
        <p:nvGrpSpPr>
          <p:cNvPr id="86" name="Group 10"/>
          <p:cNvGrpSpPr>
            <a:grpSpLocks/>
          </p:cNvGrpSpPr>
          <p:nvPr/>
        </p:nvGrpSpPr>
        <p:grpSpPr bwMode="auto">
          <a:xfrm>
            <a:off x="5777986" y="3311575"/>
            <a:ext cx="619125" cy="76200"/>
            <a:chOff x="1728" y="3216"/>
            <a:chExt cx="435" cy="48"/>
          </a:xfrm>
        </p:grpSpPr>
        <p:sp>
          <p:nvSpPr>
            <p:cNvPr id="8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9" name="Group 40"/>
          <p:cNvGrpSpPr>
            <a:grpSpLocks/>
          </p:cNvGrpSpPr>
          <p:nvPr/>
        </p:nvGrpSpPr>
        <p:grpSpPr bwMode="auto">
          <a:xfrm>
            <a:off x="5871138" y="5190155"/>
            <a:ext cx="442913" cy="76200"/>
            <a:chOff x="1810" y="3840"/>
            <a:chExt cx="279" cy="48"/>
          </a:xfrm>
        </p:grpSpPr>
        <p:sp>
          <p:nvSpPr>
            <p:cNvPr id="90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0" i="0" u="none" strike="noStrike" kern="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2" name="2 Grupo"/>
          <p:cNvGrpSpPr/>
          <p:nvPr/>
        </p:nvGrpSpPr>
        <p:grpSpPr>
          <a:xfrm>
            <a:off x="4049019" y="1809390"/>
            <a:ext cx="4000794" cy="360740"/>
            <a:chOff x="1453737" y="2348880"/>
            <a:chExt cx="4000794" cy="360740"/>
          </a:xfrm>
        </p:grpSpPr>
        <p:grpSp>
          <p:nvGrpSpPr>
            <p:cNvPr id="93" name="1 Grupo"/>
            <p:cNvGrpSpPr/>
            <p:nvPr/>
          </p:nvGrpSpPr>
          <p:grpSpPr>
            <a:xfrm>
              <a:off x="1453737" y="2348880"/>
              <a:ext cx="4000794" cy="360740"/>
              <a:chOff x="2089934" y="2277447"/>
              <a:chExt cx="4000794" cy="360740"/>
            </a:xfrm>
          </p:grpSpPr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2089934" y="227744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Text Box 2"/>
              <p:cNvSpPr txBox="1">
                <a:spLocks noChangeArrowheads="1"/>
              </p:cNvSpPr>
              <p:nvPr/>
            </p:nvSpPr>
            <p:spPr bwMode="auto">
              <a:xfrm>
                <a:off x="3202857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Text Box 2"/>
              <p:cNvSpPr txBox="1">
                <a:spLocks noChangeArrowheads="1"/>
              </p:cNvSpPr>
              <p:nvPr/>
            </p:nvSpPr>
            <p:spPr bwMode="auto">
              <a:xfrm>
                <a:off x="4685706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Text Box 2"/>
              <p:cNvSpPr txBox="1">
                <a:spLocks noChangeArrowheads="1"/>
              </p:cNvSpPr>
              <p:nvPr/>
            </p:nvSpPr>
            <p:spPr bwMode="auto">
              <a:xfrm>
                <a:off x="5814443" y="2299633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99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100" name="Text Box 2"/>
              <p:cNvSpPr txBox="1">
                <a:spLocks noChangeArrowheads="1"/>
              </p:cNvSpPr>
              <p:nvPr/>
            </p:nvSpPr>
            <p:spPr bwMode="auto">
              <a:xfrm>
                <a:off x="2681357" y="2277447"/>
                <a:ext cx="2378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+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Text Box 2"/>
              <p:cNvSpPr txBox="1">
                <a:spLocks noChangeArrowheads="1"/>
              </p:cNvSpPr>
              <p:nvPr/>
            </p:nvSpPr>
            <p:spPr bwMode="auto">
              <a:xfrm>
                <a:off x="5264976" y="2277447"/>
                <a:ext cx="23781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+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94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rgbClr val="00CC99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02" name="16 Grupo"/>
          <p:cNvGrpSpPr/>
          <p:nvPr/>
        </p:nvGrpSpPr>
        <p:grpSpPr>
          <a:xfrm>
            <a:off x="3253952" y="2478953"/>
            <a:ext cx="4900246" cy="461770"/>
            <a:chOff x="658670" y="3151306"/>
            <a:chExt cx="4900246" cy="461770"/>
          </a:xfrm>
        </p:grpSpPr>
        <p:grpSp>
          <p:nvGrpSpPr>
            <p:cNvPr id="103" name="59 Grupo"/>
            <p:cNvGrpSpPr/>
            <p:nvPr/>
          </p:nvGrpSpPr>
          <p:grpSpPr>
            <a:xfrm>
              <a:off x="1438191" y="3163483"/>
              <a:ext cx="4120725" cy="360740"/>
              <a:chOff x="2033976" y="2277447"/>
              <a:chExt cx="4120725" cy="360740"/>
            </a:xfrm>
          </p:grpSpPr>
          <p:sp>
            <p:nvSpPr>
              <p:cNvPr id="107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Text Box 2"/>
              <p:cNvSpPr txBox="1">
                <a:spLocks noChangeArrowheads="1"/>
              </p:cNvSpPr>
              <p:nvPr/>
            </p:nvSpPr>
            <p:spPr bwMode="auto">
              <a:xfrm>
                <a:off x="4645483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Text Box 2"/>
              <p:cNvSpPr txBox="1">
                <a:spLocks noChangeArrowheads="1"/>
              </p:cNvSpPr>
              <p:nvPr/>
            </p:nvSpPr>
            <p:spPr bwMode="auto">
              <a:xfrm>
                <a:off x="5774220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4" name="14 Grupo"/>
            <p:cNvGrpSpPr/>
            <p:nvPr/>
          </p:nvGrpSpPr>
          <p:grpSpPr>
            <a:xfrm>
              <a:off x="658670" y="3151306"/>
              <a:ext cx="735488" cy="461770"/>
              <a:chOff x="634105" y="3112966"/>
              <a:chExt cx="735488" cy="461770"/>
            </a:xfrm>
          </p:grpSpPr>
          <p:sp>
            <p:nvSpPr>
              <p:cNvPr id="105" name="Rectangle 6"/>
              <p:cNvSpPr>
                <a:spLocks noChangeArrowheads="1"/>
              </p:cNvSpPr>
              <p:nvPr/>
            </p:nvSpPr>
            <p:spPr bwMode="auto">
              <a:xfrm>
                <a:off x="634105" y="3112966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0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13 CuadroTexto"/>
                  <p:cNvSpPr txBox="1"/>
                  <p:nvPr/>
                </p:nvSpPr>
                <p:spPr>
                  <a:xfrm>
                    <a:off x="837075" y="3143849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06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7075" y="3143849"/>
                    <a:ext cx="532518" cy="430887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1" name="17 Grupo"/>
          <p:cNvGrpSpPr/>
          <p:nvPr/>
        </p:nvGrpSpPr>
        <p:grpSpPr>
          <a:xfrm>
            <a:off x="3240505" y="3118449"/>
            <a:ext cx="4908850" cy="461770"/>
            <a:chOff x="645223" y="3790802"/>
            <a:chExt cx="4908850" cy="461770"/>
          </a:xfrm>
        </p:grpSpPr>
        <p:grpSp>
          <p:nvGrpSpPr>
            <p:cNvPr id="112" name="80 Grupo"/>
            <p:cNvGrpSpPr/>
            <p:nvPr/>
          </p:nvGrpSpPr>
          <p:grpSpPr>
            <a:xfrm>
              <a:off x="1433348" y="3845223"/>
              <a:ext cx="4120725" cy="360740"/>
              <a:chOff x="2033976" y="2277447"/>
              <a:chExt cx="4120725" cy="360740"/>
            </a:xfrm>
          </p:grpSpPr>
          <p:sp>
            <p:nvSpPr>
              <p:cNvPr id="116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Text Box 2"/>
              <p:cNvSpPr txBox="1">
                <a:spLocks noChangeArrowheads="1"/>
              </p:cNvSpPr>
              <p:nvPr/>
            </p:nvSpPr>
            <p:spPr bwMode="auto">
              <a:xfrm>
                <a:off x="4645483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Text Box 2"/>
              <p:cNvSpPr txBox="1">
                <a:spLocks noChangeArrowheads="1"/>
              </p:cNvSpPr>
              <p:nvPr/>
            </p:nvSpPr>
            <p:spPr bwMode="auto">
              <a:xfrm>
                <a:off x="5774220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3" name="15 Grupo"/>
            <p:cNvGrpSpPr/>
            <p:nvPr/>
          </p:nvGrpSpPr>
          <p:grpSpPr>
            <a:xfrm>
              <a:off x="645223" y="3790802"/>
              <a:ext cx="748935" cy="461770"/>
              <a:chOff x="645223" y="3790802"/>
              <a:chExt cx="748935" cy="461770"/>
            </a:xfrm>
          </p:grpSpPr>
          <p:sp>
            <p:nvSpPr>
              <p:cNvPr id="114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1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113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15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0" name="18 Grupo"/>
          <p:cNvGrpSpPr/>
          <p:nvPr/>
        </p:nvGrpSpPr>
        <p:grpSpPr>
          <a:xfrm>
            <a:off x="3240505" y="3820675"/>
            <a:ext cx="4918006" cy="461770"/>
            <a:chOff x="645223" y="4493028"/>
            <a:chExt cx="4918006" cy="461770"/>
          </a:xfrm>
        </p:grpSpPr>
        <p:grpSp>
          <p:nvGrpSpPr>
            <p:cNvPr id="121" name="85 Grupo"/>
            <p:cNvGrpSpPr/>
            <p:nvPr/>
          </p:nvGrpSpPr>
          <p:grpSpPr>
            <a:xfrm>
              <a:off x="1429058" y="4526963"/>
              <a:ext cx="4134171" cy="360740"/>
              <a:chOff x="2033976" y="2277447"/>
              <a:chExt cx="4134171" cy="360740"/>
            </a:xfrm>
          </p:grpSpPr>
          <p:sp>
            <p:nvSpPr>
              <p:cNvPr id="125" name="Text Box 2"/>
              <p:cNvSpPr txBox="1">
                <a:spLocks noChangeArrowheads="1"/>
              </p:cNvSpPr>
              <p:nvPr/>
            </p:nvSpPr>
            <p:spPr bwMode="auto">
              <a:xfrm>
                <a:off x="2033976" y="2277447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Text Box 2"/>
              <p:cNvSpPr txBox="1">
                <a:spLocks noChangeArrowheads="1"/>
              </p:cNvSpPr>
              <p:nvPr/>
            </p:nvSpPr>
            <p:spPr bwMode="auto">
              <a:xfrm>
                <a:off x="3158774" y="2299633"/>
                <a:ext cx="3644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7" name="Text Box 2"/>
              <p:cNvSpPr txBox="1">
                <a:spLocks noChangeArrowheads="1"/>
              </p:cNvSpPr>
              <p:nvPr/>
            </p:nvSpPr>
            <p:spPr bwMode="auto">
              <a:xfrm>
                <a:off x="4645482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Text Box 2"/>
              <p:cNvSpPr txBox="1">
                <a:spLocks noChangeArrowheads="1"/>
              </p:cNvSpPr>
              <p:nvPr/>
            </p:nvSpPr>
            <p:spPr bwMode="auto">
              <a:xfrm>
                <a:off x="5787666" y="2299633"/>
                <a:ext cx="38048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kumimoji="0" lang="es-MX" sz="2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2" name="116 Grupo"/>
            <p:cNvGrpSpPr/>
            <p:nvPr/>
          </p:nvGrpSpPr>
          <p:grpSpPr>
            <a:xfrm>
              <a:off x="645223" y="4493028"/>
              <a:ext cx="748935" cy="461770"/>
              <a:chOff x="645223" y="3790802"/>
              <a:chExt cx="748935" cy="461770"/>
            </a:xfrm>
          </p:grpSpPr>
          <p:sp>
            <p:nvSpPr>
              <p:cNvPr id="123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261290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kumimoji="0" lang="en-US" sz="2200" b="0" i="0" u="none" strike="noStrike" kern="0" cap="none" spc="0" normalizeH="0" baseline="-3000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2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118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24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9" name="20 Grupo"/>
          <p:cNvGrpSpPr/>
          <p:nvPr/>
        </p:nvGrpSpPr>
        <p:grpSpPr>
          <a:xfrm>
            <a:off x="3240505" y="5039525"/>
            <a:ext cx="4980676" cy="461770"/>
            <a:chOff x="645223" y="5711878"/>
            <a:chExt cx="4980676" cy="461770"/>
          </a:xfrm>
        </p:grpSpPr>
        <p:grpSp>
          <p:nvGrpSpPr>
            <p:cNvPr id="130" name="90 Grupo"/>
            <p:cNvGrpSpPr/>
            <p:nvPr/>
          </p:nvGrpSpPr>
          <p:grpSpPr>
            <a:xfrm>
              <a:off x="1387532" y="5722103"/>
              <a:ext cx="4238367" cy="360740"/>
              <a:chOff x="1981878" y="2277447"/>
              <a:chExt cx="4238367" cy="360740"/>
            </a:xfrm>
          </p:grpSpPr>
          <p:sp>
            <p:nvSpPr>
              <p:cNvPr id="134" name="Text Box 2"/>
              <p:cNvSpPr txBox="1">
                <a:spLocks noChangeArrowheads="1"/>
              </p:cNvSpPr>
              <p:nvPr/>
            </p:nvSpPr>
            <p:spPr bwMode="auto">
              <a:xfrm>
                <a:off x="1981878" y="2277447"/>
                <a:ext cx="46864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r>
                  <a:rPr kumimoji="0" lang="es-MX" sz="2200" b="0" i="0" u="none" strike="noStrike" kern="0" cap="none" spc="0" normalizeH="0" baseline="-2500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eq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5" name="Text Box 2"/>
              <p:cNvSpPr txBox="1">
                <a:spLocks noChangeArrowheads="1"/>
              </p:cNvSpPr>
              <p:nvPr/>
            </p:nvSpPr>
            <p:spPr bwMode="auto">
              <a:xfrm>
                <a:off x="3106677" y="2299633"/>
                <a:ext cx="46864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r>
                  <a:rPr kumimoji="0" lang="es-MX" sz="2200" b="0" i="0" u="none" strike="noStrike" kern="0" cap="none" spc="0" normalizeH="0" baseline="-2500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eq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Text Box 2"/>
              <p:cNvSpPr txBox="1">
                <a:spLocks noChangeArrowheads="1"/>
              </p:cNvSpPr>
              <p:nvPr/>
            </p:nvSpPr>
            <p:spPr bwMode="auto">
              <a:xfrm>
                <a:off x="4593386" y="2299633"/>
                <a:ext cx="48467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r>
                  <a:rPr kumimoji="0" lang="es-MX" sz="2200" b="0" i="0" u="none" strike="noStrike" kern="0" cap="none" spc="0" normalizeH="0" baseline="-2500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eq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7" name="Text Box 2"/>
              <p:cNvSpPr txBox="1">
                <a:spLocks noChangeArrowheads="1"/>
              </p:cNvSpPr>
              <p:nvPr/>
            </p:nvSpPr>
            <p:spPr bwMode="auto">
              <a:xfrm>
                <a:off x="5735570" y="2299633"/>
                <a:ext cx="48467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r>
                  <a:rPr lang="es-MX" sz="2200" kern="0" baseline="-25000" dirty="0" err="1">
                    <a:solidFill>
                      <a:srgbClr val="0000CC"/>
                    </a:solidFill>
                    <a:cs typeface="Times New Roman" pitchFamily="18" charset="0"/>
                  </a:rPr>
                  <a:t>eq</a:t>
                </a:r>
                <a:endParaRPr kumimoji="0" lang="es-ES" sz="2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1" name="119 Grupo"/>
            <p:cNvGrpSpPr/>
            <p:nvPr/>
          </p:nvGrpSpPr>
          <p:grpSpPr>
            <a:xfrm>
              <a:off x="645223" y="5711878"/>
              <a:ext cx="748935" cy="461770"/>
              <a:chOff x="645223" y="3790802"/>
              <a:chExt cx="748935" cy="461770"/>
            </a:xfrm>
          </p:grpSpPr>
          <p:sp>
            <p:nvSpPr>
              <p:cNvPr id="132" name="Rectangle 6"/>
              <p:cNvSpPr>
                <a:spLocks noChangeArrowheads="1"/>
              </p:cNvSpPr>
              <p:nvPr/>
            </p:nvSpPr>
            <p:spPr bwMode="auto">
              <a:xfrm>
                <a:off x="645223" y="3790802"/>
                <a:ext cx="365485" cy="411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t</a:t>
                </a:r>
                <a:r>
                  <a:rPr lang="en-US" sz="2200" kern="0" baseline="-30000" dirty="0" err="1">
                    <a:solidFill>
                      <a:srgbClr val="000000">
                        <a:lumMod val="75000"/>
                        <a:lumOff val="25000"/>
                      </a:srgbClr>
                    </a:solidFill>
                    <a:cs typeface="Times New Roman" pitchFamily="18" charset="0"/>
                  </a:rPr>
                  <a:t>eq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cs typeface="Times New Roman" pitchFamily="18" charset="0"/>
                  </a:rPr>
                  <a:t> </a:t>
                </a:r>
                <a:endParaRPr kumimoji="0" lang="es-E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121 CuadroTexto"/>
                  <p:cNvSpPr txBox="1"/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914400" eaLnBrk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0" lang="es-MX" sz="22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kumimoji="0" lang="es-MX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</a:endParaRPr>
                  </a:p>
                </p:txBody>
              </p:sp>
            </mc:Choice>
            <mc:Fallback xmlns="">
              <p:sp>
                <p:nvSpPr>
                  <p:cNvPr id="133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1640" y="3821685"/>
                    <a:ext cx="532518" cy="43088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8" name="19 Grupo"/>
          <p:cNvGrpSpPr/>
          <p:nvPr/>
        </p:nvGrpSpPr>
        <p:grpSpPr>
          <a:xfrm>
            <a:off x="3437773" y="4347991"/>
            <a:ext cx="4502549" cy="501595"/>
            <a:chOff x="842491" y="5020344"/>
            <a:chExt cx="4502549" cy="501595"/>
          </a:xfrm>
        </p:grpSpPr>
        <p:grpSp>
          <p:nvGrpSpPr>
            <p:cNvPr id="139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rgbClr val="3333CC"/>
            </a:solidFill>
          </p:grpSpPr>
          <p:sp>
            <p:nvSpPr>
              <p:cNvPr id="15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40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rgbClr val="3333CC"/>
            </a:solidFill>
          </p:grpSpPr>
          <p:grpSp>
            <p:nvGrpSpPr>
              <p:cNvPr id="145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154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5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6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6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151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2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3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14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s-MX" sz="2200" b="0" i="0" u="none" strike="noStrike" kern="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141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rgbClr val="3333CC"/>
            </a:solidFill>
          </p:grpSpPr>
          <p:sp>
            <p:nvSpPr>
              <p:cNvPr id="142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3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rgbClr val="000000">
                  <a:lumMod val="75000"/>
                  <a:lumOff val="25000"/>
                </a:srgb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2200" b="0" i="0" u="none" strike="noStrike" kern="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60" name="6 Grupo"/>
          <p:cNvGrpSpPr/>
          <p:nvPr/>
        </p:nvGrpSpPr>
        <p:grpSpPr>
          <a:xfrm>
            <a:off x="5814239" y="3976591"/>
            <a:ext cx="547688" cy="76200"/>
            <a:chOff x="3218957" y="4645176"/>
            <a:chExt cx="547688" cy="76200"/>
          </a:xfrm>
        </p:grpSpPr>
        <p:sp>
          <p:nvSpPr>
            <p:cNvPr id="161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162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2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</p:grpSp>
      <p:sp>
        <p:nvSpPr>
          <p:cNvPr id="219" name="Text Box 2"/>
          <p:cNvSpPr txBox="1">
            <a:spLocks noChangeArrowheads="1"/>
          </p:cNvSpPr>
          <p:nvPr/>
        </p:nvSpPr>
        <p:spPr bwMode="auto">
          <a:xfrm>
            <a:off x="9336008" y="2377736"/>
            <a:ext cx="640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C</a:t>
            </a:r>
            <a:r>
              <a:rPr lang="es-MX" b="0" baseline="-25000" dirty="0">
                <a:solidFill>
                  <a:srgbClr val="0000FF"/>
                </a:solidFill>
                <a:effectLst/>
                <a:cs typeface="Times New Roman" pitchFamily="18" charset="0"/>
              </a:rPr>
              <a:t>0</a:t>
            </a: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∙D</a:t>
            </a:r>
            <a:r>
              <a:rPr lang="es-MX" b="0" baseline="-25000" dirty="0">
                <a:solidFill>
                  <a:srgbClr val="0000FF"/>
                </a:solidFill>
                <a:effectLst/>
                <a:cs typeface="Times New Roman" pitchFamily="18" charset="0"/>
              </a:rPr>
              <a:t>0</a:t>
            </a:r>
            <a:endParaRPr lang="es-ES" b="0" baseline="-25000" dirty="0">
              <a:solidFill>
                <a:srgbClr val="0000FF"/>
              </a:solidFill>
              <a:effectLst/>
            </a:endParaRPr>
          </a:p>
        </p:txBody>
      </p:sp>
      <p:sp>
        <p:nvSpPr>
          <p:cNvPr id="220" name="Text Box 2"/>
          <p:cNvSpPr txBox="1">
            <a:spLocks noChangeArrowheads="1"/>
          </p:cNvSpPr>
          <p:nvPr/>
        </p:nvSpPr>
        <p:spPr bwMode="auto">
          <a:xfrm>
            <a:off x="9348832" y="2665637"/>
            <a:ext cx="614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A</a:t>
            </a:r>
            <a:r>
              <a:rPr lang="es-MX" b="0" baseline="-25000" dirty="0">
                <a:solidFill>
                  <a:srgbClr val="0000FF"/>
                </a:solidFill>
                <a:effectLst/>
                <a:cs typeface="Times New Roman" pitchFamily="18" charset="0"/>
              </a:rPr>
              <a:t>0</a:t>
            </a: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∙B</a:t>
            </a:r>
            <a:r>
              <a:rPr lang="es-MX" b="0" baseline="-25000" dirty="0">
                <a:solidFill>
                  <a:srgbClr val="0000FF"/>
                </a:solidFill>
                <a:effectLst/>
                <a:cs typeface="Times New Roman" pitchFamily="18" charset="0"/>
              </a:rPr>
              <a:t>0</a:t>
            </a:r>
            <a:endParaRPr lang="es-ES" b="0" baseline="-25000" dirty="0">
              <a:solidFill>
                <a:srgbClr val="0000FF"/>
              </a:solidFill>
              <a:effectLst/>
            </a:endParaRPr>
          </a:p>
        </p:txBody>
      </p:sp>
      <p:cxnSp>
        <p:nvCxnSpPr>
          <p:cNvPr id="221" name="4 Conector recto"/>
          <p:cNvCxnSpPr/>
          <p:nvPr/>
        </p:nvCxnSpPr>
        <p:spPr bwMode="auto">
          <a:xfrm>
            <a:off x="9351350" y="2686655"/>
            <a:ext cx="61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Text Box 2"/>
          <p:cNvSpPr txBox="1">
            <a:spLocks noChangeArrowheads="1"/>
          </p:cNvSpPr>
          <p:nvPr/>
        </p:nvSpPr>
        <p:spPr bwMode="auto">
          <a:xfrm>
            <a:off x="8815379" y="2537537"/>
            <a:ext cx="5359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Q</a:t>
            </a:r>
            <a:r>
              <a:rPr lang="es-MX" b="0" baseline="-25000" dirty="0">
                <a:solidFill>
                  <a:srgbClr val="0000FF"/>
                </a:solidFill>
                <a:effectLst/>
                <a:cs typeface="Times New Roman" pitchFamily="18" charset="0"/>
              </a:rPr>
              <a:t>0</a:t>
            </a:r>
            <a:r>
              <a:rPr lang="es-MX" b="0" dirty="0">
                <a:solidFill>
                  <a:srgbClr val="0000FF"/>
                </a:solidFill>
                <a:effectLst/>
                <a:cs typeface="Times New Roman" pitchFamily="18" charset="0"/>
              </a:rPr>
              <a:t> =</a:t>
            </a:r>
            <a:endParaRPr lang="es-ES" b="0" baseline="-25000" dirty="0">
              <a:solidFill>
                <a:srgbClr val="0000FF"/>
              </a:solidFill>
              <a:effectLst/>
            </a:endParaRPr>
          </a:p>
        </p:txBody>
      </p:sp>
      <p:grpSp>
        <p:nvGrpSpPr>
          <p:cNvPr id="233" name="7 Grupo"/>
          <p:cNvGrpSpPr/>
          <p:nvPr/>
        </p:nvGrpSpPr>
        <p:grpSpPr>
          <a:xfrm>
            <a:off x="8960560" y="4387520"/>
            <a:ext cx="39688" cy="496888"/>
            <a:chOff x="6548536" y="5013176"/>
            <a:chExt cx="39688" cy="496888"/>
          </a:xfrm>
          <a:solidFill>
            <a:srgbClr val="0000FF"/>
          </a:solidFill>
        </p:grpSpPr>
        <p:sp>
          <p:nvSpPr>
            <p:cNvPr id="234" name="Oval 28"/>
            <p:cNvSpPr>
              <a:spLocks noChangeArrowheads="1"/>
            </p:cNvSpPr>
            <p:nvPr/>
          </p:nvSpPr>
          <p:spPr bwMode="auto">
            <a:xfrm>
              <a:off x="6548536" y="50131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35" name="Oval 29"/>
            <p:cNvSpPr>
              <a:spLocks noChangeArrowheads="1"/>
            </p:cNvSpPr>
            <p:nvPr/>
          </p:nvSpPr>
          <p:spPr bwMode="auto">
            <a:xfrm>
              <a:off x="6548536" y="52417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36" name="Oval 30"/>
            <p:cNvSpPr>
              <a:spLocks noChangeArrowheads="1"/>
            </p:cNvSpPr>
            <p:nvPr/>
          </p:nvSpPr>
          <p:spPr bwMode="auto">
            <a:xfrm>
              <a:off x="6548536" y="54703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rgbClr val="0000FF"/>
                </a:solidFill>
                <a:effectLst/>
              </a:endParaRPr>
            </a:p>
          </p:txBody>
        </p:sp>
      </p:grpSp>
      <p:cxnSp>
        <p:nvCxnSpPr>
          <p:cNvPr id="242" name="10 Conector recto de flecha"/>
          <p:cNvCxnSpPr/>
          <p:nvPr/>
        </p:nvCxnSpPr>
        <p:spPr bwMode="auto">
          <a:xfrm>
            <a:off x="10513043" y="5279527"/>
            <a:ext cx="28803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43" name="132 Grupo"/>
          <p:cNvGrpSpPr/>
          <p:nvPr/>
        </p:nvGrpSpPr>
        <p:grpSpPr>
          <a:xfrm>
            <a:off x="10996934" y="5030483"/>
            <a:ext cx="978959" cy="503117"/>
            <a:chOff x="6308384" y="3983376"/>
            <a:chExt cx="978959" cy="503117"/>
          </a:xfrm>
        </p:grpSpPr>
        <p:sp>
          <p:nvSpPr>
            <p:cNvPr id="244" name="Text Box 2"/>
            <p:cNvSpPr txBox="1">
              <a:spLocks noChangeArrowheads="1"/>
            </p:cNvSpPr>
            <p:nvPr/>
          </p:nvSpPr>
          <p:spPr bwMode="auto">
            <a:xfrm>
              <a:off x="6731966" y="3983376"/>
              <a:ext cx="5407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C ∙ D</a:t>
              </a:r>
              <a:endParaRPr lang="es-ES" sz="1600" baseline="-25000" dirty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45" name="Text Box 2"/>
            <p:cNvSpPr txBox="1">
              <a:spLocks noChangeArrowheads="1"/>
            </p:cNvSpPr>
            <p:nvPr/>
          </p:nvSpPr>
          <p:spPr bwMode="auto">
            <a:xfrm>
              <a:off x="6755466" y="4240272"/>
              <a:ext cx="48775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600" baseline="-2500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 </a:t>
              </a:r>
              <a:r>
                <a:rPr lang="es-MX" sz="160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∙ B</a:t>
              </a:r>
              <a:endParaRPr lang="es-ES" sz="1600" baseline="-25000" dirty="0">
                <a:solidFill>
                  <a:srgbClr val="0000FF"/>
                </a:solidFill>
                <a:effectLst/>
              </a:endParaRPr>
            </a:p>
          </p:txBody>
        </p:sp>
        <p:cxnSp>
          <p:nvCxnSpPr>
            <p:cNvPr id="246" name="135 Conector recto"/>
            <p:cNvCxnSpPr/>
            <p:nvPr/>
          </p:nvCxnSpPr>
          <p:spPr bwMode="auto">
            <a:xfrm>
              <a:off x="6711343" y="4229597"/>
              <a:ext cx="57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7" name="Text Box 2"/>
            <p:cNvSpPr txBox="1">
              <a:spLocks noChangeArrowheads="1"/>
            </p:cNvSpPr>
            <p:nvPr/>
          </p:nvSpPr>
          <p:spPr bwMode="auto">
            <a:xfrm>
              <a:off x="6308384" y="4119872"/>
              <a:ext cx="3868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K =</a:t>
              </a:r>
              <a:endParaRPr lang="es-ES" sz="1600" baseline="-25000" dirty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8791334" y="3071697"/>
            <a:ext cx="1160796" cy="564900"/>
            <a:chOff x="10393363" y="3338028"/>
            <a:chExt cx="1160796" cy="564900"/>
          </a:xfrm>
        </p:grpSpPr>
        <p:sp>
          <p:nvSpPr>
            <p:cNvPr id="248" name="Text Box 2"/>
            <p:cNvSpPr txBox="1">
              <a:spLocks noChangeArrowheads="1"/>
            </p:cNvSpPr>
            <p:nvPr/>
          </p:nvSpPr>
          <p:spPr bwMode="auto">
            <a:xfrm>
              <a:off x="10913992" y="3338028"/>
              <a:ext cx="6401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49" name="Text Box 2"/>
            <p:cNvSpPr txBox="1">
              <a:spLocks noChangeArrowheads="1"/>
            </p:cNvSpPr>
            <p:nvPr/>
          </p:nvSpPr>
          <p:spPr bwMode="auto">
            <a:xfrm>
              <a:off x="10926815" y="3625929"/>
              <a:ext cx="6145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  <p:cxnSp>
          <p:nvCxnSpPr>
            <p:cNvPr id="250" name="4 Conector recto"/>
            <p:cNvCxnSpPr/>
            <p:nvPr/>
          </p:nvCxnSpPr>
          <p:spPr bwMode="auto">
            <a:xfrm>
              <a:off x="10929334" y="3646947"/>
              <a:ext cx="61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1" name="Text Box 2"/>
            <p:cNvSpPr txBox="1">
              <a:spLocks noChangeArrowheads="1"/>
            </p:cNvSpPr>
            <p:nvPr/>
          </p:nvSpPr>
          <p:spPr bwMode="auto">
            <a:xfrm>
              <a:off x="10393363" y="3497829"/>
              <a:ext cx="53597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1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 =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252" name="Grupo 251"/>
          <p:cNvGrpSpPr/>
          <p:nvPr/>
        </p:nvGrpSpPr>
        <p:grpSpPr>
          <a:xfrm>
            <a:off x="8785565" y="3793071"/>
            <a:ext cx="1160796" cy="564900"/>
            <a:chOff x="10393363" y="3338028"/>
            <a:chExt cx="1160796" cy="564900"/>
          </a:xfrm>
        </p:grpSpPr>
        <p:sp>
          <p:nvSpPr>
            <p:cNvPr id="253" name="Text Box 2"/>
            <p:cNvSpPr txBox="1">
              <a:spLocks noChangeArrowheads="1"/>
            </p:cNvSpPr>
            <p:nvPr/>
          </p:nvSpPr>
          <p:spPr bwMode="auto">
            <a:xfrm>
              <a:off x="10913992" y="3338028"/>
              <a:ext cx="6401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54" name="Text Box 2"/>
            <p:cNvSpPr txBox="1">
              <a:spLocks noChangeArrowheads="1"/>
            </p:cNvSpPr>
            <p:nvPr/>
          </p:nvSpPr>
          <p:spPr bwMode="auto">
            <a:xfrm>
              <a:off x="10926815" y="3625929"/>
              <a:ext cx="6145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  <p:cxnSp>
          <p:nvCxnSpPr>
            <p:cNvPr id="255" name="4 Conector recto"/>
            <p:cNvCxnSpPr/>
            <p:nvPr/>
          </p:nvCxnSpPr>
          <p:spPr bwMode="auto">
            <a:xfrm>
              <a:off x="10929334" y="3646947"/>
              <a:ext cx="61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6" name="Text Box 2"/>
            <p:cNvSpPr txBox="1">
              <a:spLocks noChangeArrowheads="1"/>
            </p:cNvSpPr>
            <p:nvPr/>
          </p:nvSpPr>
          <p:spPr bwMode="auto">
            <a:xfrm>
              <a:off x="10393363" y="3497829"/>
              <a:ext cx="53597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baseline="-25000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es-MX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 =</a:t>
              </a:r>
              <a:endParaRPr lang="es-ES" b="0" baseline="-25000" dirty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257" name="Grupo 256"/>
          <p:cNvGrpSpPr/>
          <p:nvPr/>
        </p:nvGrpSpPr>
        <p:grpSpPr>
          <a:xfrm>
            <a:off x="8836093" y="4949238"/>
            <a:ext cx="1320174" cy="543647"/>
            <a:chOff x="10479460" y="3328503"/>
            <a:chExt cx="1320174" cy="543647"/>
          </a:xfrm>
        </p:grpSpPr>
        <p:sp>
          <p:nvSpPr>
            <p:cNvPr id="258" name="Text Box 2"/>
            <p:cNvSpPr txBox="1">
              <a:spLocks noChangeArrowheads="1"/>
            </p:cNvSpPr>
            <p:nvPr/>
          </p:nvSpPr>
          <p:spPr bwMode="auto">
            <a:xfrm>
              <a:off x="11042162" y="3328503"/>
              <a:ext cx="72672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sz="1600" b="0" dirty="0" err="1">
                  <a:solidFill>
                    <a:srgbClr val="0000FF"/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600" baseline="-25000" dirty="0" err="1">
                  <a:solidFill>
                    <a:srgbClr val="0000FF"/>
                  </a:solidFill>
                  <a:cs typeface="Times New Roman" pitchFamily="18" charset="0"/>
                </a:rPr>
                <a:t>eq</a:t>
              </a:r>
              <a:r>
                <a:rPr lang="es-MX" sz="1600" b="0" dirty="0" err="1">
                  <a:solidFill>
                    <a:srgbClr val="0000FF"/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600" baseline="-25000" dirty="0" err="1">
                  <a:solidFill>
                    <a:srgbClr val="0000FF"/>
                  </a:solidFill>
                  <a:cs typeface="Times New Roman" pitchFamily="18" charset="0"/>
                </a:rPr>
                <a:t>eq</a:t>
              </a:r>
              <a:endParaRPr lang="es-ES" sz="1600" b="0" baseline="-25000" dirty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259" name="Text Box 2"/>
            <p:cNvSpPr txBox="1">
              <a:spLocks noChangeArrowheads="1"/>
            </p:cNvSpPr>
            <p:nvPr/>
          </p:nvSpPr>
          <p:spPr bwMode="auto">
            <a:xfrm>
              <a:off x="11072432" y="3625929"/>
              <a:ext cx="7042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ctr" eaLnBrk="1" hangingPunct="1">
                <a:spcAft>
                  <a:spcPts val="0"/>
                </a:spcAft>
              </a:pPr>
              <a:r>
                <a:rPr lang="es-MX" sz="1600" b="0" dirty="0" err="1">
                  <a:solidFill>
                    <a:srgbClr val="0000FF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600" baseline="-25000" dirty="0" err="1">
                  <a:solidFill>
                    <a:srgbClr val="0000FF"/>
                  </a:solidFill>
                  <a:cs typeface="Times New Roman" pitchFamily="18" charset="0"/>
                </a:rPr>
                <a:t>eq</a:t>
              </a:r>
              <a:r>
                <a:rPr lang="es-MX" sz="1600" b="0" dirty="0" err="1">
                  <a:solidFill>
                    <a:srgbClr val="0000FF"/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600" baseline="-25000" dirty="0" err="1">
                  <a:solidFill>
                    <a:srgbClr val="0000FF"/>
                  </a:solidFill>
                  <a:cs typeface="Times New Roman" pitchFamily="18" charset="0"/>
                </a:rPr>
                <a:t>eq</a:t>
              </a:r>
              <a:endParaRPr lang="es-ES" sz="1600" b="0" baseline="-25000" dirty="0">
                <a:solidFill>
                  <a:srgbClr val="0000FF"/>
                </a:solidFill>
                <a:effectLst/>
              </a:endParaRPr>
            </a:p>
          </p:txBody>
        </p:sp>
        <p:cxnSp>
          <p:nvCxnSpPr>
            <p:cNvPr id="260" name="4 Conector recto"/>
            <p:cNvCxnSpPr/>
            <p:nvPr/>
          </p:nvCxnSpPr>
          <p:spPr bwMode="auto">
            <a:xfrm>
              <a:off x="11043634" y="3618372"/>
              <a:ext cx="75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1" name="Text Box 2"/>
            <p:cNvSpPr txBox="1">
              <a:spLocks noChangeArrowheads="1"/>
            </p:cNvSpPr>
            <p:nvPr/>
          </p:nvSpPr>
          <p:spPr bwMode="auto">
            <a:xfrm>
              <a:off x="10479460" y="3496430"/>
              <a:ext cx="5616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600" b="0" dirty="0" err="1">
                  <a:solidFill>
                    <a:srgbClr val="0000FF"/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600" baseline="-25000" dirty="0" err="1">
                  <a:solidFill>
                    <a:srgbClr val="0000FF"/>
                  </a:solidFill>
                  <a:cs typeface="Times New Roman" pitchFamily="18" charset="0"/>
                </a:rPr>
                <a:t>eq</a:t>
              </a:r>
              <a:r>
                <a:rPr lang="es-MX" sz="1600" b="0" dirty="0">
                  <a:solidFill>
                    <a:srgbClr val="0000FF"/>
                  </a:solidFill>
                  <a:effectLst/>
                  <a:cs typeface="Times New Roman" pitchFamily="18" charset="0"/>
                </a:rPr>
                <a:t> =</a:t>
              </a:r>
              <a:endParaRPr lang="es-ES" sz="1600" b="0" baseline="-25000" dirty="0">
                <a:solidFill>
                  <a:srgbClr val="0000FF"/>
                </a:solidFill>
                <a:effectLst/>
              </a:endParaRPr>
            </a:p>
          </p:txBody>
        </p:sp>
      </p:grpSp>
      <p:sp>
        <p:nvSpPr>
          <p:cNvPr id="163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2016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  <p:bldP spid="220" grpId="0"/>
      <p:bldP spid="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 Box 1111"/>
          <p:cNvSpPr txBox="1">
            <a:spLocks noChangeArrowheads="1"/>
          </p:cNvSpPr>
          <p:nvPr/>
        </p:nvSpPr>
        <p:spPr bwMode="auto">
          <a:xfrm>
            <a:off x="5145987" y="4717304"/>
            <a:ext cx="187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</a:t>
            </a:r>
            <a:r>
              <a:rPr kumimoji="0" lang="es-E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= K</a:t>
            </a:r>
            <a:r>
              <a:rPr kumimoji="0" lang="es-E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(RT)</a:t>
            </a:r>
            <a:r>
              <a:rPr kumimoji="0" lang="es-ES" sz="2000" b="1" i="0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es-ES" sz="2000" b="1" i="0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</a:t>
            </a:r>
            <a:endParaRPr kumimoji="0" lang="es-ES" sz="20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9" name="Text Box 1112"/>
          <p:cNvSpPr txBox="1">
            <a:spLocks noChangeArrowheads="1"/>
          </p:cNvSpPr>
          <p:nvPr/>
        </p:nvSpPr>
        <p:spPr bwMode="auto">
          <a:xfrm>
            <a:off x="4273929" y="5595018"/>
            <a:ext cx="3678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</a:rPr>
              <a:t>D</a:t>
            </a: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= 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sym typeface="Symbol" pitchFamily="18" charset="2"/>
              </a:rPr>
              <a:t>(</a:t>
            </a: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coef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prod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.) – 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sym typeface="Symbol" pitchFamily="18" charset="2"/>
              </a:rPr>
              <a:t>(</a:t>
            </a: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coef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es-E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react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.)</a:t>
            </a:r>
          </a:p>
        </p:txBody>
      </p:sp>
      <p:grpSp>
        <p:nvGrpSpPr>
          <p:cNvPr id="230" name="10 Grupo"/>
          <p:cNvGrpSpPr/>
          <p:nvPr/>
        </p:nvGrpSpPr>
        <p:grpSpPr>
          <a:xfrm>
            <a:off x="3878887" y="1559744"/>
            <a:ext cx="4393565" cy="338795"/>
            <a:chOff x="2334354" y="1495576"/>
            <a:chExt cx="4393565" cy="338795"/>
          </a:xfrm>
        </p:grpSpPr>
        <p:sp>
          <p:nvSpPr>
            <p:cNvPr id="231" name="Text Box 2"/>
            <p:cNvSpPr txBox="1">
              <a:spLocks noChangeArrowheads="1"/>
            </p:cNvSpPr>
            <p:nvPr/>
          </p:nvSpPr>
          <p:spPr bwMode="auto">
            <a:xfrm>
              <a:off x="2994540" y="1495576"/>
              <a:ext cx="2378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+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Text Box 2"/>
            <p:cNvSpPr txBox="1">
              <a:spLocks noChangeArrowheads="1"/>
            </p:cNvSpPr>
            <p:nvPr/>
          </p:nvSpPr>
          <p:spPr bwMode="auto">
            <a:xfrm>
              <a:off x="5852915" y="1495576"/>
              <a:ext cx="2378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+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37" name="7 Grupo"/>
            <p:cNvGrpSpPr/>
            <p:nvPr/>
          </p:nvGrpSpPr>
          <p:grpSpPr>
            <a:xfrm>
              <a:off x="2334354" y="1495817"/>
              <a:ext cx="4393565" cy="338554"/>
              <a:chOff x="2334354" y="1495817"/>
              <a:chExt cx="4393565" cy="338554"/>
            </a:xfrm>
          </p:grpSpPr>
          <p:sp>
            <p:nvSpPr>
              <p:cNvPr id="238" name="Text Box 2"/>
              <p:cNvSpPr txBox="1">
                <a:spLocks noChangeArrowheads="1"/>
              </p:cNvSpPr>
              <p:nvPr/>
            </p:nvSpPr>
            <p:spPr bwMode="auto">
              <a:xfrm>
                <a:off x="2334354" y="149581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A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9" name="Text Box 2"/>
              <p:cNvSpPr txBox="1">
                <a:spLocks noChangeArrowheads="1"/>
              </p:cNvSpPr>
              <p:nvPr/>
            </p:nvSpPr>
            <p:spPr bwMode="auto">
              <a:xfrm>
                <a:off x="3648279" y="149581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B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Text Box 2"/>
              <p:cNvSpPr txBox="1">
                <a:spLocks noChangeArrowheads="1"/>
              </p:cNvSpPr>
              <p:nvPr/>
            </p:nvSpPr>
            <p:spPr bwMode="auto">
              <a:xfrm>
                <a:off x="5305468" y="149581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C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1" name="Text Box 2"/>
              <p:cNvSpPr txBox="1">
                <a:spLocks noChangeArrowheads="1"/>
              </p:cNvSpPr>
              <p:nvPr/>
            </p:nvSpPr>
            <p:spPr bwMode="auto">
              <a:xfrm>
                <a:off x="6451634" y="1495817"/>
                <a:ext cx="27628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Times New Roman" pitchFamily="18" charset="0"/>
                  </a:rPr>
                  <a:t>D</a:t>
                </a:r>
                <a:endParaRPr kumimoji="0" lang="es-ES" sz="22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262" name="29 Conector recto de flecha"/>
              <p:cNvCxnSpPr/>
              <p:nvPr/>
            </p:nvCxnSpPr>
            <p:spPr bwMode="auto">
              <a:xfrm>
                <a:off x="4296072" y="1599481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63" name="24 Conector recto de flecha"/>
              <p:cNvCxnSpPr/>
              <p:nvPr/>
            </p:nvCxnSpPr>
            <p:spPr bwMode="auto">
              <a:xfrm flipH="1">
                <a:off x="4294097" y="1676192"/>
                <a:ext cx="571504" cy="1588"/>
              </a:xfrm>
              <a:prstGeom prst="straightConnector1">
                <a:avLst/>
              </a:prstGeom>
              <a:solidFill>
                <a:srgbClr val="00CC99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grpSp>
        <p:nvGrpSpPr>
          <p:cNvPr id="264" name="8 Grupo"/>
          <p:cNvGrpSpPr/>
          <p:nvPr/>
        </p:nvGrpSpPr>
        <p:grpSpPr>
          <a:xfrm>
            <a:off x="3696658" y="1546539"/>
            <a:ext cx="4348681" cy="342272"/>
            <a:chOff x="2181309" y="1492099"/>
            <a:chExt cx="4348681" cy="342272"/>
          </a:xfrm>
        </p:grpSpPr>
        <p:sp>
          <p:nvSpPr>
            <p:cNvPr id="265" name="Text Box 2"/>
            <p:cNvSpPr txBox="1">
              <a:spLocks noChangeArrowheads="1"/>
            </p:cNvSpPr>
            <p:nvPr/>
          </p:nvSpPr>
          <p:spPr bwMode="auto">
            <a:xfrm>
              <a:off x="5143966" y="1492099"/>
              <a:ext cx="22979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Times New Roman" pitchFamily="18" charset="0"/>
                </a:rPr>
                <a:t>c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266" name="Text Box 2"/>
            <p:cNvSpPr txBox="1">
              <a:spLocks noChangeArrowheads="1"/>
            </p:cNvSpPr>
            <p:nvPr/>
          </p:nvSpPr>
          <p:spPr bwMode="auto">
            <a:xfrm>
              <a:off x="2181309" y="1495817"/>
              <a:ext cx="22979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Times New Roman" pitchFamily="18" charset="0"/>
                </a:rPr>
                <a:t>a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267" name="Text Box 2"/>
            <p:cNvSpPr txBox="1">
              <a:spLocks noChangeArrowheads="1"/>
            </p:cNvSpPr>
            <p:nvPr/>
          </p:nvSpPr>
          <p:spPr bwMode="auto">
            <a:xfrm>
              <a:off x="3482295" y="1492514"/>
              <a:ext cx="2458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Times New Roman" pitchFamily="18" charset="0"/>
                </a:rPr>
                <a:t>b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268" name="Text Box 2"/>
            <p:cNvSpPr txBox="1">
              <a:spLocks noChangeArrowheads="1"/>
            </p:cNvSpPr>
            <p:nvPr/>
          </p:nvSpPr>
          <p:spPr bwMode="auto">
            <a:xfrm>
              <a:off x="6284162" y="1492514"/>
              <a:ext cx="2458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Times New Roman" pitchFamily="18" charset="0"/>
                </a:rPr>
                <a:t>d</a:t>
              </a:r>
              <a:endParaRPr kumimoji="0" lang="es-ES" sz="22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9" name="9 Grupo"/>
          <p:cNvGrpSpPr/>
          <p:nvPr/>
        </p:nvGrpSpPr>
        <p:grpSpPr>
          <a:xfrm>
            <a:off x="4100369" y="1676991"/>
            <a:ext cx="4294067" cy="246221"/>
            <a:chOff x="2516924" y="1593367"/>
            <a:chExt cx="4294067" cy="246221"/>
          </a:xfrm>
        </p:grpSpPr>
        <p:sp>
          <p:nvSpPr>
            <p:cNvPr id="270" name="Text Box 2"/>
            <p:cNvSpPr txBox="1">
              <a:spLocks noChangeArrowheads="1"/>
            </p:cNvSpPr>
            <p:nvPr/>
          </p:nvSpPr>
          <p:spPr bwMode="auto">
            <a:xfrm>
              <a:off x="2516924" y="1593367"/>
              <a:ext cx="23300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cs typeface="Times New Roman" pitchFamily="18" charset="0"/>
                </a:rPr>
                <a:t>w</a:t>
              </a:r>
              <a:endParaRPr kumimoji="0" lang="es-ES" sz="1600" b="1" i="0" u="none" strike="noStrike" kern="0" cap="none" spc="0" normalizeH="0" baseline="-2500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endParaRPr>
            </a:p>
          </p:txBody>
        </p:sp>
        <p:sp>
          <p:nvSpPr>
            <p:cNvPr id="271" name="Text Box 2"/>
            <p:cNvSpPr txBox="1">
              <a:spLocks noChangeArrowheads="1"/>
            </p:cNvSpPr>
            <p:nvPr/>
          </p:nvSpPr>
          <p:spPr bwMode="auto">
            <a:xfrm>
              <a:off x="3823847" y="1593367"/>
              <a:ext cx="1865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cs typeface="Times New Roman" pitchFamily="18" charset="0"/>
                </a:rPr>
                <a:t>x</a:t>
              </a:r>
              <a:endParaRPr kumimoji="0" lang="es-ES" sz="1600" b="1" i="0" u="none" strike="noStrike" kern="0" cap="none" spc="0" normalizeH="0" baseline="-2500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endParaRPr>
            </a:p>
          </p:txBody>
        </p:sp>
        <p:sp>
          <p:nvSpPr>
            <p:cNvPr id="272" name="Text Box 2"/>
            <p:cNvSpPr txBox="1">
              <a:spLocks noChangeArrowheads="1"/>
            </p:cNvSpPr>
            <p:nvPr/>
          </p:nvSpPr>
          <p:spPr bwMode="auto">
            <a:xfrm>
              <a:off x="5480031" y="1593367"/>
              <a:ext cx="1865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cs typeface="Times New Roman" pitchFamily="18" charset="0"/>
                </a:rPr>
                <a:t>y</a:t>
              </a:r>
              <a:endParaRPr kumimoji="0" lang="es-ES" sz="1600" b="1" i="0" u="none" strike="noStrike" kern="0" cap="none" spc="0" normalizeH="0" baseline="-2500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endParaRPr>
            </a:p>
          </p:txBody>
        </p:sp>
        <p:sp>
          <p:nvSpPr>
            <p:cNvPr id="273" name="Text Box 2"/>
            <p:cNvSpPr txBox="1">
              <a:spLocks noChangeArrowheads="1"/>
            </p:cNvSpPr>
            <p:nvPr/>
          </p:nvSpPr>
          <p:spPr bwMode="auto">
            <a:xfrm>
              <a:off x="6635696" y="1593367"/>
              <a:ext cx="1752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cs typeface="Times New Roman" pitchFamily="18" charset="0"/>
                </a:rPr>
                <a:t>z</a:t>
              </a:r>
              <a:endParaRPr kumimoji="0" lang="es-ES" sz="1600" b="1" i="0" u="none" strike="noStrike" kern="0" cap="none" spc="0" normalizeH="0" baseline="-2500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4" name="14 Grupo"/>
          <p:cNvGrpSpPr/>
          <p:nvPr/>
        </p:nvGrpSpPr>
        <p:grpSpPr>
          <a:xfrm>
            <a:off x="6002104" y="2459642"/>
            <a:ext cx="645437" cy="558045"/>
            <a:chOff x="4353238" y="2395474"/>
            <a:chExt cx="645437" cy="558045"/>
          </a:xfrm>
        </p:grpSpPr>
        <p:sp>
          <p:nvSpPr>
            <p:cNvPr id="275" name="Text Box 1101"/>
            <p:cNvSpPr txBox="1">
              <a:spLocks noChangeArrowheads="1"/>
            </p:cNvSpPr>
            <p:nvPr/>
          </p:nvSpPr>
          <p:spPr bwMode="auto">
            <a:xfrm>
              <a:off x="4370871" y="239547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</a:rPr>
                <a:t>y</a:t>
              </a:r>
            </a:p>
          </p:txBody>
        </p:sp>
        <p:sp>
          <p:nvSpPr>
            <p:cNvPr id="276" name="Text Box 1101"/>
            <p:cNvSpPr txBox="1">
              <a:spLocks noChangeArrowheads="1"/>
            </p:cNvSpPr>
            <p:nvPr/>
          </p:nvSpPr>
          <p:spPr bwMode="auto">
            <a:xfrm>
              <a:off x="4845020" y="2395474"/>
              <a:ext cx="1496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</a:rPr>
                <a:t>z</a:t>
              </a:r>
            </a:p>
          </p:txBody>
        </p:sp>
        <p:sp>
          <p:nvSpPr>
            <p:cNvPr id="277" name="Text Box 1101"/>
            <p:cNvSpPr txBox="1">
              <a:spLocks noChangeArrowheads="1"/>
            </p:cNvSpPr>
            <p:nvPr/>
          </p:nvSpPr>
          <p:spPr bwMode="auto">
            <a:xfrm>
              <a:off x="4353238" y="2768853"/>
              <a:ext cx="192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</a:rPr>
                <a:t>w</a:t>
              </a:r>
            </a:p>
          </p:txBody>
        </p:sp>
        <p:sp>
          <p:nvSpPr>
            <p:cNvPr id="278" name="Text Box 1101"/>
            <p:cNvSpPr txBox="1">
              <a:spLocks noChangeArrowheads="1"/>
            </p:cNvSpPr>
            <p:nvPr/>
          </p:nvSpPr>
          <p:spPr bwMode="auto">
            <a:xfrm>
              <a:off x="4841012" y="27688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</a:rPr>
                <a:t>x</a:t>
              </a:r>
            </a:p>
          </p:txBody>
        </p:sp>
      </p:grpSp>
      <p:grpSp>
        <p:nvGrpSpPr>
          <p:cNvPr id="279" name="13 Grupo"/>
          <p:cNvGrpSpPr/>
          <p:nvPr/>
        </p:nvGrpSpPr>
        <p:grpSpPr>
          <a:xfrm>
            <a:off x="6161491" y="2279809"/>
            <a:ext cx="638547" cy="552979"/>
            <a:chOff x="4512625" y="2215641"/>
            <a:chExt cx="638547" cy="552979"/>
          </a:xfrm>
        </p:grpSpPr>
        <p:sp>
          <p:nvSpPr>
            <p:cNvPr id="280" name="Text Box 1095"/>
            <p:cNvSpPr txBox="1">
              <a:spLocks noChangeArrowheads="1"/>
            </p:cNvSpPr>
            <p:nvPr/>
          </p:nvSpPr>
          <p:spPr bwMode="auto">
            <a:xfrm>
              <a:off x="4512625" y="2215641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81" name="Text Box 1095"/>
            <p:cNvSpPr txBox="1">
              <a:spLocks noChangeArrowheads="1"/>
            </p:cNvSpPr>
            <p:nvPr/>
          </p:nvSpPr>
          <p:spPr bwMode="auto">
            <a:xfrm>
              <a:off x="4983891" y="2217564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282" name="Text Box 1095"/>
            <p:cNvSpPr txBox="1">
              <a:spLocks noChangeArrowheads="1"/>
            </p:cNvSpPr>
            <p:nvPr/>
          </p:nvSpPr>
          <p:spPr bwMode="auto">
            <a:xfrm>
              <a:off x="4514429" y="258395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83" name="Text Box 1095"/>
            <p:cNvSpPr txBox="1">
              <a:spLocks noChangeArrowheads="1"/>
            </p:cNvSpPr>
            <p:nvPr/>
          </p:nvSpPr>
          <p:spPr bwMode="auto">
            <a:xfrm>
              <a:off x="4982773" y="2583576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b</a:t>
              </a:r>
            </a:p>
          </p:txBody>
        </p:sp>
      </p:grpSp>
      <p:grpSp>
        <p:nvGrpSpPr>
          <p:cNvPr id="284" name="15 Grupo"/>
          <p:cNvGrpSpPr/>
          <p:nvPr/>
        </p:nvGrpSpPr>
        <p:grpSpPr>
          <a:xfrm>
            <a:off x="5793129" y="2341040"/>
            <a:ext cx="919297" cy="650378"/>
            <a:chOff x="4144263" y="2276872"/>
            <a:chExt cx="919297" cy="650378"/>
          </a:xfrm>
        </p:grpSpPr>
        <p:sp>
          <p:nvSpPr>
            <p:cNvPr id="285" name="Text Box 2"/>
            <p:cNvSpPr txBox="1">
              <a:spLocks noChangeArrowheads="1"/>
            </p:cNvSpPr>
            <p:nvPr/>
          </p:nvSpPr>
          <p:spPr bwMode="auto">
            <a:xfrm>
              <a:off x="4161643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[</a:t>
              </a:r>
              <a:r>
                <a:rPr kumimoji="0" lang="es-MX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    </a:t>
              </a: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]</a:t>
              </a:r>
              <a:endParaRPr kumimoji="0" lang="es-ES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6" name="Text Box 2"/>
            <p:cNvSpPr txBox="1">
              <a:spLocks noChangeArrowheads="1"/>
            </p:cNvSpPr>
            <p:nvPr/>
          </p:nvSpPr>
          <p:spPr bwMode="auto">
            <a:xfrm>
              <a:off x="4631784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[</a:t>
              </a:r>
              <a:r>
                <a:rPr kumimoji="0" lang="es-MX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    </a:t>
              </a: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]</a:t>
              </a:r>
              <a:endParaRPr kumimoji="0" lang="es-ES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7" name="Text Box 2"/>
            <p:cNvSpPr txBox="1">
              <a:spLocks noChangeArrowheads="1"/>
            </p:cNvSpPr>
            <p:nvPr/>
          </p:nvSpPr>
          <p:spPr bwMode="auto">
            <a:xfrm>
              <a:off x="4144263" y="2650251"/>
              <a:ext cx="4606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[</a:t>
              </a:r>
              <a:r>
                <a:rPr kumimoji="0" lang="es-MX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     </a:t>
              </a: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]</a:t>
              </a:r>
              <a:endParaRPr kumimoji="0" lang="es-ES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8" name="Text Box 2"/>
            <p:cNvSpPr txBox="1">
              <a:spLocks noChangeArrowheads="1"/>
            </p:cNvSpPr>
            <p:nvPr/>
          </p:nvSpPr>
          <p:spPr bwMode="auto">
            <a:xfrm>
              <a:off x="4631784" y="2650251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[</a:t>
              </a:r>
              <a:r>
                <a:rPr kumimoji="0" lang="es-MX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    </a:t>
              </a:r>
              <a:r>
                <a:rPr kumimoji="0" lang="es-MX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]</a:t>
              </a:r>
              <a:endParaRPr kumimoji="0" lang="es-ES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9" name="20 Grupo"/>
          <p:cNvGrpSpPr/>
          <p:nvPr/>
        </p:nvGrpSpPr>
        <p:grpSpPr>
          <a:xfrm>
            <a:off x="5340778" y="2355670"/>
            <a:ext cx="1390932" cy="650378"/>
            <a:chOff x="3832820" y="2291502"/>
            <a:chExt cx="1390932" cy="650378"/>
          </a:xfrm>
        </p:grpSpPr>
        <p:sp>
          <p:nvSpPr>
            <p:cNvPr id="290" name="Text Box 2"/>
            <p:cNvSpPr txBox="1">
              <a:spLocks noChangeArrowheads="1"/>
            </p:cNvSpPr>
            <p:nvPr/>
          </p:nvSpPr>
          <p:spPr bwMode="auto">
            <a:xfrm>
              <a:off x="4352150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C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1" name="Text Box 2"/>
            <p:cNvSpPr txBox="1">
              <a:spLocks noChangeArrowheads="1"/>
            </p:cNvSpPr>
            <p:nvPr/>
          </p:nvSpPr>
          <p:spPr bwMode="auto">
            <a:xfrm>
              <a:off x="4822291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D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2" name="Text Box 2"/>
            <p:cNvSpPr txBox="1">
              <a:spLocks noChangeArrowheads="1"/>
            </p:cNvSpPr>
            <p:nvPr/>
          </p:nvSpPr>
          <p:spPr bwMode="auto">
            <a:xfrm>
              <a:off x="4336275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A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3" name="Text Box 2"/>
            <p:cNvSpPr txBox="1">
              <a:spLocks noChangeArrowheads="1"/>
            </p:cNvSpPr>
            <p:nvPr/>
          </p:nvSpPr>
          <p:spPr bwMode="auto">
            <a:xfrm>
              <a:off x="4822291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B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94" name="12 Conector recto"/>
            <p:cNvCxnSpPr/>
            <p:nvPr/>
          </p:nvCxnSpPr>
          <p:spPr bwMode="auto">
            <a:xfrm>
              <a:off x="4323752" y="2596015"/>
              <a:ext cx="900000" cy="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5" name="Text Box 2"/>
            <p:cNvSpPr txBox="1">
              <a:spLocks noChangeArrowheads="1"/>
            </p:cNvSpPr>
            <p:nvPr/>
          </p:nvSpPr>
          <p:spPr bwMode="auto">
            <a:xfrm>
              <a:off x="3832820" y="2457515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K</a:t>
              </a:r>
              <a:r>
                <a:rPr kumimoji="0" lang="es-MX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</a:t>
              </a: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=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96" name="Text Box 2"/>
          <p:cNvSpPr txBox="1">
            <a:spLocks noChangeArrowheads="1"/>
          </p:cNvSpPr>
          <p:nvPr/>
        </p:nvSpPr>
        <p:spPr bwMode="auto">
          <a:xfrm>
            <a:off x="5516946" y="2667632"/>
            <a:ext cx="16567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</a:t>
            </a:r>
            <a:endParaRPr kumimoji="0" lang="es-ES" sz="10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297" name="17 Grupo"/>
          <p:cNvGrpSpPr/>
          <p:nvPr/>
        </p:nvGrpSpPr>
        <p:grpSpPr>
          <a:xfrm>
            <a:off x="5431886" y="3491686"/>
            <a:ext cx="1235150" cy="721562"/>
            <a:chOff x="3563888" y="3199940"/>
            <a:chExt cx="1235150" cy="721562"/>
          </a:xfrm>
        </p:grpSpPr>
        <p:sp>
          <p:nvSpPr>
            <p:cNvPr id="298" name="Text Box 2"/>
            <p:cNvSpPr txBox="1">
              <a:spLocks noChangeArrowheads="1"/>
            </p:cNvSpPr>
            <p:nvPr/>
          </p:nvSpPr>
          <p:spPr bwMode="auto">
            <a:xfrm>
              <a:off x="4103916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P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9" name="Text Box 2"/>
            <p:cNvSpPr txBox="1">
              <a:spLocks noChangeArrowheads="1"/>
            </p:cNvSpPr>
            <p:nvPr/>
          </p:nvSpPr>
          <p:spPr bwMode="auto">
            <a:xfrm>
              <a:off x="4478521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P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0" name="Text Box 2"/>
            <p:cNvSpPr txBox="1">
              <a:spLocks noChangeArrowheads="1"/>
            </p:cNvSpPr>
            <p:nvPr/>
          </p:nvSpPr>
          <p:spPr bwMode="auto">
            <a:xfrm>
              <a:off x="4104708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P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1" name="Text Box 1101"/>
            <p:cNvSpPr txBox="1">
              <a:spLocks noChangeArrowheads="1"/>
            </p:cNvSpPr>
            <p:nvPr/>
          </p:nvSpPr>
          <p:spPr bwMode="auto">
            <a:xfrm>
              <a:off x="4224648" y="3426095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302" name="Text Box 1101"/>
            <p:cNvSpPr txBox="1">
              <a:spLocks noChangeArrowheads="1"/>
            </p:cNvSpPr>
            <p:nvPr/>
          </p:nvSpPr>
          <p:spPr bwMode="auto">
            <a:xfrm>
              <a:off x="4599253" y="3426619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303" name="Text Box 1101"/>
            <p:cNvSpPr txBox="1">
              <a:spLocks noChangeArrowheads="1"/>
            </p:cNvSpPr>
            <p:nvPr/>
          </p:nvSpPr>
          <p:spPr bwMode="auto">
            <a:xfrm>
              <a:off x="4243696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304" name="Text Box 1101"/>
            <p:cNvSpPr txBox="1">
              <a:spLocks noChangeArrowheads="1"/>
            </p:cNvSpPr>
            <p:nvPr/>
          </p:nvSpPr>
          <p:spPr bwMode="auto">
            <a:xfrm>
              <a:off x="4613539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305" name="Text Box 2"/>
            <p:cNvSpPr txBox="1">
              <a:spLocks noChangeArrowheads="1"/>
            </p:cNvSpPr>
            <p:nvPr/>
          </p:nvSpPr>
          <p:spPr bwMode="auto">
            <a:xfrm>
              <a:off x="4478521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P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6" name="Text Box 1095"/>
            <p:cNvSpPr txBox="1">
              <a:spLocks noChangeArrowheads="1"/>
            </p:cNvSpPr>
            <p:nvPr/>
          </p:nvSpPr>
          <p:spPr bwMode="auto">
            <a:xfrm>
              <a:off x="4256027" y="3199940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307" name="Text Box 1095"/>
            <p:cNvSpPr txBox="1">
              <a:spLocks noChangeArrowheads="1"/>
            </p:cNvSpPr>
            <p:nvPr/>
          </p:nvSpPr>
          <p:spPr bwMode="auto">
            <a:xfrm>
              <a:off x="4631757" y="3201863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d</a:t>
              </a:r>
            </a:p>
          </p:txBody>
        </p:sp>
        <p:sp>
          <p:nvSpPr>
            <p:cNvPr id="308" name="Text Box 1095"/>
            <p:cNvSpPr txBox="1">
              <a:spLocks noChangeArrowheads="1"/>
            </p:cNvSpPr>
            <p:nvPr/>
          </p:nvSpPr>
          <p:spPr bwMode="auto">
            <a:xfrm>
              <a:off x="4269736" y="35682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309" name="Text Box 1095"/>
            <p:cNvSpPr txBox="1">
              <a:spLocks noChangeArrowheads="1"/>
            </p:cNvSpPr>
            <p:nvPr/>
          </p:nvSpPr>
          <p:spPr bwMode="auto">
            <a:xfrm>
              <a:off x="4630639" y="3567875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b</a:t>
              </a:r>
            </a:p>
          </p:txBody>
        </p:sp>
        <p:cxnSp>
          <p:nvCxnSpPr>
            <p:cNvPr id="310" name="93 Conector recto"/>
            <p:cNvCxnSpPr/>
            <p:nvPr/>
          </p:nvCxnSpPr>
          <p:spPr bwMode="auto">
            <a:xfrm>
              <a:off x="4104821" y="3575552"/>
              <a:ext cx="684000" cy="0"/>
            </a:xfrm>
            <a:prstGeom prst="line">
              <a:avLst/>
            </a:prstGeom>
            <a:solidFill>
              <a:srgbClr val="00CC99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1" name="Text Box 2"/>
            <p:cNvSpPr txBox="1">
              <a:spLocks noChangeArrowheads="1"/>
            </p:cNvSpPr>
            <p:nvPr/>
          </p:nvSpPr>
          <p:spPr bwMode="auto">
            <a:xfrm>
              <a:off x="3563888" y="3437052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K</a:t>
              </a:r>
              <a:r>
                <a:rPr kumimoji="0" lang="es-MX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    </a:t>
              </a:r>
              <a:r>
                <a:rPr kumimoji="0" lang="es-MX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=</a:t>
              </a:r>
              <a:endParaRPr kumimoji="0" lang="es-ES" sz="1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2" name="Text Box 2"/>
            <p:cNvSpPr txBox="1">
              <a:spLocks noChangeArrowheads="1"/>
            </p:cNvSpPr>
            <p:nvPr/>
          </p:nvSpPr>
          <p:spPr bwMode="auto">
            <a:xfrm>
              <a:off x="3744063" y="3583001"/>
              <a:ext cx="15766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Times New Roman" pitchFamily="18" charset="0"/>
                </a:rPr>
                <a:t>P</a:t>
              </a:r>
              <a:endParaRPr kumimoji="0" lang="es-ES" sz="1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1005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  <p:bldP spid="229" grpId="0"/>
      <p:bldP spid="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b="1" dirty="0">
                <a:solidFill>
                  <a:srgbClr val="0000FF"/>
                </a:solidFill>
              </a:rPr>
              <a:t>Principio de Le </a:t>
            </a:r>
            <a:r>
              <a:rPr lang="es-MX" sz="2200" b="1" dirty="0" err="1">
                <a:solidFill>
                  <a:srgbClr val="0000FF"/>
                </a:solidFill>
              </a:rPr>
              <a:t>Chatelier</a:t>
            </a:r>
            <a:endParaRPr lang="es-MX" sz="2200" b="1" dirty="0">
              <a:solidFill>
                <a:srgbClr val="0000FF"/>
              </a:solidFill>
            </a:endParaRP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dirty="0">
                <a:solidFill>
                  <a:srgbClr val="0000FF"/>
                </a:solidFill>
              </a:rPr>
              <a:t>“Si un sistema se encuentra en equilibrio dinámico y es perturbado por una variación de presión, temperatura, volumen o cantidad de alguno de los componentes, el sistema pierde su estado de equilibrio; sin embargo, el mismo sistema se desplaza de forma tal, que minimiza el efecto de dicha perturbación hasta alcanzar un nuevo estado de equilibrio”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95051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b="1" dirty="0">
                <a:solidFill>
                  <a:srgbClr val="0000FF"/>
                </a:solidFill>
              </a:rPr>
              <a:t>Principio de Le </a:t>
            </a:r>
            <a:r>
              <a:rPr lang="es-MX" sz="2200" b="1" dirty="0" err="1">
                <a:solidFill>
                  <a:srgbClr val="0000FF"/>
                </a:solidFill>
              </a:rPr>
              <a:t>Chatelier</a:t>
            </a:r>
            <a:r>
              <a:rPr lang="es-MX" sz="2200" b="1" dirty="0">
                <a:solidFill>
                  <a:srgbClr val="0000FF"/>
                </a:solidFill>
              </a:rPr>
              <a:t> (reacción química)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dirty="0">
                <a:solidFill>
                  <a:srgbClr val="0000FF"/>
                </a:solidFill>
              </a:rPr>
              <a:t>“Si una reacción química se encuentra en equilibrio dinámico y es perturbado por una variación de presión, temperatura, volumen o cantidad de alguno de los reactivos o productos, el sistema pierde su estado de equilibrio; sin embargo, el mismo sistema se desplaza de forma tal, que minimiza el efecto de dicha perturbación hasta alcanzar un nuevo estado de equilibrio”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50" y="674099"/>
            <a:ext cx="18181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7304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1725</Words>
  <Application>Microsoft Office PowerPoint</Application>
  <PresentationFormat>Panorámica</PresentationFormat>
  <Paragraphs>293</Paragraphs>
  <Slides>24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Cambria Math</vt:lpstr>
      <vt:lpstr>Symbol</vt:lpstr>
      <vt:lpstr>Times New Roman</vt:lpstr>
      <vt:lpstr>Diseño predeterminado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177</cp:revision>
  <dcterms:created xsi:type="dcterms:W3CDTF">2009-01-09T20:38:31Z</dcterms:created>
  <dcterms:modified xsi:type="dcterms:W3CDTF">2021-09-23T21:42:30Z</dcterms:modified>
</cp:coreProperties>
</file>