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Lst>
  <p:notesMasterIdLst>
    <p:notesMasterId r:id="rId24"/>
  </p:notesMasterIdLst>
  <p:sldIdLst>
    <p:sldId id="394" r:id="rId3"/>
    <p:sldId id="279" r:id="rId4"/>
    <p:sldId id="428" r:id="rId5"/>
    <p:sldId id="429" r:id="rId6"/>
    <p:sldId id="430" r:id="rId7"/>
    <p:sldId id="444" r:id="rId8"/>
    <p:sldId id="445" r:id="rId9"/>
    <p:sldId id="306" r:id="rId10"/>
    <p:sldId id="281" r:id="rId11"/>
    <p:sldId id="371" r:id="rId12"/>
    <p:sldId id="434" r:id="rId13"/>
    <p:sldId id="435" r:id="rId14"/>
    <p:sldId id="436" r:id="rId15"/>
    <p:sldId id="437" r:id="rId16"/>
    <p:sldId id="438" r:id="rId17"/>
    <p:sldId id="439" r:id="rId18"/>
    <p:sldId id="440" r:id="rId19"/>
    <p:sldId id="441" r:id="rId20"/>
    <p:sldId id="442" r:id="rId21"/>
    <p:sldId id="417" r:id="rId22"/>
    <p:sldId id="446" r:id="rId23"/>
  </p:sldIdLst>
  <p:sldSz cx="12192000" cy="6858000"/>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modifyVerifier cryptProviderType="rsaAES" cryptAlgorithmClass="hash" cryptAlgorithmType="typeAny" cryptAlgorithmSid="14" spinCount="100000" saltData="/MzDXvEZEW5j9vs2nBAu1Q==" hashData="mQvGLrY1eGk0d2GrcpmBSZOOROSqKWJor8zjOA/wfzGHa+f4KDZNp68q7L5+8MMvs0PgeziqIwteVIRLXtueAA=="/>
  <p:extLst>
    <p:ext uri="{EFAFB233-063F-42B5-8137-9DF3F51BA10A}">
      <p15:sldGuideLst xmlns:p15="http://schemas.microsoft.com/office/powerpoint/2012/main">
        <p15:guide id="1" orient="horz" pos="2432" userDrawn="1">
          <p15:clr>
            <a:srgbClr val="A4A3A4"/>
          </p15:clr>
        </p15:guide>
        <p15:guide id="2" pos="3840" userDrawn="1">
          <p15:clr>
            <a:srgbClr val="A4A3A4"/>
          </p15:clr>
        </p15:guide>
        <p15:guide id="3" pos="709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FF00"/>
    <a:srgbClr val="00CC00"/>
    <a:srgbClr val="CCECFF"/>
    <a:srgbClr val="000099"/>
    <a:srgbClr val="0000CC"/>
    <a:srgbClr val="FAFAF0"/>
    <a:srgbClr val="000066"/>
    <a:srgbClr val="FAFAD2"/>
    <a:srgbClr val="FAFB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showGuides="1">
      <p:cViewPr varScale="1">
        <p:scale>
          <a:sx n="68" d="100"/>
          <a:sy n="68" d="100"/>
        </p:scale>
        <p:origin x="534" y="72"/>
      </p:cViewPr>
      <p:guideLst>
        <p:guide orient="horz" pos="2432"/>
        <p:guide pos="3840"/>
        <p:guide pos="7093"/>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F0CD32-456C-48A8-899C-93B8C4A38533}" type="datetimeFigureOut">
              <a:rPr lang="es-MX" smtClean="0"/>
              <a:t>23/09/2021</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E8DE52-4604-4715-8BC2-6E51678B7D49}" type="slidenum">
              <a:rPr lang="es-MX" smtClean="0"/>
              <a:t>‹Nº›</a:t>
            </a:fld>
            <a:endParaRPr lang="es-MX"/>
          </a:p>
        </p:txBody>
      </p:sp>
    </p:spTree>
    <p:extLst>
      <p:ext uri="{BB962C8B-B14F-4D97-AF65-F5344CB8AC3E}">
        <p14:creationId xmlns:p14="http://schemas.microsoft.com/office/powerpoint/2010/main" val="1791942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Incluir liga para reglamento general de la</a:t>
            </a:r>
            <a:r>
              <a:rPr lang="es-MX" baseline="0" dirty="0"/>
              <a:t> facultad</a:t>
            </a:r>
          </a:p>
          <a:p>
            <a:endParaRPr lang="es-MX" dirty="0"/>
          </a:p>
        </p:txBody>
      </p:sp>
      <p:sp>
        <p:nvSpPr>
          <p:cNvPr id="4" name="Marcador de número de diapositiva 3"/>
          <p:cNvSpPr>
            <a:spLocks noGrp="1"/>
          </p:cNvSpPr>
          <p:nvPr>
            <p:ph type="sldNum" sz="quarter" idx="10"/>
          </p:nvPr>
        </p:nvSpPr>
        <p:spPr/>
        <p:txBody>
          <a:bodyPr/>
          <a:lstStyle/>
          <a:p>
            <a:fld id="{215E87BB-B25C-4963-93B0-58A02A6219B9}" type="slidenum">
              <a:rPr lang="es-MX" smtClean="0"/>
              <a:t>8</a:t>
            </a:fld>
            <a:endParaRPr lang="es-MX"/>
          </a:p>
        </p:txBody>
      </p:sp>
    </p:spTree>
    <p:extLst>
      <p:ext uri="{BB962C8B-B14F-4D97-AF65-F5344CB8AC3E}">
        <p14:creationId xmlns:p14="http://schemas.microsoft.com/office/powerpoint/2010/main" val="35484159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Incluir liga para reglamento general de la</a:t>
            </a:r>
            <a:r>
              <a:rPr lang="es-MX" baseline="0" dirty="0"/>
              <a:t> facultad</a:t>
            </a:r>
          </a:p>
          <a:p>
            <a:endParaRPr lang="es-MX" dirty="0"/>
          </a:p>
        </p:txBody>
      </p:sp>
      <p:sp>
        <p:nvSpPr>
          <p:cNvPr id="4" name="Marcador de número de diapositiva 3"/>
          <p:cNvSpPr>
            <a:spLocks noGrp="1"/>
          </p:cNvSpPr>
          <p:nvPr>
            <p:ph type="sldNum" sz="quarter" idx="10"/>
          </p:nvPr>
        </p:nvSpPr>
        <p:spPr/>
        <p:txBody>
          <a:bodyPr/>
          <a:lstStyle/>
          <a:p>
            <a:fld id="{215E87BB-B25C-4963-93B0-58A02A6219B9}" type="slidenum">
              <a:rPr lang="es-MX" smtClean="0"/>
              <a:t>17</a:t>
            </a:fld>
            <a:endParaRPr lang="es-MX"/>
          </a:p>
        </p:txBody>
      </p:sp>
    </p:spTree>
    <p:extLst>
      <p:ext uri="{BB962C8B-B14F-4D97-AF65-F5344CB8AC3E}">
        <p14:creationId xmlns:p14="http://schemas.microsoft.com/office/powerpoint/2010/main" val="35385103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Incluir liga para reglamento general de la</a:t>
            </a:r>
            <a:r>
              <a:rPr lang="es-MX" baseline="0" dirty="0"/>
              <a:t> facultad</a:t>
            </a:r>
          </a:p>
          <a:p>
            <a:endParaRPr lang="es-MX" dirty="0"/>
          </a:p>
        </p:txBody>
      </p:sp>
      <p:sp>
        <p:nvSpPr>
          <p:cNvPr id="4" name="Marcador de número de diapositiva 3"/>
          <p:cNvSpPr>
            <a:spLocks noGrp="1"/>
          </p:cNvSpPr>
          <p:nvPr>
            <p:ph type="sldNum" sz="quarter" idx="10"/>
          </p:nvPr>
        </p:nvSpPr>
        <p:spPr/>
        <p:txBody>
          <a:bodyPr/>
          <a:lstStyle/>
          <a:p>
            <a:fld id="{215E87BB-B25C-4963-93B0-58A02A6219B9}" type="slidenum">
              <a:rPr lang="es-MX" smtClean="0"/>
              <a:t>18</a:t>
            </a:fld>
            <a:endParaRPr lang="es-MX"/>
          </a:p>
        </p:txBody>
      </p:sp>
    </p:spTree>
    <p:extLst>
      <p:ext uri="{BB962C8B-B14F-4D97-AF65-F5344CB8AC3E}">
        <p14:creationId xmlns:p14="http://schemas.microsoft.com/office/powerpoint/2010/main" val="1032370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Incluir liga para reglamento general de la</a:t>
            </a:r>
            <a:r>
              <a:rPr lang="es-MX" baseline="0" dirty="0"/>
              <a:t> facultad</a:t>
            </a:r>
          </a:p>
          <a:p>
            <a:endParaRPr lang="es-MX" dirty="0"/>
          </a:p>
        </p:txBody>
      </p:sp>
      <p:sp>
        <p:nvSpPr>
          <p:cNvPr id="4" name="Marcador de número de diapositiva 3"/>
          <p:cNvSpPr>
            <a:spLocks noGrp="1"/>
          </p:cNvSpPr>
          <p:nvPr>
            <p:ph type="sldNum" sz="quarter" idx="10"/>
          </p:nvPr>
        </p:nvSpPr>
        <p:spPr/>
        <p:txBody>
          <a:bodyPr/>
          <a:lstStyle/>
          <a:p>
            <a:fld id="{215E87BB-B25C-4963-93B0-58A02A6219B9}" type="slidenum">
              <a:rPr lang="es-MX" smtClean="0"/>
              <a:t>19</a:t>
            </a:fld>
            <a:endParaRPr lang="es-MX"/>
          </a:p>
        </p:txBody>
      </p:sp>
    </p:spTree>
    <p:extLst>
      <p:ext uri="{BB962C8B-B14F-4D97-AF65-F5344CB8AC3E}">
        <p14:creationId xmlns:p14="http://schemas.microsoft.com/office/powerpoint/2010/main" val="2038807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Incluir liga para reglamento general de la</a:t>
            </a:r>
            <a:r>
              <a:rPr lang="es-MX" baseline="0" dirty="0"/>
              <a:t> facultad</a:t>
            </a:r>
          </a:p>
          <a:p>
            <a:endParaRPr lang="es-MX" dirty="0"/>
          </a:p>
        </p:txBody>
      </p:sp>
      <p:sp>
        <p:nvSpPr>
          <p:cNvPr id="4" name="Marcador de número de diapositiva 3"/>
          <p:cNvSpPr>
            <a:spLocks noGrp="1"/>
          </p:cNvSpPr>
          <p:nvPr>
            <p:ph type="sldNum" sz="quarter" idx="10"/>
          </p:nvPr>
        </p:nvSpPr>
        <p:spPr/>
        <p:txBody>
          <a:bodyPr/>
          <a:lstStyle/>
          <a:p>
            <a:fld id="{215E87BB-B25C-4963-93B0-58A02A6219B9}" type="slidenum">
              <a:rPr lang="es-MX" smtClean="0"/>
              <a:t>20</a:t>
            </a:fld>
            <a:endParaRPr lang="es-MX"/>
          </a:p>
        </p:txBody>
      </p:sp>
    </p:spTree>
    <p:extLst>
      <p:ext uri="{BB962C8B-B14F-4D97-AF65-F5344CB8AC3E}">
        <p14:creationId xmlns:p14="http://schemas.microsoft.com/office/powerpoint/2010/main" val="2115424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Incluir liga para reglamento general de la</a:t>
            </a:r>
            <a:r>
              <a:rPr lang="es-MX" baseline="0" dirty="0"/>
              <a:t> facultad</a:t>
            </a:r>
          </a:p>
          <a:p>
            <a:endParaRPr lang="es-MX" dirty="0"/>
          </a:p>
        </p:txBody>
      </p:sp>
      <p:sp>
        <p:nvSpPr>
          <p:cNvPr id="4" name="Marcador de número de diapositiva 3"/>
          <p:cNvSpPr>
            <a:spLocks noGrp="1"/>
          </p:cNvSpPr>
          <p:nvPr>
            <p:ph type="sldNum" sz="quarter" idx="10"/>
          </p:nvPr>
        </p:nvSpPr>
        <p:spPr/>
        <p:txBody>
          <a:bodyPr/>
          <a:lstStyle/>
          <a:p>
            <a:fld id="{215E87BB-B25C-4963-93B0-58A02A6219B9}" type="slidenum">
              <a:rPr lang="es-MX" smtClean="0"/>
              <a:t>9</a:t>
            </a:fld>
            <a:endParaRPr lang="es-MX"/>
          </a:p>
        </p:txBody>
      </p:sp>
    </p:spTree>
    <p:extLst>
      <p:ext uri="{BB962C8B-B14F-4D97-AF65-F5344CB8AC3E}">
        <p14:creationId xmlns:p14="http://schemas.microsoft.com/office/powerpoint/2010/main" val="407713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Incluir liga para reglamento general de la</a:t>
            </a:r>
            <a:r>
              <a:rPr lang="es-MX" baseline="0" dirty="0"/>
              <a:t> facultad</a:t>
            </a:r>
          </a:p>
          <a:p>
            <a:endParaRPr lang="es-MX" dirty="0"/>
          </a:p>
        </p:txBody>
      </p:sp>
      <p:sp>
        <p:nvSpPr>
          <p:cNvPr id="4" name="Marcador de número de diapositiva 3"/>
          <p:cNvSpPr>
            <a:spLocks noGrp="1"/>
          </p:cNvSpPr>
          <p:nvPr>
            <p:ph type="sldNum" sz="quarter" idx="10"/>
          </p:nvPr>
        </p:nvSpPr>
        <p:spPr/>
        <p:txBody>
          <a:bodyPr/>
          <a:lstStyle/>
          <a:p>
            <a:fld id="{215E87BB-B25C-4963-93B0-58A02A6219B9}" type="slidenum">
              <a:rPr lang="es-MX" smtClean="0"/>
              <a:t>10</a:t>
            </a:fld>
            <a:endParaRPr lang="es-MX"/>
          </a:p>
        </p:txBody>
      </p:sp>
    </p:spTree>
    <p:extLst>
      <p:ext uri="{BB962C8B-B14F-4D97-AF65-F5344CB8AC3E}">
        <p14:creationId xmlns:p14="http://schemas.microsoft.com/office/powerpoint/2010/main" val="227391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Incluir liga para reglamento general de la</a:t>
            </a:r>
            <a:r>
              <a:rPr lang="es-MX" baseline="0" dirty="0"/>
              <a:t> facultad</a:t>
            </a:r>
          </a:p>
          <a:p>
            <a:endParaRPr lang="es-MX" dirty="0"/>
          </a:p>
        </p:txBody>
      </p:sp>
      <p:sp>
        <p:nvSpPr>
          <p:cNvPr id="4" name="Marcador de número de diapositiva 3"/>
          <p:cNvSpPr>
            <a:spLocks noGrp="1"/>
          </p:cNvSpPr>
          <p:nvPr>
            <p:ph type="sldNum" sz="quarter" idx="10"/>
          </p:nvPr>
        </p:nvSpPr>
        <p:spPr/>
        <p:txBody>
          <a:bodyPr/>
          <a:lstStyle/>
          <a:p>
            <a:fld id="{215E87BB-B25C-4963-93B0-58A02A6219B9}" type="slidenum">
              <a:rPr lang="es-MX" smtClean="0"/>
              <a:t>11</a:t>
            </a:fld>
            <a:endParaRPr lang="es-MX"/>
          </a:p>
        </p:txBody>
      </p:sp>
    </p:spTree>
    <p:extLst>
      <p:ext uri="{BB962C8B-B14F-4D97-AF65-F5344CB8AC3E}">
        <p14:creationId xmlns:p14="http://schemas.microsoft.com/office/powerpoint/2010/main" val="3237355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Incluir liga para reglamento general de la</a:t>
            </a:r>
            <a:r>
              <a:rPr lang="es-MX" baseline="0" dirty="0"/>
              <a:t> facultad</a:t>
            </a:r>
          </a:p>
          <a:p>
            <a:endParaRPr lang="es-MX" dirty="0"/>
          </a:p>
        </p:txBody>
      </p:sp>
      <p:sp>
        <p:nvSpPr>
          <p:cNvPr id="4" name="Marcador de número de diapositiva 3"/>
          <p:cNvSpPr>
            <a:spLocks noGrp="1"/>
          </p:cNvSpPr>
          <p:nvPr>
            <p:ph type="sldNum" sz="quarter" idx="10"/>
          </p:nvPr>
        </p:nvSpPr>
        <p:spPr/>
        <p:txBody>
          <a:bodyPr/>
          <a:lstStyle/>
          <a:p>
            <a:fld id="{215E87BB-B25C-4963-93B0-58A02A6219B9}" type="slidenum">
              <a:rPr lang="es-MX" smtClean="0"/>
              <a:t>12</a:t>
            </a:fld>
            <a:endParaRPr lang="es-MX"/>
          </a:p>
        </p:txBody>
      </p:sp>
    </p:spTree>
    <p:extLst>
      <p:ext uri="{BB962C8B-B14F-4D97-AF65-F5344CB8AC3E}">
        <p14:creationId xmlns:p14="http://schemas.microsoft.com/office/powerpoint/2010/main" val="531887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Incluir liga para reglamento general de la</a:t>
            </a:r>
            <a:r>
              <a:rPr lang="es-MX" baseline="0" dirty="0"/>
              <a:t> facultad</a:t>
            </a:r>
          </a:p>
          <a:p>
            <a:endParaRPr lang="es-MX" dirty="0"/>
          </a:p>
        </p:txBody>
      </p:sp>
      <p:sp>
        <p:nvSpPr>
          <p:cNvPr id="4" name="Marcador de número de diapositiva 3"/>
          <p:cNvSpPr>
            <a:spLocks noGrp="1"/>
          </p:cNvSpPr>
          <p:nvPr>
            <p:ph type="sldNum" sz="quarter" idx="10"/>
          </p:nvPr>
        </p:nvSpPr>
        <p:spPr/>
        <p:txBody>
          <a:bodyPr/>
          <a:lstStyle/>
          <a:p>
            <a:fld id="{215E87BB-B25C-4963-93B0-58A02A6219B9}" type="slidenum">
              <a:rPr lang="es-MX" smtClean="0"/>
              <a:t>13</a:t>
            </a:fld>
            <a:endParaRPr lang="es-MX"/>
          </a:p>
        </p:txBody>
      </p:sp>
    </p:spTree>
    <p:extLst>
      <p:ext uri="{BB962C8B-B14F-4D97-AF65-F5344CB8AC3E}">
        <p14:creationId xmlns:p14="http://schemas.microsoft.com/office/powerpoint/2010/main" val="1029430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Incluir liga para reglamento general de la</a:t>
            </a:r>
            <a:r>
              <a:rPr lang="es-MX" baseline="0" dirty="0"/>
              <a:t> facultad</a:t>
            </a:r>
          </a:p>
          <a:p>
            <a:endParaRPr lang="es-MX" dirty="0"/>
          </a:p>
        </p:txBody>
      </p:sp>
      <p:sp>
        <p:nvSpPr>
          <p:cNvPr id="4" name="Marcador de número de diapositiva 3"/>
          <p:cNvSpPr>
            <a:spLocks noGrp="1"/>
          </p:cNvSpPr>
          <p:nvPr>
            <p:ph type="sldNum" sz="quarter" idx="10"/>
          </p:nvPr>
        </p:nvSpPr>
        <p:spPr/>
        <p:txBody>
          <a:bodyPr/>
          <a:lstStyle/>
          <a:p>
            <a:fld id="{215E87BB-B25C-4963-93B0-58A02A6219B9}" type="slidenum">
              <a:rPr lang="es-MX" smtClean="0"/>
              <a:t>14</a:t>
            </a:fld>
            <a:endParaRPr lang="es-MX"/>
          </a:p>
        </p:txBody>
      </p:sp>
    </p:spTree>
    <p:extLst>
      <p:ext uri="{BB962C8B-B14F-4D97-AF65-F5344CB8AC3E}">
        <p14:creationId xmlns:p14="http://schemas.microsoft.com/office/powerpoint/2010/main" val="124589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Incluir liga para reglamento general de la</a:t>
            </a:r>
            <a:r>
              <a:rPr lang="es-MX" baseline="0" dirty="0"/>
              <a:t> facultad</a:t>
            </a:r>
          </a:p>
          <a:p>
            <a:endParaRPr lang="es-MX" dirty="0"/>
          </a:p>
        </p:txBody>
      </p:sp>
      <p:sp>
        <p:nvSpPr>
          <p:cNvPr id="4" name="Marcador de número de diapositiva 3"/>
          <p:cNvSpPr>
            <a:spLocks noGrp="1"/>
          </p:cNvSpPr>
          <p:nvPr>
            <p:ph type="sldNum" sz="quarter" idx="10"/>
          </p:nvPr>
        </p:nvSpPr>
        <p:spPr/>
        <p:txBody>
          <a:bodyPr/>
          <a:lstStyle/>
          <a:p>
            <a:fld id="{215E87BB-B25C-4963-93B0-58A02A6219B9}" type="slidenum">
              <a:rPr lang="es-MX" smtClean="0"/>
              <a:t>15</a:t>
            </a:fld>
            <a:endParaRPr lang="es-MX"/>
          </a:p>
        </p:txBody>
      </p:sp>
    </p:spTree>
    <p:extLst>
      <p:ext uri="{BB962C8B-B14F-4D97-AF65-F5344CB8AC3E}">
        <p14:creationId xmlns:p14="http://schemas.microsoft.com/office/powerpoint/2010/main" val="3721908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Incluir liga para reglamento general de la</a:t>
            </a:r>
            <a:r>
              <a:rPr lang="es-MX" baseline="0" dirty="0"/>
              <a:t> facultad</a:t>
            </a:r>
          </a:p>
          <a:p>
            <a:endParaRPr lang="es-MX" dirty="0"/>
          </a:p>
        </p:txBody>
      </p:sp>
      <p:sp>
        <p:nvSpPr>
          <p:cNvPr id="4" name="Marcador de número de diapositiva 3"/>
          <p:cNvSpPr>
            <a:spLocks noGrp="1"/>
          </p:cNvSpPr>
          <p:nvPr>
            <p:ph type="sldNum" sz="quarter" idx="10"/>
          </p:nvPr>
        </p:nvSpPr>
        <p:spPr/>
        <p:txBody>
          <a:bodyPr/>
          <a:lstStyle/>
          <a:p>
            <a:fld id="{215E87BB-B25C-4963-93B0-58A02A6219B9}" type="slidenum">
              <a:rPr lang="es-MX" smtClean="0"/>
              <a:t>16</a:t>
            </a:fld>
            <a:endParaRPr lang="es-MX"/>
          </a:p>
        </p:txBody>
      </p:sp>
    </p:spTree>
    <p:extLst>
      <p:ext uri="{BB962C8B-B14F-4D97-AF65-F5344CB8AC3E}">
        <p14:creationId xmlns:p14="http://schemas.microsoft.com/office/powerpoint/2010/main" val="1242723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5680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7245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41507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AF0"/>
        </a:solidFill>
        <a:effectLst/>
      </p:bgPr>
    </p:bg>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F7784620-9A65-4408-B802-632FFD88C966}"/>
              </a:ext>
            </a:extLst>
          </p:cNvPr>
          <p:cNvSpPr>
            <a:spLocks noChangeArrowheads="1"/>
          </p:cNvSpPr>
          <p:nvPr userDrawn="1"/>
        </p:nvSpPr>
        <p:spPr bwMode="auto">
          <a:xfrm>
            <a:off x="-12000" y="963143"/>
            <a:ext cx="12204000" cy="288000"/>
          </a:xfrm>
          <a:prstGeom prst="rect">
            <a:avLst/>
          </a:prstGeom>
          <a:gradFill rotWithShape="0">
            <a:gsLst>
              <a:gs pos="0">
                <a:srgbClr val="FAFAF2"/>
              </a:gs>
              <a:gs pos="50000">
                <a:srgbClr val="003399"/>
              </a:gs>
              <a:gs pos="100000">
                <a:srgbClr val="FAFAF2"/>
              </a:gs>
            </a:gsLst>
            <a:lin ang="5400000" scaled="1"/>
          </a:gradFill>
          <a:ln w="9525">
            <a:noFill/>
            <a:miter lim="800000"/>
            <a:headEnd/>
            <a:tailEnd/>
          </a:ln>
          <a:effectLst/>
        </p:spPr>
        <p:txBody>
          <a:bodyPr wrap="square" anchor="ctr">
            <a:spAutoFit/>
          </a:bodyPr>
          <a:lstStyle>
            <a:defPPr>
              <a:defRPr lang="es-ES"/>
            </a:defPPr>
            <a:lvl1pPr algn="just" rtl="0" fontAlgn="base">
              <a:spcBef>
                <a:spcPct val="0"/>
              </a:spcBef>
              <a:spcAft>
                <a:spcPct val="0"/>
              </a:spcAft>
              <a:defRPr sz="2394" kern="1200">
                <a:solidFill>
                  <a:schemeClr val="tx1"/>
                </a:solidFill>
                <a:latin typeface="Times New Roman" pitchFamily="18" charset="0"/>
                <a:ea typeface="+mn-ea"/>
                <a:cs typeface="+mn-cs"/>
              </a:defRPr>
            </a:lvl1pPr>
            <a:lvl2pPr marL="456011" algn="just" rtl="0" fontAlgn="base">
              <a:spcBef>
                <a:spcPct val="0"/>
              </a:spcBef>
              <a:spcAft>
                <a:spcPct val="0"/>
              </a:spcAft>
              <a:defRPr sz="2394" kern="1200">
                <a:solidFill>
                  <a:schemeClr val="tx1"/>
                </a:solidFill>
                <a:latin typeface="Times New Roman" pitchFamily="18" charset="0"/>
                <a:ea typeface="+mn-ea"/>
                <a:cs typeface="+mn-cs"/>
              </a:defRPr>
            </a:lvl2pPr>
            <a:lvl3pPr marL="912023" algn="just" rtl="0" fontAlgn="base">
              <a:spcBef>
                <a:spcPct val="0"/>
              </a:spcBef>
              <a:spcAft>
                <a:spcPct val="0"/>
              </a:spcAft>
              <a:defRPr sz="2394" kern="1200">
                <a:solidFill>
                  <a:schemeClr val="tx1"/>
                </a:solidFill>
                <a:latin typeface="Times New Roman" pitchFamily="18" charset="0"/>
                <a:ea typeface="+mn-ea"/>
                <a:cs typeface="+mn-cs"/>
              </a:defRPr>
            </a:lvl3pPr>
            <a:lvl4pPr marL="1368034" algn="just" rtl="0" fontAlgn="base">
              <a:spcBef>
                <a:spcPct val="0"/>
              </a:spcBef>
              <a:spcAft>
                <a:spcPct val="0"/>
              </a:spcAft>
              <a:defRPr sz="2394" kern="1200">
                <a:solidFill>
                  <a:schemeClr val="tx1"/>
                </a:solidFill>
                <a:latin typeface="Times New Roman" pitchFamily="18" charset="0"/>
                <a:ea typeface="+mn-ea"/>
                <a:cs typeface="+mn-cs"/>
              </a:defRPr>
            </a:lvl4pPr>
            <a:lvl5pPr marL="1824045" algn="just" rtl="0" fontAlgn="base">
              <a:spcBef>
                <a:spcPct val="0"/>
              </a:spcBef>
              <a:spcAft>
                <a:spcPct val="0"/>
              </a:spcAft>
              <a:defRPr sz="2394" kern="1200">
                <a:solidFill>
                  <a:schemeClr val="tx1"/>
                </a:solidFill>
                <a:latin typeface="Times New Roman" pitchFamily="18" charset="0"/>
                <a:ea typeface="+mn-ea"/>
                <a:cs typeface="+mn-cs"/>
              </a:defRPr>
            </a:lvl5pPr>
            <a:lvl6pPr marL="2280056" algn="l" defTabSz="912023" rtl="0" eaLnBrk="1" latinLnBrk="0" hangingPunct="1">
              <a:defRPr sz="2394" kern="1200">
                <a:solidFill>
                  <a:schemeClr val="tx1"/>
                </a:solidFill>
                <a:latin typeface="Times New Roman" pitchFamily="18" charset="0"/>
                <a:ea typeface="+mn-ea"/>
                <a:cs typeface="+mn-cs"/>
              </a:defRPr>
            </a:lvl6pPr>
            <a:lvl7pPr marL="2736068" algn="l" defTabSz="912023" rtl="0" eaLnBrk="1" latinLnBrk="0" hangingPunct="1">
              <a:defRPr sz="2394" kern="1200">
                <a:solidFill>
                  <a:schemeClr val="tx1"/>
                </a:solidFill>
                <a:latin typeface="Times New Roman" pitchFamily="18" charset="0"/>
                <a:ea typeface="+mn-ea"/>
                <a:cs typeface="+mn-cs"/>
              </a:defRPr>
            </a:lvl7pPr>
            <a:lvl8pPr marL="3192079" algn="l" defTabSz="912023" rtl="0" eaLnBrk="1" latinLnBrk="0" hangingPunct="1">
              <a:defRPr sz="2394" kern="1200">
                <a:solidFill>
                  <a:schemeClr val="tx1"/>
                </a:solidFill>
                <a:latin typeface="Times New Roman" pitchFamily="18" charset="0"/>
                <a:ea typeface="+mn-ea"/>
                <a:cs typeface="+mn-cs"/>
              </a:defRPr>
            </a:lvl8pPr>
            <a:lvl9pPr marL="3648090" algn="l" defTabSz="912023" rtl="0" eaLnBrk="1" latinLnBrk="0" hangingPunct="1">
              <a:defRPr sz="2394" kern="1200">
                <a:solidFill>
                  <a:schemeClr val="tx1"/>
                </a:solidFill>
                <a:latin typeface="Times New Roman" pitchFamily="18" charset="0"/>
                <a:ea typeface="+mn-ea"/>
                <a:cs typeface="+mn-cs"/>
              </a:defRPr>
            </a:lvl9pPr>
          </a:lstStyle>
          <a:p>
            <a:endParaRPr lang="es-MX" sz="2338"/>
          </a:p>
        </p:txBody>
      </p:sp>
      <p:sp>
        <p:nvSpPr>
          <p:cNvPr id="10" name="Text Box 9">
            <a:extLst>
              <a:ext uri="{FF2B5EF4-FFF2-40B4-BE49-F238E27FC236}">
                <a16:creationId xmlns:a16="http://schemas.microsoft.com/office/drawing/2014/main" id="{461B9428-35B6-47FC-9865-93B704BBF8F8}"/>
              </a:ext>
            </a:extLst>
          </p:cNvPr>
          <p:cNvSpPr txBox="1">
            <a:spLocks noChangeArrowheads="1"/>
          </p:cNvSpPr>
          <p:nvPr userDrawn="1"/>
        </p:nvSpPr>
        <p:spPr bwMode="auto">
          <a:xfrm>
            <a:off x="4321822" y="66568"/>
            <a:ext cx="3572074" cy="413190"/>
          </a:xfrm>
          <a:prstGeom prst="rect">
            <a:avLst/>
          </a:prstGeom>
          <a:noFill/>
          <a:ln w="9525">
            <a:noFill/>
            <a:miter lim="800000"/>
            <a:headEnd/>
            <a:tailEnd/>
          </a:ln>
          <a:effectLst/>
        </p:spPr>
        <p:txBody>
          <a:bodyPr>
            <a:spAutoFit/>
          </a:bodyPr>
          <a:lstStyle>
            <a:defPPr>
              <a:defRPr lang="es-ES"/>
            </a:defPPr>
            <a:lvl1pPr algn="just" rtl="0" fontAlgn="base">
              <a:spcBef>
                <a:spcPct val="0"/>
              </a:spcBef>
              <a:spcAft>
                <a:spcPct val="0"/>
              </a:spcAft>
              <a:defRPr sz="2394" kern="1200">
                <a:solidFill>
                  <a:schemeClr val="tx1"/>
                </a:solidFill>
                <a:latin typeface="Times New Roman" pitchFamily="18" charset="0"/>
                <a:ea typeface="+mn-ea"/>
                <a:cs typeface="+mn-cs"/>
              </a:defRPr>
            </a:lvl1pPr>
            <a:lvl2pPr marL="456011" algn="just" rtl="0" fontAlgn="base">
              <a:spcBef>
                <a:spcPct val="0"/>
              </a:spcBef>
              <a:spcAft>
                <a:spcPct val="0"/>
              </a:spcAft>
              <a:defRPr sz="2394" kern="1200">
                <a:solidFill>
                  <a:schemeClr val="tx1"/>
                </a:solidFill>
                <a:latin typeface="Times New Roman" pitchFamily="18" charset="0"/>
                <a:ea typeface="+mn-ea"/>
                <a:cs typeface="+mn-cs"/>
              </a:defRPr>
            </a:lvl2pPr>
            <a:lvl3pPr marL="912023" algn="just" rtl="0" fontAlgn="base">
              <a:spcBef>
                <a:spcPct val="0"/>
              </a:spcBef>
              <a:spcAft>
                <a:spcPct val="0"/>
              </a:spcAft>
              <a:defRPr sz="2394" kern="1200">
                <a:solidFill>
                  <a:schemeClr val="tx1"/>
                </a:solidFill>
                <a:latin typeface="Times New Roman" pitchFamily="18" charset="0"/>
                <a:ea typeface="+mn-ea"/>
                <a:cs typeface="+mn-cs"/>
              </a:defRPr>
            </a:lvl3pPr>
            <a:lvl4pPr marL="1368034" algn="just" rtl="0" fontAlgn="base">
              <a:spcBef>
                <a:spcPct val="0"/>
              </a:spcBef>
              <a:spcAft>
                <a:spcPct val="0"/>
              </a:spcAft>
              <a:defRPr sz="2394" kern="1200">
                <a:solidFill>
                  <a:schemeClr val="tx1"/>
                </a:solidFill>
                <a:latin typeface="Times New Roman" pitchFamily="18" charset="0"/>
                <a:ea typeface="+mn-ea"/>
                <a:cs typeface="+mn-cs"/>
              </a:defRPr>
            </a:lvl4pPr>
            <a:lvl5pPr marL="1824045" algn="just" rtl="0" fontAlgn="base">
              <a:spcBef>
                <a:spcPct val="0"/>
              </a:spcBef>
              <a:spcAft>
                <a:spcPct val="0"/>
              </a:spcAft>
              <a:defRPr sz="2394" kern="1200">
                <a:solidFill>
                  <a:schemeClr val="tx1"/>
                </a:solidFill>
                <a:latin typeface="Times New Roman" pitchFamily="18" charset="0"/>
                <a:ea typeface="+mn-ea"/>
                <a:cs typeface="+mn-cs"/>
              </a:defRPr>
            </a:lvl5pPr>
            <a:lvl6pPr marL="2280056" algn="l" defTabSz="912023" rtl="0" eaLnBrk="1" latinLnBrk="0" hangingPunct="1">
              <a:defRPr sz="2394" kern="1200">
                <a:solidFill>
                  <a:schemeClr val="tx1"/>
                </a:solidFill>
                <a:latin typeface="Times New Roman" pitchFamily="18" charset="0"/>
                <a:ea typeface="+mn-ea"/>
                <a:cs typeface="+mn-cs"/>
              </a:defRPr>
            </a:lvl6pPr>
            <a:lvl7pPr marL="2736068" algn="l" defTabSz="912023" rtl="0" eaLnBrk="1" latinLnBrk="0" hangingPunct="1">
              <a:defRPr sz="2394" kern="1200">
                <a:solidFill>
                  <a:schemeClr val="tx1"/>
                </a:solidFill>
                <a:latin typeface="Times New Roman" pitchFamily="18" charset="0"/>
                <a:ea typeface="+mn-ea"/>
                <a:cs typeface="+mn-cs"/>
              </a:defRPr>
            </a:lvl7pPr>
            <a:lvl8pPr marL="3192079" algn="l" defTabSz="912023" rtl="0" eaLnBrk="1" latinLnBrk="0" hangingPunct="1">
              <a:defRPr sz="2394" kern="1200">
                <a:solidFill>
                  <a:schemeClr val="tx1"/>
                </a:solidFill>
                <a:latin typeface="Times New Roman" pitchFamily="18" charset="0"/>
                <a:ea typeface="+mn-ea"/>
                <a:cs typeface="+mn-cs"/>
              </a:defRPr>
            </a:lvl8pPr>
            <a:lvl9pPr marL="3648090" algn="l" defTabSz="912023" rtl="0" eaLnBrk="1" latinLnBrk="0" hangingPunct="1">
              <a:defRPr sz="2394" kern="1200">
                <a:solidFill>
                  <a:schemeClr val="tx1"/>
                </a:solidFill>
                <a:latin typeface="Times New Roman" pitchFamily="18" charset="0"/>
                <a:ea typeface="+mn-ea"/>
                <a:cs typeface="+mn-cs"/>
              </a:defRPr>
            </a:lvl9pPr>
          </a:lstStyle>
          <a:p>
            <a:pPr algn="ctr">
              <a:lnSpc>
                <a:spcPct val="70000"/>
              </a:lnSpc>
            </a:pPr>
            <a:r>
              <a:rPr lang="es-ES" sz="2800" b="1" i="0" dirty="0">
                <a:solidFill>
                  <a:srgbClr val="000099"/>
                </a:solidFill>
                <a:latin typeface="Arial Black" panose="020B0A04020102020204" pitchFamily="34" charset="0"/>
                <a:cs typeface="Arial" panose="020B0604020202020204" pitchFamily="34" charset="0"/>
              </a:rPr>
              <a:t>U   N   A   M</a:t>
            </a:r>
          </a:p>
        </p:txBody>
      </p:sp>
      <p:sp>
        <p:nvSpPr>
          <p:cNvPr id="11" name="Text Box 10">
            <a:extLst>
              <a:ext uri="{FF2B5EF4-FFF2-40B4-BE49-F238E27FC236}">
                <a16:creationId xmlns:a16="http://schemas.microsoft.com/office/drawing/2014/main" id="{6FDCC586-3A57-4245-8B96-33302CEA90EB}"/>
              </a:ext>
            </a:extLst>
          </p:cNvPr>
          <p:cNvSpPr txBox="1">
            <a:spLocks noChangeArrowheads="1"/>
          </p:cNvSpPr>
          <p:nvPr userDrawn="1"/>
        </p:nvSpPr>
        <p:spPr bwMode="auto">
          <a:xfrm>
            <a:off x="4473825" y="459731"/>
            <a:ext cx="3268067" cy="246286"/>
          </a:xfrm>
          <a:prstGeom prst="rect">
            <a:avLst/>
          </a:prstGeom>
          <a:noFill/>
          <a:ln w="9525">
            <a:noFill/>
            <a:miter lim="800000"/>
            <a:headEnd/>
            <a:tailEnd/>
          </a:ln>
          <a:effectLst/>
        </p:spPr>
        <p:txBody>
          <a:bodyPr wrap="square">
            <a:spAutoFit/>
          </a:bodyPr>
          <a:lstStyle>
            <a:defPPr>
              <a:defRPr lang="es-ES"/>
            </a:defPPr>
            <a:lvl1pPr algn="just" rtl="0" fontAlgn="base">
              <a:spcBef>
                <a:spcPct val="0"/>
              </a:spcBef>
              <a:spcAft>
                <a:spcPct val="0"/>
              </a:spcAft>
              <a:defRPr sz="2394" kern="1200">
                <a:solidFill>
                  <a:schemeClr val="tx1"/>
                </a:solidFill>
                <a:latin typeface="Times New Roman" pitchFamily="18" charset="0"/>
                <a:ea typeface="+mn-ea"/>
                <a:cs typeface="+mn-cs"/>
              </a:defRPr>
            </a:lvl1pPr>
            <a:lvl2pPr marL="456011" algn="just" rtl="0" fontAlgn="base">
              <a:spcBef>
                <a:spcPct val="0"/>
              </a:spcBef>
              <a:spcAft>
                <a:spcPct val="0"/>
              </a:spcAft>
              <a:defRPr sz="2394" kern="1200">
                <a:solidFill>
                  <a:schemeClr val="tx1"/>
                </a:solidFill>
                <a:latin typeface="Times New Roman" pitchFamily="18" charset="0"/>
                <a:ea typeface="+mn-ea"/>
                <a:cs typeface="+mn-cs"/>
              </a:defRPr>
            </a:lvl2pPr>
            <a:lvl3pPr marL="912023" algn="just" rtl="0" fontAlgn="base">
              <a:spcBef>
                <a:spcPct val="0"/>
              </a:spcBef>
              <a:spcAft>
                <a:spcPct val="0"/>
              </a:spcAft>
              <a:defRPr sz="2394" kern="1200">
                <a:solidFill>
                  <a:schemeClr val="tx1"/>
                </a:solidFill>
                <a:latin typeface="Times New Roman" pitchFamily="18" charset="0"/>
                <a:ea typeface="+mn-ea"/>
                <a:cs typeface="+mn-cs"/>
              </a:defRPr>
            </a:lvl3pPr>
            <a:lvl4pPr marL="1368034" algn="just" rtl="0" fontAlgn="base">
              <a:spcBef>
                <a:spcPct val="0"/>
              </a:spcBef>
              <a:spcAft>
                <a:spcPct val="0"/>
              </a:spcAft>
              <a:defRPr sz="2394" kern="1200">
                <a:solidFill>
                  <a:schemeClr val="tx1"/>
                </a:solidFill>
                <a:latin typeface="Times New Roman" pitchFamily="18" charset="0"/>
                <a:ea typeface="+mn-ea"/>
                <a:cs typeface="+mn-cs"/>
              </a:defRPr>
            </a:lvl4pPr>
            <a:lvl5pPr marL="1824045" algn="just" rtl="0" fontAlgn="base">
              <a:spcBef>
                <a:spcPct val="0"/>
              </a:spcBef>
              <a:spcAft>
                <a:spcPct val="0"/>
              </a:spcAft>
              <a:defRPr sz="2394" kern="1200">
                <a:solidFill>
                  <a:schemeClr val="tx1"/>
                </a:solidFill>
                <a:latin typeface="Times New Roman" pitchFamily="18" charset="0"/>
                <a:ea typeface="+mn-ea"/>
                <a:cs typeface="+mn-cs"/>
              </a:defRPr>
            </a:lvl5pPr>
            <a:lvl6pPr marL="2280056" algn="l" defTabSz="912023" rtl="0" eaLnBrk="1" latinLnBrk="0" hangingPunct="1">
              <a:defRPr sz="2394" kern="1200">
                <a:solidFill>
                  <a:schemeClr val="tx1"/>
                </a:solidFill>
                <a:latin typeface="Times New Roman" pitchFamily="18" charset="0"/>
                <a:ea typeface="+mn-ea"/>
                <a:cs typeface="+mn-cs"/>
              </a:defRPr>
            </a:lvl6pPr>
            <a:lvl7pPr marL="2736068" algn="l" defTabSz="912023" rtl="0" eaLnBrk="1" latinLnBrk="0" hangingPunct="1">
              <a:defRPr sz="2394" kern="1200">
                <a:solidFill>
                  <a:schemeClr val="tx1"/>
                </a:solidFill>
                <a:latin typeface="Times New Roman" pitchFamily="18" charset="0"/>
                <a:ea typeface="+mn-ea"/>
                <a:cs typeface="+mn-cs"/>
              </a:defRPr>
            </a:lvl7pPr>
            <a:lvl8pPr marL="3192079" algn="l" defTabSz="912023" rtl="0" eaLnBrk="1" latinLnBrk="0" hangingPunct="1">
              <a:defRPr sz="2394" kern="1200">
                <a:solidFill>
                  <a:schemeClr val="tx1"/>
                </a:solidFill>
                <a:latin typeface="Times New Roman" pitchFamily="18" charset="0"/>
                <a:ea typeface="+mn-ea"/>
                <a:cs typeface="+mn-cs"/>
              </a:defRPr>
            </a:lvl8pPr>
            <a:lvl9pPr marL="3648090" algn="l" defTabSz="912023" rtl="0" eaLnBrk="1" latinLnBrk="0" hangingPunct="1">
              <a:defRPr sz="2394" kern="1200">
                <a:solidFill>
                  <a:schemeClr val="tx1"/>
                </a:solidFill>
                <a:latin typeface="Times New Roman" pitchFamily="18" charset="0"/>
                <a:ea typeface="+mn-ea"/>
                <a:cs typeface="+mn-cs"/>
              </a:defRPr>
            </a:lvl9pPr>
          </a:lstStyle>
          <a:p>
            <a:pPr algn="ctr">
              <a:lnSpc>
                <a:spcPct val="70000"/>
              </a:lnSpc>
            </a:pPr>
            <a:r>
              <a:rPr lang="es-ES" sz="1400" b="1" i="0" dirty="0">
                <a:solidFill>
                  <a:srgbClr val="000099"/>
                </a:solidFill>
                <a:latin typeface="Arial" panose="020B0604020202020204" pitchFamily="34" charset="0"/>
                <a:cs typeface="Arial" panose="020B0604020202020204" pitchFamily="34" charset="0"/>
              </a:rPr>
              <a:t>Facultad de Ingeniería</a:t>
            </a:r>
          </a:p>
        </p:txBody>
      </p:sp>
      <p:sp>
        <p:nvSpPr>
          <p:cNvPr id="12" name="Rectangle 12">
            <a:extLst>
              <a:ext uri="{FF2B5EF4-FFF2-40B4-BE49-F238E27FC236}">
                <a16:creationId xmlns:a16="http://schemas.microsoft.com/office/drawing/2014/main" id="{99158297-926E-43D1-A731-C7BA947DF191}"/>
              </a:ext>
            </a:extLst>
          </p:cNvPr>
          <p:cNvSpPr>
            <a:spLocks noChangeArrowheads="1"/>
          </p:cNvSpPr>
          <p:nvPr userDrawn="1"/>
        </p:nvSpPr>
        <p:spPr bwMode="auto">
          <a:xfrm>
            <a:off x="5858" y="6581139"/>
            <a:ext cx="12204000" cy="288000"/>
          </a:xfrm>
          <a:prstGeom prst="rect">
            <a:avLst/>
          </a:prstGeom>
          <a:gradFill rotWithShape="0">
            <a:gsLst>
              <a:gs pos="28000">
                <a:srgbClr val="FAFAF2"/>
              </a:gs>
              <a:gs pos="100000">
                <a:srgbClr val="003399"/>
              </a:gs>
            </a:gsLst>
            <a:lin ang="5400000" scaled="1"/>
          </a:gradFill>
          <a:ln w="9525">
            <a:noFill/>
            <a:miter lim="800000"/>
            <a:headEnd/>
            <a:tailEnd/>
          </a:ln>
          <a:effectLst/>
        </p:spPr>
        <p:txBody>
          <a:bodyPr wrap="square" anchor="ctr">
            <a:spAutoFit/>
          </a:bodyPr>
          <a:lstStyle>
            <a:defPPr>
              <a:defRPr lang="es-ES"/>
            </a:defPPr>
            <a:lvl1pPr algn="just" rtl="0" fontAlgn="base">
              <a:spcBef>
                <a:spcPct val="0"/>
              </a:spcBef>
              <a:spcAft>
                <a:spcPct val="0"/>
              </a:spcAft>
              <a:defRPr sz="2394" kern="1200">
                <a:solidFill>
                  <a:schemeClr val="tx1"/>
                </a:solidFill>
                <a:latin typeface="Times New Roman" pitchFamily="18" charset="0"/>
                <a:ea typeface="+mn-ea"/>
                <a:cs typeface="+mn-cs"/>
              </a:defRPr>
            </a:lvl1pPr>
            <a:lvl2pPr marL="456011" algn="just" rtl="0" fontAlgn="base">
              <a:spcBef>
                <a:spcPct val="0"/>
              </a:spcBef>
              <a:spcAft>
                <a:spcPct val="0"/>
              </a:spcAft>
              <a:defRPr sz="2394" kern="1200">
                <a:solidFill>
                  <a:schemeClr val="tx1"/>
                </a:solidFill>
                <a:latin typeface="Times New Roman" pitchFamily="18" charset="0"/>
                <a:ea typeface="+mn-ea"/>
                <a:cs typeface="+mn-cs"/>
              </a:defRPr>
            </a:lvl2pPr>
            <a:lvl3pPr marL="912023" algn="just" rtl="0" fontAlgn="base">
              <a:spcBef>
                <a:spcPct val="0"/>
              </a:spcBef>
              <a:spcAft>
                <a:spcPct val="0"/>
              </a:spcAft>
              <a:defRPr sz="2394" kern="1200">
                <a:solidFill>
                  <a:schemeClr val="tx1"/>
                </a:solidFill>
                <a:latin typeface="Times New Roman" pitchFamily="18" charset="0"/>
                <a:ea typeface="+mn-ea"/>
                <a:cs typeface="+mn-cs"/>
              </a:defRPr>
            </a:lvl3pPr>
            <a:lvl4pPr marL="1368034" algn="just" rtl="0" fontAlgn="base">
              <a:spcBef>
                <a:spcPct val="0"/>
              </a:spcBef>
              <a:spcAft>
                <a:spcPct val="0"/>
              </a:spcAft>
              <a:defRPr sz="2394" kern="1200">
                <a:solidFill>
                  <a:schemeClr val="tx1"/>
                </a:solidFill>
                <a:latin typeface="Times New Roman" pitchFamily="18" charset="0"/>
                <a:ea typeface="+mn-ea"/>
                <a:cs typeface="+mn-cs"/>
              </a:defRPr>
            </a:lvl4pPr>
            <a:lvl5pPr marL="1824045" algn="just" rtl="0" fontAlgn="base">
              <a:spcBef>
                <a:spcPct val="0"/>
              </a:spcBef>
              <a:spcAft>
                <a:spcPct val="0"/>
              </a:spcAft>
              <a:defRPr sz="2394" kern="1200">
                <a:solidFill>
                  <a:schemeClr val="tx1"/>
                </a:solidFill>
                <a:latin typeface="Times New Roman" pitchFamily="18" charset="0"/>
                <a:ea typeface="+mn-ea"/>
                <a:cs typeface="+mn-cs"/>
              </a:defRPr>
            </a:lvl5pPr>
            <a:lvl6pPr marL="2280056" algn="l" defTabSz="912023" rtl="0" eaLnBrk="1" latinLnBrk="0" hangingPunct="1">
              <a:defRPr sz="2394" kern="1200">
                <a:solidFill>
                  <a:schemeClr val="tx1"/>
                </a:solidFill>
                <a:latin typeface="Times New Roman" pitchFamily="18" charset="0"/>
                <a:ea typeface="+mn-ea"/>
                <a:cs typeface="+mn-cs"/>
              </a:defRPr>
            </a:lvl6pPr>
            <a:lvl7pPr marL="2736068" algn="l" defTabSz="912023" rtl="0" eaLnBrk="1" latinLnBrk="0" hangingPunct="1">
              <a:defRPr sz="2394" kern="1200">
                <a:solidFill>
                  <a:schemeClr val="tx1"/>
                </a:solidFill>
                <a:latin typeface="Times New Roman" pitchFamily="18" charset="0"/>
                <a:ea typeface="+mn-ea"/>
                <a:cs typeface="+mn-cs"/>
              </a:defRPr>
            </a:lvl7pPr>
            <a:lvl8pPr marL="3192079" algn="l" defTabSz="912023" rtl="0" eaLnBrk="1" latinLnBrk="0" hangingPunct="1">
              <a:defRPr sz="2394" kern="1200">
                <a:solidFill>
                  <a:schemeClr val="tx1"/>
                </a:solidFill>
                <a:latin typeface="Times New Roman" pitchFamily="18" charset="0"/>
                <a:ea typeface="+mn-ea"/>
                <a:cs typeface="+mn-cs"/>
              </a:defRPr>
            </a:lvl8pPr>
            <a:lvl9pPr marL="3648090" algn="l" defTabSz="912023" rtl="0" eaLnBrk="1" latinLnBrk="0" hangingPunct="1">
              <a:defRPr sz="2394" kern="1200">
                <a:solidFill>
                  <a:schemeClr val="tx1"/>
                </a:solidFill>
                <a:latin typeface="Times New Roman" pitchFamily="18" charset="0"/>
                <a:ea typeface="+mn-ea"/>
                <a:cs typeface="+mn-cs"/>
              </a:defRPr>
            </a:lvl9pPr>
          </a:lstStyle>
          <a:p>
            <a:endParaRPr lang="es-MX" sz="2338"/>
          </a:p>
        </p:txBody>
      </p:sp>
      <p:sp>
        <p:nvSpPr>
          <p:cNvPr id="13" name="Text Box 13">
            <a:extLst>
              <a:ext uri="{FF2B5EF4-FFF2-40B4-BE49-F238E27FC236}">
                <a16:creationId xmlns:a16="http://schemas.microsoft.com/office/drawing/2014/main" id="{2C2F0467-AB22-45AC-9D8D-B3F0AEB0795D}"/>
              </a:ext>
            </a:extLst>
          </p:cNvPr>
          <p:cNvSpPr txBox="1">
            <a:spLocks noChangeArrowheads="1"/>
          </p:cNvSpPr>
          <p:nvPr userDrawn="1"/>
        </p:nvSpPr>
        <p:spPr bwMode="auto">
          <a:xfrm>
            <a:off x="11505888" y="6552582"/>
            <a:ext cx="623032" cy="337692"/>
          </a:xfrm>
          <a:prstGeom prst="rect">
            <a:avLst/>
          </a:prstGeom>
          <a:noFill/>
          <a:ln w="9525">
            <a:noFill/>
            <a:miter lim="800000"/>
            <a:headEnd/>
            <a:tailEnd/>
          </a:ln>
          <a:effectLst/>
        </p:spPr>
        <p:txBody>
          <a:bodyPr wrap="none">
            <a:spAutoFit/>
            <a:flatTx/>
          </a:bodyPr>
          <a:lstStyle>
            <a:defPPr>
              <a:defRPr lang="es-ES"/>
            </a:defPPr>
            <a:lvl1pPr algn="just" rtl="0" fontAlgn="base">
              <a:spcBef>
                <a:spcPct val="0"/>
              </a:spcBef>
              <a:spcAft>
                <a:spcPct val="0"/>
              </a:spcAft>
              <a:defRPr sz="2394" kern="1200">
                <a:solidFill>
                  <a:schemeClr val="tx1"/>
                </a:solidFill>
                <a:latin typeface="Times New Roman" pitchFamily="18" charset="0"/>
                <a:ea typeface="+mn-ea"/>
                <a:cs typeface="+mn-cs"/>
              </a:defRPr>
            </a:lvl1pPr>
            <a:lvl2pPr marL="456011" algn="just" rtl="0" fontAlgn="base">
              <a:spcBef>
                <a:spcPct val="0"/>
              </a:spcBef>
              <a:spcAft>
                <a:spcPct val="0"/>
              </a:spcAft>
              <a:defRPr sz="2394" kern="1200">
                <a:solidFill>
                  <a:schemeClr val="tx1"/>
                </a:solidFill>
                <a:latin typeface="Times New Roman" pitchFamily="18" charset="0"/>
                <a:ea typeface="+mn-ea"/>
                <a:cs typeface="+mn-cs"/>
              </a:defRPr>
            </a:lvl2pPr>
            <a:lvl3pPr marL="912023" algn="just" rtl="0" fontAlgn="base">
              <a:spcBef>
                <a:spcPct val="0"/>
              </a:spcBef>
              <a:spcAft>
                <a:spcPct val="0"/>
              </a:spcAft>
              <a:defRPr sz="2394" kern="1200">
                <a:solidFill>
                  <a:schemeClr val="tx1"/>
                </a:solidFill>
                <a:latin typeface="Times New Roman" pitchFamily="18" charset="0"/>
                <a:ea typeface="+mn-ea"/>
                <a:cs typeface="+mn-cs"/>
              </a:defRPr>
            </a:lvl3pPr>
            <a:lvl4pPr marL="1368034" algn="just" rtl="0" fontAlgn="base">
              <a:spcBef>
                <a:spcPct val="0"/>
              </a:spcBef>
              <a:spcAft>
                <a:spcPct val="0"/>
              </a:spcAft>
              <a:defRPr sz="2394" kern="1200">
                <a:solidFill>
                  <a:schemeClr val="tx1"/>
                </a:solidFill>
                <a:latin typeface="Times New Roman" pitchFamily="18" charset="0"/>
                <a:ea typeface="+mn-ea"/>
                <a:cs typeface="+mn-cs"/>
              </a:defRPr>
            </a:lvl4pPr>
            <a:lvl5pPr marL="1824045" algn="just" rtl="0" fontAlgn="base">
              <a:spcBef>
                <a:spcPct val="0"/>
              </a:spcBef>
              <a:spcAft>
                <a:spcPct val="0"/>
              </a:spcAft>
              <a:defRPr sz="2394" kern="1200">
                <a:solidFill>
                  <a:schemeClr val="tx1"/>
                </a:solidFill>
                <a:latin typeface="Times New Roman" pitchFamily="18" charset="0"/>
                <a:ea typeface="+mn-ea"/>
                <a:cs typeface="+mn-cs"/>
              </a:defRPr>
            </a:lvl5pPr>
            <a:lvl6pPr marL="2280056" algn="l" defTabSz="912023" rtl="0" eaLnBrk="1" latinLnBrk="0" hangingPunct="1">
              <a:defRPr sz="2394" kern="1200">
                <a:solidFill>
                  <a:schemeClr val="tx1"/>
                </a:solidFill>
                <a:latin typeface="Times New Roman" pitchFamily="18" charset="0"/>
                <a:ea typeface="+mn-ea"/>
                <a:cs typeface="+mn-cs"/>
              </a:defRPr>
            </a:lvl6pPr>
            <a:lvl7pPr marL="2736068" algn="l" defTabSz="912023" rtl="0" eaLnBrk="1" latinLnBrk="0" hangingPunct="1">
              <a:defRPr sz="2394" kern="1200">
                <a:solidFill>
                  <a:schemeClr val="tx1"/>
                </a:solidFill>
                <a:latin typeface="Times New Roman" pitchFamily="18" charset="0"/>
                <a:ea typeface="+mn-ea"/>
                <a:cs typeface="+mn-cs"/>
              </a:defRPr>
            </a:lvl7pPr>
            <a:lvl8pPr marL="3192079" algn="l" defTabSz="912023" rtl="0" eaLnBrk="1" latinLnBrk="0" hangingPunct="1">
              <a:defRPr sz="2394" kern="1200">
                <a:solidFill>
                  <a:schemeClr val="tx1"/>
                </a:solidFill>
                <a:latin typeface="Times New Roman" pitchFamily="18" charset="0"/>
                <a:ea typeface="+mn-ea"/>
                <a:cs typeface="+mn-cs"/>
              </a:defRPr>
            </a:lvl8pPr>
            <a:lvl9pPr marL="3648090" algn="l" defTabSz="912023" rtl="0" eaLnBrk="1" latinLnBrk="0" hangingPunct="1">
              <a:defRPr sz="2394" kern="1200">
                <a:solidFill>
                  <a:schemeClr val="tx1"/>
                </a:solidFill>
                <a:latin typeface="Times New Roman" pitchFamily="18" charset="0"/>
                <a:ea typeface="+mn-ea"/>
                <a:cs typeface="+mn-cs"/>
              </a:defRPr>
            </a:lvl9pPr>
          </a:lstStyle>
          <a:p>
            <a:pPr algn="ctr" eaLnBrk="0" hangingPunct="0"/>
            <a:r>
              <a:rPr lang="es-ES" sz="1559" b="1" i="1" dirty="0">
                <a:solidFill>
                  <a:srgbClr val="9999FF"/>
                </a:solidFill>
                <a:effectLst>
                  <a:outerShdw blurRad="38100" dist="38100" dir="2700000" algn="tl">
                    <a:srgbClr val="000000"/>
                  </a:outerShdw>
                </a:effectLst>
                <a:latin typeface="Times New Roman" pitchFamily="18" charset="0"/>
              </a:rPr>
              <a:t>AVM</a:t>
            </a:r>
          </a:p>
        </p:txBody>
      </p:sp>
      <p:pic>
        <p:nvPicPr>
          <p:cNvPr id="14" name="Imagen 13">
            <a:extLst>
              <a:ext uri="{FF2B5EF4-FFF2-40B4-BE49-F238E27FC236}">
                <a16:creationId xmlns:a16="http://schemas.microsoft.com/office/drawing/2014/main" id="{EDABAF2A-22E2-41C9-9F69-64D38B31906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12607" y="-31103"/>
            <a:ext cx="1003095" cy="1253942"/>
          </a:xfrm>
          <a:prstGeom prst="rect">
            <a:avLst/>
          </a:prstGeom>
        </p:spPr>
      </p:pic>
      <p:pic>
        <p:nvPicPr>
          <p:cNvPr id="15" name="Imagen 14">
            <a:extLst>
              <a:ext uri="{FF2B5EF4-FFF2-40B4-BE49-F238E27FC236}">
                <a16:creationId xmlns:a16="http://schemas.microsoft.com/office/drawing/2014/main" id="{2FE3B64B-221C-4BA9-A39E-BC12C4013ECA}"/>
              </a:ext>
            </a:extLst>
          </p:cNvPr>
          <p:cNvPicPr>
            <a:picLocks noChangeAspect="1"/>
          </p:cNvPicPr>
          <p:nvPr userDrawn="1"/>
        </p:nvPicPr>
        <p:blipFill>
          <a:blip r:embed="rId5">
            <a:clrChange>
              <a:clrFrom>
                <a:srgbClr val="FFFFFF"/>
              </a:clrFrom>
              <a:clrTo>
                <a:srgbClr val="FFFFFF">
                  <a:alpha val="0"/>
                </a:srgbClr>
              </a:clrTo>
            </a:clrChange>
          </a:blip>
          <a:stretch>
            <a:fillRect/>
          </a:stretch>
        </p:blipFill>
        <p:spPr>
          <a:xfrm>
            <a:off x="66804" y="-32274"/>
            <a:ext cx="1083259" cy="121215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AFAF0"/>
        </a:solidFill>
        <a:effectLst/>
      </p:bgPr>
    </p:bg>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F7784620-9A65-4408-B802-632FFD88C966}"/>
              </a:ext>
            </a:extLst>
          </p:cNvPr>
          <p:cNvSpPr>
            <a:spLocks noChangeArrowheads="1"/>
          </p:cNvSpPr>
          <p:nvPr userDrawn="1"/>
        </p:nvSpPr>
        <p:spPr bwMode="auto">
          <a:xfrm>
            <a:off x="-12000" y="963143"/>
            <a:ext cx="12204000" cy="288000"/>
          </a:xfrm>
          <a:prstGeom prst="rect">
            <a:avLst/>
          </a:prstGeom>
          <a:gradFill rotWithShape="0">
            <a:gsLst>
              <a:gs pos="0">
                <a:srgbClr val="FAFAF2"/>
              </a:gs>
              <a:gs pos="50000">
                <a:srgbClr val="003399"/>
              </a:gs>
              <a:gs pos="100000">
                <a:srgbClr val="FAFAF2"/>
              </a:gs>
            </a:gsLst>
            <a:lin ang="5400000" scaled="1"/>
          </a:gradFill>
          <a:ln w="9525">
            <a:noFill/>
            <a:miter lim="800000"/>
            <a:headEnd/>
            <a:tailEnd/>
          </a:ln>
          <a:effectLst/>
        </p:spPr>
        <p:txBody>
          <a:bodyPr wrap="square" anchor="ctr">
            <a:spAutoFit/>
          </a:bodyPr>
          <a:lstStyle>
            <a:defPPr>
              <a:defRPr lang="es-ES"/>
            </a:defPPr>
            <a:lvl1pPr algn="just" rtl="0" fontAlgn="base">
              <a:spcBef>
                <a:spcPct val="0"/>
              </a:spcBef>
              <a:spcAft>
                <a:spcPct val="0"/>
              </a:spcAft>
              <a:defRPr sz="2394" kern="1200">
                <a:solidFill>
                  <a:schemeClr val="tx1"/>
                </a:solidFill>
                <a:latin typeface="Times New Roman" pitchFamily="18" charset="0"/>
                <a:ea typeface="+mn-ea"/>
                <a:cs typeface="+mn-cs"/>
              </a:defRPr>
            </a:lvl1pPr>
            <a:lvl2pPr marL="456011" algn="just" rtl="0" fontAlgn="base">
              <a:spcBef>
                <a:spcPct val="0"/>
              </a:spcBef>
              <a:spcAft>
                <a:spcPct val="0"/>
              </a:spcAft>
              <a:defRPr sz="2394" kern="1200">
                <a:solidFill>
                  <a:schemeClr val="tx1"/>
                </a:solidFill>
                <a:latin typeface="Times New Roman" pitchFamily="18" charset="0"/>
                <a:ea typeface="+mn-ea"/>
                <a:cs typeface="+mn-cs"/>
              </a:defRPr>
            </a:lvl2pPr>
            <a:lvl3pPr marL="912023" algn="just" rtl="0" fontAlgn="base">
              <a:spcBef>
                <a:spcPct val="0"/>
              </a:spcBef>
              <a:spcAft>
                <a:spcPct val="0"/>
              </a:spcAft>
              <a:defRPr sz="2394" kern="1200">
                <a:solidFill>
                  <a:schemeClr val="tx1"/>
                </a:solidFill>
                <a:latin typeface="Times New Roman" pitchFamily="18" charset="0"/>
                <a:ea typeface="+mn-ea"/>
                <a:cs typeface="+mn-cs"/>
              </a:defRPr>
            </a:lvl3pPr>
            <a:lvl4pPr marL="1368034" algn="just" rtl="0" fontAlgn="base">
              <a:spcBef>
                <a:spcPct val="0"/>
              </a:spcBef>
              <a:spcAft>
                <a:spcPct val="0"/>
              </a:spcAft>
              <a:defRPr sz="2394" kern="1200">
                <a:solidFill>
                  <a:schemeClr val="tx1"/>
                </a:solidFill>
                <a:latin typeface="Times New Roman" pitchFamily="18" charset="0"/>
                <a:ea typeface="+mn-ea"/>
                <a:cs typeface="+mn-cs"/>
              </a:defRPr>
            </a:lvl4pPr>
            <a:lvl5pPr marL="1824045" algn="just" rtl="0" fontAlgn="base">
              <a:spcBef>
                <a:spcPct val="0"/>
              </a:spcBef>
              <a:spcAft>
                <a:spcPct val="0"/>
              </a:spcAft>
              <a:defRPr sz="2394" kern="1200">
                <a:solidFill>
                  <a:schemeClr val="tx1"/>
                </a:solidFill>
                <a:latin typeface="Times New Roman" pitchFamily="18" charset="0"/>
                <a:ea typeface="+mn-ea"/>
                <a:cs typeface="+mn-cs"/>
              </a:defRPr>
            </a:lvl5pPr>
            <a:lvl6pPr marL="2280056" algn="l" defTabSz="912023" rtl="0" eaLnBrk="1" latinLnBrk="0" hangingPunct="1">
              <a:defRPr sz="2394" kern="1200">
                <a:solidFill>
                  <a:schemeClr val="tx1"/>
                </a:solidFill>
                <a:latin typeface="Times New Roman" pitchFamily="18" charset="0"/>
                <a:ea typeface="+mn-ea"/>
                <a:cs typeface="+mn-cs"/>
              </a:defRPr>
            </a:lvl6pPr>
            <a:lvl7pPr marL="2736068" algn="l" defTabSz="912023" rtl="0" eaLnBrk="1" latinLnBrk="0" hangingPunct="1">
              <a:defRPr sz="2394" kern="1200">
                <a:solidFill>
                  <a:schemeClr val="tx1"/>
                </a:solidFill>
                <a:latin typeface="Times New Roman" pitchFamily="18" charset="0"/>
                <a:ea typeface="+mn-ea"/>
                <a:cs typeface="+mn-cs"/>
              </a:defRPr>
            </a:lvl7pPr>
            <a:lvl8pPr marL="3192079" algn="l" defTabSz="912023" rtl="0" eaLnBrk="1" latinLnBrk="0" hangingPunct="1">
              <a:defRPr sz="2394" kern="1200">
                <a:solidFill>
                  <a:schemeClr val="tx1"/>
                </a:solidFill>
                <a:latin typeface="Times New Roman" pitchFamily="18" charset="0"/>
                <a:ea typeface="+mn-ea"/>
                <a:cs typeface="+mn-cs"/>
              </a:defRPr>
            </a:lvl8pPr>
            <a:lvl9pPr marL="3648090" algn="l" defTabSz="912023" rtl="0" eaLnBrk="1" latinLnBrk="0" hangingPunct="1">
              <a:defRPr sz="2394" kern="1200">
                <a:solidFill>
                  <a:schemeClr val="tx1"/>
                </a:solidFill>
                <a:latin typeface="Times New Roman" pitchFamily="18" charset="0"/>
                <a:ea typeface="+mn-ea"/>
                <a:cs typeface="+mn-cs"/>
              </a:defRPr>
            </a:lvl9pPr>
          </a:lstStyle>
          <a:p>
            <a:endParaRPr lang="es-MX" sz="2338">
              <a:solidFill>
                <a:srgbClr val="000000"/>
              </a:solidFill>
            </a:endParaRPr>
          </a:p>
        </p:txBody>
      </p:sp>
      <p:sp>
        <p:nvSpPr>
          <p:cNvPr id="10" name="Text Box 9">
            <a:extLst>
              <a:ext uri="{FF2B5EF4-FFF2-40B4-BE49-F238E27FC236}">
                <a16:creationId xmlns:a16="http://schemas.microsoft.com/office/drawing/2014/main" id="{461B9428-35B6-47FC-9865-93B704BBF8F8}"/>
              </a:ext>
            </a:extLst>
          </p:cNvPr>
          <p:cNvSpPr txBox="1">
            <a:spLocks noChangeArrowheads="1"/>
          </p:cNvSpPr>
          <p:nvPr userDrawn="1"/>
        </p:nvSpPr>
        <p:spPr bwMode="auto">
          <a:xfrm>
            <a:off x="4321822" y="66568"/>
            <a:ext cx="3572074" cy="413190"/>
          </a:xfrm>
          <a:prstGeom prst="rect">
            <a:avLst/>
          </a:prstGeom>
          <a:noFill/>
          <a:ln w="9525">
            <a:noFill/>
            <a:miter lim="800000"/>
            <a:headEnd/>
            <a:tailEnd/>
          </a:ln>
          <a:effectLst/>
        </p:spPr>
        <p:txBody>
          <a:bodyPr>
            <a:spAutoFit/>
          </a:bodyPr>
          <a:lstStyle>
            <a:defPPr>
              <a:defRPr lang="es-ES"/>
            </a:defPPr>
            <a:lvl1pPr algn="just" rtl="0" fontAlgn="base">
              <a:spcBef>
                <a:spcPct val="0"/>
              </a:spcBef>
              <a:spcAft>
                <a:spcPct val="0"/>
              </a:spcAft>
              <a:defRPr sz="2394" kern="1200">
                <a:solidFill>
                  <a:schemeClr val="tx1"/>
                </a:solidFill>
                <a:latin typeface="Times New Roman" pitchFamily="18" charset="0"/>
                <a:ea typeface="+mn-ea"/>
                <a:cs typeface="+mn-cs"/>
              </a:defRPr>
            </a:lvl1pPr>
            <a:lvl2pPr marL="456011" algn="just" rtl="0" fontAlgn="base">
              <a:spcBef>
                <a:spcPct val="0"/>
              </a:spcBef>
              <a:spcAft>
                <a:spcPct val="0"/>
              </a:spcAft>
              <a:defRPr sz="2394" kern="1200">
                <a:solidFill>
                  <a:schemeClr val="tx1"/>
                </a:solidFill>
                <a:latin typeface="Times New Roman" pitchFamily="18" charset="0"/>
                <a:ea typeface="+mn-ea"/>
                <a:cs typeface="+mn-cs"/>
              </a:defRPr>
            </a:lvl2pPr>
            <a:lvl3pPr marL="912023" algn="just" rtl="0" fontAlgn="base">
              <a:spcBef>
                <a:spcPct val="0"/>
              </a:spcBef>
              <a:spcAft>
                <a:spcPct val="0"/>
              </a:spcAft>
              <a:defRPr sz="2394" kern="1200">
                <a:solidFill>
                  <a:schemeClr val="tx1"/>
                </a:solidFill>
                <a:latin typeface="Times New Roman" pitchFamily="18" charset="0"/>
                <a:ea typeface="+mn-ea"/>
                <a:cs typeface="+mn-cs"/>
              </a:defRPr>
            </a:lvl3pPr>
            <a:lvl4pPr marL="1368034" algn="just" rtl="0" fontAlgn="base">
              <a:spcBef>
                <a:spcPct val="0"/>
              </a:spcBef>
              <a:spcAft>
                <a:spcPct val="0"/>
              </a:spcAft>
              <a:defRPr sz="2394" kern="1200">
                <a:solidFill>
                  <a:schemeClr val="tx1"/>
                </a:solidFill>
                <a:latin typeface="Times New Roman" pitchFamily="18" charset="0"/>
                <a:ea typeface="+mn-ea"/>
                <a:cs typeface="+mn-cs"/>
              </a:defRPr>
            </a:lvl4pPr>
            <a:lvl5pPr marL="1824045" algn="just" rtl="0" fontAlgn="base">
              <a:spcBef>
                <a:spcPct val="0"/>
              </a:spcBef>
              <a:spcAft>
                <a:spcPct val="0"/>
              </a:spcAft>
              <a:defRPr sz="2394" kern="1200">
                <a:solidFill>
                  <a:schemeClr val="tx1"/>
                </a:solidFill>
                <a:latin typeface="Times New Roman" pitchFamily="18" charset="0"/>
                <a:ea typeface="+mn-ea"/>
                <a:cs typeface="+mn-cs"/>
              </a:defRPr>
            </a:lvl5pPr>
            <a:lvl6pPr marL="2280056" algn="l" defTabSz="912023" rtl="0" eaLnBrk="1" latinLnBrk="0" hangingPunct="1">
              <a:defRPr sz="2394" kern="1200">
                <a:solidFill>
                  <a:schemeClr val="tx1"/>
                </a:solidFill>
                <a:latin typeface="Times New Roman" pitchFamily="18" charset="0"/>
                <a:ea typeface="+mn-ea"/>
                <a:cs typeface="+mn-cs"/>
              </a:defRPr>
            </a:lvl6pPr>
            <a:lvl7pPr marL="2736068" algn="l" defTabSz="912023" rtl="0" eaLnBrk="1" latinLnBrk="0" hangingPunct="1">
              <a:defRPr sz="2394" kern="1200">
                <a:solidFill>
                  <a:schemeClr val="tx1"/>
                </a:solidFill>
                <a:latin typeface="Times New Roman" pitchFamily="18" charset="0"/>
                <a:ea typeface="+mn-ea"/>
                <a:cs typeface="+mn-cs"/>
              </a:defRPr>
            </a:lvl7pPr>
            <a:lvl8pPr marL="3192079" algn="l" defTabSz="912023" rtl="0" eaLnBrk="1" latinLnBrk="0" hangingPunct="1">
              <a:defRPr sz="2394" kern="1200">
                <a:solidFill>
                  <a:schemeClr val="tx1"/>
                </a:solidFill>
                <a:latin typeface="Times New Roman" pitchFamily="18" charset="0"/>
                <a:ea typeface="+mn-ea"/>
                <a:cs typeface="+mn-cs"/>
              </a:defRPr>
            </a:lvl8pPr>
            <a:lvl9pPr marL="3648090" algn="l" defTabSz="912023" rtl="0" eaLnBrk="1" latinLnBrk="0" hangingPunct="1">
              <a:defRPr sz="2394" kern="1200">
                <a:solidFill>
                  <a:schemeClr val="tx1"/>
                </a:solidFill>
                <a:latin typeface="Times New Roman" pitchFamily="18" charset="0"/>
                <a:ea typeface="+mn-ea"/>
                <a:cs typeface="+mn-cs"/>
              </a:defRPr>
            </a:lvl9pPr>
          </a:lstStyle>
          <a:p>
            <a:pPr algn="ctr">
              <a:lnSpc>
                <a:spcPct val="70000"/>
              </a:lnSpc>
            </a:pPr>
            <a:r>
              <a:rPr lang="es-ES" sz="2800" b="1" dirty="0">
                <a:solidFill>
                  <a:srgbClr val="000099"/>
                </a:solidFill>
                <a:latin typeface="Arial Black" panose="020B0A04020102020204" pitchFamily="34" charset="0"/>
                <a:cs typeface="Arial" panose="020B0604020202020204" pitchFamily="34" charset="0"/>
              </a:rPr>
              <a:t>U   N   A   M</a:t>
            </a:r>
          </a:p>
        </p:txBody>
      </p:sp>
      <p:sp>
        <p:nvSpPr>
          <p:cNvPr id="11" name="Text Box 10">
            <a:extLst>
              <a:ext uri="{FF2B5EF4-FFF2-40B4-BE49-F238E27FC236}">
                <a16:creationId xmlns:a16="http://schemas.microsoft.com/office/drawing/2014/main" id="{6FDCC586-3A57-4245-8B96-33302CEA90EB}"/>
              </a:ext>
            </a:extLst>
          </p:cNvPr>
          <p:cNvSpPr txBox="1">
            <a:spLocks noChangeArrowheads="1"/>
          </p:cNvSpPr>
          <p:nvPr userDrawn="1"/>
        </p:nvSpPr>
        <p:spPr bwMode="auto">
          <a:xfrm>
            <a:off x="4473825" y="459731"/>
            <a:ext cx="3268067" cy="246286"/>
          </a:xfrm>
          <a:prstGeom prst="rect">
            <a:avLst/>
          </a:prstGeom>
          <a:noFill/>
          <a:ln w="9525">
            <a:noFill/>
            <a:miter lim="800000"/>
            <a:headEnd/>
            <a:tailEnd/>
          </a:ln>
          <a:effectLst/>
        </p:spPr>
        <p:txBody>
          <a:bodyPr wrap="square">
            <a:spAutoFit/>
          </a:bodyPr>
          <a:lstStyle>
            <a:defPPr>
              <a:defRPr lang="es-ES"/>
            </a:defPPr>
            <a:lvl1pPr algn="just" rtl="0" fontAlgn="base">
              <a:spcBef>
                <a:spcPct val="0"/>
              </a:spcBef>
              <a:spcAft>
                <a:spcPct val="0"/>
              </a:spcAft>
              <a:defRPr sz="2394" kern="1200">
                <a:solidFill>
                  <a:schemeClr val="tx1"/>
                </a:solidFill>
                <a:latin typeface="Times New Roman" pitchFamily="18" charset="0"/>
                <a:ea typeface="+mn-ea"/>
                <a:cs typeface="+mn-cs"/>
              </a:defRPr>
            </a:lvl1pPr>
            <a:lvl2pPr marL="456011" algn="just" rtl="0" fontAlgn="base">
              <a:spcBef>
                <a:spcPct val="0"/>
              </a:spcBef>
              <a:spcAft>
                <a:spcPct val="0"/>
              </a:spcAft>
              <a:defRPr sz="2394" kern="1200">
                <a:solidFill>
                  <a:schemeClr val="tx1"/>
                </a:solidFill>
                <a:latin typeface="Times New Roman" pitchFamily="18" charset="0"/>
                <a:ea typeface="+mn-ea"/>
                <a:cs typeface="+mn-cs"/>
              </a:defRPr>
            </a:lvl2pPr>
            <a:lvl3pPr marL="912023" algn="just" rtl="0" fontAlgn="base">
              <a:spcBef>
                <a:spcPct val="0"/>
              </a:spcBef>
              <a:spcAft>
                <a:spcPct val="0"/>
              </a:spcAft>
              <a:defRPr sz="2394" kern="1200">
                <a:solidFill>
                  <a:schemeClr val="tx1"/>
                </a:solidFill>
                <a:latin typeface="Times New Roman" pitchFamily="18" charset="0"/>
                <a:ea typeface="+mn-ea"/>
                <a:cs typeface="+mn-cs"/>
              </a:defRPr>
            </a:lvl3pPr>
            <a:lvl4pPr marL="1368034" algn="just" rtl="0" fontAlgn="base">
              <a:spcBef>
                <a:spcPct val="0"/>
              </a:spcBef>
              <a:spcAft>
                <a:spcPct val="0"/>
              </a:spcAft>
              <a:defRPr sz="2394" kern="1200">
                <a:solidFill>
                  <a:schemeClr val="tx1"/>
                </a:solidFill>
                <a:latin typeface="Times New Roman" pitchFamily="18" charset="0"/>
                <a:ea typeface="+mn-ea"/>
                <a:cs typeface="+mn-cs"/>
              </a:defRPr>
            </a:lvl4pPr>
            <a:lvl5pPr marL="1824045" algn="just" rtl="0" fontAlgn="base">
              <a:spcBef>
                <a:spcPct val="0"/>
              </a:spcBef>
              <a:spcAft>
                <a:spcPct val="0"/>
              </a:spcAft>
              <a:defRPr sz="2394" kern="1200">
                <a:solidFill>
                  <a:schemeClr val="tx1"/>
                </a:solidFill>
                <a:latin typeface="Times New Roman" pitchFamily="18" charset="0"/>
                <a:ea typeface="+mn-ea"/>
                <a:cs typeface="+mn-cs"/>
              </a:defRPr>
            </a:lvl5pPr>
            <a:lvl6pPr marL="2280056" algn="l" defTabSz="912023" rtl="0" eaLnBrk="1" latinLnBrk="0" hangingPunct="1">
              <a:defRPr sz="2394" kern="1200">
                <a:solidFill>
                  <a:schemeClr val="tx1"/>
                </a:solidFill>
                <a:latin typeface="Times New Roman" pitchFamily="18" charset="0"/>
                <a:ea typeface="+mn-ea"/>
                <a:cs typeface="+mn-cs"/>
              </a:defRPr>
            </a:lvl6pPr>
            <a:lvl7pPr marL="2736068" algn="l" defTabSz="912023" rtl="0" eaLnBrk="1" latinLnBrk="0" hangingPunct="1">
              <a:defRPr sz="2394" kern="1200">
                <a:solidFill>
                  <a:schemeClr val="tx1"/>
                </a:solidFill>
                <a:latin typeface="Times New Roman" pitchFamily="18" charset="0"/>
                <a:ea typeface="+mn-ea"/>
                <a:cs typeface="+mn-cs"/>
              </a:defRPr>
            </a:lvl7pPr>
            <a:lvl8pPr marL="3192079" algn="l" defTabSz="912023" rtl="0" eaLnBrk="1" latinLnBrk="0" hangingPunct="1">
              <a:defRPr sz="2394" kern="1200">
                <a:solidFill>
                  <a:schemeClr val="tx1"/>
                </a:solidFill>
                <a:latin typeface="Times New Roman" pitchFamily="18" charset="0"/>
                <a:ea typeface="+mn-ea"/>
                <a:cs typeface="+mn-cs"/>
              </a:defRPr>
            </a:lvl8pPr>
            <a:lvl9pPr marL="3648090" algn="l" defTabSz="912023" rtl="0" eaLnBrk="1" latinLnBrk="0" hangingPunct="1">
              <a:defRPr sz="2394" kern="1200">
                <a:solidFill>
                  <a:schemeClr val="tx1"/>
                </a:solidFill>
                <a:latin typeface="Times New Roman" pitchFamily="18" charset="0"/>
                <a:ea typeface="+mn-ea"/>
                <a:cs typeface="+mn-cs"/>
              </a:defRPr>
            </a:lvl9pPr>
          </a:lstStyle>
          <a:p>
            <a:pPr algn="ctr">
              <a:lnSpc>
                <a:spcPct val="70000"/>
              </a:lnSpc>
            </a:pPr>
            <a:r>
              <a:rPr lang="es-ES" sz="1400" b="1" dirty="0">
                <a:solidFill>
                  <a:srgbClr val="000099"/>
                </a:solidFill>
                <a:latin typeface="Arial" panose="020B0604020202020204" pitchFamily="34" charset="0"/>
                <a:cs typeface="Arial" panose="020B0604020202020204" pitchFamily="34" charset="0"/>
              </a:rPr>
              <a:t>Facultad de Ingeniería</a:t>
            </a:r>
          </a:p>
        </p:txBody>
      </p:sp>
      <p:sp>
        <p:nvSpPr>
          <p:cNvPr id="12" name="Rectangle 12">
            <a:extLst>
              <a:ext uri="{FF2B5EF4-FFF2-40B4-BE49-F238E27FC236}">
                <a16:creationId xmlns:a16="http://schemas.microsoft.com/office/drawing/2014/main" id="{99158297-926E-43D1-A731-C7BA947DF191}"/>
              </a:ext>
            </a:extLst>
          </p:cNvPr>
          <p:cNvSpPr>
            <a:spLocks noChangeArrowheads="1"/>
          </p:cNvSpPr>
          <p:nvPr userDrawn="1"/>
        </p:nvSpPr>
        <p:spPr bwMode="auto">
          <a:xfrm>
            <a:off x="5858" y="6581139"/>
            <a:ext cx="12204000" cy="288000"/>
          </a:xfrm>
          <a:prstGeom prst="rect">
            <a:avLst/>
          </a:prstGeom>
          <a:gradFill rotWithShape="0">
            <a:gsLst>
              <a:gs pos="28000">
                <a:srgbClr val="FAFAF2"/>
              </a:gs>
              <a:gs pos="100000">
                <a:srgbClr val="003399"/>
              </a:gs>
            </a:gsLst>
            <a:lin ang="5400000" scaled="1"/>
          </a:gradFill>
          <a:ln w="9525">
            <a:noFill/>
            <a:miter lim="800000"/>
            <a:headEnd/>
            <a:tailEnd/>
          </a:ln>
          <a:effectLst/>
        </p:spPr>
        <p:txBody>
          <a:bodyPr wrap="square" anchor="ctr">
            <a:spAutoFit/>
          </a:bodyPr>
          <a:lstStyle>
            <a:defPPr>
              <a:defRPr lang="es-ES"/>
            </a:defPPr>
            <a:lvl1pPr algn="just" rtl="0" fontAlgn="base">
              <a:spcBef>
                <a:spcPct val="0"/>
              </a:spcBef>
              <a:spcAft>
                <a:spcPct val="0"/>
              </a:spcAft>
              <a:defRPr sz="2394" kern="1200">
                <a:solidFill>
                  <a:schemeClr val="tx1"/>
                </a:solidFill>
                <a:latin typeface="Times New Roman" pitchFamily="18" charset="0"/>
                <a:ea typeface="+mn-ea"/>
                <a:cs typeface="+mn-cs"/>
              </a:defRPr>
            </a:lvl1pPr>
            <a:lvl2pPr marL="456011" algn="just" rtl="0" fontAlgn="base">
              <a:spcBef>
                <a:spcPct val="0"/>
              </a:spcBef>
              <a:spcAft>
                <a:spcPct val="0"/>
              </a:spcAft>
              <a:defRPr sz="2394" kern="1200">
                <a:solidFill>
                  <a:schemeClr val="tx1"/>
                </a:solidFill>
                <a:latin typeface="Times New Roman" pitchFamily="18" charset="0"/>
                <a:ea typeface="+mn-ea"/>
                <a:cs typeface="+mn-cs"/>
              </a:defRPr>
            </a:lvl2pPr>
            <a:lvl3pPr marL="912023" algn="just" rtl="0" fontAlgn="base">
              <a:spcBef>
                <a:spcPct val="0"/>
              </a:spcBef>
              <a:spcAft>
                <a:spcPct val="0"/>
              </a:spcAft>
              <a:defRPr sz="2394" kern="1200">
                <a:solidFill>
                  <a:schemeClr val="tx1"/>
                </a:solidFill>
                <a:latin typeface="Times New Roman" pitchFamily="18" charset="0"/>
                <a:ea typeface="+mn-ea"/>
                <a:cs typeface="+mn-cs"/>
              </a:defRPr>
            </a:lvl3pPr>
            <a:lvl4pPr marL="1368034" algn="just" rtl="0" fontAlgn="base">
              <a:spcBef>
                <a:spcPct val="0"/>
              </a:spcBef>
              <a:spcAft>
                <a:spcPct val="0"/>
              </a:spcAft>
              <a:defRPr sz="2394" kern="1200">
                <a:solidFill>
                  <a:schemeClr val="tx1"/>
                </a:solidFill>
                <a:latin typeface="Times New Roman" pitchFamily="18" charset="0"/>
                <a:ea typeface="+mn-ea"/>
                <a:cs typeface="+mn-cs"/>
              </a:defRPr>
            </a:lvl4pPr>
            <a:lvl5pPr marL="1824045" algn="just" rtl="0" fontAlgn="base">
              <a:spcBef>
                <a:spcPct val="0"/>
              </a:spcBef>
              <a:spcAft>
                <a:spcPct val="0"/>
              </a:spcAft>
              <a:defRPr sz="2394" kern="1200">
                <a:solidFill>
                  <a:schemeClr val="tx1"/>
                </a:solidFill>
                <a:latin typeface="Times New Roman" pitchFamily="18" charset="0"/>
                <a:ea typeface="+mn-ea"/>
                <a:cs typeface="+mn-cs"/>
              </a:defRPr>
            </a:lvl5pPr>
            <a:lvl6pPr marL="2280056" algn="l" defTabSz="912023" rtl="0" eaLnBrk="1" latinLnBrk="0" hangingPunct="1">
              <a:defRPr sz="2394" kern="1200">
                <a:solidFill>
                  <a:schemeClr val="tx1"/>
                </a:solidFill>
                <a:latin typeface="Times New Roman" pitchFamily="18" charset="0"/>
                <a:ea typeface="+mn-ea"/>
                <a:cs typeface="+mn-cs"/>
              </a:defRPr>
            </a:lvl6pPr>
            <a:lvl7pPr marL="2736068" algn="l" defTabSz="912023" rtl="0" eaLnBrk="1" latinLnBrk="0" hangingPunct="1">
              <a:defRPr sz="2394" kern="1200">
                <a:solidFill>
                  <a:schemeClr val="tx1"/>
                </a:solidFill>
                <a:latin typeface="Times New Roman" pitchFamily="18" charset="0"/>
                <a:ea typeface="+mn-ea"/>
                <a:cs typeface="+mn-cs"/>
              </a:defRPr>
            </a:lvl7pPr>
            <a:lvl8pPr marL="3192079" algn="l" defTabSz="912023" rtl="0" eaLnBrk="1" latinLnBrk="0" hangingPunct="1">
              <a:defRPr sz="2394" kern="1200">
                <a:solidFill>
                  <a:schemeClr val="tx1"/>
                </a:solidFill>
                <a:latin typeface="Times New Roman" pitchFamily="18" charset="0"/>
                <a:ea typeface="+mn-ea"/>
                <a:cs typeface="+mn-cs"/>
              </a:defRPr>
            </a:lvl8pPr>
            <a:lvl9pPr marL="3648090" algn="l" defTabSz="912023" rtl="0" eaLnBrk="1" latinLnBrk="0" hangingPunct="1">
              <a:defRPr sz="2394" kern="1200">
                <a:solidFill>
                  <a:schemeClr val="tx1"/>
                </a:solidFill>
                <a:latin typeface="Times New Roman" pitchFamily="18" charset="0"/>
                <a:ea typeface="+mn-ea"/>
                <a:cs typeface="+mn-cs"/>
              </a:defRPr>
            </a:lvl9pPr>
          </a:lstStyle>
          <a:p>
            <a:endParaRPr lang="es-MX" sz="2338">
              <a:solidFill>
                <a:srgbClr val="000000"/>
              </a:solidFill>
            </a:endParaRPr>
          </a:p>
        </p:txBody>
      </p:sp>
      <p:sp>
        <p:nvSpPr>
          <p:cNvPr id="13" name="Text Box 13">
            <a:extLst>
              <a:ext uri="{FF2B5EF4-FFF2-40B4-BE49-F238E27FC236}">
                <a16:creationId xmlns:a16="http://schemas.microsoft.com/office/drawing/2014/main" id="{2C2F0467-AB22-45AC-9D8D-B3F0AEB0795D}"/>
              </a:ext>
            </a:extLst>
          </p:cNvPr>
          <p:cNvSpPr txBox="1">
            <a:spLocks noChangeArrowheads="1"/>
          </p:cNvSpPr>
          <p:nvPr userDrawn="1"/>
        </p:nvSpPr>
        <p:spPr bwMode="auto">
          <a:xfrm>
            <a:off x="11505888" y="6552582"/>
            <a:ext cx="623032" cy="337692"/>
          </a:xfrm>
          <a:prstGeom prst="rect">
            <a:avLst/>
          </a:prstGeom>
          <a:noFill/>
          <a:ln w="9525">
            <a:noFill/>
            <a:miter lim="800000"/>
            <a:headEnd/>
            <a:tailEnd/>
          </a:ln>
          <a:effectLst/>
        </p:spPr>
        <p:txBody>
          <a:bodyPr wrap="none">
            <a:spAutoFit/>
            <a:flatTx/>
          </a:bodyPr>
          <a:lstStyle>
            <a:defPPr>
              <a:defRPr lang="es-ES"/>
            </a:defPPr>
            <a:lvl1pPr algn="just" rtl="0" fontAlgn="base">
              <a:spcBef>
                <a:spcPct val="0"/>
              </a:spcBef>
              <a:spcAft>
                <a:spcPct val="0"/>
              </a:spcAft>
              <a:defRPr sz="2394" kern="1200">
                <a:solidFill>
                  <a:schemeClr val="tx1"/>
                </a:solidFill>
                <a:latin typeface="Times New Roman" pitchFamily="18" charset="0"/>
                <a:ea typeface="+mn-ea"/>
                <a:cs typeface="+mn-cs"/>
              </a:defRPr>
            </a:lvl1pPr>
            <a:lvl2pPr marL="456011" algn="just" rtl="0" fontAlgn="base">
              <a:spcBef>
                <a:spcPct val="0"/>
              </a:spcBef>
              <a:spcAft>
                <a:spcPct val="0"/>
              </a:spcAft>
              <a:defRPr sz="2394" kern="1200">
                <a:solidFill>
                  <a:schemeClr val="tx1"/>
                </a:solidFill>
                <a:latin typeface="Times New Roman" pitchFamily="18" charset="0"/>
                <a:ea typeface="+mn-ea"/>
                <a:cs typeface="+mn-cs"/>
              </a:defRPr>
            </a:lvl2pPr>
            <a:lvl3pPr marL="912023" algn="just" rtl="0" fontAlgn="base">
              <a:spcBef>
                <a:spcPct val="0"/>
              </a:spcBef>
              <a:spcAft>
                <a:spcPct val="0"/>
              </a:spcAft>
              <a:defRPr sz="2394" kern="1200">
                <a:solidFill>
                  <a:schemeClr val="tx1"/>
                </a:solidFill>
                <a:latin typeface="Times New Roman" pitchFamily="18" charset="0"/>
                <a:ea typeface="+mn-ea"/>
                <a:cs typeface="+mn-cs"/>
              </a:defRPr>
            </a:lvl3pPr>
            <a:lvl4pPr marL="1368034" algn="just" rtl="0" fontAlgn="base">
              <a:spcBef>
                <a:spcPct val="0"/>
              </a:spcBef>
              <a:spcAft>
                <a:spcPct val="0"/>
              </a:spcAft>
              <a:defRPr sz="2394" kern="1200">
                <a:solidFill>
                  <a:schemeClr val="tx1"/>
                </a:solidFill>
                <a:latin typeface="Times New Roman" pitchFamily="18" charset="0"/>
                <a:ea typeface="+mn-ea"/>
                <a:cs typeface="+mn-cs"/>
              </a:defRPr>
            </a:lvl4pPr>
            <a:lvl5pPr marL="1824045" algn="just" rtl="0" fontAlgn="base">
              <a:spcBef>
                <a:spcPct val="0"/>
              </a:spcBef>
              <a:spcAft>
                <a:spcPct val="0"/>
              </a:spcAft>
              <a:defRPr sz="2394" kern="1200">
                <a:solidFill>
                  <a:schemeClr val="tx1"/>
                </a:solidFill>
                <a:latin typeface="Times New Roman" pitchFamily="18" charset="0"/>
                <a:ea typeface="+mn-ea"/>
                <a:cs typeface="+mn-cs"/>
              </a:defRPr>
            </a:lvl5pPr>
            <a:lvl6pPr marL="2280056" algn="l" defTabSz="912023" rtl="0" eaLnBrk="1" latinLnBrk="0" hangingPunct="1">
              <a:defRPr sz="2394" kern="1200">
                <a:solidFill>
                  <a:schemeClr val="tx1"/>
                </a:solidFill>
                <a:latin typeface="Times New Roman" pitchFamily="18" charset="0"/>
                <a:ea typeface="+mn-ea"/>
                <a:cs typeface="+mn-cs"/>
              </a:defRPr>
            </a:lvl6pPr>
            <a:lvl7pPr marL="2736068" algn="l" defTabSz="912023" rtl="0" eaLnBrk="1" latinLnBrk="0" hangingPunct="1">
              <a:defRPr sz="2394" kern="1200">
                <a:solidFill>
                  <a:schemeClr val="tx1"/>
                </a:solidFill>
                <a:latin typeface="Times New Roman" pitchFamily="18" charset="0"/>
                <a:ea typeface="+mn-ea"/>
                <a:cs typeface="+mn-cs"/>
              </a:defRPr>
            </a:lvl7pPr>
            <a:lvl8pPr marL="3192079" algn="l" defTabSz="912023" rtl="0" eaLnBrk="1" latinLnBrk="0" hangingPunct="1">
              <a:defRPr sz="2394" kern="1200">
                <a:solidFill>
                  <a:schemeClr val="tx1"/>
                </a:solidFill>
                <a:latin typeface="Times New Roman" pitchFamily="18" charset="0"/>
                <a:ea typeface="+mn-ea"/>
                <a:cs typeface="+mn-cs"/>
              </a:defRPr>
            </a:lvl8pPr>
            <a:lvl9pPr marL="3648090" algn="l" defTabSz="912023" rtl="0" eaLnBrk="1" latinLnBrk="0" hangingPunct="1">
              <a:defRPr sz="2394" kern="1200">
                <a:solidFill>
                  <a:schemeClr val="tx1"/>
                </a:solidFill>
                <a:latin typeface="Times New Roman" pitchFamily="18" charset="0"/>
                <a:ea typeface="+mn-ea"/>
                <a:cs typeface="+mn-cs"/>
              </a:defRPr>
            </a:lvl9pPr>
          </a:lstStyle>
          <a:p>
            <a:pPr algn="ctr" eaLnBrk="0" hangingPunct="0"/>
            <a:r>
              <a:rPr lang="es-ES" sz="1559" b="1" i="1" dirty="0">
                <a:solidFill>
                  <a:srgbClr val="9999FF"/>
                </a:solidFill>
                <a:effectLst>
                  <a:outerShdw blurRad="38100" dist="38100" dir="2700000" algn="tl">
                    <a:srgbClr val="000000"/>
                  </a:outerShdw>
                </a:effectLst>
              </a:rPr>
              <a:t>AVM</a:t>
            </a:r>
          </a:p>
        </p:txBody>
      </p:sp>
      <p:pic>
        <p:nvPicPr>
          <p:cNvPr id="14" name="Imagen 13">
            <a:extLst>
              <a:ext uri="{FF2B5EF4-FFF2-40B4-BE49-F238E27FC236}">
                <a16:creationId xmlns:a16="http://schemas.microsoft.com/office/drawing/2014/main" id="{EDABAF2A-22E2-41C9-9F69-64D38B31906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12607" y="-31103"/>
            <a:ext cx="1003095" cy="1253942"/>
          </a:xfrm>
          <a:prstGeom prst="rect">
            <a:avLst/>
          </a:prstGeom>
        </p:spPr>
      </p:pic>
      <p:pic>
        <p:nvPicPr>
          <p:cNvPr id="15" name="Imagen 14">
            <a:extLst>
              <a:ext uri="{FF2B5EF4-FFF2-40B4-BE49-F238E27FC236}">
                <a16:creationId xmlns:a16="http://schemas.microsoft.com/office/drawing/2014/main" id="{2FE3B64B-221C-4BA9-A39E-BC12C4013ECA}"/>
              </a:ext>
            </a:extLst>
          </p:cNvPr>
          <p:cNvPicPr>
            <a:picLocks noChangeAspect="1"/>
          </p:cNvPicPr>
          <p:nvPr userDrawn="1"/>
        </p:nvPicPr>
        <p:blipFill>
          <a:blip r:embed="rId5">
            <a:clrChange>
              <a:clrFrom>
                <a:srgbClr val="FFFFFF"/>
              </a:clrFrom>
              <a:clrTo>
                <a:srgbClr val="FFFFFF">
                  <a:alpha val="0"/>
                </a:srgbClr>
              </a:clrTo>
            </a:clrChange>
          </a:blip>
          <a:stretch>
            <a:fillRect/>
          </a:stretch>
        </p:blipFill>
        <p:spPr>
          <a:xfrm>
            <a:off x="66804" y="-32274"/>
            <a:ext cx="1083259" cy="1212152"/>
          </a:xfrm>
          <a:prstGeom prst="rect">
            <a:avLst/>
          </a:prstGeom>
        </p:spPr>
      </p:pic>
    </p:spTree>
    <p:extLst>
      <p:ext uri="{BB962C8B-B14F-4D97-AF65-F5344CB8AC3E}">
        <p14:creationId xmlns:p14="http://schemas.microsoft.com/office/powerpoint/2010/main" val="739211237"/>
      </p:ext>
    </p:extLst>
  </p:cSld>
  <p:clrMap bg1="lt1" tx1="dk1" bg2="lt2" tx2="dk2" accent1="accent1" accent2="accent2" accent3="accent3" accent4="accent4" accent5="accent5" accent6="accent6" hlink="hlink" folHlink="folHlink"/>
  <p:sldLayoutIdLst>
    <p:sldLayoutId id="2147483652" r:id="rId1"/>
    <p:sldLayoutId id="2147483653" r:id="rId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labovirtual.blogspot.com/search/label/cin%C3%A9tica%20qu%C3%ADmica"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youtu.be/BMPHe1Yh580"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60.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70.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90.png"/><Relationship Id="rId4" Type="http://schemas.openxmlformats.org/officeDocument/2006/relationships/image" Target="../media/image180.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00.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10.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20.png"/><Relationship Id="rId4" Type="http://schemas.openxmlformats.org/officeDocument/2006/relationships/image" Target="../media/image180.png"/></Relationships>
</file>

<file path=ppt/slides/_rels/slide19.xml.rels><?xml version="1.0" encoding="UTF-8" standalone="yes"?>
<Relationships xmlns="http://schemas.openxmlformats.org/package/2006/relationships"><Relationship Id="rId3" Type="http://schemas.openxmlformats.org/officeDocument/2006/relationships/hyperlink" Target="http://dcb.ingenieria.unam.mx/wp-content/themes/tempera-child/CoordinacionesAcademicas/FQ/Q/LQ/MADO-14%20-%20A%20distancia%20(2021-2).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image" Target="../media/image7.png"/><Relationship Id="rId16" Type="http://schemas.openxmlformats.org/officeDocument/2006/relationships/image" Target="../media/image23.png"/><Relationship Id="rId1" Type="http://schemas.openxmlformats.org/officeDocument/2006/relationships/slideLayout" Target="../slideLayouts/slideLayout1.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5" Type="http://schemas.openxmlformats.org/officeDocument/2006/relationships/image" Target="../media/image2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21.png"/></Relationships>
</file>

<file path=ppt/slides/_rels/slide8.xml.rels><?xml version="1.0" encoding="UTF-8" standalone="yes"?>
<Relationships xmlns="http://schemas.openxmlformats.org/package/2006/relationships"><Relationship Id="rId3" Type="http://schemas.openxmlformats.org/officeDocument/2006/relationships/hyperlink" Target="https://media.pearsoncmg.com/bc/bc_0media_chem/chem_sim/calorimetry/Calor.ph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labovirtual.blogspot.com/search/label/cin%C3%A9tica%20qu%C3%ADmica"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4 CuadroTexto"/>
          <p:cNvSpPr txBox="1"/>
          <p:nvPr/>
        </p:nvSpPr>
        <p:spPr>
          <a:xfrm>
            <a:off x="4583832" y="6055848"/>
            <a:ext cx="3168352" cy="307777"/>
          </a:xfrm>
          <a:prstGeom prst="rect">
            <a:avLst/>
          </a:prstGeom>
          <a:noFill/>
        </p:spPr>
        <p:txBody>
          <a:bodyPr wrap="square" rtlCol="0">
            <a:spAutoFit/>
          </a:bodyPr>
          <a:lstStyle/>
          <a:p>
            <a:pPr algn="ctr" fontAlgn="auto">
              <a:spcBef>
                <a:spcPts val="0"/>
              </a:spcBef>
              <a:spcAft>
                <a:spcPts val="0"/>
              </a:spcAft>
              <a:defRPr/>
            </a:pPr>
            <a:r>
              <a:rPr lang="es-MX" sz="1400" b="1" i="1" kern="0" dirty="0">
                <a:solidFill>
                  <a:srgbClr val="0000FF"/>
                </a:solidFill>
                <a:latin typeface="Times New Roman" pitchFamily="18" charset="0"/>
              </a:rPr>
              <a:t>Prof.  Alfredo Velásquez Márquez</a:t>
            </a:r>
          </a:p>
        </p:txBody>
      </p:sp>
      <p:sp>
        <p:nvSpPr>
          <p:cNvPr id="4" name="Text Box 12"/>
          <p:cNvSpPr txBox="1">
            <a:spLocks noChangeArrowheads="1"/>
          </p:cNvSpPr>
          <p:nvPr/>
        </p:nvSpPr>
        <p:spPr bwMode="auto">
          <a:xfrm>
            <a:off x="694765" y="2750128"/>
            <a:ext cx="10802470" cy="2052870"/>
          </a:xfrm>
          <a:prstGeom prst="rect">
            <a:avLst/>
          </a:prstGeom>
          <a:noFill/>
          <a:ln w="9525">
            <a:noFill/>
            <a:miter lim="800000"/>
            <a:headEnd/>
            <a:tailEnd/>
          </a:ln>
          <a:effectLst>
            <a:outerShdw dist="35921" dir="2700000" algn="ctr" rotWithShape="0">
              <a:schemeClr val="bg2"/>
            </a:outerShdw>
          </a:effectLst>
        </p:spPr>
        <p:txBody>
          <a:bodyPr wrap="square">
            <a:spAutoFit/>
          </a:bodyPr>
          <a:lstStyle/>
          <a:p>
            <a:pPr algn="ctr">
              <a:lnSpc>
                <a:spcPct val="130000"/>
              </a:lnSpc>
            </a:pPr>
            <a:r>
              <a:rPr lang="es-MX" sz="4900" b="1" dirty="0">
                <a:solidFill>
                  <a:srgbClr val="0000FF"/>
                </a:solidFill>
                <a:latin typeface="Arial" panose="020B0604020202020204" pitchFamily="34" charset="0"/>
                <a:cs typeface="Arial" panose="020B0604020202020204" pitchFamily="34" charset="0"/>
              </a:rPr>
              <a:t>CINÉTICA QUÍMICA</a:t>
            </a:r>
          </a:p>
          <a:p>
            <a:pPr algn="ctr">
              <a:lnSpc>
                <a:spcPct val="130000"/>
              </a:lnSpc>
            </a:pPr>
            <a:r>
              <a:rPr lang="es-MX" sz="4900" b="1" dirty="0">
                <a:solidFill>
                  <a:srgbClr val="0000FF"/>
                </a:solidFill>
                <a:latin typeface="Arial" panose="020B0604020202020204" pitchFamily="34" charset="0"/>
                <a:cs typeface="Arial" panose="020B0604020202020204" pitchFamily="34" charset="0"/>
              </a:rPr>
              <a:t>(</a:t>
            </a:r>
            <a:r>
              <a:rPr lang="es-ES" sz="4900" b="1" dirty="0">
                <a:solidFill>
                  <a:srgbClr val="0000FF"/>
                </a:solidFill>
                <a:latin typeface="Arial" panose="020B0604020202020204" pitchFamily="34" charset="0"/>
                <a:cs typeface="Arial" panose="020B0604020202020204" pitchFamily="34" charset="0"/>
              </a:rPr>
              <a:t>a distancia)</a:t>
            </a:r>
          </a:p>
        </p:txBody>
      </p:sp>
      <p:sp>
        <p:nvSpPr>
          <p:cNvPr id="5" name="Text Box 72">
            <a:extLst>
              <a:ext uri="{FF2B5EF4-FFF2-40B4-BE49-F238E27FC236}">
                <a16:creationId xmlns:a16="http://schemas.microsoft.com/office/drawing/2014/main" id="{030AB47C-12E5-4A4E-B1E3-196BE5633E56}"/>
              </a:ext>
            </a:extLst>
          </p:cNvPr>
          <p:cNvSpPr txBox="1">
            <a:spLocks noChangeArrowheads="1"/>
          </p:cNvSpPr>
          <p:nvPr/>
        </p:nvSpPr>
        <p:spPr bwMode="auto">
          <a:xfrm>
            <a:off x="3503712" y="577824"/>
            <a:ext cx="5184576" cy="1292662"/>
          </a:xfrm>
          <a:prstGeom prst="rect">
            <a:avLst/>
          </a:prstGeom>
          <a:noFill/>
          <a:ln w="9525">
            <a:noFill/>
            <a:miter lim="800000"/>
            <a:headEnd/>
            <a:tailEnd/>
          </a:ln>
          <a:effectLst/>
        </p:spPr>
        <p:txBody>
          <a:bodyPr wrap="square">
            <a:spAutoFit/>
          </a:bodyPr>
          <a:ls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spcBef>
                <a:spcPts val="0"/>
              </a:spcBef>
            </a:pPr>
            <a:r>
              <a:rPr lang="es-ES" sz="1400" b="1" dirty="0">
                <a:solidFill>
                  <a:srgbClr val="0000FF"/>
                </a:solidFill>
                <a:latin typeface="Arial" charset="0"/>
              </a:rPr>
              <a:t>DIVISIÓN DE CIENCIAS BÁSICAS</a:t>
            </a:r>
          </a:p>
          <a:p>
            <a:pPr algn="ctr">
              <a:spcBef>
                <a:spcPts val="0"/>
              </a:spcBef>
            </a:pPr>
            <a:r>
              <a:rPr lang="es-ES" sz="1400" b="1" dirty="0">
                <a:solidFill>
                  <a:srgbClr val="0000FF"/>
                </a:solidFill>
                <a:latin typeface="Arial" charset="0"/>
              </a:rPr>
              <a:t>LABORATORIO DE QUÍMICA</a:t>
            </a:r>
          </a:p>
          <a:p>
            <a:pPr algn="ctr">
              <a:spcBef>
                <a:spcPts val="0"/>
              </a:spcBef>
            </a:pPr>
            <a:endParaRPr lang="es-ES" sz="2000" b="1" dirty="0">
              <a:solidFill>
                <a:srgbClr val="0000FF"/>
              </a:solidFill>
              <a:latin typeface="Arial" charset="0"/>
            </a:endParaRPr>
          </a:p>
          <a:p>
            <a:pPr algn="ctr">
              <a:spcBef>
                <a:spcPct val="50000"/>
              </a:spcBef>
            </a:pPr>
            <a:r>
              <a:rPr lang="es-ES" sz="2000" b="1" dirty="0">
                <a:solidFill>
                  <a:srgbClr val="0000FF"/>
                </a:solidFill>
                <a:latin typeface="Arial" charset="0"/>
              </a:rPr>
              <a:t>Práctica:</a:t>
            </a:r>
          </a:p>
        </p:txBody>
      </p:sp>
    </p:spTree>
    <p:extLst>
      <p:ext uri="{BB962C8B-B14F-4D97-AF65-F5344CB8AC3E}">
        <p14:creationId xmlns:p14="http://schemas.microsoft.com/office/powerpoint/2010/main" val="3824386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493060" y="1213906"/>
            <a:ext cx="11125200" cy="3847207"/>
          </a:xfrm>
          <a:prstGeom prst="rect">
            <a:avLst/>
          </a:prstGeom>
          <a:noFill/>
        </p:spPr>
        <p:txBody>
          <a:bodyPr wrap="square" rtlCol="0">
            <a:spAutoFit/>
          </a:bodyPr>
          <a:lstStyle/>
          <a:p>
            <a:pPr algn="just">
              <a:lnSpc>
                <a:spcPct val="140000"/>
              </a:lnSpc>
              <a:spcAft>
                <a:spcPts val="600"/>
              </a:spcAft>
            </a:pPr>
            <a:r>
              <a:rPr lang="es-MX" sz="2000" dirty="0">
                <a:solidFill>
                  <a:srgbClr val="0000FF"/>
                </a:solidFill>
                <a:latin typeface="Arial" panose="020B0604020202020204" pitchFamily="34" charset="0"/>
                <a:cs typeface="Arial" panose="020B0604020202020204" pitchFamily="34" charset="0"/>
              </a:rPr>
              <a:t>ACTIVIDAD 2.</a:t>
            </a:r>
          </a:p>
          <a:p>
            <a:pPr algn="just">
              <a:lnSpc>
                <a:spcPct val="140000"/>
              </a:lnSpc>
              <a:spcAft>
                <a:spcPts val="600"/>
              </a:spcAft>
            </a:pPr>
            <a:r>
              <a:rPr lang="es-MX" sz="2000" dirty="0">
                <a:solidFill>
                  <a:srgbClr val="0000FF"/>
                </a:solidFill>
                <a:latin typeface="Arial" panose="020B0604020202020204" pitchFamily="34" charset="0"/>
                <a:cs typeface="Arial" panose="020B0604020202020204" pitchFamily="34" charset="0"/>
              </a:rPr>
              <a:t>Abra el simulador </a:t>
            </a:r>
            <a:r>
              <a:rPr lang="es-MX" sz="2000" b="1" dirty="0">
                <a:solidFill>
                  <a:srgbClr val="0000FF"/>
                </a:solidFill>
                <a:latin typeface="Arial" panose="020B0604020202020204" pitchFamily="34" charset="0"/>
                <a:cs typeface="Arial" panose="020B0604020202020204" pitchFamily="34" charset="0"/>
                <a:hlinkClick r:id="rId3"/>
              </a:rPr>
              <a:t>Cinética Química</a:t>
            </a:r>
            <a:r>
              <a:rPr lang="es-MX" sz="2000" dirty="0">
                <a:solidFill>
                  <a:srgbClr val="0000FF"/>
                </a:solidFill>
                <a:latin typeface="Arial" panose="020B0604020202020204" pitchFamily="34" charset="0"/>
                <a:cs typeface="Arial" panose="020B0604020202020204" pitchFamily="34" charset="0"/>
              </a:rPr>
              <a:t> y siga el procedimiento que se describe en </a:t>
            </a:r>
            <a:r>
              <a:rPr lang="es-MX" sz="2000" dirty="0">
                <a:solidFill>
                  <a:srgbClr val="0000FF"/>
                </a:solidFill>
                <a:latin typeface="Arial" panose="020B0604020202020204" pitchFamily="34" charset="0"/>
                <a:cs typeface="Arial" panose="020B0604020202020204" pitchFamily="34" charset="0"/>
                <a:hlinkClick r:id="rId4"/>
              </a:rPr>
              <a:t>https://youtu.be/BMPHe1Yh580</a:t>
            </a:r>
            <a:r>
              <a:rPr lang="es-MX" sz="2000" dirty="0">
                <a:solidFill>
                  <a:srgbClr val="0000FF"/>
                </a:solidFill>
                <a:latin typeface="Arial" panose="020B0604020202020204" pitchFamily="34" charset="0"/>
                <a:cs typeface="Arial" panose="020B0604020202020204" pitchFamily="34" charset="0"/>
              </a:rPr>
              <a:t> para llevar a cabo las actividades siguientes.</a:t>
            </a:r>
          </a:p>
          <a:p>
            <a:pPr marL="268288" indent="-268288" algn="just">
              <a:lnSpc>
                <a:spcPct val="140000"/>
              </a:lnSpc>
              <a:spcAft>
                <a:spcPts val="600"/>
              </a:spcAft>
            </a:pPr>
            <a:r>
              <a:rPr lang="es-MX" sz="2000" dirty="0">
                <a:solidFill>
                  <a:srgbClr val="0000FF"/>
                </a:solidFill>
                <a:latin typeface="Arial" panose="020B0604020202020204" pitchFamily="34" charset="0"/>
                <a:cs typeface="Arial" panose="020B0604020202020204" pitchFamily="34" charset="0"/>
              </a:rPr>
              <a:t>1. Fije el mecanismo de reacción en 5. Mantenga constante el mecanismo de reacción durante toda la experiencia.</a:t>
            </a:r>
          </a:p>
          <a:p>
            <a:pPr marL="268288" indent="-268288" algn="just">
              <a:lnSpc>
                <a:spcPct val="140000"/>
              </a:lnSpc>
              <a:spcAft>
                <a:spcPts val="600"/>
              </a:spcAft>
            </a:pPr>
            <a:r>
              <a:rPr lang="es-MX" sz="2000" dirty="0">
                <a:solidFill>
                  <a:srgbClr val="0000FF"/>
                </a:solidFill>
                <a:latin typeface="Arial" panose="020B0604020202020204" pitchFamily="34" charset="0"/>
                <a:cs typeface="Arial" panose="020B0604020202020204" pitchFamily="34" charset="0"/>
              </a:rPr>
              <a:t>2. Ajuste la temperatura a 25 [°C].</a:t>
            </a:r>
          </a:p>
          <a:p>
            <a:pPr marL="268288" indent="-268288" algn="just">
              <a:lnSpc>
                <a:spcPct val="140000"/>
              </a:lnSpc>
              <a:spcAft>
                <a:spcPts val="600"/>
              </a:spcAft>
            </a:pPr>
            <a:r>
              <a:rPr lang="es-MX" sz="2000" dirty="0">
                <a:solidFill>
                  <a:srgbClr val="0000FF"/>
                </a:solidFill>
                <a:latin typeface="Arial" panose="020B0604020202020204" pitchFamily="34" charset="0"/>
                <a:cs typeface="Arial" panose="020B0604020202020204" pitchFamily="34" charset="0"/>
              </a:rPr>
              <a:t>3. Fije los volúmenes de los reactivos A y B de acuerdo con las cantidades que se mencionan en la tabla 1 para el primer ensayo.</a:t>
            </a:r>
          </a:p>
        </p:txBody>
      </p:sp>
      <p:sp>
        <p:nvSpPr>
          <p:cNvPr id="16" name="Text Box 19"/>
          <p:cNvSpPr txBox="1">
            <a:spLocks noChangeArrowheads="1"/>
          </p:cNvSpPr>
          <p:nvPr/>
        </p:nvSpPr>
        <p:spPr bwMode="auto">
          <a:xfrm>
            <a:off x="5343053" y="659811"/>
            <a:ext cx="1515158" cy="415498"/>
          </a:xfrm>
          <a:prstGeom prst="rect">
            <a:avLst/>
          </a:prstGeom>
          <a:noFill/>
          <a:ln w="9525">
            <a:noFill/>
            <a:miter lim="800000"/>
            <a:headEnd/>
            <a:tailEnd/>
          </a:ln>
          <a:effectLst/>
        </p:spPr>
        <p:txBody>
          <a:bodyPr wrap="none">
            <a:spAutoFit/>
          </a:bodyPr>
          <a:lstStyle/>
          <a:p>
            <a:pPr algn="ctr">
              <a:spcBef>
                <a:spcPct val="50000"/>
              </a:spcBef>
            </a:pPr>
            <a:r>
              <a:rPr lang="es-ES" sz="2100" b="1" dirty="0">
                <a:solidFill>
                  <a:srgbClr val="0000FF"/>
                </a:solidFill>
              </a:rPr>
              <a:t>Desarrollo</a:t>
            </a:r>
          </a:p>
        </p:txBody>
      </p:sp>
    </p:spTree>
    <p:extLst>
      <p:ext uri="{BB962C8B-B14F-4D97-AF65-F5344CB8AC3E}">
        <p14:creationId xmlns:p14="http://schemas.microsoft.com/office/powerpoint/2010/main" val="42120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19"/>
          <p:cNvSpPr txBox="1">
            <a:spLocks noChangeArrowheads="1"/>
          </p:cNvSpPr>
          <p:nvPr/>
        </p:nvSpPr>
        <p:spPr bwMode="auto">
          <a:xfrm>
            <a:off x="5343053" y="659811"/>
            <a:ext cx="1515158" cy="415498"/>
          </a:xfrm>
          <a:prstGeom prst="rect">
            <a:avLst/>
          </a:prstGeom>
          <a:noFill/>
          <a:ln w="9525">
            <a:noFill/>
            <a:miter lim="800000"/>
            <a:headEnd/>
            <a:tailEnd/>
          </a:ln>
          <a:effectLst/>
        </p:spPr>
        <p:txBody>
          <a:bodyPr wrap="none">
            <a:spAutoFit/>
          </a:bodyPr>
          <a:lstStyle/>
          <a:p>
            <a:pPr algn="ctr">
              <a:spcBef>
                <a:spcPct val="50000"/>
              </a:spcBef>
            </a:pPr>
            <a:r>
              <a:rPr lang="es-ES" sz="2100" b="1" dirty="0">
                <a:solidFill>
                  <a:srgbClr val="0000FF"/>
                </a:solidFill>
              </a:rPr>
              <a:t>Desarrollo</a:t>
            </a:r>
          </a:p>
        </p:txBody>
      </p:sp>
      <p:graphicFrame>
        <p:nvGraphicFramePr>
          <p:cNvPr id="2" name="Tabla 1"/>
          <p:cNvGraphicFramePr>
            <a:graphicFrameLocks noGrp="1"/>
          </p:cNvGraphicFramePr>
          <p:nvPr>
            <p:extLst>
              <p:ext uri="{D42A27DB-BD31-4B8C-83A1-F6EECF244321}">
                <p14:modId xmlns:p14="http://schemas.microsoft.com/office/powerpoint/2010/main" val="2071264980"/>
              </p:ext>
            </p:extLst>
          </p:nvPr>
        </p:nvGraphicFramePr>
        <p:xfrm>
          <a:off x="2167563" y="1978840"/>
          <a:ext cx="7856876" cy="2494280"/>
        </p:xfrm>
        <a:graphic>
          <a:graphicData uri="http://schemas.openxmlformats.org/drawingml/2006/table">
            <a:tbl>
              <a:tblPr firstRow="1" bandRow="1">
                <a:tableStyleId>{C083E6E3-FA7D-4D7B-A595-EF9225AFEA82}</a:tableStyleId>
              </a:tblPr>
              <a:tblGrid>
                <a:gridCol w="1216234">
                  <a:extLst>
                    <a:ext uri="{9D8B030D-6E8A-4147-A177-3AD203B41FA5}">
                      <a16:colId xmlns:a16="http://schemas.microsoft.com/office/drawing/2014/main" val="20000"/>
                    </a:ext>
                  </a:extLst>
                </a:gridCol>
                <a:gridCol w="2034966">
                  <a:extLst>
                    <a:ext uri="{9D8B030D-6E8A-4147-A177-3AD203B41FA5}">
                      <a16:colId xmlns:a16="http://schemas.microsoft.com/office/drawing/2014/main" val="20001"/>
                    </a:ext>
                  </a:extLst>
                </a:gridCol>
                <a:gridCol w="2057348">
                  <a:extLst>
                    <a:ext uri="{9D8B030D-6E8A-4147-A177-3AD203B41FA5}">
                      <a16:colId xmlns:a16="http://schemas.microsoft.com/office/drawing/2014/main" val="20002"/>
                    </a:ext>
                  </a:extLst>
                </a:gridCol>
                <a:gridCol w="1289154">
                  <a:extLst>
                    <a:ext uri="{9D8B030D-6E8A-4147-A177-3AD203B41FA5}">
                      <a16:colId xmlns:a16="http://schemas.microsoft.com/office/drawing/2014/main" val="20003"/>
                    </a:ext>
                  </a:extLst>
                </a:gridCol>
                <a:gridCol w="1259174">
                  <a:extLst>
                    <a:ext uri="{9D8B030D-6E8A-4147-A177-3AD203B41FA5}">
                      <a16:colId xmlns:a16="http://schemas.microsoft.com/office/drawing/2014/main" val="20004"/>
                    </a:ext>
                  </a:extLst>
                </a:gridCol>
              </a:tblGrid>
              <a:tr h="370840">
                <a:tc>
                  <a:txBody>
                    <a:bodyPr/>
                    <a:lstStyle/>
                    <a:p>
                      <a:pPr algn="ctr"/>
                      <a:r>
                        <a:rPr lang="es-MX" b="0" dirty="0">
                          <a:solidFill>
                            <a:srgbClr val="0000FF"/>
                          </a:solidFill>
                          <a:latin typeface="Arial" panose="020B0604020202020204" pitchFamily="34" charset="0"/>
                          <a:cs typeface="Arial" panose="020B0604020202020204" pitchFamily="34" charset="0"/>
                        </a:rPr>
                        <a:t>Ensayo</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1"/>
                    </a:solidFill>
                  </a:tcPr>
                </a:tc>
                <a:tc>
                  <a:txBody>
                    <a:bodyPr/>
                    <a:lstStyle/>
                    <a:p>
                      <a:pPr algn="ctr"/>
                      <a:r>
                        <a:rPr lang="es-MX" b="0" dirty="0">
                          <a:solidFill>
                            <a:srgbClr val="0000FF"/>
                          </a:solidFill>
                          <a:latin typeface="Arial" panose="020B0604020202020204" pitchFamily="34" charset="0"/>
                          <a:cs typeface="Arial" panose="020B0604020202020204" pitchFamily="34" charset="0"/>
                        </a:rPr>
                        <a:t>Reactivo A, 1 [M]</a:t>
                      </a:r>
                    </a:p>
                    <a:p>
                      <a:pPr algn="ctr"/>
                      <a:r>
                        <a:rPr lang="es-MX" b="0" dirty="0">
                          <a:solidFill>
                            <a:srgbClr val="0000FF"/>
                          </a:solidFill>
                          <a:latin typeface="Arial" panose="020B0604020202020204" pitchFamily="34" charset="0"/>
                          <a:cs typeface="Arial" panose="020B0604020202020204" pitchFamily="34" charset="0"/>
                        </a:rPr>
                        <a:t>[ml]</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1"/>
                    </a:solidFill>
                  </a:tcPr>
                </a:tc>
                <a:tc>
                  <a:txBody>
                    <a:bodyPr/>
                    <a:lstStyle/>
                    <a:p>
                      <a:pPr algn="ctr"/>
                      <a:r>
                        <a:rPr lang="es-MX" b="0" dirty="0">
                          <a:solidFill>
                            <a:srgbClr val="0000FF"/>
                          </a:solidFill>
                          <a:latin typeface="Arial" panose="020B0604020202020204" pitchFamily="34" charset="0"/>
                          <a:cs typeface="Arial" panose="020B0604020202020204" pitchFamily="34" charset="0"/>
                        </a:rPr>
                        <a:t>Reactivo B, 1 [M]</a:t>
                      </a:r>
                    </a:p>
                    <a:p>
                      <a:pPr algn="ctr"/>
                      <a:r>
                        <a:rPr lang="es-MX" b="0" dirty="0">
                          <a:solidFill>
                            <a:srgbClr val="0000FF"/>
                          </a:solidFill>
                          <a:latin typeface="Arial" panose="020B0604020202020204" pitchFamily="34" charset="0"/>
                          <a:cs typeface="Arial" panose="020B0604020202020204" pitchFamily="34" charset="0"/>
                        </a:rPr>
                        <a:t>[ml]</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1"/>
                    </a:solidFill>
                  </a:tcPr>
                </a:tc>
                <a:tc>
                  <a:txBody>
                    <a:bodyPr/>
                    <a:lstStyle/>
                    <a:p>
                      <a:pPr algn="ctr"/>
                      <a:r>
                        <a:rPr lang="es-MX" b="0" dirty="0">
                          <a:solidFill>
                            <a:srgbClr val="0000FF"/>
                          </a:solidFill>
                          <a:latin typeface="Arial" panose="020B0604020202020204" pitchFamily="34" charset="0"/>
                          <a:cs typeface="Arial" panose="020B0604020202020204" pitchFamily="34" charset="0"/>
                        </a:rPr>
                        <a:t>Agua</a:t>
                      </a:r>
                    </a:p>
                    <a:p>
                      <a:pPr algn="ctr"/>
                      <a:r>
                        <a:rPr lang="es-MX" b="0" dirty="0">
                          <a:solidFill>
                            <a:srgbClr val="0000FF"/>
                          </a:solidFill>
                          <a:latin typeface="Arial" panose="020B0604020202020204" pitchFamily="34" charset="0"/>
                          <a:cs typeface="Arial" panose="020B0604020202020204" pitchFamily="34" charset="0"/>
                        </a:rPr>
                        <a:t>[ml]</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1"/>
                    </a:solidFill>
                  </a:tcPr>
                </a:tc>
                <a:tc>
                  <a:txBody>
                    <a:bodyPr/>
                    <a:lstStyle/>
                    <a:p>
                      <a:pPr algn="ctr"/>
                      <a:r>
                        <a:rPr lang="es-MX" b="0" dirty="0">
                          <a:solidFill>
                            <a:srgbClr val="0000FF"/>
                          </a:solidFill>
                          <a:latin typeface="Arial" panose="020B0604020202020204" pitchFamily="34" charset="0"/>
                          <a:cs typeface="Arial" panose="020B0604020202020204" pitchFamily="34" charset="0"/>
                        </a:rPr>
                        <a:t>Tiempo</a:t>
                      </a:r>
                    </a:p>
                    <a:p>
                      <a:pPr algn="ctr"/>
                      <a:r>
                        <a:rPr lang="es-MX" b="0" dirty="0">
                          <a:solidFill>
                            <a:srgbClr val="0000FF"/>
                          </a:solidFill>
                          <a:latin typeface="Arial" panose="020B0604020202020204" pitchFamily="34" charset="0"/>
                          <a:cs typeface="Arial" panose="020B0604020202020204" pitchFamily="34" charset="0"/>
                        </a:rPr>
                        <a:t>[s]</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370840">
                <a:tc>
                  <a:txBody>
                    <a:bodyPr/>
                    <a:lstStyle/>
                    <a:p>
                      <a:pPr algn="ctr"/>
                      <a:r>
                        <a:rPr lang="es-MX" b="0" dirty="0">
                          <a:solidFill>
                            <a:srgbClr val="0000FF"/>
                          </a:solidFill>
                          <a:latin typeface="Arial" panose="020B0604020202020204" pitchFamily="34" charset="0"/>
                          <a:cs typeface="Arial" panose="020B0604020202020204" pitchFamily="34" charset="0"/>
                        </a:rPr>
                        <a:t>1</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lang="es-MX" b="0" dirty="0">
                          <a:solidFill>
                            <a:srgbClr val="0000FF"/>
                          </a:solidFill>
                          <a:latin typeface="Arial" panose="020B0604020202020204" pitchFamily="34" charset="0"/>
                          <a:cs typeface="Arial" panose="020B0604020202020204" pitchFamily="34" charset="0"/>
                        </a:rPr>
                        <a:t>10</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lang="es-MX" b="0" dirty="0">
                          <a:solidFill>
                            <a:srgbClr val="0000FF"/>
                          </a:solidFill>
                          <a:latin typeface="Arial" panose="020B0604020202020204" pitchFamily="34" charset="0"/>
                          <a:cs typeface="Arial" panose="020B0604020202020204" pitchFamily="34" charset="0"/>
                        </a:rPr>
                        <a:t>10</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lang="es-MX" b="0" dirty="0">
                          <a:solidFill>
                            <a:srgbClr val="0000FF"/>
                          </a:solidFill>
                          <a:latin typeface="Arial" panose="020B0604020202020204" pitchFamily="34" charset="0"/>
                          <a:cs typeface="Arial" panose="020B0604020202020204" pitchFamily="34" charset="0"/>
                        </a:rPr>
                        <a:t>80</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a:solidFill>
                          <a:srgbClr val="0000FF"/>
                        </a:solidFill>
                        <a:latin typeface="Arial" panose="020B0604020202020204" pitchFamily="34" charset="0"/>
                        <a:cs typeface="Arial" panose="020B0604020202020204" pitchFamily="34" charset="0"/>
                      </a:endParaRP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es-MX" b="0" dirty="0">
                          <a:solidFill>
                            <a:srgbClr val="0000FF"/>
                          </a:solidFill>
                          <a:latin typeface="Arial" panose="020B0604020202020204" pitchFamily="34" charset="0"/>
                          <a:cs typeface="Arial" panose="020B0604020202020204" pitchFamily="34" charset="0"/>
                        </a:rPr>
                        <a:t>2</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lang="es-MX" b="0" dirty="0">
                          <a:solidFill>
                            <a:srgbClr val="0000FF"/>
                          </a:solidFill>
                          <a:latin typeface="Arial" panose="020B0604020202020204" pitchFamily="34" charset="0"/>
                          <a:cs typeface="Arial" panose="020B0604020202020204" pitchFamily="34" charset="0"/>
                        </a:rPr>
                        <a:t>15</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lang="es-MX" b="0" dirty="0">
                          <a:solidFill>
                            <a:srgbClr val="0000FF"/>
                          </a:solidFill>
                          <a:latin typeface="Arial" panose="020B0604020202020204" pitchFamily="34" charset="0"/>
                          <a:cs typeface="Arial" panose="020B0604020202020204" pitchFamily="34" charset="0"/>
                        </a:rPr>
                        <a:t>10</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lang="es-MX" b="0" dirty="0">
                          <a:solidFill>
                            <a:srgbClr val="0000FF"/>
                          </a:solidFill>
                          <a:latin typeface="Arial" panose="020B0604020202020204" pitchFamily="34" charset="0"/>
                          <a:cs typeface="Arial" panose="020B0604020202020204" pitchFamily="34" charset="0"/>
                        </a:rPr>
                        <a:t>75</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a:solidFill>
                          <a:srgbClr val="0000FF"/>
                        </a:solidFill>
                        <a:latin typeface="Arial" panose="020B0604020202020204" pitchFamily="34" charset="0"/>
                        <a:cs typeface="Arial" panose="020B0604020202020204" pitchFamily="34" charset="0"/>
                      </a:endParaRP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lang="es-MX" b="0" dirty="0">
                          <a:solidFill>
                            <a:srgbClr val="0000FF"/>
                          </a:solidFill>
                          <a:latin typeface="Arial" panose="020B0604020202020204" pitchFamily="34" charset="0"/>
                          <a:cs typeface="Arial" panose="020B0604020202020204" pitchFamily="34" charset="0"/>
                        </a:rPr>
                        <a:t>3</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lang="es-MX" b="0" dirty="0">
                          <a:solidFill>
                            <a:srgbClr val="0000FF"/>
                          </a:solidFill>
                          <a:latin typeface="Arial" panose="020B0604020202020204" pitchFamily="34" charset="0"/>
                          <a:cs typeface="Arial" panose="020B0604020202020204" pitchFamily="34" charset="0"/>
                        </a:rPr>
                        <a:t>20</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lang="es-MX" b="0" dirty="0">
                          <a:solidFill>
                            <a:srgbClr val="0000FF"/>
                          </a:solidFill>
                          <a:latin typeface="Arial" panose="020B0604020202020204" pitchFamily="34" charset="0"/>
                          <a:cs typeface="Arial" panose="020B0604020202020204" pitchFamily="34" charset="0"/>
                        </a:rPr>
                        <a:t>10</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lang="es-MX" b="0" dirty="0">
                          <a:solidFill>
                            <a:srgbClr val="0000FF"/>
                          </a:solidFill>
                          <a:latin typeface="Arial" panose="020B0604020202020204" pitchFamily="34" charset="0"/>
                          <a:cs typeface="Arial" panose="020B0604020202020204" pitchFamily="34" charset="0"/>
                        </a:rPr>
                        <a:t>70</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ctr"/>
                      <a:r>
                        <a:rPr lang="es-MX" b="0" dirty="0">
                          <a:solidFill>
                            <a:srgbClr val="0000FF"/>
                          </a:solidFill>
                          <a:latin typeface="Arial" panose="020B0604020202020204" pitchFamily="34" charset="0"/>
                          <a:cs typeface="Arial" panose="020B0604020202020204" pitchFamily="34" charset="0"/>
                        </a:rPr>
                        <a:t>4</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lang="es-MX" b="0" dirty="0">
                          <a:solidFill>
                            <a:srgbClr val="0000FF"/>
                          </a:solidFill>
                          <a:latin typeface="Arial" panose="020B0604020202020204" pitchFamily="34" charset="0"/>
                          <a:cs typeface="Arial" panose="020B0604020202020204" pitchFamily="34" charset="0"/>
                        </a:rPr>
                        <a:t>25</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lang="es-MX" b="0" dirty="0">
                          <a:solidFill>
                            <a:srgbClr val="0000FF"/>
                          </a:solidFill>
                          <a:latin typeface="Arial" panose="020B0604020202020204" pitchFamily="34" charset="0"/>
                          <a:cs typeface="Arial" panose="020B0604020202020204" pitchFamily="34" charset="0"/>
                        </a:rPr>
                        <a:t>10</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lang="es-MX" b="0" dirty="0">
                          <a:solidFill>
                            <a:srgbClr val="0000FF"/>
                          </a:solidFill>
                          <a:latin typeface="Arial" panose="020B0604020202020204" pitchFamily="34" charset="0"/>
                          <a:cs typeface="Arial" panose="020B0604020202020204" pitchFamily="34" charset="0"/>
                        </a:rPr>
                        <a:t>65</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pPr algn="ctr"/>
                      <a:r>
                        <a:rPr lang="es-MX" b="0" dirty="0">
                          <a:solidFill>
                            <a:srgbClr val="0000FF"/>
                          </a:solidFill>
                          <a:latin typeface="Arial" panose="020B0604020202020204" pitchFamily="34" charset="0"/>
                          <a:cs typeface="Arial" panose="020B0604020202020204" pitchFamily="34" charset="0"/>
                        </a:rPr>
                        <a:t>5</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lang="es-MX" b="0" dirty="0">
                          <a:solidFill>
                            <a:srgbClr val="0000FF"/>
                          </a:solidFill>
                          <a:latin typeface="Arial" panose="020B0604020202020204" pitchFamily="34" charset="0"/>
                          <a:cs typeface="Arial" panose="020B0604020202020204" pitchFamily="34" charset="0"/>
                        </a:rPr>
                        <a:t>30</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lang="es-MX" b="0" dirty="0">
                          <a:solidFill>
                            <a:srgbClr val="0000FF"/>
                          </a:solidFill>
                          <a:latin typeface="Arial" panose="020B0604020202020204" pitchFamily="34" charset="0"/>
                          <a:cs typeface="Arial" panose="020B0604020202020204" pitchFamily="34" charset="0"/>
                        </a:rPr>
                        <a:t>10</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lang="es-MX" b="0" dirty="0">
                          <a:solidFill>
                            <a:srgbClr val="0000FF"/>
                          </a:solidFill>
                          <a:latin typeface="Arial" panose="020B0604020202020204" pitchFamily="34" charset="0"/>
                          <a:cs typeface="Arial" panose="020B0604020202020204" pitchFamily="34" charset="0"/>
                        </a:rPr>
                        <a:t>60</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5" name="CuadroTexto 4"/>
          <p:cNvSpPr txBox="1"/>
          <p:nvPr/>
        </p:nvSpPr>
        <p:spPr>
          <a:xfrm>
            <a:off x="533401" y="1356902"/>
            <a:ext cx="11125200" cy="507831"/>
          </a:xfrm>
          <a:prstGeom prst="rect">
            <a:avLst/>
          </a:prstGeom>
          <a:noFill/>
        </p:spPr>
        <p:txBody>
          <a:bodyPr wrap="square" rtlCol="0">
            <a:spAutoFit/>
          </a:bodyPr>
          <a:lstStyle/>
          <a:p>
            <a:pPr marL="354013" lvl="0" indent="-354013" algn="ctr">
              <a:lnSpc>
                <a:spcPct val="150000"/>
              </a:lnSpc>
              <a:tabLst>
                <a:tab pos="9237663" algn="l"/>
              </a:tabLst>
            </a:pPr>
            <a:r>
              <a:rPr lang="es-MX" sz="2000" b="1" dirty="0">
                <a:solidFill>
                  <a:srgbClr val="0000FF"/>
                </a:solidFill>
                <a:latin typeface="Arial" panose="020B0604020202020204" pitchFamily="34" charset="0"/>
                <a:cs typeface="Arial" panose="020B0604020202020204" pitchFamily="34" charset="0"/>
              </a:rPr>
              <a:t>Tabla 1</a:t>
            </a:r>
          </a:p>
        </p:txBody>
      </p:sp>
    </p:spTree>
    <p:extLst>
      <p:ext uri="{BB962C8B-B14F-4D97-AF65-F5344CB8AC3E}">
        <p14:creationId xmlns:p14="http://schemas.microsoft.com/office/powerpoint/2010/main" val="860274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493060" y="1213906"/>
            <a:ext cx="11125200" cy="3770263"/>
          </a:xfrm>
          <a:prstGeom prst="rect">
            <a:avLst/>
          </a:prstGeom>
          <a:noFill/>
        </p:spPr>
        <p:txBody>
          <a:bodyPr wrap="square" rtlCol="0">
            <a:spAutoFit/>
          </a:bodyPr>
          <a:lstStyle/>
          <a:p>
            <a:pPr algn="just">
              <a:lnSpc>
                <a:spcPct val="140000"/>
              </a:lnSpc>
              <a:spcAft>
                <a:spcPts val="600"/>
              </a:spcAft>
            </a:pPr>
            <a:r>
              <a:rPr lang="es-MX" sz="2000" dirty="0">
                <a:solidFill>
                  <a:srgbClr val="0000FF"/>
                </a:solidFill>
                <a:latin typeface="Arial" panose="020B0604020202020204" pitchFamily="34" charset="0"/>
                <a:cs typeface="Arial" panose="020B0604020202020204" pitchFamily="34" charset="0"/>
              </a:rPr>
              <a:t>ACTIVIDAD 3.</a:t>
            </a:r>
          </a:p>
          <a:p>
            <a:pPr marL="268288" indent="-268288" algn="just">
              <a:lnSpc>
                <a:spcPct val="140000"/>
              </a:lnSpc>
              <a:spcAft>
                <a:spcPts val="600"/>
              </a:spcAft>
            </a:pPr>
            <a:r>
              <a:rPr lang="es-MX" sz="2000" dirty="0">
                <a:solidFill>
                  <a:srgbClr val="0000FF"/>
                </a:solidFill>
                <a:latin typeface="Arial" panose="020B0604020202020204" pitchFamily="34" charset="0"/>
                <a:cs typeface="Arial" panose="020B0604020202020204" pitchFamily="34" charset="0"/>
              </a:rPr>
              <a:t>1. Verifique que el cronómetro está en cero. Si no lo está, de clic sobre el botón izquierdo para hacerlo.</a:t>
            </a:r>
          </a:p>
          <a:p>
            <a:pPr marL="268288" indent="-268288" algn="just">
              <a:lnSpc>
                <a:spcPct val="140000"/>
              </a:lnSpc>
              <a:spcAft>
                <a:spcPts val="600"/>
              </a:spcAft>
            </a:pPr>
            <a:r>
              <a:rPr lang="es-MX" sz="2000" dirty="0">
                <a:solidFill>
                  <a:srgbClr val="0000FF"/>
                </a:solidFill>
                <a:latin typeface="Arial" panose="020B0604020202020204" pitchFamily="34" charset="0"/>
                <a:cs typeface="Arial" panose="020B0604020202020204" pitchFamily="34" charset="0"/>
              </a:rPr>
              <a:t>2. </a:t>
            </a:r>
            <a:r>
              <a:rPr lang="es-MX" sz="2000" dirty="0">
                <a:solidFill>
                  <a:srgbClr val="FF0000"/>
                </a:solidFill>
                <a:latin typeface="Arial" panose="020B0604020202020204" pitchFamily="34" charset="0"/>
                <a:cs typeface="Arial" panose="020B0604020202020204" pitchFamily="34" charset="0"/>
              </a:rPr>
              <a:t>Pulse el botón para iniciar</a:t>
            </a:r>
            <a:r>
              <a:rPr lang="es-MX" sz="2000" dirty="0">
                <a:solidFill>
                  <a:srgbClr val="0000FF"/>
                </a:solidFill>
                <a:latin typeface="Arial" panose="020B0604020202020204" pitchFamily="34" charset="0"/>
                <a:cs typeface="Arial" panose="020B0604020202020204" pitchFamily="34" charset="0"/>
              </a:rPr>
              <a:t> la simulación, espere a que los reactivos se añadan al matraz y justo cuando el matraz Erlenmeyer esté sobre la cruz, ponga en marcha el cronómetro y deténgalo cuando la cruz se oculte por completo, registre el tiempo en la tabla 1.</a:t>
            </a:r>
          </a:p>
          <a:p>
            <a:pPr marL="268288" indent="-268288" algn="just">
              <a:lnSpc>
                <a:spcPct val="140000"/>
              </a:lnSpc>
              <a:spcAft>
                <a:spcPts val="600"/>
              </a:spcAft>
            </a:pPr>
            <a:r>
              <a:rPr lang="es-MX" sz="2000" dirty="0">
                <a:solidFill>
                  <a:srgbClr val="0000FF"/>
                </a:solidFill>
                <a:latin typeface="Arial" panose="020B0604020202020204" pitchFamily="34" charset="0"/>
                <a:cs typeface="Arial" panose="020B0604020202020204" pitchFamily="34" charset="0"/>
              </a:rPr>
              <a:t>3. Ponga en cero el cronómetro, dé clic sobre el botón </a:t>
            </a:r>
            <a:r>
              <a:rPr lang="es-MX" sz="2000" dirty="0">
                <a:solidFill>
                  <a:srgbClr val="FF0000"/>
                </a:solidFill>
                <a:latin typeface="Arial" panose="020B0604020202020204" pitchFamily="34" charset="0"/>
                <a:cs typeface="Arial" panose="020B0604020202020204" pitchFamily="34" charset="0"/>
              </a:rPr>
              <a:t>regreso</a:t>
            </a:r>
            <a:r>
              <a:rPr lang="es-MX" sz="2000" dirty="0">
                <a:solidFill>
                  <a:srgbClr val="0000FF"/>
                </a:solidFill>
                <a:latin typeface="Arial" panose="020B0604020202020204" pitchFamily="34" charset="0"/>
                <a:cs typeface="Arial" panose="020B0604020202020204" pitchFamily="34" charset="0"/>
              </a:rPr>
              <a:t> y repita los pasos anteriores para el resto de los ensayos de la tabla 1.</a:t>
            </a:r>
          </a:p>
        </p:txBody>
      </p:sp>
      <p:sp>
        <p:nvSpPr>
          <p:cNvPr id="16" name="Text Box 19"/>
          <p:cNvSpPr txBox="1">
            <a:spLocks noChangeArrowheads="1"/>
          </p:cNvSpPr>
          <p:nvPr/>
        </p:nvSpPr>
        <p:spPr bwMode="auto">
          <a:xfrm>
            <a:off x="5343053" y="659811"/>
            <a:ext cx="1515158" cy="415498"/>
          </a:xfrm>
          <a:prstGeom prst="rect">
            <a:avLst/>
          </a:prstGeom>
          <a:noFill/>
          <a:ln w="9525">
            <a:noFill/>
            <a:miter lim="800000"/>
            <a:headEnd/>
            <a:tailEnd/>
          </a:ln>
          <a:effectLst/>
        </p:spPr>
        <p:txBody>
          <a:bodyPr wrap="none">
            <a:spAutoFit/>
          </a:bodyPr>
          <a:lstStyle/>
          <a:p>
            <a:pPr algn="ctr">
              <a:spcBef>
                <a:spcPct val="50000"/>
              </a:spcBef>
            </a:pPr>
            <a:r>
              <a:rPr lang="es-ES" sz="2100" b="1" dirty="0">
                <a:solidFill>
                  <a:srgbClr val="0000FF"/>
                </a:solidFill>
              </a:rPr>
              <a:t>Desarrollo</a:t>
            </a:r>
          </a:p>
        </p:txBody>
      </p:sp>
    </p:spTree>
    <p:extLst>
      <p:ext uri="{BB962C8B-B14F-4D97-AF65-F5344CB8AC3E}">
        <p14:creationId xmlns:p14="http://schemas.microsoft.com/office/powerpoint/2010/main" val="2358923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CuadroTexto 5"/>
              <p:cNvSpPr txBox="1"/>
              <p:nvPr/>
            </p:nvSpPr>
            <p:spPr>
              <a:xfrm>
                <a:off x="493060" y="1213906"/>
                <a:ext cx="11125200" cy="4489434"/>
              </a:xfrm>
              <a:prstGeom prst="rect">
                <a:avLst/>
              </a:prstGeom>
              <a:noFill/>
            </p:spPr>
            <p:txBody>
              <a:bodyPr wrap="square" rtlCol="0">
                <a:spAutoFit/>
              </a:bodyPr>
              <a:lstStyle/>
              <a:p>
                <a:pPr algn="just">
                  <a:lnSpc>
                    <a:spcPct val="140000"/>
                  </a:lnSpc>
                  <a:spcAft>
                    <a:spcPts val="600"/>
                  </a:spcAft>
                </a:pPr>
                <a:r>
                  <a:rPr lang="es-MX" sz="2000" dirty="0">
                    <a:solidFill>
                      <a:srgbClr val="0000FF"/>
                    </a:solidFill>
                    <a:latin typeface="Arial" panose="020B0604020202020204" pitchFamily="34" charset="0"/>
                    <a:cs typeface="Arial" panose="020B0604020202020204" pitchFamily="34" charset="0"/>
                  </a:rPr>
                  <a:t>ACTIVIDAD 4.</a:t>
                </a:r>
              </a:p>
              <a:p>
                <a:pPr algn="just">
                  <a:lnSpc>
                    <a:spcPct val="140000"/>
                  </a:lnSpc>
                  <a:spcAft>
                    <a:spcPts val="600"/>
                  </a:spcAft>
                </a:pPr>
                <a:r>
                  <a:rPr lang="es-MX" sz="2000" dirty="0">
                    <a:solidFill>
                      <a:srgbClr val="0000FF"/>
                    </a:solidFill>
                    <a:latin typeface="Arial" panose="020B0604020202020204" pitchFamily="34" charset="0"/>
                    <a:cs typeface="Arial" panose="020B0604020202020204" pitchFamily="34" charset="0"/>
                  </a:rPr>
                  <a:t>Use los datos de la tabla 1 para completar la tabla 2. Considere que, las concentraciones iniciales del reactivo A, se pueden calcular con:</a:t>
                </a:r>
              </a:p>
              <a:p>
                <a:pPr algn="just">
                  <a:lnSpc>
                    <a:spcPct val="140000"/>
                  </a:lnSpc>
                  <a:spcAft>
                    <a:spcPts val="600"/>
                  </a:spcAft>
                </a:pPr>
                <a14:m>
                  <m:oMathPara xmlns:m="http://schemas.openxmlformats.org/officeDocument/2006/math">
                    <m:oMathParaPr>
                      <m:jc m:val="centerGroup"/>
                    </m:oMathParaPr>
                    <m:oMath xmlns:m="http://schemas.openxmlformats.org/officeDocument/2006/math">
                      <m:sSub>
                        <m:sSubPr>
                          <m:ctrlPr>
                            <a:rPr lang="es-MX" sz="2000" i="1" smtClean="0">
                              <a:solidFill>
                                <a:srgbClr val="0000FF"/>
                              </a:solidFill>
                              <a:latin typeface="Cambria Math" panose="02040503050406030204" pitchFamily="18" charset="0"/>
                              <a:cs typeface="Arial" panose="020B0604020202020204" pitchFamily="34" charset="0"/>
                            </a:rPr>
                          </m:ctrlPr>
                        </m:sSubPr>
                        <m:e>
                          <m:d>
                            <m:dPr>
                              <m:begChr m:val="["/>
                              <m:endChr m:val="]"/>
                              <m:ctrlPr>
                                <a:rPr lang="es-MX" sz="2000" b="0" i="1" smtClean="0">
                                  <a:solidFill>
                                    <a:srgbClr val="0000FF"/>
                                  </a:solidFill>
                                  <a:latin typeface="Cambria Math" panose="02040503050406030204" pitchFamily="18" charset="0"/>
                                  <a:cs typeface="Arial" panose="020B0604020202020204" pitchFamily="34" charset="0"/>
                                </a:rPr>
                              </m:ctrlPr>
                            </m:dPr>
                            <m:e>
                              <m:r>
                                <a:rPr lang="es-MX" sz="2000" b="0" i="1" smtClean="0">
                                  <a:solidFill>
                                    <a:srgbClr val="0000FF"/>
                                  </a:solidFill>
                                  <a:latin typeface="Cambria Math" panose="02040503050406030204" pitchFamily="18" charset="0"/>
                                  <a:cs typeface="Arial" panose="020B0604020202020204" pitchFamily="34" charset="0"/>
                                </a:rPr>
                                <m:t>𝐴</m:t>
                              </m:r>
                            </m:e>
                          </m:d>
                        </m:e>
                        <m:sub>
                          <m:r>
                            <a:rPr lang="es-MX" sz="2000" b="0" i="1" smtClean="0">
                              <a:solidFill>
                                <a:srgbClr val="0000FF"/>
                              </a:solidFill>
                              <a:latin typeface="Cambria Math" panose="02040503050406030204" pitchFamily="18" charset="0"/>
                              <a:cs typeface="Arial" panose="020B0604020202020204" pitchFamily="34" charset="0"/>
                            </a:rPr>
                            <m:t>0</m:t>
                          </m:r>
                        </m:sub>
                      </m:sSub>
                      <m:r>
                        <a:rPr lang="es-MX" sz="2000" b="0" i="1" smtClean="0">
                          <a:solidFill>
                            <a:srgbClr val="0000FF"/>
                          </a:solidFill>
                          <a:latin typeface="Cambria Math" panose="02040503050406030204" pitchFamily="18" charset="0"/>
                          <a:cs typeface="Arial" panose="020B0604020202020204" pitchFamily="34" charset="0"/>
                        </a:rPr>
                        <m:t>=</m:t>
                      </m:r>
                      <m:f>
                        <m:fPr>
                          <m:ctrlPr>
                            <a:rPr lang="es-MX" sz="2000" b="0" i="1" smtClean="0">
                              <a:solidFill>
                                <a:srgbClr val="0000FF"/>
                              </a:solidFill>
                              <a:latin typeface="Cambria Math" panose="02040503050406030204" pitchFamily="18" charset="0"/>
                              <a:cs typeface="Arial" panose="020B0604020202020204" pitchFamily="34" charset="0"/>
                            </a:rPr>
                          </m:ctrlPr>
                        </m:fPr>
                        <m:num>
                          <m:d>
                            <m:dPr>
                              <m:ctrlPr>
                                <a:rPr lang="es-MX" sz="2000" b="0" i="1" smtClean="0">
                                  <a:solidFill>
                                    <a:srgbClr val="0000FF"/>
                                  </a:solidFill>
                                  <a:latin typeface="Cambria Math" panose="02040503050406030204" pitchFamily="18" charset="0"/>
                                  <a:cs typeface="Arial" panose="020B0604020202020204" pitchFamily="34" charset="0"/>
                                </a:rPr>
                              </m:ctrlPr>
                            </m:dPr>
                            <m:e>
                              <m:r>
                                <a:rPr lang="es-MX" sz="2000" b="0" i="1" smtClean="0">
                                  <a:solidFill>
                                    <a:srgbClr val="0000FF"/>
                                  </a:solidFill>
                                  <a:latin typeface="Cambria Math" panose="02040503050406030204" pitchFamily="18" charset="0"/>
                                  <a:cs typeface="Arial" panose="020B0604020202020204" pitchFamily="34" charset="0"/>
                                </a:rPr>
                                <m:t>1.0 </m:t>
                              </m:r>
                              <m:d>
                                <m:dPr>
                                  <m:begChr m:val="["/>
                                  <m:endChr m:val="]"/>
                                  <m:ctrlPr>
                                    <a:rPr lang="es-MX" sz="2000" b="0" i="1" smtClean="0">
                                      <a:solidFill>
                                        <a:srgbClr val="0000FF"/>
                                      </a:solidFill>
                                      <a:latin typeface="Cambria Math" panose="02040503050406030204" pitchFamily="18" charset="0"/>
                                      <a:cs typeface="Arial" panose="020B0604020202020204" pitchFamily="34" charset="0"/>
                                    </a:rPr>
                                  </m:ctrlPr>
                                </m:dPr>
                                <m:e>
                                  <m:r>
                                    <a:rPr lang="es-MX" sz="2000" b="0" i="1" smtClean="0">
                                      <a:solidFill>
                                        <a:srgbClr val="0000FF"/>
                                      </a:solidFill>
                                      <a:latin typeface="Cambria Math" panose="02040503050406030204" pitchFamily="18" charset="0"/>
                                      <a:cs typeface="Arial" panose="020B0604020202020204" pitchFamily="34" charset="0"/>
                                    </a:rPr>
                                    <m:t>𝑀</m:t>
                                  </m:r>
                                </m:e>
                              </m:d>
                            </m:e>
                          </m:d>
                          <m:d>
                            <m:dPr>
                              <m:ctrlPr>
                                <a:rPr lang="es-MX" sz="2000" b="0" i="1" smtClean="0">
                                  <a:solidFill>
                                    <a:srgbClr val="0000FF"/>
                                  </a:solidFill>
                                  <a:latin typeface="Cambria Math" panose="02040503050406030204" pitchFamily="18" charset="0"/>
                                  <a:cs typeface="Arial" panose="020B0604020202020204" pitchFamily="34" charset="0"/>
                                </a:rPr>
                              </m:ctrlPr>
                            </m:dPr>
                            <m:e>
                              <m:r>
                                <a:rPr lang="es-MX" sz="2000" b="0" i="1" smtClean="0">
                                  <a:solidFill>
                                    <a:srgbClr val="0000FF"/>
                                  </a:solidFill>
                                  <a:latin typeface="Cambria Math" panose="02040503050406030204" pitchFamily="18" charset="0"/>
                                  <a:cs typeface="Arial" panose="020B0604020202020204" pitchFamily="34" charset="0"/>
                                </a:rPr>
                                <m:t>𝑥</m:t>
                              </m:r>
                              <m:r>
                                <a:rPr lang="es-MX" sz="2000" b="0" i="1" smtClean="0">
                                  <a:solidFill>
                                    <a:srgbClr val="0000FF"/>
                                  </a:solidFill>
                                  <a:latin typeface="Cambria Math" panose="02040503050406030204" pitchFamily="18" charset="0"/>
                                  <a:cs typeface="Arial" panose="020B0604020202020204" pitchFamily="34" charset="0"/>
                                </a:rPr>
                                <m:t> </m:t>
                              </m:r>
                              <m:d>
                                <m:dPr>
                                  <m:begChr m:val="["/>
                                  <m:endChr m:val="]"/>
                                  <m:ctrlPr>
                                    <a:rPr lang="es-MX" sz="2000" b="0" i="1" smtClean="0">
                                      <a:solidFill>
                                        <a:srgbClr val="0000FF"/>
                                      </a:solidFill>
                                      <a:latin typeface="Cambria Math" panose="02040503050406030204" pitchFamily="18" charset="0"/>
                                      <a:cs typeface="Arial" panose="020B0604020202020204" pitchFamily="34" charset="0"/>
                                    </a:rPr>
                                  </m:ctrlPr>
                                </m:dPr>
                                <m:e>
                                  <m:r>
                                    <a:rPr lang="es-MX" sz="2000" b="0" i="1" smtClean="0">
                                      <a:solidFill>
                                        <a:srgbClr val="0000FF"/>
                                      </a:solidFill>
                                      <a:latin typeface="Cambria Math" panose="02040503050406030204" pitchFamily="18" charset="0"/>
                                      <a:cs typeface="Arial" panose="020B0604020202020204" pitchFamily="34" charset="0"/>
                                    </a:rPr>
                                    <m:t>𝑚𝑙</m:t>
                                  </m:r>
                                </m:e>
                              </m:d>
                            </m:e>
                          </m:d>
                        </m:num>
                        <m:den>
                          <m:r>
                            <a:rPr lang="es-MX" sz="2000" b="0" i="1" smtClean="0">
                              <a:solidFill>
                                <a:srgbClr val="0000FF"/>
                              </a:solidFill>
                              <a:latin typeface="Cambria Math" panose="02040503050406030204" pitchFamily="18" charset="0"/>
                              <a:cs typeface="Arial" panose="020B0604020202020204" pitchFamily="34" charset="0"/>
                            </a:rPr>
                            <m:t>100 </m:t>
                          </m:r>
                          <m:d>
                            <m:dPr>
                              <m:begChr m:val="["/>
                              <m:endChr m:val="]"/>
                              <m:ctrlPr>
                                <a:rPr lang="es-MX" sz="2000" b="0" i="1" smtClean="0">
                                  <a:solidFill>
                                    <a:srgbClr val="0000FF"/>
                                  </a:solidFill>
                                  <a:latin typeface="Cambria Math" panose="02040503050406030204" pitchFamily="18" charset="0"/>
                                  <a:cs typeface="Arial" panose="020B0604020202020204" pitchFamily="34" charset="0"/>
                                </a:rPr>
                              </m:ctrlPr>
                            </m:dPr>
                            <m:e>
                              <m:r>
                                <a:rPr lang="es-MX" sz="2000" b="0" i="1" smtClean="0">
                                  <a:solidFill>
                                    <a:srgbClr val="0000FF"/>
                                  </a:solidFill>
                                  <a:latin typeface="Cambria Math" panose="02040503050406030204" pitchFamily="18" charset="0"/>
                                  <a:cs typeface="Arial" panose="020B0604020202020204" pitchFamily="34" charset="0"/>
                                </a:rPr>
                                <m:t>𝑚𝑙</m:t>
                              </m:r>
                            </m:e>
                          </m:d>
                        </m:den>
                      </m:f>
                      <m:r>
                        <a:rPr lang="es-MX" sz="2000" b="0" i="1" smtClean="0">
                          <a:solidFill>
                            <a:srgbClr val="0000FF"/>
                          </a:solidFill>
                          <a:latin typeface="Cambria Math" panose="02040503050406030204" pitchFamily="18" charset="0"/>
                          <a:cs typeface="Arial" panose="020B0604020202020204" pitchFamily="34" charset="0"/>
                        </a:rPr>
                        <m:t>=</m:t>
                      </m:r>
                    </m:oMath>
                  </m:oMathPara>
                </a14:m>
                <a:endParaRPr lang="es-MX" sz="2000" dirty="0">
                  <a:solidFill>
                    <a:srgbClr val="0000FF"/>
                  </a:solidFill>
                  <a:latin typeface="Arial" panose="020B0604020202020204" pitchFamily="34" charset="0"/>
                  <a:cs typeface="Arial" panose="020B0604020202020204" pitchFamily="34" charset="0"/>
                </a:endParaRPr>
              </a:p>
              <a:p>
                <a:pPr marL="268288" indent="-268288" algn="just">
                  <a:lnSpc>
                    <a:spcPct val="140000"/>
                  </a:lnSpc>
                  <a:spcAft>
                    <a:spcPts val="600"/>
                  </a:spcAft>
                </a:pPr>
                <a:r>
                  <a:rPr lang="es-MX" sz="2000" dirty="0">
                    <a:solidFill>
                      <a:srgbClr val="0000FF"/>
                    </a:solidFill>
                    <a:latin typeface="Arial" panose="020B0604020202020204" pitchFamily="34" charset="0"/>
                    <a:cs typeface="Arial" panose="020B0604020202020204" pitchFamily="34" charset="0"/>
                  </a:rPr>
                  <a:t>Donde, </a:t>
                </a:r>
                <a14:m>
                  <m:oMath xmlns:m="http://schemas.openxmlformats.org/officeDocument/2006/math">
                    <m:r>
                      <a:rPr lang="es-MX" sz="2000" i="1">
                        <a:solidFill>
                          <a:srgbClr val="0000FF"/>
                        </a:solidFill>
                        <a:latin typeface="Cambria Math" panose="02040503050406030204" pitchFamily="18" charset="0"/>
                        <a:cs typeface="Arial" panose="020B0604020202020204" pitchFamily="34" charset="0"/>
                      </a:rPr>
                      <m:t>𝑥</m:t>
                    </m:r>
                    <m:r>
                      <a:rPr lang="es-MX" sz="2000" i="1">
                        <a:solidFill>
                          <a:srgbClr val="0000FF"/>
                        </a:solidFill>
                        <a:latin typeface="Cambria Math" panose="02040503050406030204" pitchFamily="18" charset="0"/>
                        <a:cs typeface="Arial" panose="020B0604020202020204" pitchFamily="34" charset="0"/>
                      </a:rPr>
                      <m:t> </m:t>
                    </m:r>
                    <m:d>
                      <m:dPr>
                        <m:begChr m:val="["/>
                        <m:endChr m:val="]"/>
                        <m:ctrlPr>
                          <a:rPr lang="es-MX" sz="2000" i="1">
                            <a:solidFill>
                              <a:srgbClr val="0000FF"/>
                            </a:solidFill>
                            <a:latin typeface="Cambria Math" panose="02040503050406030204" pitchFamily="18" charset="0"/>
                            <a:cs typeface="Arial" panose="020B0604020202020204" pitchFamily="34" charset="0"/>
                          </a:rPr>
                        </m:ctrlPr>
                      </m:dPr>
                      <m:e>
                        <m:r>
                          <a:rPr lang="es-MX" sz="2000" i="1">
                            <a:solidFill>
                              <a:srgbClr val="0000FF"/>
                            </a:solidFill>
                            <a:latin typeface="Cambria Math" panose="02040503050406030204" pitchFamily="18" charset="0"/>
                            <a:cs typeface="Arial" panose="020B0604020202020204" pitchFamily="34" charset="0"/>
                          </a:rPr>
                          <m:t>𝑚𝐿</m:t>
                        </m:r>
                      </m:e>
                    </m:d>
                  </m:oMath>
                </a14:m>
                <a:r>
                  <a:rPr lang="es-MX" sz="2000" dirty="0">
                    <a:solidFill>
                      <a:srgbClr val="0000FF"/>
                    </a:solidFill>
                    <a:latin typeface="Arial" panose="020B0604020202020204" pitchFamily="34" charset="0"/>
                    <a:cs typeface="Arial" panose="020B0604020202020204" pitchFamily="34" charset="0"/>
                  </a:rPr>
                  <a:t>= mililitros empleados del reactivo A</a:t>
                </a:r>
              </a:p>
              <a:p>
                <a:pPr marL="268288" indent="-268288" algn="just">
                  <a:lnSpc>
                    <a:spcPct val="140000"/>
                  </a:lnSpc>
                  <a:spcAft>
                    <a:spcPts val="600"/>
                  </a:spcAft>
                </a:pPr>
                <a:r>
                  <a:rPr lang="es-MX" sz="2000" dirty="0">
                    <a:solidFill>
                      <a:srgbClr val="0000FF"/>
                    </a:solidFill>
                    <a:latin typeface="Arial" panose="020B0604020202020204" pitchFamily="34" charset="0"/>
                    <a:cs typeface="Arial" panose="020B0604020202020204" pitchFamily="34" charset="0"/>
                  </a:rPr>
                  <a:t>Además, tome en cuenta que la rapidez inicial corresponde a la inversa del tiempo.</a:t>
                </a:r>
              </a:p>
              <a:p>
                <a:pPr marL="268288" indent="-268288" algn="just">
                  <a:lnSpc>
                    <a:spcPct val="140000"/>
                  </a:lnSpc>
                  <a:spcAft>
                    <a:spcPts val="600"/>
                  </a:spcAft>
                </a:pPr>
                <a14:m>
                  <m:oMathPara xmlns:m="http://schemas.openxmlformats.org/officeDocument/2006/math">
                    <m:oMathParaPr>
                      <m:jc m:val="centerGroup"/>
                    </m:oMathParaPr>
                    <m:oMath xmlns:m="http://schemas.openxmlformats.org/officeDocument/2006/math">
                      <m:sSub>
                        <m:sSubPr>
                          <m:ctrlPr>
                            <a:rPr lang="es-MX" sz="2000" i="1" smtClean="0">
                              <a:solidFill>
                                <a:srgbClr val="0000FF"/>
                              </a:solidFill>
                              <a:latin typeface="Cambria Math" panose="02040503050406030204" pitchFamily="18" charset="0"/>
                              <a:cs typeface="Arial" panose="020B0604020202020204" pitchFamily="34" charset="0"/>
                            </a:rPr>
                          </m:ctrlPr>
                        </m:sSubPr>
                        <m:e>
                          <m:r>
                            <a:rPr lang="es-MX" sz="2000" b="0" i="1" smtClean="0">
                              <a:solidFill>
                                <a:srgbClr val="0000FF"/>
                              </a:solidFill>
                              <a:latin typeface="Cambria Math" panose="02040503050406030204" pitchFamily="18" charset="0"/>
                              <a:cs typeface="Arial" panose="020B0604020202020204" pitchFamily="34" charset="0"/>
                            </a:rPr>
                            <m:t>𝑣</m:t>
                          </m:r>
                        </m:e>
                        <m:sub>
                          <m:r>
                            <a:rPr lang="es-MX" sz="2000" b="0" i="1" smtClean="0">
                              <a:solidFill>
                                <a:srgbClr val="0000FF"/>
                              </a:solidFill>
                              <a:latin typeface="Cambria Math" panose="02040503050406030204" pitchFamily="18" charset="0"/>
                              <a:cs typeface="Arial" panose="020B0604020202020204" pitchFamily="34" charset="0"/>
                            </a:rPr>
                            <m:t>0</m:t>
                          </m:r>
                        </m:sub>
                      </m:sSub>
                      <m:r>
                        <a:rPr lang="es-MX" sz="2000" b="0" i="1" smtClean="0">
                          <a:solidFill>
                            <a:srgbClr val="0000FF"/>
                          </a:solidFill>
                          <a:latin typeface="Cambria Math" panose="02040503050406030204" pitchFamily="18" charset="0"/>
                          <a:cs typeface="Arial" panose="020B0604020202020204" pitchFamily="34" charset="0"/>
                        </a:rPr>
                        <m:t>=</m:t>
                      </m:r>
                      <m:f>
                        <m:fPr>
                          <m:ctrlPr>
                            <a:rPr lang="es-MX" sz="2000" b="0" i="1" smtClean="0">
                              <a:solidFill>
                                <a:srgbClr val="0000FF"/>
                              </a:solidFill>
                              <a:latin typeface="Cambria Math" panose="02040503050406030204" pitchFamily="18" charset="0"/>
                              <a:cs typeface="Arial" panose="020B0604020202020204" pitchFamily="34" charset="0"/>
                            </a:rPr>
                          </m:ctrlPr>
                        </m:fPr>
                        <m:num>
                          <m:r>
                            <a:rPr lang="es-MX" sz="2000" b="0" i="1" smtClean="0">
                              <a:solidFill>
                                <a:srgbClr val="0000FF"/>
                              </a:solidFill>
                              <a:latin typeface="Cambria Math" panose="02040503050406030204" pitchFamily="18" charset="0"/>
                              <a:cs typeface="Arial" panose="020B0604020202020204" pitchFamily="34" charset="0"/>
                            </a:rPr>
                            <m:t>1</m:t>
                          </m:r>
                        </m:num>
                        <m:den>
                          <m:r>
                            <a:rPr lang="es-MX" sz="2000" b="0" i="1" smtClean="0">
                              <a:solidFill>
                                <a:srgbClr val="0000FF"/>
                              </a:solidFill>
                              <a:latin typeface="Cambria Math" panose="02040503050406030204" pitchFamily="18" charset="0"/>
                              <a:cs typeface="Arial" panose="020B0604020202020204" pitchFamily="34" charset="0"/>
                            </a:rPr>
                            <m:t>𝑡𝑖𝑒𝑚𝑝𝑜</m:t>
                          </m:r>
                          <m:r>
                            <a:rPr lang="es-MX" sz="2000" b="0" i="1" smtClean="0">
                              <a:solidFill>
                                <a:srgbClr val="0000FF"/>
                              </a:solidFill>
                              <a:latin typeface="Cambria Math" panose="02040503050406030204" pitchFamily="18" charset="0"/>
                              <a:cs typeface="Arial" panose="020B0604020202020204" pitchFamily="34" charset="0"/>
                            </a:rPr>
                            <m:t> </m:t>
                          </m:r>
                          <m:d>
                            <m:dPr>
                              <m:begChr m:val="["/>
                              <m:endChr m:val="]"/>
                              <m:ctrlPr>
                                <a:rPr lang="es-MX" sz="2000" b="0" i="1" smtClean="0">
                                  <a:solidFill>
                                    <a:srgbClr val="0000FF"/>
                                  </a:solidFill>
                                  <a:latin typeface="Cambria Math" panose="02040503050406030204" pitchFamily="18" charset="0"/>
                                  <a:cs typeface="Arial" panose="020B0604020202020204" pitchFamily="34" charset="0"/>
                                </a:rPr>
                              </m:ctrlPr>
                            </m:dPr>
                            <m:e>
                              <m:r>
                                <a:rPr lang="es-MX" sz="2000" b="0" i="1" smtClean="0">
                                  <a:solidFill>
                                    <a:srgbClr val="0000FF"/>
                                  </a:solidFill>
                                  <a:latin typeface="Cambria Math" panose="02040503050406030204" pitchFamily="18" charset="0"/>
                                  <a:cs typeface="Arial" panose="020B0604020202020204" pitchFamily="34" charset="0"/>
                                </a:rPr>
                                <m:t>𝑠</m:t>
                              </m:r>
                            </m:e>
                          </m:d>
                        </m:den>
                      </m:f>
                    </m:oMath>
                  </m:oMathPara>
                </a14:m>
                <a:endParaRPr lang="es-MX" sz="2000" dirty="0">
                  <a:solidFill>
                    <a:srgbClr val="0000FF"/>
                  </a:solidFill>
                  <a:latin typeface="Arial" panose="020B0604020202020204" pitchFamily="34" charset="0"/>
                  <a:cs typeface="Arial" panose="020B0604020202020204" pitchFamily="34" charset="0"/>
                </a:endParaRPr>
              </a:p>
            </p:txBody>
          </p:sp>
        </mc:Choice>
        <mc:Fallback xmlns="">
          <p:sp>
            <p:nvSpPr>
              <p:cNvPr id="6" name="CuadroTexto 5"/>
              <p:cNvSpPr txBox="1">
                <a:spLocks noRot="1" noChangeAspect="1" noMove="1" noResize="1" noEditPoints="1" noAdjustHandles="1" noChangeArrowheads="1" noChangeShapeType="1" noTextEdit="1"/>
              </p:cNvSpPr>
              <p:nvPr/>
            </p:nvSpPr>
            <p:spPr>
              <a:xfrm>
                <a:off x="493060" y="1213906"/>
                <a:ext cx="11125200" cy="4489434"/>
              </a:xfrm>
              <a:prstGeom prst="rect">
                <a:avLst/>
              </a:prstGeom>
              <a:blipFill rotWithShape="0">
                <a:blip r:embed="rId3"/>
                <a:stretch>
                  <a:fillRect l="-603" r="-548"/>
                </a:stretch>
              </a:blipFill>
            </p:spPr>
            <p:txBody>
              <a:bodyPr/>
              <a:lstStyle/>
              <a:p>
                <a:r>
                  <a:rPr lang="es-MX">
                    <a:noFill/>
                  </a:rPr>
                  <a:t> </a:t>
                </a:r>
              </a:p>
            </p:txBody>
          </p:sp>
        </mc:Fallback>
      </mc:AlternateContent>
      <p:sp>
        <p:nvSpPr>
          <p:cNvPr id="16" name="Text Box 19"/>
          <p:cNvSpPr txBox="1">
            <a:spLocks noChangeArrowheads="1"/>
          </p:cNvSpPr>
          <p:nvPr/>
        </p:nvSpPr>
        <p:spPr bwMode="auto">
          <a:xfrm>
            <a:off x="5343053" y="659811"/>
            <a:ext cx="1515158" cy="415498"/>
          </a:xfrm>
          <a:prstGeom prst="rect">
            <a:avLst/>
          </a:prstGeom>
          <a:noFill/>
          <a:ln w="9525">
            <a:noFill/>
            <a:miter lim="800000"/>
            <a:headEnd/>
            <a:tailEnd/>
          </a:ln>
          <a:effectLst/>
        </p:spPr>
        <p:txBody>
          <a:bodyPr wrap="none">
            <a:spAutoFit/>
          </a:bodyPr>
          <a:lstStyle/>
          <a:p>
            <a:pPr algn="ctr">
              <a:spcBef>
                <a:spcPct val="50000"/>
              </a:spcBef>
            </a:pPr>
            <a:r>
              <a:rPr lang="es-ES" sz="2100" b="1" dirty="0">
                <a:solidFill>
                  <a:srgbClr val="0000FF"/>
                </a:solidFill>
              </a:rPr>
              <a:t>Desarrollo</a:t>
            </a:r>
          </a:p>
        </p:txBody>
      </p:sp>
    </p:spTree>
    <p:extLst>
      <p:ext uri="{BB962C8B-B14F-4D97-AF65-F5344CB8AC3E}">
        <p14:creationId xmlns:p14="http://schemas.microsoft.com/office/powerpoint/2010/main" val="1827707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500"/>
                                        <p:tgtEl>
                                          <p:spTgt spid="6">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fade">
                                      <p:cBhvr>
                                        <p:cTn id="23" dur="500"/>
                                        <p:tgtEl>
                                          <p:spTgt spid="6">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19"/>
          <p:cNvSpPr txBox="1">
            <a:spLocks noChangeArrowheads="1"/>
          </p:cNvSpPr>
          <p:nvPr/>
        </p:nvSpPr>
        <p:spPr bwMode="auto">
          <a:xfrm>
            <a:off x="5343053" y="659811"/>
            <a:ext cx="1515158" cy="415498"/>
          </a:xfrm>
          <a:prstGeom prst="rect">
            <a:avLst/>
          </a:prstGeom>
          <a:noFill/>
          <a:ln w="9525">
            <a:noFill/>
            <a:miter lim="800000"/>
            <a:headEnd/>
            <a:tailEnd/>
          </a:ln>
          <a:effectLst/>
        </p:spPr>
        <p:txBody>
          <a:bodyPr wrap="none">
            <a:spAutoFit/>
          </a:bodyPr>
          <a:lstStyle/>
          <a:p>
            <a:pPr algn="ctr">
              <a:spcBef>
                <a:spcPct val="50000"/>
              </a:spcBef>
            </a:pPr>
            <a:r>
              <a:rPr lang="es-ES" sz="2100" b="1" dirty="0">
                <a:solidFill>
                  <a:srgbClr val="0000FF"/>
                </a:solidFill>
              </a:rPr>
              <a:t>Desarrollo</a:t>
            </a:r>
          </a:p>
        </p:txBody>
      </p:sp>
      <mc:AlternateContent xmlns:mc="http://schemas.openxmlformats.org/markup-compatibility/2006" xmlns:a14="http://schemas.microsoft.com/office/drawing/2010/main">
        <mc:Choice Requires="a14">
          <p:graphicFrame>
            <p:nvGraphicFramePr>
              <p:cNvPr id="4" name="Tabla 3"/>
              <p:cNvGraphicFramePr>
                <a:graphicFrameLocks noGrp="1"/>
              </p:cNvGraphicFramePr>
              <p:nvPr>
                <p:extLst>
                  <p:ext uri="{D42A27DB-BD31-4B8C-83A1-F6EECF244321}">
                    <p14:modId xmlns:p14="http://schemas.microsoft.com/office/powerpoint/2010/main" val="3360055200"/>
                  </p:ext>
                </p:extLst>
              </p:nvPr>
            </p:nvGraphicFramePr>
            <p:xfrm>
              <a:off x="2167563" y="1978840"/>
              <a:ext cx="9030089" cy="2792032"/>
            </p:xfrm>
            <a:graphic>
              <a:graphicData uri="http://schemas.openxmlformats.org/drawingml/2006/table">
                <a:tbl>
                  <a:tblPr firstRow="1" bandRow="1">
                    <a:tableStyleId>{C083E6E3-FA7D-4D7B-A595-EF9225AFEA82}</a:tableStyleId>
                  </a:tblPr>
                  <a:tblGrid>
                    <a:gridCol w="1216234">
                      <a:extLst>
                        <a:ext uri="{9D8B030D-6E8A-4147-A177-3AD203B41FA5}">
                          <a16:colId xmlns:a16="http://schemas.microsoft.com/office/drawing/2014/main" val="20000"/>
                        </a:ext>
                      </a:extLst>
                    </a:gridCol>
                    <a:gridCol w="2942052">
                      <a:extLst>
                        <a:ext uri="{9D8B030D-6E8A-4147-A177-3AD203B41FA5}">
                          <a16:colId xmlns:a16="http://schemas.microsoft.com/office/drawing/2014/main" val="20001"/>
                        </a:ext>
                      </a:extLst>
                    </a:gridCol>
                    <a:gridCol w="2278505">
                      <a:extLst>
                        <a:ext uri="{9D8B030D-6E8A-4147-A177-3AD203B41FA5}">
                          <a16:colId xmlns:a16="http://schemas.microsoft.com/office/drawing/2014/main" val="20002"/>
                        </a:ext>
                      </a:extLst>
                    </a:gridCol>
                    <a:gridCol w="1244184">
                      <a:extLst>
                        <a:ext uri="{9D8B030D-6E8A-4147-A177-3AD203B41FA5}">
                          <a16:colId xmlns:a16="http://schemas.microsoft.com/office/drawing/2014/main" val="20003"/>
                        </a:ext>
                      </a:extLst>
                    </a:gridCol>
                    <a:gridCol w="1349114">
                      <a:extLst>
                        <a:ext uri="{9D8B030D-6E8A-4147-A177-3AD203B41FA5}">
                          <a16:colId xmlns:a16="http://schemas.microsoft.com/office/drawing/2014/main" val="20004"/>
                        </a:ext>
                      </a:extLst>
                    </a:gridCol>
                  </a:tblGrid>
                  <a:tr h="370840">
                    <a:tc>
                      <a:txBody>
                        <a:bodyPr/>
                        <a:lstStyle/>
                        <a:p>
                          <a:pPr algn="ctr"/>
                          <a:r>
                            <a:rPr lang="es-MX" b="0" dirty="0">
                              <a:solidFill>
                                <a:srgbClr val="0000FF"/>
                              </a:solidFill>
                              <a:latin typeface="Arial" panose="020B0604020202020204" pitchFamily="34" charset="0"/>
                              <a:cs typeface="Arial" panose="020B0604020202020204" pitchFamily="34" charset="0"/>
                            </a:rPr>
                            <a:t>Ensayo</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1"/>
                        </a:solidFill>
                      </a:tcPr>
                    </a:tc>
                    <a:tc>
                      <a:txBody>
                        <a:bodyPr/>
                        <a:lstStyle/>
                        <a:p>
                          <a:pPr algn="ctr"/>
                          <a:r>
                            <a:rPr lang="es-MX" b="0" dirty="0">
                              <a:solidFill>
                                <a:srgbClr val="0000FF"/>
                              </a:solidFill>
                              <a:latin typeface="Arial" panose="020B0604020202020204" pitchFamily="34" charset="0"/>
                              <a:cs typeface="Arial" panose="020B0604020202020204" pitchFamily="34" charset="0"/>
                            </a:rPr>
                            <a:t>Concentración inicial de </a:t>
                          </a:r>
                          <a:r>
                            <a:rPr lang="es-MX" b="1" dirty="0">
                              <a:solidFill>
                                <a:srgbClr val="0000FF"/>
                              </a:solidFill>
                              <a:latin typeface="Arial" panose="020B0604020202020204" pitchFamily="34" charset="0"/>
                              <a:cs typeface="Arial" panose="020B0604020202020204" pitchFamily="34" charset="0"/>
                            </a:rPr>
                            <a:t>A</a:t>
                          </a:r>
                          <a:r>
                            <a:rPr lang="es-MX" b="0" baseline="0" dirty="0">
                              <a:solidFill>
                                <a:srgbClr val="0000FF"/>
                              </a:solidFill>
                              <a:latin typeface="Arial" panose="020B0604020202020204" pitchFamily="34" charset="0"/>
                              <a:cs typeface="Arial" panose="020B0604020202020204" pitchFamily="34" charset="0"/>
                            </a:rPr>
                            <a:t> </a:t>
                          </a:r>
                          <a14:m>
                            <m:oMath xmlns:m="http://schemas.openxmlformats.org/officeDocument/2006/math">
                              <m:d>
                                <m:dPr>
                                  <m:ctrlPr>
                                    <a:rPr lang="es-MX" sz="2000" b="0" i="1" baseline="0" smtClean="0">
                                      <a:solidFill>
                                        <a:srgbClr val="0000FF"/>
                                      </a:solidFill>
                                      <a:latin typeface="Cambria Math" panose="02040503050406030204" pitchFamily="18" charset="0"/>
                                      <a:cs typeface="Arial" panose="020B0604020202020204" pitchFamily="34" charset="0"/>
                                    </a:rPr>
                                  </m:ctrlPr>
                                </m:dPr>
                                <m:e>
                                  <m:sSub>
                                    <m:sSubPr>
                                      <m:ctrlPr>
                                        <a:rPr lang="es-MX" sz="2000" b="0" i="1" baseline="0" smtClean="0">
                                          <a:solidFill>
                                            <a:srgbClr val="0000FF"/>
                                          </a:solidFill>
                                          <a:latin typeface="Cambria Math" panose="02040503050406030204" pitchFamily="18" charset="0"/>
                                          <a:cs typeface="Arial" panose="020B0604020202020204" pitchFamily="34" charset="0"/>
                                        </a:rPr>
                                      </m:ctrlPr>
                                    </m:sSubPr>
                                    <m:e>
                                      <m:d>
                                        <m:dPr>
                                          <m:begChr m:val="["/>
                                          <m:endChr m:val="]"/>
                                          <m:ctrlPr>
                                            <a:rPr lang="es-MX" sz="2000" b="0" i="1" baseline="0" smtClean="0">
                                              <a:solidFill>
                                                <a:srgbClr val="0000FF"/>
                                              </a:solidFill>
                                              <a:latin typeface="Cambria Math" panose="02040503050406030204" pitchFamily="18" charset="0"/>
                                              <a:cs typeface="Arial" panose="020B0604020202020204" pitchFamily="34" charset="0"/>
                                            </a:rPr>
                                          </m:ctrlPr>
                                        </m:dPr>
                                        <m:e>
                                          <m:r>
                                            <a:rPr lang="es-MX" sz="2000" b="1" i="1" baseline="0" smtClean="0">
                                              <a:solidFill>
                                                <a:srgbClr val="0000FF"/>
                                              </a:solidFill>
                                              <a:latin typeface="Cambria Math" panose="02040503050406030204" pitchFamily="18" charset="0"/>
                                              <a:cs typeface="Arial" panose="020B0604020202020204" pitchFamily="34" charset="0"/>
                                            </a:rPr>
                                            <m:t>𝑨</m:t>
                                          </m:r>
                                        </m:e>
                                      </m:d>
                                    </m:e>
                                    <m:sub>
                                      <m:r>
                                        <a:rPr lang="es-MX" sz="2000" b="0" i="1" baseline="0" smtClean="0">
                                          <a:solidFill>
                                            <a:srgbClr val="0000FF"/>
                                          </a:solidFill>
                                          <a:latin typeface="Cambria Math" panose="02040503050406030204" pitchFamily="18" charset="0"/>
                                          <a:cs typeface="Arial" panose="020B0604020202020204" pitchFamily="34" charset="0"/>
                                        </a:rPr>
                                        <m:t>0</m:t>
                                      </m:r>
                                    </m:sub>
                                  </m:sSub>
                                </m:e>
                              </m:d>
                            </m:oMath>
                          </a14:m>
                          <a:r>
                            <a:rPr lang="es-MX" b="0" baseline="0" dirty="0">
                              <a:solidFill>
                                <a:srgbClr val="0000FF"/>
                              </a:solidFill>
                              <a:latin typeface="Arial" panose="020B0604020202020204" pitchFamily="34" charset="0"/>
                              <a:cs typeface="Arial" panose="020B0604020202020204" pitchFamily="34" charset="0"/>
                            </a:rPr>
                            <a:t>, en la mezcla</a:t>
                          </a:r>
                        </a:p>
                        <a:p>
                          <a:pPr algn="ctr"/>
                          <a:r>
                            <a:rPr lang="es-MX" b="0" dirty="0">
                              <a:solidFill>
                                <a:srgbClr val="0000FF"/>
                              </a:solidFill>
                              <a:latin typeface="Arial" panose="020B0604020202020204" pitchFamily="34" charset="0"/>
                              <a:cs typeface="Arial" panose="020B0604020202020204" pitchFamily="34" charset="0"/>
                            </a:rPr>
                            <a:t>[M]</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1"/>
                        </a:solidFill>
                      </a:tcPr>
                    </a:tc>
                    <a:tc>
                      <a:txBody>
                        <a:bodyPr/>
                        <a:lstStyle/>
                        <a:p>
                          <a:pPr algn="ctr"/>
                          <a:r>
                            <a:rPr lang="es-MX" b="0" dirty="0">
                              <a:solidFill>
                                <a:srgbClr val="0000FF"/>
                              </a:solidFill>
                              <a:latin typeface="Arial" panose="020B0604020202020204" pitchFamily="34" charset="0"/>
                              <a:cs typeface="Arial" panose="020B0604020202020204" pitchFamily="34" charset="0"/>
                            </a:rPr>
                            <a:t>Rapidez inicial </a:t>
                          </a:r>
                          <a14:m>
                            <m:oMath xmlns:m="http://schemas.openxmlformats.org/officeDocument/2006/math">
                              <m:d>
                                <m:dPr>
                                  <m:ctrlPr>
                                    <a:rPr lang="es-MX" b="0" i="1" smtClean="0">
                                      <a:solidFill>
                                        <a:srgbClr val="0000FF"/>
                                      </a:solidFill>
                                      <a:latin typeface="Cambria Math" panose="02040503050406030204" pitchFamily="18" charset="0"/>
                                      <a:cs typeface="Arial" panose="020B0604020202020204" pitchFamily="34" charset="0"/>
                                    </a:rPr>
                                  </m:ctrlPr>
                                </m:dPr>
                                <m:e>
                                  <m:sSub>
                                    <m:sSubPr>
                                      <m:ctrlPr>
                                        <a:rPr lang="es-MX" b="0" i="1" smtClean="0">
                                          <a:solidFill>
                                            <a:srgbClr val="0000FF"/>
                                          </a:solidFill>
                                          <a:latin typeface="Cambria Math" panose="02040503050406030204" pitchFamily="18" charset="0"/>
                                          <a:cs typeface="Arial" panose="020B0604020202020204" pitchFamily="34" charset="0"/>
                                        </a:rPr>
                                      </m:ctrlPr>
                                    </m:sSubPr>
                                    <m:e>
                                      <m:r>
                                        <a:rPr lang="es-MX" b="0" i="1" smtClean="0">
                                          <a:solidFill>
                                            <a:srgbClr val="0000FF"/>
                                          </a:solidFill>
                                          <a:latin typeface="Cambria Math" panose="02040503050406030204" pitchFamily="18" charset="0"/>
                                          <a:cs typeface="Arial" panose="020B0604020202020204" pitchFamily="34" charset="0"/>
                                        </a:rPr>
                                        <m:t>𝑣</m:t>
                                      </m:r>
                                    </m:e>
                                    <m:sub>
                                      <m:r>
                                        <a:rPr lang="es-MX" b="0" i="1" smtClean="0">
                                          <a:solidFill>
                                            <a:srgbClr val="0000FF"/>
                                          </a:solidFill>
                                          <a:latin typeface="Cambria Math" panose="02040503050406030204" pitchFamily="18" charset="0"/>
                                          <a:cs typeface="Arial" panose="020B0604020202020204" pitchFamily="34" charset="0"/>
                                        </a:rPr>
                                        <m:t>0</m:t>
                                      </m:r>
                                    </m:sub>
                                  </m:sSub>
                                </m:e>
                              </m:d>
                            </m:oMath>
                          </a14:m>
                          <a:endParaRPr lang="es-MX" b="0" dirty="0">
                            <a:solidFill>
                              <a:srgbClr val="0000FF"/>
                            </a:solidFill>
                            <a:latin typeface="Arial" panose="020B0604020202020204" pitchFamily="34" charset="0"/>
                            <a:cs typeface="Arial" panose="020B0604020202020204" pitchFamily="34" charset="0"/>
                          </a:endParaRPr>
                        </a:p>
                        <a:p>
                          <a:pPr algn="ctr"/>
                          <a14:m>
                            <m:oMathPara xmlns:m="http://schemas.openxmlformats.org/officeDocument/2006/math">
                              <m:oMathParaPr>
                                <m:jc m:val="centerGroup"/>
                              </m:oMathParaPr>
                              <m:oMath xmlns:m="http://schemas.openxmlformats.org/officeDocument/2006/math">
                                <m:f>
                                  <m:fPr>
                                    <m:ctrlPr>
                                      <a:rPr lang="es-MX" b="0" i="1" smtClean="0">
                                        <a:solidFill>
                                          <a:srgbClr val="0000FF"/>
                                        </a:solidFill>
                                        <a:latin typeface="Cambria Math" panose="02040503050406030204" pitchFamily="18" charset="0"/>
                                        <a:cs typeface="Arial" panose="020B0604020202020204" pitchFamily="34" charset="0"/>
                                      </a:rPr>
                                    </m:ctrlPr>
                                  </m:fPr>
                                  <m:num>
                                    <m:r>
                                      <a:rPr lang="es-MX" b="0" i="1" smtClean="0">
                                        <a:solidFill>
                                          <a:srgbClr val="0000FF"/>
                                        </a:solidFill>
                                        <a:latin typeface="Cambria Math" panose="02040503050406030204" pitchFamily="18" charset="0"/>
                                        <a:cs typeface="Arial" panose="020B0604020202020204" pitchFamily="34" charset="0"/>
                                      </a:rPr>
                                      <m:t>1</m:t>
                                    </m:r>
                                  </m:num>
                                  <m:den>
                                    <m:d>
                                      <m:dPr>
                                        <m:begChr m:val="["/>
                                        <m:endChr m:val="]"/>
                                        <m:ctrlPr>
                                          <a:rPr lang="es-MX" b="0" i="1" smtClean="0">
                                            <a:solidFill>
                                              <a:srgbClr val="0000FF"/>
                                            </a:solidFill>
                                            <a:latin typeface="Cambria Math" panose="02040503050406030204" pitchFamily="18" charset="0"/>
                                            <a:cs typeface="Arial" panose="020B0604020202020204" pitchFamily="34" charset="0"/>
                                          </a:rPr>
                                        </m:ctrlPr>
                                      </m:dPr>
                                      <m:e>
                                        <m:r>
                                          <a:rPr lang="es-MX" b="0" i="1" smtClean="0">
                                            <a:solidFill>
                                              <a:srgbClr val="0000FF"/>
                                            </a:solidFill>
                                            <a:latin typeface="Cambria Math" panose="02040503050406030204" pitchFamily="18" charset="0"/>
                                            <a:cs typeface="Arial" panose="020B0604020202020204" pitchFamily="34" charset="0"/>
                                          </a:rPr>
                                          <m:t>𝑠</m:t>
                                        </m:r>
                                      </m:e>
                                    </m:d>
                                  </m:den>
                                </m:f>
                              </m:oMath>
                            </m:oMathPara>
                          </a14:m>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1"/>
                        </a:solidFill>
                      </a:tcPr>
                    </a:tc>
                    <a:tc>
                      <a:txBody>
                        <a:bodyPr/>
                        <a:lstStyle/>
                        <a:p>
                          <a:pPr algn="ctr"/>
                          <a14:m>
                            <m:oMathPara xmlns:m="http://schemas.openxmlformats.org/officeDocument/2006/math">
                              <m:oMathParaPr>
                                <m:jc m:val="centerGroup"/>
                              </m:oMathParaPr>
                              <m:oMath xmlns:m="http://schemas.openxmlformats.org/officeDocument/2006/math">
                                <m:r>
                                  <a:rPr kumimoji="0" lang="es-MX" sz="2000" b="0" i="1" u="none" strike="noStrike" kern="1200" cap="none" spc="0" normalizeH="0" baseline="0" noProof="0" smtClean="0">
                                    <a:ln>
                                      <a:noFill/>
                                    </a:ln>
                                    <a:solidFill>
                                      <a:srgbClr val="0000FF"/>
                                    </a:solidFill>
                                    <a:effectLst/>
                                    <a:uLnTx/>
                                    <a:uFillTx/>
                                    <a:latin typeface="Cambria Math" panose="02040503050406030204" pitchFamily="18" charset="0"/>
                                    <a:ea typeface="+mn-ea"/>
                                    <a:cs typeface="Arial" panose="020B0604020202020204" pitchFamily="34" charset="0"/>
                                  </a:rPr>
                                  <m:t>𝑙𝑛</m:t>
                                </m:r>
                                <m:sSub>
                                  <m:sSubPr>
                                    <m:ctrlPr>
                                      <a:rPr kumimoji="0" lang="es-MX" sz="2000" b="0" i="1" u="none" strike="noStrike" kern="1200" cap="none" spc="0" normalizeH="0" baseline="0" noProof="0" smtClean="0">
                                        <a:ln>
                                          <a:noFill/>
                                        </a:ln>
                                        <a:solidFill>
                                          <a:srgbClr val="0000FF"/>
                                        </a:solidFill>
                                        <a:effectLst/>
                                        <a:uLnTx/>
                                        <a:uFillTx/>
                                        <a:latin typeface="Cambria Math" panose="02040503050406030204" pitchFamily="18" charset="0"/>
                                        <a:ea typeface="+mn-ea"/>
                                        <a:cs typeface="Arial" panose="020B0604020202020204" pitchFamily="34" charset="0"/>
                                      </a:rPr>
                                    </m:ctrlPr>
                                  </m:sSubPr>
                                  <m:e>
                                    <m:r>
                                      <a:rPr kumimoji="0" lang="es-MX" sz="2000" b="0" i="1" u="none" strike="noStrike" kern="1200" cap="none" spc="0" normalizeH="0" baseline="0" noProof="0" smtClean="0">
                                        <a:ln>
                                          <a:noFill/>
                                        </a:ln>
                                        <a:solidFill>
                                          <a:srgbClr val="0000FF"/>
                                        </a:solidFill>
                                        <a:effectLst/>
                                        <a:uLnTx/>
                                        <a:uFillTx/>
                                        <a:latin typeface="Cambria Math" panose="02040503050406030204" pitchFamily="18" charset="0"/>
                                        <a:ea typeface="+mn-ea"/>
                                        <a:cs typeface="Arial" panose="020B0604020202020204" pitchFamily="34" charset="0"/>
                                      </a:rPr>
                                      <m:t> </m:t>
                                    </m:r>
                                    <m:d>
                                      <m:dPr>
                                        <m:begChr m:val="["/>
                                        <m:endChr m:val="]"/>
                                        <m:ctrlPr>
                                          <a:rPr kumimoji="0" lang="es-MX" sz="2000" b="0" i="1" u="none" strike="noStrike" kern="1200" cap="none" spc="0" normalizeH="0" baseline="0" noProof="0" smtClean="0">
                                            <a:ln>
                                              <a:noFill/>
                                            </a:ln>
                                            <a:solidFill>
                                              <a:srgbClr val="0000FF"/>
                                            </a:solidFill>
                                            <a:effectLst/>
                                            <a:uLnTx/>
                                            <a:uFillTx/>
                                            <a:latin typeface="Cambria Math" panose="02040503050406030204" pitchFamily="18" charset="0"/>
                                            <a:ea typeface="+mn-ea"/>
                                            <a:cs typeface="Arial" panose="020B0604020202020204" pitchFamily="34" charset="0"/>
                                          </a:rPr>
                                        </m:ctrlPr>
                                      </m:dPr>
                                      <m:e>
                                        <m:r>
                                          <a:rPr kumimoji="0" lang="es-MX" sz="2000" b="1" i="1" u="none" strike="noStrike" kern="1200" cap="none" spc="0" normalizeH="0" baseline="0" noProof="0" smtClean="0">
                                            <a:ln>
                                              <a:noFill/>
                                            </a:ln>
                                            <a:solidFill>
                                              <a:srgbClr val="0000FF"/>
                                            </a:solidFill>
                                            <a:effectLst/>
                                            <a:uLnTx/>
                                            <a:uFillTx/>
                                            <a:latin typeface="Cambria Math" panose="02040503050406030204" pitchFamily="18" charset="0"/>
                                            <a:ea typeface="+mn-ea"/>
                                            <a:cs typeface="Arial" panose="020B0604020202020204" pitchFamily="34" charset="0"/>
                                          </a:rPr>
                                          <m:t>𝑨</m:t>
                                        </m:r>
                                      </m:e>
                                    </m:d>
                                  </m:e>
                                  <m:sub>
                                    <m:r>
                                      <a:rPr kumimoji="0" lang="es-MX" sz="2000" b="0" i="1" u="none" strike="noStrike" kern="1200" cap="none" spc="0" normalizeH="0" baseline="0" noProof="0" smtClean="0">
                                        <a:ln>
                                          <a:noFill/>
                                        </a:ln>
                                        <a:solidFill>
                                          <a:srgbClr val="0000FF"/>
                                        </a:solidFill>
                                        <a:effectLst/>
                                        <a:uLnTx/>
                                        <a:uFillTx/>
                                        <a:latin typeface="Cambria Math" panose="02040503050406030204" pitchFamily="18" charset="0"/>
                                        <a:ea typeface="+mn-ea"/>
                                        <a:cs typeface="Arial" panose="020B0604020202020204" pitchFamily="34" charset="0"/>
                                      </a:rPr>
                                      <m:t>0</m:t>
                                    </m:r>
                                  </m:sub>
                                </m:sSub>
                              </m:oMath>
                            </m:oMathPara>
                          </a14:m>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1"/>
                        </a:solidFill>
                      </a:tcPr>
                    </a:tc>
                    <a:tc>
                      <a:txBody>
                        <a:bodyPr/>
                        <a:lstStyle/>
                        <a:p>
                          <a:pPr algn="ctr"/>
                          <a14:m>
                            <m:oMathPara xmlns:m="http://schemas.openxmlformats.org/officeDocument/2006/math">
                              <m:oMathParaPr>
                                <m:jc m:val="centerGroup"/>
                              </m:oMathParaPr>
                              <m:oMath xmlns:m="http://schemas.openxmlformats.org/officeDocument/2006/math">
                                <m:r>
                                  <a:rPr kumimoji="0" lang="es-MX" sz="2000" b="0" i="1" u="none" strike="noStrike" kern="1200" cap="none" spc="0" normalizeH="0" baseline="0" noProof="0" smtClean="0">
                                    <a:ln>
                                      <a:noFill/>
                                    </a:ln>
                                    <a:solidFill>
                                      <a:srgbClr val="0000FF"/>
                                    </a:solidFill>
                                    <a:effectLst/>
                                    <a:uLnTx/>
                                    <a:uFillTx/>
                                    <a:latin typeface="Cambria Math" panose="02040503050406030204" pitchFamily="18" charset="0"/>
                                    <a:ea typeface="+mn-ea"/>
                                    <a:cs typeface="Arial" panose="020B0604020202020204" pitchFamily="34" charset="0"/>
                                  </a:rPr>
                                  <m:t>𝑙𝑛</m:t>
                                </m:r>
                                <m:sSub>
                                  <m:sSubPr>
                                    <m:ctrlPr>
                                      <a:rPr kumimoji="0" lang="es-MX" sz="2000" b="0" i="1" u="none" strike="noStrike" kern="1200" cap="none" spc="0" normalizeH="0" baseline="0" noProof="0" smtClean="0">
                                        <a:ln>
                                          <a:noFill/>
                                        </a:ln>
                                        <a:solidFill>
                                          <a:srgbClr val="0000FF"/>
                                        </a:solidFill>
                                        <a:effectLst/>
                                        <a:uLnTx/>
                                        <a:uFillTx/>
                                        <a:latin typeface="Cambria Math" panose="02040503050406030204" pitchFamily="18" charset="0"/>
                                        <a:ea typeface="+mn-ea"/>
                                        <a:cs typeface="Arial" panose="020B0604020202020204" pitchFamily="34" charset="0"/>
                                      </a:rPr>
                                    </m:ctrlPr>
                                  </m:sSubPr>
                                  <m:e>
                                    <m:r>
                                      <a:rPr kumimoji="0" lang="es-MX" sz="2000" b="0" i="1" u="none" strike="noStrike" kern="1200" cap="none" spc="0" normalizeH="0" baseline="0" noProof="0" smtClean="0">
                                        <a:ln>
                                          <a:noFill/>
                                        </a:ln>
                                        <a:solidFill>
                                          <a:srgbClr val="0000FF"/>
                                        </a:solidFill>
                                        <a:effectLst/>
                                        <a:uLnTx/>
                                        <a:uFillTx/>
                                        <a:latin typeface="Cambria Math" panose="02040503050406030204" pitchFamily="18" charset="0"/>
                                        <a:ea typeface="+mn-ea"/>
                                        <a:cs typeface="Arial" panose="020B0604020202020204" pitchFamily="34" charset="0"/>
                                      </a:rPr>
                                      <m:t> </m:t>
                                    </m:r>
                                    <m:r>
                                      <a:rPr kumimoji="0" lang="es-MX" sz="2000" b="0" i="1" u="none" strike="noStrike" kern="1200" cap="none" spc="0" normalizeH="0" baseline="0" noProof="0" smtClean="0">
                                        <a:ln>
                                          <a:noFill/>
                                        </a:ln>
                                        <a:solidFill>
                                          <a:srgbClr val="0000FF"/>
                                        </a:solidFill>
                                        <a:effectLst/>
                                        <a:uLnTx/>
                                        <a:uFillTx/>
                                        <a:latin typeface="Cambria Math" panose="02040503050406030204" pitchFamily="18" charset="0"/>
                                        <a:ea typeface="+mn-ea"/>
                                        <a:cs typeface="Arial" panose="020B0604020202020204" pitchFamily="34" charset="0"/>
                                      </a:rPr>
                                      <m:t>𝑣</m:t>
                                    </m:r>
                                  </m:e>
                                  <m:sub>
                                    <m:r>
                                      <a:rPr kumimoji="0" lang="es-MX" sz="2000" b="0" i="1" u="none" strike="noStrike" kern="1200" cap="none" spc="0" normalizeH="0" baseline="0" noProof="0" smtClean="0">
                                        <a:ln>
                                          <a:noFill/>
                                        </a:ln>
                                        <a:solidFill>
                                          <a:srgbClr val="0000FF"/>
                                        </a:solidFill>
                                        <a:effectLst/>
                                        <a:uLnTx/>
                                        <a:uFillTx/>
                                        <a:latin typeface="Cambria Math" panose="02040503050406030204" pitchFamily="18" charset="0"/>
                                        <a:ea typeface="+mn-ea"/>
                                        <a:cs typeface="Arial" panose="020B0604020202020204" pitchFamily="34" charset="0"/>
                                      </a:rPr>
                                      <m:t>0</m:t>
                                    </m:r>
                                  </m:sub>
                                </m:sSub>
                              </m:oMath>
                            </m:oMathPara>
                          </a14:m>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370840">
                    <a:tc>
                      <a:txBody>
                        <a:bodyPr/>
                        <a:lstStyle/>
                        <a:p>
                          <a:pPr algn="ctr"/>
                          <a:r>
                            <a:rPr lang="es-MX" b="0" dirty="0">
                              <a:solidFill>
                                <a:srgbClr val="0000FF"/>
                              </a:solidFill>
                              <a:latin typeface="Arial" panose="020B0604020202020204" pitchFamily="34" charset="0"/>
                              <a:cs typeface="Arial" panose="020B0604020202020204" pitchFamily="34" charset="0"/>
                            </a:rPr>
                            <a:t>1</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es-MX" b="0" dirty="0">
                              <a:solidFill>
                                <a:srgbClr val="0000FF"/>
                              </a:solidFill>
                              <a:latin typeface="Arial" panose="020B0604020202020204" pitchFamily="34" charset="0"/>
                              <a:cs typeface="Arial" panose="020B0604020202020204" pitchFamily="34" charset="0"/>
                            </a:rPr>
                            <a:t>2</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lang="es-MX" b="0" dirty="0">
                              <a:solidFill>
                                <a:srgbClr val="0000FF"/>
                              </a:solidFill>
                              <a:latin typeface="Arial" panose="020B0604020202020204" pitchFamily="34" charset="0"/>
                              <a:cs typeface="Arial" panose="020B0604020202020204" pitchFamily="34" charset="0"/>
                            </a:rPr>
                            <a:t>3</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ctr"/>
                          <a:r>
                            <a:rPr lang="es-MX" b="0" dirty="0">
                              <a:solidFill>
                                <a:srgbClr val="0000FF"/>
                              </a:solidFill>
                              <a:latin typeface="Arial" panose="020B0604020202020204" pitchFamily="34" charset="0"/>
                              <a:cs typeface="Arial" panose="020B0604020202020204" pitchFamily="34" charset="0"/>
                            </a:rPr>
                            <a:t>4</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pPr algn="ctr"/>
                          <a:r>
                            <a:rPr lang="es-MX" b="0" dirty="0">
                              <a:solidFill>
                                <a:srgbClr val="0000FF"/>
                              </a:solidFill>
                              <a:latin typeface="Arial" panose="020B0604020202020204" pitchFamily="34" charset="0"/>
                              <a:cs typeface="Arial" panose="020B0604020202020204" pitchFamily="34" charset="0"/>
                            </a:rPr>
                            <a:t>5</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mc:Choice>
        <mc:Fallback xmlns="">
          <p:graphicFrame>
            <p:nvGraphicFramePr>
              <p:cNvPr id="4" name="Tabla 3"/>
              <p:cNvGraphicFramePr>
                <a:graphicFrameLocks noGrp="1"/>
              </p:cNvGraphicFramePr>
              <p:nvPr>
                <p:extLst>
                  <p:ext uri="{D42A27DB-BD31-4B8C-83A1-F6EECF244321}">
                    <p14:modId xmlns:p14="http://schemas.microsoft.com/office/powerpoint/2010/main" val="3360055200"/>
                  </p:ext>
                </p:extLst>
              </p:nvPr>
            </p:nvGraphicFramePr>
            <p:xfrm>
              <a:off x="2167563" y="1978840"/>
              <a:ext cx="9030089" cy="2792032"/>
            </p:xfrm>
            <a:graphic>
              <a:graphicData uri="http://schemas.openxmlformats.org/drawingml/2006/table">
                <a:tbl>
                  <a:tblPr firstRow="1" bandRow="1">
                    <a:tableStyleId>{C083E6E3-FA7D-4D7B-A595-EF9225AFEA82}</a:tableStyleId>
                  </a:tblPr>
                  <a:tblGrid>
                    <a:gridCol w="1216234"/>
                    <a:gridCol w="2942052"/>
                    <a:gridCol w="2278505"/>
                    <a:gridCol w="1244184"/>
                    <a:gridCol w="1349114"/>
                  </a:tblGrid>
                  <a:tr h="937832">
                    <a:tc>
                      <a:txBody>
                        <a:bodyPr/>
                        <a:lstStyle/>
                        <a:p>
                          <a:pPr algn="ctr"/>
                          <a:r>
                            <a:rPr lang="es-MX" b="0" dirty="0" smtClean="0">
                              <a:solidFill>
                                <a:srgbClr val="0000FF"/>
                              </a:solidFill>
                              <a:latin typeface="Arial" panose="020B0604020202020204" pitchFamily="34" charset="0"/>
                              <a:cs typeface="Arial" panose="020B0604020202020204" pitchFamily="34" charset="0"/>
                            </a:rPr>
                            <a:t>Ensayo</a:t>
                          </a: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1"/>
                        </a:solidFill>
                      </a:tcPr>
                    </a:tc>
                    <a:tc>
                      <a:txBody>
                        <a:bodyPr/>
                        <a:lstStyle/>
                        <a:p>
                          <a:endParaRPr lang="es-MX"/>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blipFill rotWithShape="0">
                          <a:blip r:embed="rId3"/>
                          <a:stretch>
                            <a:fillRect l="-41701" t="-3247" r="-166390" b="-207792"/>
                          </a:stretch>
                        </a:blipFill>
                      </a:tcPr>
                    </a:tc>
                    <a:tc>
                      <a:txBody>
                        <a:bodyPr/>
                        <a:lstStyle/>
                        <a:p>
                          <a:endParaRPr lang="es-MX"/>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blipFill rotWithShape="0">
                          <a:blip r:embed="rId3"/>
                          <a:stretch>
                            <a:fillRect l="-182620" t="-3247" r="-114439" b="-207792"/>
                          </a:stretch>
                        </a:blipFill>
                      </a:tcPr>
                    </a:tc>
                    <a:tc>
                      <a:txBody>
                        <a:bodyPr/>
                        <a:lstStyle/>
                        <a:p>
                          <a:endParaRPr lang="es-MX"/>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blipFill rotWithShape="0">
                          <a:blip r:embed="rId3"/>
                          <a:stretch>
                            <a:fillRect l="-515610" t="-3247" r="-108780" b="-207792"/>
                          </a:stretch>
                        </a:blipFill>
                      </a:tcPr>
                    </a:tc>
                    <a:tc>
                      <a:txBody>
                        <a:bodyPr/>
                        <a:lstStyle/>
                        <a:p>
                          <a:endParaRPr lang="es-MX"/>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blipFill rotWithShape="0">
                          <a:blip r:embed="rId3"/>
                          <a:stretch>
                            <a:fillRect l="-571041" t="-3247" r="-905" b="-207792"/>
                          </a:stretch>
                        </a:blipFill>
                      </a:tcPr>
                    </a:tc>
                  </a:tr>
                  <a:tr h="370840">
                    <a:tc>
                      <a:txBody>
                        <a:bodyPr/>
                        <a:lstStyle/>
                        <a:p>
                          <a:pPr algn="ctr"/>
                          <a:r>
                            <a:rPr lang="es-MX" b="0" dirty="0" smtClean="0">
                              <a:solidFill>
                                <a:srgbClr val="0000FF"/>
                              </a:solidFill>
                              <a:latin typeface="Arial" panose="020B0604020202020204" pitchFamily="34" charset="0"/>
                              <a:cs typeface="Arial" panose="020B0604020202020204" pitchFamily="34" charset="0"/>
                            </a:rPr>
                            <a:t>1</a:t>
                          </a: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370840">
                    <a:tc>
                      <a:txBody>
                        <a:bodyPr/>
                        <a:lstStyle/>
                        <a:p>
                          <a:pPr algn="ctr"/>
                          <a:r>
                            <a:rPr lang="es-MX" b="0" dirty="0" smtClean="0">
                              <a:solidFill>
                                <a:srgbClr val="0000FF"/>
                              </a:solidFill>
                              <a:latin typeface="Arial" panose="020B0604020202020204" pitchFamily="34" charset="0"/>
                              <a:cs typeface="Arial" panose="020B0604020202020204" pitchFamily="34" charset="0"/>
                            </a:rPr>
                            <a:t>2</a:t>
                          </a: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370840">
                    <a:tc>
                      <a:txBody>
                        <a:bodyPr/>
                        <a:lstStyle/>
                        <a:p>
                          <a:pPr algn="ctr"/>
                          <a:r>
                            <a:rPr lang="es-MX" b="0" dirty="0" smtClean="0">
                              <a:solidFill>
                                <a:srgbClr val="0000FF"/>
                              </a:solidFill>
                              <a:latin typeface="Arial" panose="020B0604020202020204" pitchFamily="34" charset="0"/>
                              <a:cs typeface="Arial" panose="020B0604020202020204" pitchFamily="34" charset="0"/>
                            </a:rPr>
                            <a:t>3</a:t>
                          </a: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370840">
                    <a:tc>
                      <a:txBody>
                        <a:bodyPr/>
                        <a:lstStyle/>
                        <a:p>
                          <a:pPr algn="ctr"/>
                          <a:r>
                            <a:rPr lang="es-MX" b="0" dirty="0" smtClean="0">
                              <a:solidFill>
                                <a:srgbClr val="0000FF"/>
                              </a:solidFill>
                              <a:latin typeface="Arial" panose="020B0604020202020204" pitchFamily="34" charset="0"/>
                              <a:cs typeface="Arial" panose="020B0604020202020204" pitchFamily="34" charset="0"/>
                            </a:rPr>
                            <a:t>4</a:t>
                          </a: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370840">
                    <a:tc>
                      <a:txBody>
                        <a:bodyPr/>
                        <a:lstStyle/>
                        <a:p>
                          <a:pPr algn="ctr"/>
                          <a:r>
                            <a:rPr lang="es-MX" b="0" dirty="0" smtClean="0">
                              <a:solidFill>
                                <a:srgbClr val="0000FF"/>
                              </a:solidFill>
                              <a:latin typeface="Arial" panose="020B0604020202020204" pitchFamily="34" charset="0"/>
                              <a:cs typeface="Arial" panose="020B0604020202020204" pitchFamily="34" charset="0"/>
                            </a:rPr>
                            <a:t>5</a:t>
                          </a: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bl>
              </a:graphicData>
            </a:graphic>
          </p:graphicFrame>
        </mc:Fallback>
      </mc:AlternateContent>
      <p:sp>
        <p:nvSpPr>
          <p:cNvPr id="5" name="CuadroTexto 4"/>
          <p:cNvSpPr txBox="1"/>
          <p:nvPr/>
        </p:nvSpPr>
        <p:spPr>
          <a:xfrm>
            <a:off x="533401" y="1356902"/>
            <a:ext cx="11125200" cy="496996"/>
          </a:xfrm>
          <a:prstGeom prst="rect">
            <a:avLst/>
          </a:prstGeom>
          <a:noFill/>
        </p:spPr>
        <p:txBody>
          <a:bodyPr wrap="square" rtlCol="0">
            <a:spAutoFit/>
          </a:bodyPr>
          <a:lstStyle/>
          <a:p>
            <a:pPr marL="354013" lvl="0" indent="-354013" algn="ctr">
              <a:lnSpc>
                <a:spcPct val="150000"/>
              </a:lnSpc>
              <a:tabLst>
                <a:tab pos="9237663" algn="l"/>
              </a:tabLst>
            </a:pPr>
            <a:r>
              <a:rPr lang="es-MX" sz="2000" b="1" dirty="0">
                <a:solidFill>
                  <a:srgbClr val="0000FF"/>
                </a:solidFill>
                <a:latin typeface="Arial" panose="020B0604020202020204" pitchFamily="34" charset="0"/>
                <a:cs typeface="Arial" panose="020B0604020202020204" pitchFamily="34" charset="0"/>
              </a:rPr>
              <a:t>Tabla 2</a:t>
            </a:r>
          </a:p>
        </p:txBody>
      </p:sp>
    </p:spTree>
    <p:extLst>
      <p:ext uri="{BB962C8B-B14F-4D97-AF65-F5344CB8AC3E}">
        <p14:creationId xmlns:p14="http://schemas.microsoft.com/office/powerpoint/2010/main" val="4020961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CuadroTexto 5"/>
              <p:cNvSpPr txBox="1"/>
              <p:nvPr/>
            </p:nvSpPr>
            <p:spPr>
              <a:xfrm>
                <a:off x="493060" y="1213906"/>
                <a:ext cx="11125200" cy="1461939"/>
              </a:xfrm>
              <a:prstGeom prst="rect">
                <a:avLst/>
              </a:prstGeom>
              <a:noFill/>
            </p:spPr>
            <p:txBody>
              <a:bodyPr wrap="square" rtlCol="0">
                <a:spAutoFit/>
              </a:bodyPr>
              <a:lstStyle/>
              <a:p>
                <a:pPr algn="just">
                  <a:lnSpc>
                    <a:spcPct val="140000"/>
                  </a:lnSpc>
                  <a:spcAft>
                    <a:spcPts val="600"/>
                  </a:spcAft>
                </a:pPr>
                <a:r>
                  <a:rPr lang="es-MX" sz="2000" dirty="0">
                    <a:solidFill>
                      <a:srgbClr val="0000FF"/>
                    </a:solidFill>
                    <a:latin typeface="Arial" panose="020B0604020202020204" pitchFamily="34" charset="0"/>
                    <a:cs typeface="Arial" panose="020B0604020202020204" pitchFamily="34" charset="0"/>
                  </a:rPr>
                  <a:t>ACTIVIDAD 5.</a:t>
                </a:r>
              </a:p>
              <a:p>
                <a:pPr algn="just">
                  <a:lnSpc>
                    <a:spcPct val="140000"/>
                  </a:lnSpc>
                  <a:spcAft>
                    <a:spcPts val="600"/>
                  </a:spcAft>
                </a:pPr>
                <a:r>
                  <a:rPr lang="es-MX" sz="2000" dirty="0">
                    <a:solidFill>
                      <a:srgbClr val="0000FF"/>
                    </a:solidFill>
                    <a:latin typeface="Arial" panose="020B0604020202020204" pitchFamily="34" charset="0"/>
                    <a:cs typeface="Arial" panose="020B0604020202020204" pitchFamily="34" charset="0"/>
                  </a:rPr>
                  <a:t>Trace una gráfica, con la escala apropiada, del logaritmo natural de la rapidez (</a:t>
                </a:r>
                <a14:m>
                  <m:oMath xmlns:m="http://schemas.openxmlformats.org/officeDocument/2006/math">
                    <m:r>
                      <a:rPr lang="es-MX" sz="2000" i="1">
                        <a:solidFill>
                          <a:srgbClr val="0000FF"/>
                        </a:solidFill>
                        <a:latin typeface="Cambria Math" panose="02040503050406030204" pitchFamily="18" charset="0"/>
                        <a:cs typeface="Arial" panose="020B0604020202020204" pitchFamily="34" charset="0"/>
                      </a:rPr>
                      <m:t>𝑙𝑛</m:t>
                    </m:r>
                    <m:sSub>
                      <m:sSubPr>
                        <m:ctrlPr>
                          <a:rPr lang="es-MX" sz="2000" i="1">
                            <a:solidFill>
                              <a:srgbClr val="0000FF"/>
                            </a:solidFill>
                            <a:latin typeface="Cambria Math" panose="02040503050406030204" pitchFamily="18" charset="0"/>
                            <a:cs typeface="Arial" panose="020B0604020202020204" pitchFamily="34" charset="0"/>
                          </a:rPr>
                        </m:ctrlPr>
                      </m:sSubPr>
                      <m:e>
                        <m:r>
                          <a:rPr lang="es-MX" sz="2000" i="1">
                            <a:solidFill>
                              <a:srgbClr val="0000FF"/>
                            </a:solidFill>
                            <a:latin typeface="Cambria Math" panose="02040503050406030204" pitchFamily="18" charset="0"/>
                            <a:cs typeface="Arial" panose="020B0604020202020204" pitchFamily="34" charset="0"/>
                          </a:rPr>
                          <m:t> </m:t>
                        </m:r>
                        <m:r>
                          <a:rPr lang="es-MX" sz="2000" i="1">
                            <a:solidFill>
                              <a:srgbClr val="0000FF"/>
                            </a:solidFill>
                            <a:latin typeface="Cambria Math" panose="02040503050406030204" pitchFamily="18" charset="0"/>
                            <a:cs typeface="Arial" panose="020B0604020202020204" pitchFamily="34" charset="0"/>
                          </a:rPr>
                          <m:t>𝑣</m:t>
                        </m:r>
                      </m:e>
                      <m:sub>
                        <m:r>
                          <a:rPr lang="es-MX" sz="2000" i="1">
                            <a:solidFill>
                              <a:srgbClr val="0000FF"/>
                            </a:solidFill>
                            <a:latin typeface="Cambria Math" panose="02040503050406030204" pitchFamily="18" charset="0"/>
                            <a:cs typeface="Arial" panose="020B0604020202020204" pitchFamily="34" charset="0"/>
                          </a:rPr>
                          <m:t>0</m:t>
                        </m:r>
                      </m:sub>
                    </m:sSub>
                  </m:oMath>
                </a14:m>
                <a:r>
                  <a:rPr lang="es-MX" sz="2000" dirty="0">
                    <a:solidFill>
                      <a:srgbClr val="0000FF"/>
                    </a:solidFill>
                    <a:latin typeface="Arial" panose="020B0604020202020204" pitchFamily="34" charset="0"/>
                    <a:cs typeface="Arial" panose="020B0604020202020204" pitchFamily="34" charset="0"/>
                  </a:rPr>
                  <a:t>) en función del logaritmo natural de la concentración del reactivo </a:t>
                </a:r>
                <a:r>
                  <a:rPr lang="es-MX" sz="2000" b="1" dirty="0">
                    <a:solidFill>
                      <a:srgbClr val="0000FF"/>
                    </a:solidFill>
                    <a:latin typeface="Arial" panose="020B0604020202020204" pitchFamily="34" charset="0"/>
                    <a:cs typeface="Arial" panose="020B0604020202020204" pitchFamily="34" charset="0"/>
                  </a:rPr>
                  <a:t>A</a:t>
                </a:r>
                <a:r>
                  <a:rPr lang="es-MX" sz="2000" dirty="0">
                    <a:solidFill>
                      <a:srgbClr val="0000FF"/>
                    </a:solidFill>
                    <a:latin typeface="Arial" panose="020B0604020202020204" pitchFamily="34" charset="0"/>
                    <a:cs typeface="Arial" panose="020B0604020202020204" pitchFamily="34" charset="0"/>
                  </a:rPr>
                  <a:t> (</a:t>
                </a:r>
                <a14:m>
                  <m:oMath xmlns:m="http://schemas.openxmlformats.org/officeDocument/2006/math">
                    <m:r>
                      <a:rPr lang="es-MX" sz="2000" i="1">
                        <a:solidFill>
                          <a:srgbClr val="0000FF"/>
                        </a:solidFill>
                        <a:latin typeface="Cambria Math" panose="02040503050406030204" pitchFamily="18" charset="0"/>
                        <a:cs typeface="Arial" panose="020B0604020202020204" pitchFamily="34" charset="0"/>
                      </a:rPr>
                      <m:t>𝑙𝑛</m:t>
                    </m:r>
                    <m:sSub>
                      <m:sSubPr>
                        <m:ctrlPr>
                          <a:rPr lang="es-MX" sz="2000" i="1">
                            <a:solidFill>
                              <a:srgbClr val="0000FF"/>
                            </a:solidFill>
                            <a:latin typeface="Cambria Math" panose="02040503050406030204" pitchFamily="18" charset="0"/>
                            <a:cs typeface="Arial" panose="020B0604020202020204" pitchFamily="34" charset="0"/>
                          </a:rPr>
                        </m:ctrlPr>
                      </m:sSubPr>
                      <m:e>
                        <m:r>
                          <a:rPr lang="es-MX" sz="2000" i="1">
                            <a:solidFill>
                              <a:srgbClr val="0000FF"/>
                            </a:solidFill>
                            <a:latin typeface="Cambria Math" panose="02040503050406030204" pitchFamily="18" charset="0"/>
                            <a:cs typeface="Arial" panose="020B0604020202020204" pitchFamily="34" charset="0"/>
                          </a:rPr>
                          <m:t> </m:t>
                        </m:r>
                        <m:d>
                          <m:dPr>
                            <m:begChr m:val="["/>
                            <m:endChr m:val="]"/>
                            <m:ctrlPr>
                              <a:rPr lang="es-MX" sz="2000" i="1">
                                <a:solidFill>
                                  <a:srgbClr val="0000FF"/>
                                </a:solidFill>
                                <a:latin typeface="Cambria Math" panose="02040503050406030204" pitchFamily="18" charset="0"/>
                                <a:cs typeface="Arial" panose="020B0604020202020204" pitchFamily="34" charset="0"/>
                              </a:rPr>
                            </m:ctrlPr>
                          </m:dPr>
                          <m:e>
                            <m:r>
                              <a:rPr lang="es-MX" sz="2000" b="1" i="1">
                                <a:solidFill>
                                  <a:srgbClr val="0000FF"/>
                                </a:solidFill>
                                <a:latin typeface="Cambria Math" panose="02040503050406030204" pitchFamily="18" charset="0"/>
                                <a:cs typeface="Arial" panose="020B0604020202020204" pitchFamily="34" charset="0"/>
                              </a:rPr>
                              <m:t>𝑨</m:t>
                            </m:r>
                          </m:e>
                        </m:d>
                      </m:e>
                      <m:sub>
                        <m:r>
                          <a:rPr lang="es-MX" sz="2000" i="1">
                            <a:solidFill>
                              <a:srgbClr val="0000FF"/>
                            </a:solidFill>
                            <a:latin typeface="Cambria Math" panose="02040503050406030204" pitchFamily="18" charset="0"/>
                            <a:cs typeface="Arial" panose="020B0604020202020204" pitchFamily="34" charset="0"/>
                          </a:rPr>
                          <m:t>0</m:t>
                        </m:r>
                      </m:sub>
                    </m:sSub>
                  </m:oMath>
                </a14:m>
                <a:r>
                  <a:rPr lang="es-MX" sz="2000" dirty="0">
                    <a:solidFill>
                      <a:srgbClr val="0000FF"/>
                    </a:solidFill>
                    <a:latin typeface="Arial" panose="020B0604020202020204" pitchFamily="34" charset="0"/>
                    <a:cs typeface="Arial" panose="020B0604020202020204" pitchFamily="34" charset="0"/>
                  </a:rPr>
                  <a:t>).</a:t>
                </a:r>
              </a:p>
            </p:txBody>
          </p:sp>
        </mc:Choice>
        <mc:Fallback xmlns="">
          <p:sp>
            <p:nvSpPr>
              <p:cNvPr id="6" name="CuadroTexto 5"/>
              <p:cNvSpPr txBox="1">
                <a:spLocks noRot="1" noChangeAspect="1" noMove="1" noResize="1" noEditPoints="1" noAdjustHandles="1" noChangeArrowheads="1" noChangeShapeType="1" noTextEdit="1"/>
              </p:cNvSpPr>
              <p:nvPr/>
            </p:nvSpPr>
            <p:spPr>
              <a:xfrm>
                <a:off x="493060" y="1213906"/>
                <a:ext cx="11125200" cy="1461939"/>
              </a:xfrm>
              <a:prstGeom prst="rect">
                <a:avLst/>
              </a:prstGeom>
              <a:blipFill rotWithShape="0">
                <a:blip r:embed="rId3"/>
                <a:stretch>
                  <a:fillRect l="-603" r="-548" b="-3333"/>
                </a:stretch>
              </a:blipFill>
            </p:spPr>
            <p:txBody>
              <a:bodyPr/>
              <a:lstStyle/>
              <a:p>
                <a:r>
                  <a:rPr lang="es-MX">
                    <a:noFill/>
                  </a:rPr>
                  <a:t> </a:t>
                </a:r>
              </a:p>
            </p:txBody>
          </p:sp>
        </mc:Fallback>
      </mc:AlternateContent>
      <p:sp>
        <p:nvSpPr>
          <p:cNvPr id="16" name="Text Box 19"/>
          <p:cNvSpPr txBox="1">
            <a:spLocks noChangeArrowheads="1"/>
          </p:cNvSpPr>
          <p:nvPr/>
        </p:nvSpPr>
        <p:spPr bwMode="auto">
          <a:xfrm>
            <a:off x="5343053" y="659811"/>
            <a:ext cx="1515158" cy="415498"/>
          </a:xfrm>
          <a:prstGeom prst="rect">
            <a:avLst/>
          </a:prstGeom>
          <a:noFill/>
          <a:ln w="9525">
            <a:noFill/>
            <a:miter lim="800000"/>
            <a:headEnd/>
            <a:tailEnd/>
          </a:ln>
          <a:effectLst/>
        </p:spPr>
        <p:txBody>
          <a:bodyPr wrap="none">
            <a:spAutoFit/>
          </a:bodyPr>
          <a:lstStyle/>
          <a:p>
            <a:pPr algn="ctr">
              <a:spcBef>
                <a:spcPct val="50000"/>
              </a:spcBef>
            </a:pPr>
            <a:r>
              <a:rPr lang="es-ES" sz="2100" b="1" dirty="0">
                <a:solidFill>
                  <a:srgbClr val="0000FF"/>
                </a:solidFill>
              </a:rPr>
              <a:t>Desarrollo</a:t>
            </a:r>
          </a:p>
        </p:txBody>
      </p:sp>
      <p:grpSp>
        <p:nvGrpSpPr>
          <p:cNvPr id="10" name="Grupo 9"/>
          <p:cNvGrpSpPr/>
          <p:nvPr/>
        </p:nvGrpSpPr>
        <p:grpSpPr>
          <a:xfrm>
            <a:off x="4221727" y="3093168"/>
            <a:ext cx="3667865" cy="3424110"/>
            <a:chOff x="4257919" y="2823345"/>
            <a:chExt cx="3667865" cy="3424110"/>
          </a:xfrm>
        </p:grpSpPr>
        <p:cxnSp>
          <p:nvCxnSpPr>
            <p:cNvPr id="3" name="Conector recto de flecha 2"/>
            <p:cNvCxnSpPr/>
            <p:nvPr/>
          </p:nvCxnSpPr>
          <p:spPr>
            <a:xfrm flipV="1">
              <a:off x="4901784" y="5681272"/>
              <a:ext cx="3024000" cy="0"/>
            </a:xfrm>
            <a:prstGeom prst="straightConnector1">
              <a:avLst/>
            </a:prstGeom>
            <a:ln>
              <a:solidFill>
                <a:srgbClr val="0000FF"/>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p:nvPr/>
          </p:nvCxnSpPr>
          <p:spPr>
            <a:xfrm rot="16200000" flipV="1">
              <a:off x="3547420" y="4335345"/>
              <a:ext cx="3024000" cy="0"/>
            </a:xfrm>
            <a:prstGeom prst="straightConnector1">
              <a:avLst/>
            </a:prstGeom>
            <a:ln>
              <a:solidFill>
                <a:srgbClr val="0000FF"/>
              </a:solidFill>
              <a:tailEnd type="triangle" w="lg"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 name="Rectángulo 4"/>
                <p:cNvSpPr/>
                <p:nvPr/>
              </p:nvSpPr>
              <p:spPr>
                <a:xfrm>
                  <a:off x="4257919" y="3049063"/>
                  <a:ext cx="801501"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sz="2000" i="1">
                            <a:solidFill>
                              <a:srgbClr val="0000FF"/>
                            </a:solidFill>
                            <a:latin typeface="Cambria Math" panose="02040503050406030204" pitchFamily="18" charset="0"/>
                            <a:cs typeface="Arial" panose="020B0604020202020204" pitchFamily="34" charset="0"/>
                          </a:rPr>
                          <m:t>𝑙𝑛</m:t>
                        </m:r>
                        <m:sSub>
                          <m:sSubPr>
                            <m:ctrlPr>
                              <a:rPr lang="es-MX" sz="2000" i="1">
                                <a:solidFill>
                                  <a:srgbClr val="0000FF"/>
                                </a:solidFill>
                                <a:latin typeface="Cambria Math" panose="02040503050406030204" pitchFamily="18" charset="0"/>
                                <a:cs typeface="Arial" panose="020B0604020202020204" pitchFamily="34" charset="0"/>
                              </a:rPr>
                            </m:ctrlPr>
                          </m:sSubPr>
                          <m:e>
                            <m:r>
                              <a:rPr lang="es-MX" sz="2000" i="1">
                                <a:solidFill>
                                  <a:srgbClr val="0000FF"/>
                                </a:solidFill>
                                <a:latin typeface="Cambria Math" panose="02040503050406030204" pitchFamily="18" charset="0"/>
                                <a:cs typeface="Arial" panose="020B0604020202020204" pitchFamily="34" charset="0"/>
                              </a:rPr>
                              <m:t> </m:t>
                            </m:r>
                            <m:r>
                              <a:rPr lang="es-MX" sz="2000" i="1">
                                <a:solidFill>
                                  <a:srgbClr val="0000FF"/>
                                </a:solidFill>
                                <a:latin typeface="Cambria Math" panose="02040503050406030204" pitchFamily="18" charset="0"/>
                                <a:cs typeface="Arial" panose="020B0604020202020204" pitchFamily="34" charset="0"/>
                              </a:rPr>
                              <m:t>𝑣</m:t>
                            </m:r>
                          </m:e>
                          <m:sub>
                            <m:r>
                              <a:rPr lang="es-MX" sz="2000" i="1">
                                <a:solidFill>
                                  <a:srgbClr val="0000FF"/>
                                </a:solidFill>
                                <a:latin typeface="Cambria Math" panose="02040503050406030204" pitchFamily="18" charset="0"/>
                                <a:cs typeface="Arial" panose="020B0604020202020204" pitchFamily="34" charset="0"/>
                              </a:rPr>
                              <m:t>0</m:t>
                            </m:r>
                          </m:sub>
                        </m:sSub>
                      </m:oMath>
                    </m:oMathPara>
                  </a14:m>
                  <a:endParaRPr lang="es-MX" dirty="0"/>
                </a:p>
              </p:txBody>
            </p:sp>
          </mc:Choice>
          <mc:Fallback xmlns="">
            <p:sp>
              <p:nvSpPr>
                <p:cNvPr id="5" name="Rectángulo 4"/>
                <p:cNvSpPr>
                  <a:spLocks noRot="1" noChangeAspect="1" noMove="1" noResize="1" noEditPoints="1" noAdjustHandles="1" noChangeArrowheads="1" noChangeShapeType="1" noTextEdit="1"/>
                </p:cNvSpPr>
                <p:nvPr/>
              </p:nvSpPr>
              <p:spPr>
                <a:xfrm>
                  <a:off x="4257919" y="3049063"/>
                  <a:ext cx="801501" cy="400110"/>
                </a:xfrm>
                <a:prstGeom prst="rect">
                  <a:avLst/>
                </a:prstGeom>
                <a:blipFill rotWithShape="0">
                  <a:blip r:embed="rId4"/>
                  <a:stretch>
                    <a:fillRect b="-303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9" name="Rectángulo 8"/>
                <p:cNvSpPr/>
                <p:nvPr/>
              </p:nvSpPr>
              <p:spPr>
                <a:xfrm>
                  <a:off x="6911788" y="5847345"/>
                  <a:ext cx="1013996"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sz="2000" i="1">
                            <a:solidFill>
                              <a:srgbClr val="0000FF"/>
                            </a:solidFill>
                            <a:latin typeface="Cambria Math" panose="02040503050406030204" pitchFamily="18" charset="0"/>
                            <a:cs typeface="Arial" panose="020B0604020202020204" pitchFamily="34" charset="0"/>
                          </a:rPr>
                          <m:t>𝑙𝑛</m:t>
                        </m:r>
                        <m:sSub>
                          <m:sSubPr>
                            <m:ctrlPr>
                              <a:rPr lang="es-MX" sz="2000" i="1">
                                <a:solidFill>
                                  <a:srgbClr val="0000FF"/>
                                </a:solidFill>
                                <a:latin typeface="Cambria Math" panose="02040503050406030204" pitchFamily="18" charset="0"/>
                                <a:cs typeface="Arial" panose="020B0604020202020204" pitchFamily="34" charset="0"/>
                              </a:rPr>
                            </m:ctrlPr>
                          </m:sSubPr>
                          <m:e>
                            <m:r>
                              <a:rPr lang="es-MX" sz="2000" i="1">
                                <a:solidFill>
                                  <a:srgbClr val="0000FF"/>
                                </a:solidFill>
                                <a:latin typeface="Cambria Math" panose="02040503050406030204" pitchFamily="18" charset="0"/>
                                <a:cs typeface="Arial" panose="020B0604020202020204" pitchFamily="34" charset="0"/>
                              </a:rPr>
                              <m:t> </m:t>
                            </m:r>
                            <m:d>
                              <m:dPr>
                                <m:begChr m:val="["/>
                                <m:endChr m:val="]"/>
                                <m:ctrlPr>
                                  <a:rPr lang="es-MX" sz="2000" i="1">
                                    <a:solidFill>
                                      <a:srgbClr val="0000FF"/>
                                    </a:solidFill>
                                    <a:latin typeface="Cambria Math" panose="02040503050406030204" pitchFamily="18" charset="0"/>
                                    <a:cs typeface="Arial" panose="020B0604020202020204" pitchFamily="34" charset="0"/>
                                  </a:rPr>
                                </m:ctrlPr>
                              </m:dPr>
                              <m:e>
                                <m:r>
                                  <a:rPr lang="es-MX" sz="2000" b="1" i="1">
                                    <a:solidFill>
                                      <a:srgbClr val="0000FF"/>
                                    </a:solidFill>
                                    <a:latin typeface="Cambria Math" panose="02040503050406030204" pitchFamily="18" charset="0"/>
                                    <a:cs typeface="Arial" panose="020B0604020202020204" pitchFamily="34" charset="0"/>
                                  </a:rPr>
                                  <m:t>𝑨</m:t>
                                </m:r>
                              </m:e>
                            </m:d>
                          </m:e>
                          <m:sub>
                            <m:r>
                              <a:rPr lang="es-MX" sz="2000" i="1">
                                <a:solidFill>
                                  <a:srgbClr val="0000FF"/>
                                </a:solidFill>
                                <a:latin typeface="Cambria Math" panose="02040503050406030204" pitchFamily="18" charset="0"/>
                                <a:cs typeface="Arial" panose="020B0604020202020204" pitchFamily="34" charset="0"/>
                              </a:rPr>
                              <m:t>0</m:t>
                            </m:r>
                          </m:sub>
                        </m:sSub>
                      </m:oMath>
                    </m:oMathPara>
                  </a14:m>
                  <a:endParaRPr lang="es-MX" dirty="0"/>
                </a:p>
              </p:txBody>
            </p:sp>
          </mc:Choice>
          <mc:Fallback xmlns="">
            <p:sp>
              <p:nvSpPr>
                <p:cNvPr id="9" name="Rectángulo 8"/>
                <p:cNvSpPr>
                  <a:spLocks noRot="1" noChangeAspect="1" noMove="1" noResize="1" noEditPoints="1" noAdjustHandles="1" noChangeArrowheads="1" noChangeShapeType="1" noTextEdit="1"/>
                </p:cNvSpPr>
                <p:nvPr/>
              </p:nvSpPr>
              <p:spPr>
                <a:xfrm>
                  <a:off x="6911788" y="5847345"/>
                  <a:ext cx="1013996" cy="400110"/>
                </a:xfrm>
                <a:prstGeom prst="rect">
                  <a:avLst/>
                </a:prstGeom>
                <a:blipFill rotWithShape="0">
                  <a:blip r:embed="rId5"/>
                  <a:stretch>
                    <a:fillRect b="-3030"/>
                  </a:stretch>
                </a:blipFill>
              </p:spPr>
              <p:txBody>
                <a:bodyPr/>
                <a:lstStyle/>
                <a:p>
                  <a:r>
                    <a:rPr lang="es-MX">
                      <a:noFill/>
                    </a:rPr>
                    <a:t> </a:t>
                  </a:r>
                </a:p>
              </p:txBody>
            </p:sp>
          </mc:Fallback>
        </mc:AlternateContent>
      </p:grpSp>
    </p:spTree>
    <p:extLst>
      <p:ext uri="{BB962C8B-B14F-4D97-AF65-F5344CB8AC3E}">
        <p14:creationId xmlns:p14="http://schemas.microsoft.com/office/powerpoint/2010/main" val="2853036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493060" y="1213906"/>
            <a:ext cx="11125200" cy="1461939"/>
          </a:xfrm>
          <a:prstGeom prst="rect">
            <a:avLst/>
          </a:prstGeom>
          <a:noFill/>
        </p:spPr>
        <p:txBody>
          <a:bodyPr wrap="square" rtlCol="0">
            <a:spAutoFit/>
          </a:bodyPr>
          <a:lstStyle/>
          <a:p>
            <a:pPr algn="just">
              <a:lnSpc>
                <a:spcPct val="140000"/>
              </a:lnSpc>
              <a:spcAft>
                <a:spcPts val="600"/>
              </a:spcAft>
            </a:pPr>
            <a:r>
              <a:rPr lang="es-MX" sz="2000" dirty="0">
                <a:solidFill>
                  <a:srgbClr val="0000FF"/>
                </a:solidFill>
                <a:latin typeface="Arial" panose="020B0604020202020204" pitchFamily="34" charset="0"/>
                <a:cs typeface="Arial" panose="020B0604020202020204" pitchFamily="34" charset="0"/>
              </a:rPr>
              <a:t>ACTIVIDAD 6.</a:t>
            </a:r>
          </a:p>
          <a:p>
            <a:pPr algn="just">
              <a:lnSpc>
                <a:spcPct val="140000"/>
              </a:lnSpc>
              <a:spcAft>
                <a:spcPts val="600"/>
              </a:spcAft>
            </a:pPr>
            <a:r>
              <a:rPr lang="es-MX" sz="2000" dirty="0">
                <a:solidFill>
                  <a:srgbClr val="0000FF"/>
                </a:solidFill>
                <a:latin typeface="Arial" panose="020B0604020202020204" pitchFamily="34" charset="0"/>
                <a:cs typeface="Arial" panose="020B0604020202020204" pitchFamily="34" charset="0"/>
              </a:rPr>
              <a:t>Repita los pasos de las actividades 2 y 3, variando en este caso las cantidades del reactivo B, para completar las tablas 3 y 4, de acuerdo con la información que éstas contienen.</a:t>
            </a:r>
          </a:p>
        </p:txBody>
      </p:sp>
      <p:sp>
        <p:nvSpPr>
          <p:cNvPr id="16" name="Text Box 19"/>
          <p:cNvSpPr txBox="1">
            <a:spLocks noChangeArrowheads="1"/>
          </p:cNvSpPr>
          <p:nvPr/>
        </p:nvSpPr>
        <p:spPr bwMode="auto">
          <a:xfrm>
            <a:off x="5343053" y="659811"/>
            <a:ext cx="1515158" cy="415498"/>
          </a:xfrm>
          <a:prstGeom prst="rect">
            <a:avLst/>
          </a:prstGeom>
          <a:noFill/>
          <a:ln w="9525">
            <a:noFill/>
            <a:miter lim="800000"/>
            <a:headEnd/>
            <a:tailEnd/>
          </a:ln>
          <a:effectLst/>
        </p:spPr>
        <p:txBody>
          <a:bodyPr wrap="none">
            <a:spAutoFit/>
          </a:bodyPr>
          <a:lstStyle/>
          <a:p>
            <a:pPr algn="ctr">
              <a:spcBef>
                <a:spcPct val="50000"/>
              </a:spcBef>
            </a:pPr>
            <a:r>
              <a:rPr lang="es-ES" sz="2100" b="1" dirty="0">
                <a:solidFill>
                  <a:srgbClr val="0000FF"/>
                </a:solidFill>
              </a:rPr>
              <a:t>Desarrollo</a:t>
            </a:r>
          </a:p>
        </p:txBody>
      </p:sp>
      <p:graphicFrame>
        <p:nvGraphicFramePr>
          <p:cNvPr id="11" name="Tabla 10"/>
          <p:cNvGraphicFramePr>
            <a:graphicFrameLocks noGrp="1"/>
          </p:cNvGraphicFramePr>
          <p:nvPr>
            <p:extLst>
              <p:ext uri="{D42A27DB-BD31-4B8C-83A1-F6EECF244321}">
                <p14:modId xmlns:p14="http://schemas.microsoft.com/office/powerpoint/2010/main" val="213130577"/>
              </p:ext>
            </p:extLst>
          </p:nvPr>
        </p:nvGraphicFramePr>
        <p:xfrm>
          <a:off x="2127222" y="3331450"/>
          <a:ext cx="7856876" cy="2494280"/>
        </p:xfrm>
        <a:graphic>
          <a:graphicData uri="http://schemas.openxmlformats.org/drawingml/2006/table">
            <a:tbl>
              <a:tblPr firstRow="1" bandRow="1">
                <a:tableStyleId>{C083E6E3-FA7D-4D7B-A595-EF9225AFEA82}</a:tableStyleId>
              </a:tblPr>
              <a:tblGrid>
                <a:gridCol w="1216234">
                  <a:extLst>
                    <a:ext uri="{9D8B030D-6E8A-4147-A177-3AD203B41FA5}">
                      <a16:colId xmlns:a16="http://schemas.microsoft.com/office/drawing/2014/main" val="20000"/>
                    </a:ext>
                  </a:extLst>
                </a:gridCol>
                <a:gridCol w="2034966">
                  <a:extLst>
                    <a:ext uri="{9D8B030D-6E8A-4147-A177-3AD203B41FA5}">
                      <a16:colId xmlns:a16="http://schemas.microsoft.com/office/drawing/2014/main" val="20001"/>
                    </a:ext>
                  </a:extLst>
                </a:gridCol>
                <a:gridCol w="2057348">
                  <a:extLst>
                    <a:ext uri="{9D8B030D-6E8A-4147-A177-3AD203B41FA5}">
                      <a16:colId xmlns:a16="http://schemas.microsoft.com/office/drawing/2014/main" val="20002"/>
                    </a:ext>
                  </a:extLst>
                </a:gridCol>
                <a:gridCol w="1289154">
                  <a:extLst>
                    <a:ext uri="{9D8B030D-6E8A-4147-A177-3AD203B41FA5}">
                      <a16:colId xmlns:a16="http://schemas.microsoft.com/office/drawing/2014/main" val="20003"/>
                    </a:ext>
                  </a:extLst>
                </a:gridCol>
                <a:gridCol w="1259174">
                  <a:extLst>
                    <a:ext uri="{9D8B030D-6E8A-4147-A177-3AD203B41FA5}">
                      <a16:colId xmlns:a16="http://schemas.microsoft.com/office/drawing/2014/main" val="20004"/>
                    </a:ext>
                  </a:extLst>
                </a:gridCol>
              </a:tblGrid>
              <a:tr h="370840">
                <a:tc>
                  <a:txBody>
                    <a:bodyPr/>
                    <a:lstStyle/>
                    <a:p>
                      <a:pPr algn="ctr"/>
                      <a:r>
                        <a:rPr lang="es-MX" b="0" dirty="0">
                          <a:solidFill>
                            <a:srgbClr val="0000FF"/>
                          </a:solidFill>
                          <a:latin typeface="Arial" panose="020B0604020202020204" pitchFamily="34" charset="0"/>
                          <a:cs typeface="Arial" panose="020B0604020202020204" pitchFamily="34" charset="0"/>
                        </a:rPr>
                        <a:t>Ensayo</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1"/>
                    </a:solidFill>
                  </a:tcPr>
                </a:tc>
                <a:tc>
                  <a:txBody>
                    <a:bodyPr/>
                    <a:lstStyle/>
                    <a:p>
                      <a:pPr algn="ctr"/>
                      <a:r>
                        <a:rPr lang="es-MX" b="0" dirty="0">
                          <a:solidFill>
                            <a:srgbClr val="0000FF"/>
                          </a:solidFill>
                          <a:latin typeface="Arial" panose="020B0604020202020204" pitchFamily="34" charset="0"/>
                          <a:cs typeface="Arial" panose="020B0604020202020204" pitchFamily="34" charset="0"/>
                        </a:rPr>
                        <a:t>Reactivo A, 1 [M]</a:t>
                      </a:r>
                    </a:p>
                    <a:p>
                      <a:pPr algn="ctr"/>
                      <a:r>
                        <a:rPr lang="es-MX" b="0" dirty="0">
                          <a:solidFill>
                            <a:srgbClr val="0000FF"/>
                          </a:solidFill>
                          <a:latin typeface="Arial" panose="020B0604020202020204" pitchFamily="34" charset="0"/>
                          <a:cs typeface="Arial" panose="020B0604020202020204" pitchFamily="34" charset="0"/>
                        </a:rPr>
                        <a:t>[ml]</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1"/>
                    </a:solidFill>
                  </a:tcPr>
                </a:tc>
                <a:tc>
                  <a:txBody>
                    <a:bodyPr/>
                    <a:lstStyle/>
                    <a:p>
                      <a:pPr algn="ctr"/>
                      <a:r>
                        <a:rPr lang="es-MX" b="0" dirty="0">
                          <a:solidFill>
                            <a:srgbClr val="0000FF"/>
                          </a:solidFill>
                          <a:latin typeface="Arial" panose="020B0604020202020204" pitchFamily="34" charset="0"/>
                          <a:cs typeface="Arial" panose="020B0604020202020204" pitchFamily="34" charset="0"/>
                        </a:rPr>
                        <a:t>Reactivo B, 1 [M]</a:t>
                      </a:r>
                    </a:p>
                    <a:p>
                      <a:pPr algn="ctr"/>
                      <a:r>
                        <a:rPr lang="es-MX" b="0" dirty="0">
                          <a:solidFill>
                            <a:srgbClr val="0000FF"/>
                          </a:solidFill>
                          <a:latin typeface="Arial" panose="020B0604020202020204" pitchFamily="34" charset="0"/>
                          <a:cs typeface="Arial" panose="020B0604020202020204" pitchFamily="34" charset="0"/>
                        </a:rPr>
                        <a:t>[ml]</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1"/>
                    </a:solidFill>
                  </a:tcPr>
                </a:tc>
                <a:tc>
                  <a:txBody>
                    <a:bodyPr/>
                    <a:lstStyle/>
                    <a:p>
                      <a:pPr algn="ctr"/>
                      <a:r>
                        <a:rPr lang="es-MX" b="0" dirty="0">
                          <a:solidFill>
                            <a:srgbClr val="0000FF"/>
                          </a:solidFill>
                          <a:latin typeface="Arial" panose="020B0604020202020204" pitchFamily="34" charset="0"/>
                          <a:cs typeface="Arial" panose="020B0604020202020204" pitchFamily="34" charset="0"/>
                        </a:rPr>
                        <a:t>Agua</a:t>
                      </a:r>
                    </a:p>
                    <a:p>
                      <a:pPr algn="ctr"/>
                      <a:r>
                        <a:rPr lang="es-MX" b="0" dirty="0">
                          <a:solidFill>
                            <a:srgbClr val="0000FF"/>
                          </a:solidFill>
                          <a:latin typeface="Arial" panose="020B0604020202020204" pitchFamily="34" charset="0"/>
                          <a:cs typeface="Arial" panose="020B0604020202020204" pitchFamily="34" charset="0"/>
                        </a:rPr>
                        <a:t>[ml]</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1"/>
                    </a:solidFill>
                  </a:tcPr>
                </a:tc>
                <a:tc>
                  <a:txBody>
                    <a:bodyPr/>
                    <a:lstStyle/>
                    <a:p>
                      <a:pPr algn="ctr"/>
                      <a:r>
                        <a:rPr lang="es-MX" b="0" dirty="0">
                          <a:solidFill>
                            <a:srgbClr val="0000FF"/>
                          </a:solidFill>
                          <a:latin typeface="Arial" panose="020B0604020202020204" pitchFamily="34" charset="0"/>
                          <a:cs typeface="Arial" panose="020B0604020202020204" pitchFamily="34" charset="0"/>
                        </a:rPr>
                        <a:t>Tiempo</a:t>
                      </a:r>
                    </a:p>
                    <a:p>
                      <a:pPr algn="ctr"/>
                      <a:r>
                        <a:rPr lang="es-MX" b="0" dirty="0">
                          <a:solidFill>
                            <a:srgbClr val="0000FF"/>
                          </a:solidFill>
                          <a:latin typeface="Arial" panose="020B0604020202020204" pitchFamily="34" charset="0"/>
                          <a:cs typeface="Arial" panose="020B0604020202020204" pitchFamily="34" charset="0"/>
                        </a:rPr>
                        <a:t>[s]</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370840">
                <a:tc>
                  <a:txBody>
                    <a:bodyPr/>
                    <a:lstStyle/>
                    <a:p>
                      <a:pPr algn="ctr"/>
                      <a:r>
                        <a:rPr lang="es-MX" b="0" dirty="0">
                          <a:solidFill>
                            <a:srgbClr val="0000FF"/>
                          </a:solidFill>
                          <a:latin typeface="Arial" panose="020B0604020202020204" pitchFamily="34" charset="0"/>
                          <a:cs typeface="Arial" panose="020B0604020202020204" pitchFamily="34" charset="0"/>
                        </a:rPr>
                        <a:t>1</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lang="es-MX" b="0" dirty="0">
                          <a:solidFill>
                            <a:srgbClr val="0000FF"/>
                          </a:solidFill>
                          <a:latin typeface="Arial" panose="020B0604020202020204" pitchFamily="34" charset="0"/>
                          <a:cs typeface="Arial" panose="020B0604020202020204" pitchFamily="34" charset="0"/>
                        </a:rPr>
                        <a:t>10</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lang="es-MX" b="0" dirty="0">
                          <a:solidFill>
                            <a:srgbClr val="0000FF"/>
                          </a:solidFill>
                          <a:latin typeface="Arial" panose="020B0604020202020204" pitchFamily="34" charset="0"/>
                          <a:cs typeface="Arial" panose="020B0604020202020204" pitchFamily="34" charset="0"/>
                        </a:rPr>
                        <a:t>10</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lang="es-MX" b="0" dirty="0">
                          <a:solidFill>
                            <a:srgbClr val="0000FF"/>
                          </a:solidFill>
                          <a:latin typeface="Arial" panose="020B0604020202020204" pitchFamily="34" charset="0"/>
                          <a:cs typeface="Arial" panose="020B0604020202020204" pitchFamily="34" charset="0"/>
                        </a:rPr>
                        <a:t>80</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a:solidFill>
                          <a:srgbClr val="0000FF"/>
                        </a:solidFill>
                        <a:latin typeface="Arial" panose="020B0604020202020204" pitchFamily="34" charset="0"/>
                        <a:cs typeface="Arial" panose="020B0604020202020204" pitchFamily="34" charset="0"/>
                      </a:endParaRP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es-MX" b="0" dirty="0">
                          <a:solidFill>
                            <a:srgbClr val="0000FF"/>
                          </a:solidFill>
                          <a:latin typeface="Arial" panose="020B0604020202020204" pitchFamily="34" charset="0"/>
                          <a:cs typeface="Arial" panose="020B0604020202020204" pitchFamily="34" charset="0"/>
                        </a:rPr>
                        <a:t>2</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lang="es-MX" b="0" dirty="0">
                          <a:solidFill>
                            <a:srgbClr val="0000FF"/>
                          </a:solidFill>
                          <a:latin typeface="Arial" panose="020B0604020202020204" pitchFamily="34" charset="0"/>
                          <a:cs typeface="Arial" panose="020B0604020202020204" pitchFamily="34" charset="0"/>
                        </a:rPr>
                        <a:t>10</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lang="es-MX" b="0" dirty="0">
                          <a:solidFill>
                            <a:srgbClr val="0000FF"/>
                          </a:solidFill>
                          <a:latin typeface="Arial" panose="020B0604020202020204" pitchFamily="34" charset="0"/>
                          <a:cs typeface="Arial" panose="020B0604020202020204" pitchFamily="34" charset="0"/>
                        </a:rPr>
                        <a:t>15</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lang="es-MX" b="0" dirty="0">
                          <a:solidFill>
                            <a:srgbClr val="0000FF"/>
                          </a:solidFill>
                          <a:latin typeface="Arial" panose="020B0604020202020204" pitchFamily="34" charset="0"/>
                          <a:cs typeface="Arial" panose="020B0604020202020204" pitchFamily="34" charset="0"/>
                        </a:rPr>
                        <a:t>75</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a:solidFill>
                          <a:srgbClr val="0000FF"/>
                        </a:solidFill>
                        <a:latin typeface="Arial" panose="020B0604020202020204" pitchFamily="34" charset="0"/>
                        <a:cs typeface="Arial" panose="020B0604020202020204" pitchFamily="34" charset="0"/>
                      </a:endParaRP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lang="es-MX" b="0" dirty="0">
                          <a:solidFill>
                            <a:srgbClr val="0000FF"/>
                          </a:solidFill>
                          <a:latin typeface="Arial" panose="020B0604020202020204" pitchFamily="34" charset="0"/>
                          <a:cs typeface="Arial" panose="020B0604020202020204" pitchFamily="34" charset="0"/>
                        </a:rPr>
                        <a:t>3</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lang="es-MX" b="0" dirty="0">
                          <a:solidFill>
                            <a:srgbClr val="0000FF"/>
                          </a:solidFill>
                          <a:latin typeface="Arial" panose="020B0604020202020204" pitchFamily="34" charset="0"/>
                          <a:cs typeface="Arial" panose="020B0604020202020204" pitchFamily="34" charset="0"/>
                        </a:rPr>
                        <a:t>10</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lang="es-MX" b="0" dirty="0">
                          <a:solidFill>
                            <a:srgbClr val="0000FF"/>
                          </a:solidFill>
                          <a:latin typeface="Arial" panose="020B0604020202020204" pitchFamily="34" charset="0"/>
                          <a:cs typeface="Arial" panose="020B0604020202020204" pitchFamily="34" charset="0"/>
                        </a:rPr>
                        <a:t>20</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lang="es-MX" b="0" dirty="0">
                          <a:solidFill>
                            <a:srgbClr val="0000FF"/>
                          </a:solidFill>
                          <a:latin typeface="Arial" panose="020B0604020202020204" pitchFamily="34" charset="0"/>
                          <a:cs typeface="Arial" panose="020B0604020202020204" pitchFamily="34" charset="0"/>
                        </a:rPr>
                        <a:t>70</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ctr"/>
                      <a:r>
                        <a:rPr lang="es-MX" b="0" dirty="0">
                          <a:solidFill>
                            <a:srgbClr val="0000FF"/>
                          </a:solidFill>
                          <a:latin typeface="Arial" panose="020B0604020202020204" pitchFamily="34" charset="0"/>
                          <a:cs typeface="Arial" panose="020B0604020202020204" pitchFamily="34" charset="0"/>
                        </a:rPr>
                        <a:t>4</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lang="es-MX" b="0" dirty="0">
                          <a:solidFill>
                            <a:srgbClr val="0000FF"/>
                          </a:solidFill>
                          <a:latin typeface="Arial" panose="020B0604020202020204" pitchFamily="34" charset="0"/>
                          <a:cs typeface="Arial" panose="020B0604020202020204" pitchFamily="34" charset="0"/>
                        </a:rPr>
                        <a:t>10</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lang="es-MX" b="0" dirty="0">
                          <a:solidFill>
                            <a:srgbClr val="0000FF"/>
                          </a:solidFill>
                          <a:latin typeface="Arial" panose="020B0604020202020204" pitchFamily="34" charset="0"/>
                          <a:cs typeface="Arial" panose="020B0604020202020204" pitchFamily="34" charset="0"/>
                        </a:rPr>
                        <a:t>25</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lang="es-MX" b="0" dirty="0">
                          <a:solidFill>
                            <a:srgbClr val="0000FF"/>
                          </a:solidFill>
                          <a:latin typeface="Arial" panose="020B0604020202020204" pitchFamily="34" charset="0"/>
                          <a:cs typeface="Arial" panose="020B0604020202020204" pitchFamily="34" charset="0"/>
                        </a:rPr>
                        <a:t>65</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pPr algn="ctr"/>
                      <a:r>
                        <a:rPr lang="es-MX" b="0" dirty="0">
                          <a:solidFill>
                            <a:srgbClr val="0000FF"/>
                          </a:solidFill>
                          <a:latin typeface="Arial" panose="020B0604020202020204" pitchFamily="34" charset="0"/>
                          <a:cs typeface="Arial" panose="020B0604020202020204" pitchFamily="34" charset="0"/>
                        </a:rPr>
                        <a:t>5</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lang="es-MX" b="0" dirty="0">
                          <a:solidFill>
                            <a:srgbClr val="0000FF"/>
                          </a:solidFill>
                          <a:latin typeface="Arial" panose="020B0604020202020204" pitchFamily="34" charset="0"/>
                          <a:cs typeface="Arial" panose="020B0604020202020204" pitchFamily="34" charset="0"/>
                        </a:rPr>
                        <a:t>10</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lang="es-MX" b="0" dirty="0">
                          <a:solidFill>
                            <a:srgbClr val="0000FF"/>
                          </a:solidFill>
                          <a:latin typeface="Arial" panose="020B0604020202020204" pitchFamily="34" charset="0"/>
                          <a:cs typeface="Arial" panose="020B0604020202020204" pitchFamily="34" charset="0"/>
                        </a:rPr>
                        <a:t>30</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lang="es-MX" b="0" dirty="0">
                          <a:solidFill>
                            <a:srgbClr val="0000FF"/>
                          </a:solidFill>
                          <a:latin typeface="Arial" panose="020B0604020202020204" pitchFamily="34" charset="0"/>
                          <a:cs typeface="Arial" panose="020B0604020202020204" pitchFamily="34" charset="0"/>
                        </a:rPr>
                        <a:t>60</a:t>
                      </a: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2" name="CuadroTexto 11"/>
          <p:cNvSpPr txBox="1"/>
          <p:nvPr/>
        </p:nvSpPr>
        <p:spPr>
          <a:xfrm>
            <a:off x="493060" y="2709512"/>
            <a:ext cx="11125200" cy="507831"/>
          </a:xfrm>
          <a:prstGeom prst="rect">
            <a:avLst/>
          </a:prstGeom>
          <a:noFill/>
        </p:spPr>
        <p:txBody>
          <a:bodyPr wrap="square" rtlCol="0">
            <a:spAutoFit/>
          </a:bodyPr>
          <a:lstStyle/>
          <a:p>
            <a:pPr marL="354013" lvl="0" indent="-354013" algn="ctr">
              <a:lnSpc>
                <a:spcPct val="150000"/>
              </a:lnSpc>
              <a:tabLst>
                <a:tab pos="9237663" algn="l"/>
              </a:tabLst>
            </a:pPr>
            <a:r>
              <a:rPr lang="es-MX" sz="2000" b="1" dirty="0">
                <a:solidFill>
                  <a:srgbClr val="0000FF"/>
                </a:solidFill>
                <a:latin typeface="Arial" panose="020B0604020202020204" pitchFamily="34" charset="0"/>
                <a:cs typeface="Arial" panose="020B0604020202020204" pitchFamily="34" charset="0"/>
              </a:rPr>
              <a:t>Tabla 3</a:t>
            </a:r>
          </a:p>
        </p:txBody>
      </p:sp>
    </p:spTree>
    <p:extLst>
      <p:ext uri="{BB962C8B-B14F-4D97-AF65-F5344CB8AC3E}">
        <p14:creationId xmlns:p14="http://schemas.microsoft.com/office/powerpoint/2010/main" val="3551075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19"/>
          <p:cNvSpPr txBox="1">
            <a:spLocks noChangeArrowheads="1"/>
          </p:cNvSpPr>
          <p:nvPr/>
        </p:nvSpPr>
        <p:spPr bwMode="auto">
          <a:xfrm>
            <a:off x="5343053" y="659811"/>
            <a:ext cx="1515158" cy="415498"/>
          </a:xfrm>
          <a:prstGeom prst="rect">
            <a:avLst/>
          </a:prstGeom>
          <a:noFill/>
          <a:ln w="9525">
            <a:noFill/>
            <a:miter lim="800000"/>
            <a:headEnd/>
            <a:tailEnd/>
          </a:ln>
          <a:effectLst/>
        </p:spPr>
        <p:txBody>
          <a:bodyPr wrap="none">
            <a:spAutoFit/>
          </a:bodyPr>
          <a:lstStyle/>
          <a:p>
            <a:pPr algn="ctr">
              <a:spcBef>
                <a:spcPct val="50000"/>
              </a:spcBef>
            </a:pPr>
            <a:r>
              <a:rPr lang="es-ES" sz="2100" b="1" dirty="0">
                <a:solidFill>
                  <a:srgbClr val="0000FF"/>
                </a:solidFill>
              </a:rPr>
              <a:t>Desarrollo</a:t>
            </a:r>
          </a:p>
        </p:txBody>
      </p:sp>
      <mc:AlternateContent xmlns:mc="http://schemas.openxmlformats.org/markup-compatibility/2006" xmlns:a14="http://schemas.microsoft.com/office/drawing/2010/main">
        <mc:Choice Requires="a14">
          <p:graphicFrame>
            <p:nvGraphicFramePr>
              <p:cNvPr id="4" name="Tabla 3"/>
              <p:cNvGraphicFramePr>
                <a:graphicFrameLocks noGrp="1"/>
              </p:cNvGraphicFramePr>
              <p:nvPr>
                <p:extLst>
                  <p:ext uri="{D42A27DB-BD31-4B8C-83A1-F6EECF244321}">
                    <p14:modId xmlns:p14="http://schemas.microsoft.com/office/powerpoint/2010/main" val="111783443"/>
                  </p:ext>
                </p:extLst>
              </p:nvPr>
            </p:nvGraphicFramePr>
            <p:xfrm>
              <a:off x="2167563" y="1978840"/>
              <a:ext cx="9030089" cy="2792032"/>
            </p:xfrm>
            <a:graphic>
              <a:graphicData uri="http://schemas.openxmlformats.org/drawingml/2006/table">
                <a:tbl>
                  <a:tblPr firstRow="1" bandRow="1">
                    <a:tableStyleId>{C083E6E3-FA7D-4D7B-A595-EF9225AFEA82}</a:tableStyleId>
                  </a:tblPr>
                  <a:tblGrid>
                    <a:gridCol w="1216234">
                      <a:extLst>
                        <a:ext uri="{9D8B030D-6E8A-4147-A177-3AD203B41FA5}">
                          <a16:colId xmlns:a16="http://schemas.microsoft.com/office/drawing/2014/main" val="20000"/>
                        </a:ext>
                      </a:extLst>
                    </a:gridCol>
                    <a:gridCol w="2942052">
                      <a:extLst>
                        <a:ext uri="{9D8B030D-6E8A-4147-A177-3AD203B41FA5}">
                          <a16:colId xmlns:a16="http://schemas.microsoft.com/office/drawing/2014/main" val="20001"/>
                        </a:ext>
                      </a:extLst>
                    </a:gridCol>
                    <a:gridCol w="2278505">
                      <a:extLst>
                        <a:ext uri="{9D8B030D-6E8A-4147-A177-3AD203B41FA5}">
                          <a16:colId xmlns:a16="http://schemas.microsoft.com/office/drawing/2014/main" val="20002"/>
                        </a:ext>
                      </a:extLst>
                    </a:gridCol>
                    <a:gridCol w="1244184">
                      <a:extLst>
                        <a:ext uri="{9D8B030D-6E8A-4147-A177-3AD203B41FA5}">
                          <a16:colId xmlns:a16="http://schemas.microsoft.com/office/drawing/2014/main" val="20003"/>
                        </a:ext>
                      </a:extLst>
                    </a:gridCol>
                    <a:gridCol w="1349114">
                      <a:extLst>
                        <a:ext uri="{9D8B030D-6E8A-4147-A177-3AD203B41FA5}">
                          <a16:colId xmlns:a16="http://schemas.microsoft.com/office/drawing/2014/main" val="20004"/>
                        </a:ext>
                      </a:extLst>
                    </a:gridCol>
                  </a:tblGrid>
                  <a:tr h="370840">
                    <a:tc>
                      <a:txBody>
                        <a:bodyPr/>
                        <a:lstStyle/>
                        <a:p>
                          <a:pPr algn="ctr"/>
                          <a:r>
                            <a:rPr lang="es-MX" b="0" dirty="0">
                              <a:solidFill>
                                <a:srgbClr val="0000FF"/>
                              </a:solidFill>
                              <a:latin typeface="Arial" panose="020B0604020202020204" pitchFamily="34" charset="0"/>
                              <a:cs typeface="Arial" panose="020B0604020202020204" pitchFamily="34" charset="0"/>
                            </a:rPr>
                            <a:t>Ensayo</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1"/>
                        </a:solidFill>
                      </a:tcPr>
                    </a:tc>
                    <a:tc>
                      <a:txBody>
                        <a:bodyPr/>
                        <a:lstStyle/>
                        <a:p>
                          <a:pPr algn="ctr"/>
                          <a:r>
                            <a:rPr lang="es-MX" b="0" dirty="0">
                              <a:solidFill>
                                <a:srgbClr val="0000FF"/>
                              </a:solidFill>
                              <a:latin typeface="Arial" panose="020B0604020202020204" pitchFamily="34" charset="0"/>
                              <a:cs typeface="Arial" panose="020B0604020202020204" pitchFamily="34" charset="0"/>
                            </a:rPr>
                            <a:t>Concentración inicial de </a:t>
                          </a:r>
                          <a:r>
                            <a:rPr lang="es-MX" b="1" dirty="0">
                              <a:solidFill>
                                <a:srgbClr val="0000FF"/>
                              </a:solidFill>
                              <a:latin typeface="Arial" panose="020B0604020202020204" pitchFamily="34" charset="0"/>
                              <a:cs typeface="Arial" panose="020B0604020202020204" pitchFamily="34" charset="0"/>
                            </a:rPr>
                            <a:t>B</a:t>
                          </a:r>
                          <a:r>
                            <a:rPr lang="es-MX" b="0" baseline="0" dirty="0">
                              <a:solidFill>
                                <a:srgbClr val="0000FF"/>
                              </a:solidFill>
                              <a:latin typeface="Arial" panose="020B0604020202020204" pitchFamily="34" charset="0"/>
                              <a:cs typeface="Arial" panose="020B0604020202020204" pitchFamily="34" charset="0"/>
                            </a:rPr>
                            <a:t> </a:t>
                          </a:r>
                          <a14:m>
                            <m:oMath xmlns:m="http://schemas.openxmlformats.org/officeDocument/2006/math">
                              <m:d>
                                <m:dPr>
                                  <m:ctrlPr>
                                    <a:rPr lang="es-MX" sz="2000" b="0" i="1" baseline="0" smtClean="0">
                                      <a:solidFill>
                                        <a:srgbClr val="0000FF"/>
                                      </a:solidFill>
                                      <a:latin typeface="Cambria Math" panose="02040503050406030204" pitchFamily="18" charset="0"/>
                                      <a:cs typeface="Arial" panose="020B0604020202020204" pitchFamily="34" charset="0"/>
                                    </a:rPr>
                                  </m:ctrlPr>
                                </m:dPr>
                                <m:e>
                                  <m:sSub>
                                    <m:sSubPr>
                                      <m:ctrlPr>
                                        <a:rPr lang="es-MX" sz="2000" b="0" i="1" baseline="0" smtClean="0">
                                          <a:solidFill>
                                            <a:srgbClr val="0000FF"/>
                                          </a:solidFill>
                                          <a:latin typeface="Cambria Math" panose="02040503050406030204" pitchFamily="18" charset="0"/>
                                          <a:cs typeface="Arial" panose="020B0604020202020204" pitchFamily="34" charset="0"/>
                                        </a:rPr>
                                      </m:ctrlPr>
                                    </m:sSubPr>
                                    <m:e>
                                      <m:d>
                                        <m:dPr>
                                          <m:begChr m:val="["/>
                                          <m:endChr m:val="]"/>
                                          <m:ctrlPr>
                                            <a:rPr lang="es-MX" sz="2000" b="0" i="1" baseline="0" smtClean="0">
                                              <a:solidFill>
                                                <a:srgbClr val="0000FF"/>
                                              </a:solidFill>
                                              <a:latin typeface="Cambria Math" panose="02040503050406030204" pitchFamily="18" charset="0"/>
                                              <a:cs typeface="Arial" panose="020B0604020202020204" pitchFamily="34" charset="0"/>
                                            </a:rPr>
                                          </m:ctrlPr>
                                        </m:dPr>
                                        <m:e>
                                          <m:r>
                                            <a:rPr lang="es-MX" sz="2000" b="1" i="1" baseline="0" smtClean="0">
                                              <a:solidFill>
                                                <a:srgbClr val="0000FF"/>
                                              </a:solidFill>
                                              <a:latin typeface="Cambria Math" panose="02040503050406030204" pitchFamily="18" charset="0"/>
                                              <a:cs typeface="Arial" panose="020B0604020202020204" pitchFamily="34" charset="0"/>
                                            </a:rPr>
                                            <m:t>𝑩</m:t>
                                          </m:r>
                                        </m:e>
                                      </m:d>
                                    </m:e>
                                    <m:sub>
                                      <m:r>
                                        <a:rPr lang="es-MX" sz="2000" b="0" i="1" baseline="0" smtClean="0">
                                          <a:solidFill>
                                            <a:srgbClr val="0000FF"/>
                                          </a:solidFill>
                                          <a:latin typeface="Cambria Math" panose="02040503050406030204" pitchFamily="18" charset="0"/>
                                          <a:cs typeface="Arial" panose="020B0604020202020204" pitchFamily="34" charset="0"/>
                                        </a:rPr>
                                        <m:t>0</m:t>
                                      </m:r>
                                    </m:sub>
                                  </m:sSub>
                                </m:e>
                              </m:d>
                            </m:oMath>
                          </a14:m>
                          <a:r>
                            <a:rPr lang="es-MX" b="0" baseline="0" dirty="0">
                              <a:solidFill>
                                <a:srgbClr val="0000FF"/>
                              </a:solidFill>
                              <a:latin typeface="Arial" panose="020B0604020202020204" pitchFamily="34" charset="0"/>
                              <a:cs typeface="Arial" panose="020B0604020202020204" pitchFamily="34" charset="0"/>
                            </a:rPr>
                            <a:t>, en la mezcla</a:t>
                          </a:r>
                        </a:p>
                        <a:p>
                          <a:pPr algn="ctr"/>
                          <a:r>
                            <a:rPr lang="es-MX" b="0" dirty="0">
                              <a:solidFill>
                                <a:srgbClr val="0000FF"/>
                              </a:solidFill>
                              <a:latin typeface="Arial" panose="020B0604020202020204" pitchFamily="34" charset="0"/>
                              <a:cs typeface="Arial" panose="020B0604020202020204" pitchFamily="34" charset="0"/>
                            </a:rPr>
                            <a:t>[M]</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1"/>
                        </a:solidFill>
                      </a:tcPr>
                    </a:tc>
                    <a:tc>
                      <a:txBody>
                        <a:bodyPr/>
                        <a:lstStyle/>
                        <a:p>
                          <a:pPr algn="ctr"/>
                          <a:r>
                            <a:rPr lang="es-MX" b="0" dirty="0">
                              <a:solidFill>
                                <a:srgbClr val="0000FF"/>
                              </a:solidFill>
                              <a:latin typeface="Arial" panose="020B0604020202020204" pitchFamily="34" charset="0"/>
                              <a:cs typeface="Arial" panose="020B0604020202020204" pitchFamily="34" charset="0"/>
                            </a:rPr>
                            <a:t>Rapidez inicial </a:t>
                          </a:r>
                          <a14:m>
                            <m:oMath xmlns:m="http://schemas.openxmlformats.org/officeDocument/2006/math">
                              <m:d>
                                <m:dPr>
                                  <m:ctrlPr>
                                    <a:rPr lang="es-MX" b="0" i="1" smtClean="0">
                                      <a:solidFill>
                                        <a:srgbClr val="0000FF"/>
                                      </a:solidFill>
                                      <a:latin typeface="Cambria Math" panose="02040503050406030204" pitchFamily="18" charset="0"/>
                                      <a:cs typeface="Arial" panose="020B0604020202020204" pitchFamily="34" charset="0"/>
                                    </a:rPr>
                                  </m:ctrlPr>
                                </m:dPr>
                                <m:e>
                                  <m:sSub>
                                    <m:sSubPr>
                                      <m:ctrlPr>
                                        <a:rPr lang="es-MX" b="0" i="1" smtClean="0">
                                          <a:solidFill>
                                            <a:srgbClr val="0000FF"/>
                                          </a:solidFill>
                                          <a:latin typeface="Cambria Math" panose="02040503050406030204" pitchFamily="18" charset="0"/>
                                          <a:cs typeface="Arial" panose="020B0604020202020204" pitchFamily="34" charset="0"/>
                                        </a:rPr>
                                      </m:ctrlPr>
                                    </m:sSubPr>
                                    <m:e>
                                      <m:r>
                                        <a:rPr lang="es-MX" b="0" i="1" smtClean="0">
                                          <a:solidFill>
                                            <a:srgbClr val="0000FF"/>
                                          </a:solidFill>
                                          <a:latin typeface="Cambria Math" panose="02040503050406030204" pitchFamily="18" charset="0"/>
                                          <a:cs typeface="Arial" panose="020B0604020202020204" pitchFamily="34" charset="0"/>
                                        </a:rPr>
                                        <m:t>𝑣</m:t>
                                      </m:r>
                                    </m:e>
                                    <m:sub>
                                      <m:r>
                                        <a:rPr lang="es-MX" b="0" i="1" smtClean="0">
                                          <a:solidFill>
                                            <a:srgbClr val="0000FF"/>
                                          </a:solidFill>
                                          <a:latin typeface="Cambria Math" panose="02040503050406030204" pitchFamily="18" charset="0"/>
                                          <a:cs typeface="Arial" panose="020B0604020202020204" pitchFamily="34" charset="0"/>
                                        </a:rPr>
                                        <m:t>0</m:t>
                                      </m:r>
                                    </m:sub>
                                  </m:sSub>
                                </m:e>
                              </m:d>
                            </m:oMath>
                          </a14:m>
                          <a:endParaRPr lang="es-MX" b="0" dirty="0">
                            <a:solidFill>
                              <a:srgbClr val="0000FF"/>
                            </a:solidFill>
                            <a:latin typeface="Arial" panose="020B0604020202020204" pitchFamily="34" charset="0"/>
                            <a:cs typeface="Arial" panose="020B0604020202020204" pitchFamily="34" charset="0"/>
                          </a:endParaRPr>
                        </a:p>
                        <a:p>
                          <a:pPr algn="ctr"/>
                          <a14:m>
                            <m:oMathPara xmlns:m="http://schemas.openxmlformats.org/officeDocument/2006/math">
                              <m:oMathParaPr>
                                <m:jc m:val="centerGroup"/>
                              </m:oMathParaPr>
                              <m:oMath xmlns:m="http://schemas.openxmlformats.org/officeDocument/2006/math">
                                <m:f>
                                  <m:fPr>
                                    <m:ctrlPr>
                                      <a:rPr lang="es-MX" b="0" i="1" smtClean="0">
                                        <a:solidFill>
                                          <a:srgbClr val="0000FF"/>
                                        </a:solidFill>
                                        <a:latin typeface="Cambria Math" panose="02040503050406030204" pitchFamily="18" charset="0"/>
                                        <a:cs typeface="Arial" panose="020B0604020202020204" pitchFamily="34" charset="0"/>
                                      </a:rPr>
                                    </m:ctrlPr>
                                  </m:fPr>
                                  <m:num>
                                    <m:r>
                                      <a:rPr lang="es-MX" b="0" i="1" smtClean="0">
                                        <a:solidFill>
                                          <a:srgbClr val="0000FF"/>
                                        </a:solidFill>
                                        <a:latin typeface="Cambria Math" panose="02040503050406030204" pitchFamily="18" charset="0"/>
                                        <a:cs typeface="Arial" panose="020B0604020202020204" pitchFamily="34" charset="0"/>
                                      </a:rPr>
                                      <m:t>1</m:t>
                                    </m:r>
                                  </m:num>
                                  <m:den>
                                    <m:d>
                                      <m:dPr>
                                        <m:begChr m:val="["/>
                                        <m:endChr m:val="]"/>
                                        <m:ctrlPr>
                                          <a:rPr lang="es-MX" b="0" i="1" smtClean="0">
                                            <a:solidFill>
                                              <a:srgbClr val="0000FF"/>
                                            </a:solidFill>
                                            <a:latin typeface="Cambria Math" panose="02040503050406030204" pitchFamily="18" charset="0"/>
                                            <a:cs typeface="Arial" panose="020B0604020202020204" pitchFamily="34" charset="0"/>
                                          </a:rPr>
                                        </m:ctrlPr>
                                      </m:dPr>
                                      <m:e>
                                        <m:r>
                                          <a:rPr lang="es-MX" b="0" i="1" smtClean="0">
                                            <a:solidFill>
                                              <a:srgbClr val="0000FF"/>
                                            </a:solidFill>
                                            <a:latin typeface="Cambria Math" panose="02040503050406030204" pitchFamily="18" charset="0"/>
                                            <a:cs typeface="Arial" panose="020B0604020202020204" pitchFamily="34" charset="0"/>
                                          </a:rPr>
                                          <m:t>𝑠</m:t>
                                        </m:r>
                                      </m:e>
                                    </m:d>
                                  </m:den>
                                </m:f>
                              </m:oMath>
                            </m:oMathPara>
                          </a14:m>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1"/>
                        </a:solidFill>
                      </a:tcPr>
                    </a:tc>
                    <a:tc>
                      <a:txBody>
                        <a:bodyPr/>
                        <a:lstStyle/>
                        <a:p>
                          <a:pPr algn="ctr"/>
                          <a14:m>
                            <m:oMathPara xmlns:m="http://schemas.openxmlformats.org/officeDocument/2006/math">
                              <m:oMathParaPr>
                                <m:jc m:val="centerGroup"/>
                              </m:oMathParaPr>
                              <m:oMath xmlns:m="http://schemas.openxmlformats.org/officeDocument/2006/math">
                                <m:r>
                                  <a:rPr kumimoji="0" lang="es-MX" sz="2000" b="0" i="1" u="none" strike="noStrike" kern="1200" cap="none" spc="0" normalizeH="0" baseline="0" noProof="0" smtClean="0">
                                    <a:ln>
                                      <a:noFill/>
                                    </a:ln>
                                    <a:solidFill>
                                      <a:srgbClr val="0000FF"/>
                                    </a:solidFill>
                                    <a:effectLst/>
                                    <a:uLnTx/>
                                    <a:uFillTx/>
                                    <a:latin typeface="Cambria Math" panose="02040503050406030204" pitchFamily="18" charset="0"/>
                                    <a:ea typeface="+mn-ea"/>
                                    <a:cs typeface="Arial" panose="020B0604020202020204" pitchFamily="34" charset="0"/>
                                  </a:rPr>
                                  <m:t>𝑙𝑛</m:t>
                                </m:r>
                                <m:sSub>
                                  <m:sSubPr>
                                    <m:ctrlPr>
                                      <a:rPr kumimoji="0" lang="es-MX" sz="2000" b="0" i="1" u="none" strike="noStrike" kern="1200" cap="none" spc="0" normalizeH="0" baseline="0" noProof="0" smtClean="0">
                                        <a:ln>
                                          <a:noFill/>
                                        </a:ln>
                                        <a:solidFill>
                                          <a:srgbClr val="0000FF"/>
                                        </a:solidFill>
                                        <a:effectLst/>
                                        <a:uLnTx/>
                                        <a:uFillTx/>
                                        <a:latin typeface="Cambria Math" panose="02040503050406030204" pitchFamily="18" charset="0"/>
                                        <a:ea typeface="+mn-ea"/>
                                        <a:cs typeface="Arial" panose="020B0604020202020204" pitchFamily="34" charset="0"/>
                                      </a:rPr>
                                    </m:ctrlPr>
                                  </m:sSubPr>
                                  <m:e>
                                    <m:r>
                                      <a:rPr kumimoji="0" lang="es-MX" sz="2000" b="0" i="1" u="none" strike="noStrike" kern="1200" cap="none" spc="0" normalizeH="0" baseline="0" noProof="0" smtClean="0">
                                        <a:ln>
                                          <a:noFill/>
                                        </a:ln>
                                        <a:solidFill>
                                          <a:srgbClr val="0000FF"/>
                                        </a:solidFill>
                                        <a:effectLst/>
                                        <a:uLnTx/>
                                        <a:uFillTx/>
                                        <a:latin typeface="Cambria Math" panose="02040503050406030204" pitchFamily="18" charset="0"/>
                                        <a:ea typeface="+mn-ea"/>
                                        <a:cs typeface="Arial" panose="020B0604020202020204" pitchFamily="34" charset="0"/>
                                      </a:rPr>
                                      <m:t> </m:t>
                                    </m:r>
                                    <m:d>
                                      <m:dPr>
                                        <m:begChr m:val="["/>
                                        <m:endChr m:val="]"/>
                                        <m:ctrlPr>
                                          <a:rPr kumimoji="0" lang="es-MX" sz="2000" b="0" i="1" u="none" strike="noStrike" kern="1200" cap="none" spc="0" normalizeH="0" baseline="0" noProof="0" smtClean="0">
                                            <a:ln>
                                              <a:noFill/>
                                            </a:ln>
                                            <a:solidFill>
                                              <a:srgbClr val="0000FF"/>
                                            </a:solidFill>
                                            <a:effectLst/>
                                            <a:uLnTx/>
                                            <a:uFillTx/>
                                            <a:latin typeface="Cambria Math" panose="02040503050406030204" pitchFamily="18" charset="0"/>
                                            <a:ea typeface="+mn-ea"/>
                                            <a:cs typeface="Arial" panose="020B0604020202020204" pitchFamily="34" charset="0"/>
                                          </a:rPr>
                                        </m:ctrlPr>
                                      </m:dPr>
                                      <m:e>
                                        <m:r>
                                          <a:rPr kumimoji="0" lang="es-MX" sz="2000" b="1" i="1" u="none" strike="noStrike" kern="1200" cap="none" spc="0" normalizeH="0" baseline="0" noProof="0" smtClean="0">
                                            <a:ln>
                                              <a:noFill/>
                                            </a:ln>
                                            <a:solidFill>
                                              <a:srgbClr val="0000FF"/>
                                            </a:solidFill>
                                            <a:effectLst/>
                                            <a:uLnTx/>
                                            <a:uFillTx/>
                                            <a:latin typeface="Cambria Math" panose="02040503050406030204" pitchFamily="18" charset="0"/>
                                            <a:ea typeface="+mn-ea"/>
                                            <a:cs typeface="Arial" panose="020B0604020202020204" pitchFamily="34" charset="0"/>
                                          </a:rPr>
                                          <m:t>𝑩</m:t>
                                        </m:r>
                                      </m:e>
                                    </m:d>
                                  </m:e>
                                  <m:sub>
                                    <m:r>
                                      <a:rPr kumimoji="0" lang="es-MX" sz="2000" b="0" i="1" u="none" strike="noStrike" kern="1200" cap="none" spc="0" normalizeH="0" baseline="0" noProof="0" smtClean="0">
                                        <a:ln>
                                          <a:noFill/>
                                        </a:ln>
                                        <a:solidFill>
                                          <a:srgbClr val="0000FF"/>
                                        </a:solidFill>
                                        <a:effectLst/>
                                        <a:uLnTx/>
                                        <a:uFillTx/>
                                        <a:latin typeface="Cambria Math" panose="02040503050406030204" pitchFamily="18" charset="0"/>
                                        <a:ea typeface="+mn-ea"/>
                                        <a:cs typeface="Arial" panose="020B0604020202020204" pitchFamily="34" charset="0"/>
                                      </a:rPr>
                                      <m:t>0</m:t>
                                    </m:r>
                                  </m:sub>
                                </m:sSub>
                              </m:oMath>
                            </m:oMathPara>
                          </a14:m>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1"/>
                        </a:solidFill>
                      </a:tcPr>
                    </a:tc>
                    <a:tc>
                      <a:txBody>
                        <a:bodyPr/>
                        <a:lstStyle/>
                        <a:p>
                          <a:pPr algn="ctr"/>
                          <a14:m>
                            <m:oMathPara xmlns:m="http://schemas.openxmlformats.org/officeDocument/2006/math">
                              <m:oMathParaPr>
                                <m:jc m:val="centerGroup"/>
                              </m:oMathParaPr>
                              <m:oMath xmlns:m="http://schemas.openxmlformats.org/officeDocument/2006/math">
                                <m:r>
                                  <a:rPr kumimoji="0" lang="es-MX" sz="2000" b="0" i="1" u="none" strike="noStrike" kern="1200" cap="none" spc="0" normalizeH="0" baseline="0" noProof="0" smtClean="0">
                                    <a:ln>
                                      <a:noFill/>
                                    </a:ln>
                                    <a:solidFill>
                                      <a:srgbClr val="0000FF"/>
                                    </a:solidFill>
                                    <a:effectLst/>
                                    <a:uLnTx/>
                                    <a:uFillTx/>
                                    <a:latin typeface="Cambria Math" panose="02040503050406030204" pitchFamily="18" charset="0"/>
                                    <a:ea typeface="+mn-ea"/>
                                    <a:cs typeface="Arial" panose="020B0604020202020204" pitchFamily="34" charset="0"/>
                                  </a:rPr>
                                  <m:t>𝑙𝑛</m:t>
                                </m:r>
                                <m:sSub>
                                  <m:sSubPr>
                                    <m:ctrlPr>
                                      <a:rPr kumimoji="0" lang="es-MX" sz="2000" b="0" i="1" u="none" strike="noStrike" kern="1200" cap="none" spc="0" normalizeH="0" baseline="0" noProof="0" smtClean="0">
                                        <a:ln>
                                          <a:noFill/>
                                        </a:ln>
                                        <a:solidFill>
                                          <a:srgbClr val="0000FF"/>
                                        </a:solidFill>
                                        <a:effectLst/>
                                        <a:uLnTx/>
                                        <a:uFillTx/>
                                        <a:latin typeface="Cambria Math" panose="02040503050406030204" pitchFamily="18" charset="0"/>
                                        <a:ea typeface="+mn-ea"/>
                                        <a:cs typeface="Arial" panose="020B0604020202020204" pitchFamily="34" charset="0"/>
                                      </a:rPr>
                                    </m:ctrlPr>
                                  </m:sSubPr>
                                  <m:e>
                                    <m:r>
                                      <a:rPr kumimoji="0" lang="es-MX" sz="2000" b="0" i="1" u="none" strike="noStrike" kern="1200" cap="none" spc="0" normalizeH="0" baseline="0" noProof="0" smtClean="0">
                                        <a:ln>
                                          <a:noFill/>
                                        </a:ln>
                                        <a:solidFill>
                                          <a:srgbClr val="0000FF"/>
                                        </a:solidFill>
                                        <a:effectLst/>
                                        <a:uLnTx/>
                                        <a:uFillTx/>
                                        <a:latin typeface="Cambria Math" panose="02040503050406030204" pitchFamily="18" charset="0"/>
                                        <a:ea typeface="+mn-ea"/>
                                        <a:cs typeface="Arial" panose="020B0604020202020204" pitchFamily="34" charset="0"/>
                                      </a:rPr>
                                      <m:t> </m:t>
                                    </m:r>
                                    <m:r>
                                      <a:rPr kumimoji="0" lang="es-MX" sz="2000" b="0" i="1" u="none" strike="noStrike" kern="1200" cap="none" spc="0" normalizeH="0" baseline="0" noProof="0" smtClean="0">
                                        <a:ln>
                                          <a:noFill/>
                                        </a:ln>
                                        <a:solidFill>
                                          <a:srgbClr val="0000FF"/>
                                        </a:solidFill>
                                        <a:effectLst/>
                                        <a:uLnTx/>
                                        <a:uFillTx/>
                                        <a:latin typeface="Cambria Math" panose="02040503050406030204" pitchFamily="18" charset="0"/>
                                        <a:ea typeface="+mn-ea"/>
                                        <a:cs typeface="Arial" panose="020B0604020202020204" pitchFamily="34" charset="0"/>
                                      </a:rPr>
                                      <m:t>𝑣</m:t>
                                    </m:r>
                                  </m:e>
                                  <m:sub>
                                    <m:r>
                                      <a:rPr kumimoji="0" lang="es-MX" sz="2000" b="0" i="1" u="none" strike="noStrike" kern="1200" cap="none" spc="0" normalizeH="0" baseline="0" noProof="0" smtClean="0">
                                        <a:ln>
                                          <a:noFill/>
                                        </a:ln>
                                        <a:solidFill>
                                          <a:srgbClr val="0000FF"/>
                                        </a:solidFill>
                                        <a:effectLst/>
                                        <a:uLnTx/>
                                        <a:uFillTx/>
                                        <a:latin typeface="Cambria Math" panose="02040503050406030204" pitchFamily="18" charset="0"/>
                                        <a:ea typeface="+mn-ea"/>
                                        <a:cs typeface="Arial" panose="020B0604020202020204" pitchFamily="34" charset="0"/>
                                      </a:rPr>
                                      <m:t>0</m:t>
                                    </m:r>
                                  </m:sub>
                                </m:sSub>
                              </m:oMath>
                            </m:oMathPara>
                          </a14:m>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370840">
                    <a:tc>
                      <a:txBody>
                        <a:bodyPr/>
                        <a:lstStyle/>
                        <a:p>
                          <a:pPr algn="ctr"/>
                          <a:r>
                            <a:rPr lang="es-MX" b="0" dirty="0">
                              <a:solidFill>
                                <a:srgbClr val="0000FF"/>
                              </a:solidFill>
                              <a:latin typeface="Arial" panose="020B0604020202020204" pitchFamily="34" charset="0"/>
                              <a:cs typeface="Arial" panose="020B0604020202020204" pitchFamily="34" charset="0"/>
                            </a:rPr>
                            <a:t>1</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es-MX" b="0" dirty="0">
                              <a:solidFill>
                                <a:srgbClr val="0000FF"/>
                              </a:solidFill>
                              <a:latin typeface="Arial" panose="020B0604020202020204" pitchFamily="34" charset="0"/>
                              <a:cs typeface="Arial" panose="020B0604020202020204" pitchFamily="34" charset="0"/>
                            </a:rPr>
                            <a:t>2</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lang="es-MX" b="0" dirty="0">
                              <a:solidFill>
                                <a:srgbClr val="0000FF"/>
                              </a:solidFill>
                              <a:latin typeface="Arial" panose="020B0604020202020204" pitchFamily="34" charset="0"/>
                              <a:cs typeface="Arial" panose="020B0604020202020204" pitchFamily="34" charset="0"/>
                            </a:rPr>
                            <a:t>3</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ctr"/>
                          <a:r>
                            <a:rPr lang="es-MX" b="0" dirty="0">
                              <a:solidFill>
                                <a:srgbClr val="0000FF"/>
                              </a:solidFill>
                              <a:latin typeface="Arial" panose="020B0604020202020204" pitchFamily="34" charset="0"/>
                              <a:cs typeface="Arial" panose="020B0604020202020204" pitchFamily="34" charset="0"/>
                            </a:rPr>
                            <a:t>4</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pPr algn="ctr"/>
                          <a:r>
                            <a:rPr lang="es-MX" b="0" dirty="0">
                              <a:solidFill>
                                <a:srgbClr val="0000FF"/>
                              </a:solidFill>
                              <a:latin typeface="Arial" panose="020B0604020202020204" pitchFamily="34" charset="0"/>
                              <a:cs typeface="Arial" panose="020B0604020202020204" pitchFamily="34" charset="0"/>
                            </a:rPr>
                            <a:t>5</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mc:Choice>
        <mc:Fallback xmlns="">
          <p:graphicFrame>
            <p:nvGraphicFramePr>
              <p:cNvPr id="4" name="Tabla 3"/>
              <p:cNvGraphicFramePr>
                <a:graphicFrameLocks noGrp="1"/>
              </p:cNvGraphicFramePr>
              <p:nvPr>
                <p:extLst>
                  <p:ext uri="{D42A27DB-BD31-4B8C-83A1-F6EECF244321}">
                    <p14:modId xmlns:p14="http://schemas.microsoft.com/office/powerpoint/2010/main" val="111783443"/>
                  </p:ext>
                </p:extLst>
              </p:nvPr>
            </p:nvGraphicFramePr>
            <p:xfrm>
              <a:off x="2167563" y="1978840"/>
              <a:ext cx="9030089" cy="2792032"/>
            </p:xfrm>
            <a:graphic>
              <a:graphicData uri="http://schemas.openxmlformats.org/drawingml/2006/table">
                <a:tbl>
                  <a:tblPr firstRow="1" bandRow="1">
                    <a:tableStyleId>{C083E6E3-FA7D-4D7B-A595-EF9225AFEA82}</a:tableStyleId>
                  </a:tblPr>
                  <a:tblGrid>
                    <a:gridCol w="1216234"/>
                    <a:gridCol w="2942052"/>
                    <a:gridCol w="2278505"/>
                    <a:gridCol w="1244184"/>
                    <a:gridCol w="1349114"/>
                  </a:tblGrid>
                  <a:tr h="937832">
                    <a:tc>
                      <a:txBody>
                        <a:bodyPr/>
                        <a:lstStyle/>
                        <a:p>
                          <a:pPr algn="ctr"/>
                          <a:r>
                            <a:rPr lang="es-MX" b="0" dirty="0" smtClean="0">
                              <a:solidFill>
                                <a:srgbClr val="0000FF"/>
                              </a:solidFill>
                              <a:latin typeface="Arial" panose="020B0604020202020204" pitchFamily="34" charset="0"/>
                              <a:cs typeface="Arial" panose="020B0604020202020204" pitchFamily="34" charset="0"/>
                            </a:rPr>
                            <a:t>Ensayo</a:t>
                          </a: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1"/>
                        </a:solidFill>
                      </a:tcPr>
                    </a:tc>
                    <a:tc>
                      <a:txBody>
                        <a:bodyPr/>
                        <a:lstStyle/>
                        <a:p>
                          <a:endParaRPr lang="es-MX"/>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blipFill rotWithShape="0">
                          <a:blip r:embed="rId3"/>
                          <a:stretch>
                            <a:fillRect l="-41701" t="-3247" r="-166390" b="-207792"/>
                          </a:stretch>
                        </a:blipFill>
                      </a:tcPr>
                    </a:tc>
                    <a:tc>
                      <a:txBody>
                        <a:bodyPr/>
                        <a:lstStyle/>
                        <a:p>
                          <a:endParaRPr lang="es-MX"/>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blipFill rotWithShape="0">
                          <a:blip r:embed="rId3"/>
                          <a:stretch>
                            <a:fillRect l="-182620" t="-3247" r="-114439" b="-207792"/>
                          </a:stretch>
                        </a:blipFill>
                      </a:tcPr>
                    </a:tc>
                    <a:tc>
                      <a:txBody>
                        <a:bodyPr/>
                        <a:lstStyle/>
                        <a:p>
                          <a:endParaRPr lang="es-MX"/>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blipFill rotWithShape="0">
                          <a:blip r:embed="rId3"/>
                          <a:stretch>
                            <a:fillRect l="-515610" t="-3247" r="-108780" b="-207792"/>
                          </a:stretch>
                        </a:blipFill>
                      </a:tcPr>
                    </a:tc>
                    <a:tc>
                      <a:txBody>
                        <a:bodyPr/>
                        <a:lstStyle/>
                        <a:p>
                          <a:endParaRPr lang="es-MX"/>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blipFill rotWithShape="0">
                          <a:blip r:embed="rId3"/>
                          <a:stretch>
                            <a:fillRect l="-571041" t="-3247" r="-905" b="-207792"/>
                          </a:stretch>
                        </a:blipFill>
                      </a:tcPr>
                    </a:tc>
                  </a:tr>
                  <a:tr h="370840">
                    <a:tc>
                      <a:txBody>
                        <a:bodyPr/>
                        <a:lstStyle/>
                        <a:p>
                          <a:pPr algn="ctr"/>
                          <a:r>
                            <a:rPr lang="es-MX" b="0" dirty="0" smtClean="0">
                              <a:solidFill>
                                <a:srgbClr val="0000FF"/>
                              </a:solidFill>
                              <a:latin typeface="Arial" panose="020B0604020202020204" pitchFamily="34" charset="0"/>
                              <a:cs typeface="Arial" panose="020B0604020202020204" pitchFamily="34" charset="0"/>
                            </a:rPr>
                            <a:t>1</a:t>
                          </a: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370840">
                    <a:tc>
                      <a:txBody>
                        <a:bodyPr/>
                        <a:lstStyle/>
                        <a:p>
                          <a:pPr algn="ctr"/>
                          <a:r>
                            <a:rPr lang="es-MX" b="0" dirty="0" smtClean="0">
                              <a:solidFill>
                                <a:srgbClr val="0000FF"/>
                              </a:solidFill>
                              <a:latin typeface="Arial" panose="020B0604020202020204" pitchFamily="34" charset="0"/>
                              <a:cs typeface="Arial" panose="020B0604020202020204" pitchFamily="34" charset="0"/>
                            </a:rPr>
                            <a:t>2</a:t>
                          </a: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370840">
                    <a:tc>
                      <a:txBody>
                        <a:bodyPr/>
                        <a:lstStyle/>
                        <a:p>
                          <a:pPr algn="ctr"/>
                          <a:r>
                            <a:rPr lang="es-MX" b="0" dirty="0" smtClean="0">
                              <a:solidFill>
                                <a:srgbClr val="0000FF"/>
                              </a:solidFill>
                              <a:latin typeface="Arial" panose="020B0604020202020204" pitchFamily="34" charset="0"/>
                              <a:cs typeface="Arial" panose="020B0604020202020204" pitchFamily="34" charset="0"/>
                            </a:rPr>
                            <a:t>3</a:t>
                          </a: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370840">
                    <a:tc>
                      <a:txBody>
                        <a:bodyPr/>
                        <a:lstStyle/>
                        <a:p>
                          <a:pPr algn="ctr"/>
                          <a:r>
                            <a:rPr lang="es-MX" b="0" dirty="0" smtClean="0">
                              <a:solidFill>
                                <a:srgbClr val="0000FF"/>
                              </a:solidFill>
                              <a:latin typeface="Arial" panose="020B0604020202020204" pitchFamily="34" charset="0"/>
                              <a:cs typeface="Arial" panose="020B0604020202020204" pitchFamily="34" charset="0"/>
                            </a:rPr>
                            <a:t>4</a:t>
                          </a: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370840">
                    <a:tc>
                      <a:txBody>
                        <a:bodyPr/>
                        <a:lstStyle/>
                        <a:p>
                          <a:pPr algn="ctr"/>
                          <a:r>
                            <a:rPr lang="es-MX" b="0" dirty="0" smtClean="0">
                              <a:solidFill>
                                <a:srgbClr val="0000FF"/>
                              </a:solidFill>
                              <a:latin typeface="Arial" panose="020B0604020202020204" pitchFamily="34" charset="0"/>
                              <a:cs typeface="Arial" panose="020B0604020202020204" pitchFamily="34" charset="0"/>
                            </a:rPr>
                            <a:t>5</a:t>
                          </a: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lang="es-MX" b="0" dirty="0">
                            <a:solidFill>
                              <a:srgbClr val="0000FF"/>
                            </a:solidFill>
                            <a:latin typeface="Arial" panose="020B0604020202020204" pitchFamily="34" charset="0"/>
                            <a:cs typeface="Arial" panose="020B0604020202020204" pitchFamily="34" charset="0"/>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bl>
              </a:graphicData>
            </a:graphic>
          </p:graphicFrame>
        </mc:Fallback>
      </mc:AlternateContent>
      <p:sp>
        <p:nvSpPr>
          <p:cNvPr id="5" name="CuadroTexto 4"/>
          <p:cNvSpPr txBox="1"/>
          <p:nvPr/>
        </p:nvSpPr>
        <p:spPr>
          <a:xfrm>
            <a:off x="533401" y="1356902"/>
            <a:ext cx="11125200" cy="496996"/>
          </a:xfrm>
          <a:prstGeom prst="rect">
            <a:avLst/>
          </a:prstGeom>
          <a:noFill/>
        </p:spPr>
        <p:txBody>
          <a:bodyPr wrap="square" rtlCol="0">
            <a:spAutoFit/>
          </a:bodyPr>
          <a:lstStyle/>
          <a:p>
            <a:pPr marL="354013" lvl="0" indent="-354013" algn="ctr">
              <a:lnSpc>
                <a:spcPct val="150000"/>
              </a:lnSpc>
              <a:tabLst>
                <a:tab pos="9237663" algn="l"/>
              </a:tabLst>
            </a:pPr>
            <a:r>
              <a:rPr lang="es-MX" sz="2000" b="1" dirty="0">
                <a:solidFill>
                  <a:srgbClr val="0000FF"/>
                </a:solidFill>
                <a:latin typeface="Arial" panose="020B0604020202020204" pitchFamily="34" charset="0"/>
                <a:cs typeface="Arial" panose="020B0604020202020204" pitchFamily="34" charset="0"/>
              </a:rPr>
              <a:t>Tabla 4</a:t>
            </a:r>
          </a:p>
        </p:txBody>
      </p:sp>
    </p:spTree>
    <p:extLst>
      <p:ext uri="{BB962C8B-B14F-4D97-AF65-F5344CB8AC3E}">
        <p14:creationId xmlns:p14="http://schemas.microsoft.com/office/powerpoint/2010/main" val="1235886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CuadroTexto 5"/>
              <p:cNvSpPr txBox="1"/>
              <p:nvPr/>
            </p:nvSpPr>
            <p:spPr>
              <a:xfrm>
                <a:off x="493060" y="1213906"/>
                <a:ext cx="11125200" cy="1461939"/>
              </a:xfrm>
              <a:prstGeom prst="rect">
                <a:avLst/>
              </a:prstGeom>
              <a:noFill/>
            </p:spPr>
            <p:txBody>
              <a:bodyPr wrap="square" rtlCol="0">
                <a:spAutoFit/>
              </a:bodyPr>
              <a:lstStyle/>
              <a:p>
                <a:pPr algn="just">
                  <a:lnSpc>
                    <a:spcPct val="140000"/>
                  </a:lnSpc>
                  <a:spcAft>
                    <a:spcPts val="600"/>
                  </a:spcAft>
                </a:pPr>
                <a:r>
                  <a:rPr lang="es-MX" sz="2000" dirty="0">
                    <a:solidFill>
                      <a:srgbClr val="0000FF"/>
                    </a:solidFill>
                    <a:latin typeface="Arial" panose="020B0604020202020204" pitchFamily="34" charset="0"/>
                    <a:cs typeface="Arial" panose="020B0604020202020204" pitchFamily="34" charset="0"/>
                  </a:rPr>
                  <a:t>ACTIVIDAD 7.</a:t>
                </a:r>
              </a:p>
              <a:p>
                <a:pPr algn="just">
                  <a:lnSpc>
                    <a:spcPct val="140000"/>
                  </a:lnSpc>
                  <a:spcAft>
                    <a:spcPts val="600"/>
                  </a:spcAft>
                </a:pPr>
                <a:r>
                  <a:rPr lang="es-MX" sz="2000" dirty="0">
                    <a:solidFill>
                      <a:srgbClr val="0000FF"/>
                    </a:solidFill>
                    <a:latin typeface="Arial" panose="020B0604020202020204" pitchFamily="34" charset="0"/>
                    <a:cs typeface="Arial" panose="020B0604020202020204" pitchFamily="34" charset="0"/>
                  </a:rPr>
                  <a:t>Trace una gráfica, con la escala apropiada, del logaritmo natural de la rapidez (</a:t>
                </a:r>
                <a14:m>
                  <m:oMath xmlns:m="http://schemas.openxmlformats.org/officeDocument/2006/math">
                    <m:r>
                      <a:rPr lang="es-MX" sz="2000" i="1">
                        <a:solidFill>
                          <a:srgbClr val="0000FF"/>
                        </a:solidFill>
                        <a:latin typeface="Cambria Math" panose="02040503050406030204" pitchFamily="18" charset="0"/>
                        <a:cs typeface="Arial" panose="020B0604020202020204" pitchFamily="34" charset="0"/>
                      </a:rPr>
                      <m:t>𝑙𝑛</m:t>
                    </m:r>
                    <m:sSub>
                      <m:sSubPr>
                        <m:ctrlPr>
                          <a:rPr lang="es-MX" sz="2000" i="1">
                            <a:solidFill>
                              <a:srgbClr val="0000FF"/>
                            </a:solidFill>
                            <a:latin typeface="Cambria Math" panose="02040503050406030204" pitchFamily="18" charset="0"/>
                            <a:cs typeface="Arial" panose="020B0604020202020204" pitchFamily="34" charset="0"/>
                          </a:rPr>
                        </m:ctrlPr>
                      </m:sSubPr>
                      <m:e>
                        <m:r>
                          <a:rPr lang="es-MX" sz="2000" i="1">
                            <a:solidFill>
                              <a:srgbClr val="0000FF"/>
                            </a:solidFill>
                            <a:latin typeface="Cambria Math" panose="02040503050406030204" pitchFamily="18" charset="0"/>
                            <a:cs typeface="Arial" panose="020B0604020202020204" pitchFamily="34" charset="0"/>
                          </a:rPr>
                          <m:t> </m:t>
                        </m:r>
                        <m:r>
                          <a:rPr lang="es-MX" sz="2000" i="1">
                            <a:solidFill>
                              <a:srgbClr val="0000FF"/>
                            </a:solidFill>
                            <a:latin typeface="Cambria Math" panose="02040503050406030204" pitchFamily="18" charset="0"/>
                            <a:cs typeface="Arial" panose="020B0604020202020204" pitchFamily="34" charset="0"/>
                          </a:rPr>
                          <m:t>𝑣</m:t>
                        </m:r>
                      </m:e>
                      <m:sub>
                        <m:r>
                          <a:rPr lang="es-MX" sz="2000" i="1">
                            <a:solidFill>
                              <a:srgbClr val="0000FF"/>
                            </a:solidFill>
                            <a:latin typeface="Cambria Math" panose="02040503050406030204" pitchFamily="18" charset="0"/>
                            <a:cs typeface="Arial" panose="020B0604020202020204" pitchFamily="34" charset="0"/>
                          </a:rPr>
                          <m:t>0</m:t>
                        </m:r>
                      </m:sub>
                    </m:sSub>
                  </m:oMath>
                </a14:m>
                <a:r>
                  <a:rPr lang="es-MX" sz="2000" dirty="0">
                    <a:solidFill>
                      <a:srgbClr val="0000FF"/>
                    </a:solidFill>
                    <a:latin typeface="Arial" panose="020B0604020202020204" pitchFamily="34" charset="0"/>
                    <a:cs typeface="Arial" panose="020B0604020202020204" pitchFamily="34" charset="0"/>
                  </a:rPr>
                  <a:t>) en función del logaritmo natural de la concentración del reactivo </a:t>
                </a:r>
                <a:r>
                  <a:rPr lang="es-MX" sz="2000" b="1" dirty="0">
                    <a:solidFill>
                      <a:srgbClr val="0000FF"/>
                    </a:solidFill>
                    <a:latin typeface="Arial" panose="020B0604020202020204" pitchFamily="34" charset="0"/>
                    <a:cs typeface="Arial" panose="020B0604020202020204" pitchFamily="34" charset="0"/>
                  </a:rPr>
                  <a:t>B</a:t>
                </a:r>
                <a:r>
                  <a:rPr lang="es-MX" sz="2000" dirty="0">
                    <a:solidFill>
                      <a:srgbClr val="0000FF"/>
                    </a:solidFill>
                    <a:latin typeface="Arial" panose="020B0604020202020204" pitchFamily="34" charset="0"/>
                    <a:cs typeface="Arial" panose="020B0604020202020204" pitchFamily="34" charset="0"/>
                  </a:rPr>
                  <a:t> (</a:t>
                </a:r>
                <a14:m>
                  <m:oMath xmlns:m="http://schemas.openxmlformats.org/officeDocument/2006/math">
                    <m:r>
                      <a:rPr lang="es-MX" sz="2000" i="1">
                        <a:solidFill>
                          <a:srgbClr val="0000FF"/>
                        </a:solidFill>
                        <a:latin typeface="Cambria Math" panose="02040503050406030204" pitchFamily="18" charset="0"/>
                        <a:cs typeface="Arial" panose="020B0604020202020204" pitchFamily="34" charset="0"/>
                      </a:rPr>
                      <m:t>𝑙𝑛</m:t>
                    </m:r>
                    <m:sSub>
                      <m:sSubPr>
                        <m:ctrlPr>
                          <a:rPr lang="es-MX" sz="2000" i="1">
                            <a:solidFill>
                              <a:srgbClr val="0000FF"/>
                            </a:solidFill>
                            <a:latin typeface="Cambria Math" panose="02040503050406030204" pitchFamily="18" charset="0"/>
                            <a:cs typeface="Arial" panose="020B0604020202020204" pitchFamily="34" charset="0"/>
                          </a:rPr>
                        </m:ctrlPr>
                      </m:sSubPr>
                      <m:e>
                        <m:r>
                          <a:rPr lang="es-MX" sz="2000" i="1">
                            <a:solidFill>
                              <a:srgbClr val="0000FF"/>
                            </a:solidFill>
                            <a:latin typeface="Cambria Math" panose="02040503050406030204" pitchFamily="18" charset="0"/>
                            <a:cs typeface="Arial" panose="020B0604020202020204" pitchFamily="34" charset="0"/>
                          </a:rPr>
                          <m:t> </m:t>
                        </m:r>
                        <m:d>
                          <m:dPr>
                            <m:begChr m:val="["/>
                            <m:endChr m:val="]"/>
                            <m:ctrlPr>
                              <a:rPr lang="es-MX" sz="2000" i="1">
                                <a:solidFill>
                                  <a:srgbClr val="0000FF"/>
                                </a:solidFill>
                                <a:latin typeface="Cambria Math" panose="02040503050406030204" pitchFamily="18" charset="0"/>
                                <a:cs typeface="Arial" panose="020B0604020202020204" pitchFamily="34" charset="0"/>
                              </a:rPr>
                            </m:ctrlPr>
                          </m:dPr>
                          <m:e>
                            <m:r>
                              <a:rPr lang="es-MX" sz="2000" b="1" i="1" smtClean="0">
                                <a:solidFill>
                                  <a:srgbClr val="0000FF"/>
                                </a:solidFill>
                                <a:latin typeface="Cambria Math" panose="02040503050406030204" pitchFamily="18" charset="0"/>
                                <a:cs typeface="Arial" panose="020B0604020202020204" pitchFamily="34" charset="0"/>
                              </a:rPr>
                              <m:t>𝑩</m:t>
                            </m:r>
                          </m:e>
                        </m:d>
                      </m:e>
                      <m:sub>
                        <m:r>
                          <a:rPr lang="es-MX" sz="2000" i="1">
                            <a:solidFill>
                              <a:srgbClr val="0000FF"/>
                            </a:solidFill>
                            <a:latin typeface="Cambria Math" panose="02040503050406030204" pitchFamily="18" charset="0"/>
                            <a:cs typeface="Arial" panose="020B0604020202020204" pitchFamily="34" charset="0"/>
                          </a:rPr>
                          <m:t>0</m:t>
                        </m:r>
                      </m:sub>
                    </m:sSub>
                  </m:oMath>
                </a14:m>
                <a:r>
                  <a:rPr lang="es-MX" sz="2000" dirty="0">
                    <a:solidFill>
                      <a:srgbClr val="0000FF"/>
                    </a:solidFill>
                    <a:latin typeface="Arial" panose="020B0604020202020204" pitchFamily="34" charset="0"/>
                    <a:cs typeface="Arial" panose="020B0604020202020204" pitchFamily="34" charset="0"/>
                  </a:rPr>
                  <a:t>).</a:t>
                </a:r>
              </a:p>
            </p:txBody>
          </p:sp>
        </mc:Choice>
        <mc:Fallback xmlns="">
          <p:sp>
            <p:nvSpPr>
              <p:cNvPr id="6" name="CuadroTexto 5"/>
              <p:cNvSpPr txBox="1">
                <a:spLocks noRot="1" noChangeAspect="1" noMove="1" noResize="1" noEditPoints="1" noAdjustHandles="1" noChangeArrowheads="1" noChangeShapeType="1" noTextEdit="1"/>
              </p:cNvSpPr>
              <p:nvPr/>
            </p:nvSpPr>
            <p:spPr>
              <a:xfrm>
                <a:off x="493060" y="1213906"/>
                <a:ext cx="11125200" cy="1461939"/>
              </a:xfrm>
              <a:prstGeom prst="rect">
                <a:avLst/>
              </a:prstGeom>
              <a:blipFill rotWithShape="0">
                <a:blip r:embed="rId3"/>
                <a:stretch>
                  <a:fillRect l="-603" r="-548" b="-3333"/>
                </a:stretch>
              </a:blipFill>
            </p:spPr>
            <p:txBody>
              <a:bodyPr/>
              <a:lstStyle/>
              <a:p>
                <a:r>
                  <a:rPr lang="es-MX">
                    <a:noFill/>
                  </a:rPr>
                  <a:t> </a:t>
                </a:r>
              </a:p>
            </p:txBody>
          </p:sp>
        </mc:Fallback>
      </mc:AlternateContent>
      <p:sp>
        <p:nvSpPr>
          <p:cNvPr id="16" name="Text Box 19"/>
          <p:cNvSpPr txBox="1">
            <a:spLocks noChangeArrowheads="1"/>
          </p:cNvSpPr>
          <p:nvPr/>
        </p:nvSpPr>
        <p:spPr bwMode="auto">
          <a:xfrm>
            <a:off x="5343053" y="659811"/>
            <a:ext cx="1515158" cy="415498"/>
          </a:xfrm>
          <a:prstGeom prst="rect">
            <a:avLst/>
          </a:prstGeom>
          <a:noFill/>
          <a:ln w="9525">
            <a:noFill/>
            <a:miter lim="800000"/>
            <a:headEnd/>
            <a:tailEnd/>
          </a:ln>
          <a:effectLst/>
        </p:spPr>
        <p:txBody>
          <a:bodyPr wrap="none">
            <a:spAutoFit/>
          </a:bodyPr>
          <a:lstStyle/>
          <a:p>
            <a:pPr algn="ctr">
              <a:spcBef>
                <a:spcPct val="50000"/>
              </a:spcBef>
            </a:pPr>
            <a:r>
              <a:rPr lang="es-ES" sz="2100" b="1" dirty="0">
                <a:solidFill>
                  <a:srgbClr val="0000FF"/>
                </a:solidFill>
              </a:rPr>
              <a:t>Desarrollo</a:t>
            </a:r>
          </a:p>
        </p:txBody>
      </p:sp>
      <p:grpSp>
        <p:nvGrpSpPr>
          <p:cNvPr id="10" name="Grupo 9"/>
          <p:cNvGrpSpPr/>
          <p:nvPr/>
        </p:nvGrpSpPr>
        <p:grpSpPr>
          <a:xfrm>
            <a:off x="4221727" y="3093168"/>
            <a:ext cx="3683895" cy="3424110"/>
            <a:chOff x="4257919" y="2823345"/>
            <a:chExt cx="3683895" cy="3424110"/>
          </a:xfrm>
        </p:grpSpPr>
        <p:cxnSp>
          <p:nvCxnSpPr>
            <p:cNvPr id="3" name="Conector recto de flecha 2"/>
            <p:cNvCxnSpPr/>
            <p:nvPr/>
          </p:nvCxnSpPr>
          <p:spPr>
            <a:xfrm flipV="1">
              <a:off x="4901784" y="5681272"/>
              <a:ext cx="3024000" cy="0"/>
            </a:xfrm>
            <a:prstGeom prst="straightConnector1">
              <a:avLst/>
            </a:prstGeom>
            <a:ln>
              <a:solidFill>
                <a:srgbClr val="0000FF"/>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p:nvPr/>
          </p:nvCxnSpPr>
          <p:spPr>
            <a:xfrm rot="16200000" flipV="1">
              <a:off x="3547420" y="4335345"/>
              <a:ext cx="3024000" cy="0"/>
            </a:xfrm>
            <a:prstGeom prst="straightConnector1">
              <a:avLst/>
            </a:prstGeom>
            <a:ln>
              <a:solidFill>
                <a:srgbClr val="0000FF"/>
              </a:solidFill>
              <a:tailEnd type="triangle" w="lg"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 name="Rectángulo 4"/>
                <p:cNvSpPr/>
                <p:nvPr/>
              </p:nvSpPr>
              <p:spPr>
                <a:xfrm>
                  <a:off x="4257919" y="3049063"/>
                  <a:ext cx="801501"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sz="2000" i="1">
                            <a:solidFill>
                              <a:srgbClr val="0000FF"/>
                            </a:solidFill>
                            <a:latin typeface="Cambria Math" panose="02040503050406030204" pitchFamily="18" charset="0"/>
                            <a:cs typeface="Arial" panose="020B0604020202020204" pitchFamily="34" charset="0"/>
                          </a:rPr>
                          <m:t>𝑙𝑛</m:t>
                        </m:r>
                        <m:sSub>
                          <m:sSubPr>
                            <m:ctrlPr>
                              <a:rPr lang="es-MX" sz="2000" i="1">
                                <a:solidFill>
                                  <a:srgbClr val="0000FF"/>
                                </a:solidFill>
                                <a:latin typeface="Cambria Math" panose="02040503050406030204" pitchFamily="18" charset="0"/>
                                <a:cs typeface="Arial" panose="020B0604020202020204" pitchFamily="34" charset="0"/>
                              </a:rPr>
                            </m:ctrlPr>
                          </m:sSubPr>
                          <m:e>
                            <m:r>
                              <a:rPr lang="es-MX" sz="2000" i="1">
                                <a:solidFill>
                                  <a:srgbClr val="0000FF"/>
                                </a:solidFill>
                                <a:latin typeface="Cambria Math" panose="02040503050406030204" pitchFamily="18" charset="0"/>
                                <a:cs typeface="Arial" panose="020B0604020202020204" pitchFamily="34" charset="0"/>
                              </a:rPr>
                              <m:t> </m:t>
                            </m:r>
                            <m:r>
                              <a:rPr lang="es-MX" sz="2000" i="1">
                                <a:solidFill>
                                  <a:srgbClr val="0000FF"/>
                                </a:solidFill>
                                <a:latin typeface="Cambria Math" panose="02040503050406030204" pitchFamily="18" charset="0"/>
                                <a:cs typeface="Arial" panose="020B0604020202020204" pitchFamily="34" charset="0"/>
                              </a:rPr>
                              <m:t>𝑣</m:t>
                            </m:r>
                          </m:e>
                          <m:sub>
                            <m:r>
                              <a:rPr lang="es-MX" sz="2000" i="1">
                                <a:solidFill>
                                  <a:srgbClr val="0000FF"/>
                                </a:solidFill>
                                <a:latin typeface="Cambria Math" panose="02040503050406030204" pitchFamily="18" charset="0"/>
                                <a:cs typeface="Arial" panose="020B0604020202020204" pitchFamily="34" charset="0"/>
                              </a:rPr>
                              <m:t>0</m:t>
                            </m:r>
                          </m:sub>
                        </m:sSub>
                      </m:oMath>
                    </m:oMathPara>
                  </a14:m>
                  <a:endParaRPr lang="es-MX" dirty="0"/>
                </a:p>
              </p:txBody>
            </p:sp>
          </mc:Choice>
          <mc:Fallback xmlns="">
            <p:sp>
              <p:nvSpPr>
                <p:cNvPr id="5" name="Rectángulo 4"/>
                <p:cNvSpPr>
                  <a:spLocks noRot="1" noChangeAspect="1" noMove="1" noResize="1" noEditPoints="1" noAdjustHandles="1" noChangeArrowheads="1" noChangeShapeType="1" noTextEdit="1"/>
                </p:cNvSpPr>
                <p:nvPr/>
              </p:nvSpPr>
              <p:spPr>
                <a:xfrm>
                  <a:off x="4257919" y="3049063"/>
                  <a:ext cx="801501" cy="400110"/>
                </a:xfrm>
                <a:prstGeom prst="rect">
                  <a:avLst/>
                </a:prstGeom>
                <a:blipFill rotWithShape="0">
                  <a:blip r:embed="rId4"/>
                  <a:stretch>
                    <a:fillRect b="-303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9" name="Rectángulo 8"/>
                <p:cNvSpPr/>
                <p:nvPr/>
              </p:nvSpPr>
              <p:spPr>
                <a:xfrm>
                  <a:off x="6911788" y="5847345"/>
                  <a:ext cx="1030026"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sz="2000" i="1" smtClean="0">
                            <a:solidFill>
                              <a:srgbClr val="0000FF"/>
                            </a:solidFill>
                            <a:latin typeface="Cambria Math" panose="02040503050406030204" pitchFamily="18" charset="0"/>
                            <a:cs typeface="Arial" panose="020B0604020202020204" pitchFamily="34" charset="0"/>
                          </a:rPr>
                          <m:t>𝑙𝑛</m:t>
                        </m:r>
                        <m:sSub>
                          <m:sSubPr>
                            <m:ctrlPr>
                              <a:rPr lang="es-MX" sz="2000" i="1">
                                <a:solidFill>
                                  <a:srgbClr val="0000FF"/>
                                </a:solidFill>
                                <a:latin typeface="Cambria Math" panose="02040503050406030204" pitchFamily="18" charset="0"/>
                                <a:cs typeface="Arial" panose="020B0604020202020204" pitchFamily="34" charset="0"/>
                              </a:rPr>
                            </m:ctrlPr>
                          </m:sSubPr>
                          <m:e>
                            <m:r>
                              <a:rPr lang="es-MX" sz="2000" i="1">
                                <a:solidFill>
                                  <a:srgbClr val="0000FF"/>
                                </a:solidFill>
                                <a:latin typeface="Cambria Math" panose="02040503050406030204" pitchFamily="18" charset="0"/>
                                <a:cs typeface="Arial" panose="020B0604020202020204" pitchFamily="34" charset="0"/>
                              </a:rPr>
                              <m:t> </m:t>
                            </m:r>
                            <m:d>
                              <m:dPr>
                                <m:begChr m:val="["/>
                                <m:endChr m:val="]"/>
                                <m:ctrlPr>
                                  <a:rPr lang="es-MX" sz="2000" i="1">
                                    <a:solidFill>
                                      <a:srgbClr val="0000FF"/>
                                    </a:solidFill>
                                    <a:latin typeface="Cambria Math" panose="02040503050406030204" pitchFamily="18" charset="0"/>
                                    <a:cs typeface="Arial" panose="020B0604020202020204" pitchFamily="34" charset="0"/>
                                  </a:rPr>
                                </m:ctrlPr>
                              </m:dPr>
                              <m:e>
                                <m:r>
                                  <a:rPr lang="es-MX" sz="2000" b="1" i="1" smtClean="0">
                                    <a:solidFill>
                                      <a:srgbClr val="0000FF"/>
                                    </a:solidFill>
                                    <a:latin typeface="Cambria Math" panose="02040503050406030204" pitchFamily="18" charset="0"/>
                                    <a:cs typeface="Arial" panose="020B0604020202020204" pitchFamily="34" charset="0"/>
                                  </a:rPr>
                                  <m:t>𝑩</m:t>
                                </m:r>
                              </m:e>
                            </m:d>
                          </m:e>
                          <m:sub>
                            <m:r>
                              <a:rPr lang="es-MX" sz="2000" i="1">
                                <a:solidFill>
                                  <a:srgbClr val="0000FF"/>
                                </a:solidFill>
                                <a:latin typeface="Cambria Math" panose="02040503050406030204" pitchFamily="18" charset="0"/>
                                <a:cs typeface="Arial" panose="020B0604020202020204" pitchFamily="34" charset="0"/>
                              </a:rPr>
                              <m:t>0</m:t>
                            </m:r>
                          </m:sub>
                        </m:sSub>
                      </m:oMath>
                    </m:oMathPara>
                  </a14:m>
                  <a:endParaRPr lang="es-MX" dirty="0"/>
                </a:p>
              </p:txBody>
            </p:sp>
          </mc:Choice>
          <mc:Fallback xmlns="">
            <p:sp>
              <p:nvSpPr>
                <p:cNvPr id="9" name="Rectángulo 8"/>
                <p:cNvSpPr>
                  <a:spLocks noRot="1" noChangeAspect="1" noMove="1" noResize="1" noEditPoints="1" noAdjustHandles="1" noChangeArrowheads="1" noChangeShapeType="1" noTextEdit="1"/>
                </p:cNvSpPr>
                <p:nvPr/>
              </p:nvSpPr>
              <p:spPr>
                <a:xfrm>
                  <a:off x="6911788" y="5847345"/>
                  <a:ext cx="1030026" cy="400110"/>
                </a:xfrm>
                <a:prstGeom prst="rect">
                  <a:avLst/>
                </a:prstGeom>
                <a:blipFill rotWithShape="0">
                  <a:blip r:embed="rId5"/>
                  <a:stretch>
                    <a:fillRect b="-3030"/>
                  </a:stretch>
                </a:blipFill>
              </p:spPr>
              <p:txBody>
                <a:bodyPr/>
                <a:lstStyle/>
                <a:p>
                  <a:r>
                    <a:rPr lang="es-MX">
                      <a:noFill/>
                    </a:rPr>
                    <a:t> </a:t>
                  </a:r>
                </a:p>
              </p:txBody>
            </p:sp>
          </mc:Fallback>
        </mc:AlternateContent>
      </p:grpSp>
    </p:spTree>
    <p:extLst>
      <p:ext uri="{BB962C8B-B14F-4D97-AF65-F5344CB8AC3E}">
        <p14:creationId xmlns:p14="http://schemas.microsoft.com/office/powerpoint/2010/main" val="1690349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493060" y="1213906"/>
            <a:ext cx="11125200" cy="2477601"/>
          </a:xfrm>
          <a:prstGeom prst="rect">
            <a:avLst/>
          </a:prstGeom>
          <a:noFill/>
        </p:spPr>
        <p:txBody>
          <a:bodyPr wrap="square" rtlCol="0">
            <a:spAutoFit/>
          </a:bodyPr>
          <a:lstStyle/>
          <a:p>
            <a:pPr algn="just">
              <a:lnSpc>
                <a:spcPct val="140000"/>
              </a:lnSpc>
              <a:spcAft>
                <a:spcPts val="600"/>
              </a:spcAft>
            </a:pPr>
            <a:r>
              <a:rPr lang="es-MX" sz="2000" dirty="0">
                <a:solidFill>
                  <a:srgbClr val="0000FF"/>
                </a:solidFill>
                <a:latin typeface="Arial" panose="020B0604020202020204" pitchFamily="34" charset="0"/>
                <a:cs typeface="Arial" panose="020B0604020202020204" pitchFamily="34" charset="0"/>
              </a:rPr>
              <a:t>ACTIVIDAD 8.</a:t>
            </a:r>
          </a:p>
          <a:p>
            <a:pPr algn="just">
              <a:lnSpc>
                <a:spcPct val="140000"/>
              </a:lnSpc>
              <a:spcAft>
                <a:spcPts val="600"/>
              </a:spcAft>
            </a:pPr>
            <a:r>
              <a:rPr lang="es-MX" sz="2000" dirty="0">
                <a:solidFill>
                  <a:srgbClr val="0000FF"/>
                </a:solidFill>
                <a:latin typeface="Arial" panose="020B0604020202020204" pitchFamily="34" charset="0"/>
                <a:cs typeface="Arial" panose="020B0604020202020204" pitchFamily="34" charset="0"/>
              </a:rPr>
              <a:t>En el apéndice* se encuentra el tratamiento teórico que corresponde a este experimento.</a:t>
            </a:r>
          </a:p>
          <a:p>
            <a:pPr marL="269875" indent="-269875" algn="just">
              <a:lnSpc>
                <a:spcPct val="140000"/>
              </a:lnSpc>
              <a:spcAft>
                <a:spcPts val="600"/>
              </a:spcAft>
            </a:pPr>
            <a:r>
              <a:rPr lang="es-MX" sz="2000" dirty="0">
                <a:solidFill>
                  <a:srgbClr val="0000FF"/>
                </a:solidFill>
                <a:latin typeface="Arial" panose="020B0604020202020204" pitchFamily="34" charset="0"/>
                <a:cs typeface="Arial" panose="020B0604020202020204" pitchFamily="34" charset="0"/>
              </a:rPr>
              <a:t>1. Escriba el modelo matemático que corresponde a cada gráfica. Responda: ¿qué representan la pendiente y la ordenada al origen en cada caso? Explique.</a:t>
            </a:r>
          </a:p>
          <a:p>
            <a:pPr algn="just">
              <a:lnSpc>
                <a:spcPct val="140000"/>
              </a:lnSpc>
              <a:spcAft>
                <a:spcPts val="600"/>
              </a:spcAft>
            </a:pPr>
            <a:r>
              <a:rPr lang="es-MX" sz="2000" dirty="0">
                <a:solidFill>
                  <a:srgbClr val="0000FF"/>
                </a:solidFill>
                <a:latin typeface="Arial" panose="020B0604020202020204" pitchFamily="34" charset="0"/>
                <a:cs typeface="Arial" panose="020B0604020202020204" pitchFamily="34" charset="0"/>
              </a:rPr>
              <a:t>2. Exprese la ley de rapidez para la reacción global a partir de los resultados que obtuvo.</a:t>
            </a:r>
          </a:p>
        </p:txBody>
      </p:sp>
      <p:sp>
        <p:nvSpPr>
          <p:cNvPr id="16" name="Text Box 19"/>
          <p:cNvSpPr txBox="1">
            <a:spLocks noChangeArrowheads="1"/>
          </p:cNvSpPr>
          <p:nvPr/>
        </p:nvSpPr>
        <p:spPr bwMode="auto">
          <a:xfrm>
            <a:off x="5343053" y="659811"/>
            <a:ext cx="1515158" cy="415498"/>
          </a:xfrm>
          <a:prstGeom prst="rect">
            <a:avLst/>
          </a:prstGeom>
          <a:noFill/>
          <a:ln w="9525">
            <a:noFill/>
            <a:miter lim="800000"/>
            <a:headEnd/>
            <a:tailEnd/>
          </a:ln>
          <a:effectLst/>
        </p:spPr>
        <p:txBody>
          <a:bodyPr wrap="none">
            <a:spAutoFit/>
          </a:bodyPr>
          <a:lstStyle/>
          <a:p>
            <a:pPr algn="ctr">
              <a:spcBef>
                <a:spcPct val="50000"/>
              </a:spcBef>
            </a:pPr>
            <a:r>
              <a:rPr lang="es-ES" sz="2100" b="1" dirty="0">
                <a:solidFill>
                  <a:srgbClr val="0000FF"/>
                </a:solidFill>
              </a:rPr>
              <a:t>Desarrollo</a:t>
            </a:r>
          </a:p>
        </p:txBody>
      </p:sp>
      <p:sp>
        <p:nvSpPr>
          <p:cNvPr id="4" name="CuadroTexto 3"/>
          <p:cNvSpPr txBox="1"/>
          <p:nvPr/>
        </p:nvSpPr>
        <p:spPr>
          <a:xfrm>
            <a:off x="538032" y="3989190"/>
            <a:ext cx="11125200" cy="1461939"/>
          </a:xfrm>
          <a:prstGeom prst="rect">
            <a:avLst/>
          </a:prstGeom>
          <a:noFill/>
        </p:spPr>
        <p:txBody>
          <a:bodyPr wrap="square" rtlCol="0">
            <a:spAutoFit/>
          </a:bodyPr>
          <a:lstStyle/>
          <a:p>
            <a:pPr algn="just">
              <a:lnSpc>
                <a:spcPct val="140000"/>
              </a:lnSpc>
              <a:spcAft>
                <a:spcPts val="600"/>
              </a:spcAft>
            </a:pPr>
            <a:r>
              <a:rPr lang="es-MX" sz="2000" dirty="0">
                <a:solidFill>
                  <a:srgbClr val="0000FF"/>
                </a:solidFill>
                <a:latin typeface="Arial" panose="020B0604020202020204" pitchFamily="34" charset="0"/>
                <a:cs typeface="Arial" panose="020B0604020202020204" pitchFamily="34" charset="0"/>
              </a:rPr>
              <a:t>* El apéndice lo puede consultar en:</a:t>
            </a:r>
          </a:p>
          <a:p>
            <a:pPr algn="ctr">
              <a:lnSpc>
                <a:spcPct val="140000"/>
              </a:lnSpc>
              <a:spcAft>
                <a:spcPts val="600"/>
              </a:spcAft>
            </a:pPr>
            <a:r>
              <a:rPr lang="es-MX" sz="2000" dirty="0">
                <a:solidFill>
                  <a:srgbClr val="0000FF"/>
                </a:solidFill>
                <a:latin typeface="Arial" panose="020B0604020202020204" pitchFamily="34" charset="0"/>
                <a:cs typeface="Arial" panose="020B0604020202020204" pitchFamily="34" charset="0"/>
                <a:hlinkClick r:id="rId3"/>
              </a:rPr>
              <a:t>http://dcb.ingenieria.unam.mx/wp-content/themes/tempera-child/CoordinacionesAcademicas/FQ/Q/LQ/MADO-14%20-%20A%20distancia%20(2021-2).pdf</a:t>
            </a:r>
            <a:endParaRPr lang="es-MX" sz="2000"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6409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500"/>
                                        <p:tgtEl>
                                          <p:spTgt spid="4">
                                            <p:txEl>
                                              <p:pRg st="0" end="0"/>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500"/>
                                        <p:tgtEl>
                                          <p:spTgt spid="4">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fade">
                                      <p:cBhvr>
                                        <p:cTn id="24" dur="500"/>
                                        <p:tgtEl>
                                          <p:spTgt spid="6">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Effect transition="in" filter="fade">
                                      <p:cBhvr>
                                        <p:cTn id="29"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59" name="Text Box 23"/>
          <p:cNvSpPr txBox="1">
            <a:spLocks noChangeArrowheads="1"/>
          </p:cNvSpPr>
          <p:nvPr/>
        </p:nvSpPr>
        <p:spPr bwMode="auto">
          <a:xfrm>
            <a:off x="747715" y="1363065"/>
            <a:ext cx="10696574" cy="2794611"/>
          </a:xfrm>
          <a:prstGeom prst="rect">
            <a:avLst/>
          </a:prstGeom>
          <a:noFill/>
          <a:ln w="9525">
            <a:noFill/>
            <a:miter lim="800000"/>
            <a:headEnd/>
            <a:tailEnd/>
          </a:ln>
          <a:effectLst/>
        </p:spPr>
        <p:txBody>
          <a:bodyPr wrap="square">
            <a:spAutoFit/>
          </a:bodyPr>
          <a:lstStyle/>
          <a:p>
            <a:pPr marL="241300" lvl="0" indent="-241300" algn="just">
              <a:lnSpc>
                <a:spcPct val="140000"/>
              </a:lnSpc>
              <a:spcAft>
                <a:spcPct val="40000"/>
              </a:spcAft>
            </a:pPr>
            <a:r>
              <a:rPr lang="es-ES" sz="2200" b="1" dirty="0">
                <a:solidFill>
                  <a:srgbClr val="0000FF"/>
                </a:solidFill>
              </a:rPr>
              <a:t>El alumnado:</a:t>
            </a:r>
          </a:p>
          <a:p>
            <a:pPr marL="269875" lvl="0" indent="-269875" algn="just">
              <a:lnSpc>
                <a:spcPct val="140000"/>
              </a:lnSpc>
              <a:spcAft>
                <a:spcPct val="40000"/>
              </a:spcAft>
            </a:pPr>
            <a:r>
              <a:rPr lang="es-ES" sz="2000" dirty="0">
                <a:solidFill>
                  <a:srgbClr val="0000FF"/>
                </a:solidFill>
              </a:rPr>
              <a:t>1. </a:t>
            </a:r>
            <a:r>
              <a:rPr lang="es-MX" sz="2000" dirty="0">
                <a:solidFill>
                  <a:srgbClr val="0000FF"/>
                </a:solidFill>
              </a:rPr>
              <a:t>Comprenderá la influencia de la concentración en la rapidez de una reacción química.</a:t>
            </a:r>
            <a:endParaRPr lang="es-ES" sz="2000" dirty="0">
              <a:solidFill>
                <a:srgbClr val="0000FF"/>
              </a:solidFill>
            </a:endParaRPr>
          </a:p>
          <a:p>
            <a:pPr marL="269875" lvl="0" indent="-269875" algn="just">
              <a:lnSpc>
                <a:spcPct val="140000"/>
              </a:lnSpc>
              <a:spcAft>
                <a:spcPct val="40000"/>
              </a:spcAft>
            </a:pPr>
            <a:r>
              <a:rPr lang="es-ES" sz="2000" dirty="0">
                <a:solidFill>
                  <a:srgbClr val="0000FF"/>
                </a:solidFill>
              </a:rPr>
              <a:t>2.</a:t>
            </a:r>
            <a:r>
              <a:rPr lang="es-MX" sz="2000" dirty="0">
                <a:solidFill>
                  <a:srgbClr val="0000FF"/>
                </a:solidFill>
              </a:rPr>
              <a:t> Determinará el orden de la reacción química con respecto a cada reactivo.</a:t>
            </a:r>
            <a:endParaRPr lang="es-ES" sz="2000" dirty="0">
              <a:solidFill>
                <a:srgbClr val="0000FF"/>
              </a:solidFill>
            </a:endParaRPr>
          </a:p>
          <a:p>
            <a:pPr marL="269875" lvl="0" indent="-269875" algn="just">
              <a:lnSpc>
                <a:spcPct val="140000"/>
              </a:lnSpc>
              <a:spcAft>
                <a:spcPct val="40000"/>
              </a:spcAft>
            </a:pPr>
            <a:r>
              <a:rPr lang="es-ES" sz="2000" dirty="0">
                <a:solidFill>
                  <a:srgbClr val="0000FF"/>
                </a:solidFill>
              </a:rPr>
              <a:t>3. </a:t>
            </a:r>
            <a:r>
              <a:rPr lang="es-MX" sz="2000" dirty="0">
                <a:solidFill>
                  <a:srgbClr val="0000FF"/>
                </a:solidFill>
              </a:rPr>
              <a:t>Determinará el orden total de una reacción química.</a:t>
            </a:r>
          </a:p>
          <a:p>
            <a:pPr marL="269875" lvl="0" indent="-269875" algn="just">
              <a:lnSpc>
                <a:spcPct val="140000"/>
              </a:lnSpc>
              <a:spcAft>
                <a:spcPct val="40000"/>
              </a:spcAft>
            </a:pPr>
            <a:r>
              <a:rPr lang="es-MX" sz="2000" dirty="0">
                <a:solidFill>
                  <a:srgbClr val="0000FF"/>
                </a:solidFill>
              </a:rPr>
              <a:t>4. Determinará la constante de rapidez de una reacción química por el método diferencial.</a:t>
            </a:r>
          </a:p>
        </p:txBody>
      </p:sp>
      <p:sp>
        <p:nvSpPr>
          <p:cNvPr id="5" name="Text Box 19"/>
          <p:cNvSpPr txBox="1">
            <a:spLocks noChangeArrowheads="1"/>
          </p:cNvSpPr>
          <p:nvPr/>
        </p:nvSpPr>
        <p:spPr bwMode="auto">
          <a:xfrm>
            <a:off x="5388935" y="674099"/>
            <a:ext cx="1412566" cy="415498"/>
          </a:xfrm>
          <a:prstGeom prst="rect">
            <a:avLst/>
          </a:prstGeom>
          <a:noFill/>
          <a:ln w="9525">
            <a:noFill/>
            <a:miter lim="800000"/>
            <a:headEnd/>
            <a:tailEnd/>
          </a:ln>
          <a:effectLst/>
        </p:spPr>
        <p:txBody>
          <a:bodyPr wrap="none">
            <a:spAutoFit/>
          </a:bodyPr>
          <a:lstStyle/>
          <a:p>
            <a:pPr algn="ctr">
              <a:spcBef>
                <a:spcPct val="50000"/>
              </a:spcBef>
            </a:pPr>
            <a:r>
              <a:rPr lang="es-ES" sz="2100" b="1" dirty="0">
                <a:solidFill>
                  <a:srgbClr val="0000FF"/>
                </a:solidFill>
              </a:rPr>
              <a:t>Objetivos</a:t>
            </a:r>
          </a:p>
        </p:txBody>
      </p:sp>
    </p:spTree>
    <p:extLst>
      <p:ext uri="{BB962C8B-B14F-4D97-AF65-F5344CB8AC3E}">
        <p14:creationId xmlns:p14="http://schemas.microsoft.com/office/powerpoint/2010/main" val="1516340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70"/>
                                  </p:iterate>
                                  <p:childTnLst>
                                    <p:set>
                                      <p:cBhvr>
                                        <p:cTn id="6" dur="1" fill="hold">
                                          <p:stCondLst>
                                            <p:cond delay="0"/>
                                          </p:stCondLst>
                                        </p:cTn>
                                        <p:tgtEl>
                                          <p:spTgt spid="91159">
                                            <p:txEl>
                                              <p:pRg st="0" end="0"/>
                                            </p:txEl>
                                          </p:spTgt>
                                        </p:tgtEl>
                                        <p:attrNameLst>
                                          <p:attrName>style.visibility</p:attrName>
                                        </p:attrNameLst>
                                      </p:cBhvr>
                                      <p:to>
                                        <p:strVal val="visible"/>
                                      </p:to>
                                    </p:set>
                                  </p:childTnLst>
                                </p:cTn>
                              </p:par>
                            </p:childTnLst>
                          </p:cTn>
                        </p:par>
                        <p:par>
                          <p:cTn id="7" fill="hold">
                            <p:stCondLst>
                              <p:cond delay="701"/>
                            </p:stCondLst>
                            <p:childTnLst>
                              <p:par>
                                <p:cTn id="8" presetID="1" presetClass="entr" presetSubtype="0" fill="hold" grpId="0" nodeType="afterEffect">
                                  <p:stCondLst>
                                    <p:cond delay="0"/>
                                  </p:stCondLst>
                                  <p:iterate type="lt">
                                    <p:tmAbs val="70"/>
                                  </p:iterate>
                                  <p:childTnLst>
                                    <p:set>
                                      <p:cBhvr>
                                        <p:cTn id="9" dur="1" fill="hold">
                                          <p:stCondLst>
                                            <p:cond delay="0"/>
                                          </p:stCondLst>
                                        </p:cTn>
                                        <p:tgtEl>
                                          <p:spTgt spid="91159">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iterate type="lt">
                                    <p:tmAbs val="70"/>
                                  </p:iterate>
                                  <p:childTnLst>
                                    <p:set>
                                      <p:cBhvr>
                                        <p:cTn id="13" dur="1" fill="hold">
                                          <p:stCondLst>
                                            <p:cond delay="0"/>
                                          </p:stCondLst>
                                        </p:cTn>
                                        <p:tgtEl>
                                          <p:spTgt spid="91159">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iterate type="lt">
                                    <p:tmAbs val="70"/>
                                  </p:iterate>
                                  <p:childTnLst>
                                    <p:set>
                                      <p:cBhvr>
                                        <p:cTn id="17" dur="1" fill="hold">
                                          <p:stCondLst>
                                            <p:cond delay="0"/>
                                          </p:stCondLst>
                                        </p:cTn>
                                        <p:tgtEl>
                                          <p:spTgt spid="91159">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iterate type="lt">
                                    <p:tmAbs val="70"/>
                                  </p:iterate>
                                  <p:childTnLst>
                                    <p:set>
                                      <p:cBhvr>
                                        <p:cTn id="21" dur="1" fill="hold">
                                          <p:stCondLst>
                                            <p:cond delay="0"/>
                                          </p:stCondLst>
                                        </p:cTn>
                                        <p:tgtEl>
                                          <p:spTgt spid="911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59" grpId="0" uiExpand="1"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9"/>
          <p:cNvSpPr txBox="1">
            <a:spLocks noChangeArrowheads="1"/>
          </p:cNvSpPr>
          <p:nvPr/>
        </p:nvSpPr>
        <p:spPr bwMode="auto">
          <a:xfrm>
            <a:off x="4587416" y="659811"/>
            <a:ext cx="2714205" cy="415498"/>
          </a:xfrm>
          <a:prstGeom prst="rect">
            <a:avLst/>
          </a:prstGeom>
          <a:noFill/>
          <a:ln w="9525">
            <a:noFill/>
            <a:miter lim="800000"/>
            <a:headEnd/>
            <a:tailEnd/>
          </a:ln>
          <a:effectLst/>
        </p:spPr>
        <p:txBody>
          <a:bodyPr wrap="none">
            <a:spAutoFit/>
          </a:bodyPr>
          <a:lstStyle/>
          <a:p>
            <a:pPr algn="ctr">
              <a:spcBef>
                <a:spcPct val="50000"/>
              </a:spcBef>
            </a:pPr>
            <a:r>
              <a:rPr lang="es-ES" sz="2100" b="1" dirty="0">
                <a:solidFill>
                  <a:srgbClr val="0000FF"/>
                </a:solidFill>
              </a:rPr>
              <a:t>Cuestionario previo</a:t>
            </a:r>
          </a:p>
        </p:txBody>
      </p:sp>
      <p:sp>
        <p:nvSpPr>
          <p:cNvPr id="6" name="CuadroTexto 5"/>
          <p:cNvSpPr txBox="1"/>
          <p:nvPr/>
        </p:nvSpPr>
        <p:spPr>
          <a:xfrm>
            <a:off x="614084" y="1464915"/>
            <a:ext cx="10963834" cy="3013069"/>
          </a:xfrm>
          <a:prstGeom prst="rect">
            <a:avLst/>
          </a:prstGeom>
          <a:noFill/>
        </p:spPr>
        <p:txBody>
          <a:bodyPr wrap="square" rtlCol="0">
            <a:spAutoFit/>
          </a:bodyPr>
          <a:lstStyle/>
          <a:p>
            <a:pPr marL="268288" indent="-268288" algn="just">
              <a:lnSpc>
                <a:spcPct val="140000"/>
              </a:lnSpc>
              <a:spcAft>
                <a:spcPts val="600"/>
              </a:spcAft>
            </a:pPr>
            <a:r>
              <a:rPr lang="es-MX" sz="2000" dirty="0">
                <a:solidFill>
                  <a:srgbClr val="0000FF"/>
                </a:solidFill>
              </a:rPr>
              <a:t>1. ¿Cómo se expresa la rapidez de una reacción?</a:t>
            </a:r>
          </a:p>
          <a:p>
            <a:pPr marL="268288" indent="-268288" algn="just">
              <a:lnSpc>
                <a:spcPct val="140000"/>
              </a:lnSpc>
              <a:spcAft>
                <a:spcPts val="600"/>
              </a:spcAft>
            </a:pPr>
            <a:r>
              <a:rPr lang="es-MX" sz="2000" dirty="0">
                <a:solidFill>
                  <a:srgbClr val="0000FF"/>
                </a:solidFill>
              </a:rPr>
              <a:t>2. ¿Cuáles son los factores que afectan la rapidez de una reacción?</a:t>
            </a:r>
          </a:p>
          <a:p>
            <a:pPr marL="268288" indent="-268288" algn="just">
              <a:lnSpc>
                <a:spcPct val="140000"/>
              </a:lnSpc>
              <a:spcAft>
                <a:spcPts val="600"/>
              </a:spcAft>
            </a:pPr>
            <a:r>
              <a:rPr lang="es-MX" sz="2000" dirty="0">
                <a:solidFill>
                  <a:srgbClr val="0000FF"/>
                </a:solidFill>
              </a:rPr>
              <a:t>3. ¿Cómo se determina experimentalmente la constante de una reacción química?</a:t>
            </a:r>
          </a:p>
          <a:p>
            <a:pPr marL="268288" indent="-268288" algn="just">
              <a:lnSpc>
                <a:spcPct val="140000"/>
              </a:lnSpc>
              <a:spcAft>
                <a:spcPts val="600"/>
              </a:spcAft>
            </a:pPr>
            <a:r>
              <a:rPr lang="es-MX" sz="2000" dirty="0">
                <a:solidFill>
                  <a:srgbClr val="0000FF"/>
                </a:solidFill>
              </a:rPr>
              <a:t>4. ¿Cómo se determina el orden de reacción?</a:t>
            </a:r>
          </a:p>
          <a:p>
            <a:pPr marL="268288" indent="-268288" algn="just">
              <a:lnSpc>
                <a:spcPct val="140000"/>
              </a:lnSpc>
              <a:spcAft>
                <a:spcPts val="600"/>
              </a:spcAft>
            </a:pPr>
            <a:r>
              <a:rPr lang="es-MX" sz="2000" dirty="0">
                <a:solidFill>
                  <a:srgbClr val="0000FF"/>
                </a:solidFill>
              </a:rPr>
              <a:t>5. Enuncie la ley de la rapidez de una reacción.</a:t>
            </a:r>
          </a:p>
          <a:p>
            <a:pPr marL="268288" indent="-268288" algn="just">
              <a:lnSpc>
                <a:spcPct val="140000"/>
              </a:lnSpc>
              <a:spcAft>
                <a:spcPts val="600"/>
              </a:spcAft>
            </a:pPr>
            <a:r>
              <a:rPr lang="es-MX" sz="2000" dirty="0">
                <a:solidFill>
                  <a:srgbClr val="0000FF"/>
                </a:solidFill>
              </a:rPr>
              <a:t>6. ¿Qué es el orden de reacción global?</a:t>
            </a:r>
          </a:p>
        </p:txBody>
      </p:sp>
    </p:spTree>
    <p:extLst>
      <p:ext uri="{BB962C8B-B14F-4D97-AF65-F5344CB8AC3E}">
        <p14:creationId xmlns:p14="http://schemas.microsoft.com/office/powerpoint/2010/main" val="321346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Box 19">
            <a:extLst>
              <a:ext uri="{FF2B5EF4-FFF2-40B4-BE49-F238E27FC236}">
                <a16:creationId xmlns:a16="http://schemas.microsoft.com/office/drawing/2014/main" id="{3684315C-F86E-43B5-A79A-4A387F79A872}"/>
              </a:ext>
            </a:extLst>
          </p:cNvPr>
          <p:cNvSpPr txBox="1">
            <a:spLocks noChangeArrowheads="1"/>
          </p:cNvSpPr>
          <p:nvPr/>
        </p:nvSpPr>
        <p:spPr bwMode="auto">
          <a:xfrm>
            <a:off x="5619223" y="645526"/>
            <a:ext cx="1276310" cy="415498"/>
          </a:xfrm>
          <a:prstGeom prst="rect">
            <a:avLst/>
          </a:prstGeom>
          <a:noFill/>
          <a:ln w="9525">
            <a:noFill/>
            <a:miter lim="800000"/>
            <a:headEnd/>
            <a:tailEnd/>
          </a:ln>
          <a:effectLst/>
        </p:spPr>
        <p:txBody>
          <a:bodyPr wrap="none">
            <a:spAutoFit/>
          </a:bodyPr>
          <a:lstStyle/>
          <a:p>
            <a:pPr algn="ctr" fontAlgn="auto">
              <a:spcBef>
                <a:spcPct val="50000"/>
              </a:spcBef>
              <a:spcAft>
                <a:spcPts val="0"/>
              </a:spcAft>
            </a:pPr>
            <a:r>
              <a:rPr lang="es-ES" sz="2100" b="1" kern="0" dirty="0">
                <a:solidFill>
                  <a:srgbClr val="0000FF"/>
                </a:solidFill>
              </a:rPr>
              <a:t>Créditos</a:t>
            </a:r>
          </a:p>
        </p:txBody>
      </p:sp>
      <p:sp>
        <p:nvSpPr>
          <p:cNvPr id="23" name="Text Box 7"/>
          <p:cNvSpPr txBox="1">
            <a:spLocks noChangeArrowheads="1"/>
          </p:cNvSpPr>
          <p:nvPr/>
        </p:nvSpPr>
        <p:spPr bwMode="auto">
          <a:xfrm>
            <a:off x="827583" y="1297904"/>
            <a:ext cx="10859591" cy="5161926"/>
          </a:xfrm>
          <a:prstGeom prst="rect">
            <a:avLst/>
          </a:prstGeom>
          <a:noFill/>
          <a:ln w="9525">
            <a:noFill/>
            <a:miter lim="800000"/>
            <a:headEnd/>
            <a:tailEnd/>
          </a:ln>
          <a:effectLst/>
        </p:spPr>
        <p:txBody>
          <a:bodyPr wrap="square">
            <a:spAutoFit/>
          </a:bodyPr>
          <a:lstStyle>
            <a:defPPr>
              <a:defRPr lang="es-ES"/>
            </a:defPPr>
            <a:lvl1pPr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9pPr>
          </a:lstStyle>
          <a:p>
            <a:pPr algn="just" eaLnBrk="1" fontAlgn="auto" hangingPunct="1">
              <a:lnSpc>
                <a:spcPct val="120000"/>
              </a:lnSpc>
              <a:spcBef>
                <a:spcPts val="0"/>
              </a:spcBef>
              <a:spcAft>
                <a:spcPts val="0"/>
              </a:spcAft>
              <a:tabLst>
                <a:tab pos="5029200" algn="l"/>
              </a:tabLst>
              <a:defRPr/>
            </a:pPr>
            <a:r>
              <a:rPr lang="es-ES" sz="1800" b="0" kern="0" dirty="0">
                <a:solidFill>
                  <a:srgbClr val="0000FF"/>
                </a:solidFill>
                <a:effectLst/>
              </a:rPr>
              <a:t>Para la elaboración de este material de apoyo, se tomó como base los manuales de los Laboratorios de las asignaturas de Química en la DCB, FI-UNAM.</a:t>
            </a:r>
          </a:p>
          <a:p>
            <a:pPr algn="just" eaLnBrk="1" fontAlgn="auto" hangingPunct="1">
              <a:lnSpc>
                <a:spcPct val="120000"/>
              </a:lnSpc>
              <a:spcBef>
                <a:spcPts val="0"/>
              </a:spcBef>
              <a:spcAft>
                <a:spcPts val="0"/>
              </a:spcAft>
              <a:tabLst>
                <a:tab pos="5029200" algn="l"/>
              </a:tabLst>
              <a:defRPr/>
            </a:pPr>
            <a:endParaRPr lang="es-ES" sz="1600" b="0" kern="0" dirty="0">
              <a:solidFill>
                <a:srgbClr val="0000FF"/>
              </a:solidFill>
              <a:effectLst/>
            </a:endParaRPr>
          </a:p>
          <a:p>
            <a:pPr marL="1071563" algn="just" eaLnBrk="1" fontAlgn="auto" hangingPunct="1">
              <a:lnSpc>
                <a:spcPct val="120000"/>
              </a:lnSpc>
              <a:spcBef>
                <a:spcPts val="0"/>
              </a:spcBef>
              <a:spcAft>
                <a:spcPts val="0"/>
              </a:spcAft>
              <a:tabLst>
                <a:tab pos="6015038" algn="l"/>
              </a:tabLst>
              <a:defRPr/>
            </a:pPr>
            <a:r>
              <a:rPr lang="es-ES" sz="1600" kern="0" dirty="0">
                <a:solidFill>
                  <a:srgbClr val="0000FF"/>
                </a:solidFill>
                <a:effectLst/>
              </a:rPr>
              <a:t>Autor:	Autorización:</a:t>
            </a:r>
          </a:p>
          <a:p>
            <a:pPr marL="1071563" algn="just" eaLnBrk="1" fontAlgn="auto" hangingPunct="1">
              <a:lnSpc>
                <a:spcPct val="120000"/>
              </a:lnSpc>
              <a:spcBef>
                <a:spcPts val="0"/>
              </a:spcBef>
              <a:spcAft>
                <a:spcPts val="0"/>
              </a:spcAft>
              <a:tabLst>
                <a:tab pos="6015038" algn="l"/>
              </a:tabLst>
              <a:defRPr/>
            </a:pPr>
            <a:r>
              <a:rPr lang="es-ES" sz="1600" b="0" kern="0" dirty="0">
                <a:solidFill>
                  <a:srgbClr val="0000FF"/>
                </a:solidFill>
                <a:effectLst/>
              </a:rPr>
              <a:t>M. C. Q. Alfredo Velásquez Márquez	Q. Antonia del Carmen Pérez León</a:t>
            </a:r>
          </a:p>
          <a:p>
            <a:pPr marL="1071563" algn="just" eaLnBrk="1" fontAlgn="auto" hangingPunct="1">
              <a:lnSpc>
                <a:spcPct val="120000"/>
              </a:lnSpc>
              <a:spcBef>
                <a:spcPts val="0"/>
              </a:spcBef>
              <a:spcAft>
                <a:spcPts val="0"/>
              </a:spcAft>
              <a:tabLst>
                <a:tab pos="6015038" algn="l"/>
              </a:tabLst>
              <a:defRPr/>
            </a:pPr>
            <a:r>
              <a:rPr lang="es-ES" sz="1600" b="0" kern="0" dirty="0">
                <a:solidFill>
                  <a:srgbClr val="0000FF"/>
                </a:solidFill>
                <a:effectLst/>
              </a:rPr>
              <a:t>Profesor de Carrera	Jefa de Academia de Laboratorios de la DCB</a:t>
            </a:r>
          </a:p>
          <a:p>
            <a:pPr algn="just" eaLnBrk="1" fontAlgn="auto" hangingPunct="1">
              <a:lnSpc>
                <a:spcPct val="120000"/>
              </a:lnSpc>
              <a:spcBef>
                <a:spcPts val="0"/>
              </a:spcBef>
              <a:spcAft>
                <a:spcPts val="0"/>
              </a:spcAft>
              <a:tabLst>
                <a:tab pos="5029200" algn="l"/>
              </a:tabLst>
              <a:defRPr/>
            </a:pPr>
            <a:endParaRPr lang="es-ES" sz="1600" b="0" kern="0" dirty="0">
              <a:solidFill>
                <a:srgbClr val="0000FF"/>
              </a:solidFill>
              <a:effectLst/>
            </a:endParaRPr>
          </a:p>
          <a:p>
            <a:pPr marL="3414713" algn="just" eaLnBrk="1" fontAlgn="auto" hangingPunct="1">
              <a:lnSpc>
                <a:spcPct val="120000"/>
              </a:lnSpc>
              <a:spcBef>
                <a:spcPts val="0"/>
              </a:spcBef>
              <a:spcAft>
                <a:spcPts val="0"/>
              </a:spcAft>
              <a:defRPr/>
            </a:pPr>
            <a:r>
              <a:rPr lang="es-ES" sz="1600" kern="0" dirty="0">
                <a:solidFill>
                  <a:srgbClr val="0000FF"/>
                </a:solidFill>
                <a:effectLst/>
              </a:rPr>
              <a:t>Revisores (2021):</a:t>
            </a:r>
          </a:p>
          <a:p>
            <a:pPr marL="3414713" algn="just" eaLnBrk="1" fontAlgn="auto" hangingPunct="1">
              <a:lnSpc>
                <a:spcPct val="120000"/>
              </a:lnSpc>
              <a:spcBef>
                <a:spcPts val="0"/>
              </a:spcBef>
              <a:spcAft>
                <a:spcPts val="0"/>
              </a:spcAft>
              <a:tabLst>
                <a:tab pos="3940175" algn="l"/>
              </a:tabLst>
              <a:defRPr/>
            </a:pPr>
            <a:r>
              <a:rPr lang="es-ES" sz="1600" b="0" kern="0" dirty="0">
                <a:solidFill>
                  <a:srgbClr val="0000FF"/>
                </a:solidFill>
                <a:effectLst/>
              </a:rPr>
              <a:t>M. en A. Violeta Luz María Bravo Hernández</a:t>
            </a:r>
          </a:p>
          <a:p>
            <a:pPr marL="3414713" algn="just" eaLnBrk="1" fontAlgn="auto" hangingPunct="1">
              <a:lnSpc>
                <a:spcPct val="120000"/>
              </a:lnSpc>
              <a:spcBef>
                <a:spcPts val="0"/>
              </a:spcBef>
              <a:spcAft>
                <a:spcPts val="0"/>
              </a:spcAft>
              <a:tabLst>
                <a:tab pos="3940175" algn="l"/>
              </a:tabLst>
              <a:defRPr/>
            </a:pPr>
            <a:r>
              <a:rPr lang="es-ES" sz="1600" b="0" kern="0" dirty="0">
                <a:solidFill>
                  <a:srgbClr val="0000FF"/>
                </a:solidFill>
                <a:effectLst/>
              </a:rPr>
              <a:t>M. en C. Miguel Ángel Jaime Vasconcelos</a:t>
            </a:r>
          </a:p>
          <a:p>
            <a:pPr marL="3414713" algn="just" eaLnBrk="1" fontAlgn="auto" hangingPunct="1">
              <a:lnSpc>
                <a:spcPct val="120000"/>
              </a:lnSpc>
              <a:spcBef>
                <a:spcPts val="0"/>
              </a:spcBef>
              <a:spcAft>
                <a:spcPts val="0"/>
              </a:spcAft>
              <a:tabLst>
                <a:tab pos="3940175" algn="l"/>
              </a:tabLst>
              <a:defRPr/>
            </a:pPr>
            <a:r>
              <a:rPr lang="es-ES" sz="1600" b="0" kern="0" dirty="0">
                <a:solidFill>
                  <a:srgbClr val="0000FF"/>
                </a:solidFill>
                <a:effectLst/>
              </a:rPr>
              <a:t>Q. Esther Flores Cruz</a:t>
            </a:r>
          </a:p>
          <a:p>
            <a:pPr marL="3414713" algn="just" eaLnBrk="1" fontAlgn="auto" hangingPunct="1">
              <a:lnSpc>
                <a:spcPct val="120000"/>
              </a:lnSpc>
              <a:spcBef>
                <a:spcPts val="0"/>
              </a:spcBef>
              <a:spcAft>
                <a:spcPts val="0"/>
              </a:spcAft>
              <a:tabLst>
                <a:tab pos="3940175" algn="l"/>
              </a:tabLst>
              <a:defRPr/>
            </a:pPr>
            <a:r>
              <a:rPr lang="es-ES" sz="1600" b="0" kern="0" dirty="0">
                <a:solidFill>
                  <a:srgbClr val="0000FF"/>
                </a:solidFill>
                <a:effectLst/>
              </a:rPr>
              <a:t>I. Q. Félix Benjamín Núñez Orozco</a:t>
            </a:r>
          </a:p>
          <a:p>
            <a:pPr marL="3414713" algn="just" eaLnBrk="1" fontAlgn="auto" hangingPunct="1">
              <a:lnSpc>
                <a:spcPct val="120000"/>
              </a:lnSpc>
              <a:spcBef>
                <a:spcPts val="0"/>
              </a:spcBef>
              <a:spcAft>
                <a:spcPts val="0"/>
              </a:spcAft>
              <a:tabLst>
                <a:tab pos="3940175" algn="l"/>
              </a:tabLst>
              <a:defRPr/>
            </a:pPr>
            <a:r>
              <a:rPr lang="es-ES" sz="1600" b="0" kern="0" dirty="0">
                <a:solidFill>
                  <a:srgbClr val="0000FF"/>
                </a:solidFill>
                <a:effectLst/>
              </a:rPr>
              <a:t>Dra. Ana Laura Pérez Martínez</a:t>
            </a:r>
          </a:p>
          <a:p>
            <a:pPr marL="3414713" algn="just" eaLnBrk="1" fontAlgn="auto" hangingPunct="1">
              <a:lnSpc>
                <a:spcPct val="120000"/>
              </a:lnSpc>
              <a:spcBef>
                <a:spcPts val="0"/>
              </a:spcBef>
              <a:spcAft>
                <a:spcPts val="0"/>
              </a:spcAft>
              <a:tabLst>
                <a:tab pos="3940175" algn="l"/>
              </a:tabLst>
              <a:defRPr/>
            </a:pPr>
            <a:r>
              <a:rPr lang="es-ES" sz="1600" b="0" kern="0" dirty="0" err="1">
                <a:solidFill>
                  <a:srgbClr val="0000FF"/>
                </a:solidFill>
                <a:effectLst/>
              </a:rPr>
              <a:t>Dr</a:t>
            </a:r>
            <a:r>
              <a:rPr lang="es-ES" sz="1600" b="0" kern="0" dirty="0">
                <a:solidFill>
                  <a:srgbClr val="0000FF"/>
                </a:solidFill>
                <a:effectLst/>
              </a:rPr>
              <a:t>. </a:t>
            </a:r>
            <a:r>
              <a:rPr lang="es-ES" sz="1600" b="0" kern="0" dirty="0" err="1">
                <a:solidFill>
                  <a:srgbClr val="0000FF"/>
                </a:solidFill>
                <a:effectLst/>
              </a:rPr>
              <a:t>Ehecatl</a:t>
            </a:r>
            <a:r>
              <a:rPr lang="es-ES" sz="1600" b="0" kern="0" dirty="0">
                <a:solidFill>
                  <a:srgbClr val="0000FF"/>
                </a:solidFill>
                <a:effectLst/>
              </a:rPr>
              <a:t> Luis David Paleo González</a:t>
            </a:r>
          </a:p>
          <a:p>
            <a:pPr marL="3414713" algn="just" eaLnBrk="1" fontAlgn="auto" hangingPunct="1">
              <a:lnSpc>
                <a:spcPct val="120000"/>
              </a:lnSpc>
              <a:spcBef>
                <a:spcPts val="0"/>
              </a:spcBef>
              <a:spcAft>
                <a:spcPts val="0"/>
              </a:spcAft>
              <a:tabLst>
                <a:tab pos="3940175" algn="l"/>
              </a:tabLst>
              <a:defRPr/>
            </a:pPr>
            <a:r>
              <a:rPr lang="es-ES" sz="1600" b="0" kern="0" dirty="0">
                <a:solidFill>
                  <a:srgbClr val="0000FF"/>
                </a:solidFill>
                <a:effectLst/>
              </a:rPr>
              <a:t>Q. Antonia del Carmen Pérez León</a:t>
            </a:r>
          </a:p>
          <a:p>
            <a:pPr algn="just" eaLnBrk="1" fontAlgn="auto" hangingPunct="1">
              <a:lnSpc>
                <a:spcPct val="120000"/>
              </a:lnSpc>
              <a:spcBef>
                <a:spcPts val="0"/>
              </a:spcBef>
              <a:spcAft>
                <a:spcPts val="0"/>
              </a:spcAft>
              <a:tabLst>
                <a:tab pos="3940175" algn="l"/>
              </a:tabLst>
              <a:defRPr/>
            </a:pPr>
            <a:endParaRPr lang="es-ES" sz="1600" b="0" kern="0" dirty="0">
              <a:solidFill>
                <a:srgbClr val="0000FF"/>
              </a:solidFill>
              <a:effectLst/>
            </a:endParaRPr>
          </a:p>
          <a:p>
            <a:pPr eaLnBrk="1" fontAlgn="auto" hangingPunct="1">
              <a:lnSpc>
                <a:spcPct val="120000"/>
              </a:lnSpc>
              <a:spcBef>
                <a:spcPts val="0"/>
              </a:spcBef>
              <a:spcAft>
                <a:spcPts val="0"/>
              </a:spcAft>
              <a:defRPr/>
            </a:pPr>
            <a:r>
              <a:rPr lang="es-ES" sz="1600" kern="0" dirty="0">
                <a:solidFill>
                  <a:srgbClr val="0000FF"/>
                </a:solidFill>
                <a:effectLst/>
              </a:rPr>
              <a:t>Profesores de la Facultad de Ingeniería miembros de la Academia de Química</a:t>
            </a:r>
          </a:p>
        </p:txBody>
      </p:sp>
    </p:spTree>
    <p:extLst>
      <p:ext uri="{BB962C8B-B14F-4D97-AF65-F5344CB8AC3E}">
        <p14:creationId xmlns:p14="http://schemas.microsoft.com/office/powerpoint/2010/main" val="2018552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50592" y="1377150"/>
            <a:ext cx="11089232" cy="5077287"/>
          </a:xfrm>
          <a:prstGeom prst="rect">
            <a:avLst/>
          </a:prstGeom>
        </p:spPr>
        <p:txBody>
          <a:bodyPr wrap="square">
            <a:spAutoFit/>
          </a:bodyPr>
          <a:lstStyle/>
          <a:p>
            <a:pPr marL="523240" indent="-342900" algn="just">
              <a:lnSpc>
                <a:spcPct val="114000"/>
              </a:lnSpc>
              <a:spcAft>
                <a:spcPts val="0"/>
              </a:spcAft>
              <a:buFont typeface="Arial" panose="020B0604020202020204" pitchFamily="34" charset="0"/>
              <a:buChar char="•"/>
            </a:pPr>
            <a:r>
              <a:rPr lang="es-MX" sz="2200" dirty="0">
                <a:solidFill>
                  <a:srgbClr val="0000FF"/>
                </a:solidFill>
                <a:latin typeface="Arial" panose="020B0604020202020204" pitchFamily="34" charset="0"/>
                <a:ea typeface="Calibri" panose="020F0502020204030204" pitchFamily="34" charset="0"/>
                <a:cs typeface="Times New Roman" panose="02020603050405020304" pitchFamily="18" charset="0"/>
              </a:rPr>
              <a:t>La cinética química es el área de la Química que estudia la rapidez de las reacciones y de los mecanismos por los cuales ocurren.</a:t>
            </a:r>
          </a:p>
          <a:p>
            <a:pPr marL="523240" indent="-342900" algn="just">
              <a:lnSpc>
                <a:spcPct val="114000"/>
              </a:lnSpc>
              <a:spcAft>
                <a:spcPts val="0"/>
              </a:spcAft>
              <a:buFont typeface="Arial" panose="020B0604020202020204" pitchFamily="34" charset="0"/>
              <a:buChar char="•"/>
            </a:pPr>
            <a:endParaRPr lang="es-MX" sz="2200" dirty="0">
              <a:solidFill>
                <a:srgbClr val="0000FF"/>
              </a:solidFill>
              <a:latin typeface="Arial" panose="020B0604020202020204" pitchFamily="34" charset="0"/>
              <a:ea typeface="Calibri" panose="020F0502020204030204" pitchFamily="34" charset="0"/>
              <a:cs typeface="Times New Roman" panose="02020603050405020304" pitchFamily="18" charset="0"/>
            </a:endParaRPr>
          </a:p>
          <a:p>
            <a:pPr marL="523240" indent="-342900" algn="just">
              <a:lnSpc>
                <a:spcPct val="114000"/>
              </a:lnSpc>
              <a:spcAft>
                <a:spcPts val="0"/>
              </a:spcAft>
              <a:buFont typeface="Arial" panose="020B0604020202020204" pitchFamily="34" charset="0"/>
              <a:buChar char="•"/>
            </a:pPr>
            <a:r>
              <a:rPr lang="es-MX" sz="2200" dirty="0">
                <a:solidFill>
                  <a:srgbClr val="0000FF"/>
                </a:solidFill>
                <a:latin typeface="Arial" panose="020B0604020202020204" pitchFamily="34" charset="0"/>
                <a:ea typeface="Calibri" panose="020F0502020204030204" pitchFamily="34" charset="0"/>
                <a:cs typeface="Times New Roman" panose="02020603050405020304" pitchFamily="18" charset="0"/>
              </a:rPr>
              <a:t>La rapidez de reacción se determina midiendo el valor de cualquier propiedad adecuada que pueda relacionarse con la composición del sistema como una función del tiempo.</a:t>
            </a:r>
          </a:p>
          <a:p>
            <a:pPr marL="523240" indent="-342900" algn="just">
              <a:lnSpc>
                <a:spcPct val="114000"/>
              </a:lnSpc>
              <a:spcAft>
                <a:spcPts val="0"/>
              </a:spcAft>
              <a:buFont typeface="Arial" panose="020B0604020202020204" pitchFamily="34" charset="0"/>
              <a:buChar char="•"/>
            </a:pPr>
            <a:endParaRPr lang="es-MX" sz="2200" dirty="0">
              <a:solidFill>
                <a:srgbClr val="0000FF"/>
              </a:solidFill>
              <a:latin typeface="Arial" panose="020B0604020202020204" pitchFamily="34" charset="0"/>
              <a:ea typeface="Calibri" panose="020F0502020204030204" pitchFamily="34" charset="0"/>
              <a:cs typeface="Times New Roman" panose="02020603050405020304" pitchFamily="18" charset="0"/>
            </a:endParaRPr>
          </a:p>
          <a:p>
            <a:pPr marL="523240" indent="-342900" algn="just">
              <a:lnSpc>
                <a:spcPct val="114000"/>
              </a:lnSpc>
              <a:spcAft>
                <a:spcPts val="0"/>
              </a:spcAft>
              <a:buFont typeface="Arial" panose="020B0604020202020204" pitchFamily="34" charset="0"/>
              <a:buChar char="•"/>
            </a:pPr>
            <a:r>
              <a:rPr lang="es-MX" sz="2200" dirty="0">
                <a:solidFill>
                  <a:srgbClr val="0000FF"/>
                </a:solidFill>
                <a:latin typeface="Arial" panose="020B0604020202020204" pitchFamily="34" charset="0"/>
                <a:ea typeface="Calibri" panose="020F0502020204030204" pitchFamily="34" charset="0"/>
                <a:cs typeface="Times New Roman" panose="02020603050405020304" pitchFamily="18" charset="0"/>
              </a:rPr>
              <a:t>La rapidez de reacción depende de factores como la concentración de las especies químicas, la temperatura, la presión, la presencia de un catalizador, etc.</a:t>
            </a:r>
          </a:p>
          <a:p>
            <a:pPr marL="523240" indent="-342900" algn="just">
              <a:lnSpc>
                <a:spcPct val="114000"/>
              </a:lnSpc>
              <a:spcAft>
                <a:spcPts val="0"/>
              </a:spcAft>
              <a:buFont typeface="Arial" panose="020B0604020202020204" pitchFamily="34" charset="0"/>
              <a:buChar char="•"/>
            </a:pPr>
            <a:endParaRPr lang="es-MX" sz="2200" dirty="0">
              <a:solidFill>
                <a:srgbClr val="0000FF"/>
              </a:solidFill>
              <a:latin typeface="Arial" panose="020B0604020202020204" pitchFamily="34" charset="0"/>
              <a:ea typeface="Calibri" panose="020F0502020204030204" pitchFamily="34" charset="0"/>
              <a:cs typeface="Times New Roman" panose="02020603050405020304" pitchFamily="18" charset="0"/>
            </a:endParaRPr>
          </a:p>
          <a:p>
            <a:pPr marL="523240" indent="-342900" algn="just">
              <a:lnSpc>
                <a:spcPct val="114000"/>
              </a:lnSpc>
              <a:spcAft>
                <a:spcPts val="0"/>
              </a:spcAft>
              <a:buFont typeface="Arial" panose="020B0604020202020204" pitchFamily="34" charset="0"/>
              <a:buChar char="•"/>
            </a:pPr>
            <a:r>
              <a:rPr lang="es-MX" sz="2200" dirty="0">
                <a:solidFill>
                  <a:srgbClr val="0000FF"/>
                </a:solidFill>
                <a:latin typeface="Arial" panose="020B0604020202020204" pitchFamily="34" charset="0"/>
                <a:ea typeface="Calibri" panose="020F0502020204030204" pitchFamily="34" charset="0"/>
                <a:cs typeface="Times New Roman" panose="02020603050405020304" pitchFamily="18" charset="0"/>
              </a:rPr>
              <a:t>Con las mediciones del cambio de concentración de reactivos o de productos en función del tiempo se puede obtener una expresión matemática que relaciona la rapidez de una reacción y la concentración de los reactivos.</a:t>
            </a:r>
          </a:p>
        </p:txBody>
      </p:sp>
      <p:sp>
        <p:nvSpPr>
          <p:cNvPr id="5" name="Text Box 19"/>
          <p:cNvSpPr txBox="1">
            <a:spLocks noChangeArrowheads="1"/>
          </p:cNvSpPr>
          <p:nvPr/>
        </p:nvSpPr>
        <p:spPr bwMode="auto">
          <a:xfrm>
            <a:off x="5186156" y="674099"/>
            <a:ext cx="1818126" cy="415498"/>
          </a:xfrm>
          <a:prstGeom prst="rect">
            <a:avLst/>
          </a:prstGeom>
          <a:noFill/>
          <a:ln w="9525">
            <a:noFill/>
            <a:miter lim="800000"/>
            <a:headEnd/>
            <a:tailEnd/>
          </a:ln>
          <a:effectLst/>
        </p:spPr>
        <p:txBody>
          <a:bodyPr wrap="none">
            <a:spAutoFit/>
          </a:bodyPr>
          <a:lstStyle/>
          <a:p>
            <a:pPr algn="ctr">
              <a:spcBef>
                <a:spcPct val="50000"/>
              </a:spcBef>
            </a:pPr>
            <a:r>
              <a:rPr lang="es-ES" sz="2100" b="1" dirty="0">
                <a:solidFill>
                  <a:srgbClr val="0000FF"/>
                </a:solidFill>
              </a:rPr>
              <a:t>Introducción</a:t>
            </a:r>
          </a:p>
        </p:txBody>
      </p:sp>
    </p:spTree>
    <p:extLst>
      <p:ext uri="{BB962C8B-B14F-4D97-AF65-F5344CB8AC3E}">
        <p14:creationId xmlns:p14="http://schemas.microsoft.com/office/powerpoint/2010/main" val="4018239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55" name="Text Box 19"/>
          <p:cNvSpPr txBox="1">
            <a:spLocks noChangeArrowheads="1"/>
          </p:cNvSpPr>
          <p:nvPr/>
        </p:nvSpPr>
        <p:spPr bwMode="auto">
          <a:xfrm>
            <a:off x="5186145" y="674099"/>
            <a:ext cx="1818126" cy="415498"/>
          </a:xfrm>
          <a:prstGeom prst="rect">
            <a:avLst/>
          </a:prstGeom>
          <a:noFill/>
          <a:ln w="9525">
            <a:noFill/>
            <a:miter lim="800000"/>
            <a:headEnd/>
            <a:tailEnd/>
          </a:ln>
          <a:effectLst/>
        </p:spPr>
        <p:txBody>
          <a:bodyPr wrap="none">
            <a:spAutoFit/>
          </a:bodyPr>
          <a:lstStyle/>
          <a:p>
            <a:pPr algn="ctr">
              <a:spcBef>
                <a:spcPct val="50000"/>
              </a:spcBef>
            </a:pPr>
            <a:r>
              <a:rPr lang="es-ES" sz="2100" b="1" dirty="0">
                <a:solidFill>
                  <a:srgbClr val="0000FF"/>
                </a:solidFill>
              </a:rPr>
              <a:t>Introducción</a:t>
            </a:r>
          </a:p>
        </p:txBody>
      </p:sp>
      <mc:AlternateContent xmlns:mc="http://schemas.openxmlformats.org/markup-compatibility/2006" xmlns:a14="http://schemas.microsoft.com/office/drawing/2010/main">
        <mc:Choice Requires="a14">
          <p:sp>
            <p:nvSpPr>
              <p:cNvPr id="4" name="Rectángulo 3"/>
              <p:cNvSpPr/>
              <p:nvPr/>
            </p:nvSpPr>
            <p:spPr>
              <a:xfrm>
                <a:off x="550592" y="1578856"/>
                <a:ext cx="11089232" cy="4851136"/>
              </a:xfrm>
              <a:prstGeom prst="rect">
                <a:avLst/>
              </a:prstGeom>
            </p:spPr>
            <p:txBody>
              <a:bodyPr wrap="square">
                <a:spAutoFit/>
              </a:bodyPr>
              <a:lstStyle/>
              <a:p>
                <a:pPr lvl="0" algn="just">
                  <a:lnSpc>
                    <a:spcPct val="150000"/>
                  </a:lnSpc>
                  <a:spcAft>
                    <a:spcPts val="0"/>
                  </a:spcAft>
                </a:pPr>
                <a:r>
                  <a:rPr lang="es-MX" sz="2200" dirty="0">
                    <a:solidFill>
                      <a:srgbClr val="0000FF"/>
                    </a:solidFill>
                    <a:latin typeface="Arial" panose="020B0604020202020204" pitchFamily="34" charset="0"/>
                    <a:ea typeface="Calibri" panose="020F0502020204030204" pitchFamily="34" charset="0"/>
                    <a:cs typeface="Times New Roman" panose="02020603050405020304" pitchFamily="18" charset="0"/>
                  </a:rPr>
                  <a:t>Por ejemplo, para la reacción general siguiente:</a:t>
                </a:r>
                <a:endParaRPr lang="es-MX" sz="2200"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lvl="0" algn="ctr">
                  <a:lnSpc>
                    <a:spcPct val="150000"/>
                  </a:lnSpc>
                  <a:spcAft>
                    <a:spcPts val="0"/>
                  </a:spcAft>
                </a:pPr>
                <a:r>
                  <a:rPr lang="es-MX" sz="2200" dirty="0">
                    <a:solidFill>
                      <a:srgbClr val="0000FF"/>
                    </a:solidFill>
                    <a:latin typeface="Arial" panose="020B0604020202020204" pitchFamily="34" charset="0"/>
                    <a:ea typeface="Calibri" panose="020F0502020204030204" pitchFamily="34" charset="0"/>
                    <a:cs typeface="Times New Roman" panose="02020603050405020304" pitchFamily="18" charset="0"/>
                  </a:rPr>
                  <a:t>a </a:t>
                </a:r>
                <a:r>
                  <a:rPr lang="es-MX" sz="2200" b="1" dirty="0" err="1">
                    <a:solidFill>
                      <a:srgbClr val="0000FF"/>
                    </a:solidFill>
                    <a:latin typeface="Arial" panose="020B0604020202020204" pitchFamily="34" charset="0"/>
                    <a:ea typeface="Calibri" panose="020F0502020204030204" pitchFamily="34" charset="0"/>
                    <a:cs typeface="Times New Roman" panose="02020603050405020304" pitchFamily="18" charset="0"/>
                  </a:rPr>
                  <a:t>A</a:t>
                </a:r>
                <a:r>
                  <a:rPr lang="es-MX" sz="2200" b="1" dirty="0">
                    <a:solidFill>
                      <a:srgbClr val="0000FF"/>
                    </a:solidFill>
                    <a:latin typeface="Arial" panose="020B0604020202020204" pitchFamily="34" charset="0"/>
                    <a:ea typeface="Calibri" panose="020F0502020204030204" pitchFamily="34" charset="0"/>
                    <a:cs typeface="Times New Roman" panose="02020603050405020304" pitchFamily="18" charset="0"/>
                  </a:rPr>
                  <a:t>   </a:t>
                </a:r>
                <a:r>
                  <a:rPr lang="es-MX" sz="2200" dirty="0">
                    <a:solidFill>
                      <a:srgbClr val="0000FF"/>
                    </a:solidFill>
                    <a:latin typeface="Arial" panose="020B0604020202020204" pitchFamily="34" charset="0"/>
                    <a:ea typeface="Calibri" panose="020F0502020204030204" pitchFamily="34" charset="0"/>
                    <a:cs typeface="Times New Roman" panose="02020603050405020304" pitchFamily="18" charset="0"/>
                  </a:rPr>
                  <a:t>+   b </a:t>
                </a:r>
                <a:r>
                  <a:rPr lang="es-MX" sz="2200" b="1" dirty="0" err="1">
                    <a:solidFill>
                      <a:srgbClr val="0000FF"/>
                    </a:solidFill>
                    <a:latin typeface="Arial" panose="020B0604020202020204" pitchFamily="34" charset="0"/>
                    <a:ea typeface="Calibri" panose="020F0502020204030204" pitchFamily="34" charset="0"/>
                    <a:cs typeface="Times New Roman" panose="02020603050405020304" pitchFamily="18" charset="0"/>
                  </a:rPr>
                  <a:t>B</a:t>
                </a:r>
                <a:r>
                  <a:rPr lang="es-MX" sz="2200" b="1" dirty="0">
                    <a:solidFill>
                      <a:srgbClr val="0000FF"/>
                    </a:solidFill>
                    <a:latin typeface="Arial" panose="020B0604020202020204" pitchFamily="34" charset="0"/>
                    <a:ea typeface="Calibri" panose="020F0502020204030204" pitchFamily="34" charset="0"/>
                    <a:cs typeface="Times New Roman" panose="02020603050405020304" pitchFamily="18" charset="0"/>
                  </a:rPr>
                  <a:t>   </a:t>
                </a:r>
                <a:r>
                  <a:rPr lang="es-MX" sz="2200" dirty="0">
                    <a:solidFill>
                      <a:srgbClr val="0000FF"/>
                    </a:solidFill>
                    <a:latin typeface="Arial" panose="020B0604020202020204" pitchFamily="34" charset="0"/>
                    <a:ea typeface="Calibri" panose="020F0502020204030204" pitchFamily="34" charset="0"/>
                    <a:cs typeface="Times New Roman" panose="02020603050405020304" pitchFamily="18" charset="0"/>
                  </a:rPr>
                  <a:t>→   c </a:t>
                </a:r>
                <a:r>
                  <a:rPr lang="es-MX" sz="2200" b="1" dirty="0" err="1">
                    <a:solidFill>
                      <a:srgbClr val="0000FF"/>
                    </a:solidFill>
                    <a:latin typeface="Arial" panose="020B0604020202020204" pitchFamily="34" charset="0"/>
                    <a:ea typeface="Calibri" panose="020F0502020204030204" pitchFamily="34" charset="0"/>
                    <a:cs typeface="Times New Roman" panose="02020603050405020304" pitchFamily="18" charset="0"/>
                  </a:rPr>
                  <a:t>C</a:t>
                </a:r>
                <a:r>
                  <a:rPr lang="es-MX" sz="2200" b="1" dirty="0">
                    <a:solidFill>
                      <a:srgbClr val="0000FF"/>
                    </a:solidFill>
                    <a:latin typeface="Arial" panose="020B0604020202020204" pitchFamily="34" charset="0"/>
                    <a:ea typeface="Calibri" panose="020F0502020204030204" pitchFamily="34" charset="0"/>
                    <a:cs typeface="Times New Roman" panose="02020603050405020304" pitchFamily="18" charset="0"/>
                  </a:rPr>
                  <a:t>   </a:t>
                </a:r>
                <a:r>
                  <a:rPr lang="es-MX" sz="2200" dirty="0">
                    <a:solidFill>
                      <a:srgbClr val="0000FF"/>
                    </a:solidFill>
                    <a:latin typeface="Arial" panose="020B0604020202020204" pitchFamily="34" charset="0"/>
                    <a:ea typeface="Calibri" panose="020F0502020204030204" pitchFamily="34" charset="0"/>
                    <a:cs typeface="Times New Roman" panose="02020603050405020304" pitchFamily="18" charset="0"/>
                  </a:rPr>
                  <a:t>+   d </a:t>
                </a:r>
                <a:r>
                  <a:rPr lang="es-MX" sz="2200" b="1" dirty="0" err="1">
                    <a:solidFill>
                      <a:srgbClr val="0000FF"/>
                    </a:solidFill>
                    <a:latin typeface="Arial" panose="020B0604020202020204" pitchFamily="34" charset="0"/>
                    <a:ea typeface="Calibri" panose="020F0502020204030204" pitchFamily="34" charset="0"/>
                    <a:cs typeface="Times New Roman" panose="02020603050405020304" pitchFamily="18" charset="0"/>
                  </a:rPr>
                  <a:t>D</a:t>
                </a:r>
                <a:endParaRPr lang="es-MX" sz="2200"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spcAft>
                    <a:spcPts val="0"/>
                  </a:spcAft>
                </a:pPr>
                <a:r>
                  <a:rPr lang="es-MX" sz="2200" dirty="0">
                    <a:solidFill>
                      <a:srgbClr val="0000FF"/>
                    </a:solidFill>
                    <a:latin typeface="Arial" panose="020B0604020202020204" pitchFamily="34" charset="0"/>
                    <a:ea typeface="Calibri" panose="020F0502020204030204" pitchFamily="34" charset="0"/>
                    <a:cs typeface="Times New Roman" panose="02020603050405020304" pitchFamily="18" charset="0"/>
                  </a:rPr>
                  <a:t> </a:t>
                </a:r>
              </a:p>
              <a:p>
                <a:pPr lvl="0" algn="just">
                  <a:lnSpc>
                    <a:spcPct val="150000"/>
                  </a:lnSpc>
                  <a:spcAft>
                    <a:spcPts val="0"/>
                  </a:spcAft>
                </a:pPr>
                <a:r>
                  <a:rPr lang="es-MX" sz="2200" dirty="0">
                    <a:solidFill>
                      <a:srgbClr val="0000FF"/>
                    </a:solidFill>
                    <a:latin typeface="Arial" panose="020B0604020202020204" pitchFamily="34" charset="0"/>
                    <a:ea typeface="Calibri" panose="020F0502020204030204" pitchFamily="34" charset="0"/>
                    <a:cs typeface="Times New Roman" panose="02020603050405020304" pitchFamily="18" charset="0"/>
                  </a:rPr>
                  <a:t>Su ecuación de rapidez se representa:</a:t>
                </a:r>
                <a:endParaRPr lang="es-MX" sz="2200"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spcAft>
                    <a:spcPts val="0"/>
                  </a:spcAft>
                </a:pPr>
                <a14:m>
                  <m:oMathPara xmlns:m="http://schemas.openxmlformats.org/officeDocument/2006/math">
                    <m:oMathParaPr>
                      <m:jc m:val="centerGroup"/>
                    </m:oMathParaPr>
                    <m:oMath xmlns:m="http://schemas.openxmlformats.org/officeDocument/2006/math">
                      <m:r>
                        <a:rPr lang="es-MX" sz="2200" b="1" i="1">
                          <a:solidFill>
                            <a:srgbClr val="0000FF"/>
                          </a:solidFill>
                          <a:latin typeface="Cambria Math" panose="02040503050406030204" pitchFamily="18" charset="0"/>
                          <a:ea typeface="Calibri" panose="020F0502020204030204" pitchFamily="34" charset="0"/>
                          <a:cs typeface="Arial" panose="020B0604020202020204" pitchFamily="34" charset="0"/>
                        </a:rPr>
                        <m:t>𝒓𝒂𝒑𝒊𝒅𝒆𝒛</m:t>
                      </m:r>
                      <m:r>
                        <a:rPr lang="es-MX" sz="2200" b="1" i="1">
                          <a:solidFill>
                            <a:srgbClr val="0000FF"/>
                          </a:solidFill>
                          <a:latin typeface="Cambria Math" panose="02040503050406030204" pitchFamily="18" charset="0"/>
                          <a:ea typeface="Calibri" panose="020F0502020204030204" pitchFamily="34" charset="0"/>
                          <a:cs typeface="Arial" panose="020B0604020202020204" pitchFamily="34" charset="0"/>
                        </a:rPr>
                        <m:t>=</m:t>
                      </m:r>
                      <m:r>
                        <a:rPr lang="es-MX" sz="2200" b="1" i="1">
                          <a:solidFill>
                            <a:srgbClr val="000000"/>
                          </a:solidFill>
                          <a:latin typeface="Cambria Math" panose="02040503050406030204" pitchFamily="18" charset="0"/>
                          <a:ea typeface="Calibri" panose="020F0502020204030204" pitchFamily="34" charset="0"/>
                          <a:cs typeface="Arial" panose="020B0604020202020204" pitchFamily="34" charset="0"/>
                        </a:rPr>
                        <m:t>𝒌</m:t>
                      </m:r>
                      <m:sSup>
                        <m:sSupPr>
                          <m:ctrlPr>
                            <a:rPr lang="es-MX" sz="2200" b="1" i="1">
                              <a:solidFill>
                                <a:srgbClr val="000000"/>
                              </a:solidFill>
                              <a:latin typeface="Cambria Math" panose="02040503050406030204" pitchFamily="18" charset="0"/>
                              <a:ea typeface="Calibri" panose="020F0502020204030204" pitchFamily="34" charset="0"/>
                              <a:cs typeface="Arial" panose="020B0604020202020204" pitchFamily="34" charset="0"/>
                            </a:rPr>
                          </m:ctrlPr>
                        </m:sSupPr>
                        <m:e>
                          <m:d>
                            <m:dPr>
                              <m:begChr m:val="["/>
                              <m:endChr m:val="]"/>
                              <m:ctrlPr>
                                <a:rPr lang="es-MX" sz="2200" b="1" i="1">
                                  <a:solidFill>
                                    <a:srgbClr val="0000FF"/>
                                  </a:solidFill>
                                  <a:latin typeface="Cambria Math" panose="02040503050406030204" pitchFamily="18" charset="0"/>
                                  <a:ea typeface="Calibri" panose="020F0502020204030204" pitchFamily="34" charset="0"/>
                                  <a:cs typeface="Arial" panose="020B0604020202020204" pitchFamily="34" charset="0"/>
                                </a:rPr>
                              </m:ctrlPr>
                            </m:dPr>
                            <m:e>
                              <m:r>
                                <a:rPr lang="es-MX" sz="2200" b="1" i="1">
                                  <a:solidFill>
                                    <a:srgbClr val="0000FF"/>
                                  </a:solidFill>
                                  <a:latin typeface="Cambria Math" panose="02040503050406030204" pitchFamily="18" charset="0"/>
                                  <a:ea typeface="Calibri" panose="020F0502020204030204" pitchFamily="34" charset="0"/>
                                  <a:cs typeface="Arial" panose="020B0604020202020204" pitchFamily="34" charset="0"/>
                                </a:rPr>
                                <m:t>𝑨</m:t>
                              </m:r>
                            </m:e>
                          </m:d>
                        </m:e>
                        <m:sup>
                          <m:r>
                            <a:rPr lang="es-MX" sz="2200" b="1" i="1">
                              <a:solidFill>
                                <a:srgbClr val="FF0000"/>
                              </a:solidFill>
                              <a:latin typeface="Cambria Math" panose="02040503050406030204" pitchFamily="18" charset="0"/>
                              <a:ea typeface="Calibri" panose="020F0502020204030204" pitchFamily="34" charset="0"/>
                              <a:cs typeface="Arial" panose="020B0604020202020204" pitchFamily="34" charset="0"/>
                            </a:rPr>
                            <m:t>𝜶</m:t>
                          </m:r>
                        </m:sup>
                      </m:sSup>
                      <m:sSup>
                        <m:sSupPr>
                          <m:ctrlPr>
                            <a:rPr lang="es-MX" sz="2200" b="1" i="1">
                              <a:solidFill>
                                <a:srgbClr val="000000"/>
                              </a:solidFill>
                              <a:latin typeface="Cambria Math" panose="02040503050406030204" pitchFamily="18" charset="0"/>
                              <a:ea typeface="Calibri" panose="020F0502020204030204" pitchFamily="34" charset="0"/>
                              <a:cs typeface="Arial" panose="020B0604020202020204" pitchFamily="34" charset="0"/>
                            </a:rPr>
                          </m:ctrlPr>
                        </m:sSupPr>
                        <m:e>
                          <m:d>
                            <m:dPr>
                              <m:begChr m:val="["/>
                              <m:endChr m:val="]"/>
                              <m:ctrlPr>
                                <a:rPr lang="es-MX" sz="2200" b="1" i="1">
                                  <a:solidFill>
                                    <a:srgbClr val="0000FF"/>
                                  </a:solidFill>
                                  <a:latin typeface="Cambria Math" panose="02040503050406030204" pitchFamily="18" charset="0"/>
                                  <a:ea typeface="Calibri" panose="020F0502020204030204" pitchFamily="34" charset="0"/>
                                  <a:cs typeface="Arial" panose="020B0604020202020204" pitchFamily="34" charset="0"/>
                                </a:rPr>
                              </m:ctrlPr>
                            </m:dPr>
                            <m:e>
                              <m:r>
                                <a:rPr lang="es-MX" sz="2200" b="1" i="1">
                                  <a:solidFill>
                                    <a:srgbClr val="0000FF"/>
                                  </a:solidFill>
                                  <a:latin typeface="Cambria Math" panose="02040503050406030204" pitchFamily="18" charset="0"/>
                                  <a:ea typeface="Calibri" panose="020F0502020204030204" pitchFamily="34" charset="0"/>
                                  <a:cs typeface="Arial" panose="020B0604020202020204" pitchFamily="34" charset="0"/>
                                </a:rPr>
                                <m:t>𝑩</m:t>
                              </m:r>
                            </m:e>
                          </m:d>
                        </m:e>
                        <m:sup>
                          <m:r>
                            <a:rPr lang="es-MX" sz="2200" b="1" i="1">
                              <a:solidFill>
                                <a:srgbClr val="FF0000"/>
                              </a:solidFill>
                              <a:latin typeface="Cambria Math" panose="02040503050406030204" pitchFamily="18" charset="0"/>
                              <a:ea typeface="Calibri" panose="020F0502020204030204" pitchFamily="34" charset="0"/>
                              <a:cs typeface="Arial" panose="020B0604020202020204" pitchFamily="34" charset="0"/>
                            </a:rPr>
                            <m:t>𝜷</m:t>
                          </m:r>
                        </m:sup>
                      </m:sSup>
                    </m:oMath>
                  </m:oMathPara>
                </a14:m>
                <a:endParaRPr lang="es-MX" sz="2200" b="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spcAft>
                    <a:spcPts val="0"/>
                  </a:spcAft>
                </a:pPr>
                <a:r>
                  <a:rPr lang="es-MX" sz="220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s-MX" sz="22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lvl="0" algn="just">
                  <a:spcAft>
                    <a:spcPts val="0"/>
                  </a:spcAft>
                </a:pPr>
                <a:r>
                  <a:rPr lang="es-MX" sz="2200">
                    <a:solidFill>
                      <a:srgbClr val="0000FF"/>
                    </a:solidFill>
                    <a:latin typeface="Arial" panose="020B0604020202020204" pitchFamily="34" charset="0"/>
                    <a:ea typeface="Calibri" panose="020F0502020204030204" pitchFamily="34" charset="0"/>
                  </a:rPr>
                  <a:t>En la </a:t>
                </a:r>
                <a:r>
                  <a:rPr lang="es-MX" sz="2200" dirty="0">
                    <a:solidFill>
                      <a:srgbClr val="0000FF"/>
                    </a:solidFill>
                    <a:latin typeface="Arial" panose="020B0604020202020204" pitchFamily="34" charset="0"/>
                    <a:ea typeface="Calibri" panose="020F0502020204030204" pitchFamily="34" charset="0"/>
                  </a:rPr>
                  <a:t>ecuación </a:t>
                </a:r>
                <a14:m>
                  <m:oMath xmlns:m="http://schemas.openxmlformats.org/officeDocument/2006/math">
                    <m:r>
                      <a:rPr lang="es-MX" sz="2200" b="1" i="1">
                        <a:solidFill>
                          <a:srgbClr val="000000"/>
                        </a:solidFill>
                        <a:latin typeface="Cambria Math" panose="02040503050406030204" pitchFamily="18" charset="0"/>
                        <a:ea typeface="Calibri" panose="020F0502020204030204" pitchFamily="34" charset="0"/>
                        <a:cs typeface="Arial" panose="020B0604020202020204" pitchFamily="34" charset="0"/>
                      </a:rPr>
                      <m:t>𝒌</m:t>
                    </m:r>
                  </m:oMath>
                </a14:m>
                <a:r>
                  <a:rPr lang="es-MX" sz="2200" dirty="0">
                    <a:solidFill>
                      <a:srgbClr val="000000"/>
                    </a:solidFill>
                    <a:latin typeface="Arial" panose="020B0604020202020204" pitchFamily="34" charset="0"/>
                    <a:ea typeface="Calibri" panose="020F0502020204030204" pitchFamily="34" charset="0"/>
                  </a:rPr>
                  <a:t> </a:t>
                </a:r>
                <a:r>
                  <a:rPr lang="es-MX" sz="2200" dirty="0">
                    <a:solidFill>
                      <a:srgbClr val="0000FF"/>
                    </a:solidFill>
                    <a:latin typeface="Arial" panose="020B0604020202020204" pitchFamily="34" charset="0"/>
                    <a:ea typeface="Calibri" panose="020F0502020204030204" pitchFamily="34" charset="0"/>
                  </a:rPr>
                  <a:t>es una constante de proporcionalidad que indica que la rapidez es directamente proporcional a las concentraciones de reactivos, elevadas a los exponentes </a:t>
                </a:r>
                <a14:m>
                  <m:oMath xmlns:m="http://schemas.openxmlformats.org/officeDocument/2006/math">
                    <m:r>
                      <a:rPr lang="es-MX" sz="2200" b="1" i="1">
                        <a:solidFill>
                          <a:srgbClr val="FF0000"/>
                        </a:solidFill>
                        <a:latin typeface="Cambria Math" panose="02040503050406030204" pitchFamily="18" charset="0"/>
                        <a:ea typeface="Calibri" panose="020F0502020204030204" pitchFamily="34" charset="0"/>
                        <a:cs typeface="Arial" panose="020B0604020202020204" pitchFamily="34" charset="0"/>
                      </a:rPr>
                      <m:t>𝜶</m:t>
                    </m:r>
                  </m:oMath>
                </a14:m>
                <a:r>
                  <a:rPr lang="es-MX" sz="2200" dirty="0">
                    <a:solidFill>
                      <a:srgbClr val="0000FF"/>
                    </a:solidFill>
                    <a:latin typeface="Arial" panose="020B0604020202020204" pitchFamily="34" charset="0"/>
                    <a:ea typeface="Calibri" panose="020F0502020204030204" pitchFamily="34" charset="0"/>
                  </a:rPr>
                  <a:t> y </a:t>
                </a:r>
                <a14:m>
                  <m:oMath xmlns:m="http://schemas.openxmlformats.org/officeDocument/2006/math">
                    <m:r>
                      <a:rPr lang="es-MX" sz="2200" b="1" i="1">
                        <a:solidFill>
                          <a:srgbClr val="FF0000"/>
                        </a:solidFill>
                        <a:latin typeface="Cambria Math" panose="02040503050406030204" pitchFamily="18" charset="0"/>
                        <a:ea typeface="Calibri" panose="020F0502020204030204" pitchFamily="34" charset="0"/>
                        <a:cs typeface="Arial" panose="020B0604020202020204" pitchFamily="34" charset="0"/>
                      </a:rPr>
                      <m:t>𝜷</m:t>
                    </m:r>
                  </m:oMath>
                </a14:m>
                <a:r>
                  <a:rPr lang="es-MX" sz="2200" dirty="0">
                    <a:solidFill>
                      <a:srgbClr val="0000FF"/>
                    </a:solidFill>
                    <a:latin typeface="Arial" panose="020B0604020202020204" pitchFamily="34" charset="0"/>
                    <a:ea typeface="Calibri" panose="020F0502020204030204" pitchFamily="34" charset="0"/>
                  </a:rPr>
                  <a:t>. A la constante </a:t>
                </a:r>
                <a14:m>
                  <m:oMath xmlns:m="http://schemas.openxmlformats.org/officeDocument/2006/math">
                    <m:r>
                      <a:rPr lang="es-MX" sz="2200" i="1">
                        <a:solidFill>
                          <a:srgbClr val="000000"/>
                        </a:solidFill>
                        <a:latin typeface="Cambria Math" panose="02040503050406030204" pitchFamily="18" charset="0"/>
                        <a:ea typeface="Calibri" panose="020F0502020204030204" pitchFamily="34" charset="0"/>
                        <a:cs typeface="Arial" panose="020B0604020202020204" pitchFamily="34" charset="0"/>
                      </a:rPr>
                      <m:t>𝑘</m:t>
                    </m:r>
                  </m:oMath>
                </a14:m>
                <a:r>
                  <a:rPr lang="es-MX" sz="2200" dirty="0">
                    <a:solidFill>
                      <a:srgbClr val="0000FF"/>
                    </a:solidFill>
                    <a:latin typeface="Arial" panose="020B0604020202020204" pitchFamily="34" charset="0"/>
                    <a:ea typeface="Calibri" panose="020F0502020204030204" pitchFamily="34" charset="0"/>
                  </a:rPr>
                  <a:t>, se le denomina la constante de rapidez de reacción, la cual es independiente de las concentraciones de los reactivos y es distinta para cada reacción química. </a:t>
                </a:r>
                <a:endParaRPr lang="es-MX" sz="2200" dirty="0">
                  <a:solidFill>
                    <a:srgbClr val="0000FF"/>
                  </a:solidFill>
                  <a:latin typeface="Times New Roman" pitchFamily="18" charset="0"/>
                </a:endParaRPr>
              </a:p>
            </p:txBody>
          </p:sp>
        </mc:Choice>
        <mc:Fallback xmlns="">
          <p:sp>
            <p:nvSpPr>
              <p:cNvPr id="4" name="Rectángulo 3"/>
              <p:cNvSpPr>
                <a:spLocks noRot="1" noChangeAspect="1" noMove="1" noResize="1" noEditPoints="1" noAdjustHandles="1" noChangeArrowheads="1" noChangeShapeType="1" noTextEdit="1"/>
              </p:cNvSpPr>
              <p:nvPr/>
            </p:nvSpPr>
            <p:spPr>
              <a:xfrm>
                <a:off x="550592" y="1578856"/>
                <a:ext cx="11089232" cy="4851136"/>
              </a:xfrm>
              <a:prstGeom prst="rect">
                <a:avLst/>
              </a:prstGeom>
              <a:blipFill rotWithShape="0">
                <a:blip r:embed="rId2"/>
                <a:stretch>
                  <a:fillRect l="-715" r="-715" b="-1508"/>
                </a:stretch>
              </a:blipFill>
            </p:spPr>
            <p:txBody>
              <a:bodyPr/>
              <a:lstStyle/>
              <a:p>
                <a:r>
                  <a:rPr lang="es-MX">
                    <a:noFill/>
                  </a:rPr>
                  <a:t> </a:t>
                </a:r>
              </a:p>
            </p:txBody>
          </p:sp>
        </mc:Fallback>
      </mc:AlternateContent>
    </p:spTree>
    <p:extLst>
      <p:ext uri="{BB962C8B-B14F-4D97-AF65-F5344CB8AC3E}">
        <p14:creationId xmlns:p14="http://schemas.microsoft.com/office/powerpoint/2010/main" val="307185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55" name="Text Box 19"/>
          <p:cNvSpPr txBox="1">
            <a:spLocks noChangeArrowheads="1"/>
          </p:cNvSpPr>
          <p:nvPr/>
        </p:nvSpPr>
        <p:spPr bwMode="auto">
          <a:xfrm>
            <a:off x="5186145" y="674099"/>
            <a:ext cx="1818126" cy="415498"/>
          </a:xfrm>
          <a:prstGeom prst="rect">
            <a:avLst/>
          </a:prstGeom>
          <a:noFill/>
          <a:ln w="9525">
            <a:noFill/>
            <a:miter lim="800000"/>
            <a:headEnd/>
            <a:tailEnd/>
          </a:ln>
          <a:effectLst/>
        </p:spPr>
        <p:txBody>
          <a:bodyPr wrap="none">
            <a:spAutoFit/>
          </a:bodyPr>
          <a:lstStyle/>
          <a:p>
            <a:pPr algn="ctr">
              <a:spcBef>
                <a:spcPct val="50000"/>
              </a:spcBef>
            </a:pPr>
            <a:r>
              <a:rPr lang="es-ES" sz="2100" b="1" dirty="0">
                <a:solidFill>
                  <a:srgbClr val="0000FF"/>
                </a:solidFill>
              </a:rPr>
              <a:t>Introducción</a:t>
            </a:r>
          </a:p>
        </p:txBody>
      </p:sp>
      <mc:AlternateContent xmlns:mc="http://schemas.openxmlformats.org/markup-compatibility/2006" xmlns:a14="http://schemas.microsoft.com/office/drawing/2010/main">
        <mc:Choice Requires="a14">
          <p:sp>
            <p:nvSpPr>
              <p:cNvPr id="5" name="Rectángulo 4"/>
              <p:cNvSpPr/>
              <p:nvPr/>
            </p:nvSpPr>
            <p:spPr>
              <a:xfrm>
                <a:off x="4649304" y="1484784"/>
                <a:ext cx="2975173" cy="443583"/>
              </a:xfrm>
              <a:prstGeom prst="rect">
                <a:avLst/>
              </a:prstGeom>
            </p:spPr>
            <p:txBody>
              <a:bodyPr wrap="none">
                <a:spAutoFit/>
              </a:bodyPr>
              <a:lstStyle/>
              <a:p>
                <a:pPr lvl="0"/>
                <a14:m>
                  <m:oMathPara xmlns:m="http://schemas.openxmlformats.org/officeDocument/2006/math">
                    <m:oMathParaPr>
                      <m:jc m:val="center"/>
                    </m:oMathParaPr>
                    <m:oMath xmlns:m="http://schemas.openxmlformats.org/officeDocument/2006/math">
                      <m:r>
                        <a:rPr lang="es-MX" sz="2200" b="1" i="1" smtClean="0">
                          <a:solidFill>
                            <a:srgbClr val="0000FF"/>
                          </a:solidFill>
                          <a:effectLst/>
                          <a:latin typeface="Cambria Math" panose="02040503050406030204" pitchFamily="18" charset="0"/>
                        </a:rPr>
                        <m:t>𝒓𝒂𝒑𝒊𝒅𝒆𝒛</m:t>
                      </m:r>
                      <m:r>
                        <a:rPr lang="es-MX" sz="2200" b="1" i="1" smtClean="0">
                          <a:solidFill>
                            <a:srgbClr val="0000FF"/>
                          </a:solidFill>
                          <a:effectLst/>
                          <a:latin typeface="Cambria Math" panose="02040503050406030204" pitchFamily="18" charset="0"/>
                        </a:rPr>
                        <m:t>=</m:t>
                      </m:r>
                      <m:r>
                        <a:rPr lang="es-MX" sz="2200" b="1" i="1" smtClean="0">
                          <a:solidFill>
                            <a:srgbClr val="0000FF"/>
                          </a:solidFill>
                          <a:effectLst/>
                          <a:latin typeface="Cambria Math" panose="02040503050406030204" pitchFamily="18" charset="0"/>
                        </a:rPr>
                        <m:t>𝒌</m:t>
                      </m:r>
                      <m:sSup>
                        <m:sSupPr>
                          <m:ctrlPr>
                            <a:rPr lang="es-MX" sz="2200" i="1" smtClean="0">
                              <a:solidFill>
                                <a:srgbClr val="0000FF"/>
                              </a:solidFill>
                              <a:effectLst/>
                              <a:latin typeface="Cambria Math" panose="02040503050406030204" pitchFamily="18" charset="0"/>
                            </a:rPr>
                          </m:ctrlPr>
                        </m:sSupPr>
                        <m:e>
                          <m:d>
                            <m:dPr>
                              <m:begChr m:val="["/>
                              <m:endChr m:val="]"/>
                              <m:ctrlPr>
                                <a:rPr lang="es-MX" sz="2200" i="1">
                                  <a:solidFill>
                                    <a:srgbClr val="0000FF"/>
                                  </a:solidFill>
                                  <a:effectLst/>
                                  <a:latin typeface="Cambria Math" panose="02040503050406030204" pitchFamily="18" charset="0"/>
                                </a:rPr>
                              </m:ctrlPr>
                            </m:dPr>
                            <m:e>
                              <m:r>
                                <a:rPr lang="es-MX" sz="2200" b="1" i="1" smtClean="0">
                                  <a:solidFill>
                                    <a:srgbClr val="FF0000"/>
                                  </a:solidFill>
                                  <a:effectLst/>
                                  <a:latin typeface="Cambria Math" panose="02040503050406030204" pitchFamily="18" charset="0"/>
                                </a:rPr>
                                <m:t>𝑨</m:t>
                              </m:r>
                            </m:e>
                          </m:d>
                        </m:e>
                        <m:sup>
                          <m:r>
                            <a:rPr lang="es-MX" sz="2200" b="1" i="1" smtClean="0">
                              <a:solidFill>
                                <a:srgbClr val="FF0000"/>
                              </a:solidFill>
                              <a:effectLst/>
                              <a:latin typeface="Cambria Math" panose="02040503050406030204" pitchFamily="18" charset="0"/>
                              <a:ea typeface="Cambria Math" panose="02040503050406030204" pitchFamily="18" charset="0"/>
                            </a:rPr>
                            <m:t>𝜶</m:t>
                          </m:r>
                        </m:sup>
                      </m:sSup>
                      <m:sSup>
                        <m:sSupPr>
                          <m:ctrlPr>
                            <a:rPr lang="es-MX" sz="2200" i="1">
                              <a:solidFill>
                                <a:srgbClr val="0000FF"/>
                              </a:solidFill>
                              <a:effectLst/>
                              <a:latin typeface="Cambria Math" panose="02040503050406030204" pitchFamily="18" charset="0"/>
                            </a:rPr>
                          </m:ctrlPr>
                        </m:sSupPr>
                        <m:e>
                          <m:d>
                            <m:dPr>
                              <m:begChr m:val="["/>
                              <m:endChr m:val="]"/>
                              <m:ctrlPr>
                                <a:rPr lang="es-MX" sz="2200" i="1">
                                  <a:solidFill>
                                    <a:srgbClr val="0000FF"/>
                                  </a:solidFill>
                                  <a:effectLst/>
                                  <a:latin typeface="Cambria Math" panose="02040503050406030204" pitchFamily="18" charset="0"/>
                                </a:rPr>
                              </m:ctrlPr>
                            </m:dPr>
                            <m:e>
                              <m:r>
                                <a:rPr lang="es-MX" sz="2200" b="1" i="1" smtClean="0">
                                  <a:solidFill>
                                    <a:schemeClr val="tx1">
                                      <a:lumMod val="95000"/>
                                      <a:lumOff val="5000"/>
                                    </a:schemeClr>
                                  </a:solidFill>
                                  <a:effectLst/>
                                  <a:latin typeface="Cambria Math" panose="02040503050406030204" pitchFamily="18" charset="0"/>
                                </a:rPr>
                                <m:t>𝑩</m:t>
                              </m:r>
                            </m:e>
                          </m:d>
                        </m:e>
                        <m:sup>
                          <m:r>
                            <a:rPr lang="es-MX" sz="2200" b="1" i="1" smtClean="0">
                              <a:solidFill>
                                <a:schemeClr val="tx1">
                                  <a:lumMod val="95000"/>
                                  <a:lumOff val="5000"/>
                                </a:schemeClr>
                              </a:solidFill>
                              <a:effectLst/>
                              <a:latin typeface="Cambria Math" panose="02040503050406030204" pitchFamily="18" charset="0"/>
                              <a:ea typeface="Cambria Math" panose="02040503050406030204" pitchFamily="18" charset="0"/>
                            </a:rPr>
                            <m:t>𝜷</m:t>
                          </m:r>
                        </m:sup>
                      </m:sSup>
                    </m:oMath>
                  </m:oMathPara>
                </a14:m>
                <a:endParaRPr lang="es-MX" sz="2200" dirty="0">
                  <a:solidFill>
                    <a:srgbClr val="0000FF"/>
                  </a:solidFill>
                  <a:effectLst/>
                </a:endParaRPr>
              </a:p>
            </p:txBody>
          </p:sp>
        </mc:Choice>
        <mc:Fallback xmlns="">
          <p:sp>
            <p:nvSpPr>
              <p:cNvPr id="5" name="Rectángulo 4"/>
              <p:cNvSpPr>
                <a:spLocks noRot="1" noChangeAspect="1" noMove="1" noResize="1" noEditPoints="1" noAdjustHandles="1" noChangeArrowheads="1" noChangeShapeType="1" noTextEdit="1"/>
              </p:cNvSpPr>
              <p:nvPr/>
            </p:nvSpPr>
            <p:spPr>
              <a:xfrm>
                <a:off x="4649304" y="1484784"/>
                <a:ext cx="2975173" cy="443583"/>
              </a:xfrm>
              <a:prstGeom prst="rect">
                <a:avLst/>
              </a:prstGeom>
              <a:blipFill rotWithShape="0">
                <a:blip r:embed="rId2"/>
                <a:stretch>
                  <a:fillRect b="-19444"/>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 name="Rectángulo 5"/>
              <p:cNvSpPr/>
              <p:nvPr/>
            </p:nvSpPr>
            <p:spPr>
              <a:xfrm>
                <a:off x="2677449" y="2279807"/>
                <a:ext cx="6918882" cy="430887"/>
              </a:xfrm>
              <a:prstGeom prst="rect">
                <a:avLst/>
              </a:prstGeom>
              <a:noFill/>
            </p:spPr>
            <p:txBody>
              <a:bodyPr wrap="none">
                <a:spAutoFit/>
              </a:bodyPr>
              <a:lstStyle/>
              <a:p>
                <a:r>
                  <a:rPr lang="es-MX" sz="2200" b="0" kern="0" dirty="0">
                    <a:solidFill>
                      <a:srgbClr val="0000FF"/>
                    </a:solidFill>
                    <a:effectLst/>
                  </a:rPr>
                  <a:t>Con respecto al reactivo </a:t>
                </a:r>
                <a14:m>
                  <m:oMath xmlns:m="http://schemas.openxmlformats.org/officeDocument/2006/math">
                    <m:r>
                      <a:rPr lang="es-MX" sz="2200" b="1" i="1" smtClean="0">
                        <a:solidFill>
                          <a:srgbClr val="FF0000"/>
                        </a:solidFill>
                        <a:effectLst/>
                        <a:latin typeface="Cambria Math" panose="02040503050406030204" pitchFamily="18" charset="0"/>
                      </a:rPr>
                      <m:t>𝑨</m:t>
                    </m:r>
                  </m:oMath>
                </a14:m>
                <a:r>
                  <a:rPr lang="es-MX" sz="2200" b="0" kern="0" dirty="0">
                    <a:solidFill>
                      <a:srgbClr val="0000FF"/>
                    </a:solidFill>
                    <a:effectLst/>
                  </a:rPr>
                  <a:t>, la reacción es de orden </a:t>
                </a:r>
                <a14:m>
                  <m:oMath xmlns:m="http://schemas.openxmlformats.org/officeDocument/2006/math">
                    <m:r>
                      <a:rPr lang="es-MX" sz="2200" i="1">
                        <a:solidFill>
                          <a:srgbClr val="FF0000"/>
                        </a:solidFill>
                        <a:effectLst/>
                        <a:latin typeface="Cambria Math" panose="02040503050406030204" pitchFamily="18" charset="0"/>
                        <a:ea typeface="Cambria Math" panose="02040503050406030204" pitchFamily="18" charset="0"/>
                      </a:rPr>
                      <m:t>𝜶</m:t>
                    </m:r>
                    <m:r>
                      <a:rPr lang="es-MX" sz="2200" i="1">
                        <a:solidFill>
                          <a:srgbClr val="FF0000"/>
                        </a:solidFill>
                        <a:effectLst/>
                        <a:latin typeface="Cambria Math" panose="02040503050406030204" pitchFamily="18" charset="0"/>
                        <a:ea typeface="Cambria Math" panose="02040503050406030204" pitchFamily="18" charset="0"/>
                      </a:rPr>
                      <m:t> </m:t>
                    </m:r>
                  </m:oMath>
                </a14:m>
                <a:endParaRPr lang="es-MX" sz="2200" dirty="0"/>
              </a:p>
            </p:txBody>
          </p:sp>
        </mc:Choice>
        <mc:Fallback xmlns="">
          <p:sp>
            <p:nvSpPr>
              <p:cNvPr id="6" name="Rectángulo 5"/>
              <p:cNvSpPr>
                <a:spLocks noRot="1" noChangeAspect="1" noMove="1" noResize="1" noEditPoints="1" noAdjustHandles="1" noChangeArrowheads="1" noChangeShapeType="1" noTextEdit="1"/>
              </p:cNvSpPr>
              <p:nvPr/>
            </p:nvSpPr>
            <p:spPr>
              <a:xfrm>
                <a:off x="2677449" y="2279807"/>
                <a:ext cx="6918882" cy="430887"/>
              </a:xfrm>
              <a:prstGeom prst="rect">
                <a:avLst/>
              </a:prstGeom>
              <a:blipFill rotWithShape="0">
                <a:blip r:embed="rId3"/>
                <a:stretch>
                  <a:fillRect l="-1145" t="-8451" b="-28169"/>
                </a:stretch>
              </a:blipFill>
            </p:spPr>
            <p:txBody>
              <a:bodyPr/>
              <a:lstStyle/>
              <a:p>
                <a:r>
                  <a:rPr lang="es-MX">
                    <a:noFill/>
                  </a:rPr>
                  <a:t> </a:t>
                </a:r>
              </a:p>
            </p:txBody>
          </p:sp>
        </mc:Fallback>
      </mc:AlternateContent>
      <p:sp>
        <p:nvSpPr>
          <p:cNvPr id="7" name="Rectángulo 6"/>
          <p:cNvSpPr/>
          <p:nvPr/>
        </p:nvSpPr>
        <p:spPr>
          <a:xfrm>
            <a:off x="3539064" y="3842281"/>
            <a:ext cx="5195653" cy="430887"/>
          </a:xfrm>
          <a:prstGeom prst="rect">
            <a:avLst/>
          </a:prstGeom>
          <a:solidFill>
            <a:srgbClr val="FFFF00"/>
          </a:solidFill>
        </p:spPr>
        <p:txBody>
          <a:bodyPr wrap="none">
            <a:spAutoFit/>
          </a:bodyPr>
          <a:lstStyle/>
          <a:p>
            <a:r>
              <a:rPr lang="es-MX" sz="2200" kern="0" dirty="0">
                <a:solidFill>
                  <a:srgbClr val="0000FF"/>
                </a:solidFill>
                <a:effectLst/>
              </a:rPr>
              <a:t>El orden total de la reacción es  ( </a:t>
            </a:r>
            <a:r>
              <a:rPr lang="es-MX" sz="2200" b="1" kern="0" dirty="0">
                <a:solidFill>
                  <a:srgbClr val="FF0000"/>
                </a:solidFill>
                <a:effectLst/>
                <a:latin typeface="Symbol" panose="05050102010706020507" pitchFamily="18" charset="2"/>
              </a:rPr>
              <a:t>a</a:t>
            </a:r>
            <a:r>
              <a:rPr lang="es-MX" sz="2200" kern="0" dirty="0">
                <a:solidFill>
                  <a:srgbClr val="FF0000"/>
                </a:solidFill>
                <a:effectLst/>
                <a:latin typeface="Symbol" panose="05050102010706020507" pitchFamily="18" charset="2"/>
              </a:rPr>
              <a:t> </a:t>
            </a:r>
            <a:r>
              <a:rPr lang="es-MX" sz="2200" kern="0" dirty="0">
                <a:solidFill>
                  <a:srgbClr val="0000FF"/>
                </a:solidFill>
                <a:effectLst/>
                <a:latin typeface="Symbol" panose="05050102010706020507" pitchFamily="18" charset="2"/>
              </a:rPr>
              <a:t>+</a:t>
            </a:r>
            <a:r>
              <a:rPr lang="es-MX" sz="2200" kern="0" dirty="0">
                <a:solidFill>
                  <a:srgbClr val="FF0000"/>
                </a:solidFill>
                <a:effectLst/>
                <a:latin typeface="Symbol" panose="05050102010706020507" pitchFamily="18" charset="2"/>
              </a:rPr>
              <a:t> </a:t>
            </a:r>
            <a:r>
              <a:rPr lang="es-MX" sz="2200" b="1" kern="0" dirty="0">
                <a:effectLst/>
                <a:latin typeface="Symbol" panose="05050102010706020507" pitchFamily="18" charset="2"/>
              </a:rPr>
              <a:t>b</a:t>
            </a:r>
            <a:r>
              <a:rPr lang="es-MX" sz="2200" kern="0" dirty="0">
                <a:solidFill>
                  <a:srgbClr val="0000FF"/>
                </a:solidFill>
                <a:effectLst/>
              </a:rPr>
              <a:t> )</a:t>
            </a:r>
            <a:endParaRPr lang="es-MX" sz="2200" dirty="0"/>
          </a:p>
        </p:txBody>
      </p:sp>
      <mc:AlternateContent xmlns:mc="http://schemas.openxmlformats.org/markup-compatibility/2006" xmlns:a14="http://schemas.microsoft.com/office/drawing/2010/main">
        <mc:Choice Requires="a14">
          <p:sp>
            <p:nvSpPr>
              <p:cNvPr id="8" name="Rectángulo 7"/>
              <p:cNvSpPr/>
              <p:nvPr/>
            </p:nvSpPr>
            <p:spPr>
              <a:xfrm>
                <a:off x="2667831" y="3061044"/>
                <a:ext cx="6938118" cy="430887"/>
              </a:xfrm>
              <a:prstGeom prst="rect">
                <a:avLst/>
              </a:prstGeom>
              <a:noFill/>
            </p:spPr>
            <p:txBody>
              <a:bodyPr wrap="none">
                <a:spAutoFit/>
              </a:bodyPr>
              <a:lstStyle/>
              <a:p>
                <a:r>
                  <a:rPr lang="es-MX" sz="2200" b="0" kern="0" dirty="0">
                    <a:solidFill>
                      <a:srgbClr val="0000FF"/>
                    </a:solidFill>
                    <a:effectLst/>
                  </a:rPr>
                  <a:t>Con respecto al reactivo </a:t>
                </a:r>
                <a14:m>
                  <m:oMath xmlns:m="http://schemas.openxmlformats.org/officeDocument/2006/math">
                    <m:r>
                      <a:rPr lang="es-MX" sz="2200" b="1" i="1" smtClean="0">
                        <a:solidFill>
                          <a:schemeClr val="tx1">
                            <a:lumMod val="95000"/>
                            <a:lumOff val="5000"/>
                          </a:schemeClr>
                        </a:solidFill>
                        <a:effectLst/>
                        <a:latin typeface="Cambria Math" panose="02040503050406030204" pitchFamily="18" charset="0"/>
                      </a:rPr>
                      <m:t>𝑩</m:t>
                    </m:r>
                  </m:oMath>
                </a14:m>
                <a:r>
                  <a:rPr lang="es-MX" sz="2200" b="0" kern="0" dirty="0">
                    <a:solidFill>
                      <a:srgbClr val="0000FF"/>
                    </a:solidFill>
                    <a:effectLst/>
                  </a:rPr>
                  <a:t>, la reacción es de orden </a:t>
                </a:r>
                <a14:m>
                  <m:oMath xmlns:m="http://schemas.openxmlformats.org/officeDocument/2006/math">
                    <m:r>
                      <a:rPr lang="es-MX" sz="2200" i="1" smtClean="0">
                        <a:solidFill>
                          <a:schemeClr val="tx1">
                            <a:lumMod val="95000"/>
                            <a:lumOff val="5000"/>
                          </a:schemeClr>
                        </a:solidFill>
                        <a:effectLst/>
                        <a:latin typeface="Cambria Math" panose="02040503050406030204" pitchFamily="18" charset="0"/>
                        <a:ea typeface="Cambria Math" panose="02040503050406030204" pitchFamily="18" charset="0"/>
                      </a:rPr>
                      <m:t>𝜷</m:t>
                    </m:r>
                    <m:r>
                      <a:rPr lang="es-MX" sz="2200" i="1">
                        <a:solidFill>
                          <a:srgbClr val="FF0000"/>
                        </a:solidFill>
                        <a:effectLst/>
                        <a:latin typeface="Cambria Math" panose="02040503050406030204" pitchFamily="18" charset="0"/>
                        <a:ea typeface="Cambria Math" panose="02040503050406030204" pitchFamily="18" charset="0"/>
                      </a:rPr>
                      <m:t> </m:t>
                    </m:r>
                  </m:oMath>
                </a14:m>
                <a:endParaRPr lang="es-MX" sz="2200" dirty="0"/>
              </a:p>
            </p:txBody>
          </p:sp>
        </mc:Choice>
        <mc:Fallback xmlns="">
          <p:sp>
            <p:nvSpPr>
              <p:cNvPr id="8" name="Rectángulo 7"/>
              <p:cNvSpPr>
                <a:spLocks noRot="1" noChangeAspect="1" noMove="1" noResize="1" noEditPoints="1" noAdjustHandles="1" noChangeArrowheads="1" noChangeShapeType="1" noTextEdit="1"/>
              </p:cNvSpPr>
              <p:nvPr/>
            </p:nvSpPr>
            <p:spPr>
              <a:xfrm>
                <a:off x="2667831" y="3061044"/>
                <a:ext cx="6938118" cy="430887"/>
              </a:xfrm>
              <a:prstGeom prst="rect">
                <a:avLst/>
              </a:prstGeom>
              <a:blipFill rotWithShape="0">
                <a:blip r:embed="rId4"/>
                <a:stretch>
                  <a:fillRect l="-1142" t="-8451" b="-29577"/>
                </a:stretch>
              </a:blipFill>
            </p:spPr>
            <p:txBody>
              <a:bodyPr/>
              <a:lstStyle/>
              <a:p>
                <a:r>
                  <a:rPr lang="es-MX">
                    <a:noFill/>
                  </a:rPr>
                  <a:t> </a:t>
                </a:r>
              </a:p>
            </p:txBody>
          </p:sp>
        </mc:Fallback>
      </mc:AlternateContent>
      <p:sp>
        <p:nvSpPr>
          <p:cNvPr id="9" name="Rectángulo 8"/>
          <p:cNvSpPr/>
          <p:nvPr/>
        </p:nvSpPr>
        <p:spPr>
          <a:xfrm>
            <a:off x="921196" y="4767535"/>
            <a:ext cx="10431388" cy="769441"/>
          </a:xfrm>
          <a:prstGeom prst="rect">
            <a:avLst/>
          </a:prstGeom>
          <a:noFill/>
        </p:spPr>
        <p:txBody>
          <a:bodyPr wrap="square">
            <a:spAutoFit/>
          </a:bodyPr>
          <a:lstStyle/>
          <a:p>
            <a:r>
              <a:rPr lang="es-MX" sz="2200" b="0" kern="0" dirty="0">
                <a:solidFill>
                  <a:srgbClr val="0000FF"/>
                </a:solidFill>
                <a:effectLst/>
              </a:rPr>
              <a:t>“Los órdenes de reacción son valores que se obtiene estrictamente a partir de mediciones experimentales” </a:t>
            </a:r>
            <a:endParaRPr lang="es-MX" sz="2200" dirty="0">
              <a:solidFill>
                <a:srgbClr val="0000FF"/>
              </a:solidFill>
            </a:endParaRPr>
          </a:p>
        </p:txBody>
      </p:sp>
    </p:spTree>
    <p:extLst>
      <p:ext uri="{BB962C8B-B14F-4D97-AF65-F5344CB8AC3E}">
        <p14:creationId xmlns:p14="http://schemas.microsoft.com/office/powerpoint/2010/main" val="1161978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1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1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iterate type="lt">
                                    <p:tmAbs val="80"/>
                                  </p:iterate>
                                  <p:childTnLst>
                                    <p:set>
                                      <p:cBhvr>
                                        <p:cTn id="21" dur="1" fill="hold">
                                          <p:stCondLst>
                                            <p:cond delay="0"/>
                                          </p:stCondLst>
                                        </p:cTn>
                                        <p:tgtEl>
                                          <p:spTgt spid="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iterate type="lt">
                                    <p:tmAbs val="80"/>
                                  </p:iterate>
                                  <p:childTnLst>
                                    <p:set>
                                      <p:cBhvr>
                                        <p:cTn id="25"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55" name="Text Box 19"/>
          <p:cNvSpPr txBox="1">
            <a:spLocks noChangeArrowheads="1"/>
          </p:cNvSpPr>
          <p:nvPr/>
        </p:nvSpPr>
        <p:spPr bwMode="auto">
          <a:xfrm>
            <a:off x="5192496" y="674099"/>
            <a:ext cx="1818126" cy="415498"/>
          </a:xfrm>
          <a:prstGeom prst="rect">
            <a:avLst/>
          </a:prstGeom>
          <a:noFill/>
          <a:ln w="9525">
            <a:noFill/>
            <a:miter lim="800000"/>
            <a:headEnd/>
            <a:tailEnd/>
          </a:ln>
          <a:effectLst/>
        </p:spPr>
        <p:txBody>
          <a:bodyPr wrap="none">
            <a:spAutoFit/>
          </a:bodyPr>
          <a:lstStyle/>
          <a:p>
            <a:pPr algn="ctr">
              <a:spcBef>
                <a:spcPct val="50000"/>
              </a:spcBef>
            </a:pPr>
            <a:r>
              <a:rPr lang="es-ES" sz="2100" b="1" dirty="0">
                <a:solidFill>
                  <a:srgbClr val="0000FF"/>
                </a:solidFill>
              </a:rPr>
              <a:t>Introducción</a:t>
            </a:r>
          </a:p>
        </p:txBody>
      </p:sp>
      <mc:AlternateContent xmlns:mc="http://schemas.openxmlformats.org/markup-compatibility/2006" xmlns:a14="http://schemas.microsoft.com/office/drawing/2010/main">
        <mc:Choice Requires="a14">
          <p:sp>
            <p:nvSpPr>
              <p:cNvPr id="5" name="Rectángulo 4"/>
              <p:cNvSpPr/>
              <p:nvPr/>
            </p:nvSpPr>
            <p:spPr>
              <a:xfrm>
                <a:off x="4613972" y="1408013"/>
                <a:ext cx="2975173" cy="443583"/>
              </a:xfrm>
              <a:prstGeom prst="rect">
                <a:avLst/>
              </a:prstGeom>
            </p:spPr>
            <p:txBody>
              <a:bodyPr wrap="none">
                <a:spAutoFit/>
              </a:bodyPr>
              <a:lstStyle/>
              <a:p>
                <a:pPr lvl="0"/>
                <a14:m>
                  <m:oMathPara xmlns:m="http://schemas.openxmlformats.org/officeDocument/2006/math">
                    <m:oMathParaPr>
                      <m:jc m:val="center"/>
                    </m:oMathParaPr>
                    <m:oMath xmlns:m="http://schemas.openxmlformats.org/officeDocument/2006/math">
                      <m:r>
                        <a:rPr lang="es-MX" sz="2200" b="1" i="1" smtClean="0">
                          <a:solidFill>
                            <a:srgbClr val="0000FF"/>
                          </a:solidFill>
                          <a:effectLst/>
                          <a:latin typeface="Cambria Math" panose="02040503050406030204" pitchFamily="18" charset="0"/>
                        </a:rPr>
                        <m:t>𝒓𝒂𝒑𝒊𝒅𝒆𝒛</m:t>
                      </m:r>
                      <m:r>
                        <a:rPr lang="es-MX" sz="2200" b="1" i="1" smtClean="0">
                          <a:solidFill>
                            <a:srgbClr val="0000FF"/>
                          </a:solidFill>
                          <a:effectLst/>
                          <a:latin typeface="Cambria Math" panose="02040503050406030204" pitchFamily="18" charset="0"/>
                        </a:rPr>
                        <m:t>=</m:t>
                      </m:r>
                      <m:r>
                        <a:rPr lang="es-MX" sz="2200" b="1" i="1" smtClean="0">
                          <a:solidFill>
                            <a:srgbClr val="0000FF"/>
                          </a:solidFill>
                          <a:effectLst/>
                          <a:latin typeface="Cambria Math" panose="02040503050406030204" pitchFamily="18" charset="0"/>
                        </a:rPr>
                        <m:t>𝒌</m:t>
                      </m:r>
                      <m:sSup>
                        <m:sSupPr>
                          <m:ctrlPr>
                            <a:rPr lang="es-MX" sz="2200" i="1" smtClean="0">
                              <a:solidFill>
                                <a:srgbClr val="0000FF"/>
                              </a:solidFill>
                              <a:effectLst/>
                              <a:latin typeface="Cambria Math" panose="02040503050406030204" pitchFamily="18" charset="0"/>
                            </a:rPr>
                          </m:ctrlPr>
                        </m:sSupPr>
                        <m:e>
                          <m:d>
                            <m:dPr>
                              <m:begChr m:val="["/>
                              <m:endChr m:val="]"/>
                              <m:ctrlPr>
                                <a:rPr lang="es-MX" sz="2200" i="1">
                                  <a:solidFill>
                                    <a:srgbClr val="0000FF"/>
                                  </a:solidFill>
                                  <a:effectLst/>
                                  <a:latin typeface="Cambria Math" panose="02040503050406030204" pitchFamily="18" charset="0"/>
                                </a:rPr>
                              </m:ctrlPr>
                            </m:dPr>
                            <m:e>
                              <m:r>
                                <a:rPr lang="es-MX" sz="2200" b="1" i="1" smtClean="0">
                                  <a:solidFill>
                                    <a:srgbClr val="FF0000"/>
                                  </a:solidFill>
                                  <a:effectLst/>
                                  <a:latin typeface="Cambria Math" panose="02040503050406030204" pitchFamily="18" charset="0"/>
                                </a:rPr>
                                <m:t>𝑨</m:t>
                              </m:r>
                            </m:e>
                          </m:d>
                        </m:e>
                        <m:sup>
                          <m:r>
                            <a:rPr lang="es-MX" sz="2200" b="1" i="1" smtClean="0">
                              <a:solidFill>
                                <a:srgbClr val="FF0000"/>
                              </a:solidFill>
                              <a:effectLst/>
                              <a:latin typeface="Cambria Math" panose="02040503050406030204" pitchFamily="18" charset="0"/>
                              <a:ea typeface="Cambria Math" panose="02040503050406030204" pitchFamily="18" charset="0"/>
                            </a:rPr>
                            <m:t>𝜶</m:t>
                          </m:r>
                        </m:sup>
                      </m:sSup>
                      <m:sSup>
                        <m:sSupPr>
                          <m:ctrlPr>
                            <a:rPr lang="es-MX" sz="2200" i="1">
                              <a:solidFill>
                                <a:srgbClr val="0000FF"/>
                              </a:solidFill>
                              <a:effectLst/>
                              <a:latin typeface="Cambria Math" panose="02040503050406030204" pitchFamily="18" charset="0"/>
                            </a:rPr>
                          </m:ctrlPr>
                        </m:sSupPr>
                        <m:e>
                          <m:d>
                            <m:dPr>
                              <m:begChr m:val="["/>
                              <m:endChr m:val="]"/>
                              <m:ctrlPr>
                                <a:rPr lang="es-MX" sz="2200" i="1">
                                  <a:solidFill>
                                    <a:srgbClr val="0000FF"/>
                                  </a:solidFill>
                                  <a:effectLst/>
                                  <a:latin typeface="Cambria Math" panose="02040503050406030204" pitchFamily="18" charset="0"/>
                                </a:rPr>
                              </m:ctrlPr>
                            </m:dPr>
                            <m:e>
                              <m:r>
                                <a:rPr lang="es-MX" sz="2200" b="1" i="1" smtClean="0">
                                  <a:solidFill>
                                    <a:schemeClr val="tx1">
                                      <a:lumMod val="95000"/>
                                      <a:lumOff val="5000"/>
                                    </a:schemeClr>
                                  </a:solidFill>
                                  <a:effectLst/>
                                  <a:latin typeface="Cambria Math" panose="02040503050406030204" pitchFamily="18" charset="0"/>
                                </a:rPr>
                                <m:t>𝑩</m:t>
                              </m:r>
                            </m:e>
                          </m:d>
                        </m:e>
                        <m:sup>
                          <m:r>
                            <a:rPr lang="es-MX" sz="2200" b="1" i="1" smtClean="0">
                              <a:solidFill>
                                <a:schemeClr val="tx1">
                                  <a:lumMod val="95000"/>
                                  <a:lumOff val="5000"/>
                                </a:schemeClr>
                              </a:solidFill>
                              <a:effectLst/>
                              <a:latin typeface="Cambria Math" panose="02040503050406030204" pitchFamily="18" charset="0"/>
                              <a:ea typeface="Cambria Math" panose="02040503050406030204" pitchFamily="18" charset="0"/>
                            </a:rPr>
                            <m:t>𝜷</m:t>
                          </m:r>
                        </m:sup>
                      </m:sSup>
                    </m:oMath>
                  </m:oMathPara>
                </a14:m>
                <a:endParaRPr lang="es-MX" sz="2200" dirty="0">
                  <a:solidFill>
                    <a:srgbClr val="0000FF"/>
                  </a:solidFill>
                  <a:effectLst/>
                </a:endParaRPr>
              </a:p>
            </p:txBody>
          </p:sp>
        </mc:Choice>
        <mc:Fallback xmlns="">
          <p:sp>
            <p:nvSpPr>
              <p:cNvPr id="5" name="Rectángulo 4"/>
              <p:cNvSpPr>
                <a:spLocks noRot="1" noChangeAspect="1" noMove="1" noResize="1" noEditPoints="1" noAdjustHandles="1" noChangeArrowheads="1" noChangeShapeType="1" noTextEdit="1"/>
              </p:cNvSpPr>
              <p:nvPr/>
            </p:nvSpPr>
            <p:spPr>
              <a:xfrm>
                <a:off x="4613972" y="1408013"/>
                <a:ext cx="2975173" cy="443583"/>
              </a:xfrm>
              <a:prstGeom prst="rect">
                <a:avLst/>
              </a:prstGeom>
              <a:blipFill rotWithShape="0">
                <a:blip r:embed="rId2"/>
                <a:stretch>
                  <a:fillRect b="-17808"/>
                </a:stretch>
              </a:blipFill>
            </p:spPr>
            <p:txBody>
              <a:bodyPr/>
              <a:lstStyle/>
              <a:p>
                <a:r>
                  <a:rPr lang="es-MX">
                    <a:noFill/>
                  </a:rPr>
                  <a:t> </a:t>
                </a:r>
              </a:p>
            </p:txBody>
          </p:sp>
        </mc:Fallback>
      </mc:AlternateContent>
      <p:sp>
        <p:nvSpPr>
          <p:cNvPr id="10" name="Rectángulo 9"/>
          <p:cNvSpPr/>
          <p:nvPr/>
        </p:nvSpPr>
        <p:spPr>
          <a:xfrm>
            <a:off x="885864" y="2075795"/>
            <a:ext cx="10431388" cy="1015663"/>
          </a:xfrm>
          <a:prstGeom prst="rect">
            <a:avLst/>
          </a:prstGeom>
          <a:noFill/>
        </p:spPr>
        <p:txBody>
          <a:bodyPr wrap="square">
            <a:spAutoFit/>
          </a:bodyPr>
          <a:lstStyle/>
          <a:p>
            <a:pPr algn="just"/>
            <a:r>
              <a:rPr lang="es-MX" sz="2000" b="1" kern="0" dirty="0">
                <a:solidFill>
                  <a:srgbClr val="0000FF"/>
                </a:solidFill>
              </a:rPr>
              <a:t>Método diferencial. </a:t>
            </a:r>
            <a:r>
              <a:rPr lang="es-MX" sz="2000" kern="0" dirty="0">
                <a:solidFill>
                  <a:srgbClr val="0000FF"/>
                </a:solidFill>
              </a:rPr>
              <a:t>Se emplea cuando es posible medir con precisión suficiente la rapidez de reacción instantánea. Si la concentración de uno de los reactivos se deja constante, la rapidez solo dependerá de la concentración del reactivo que cambia:</a:t>
            </a:r>
            <a:endParaRPr lang="es-MX" sz="2000" dirty="0">
              <a:solidFill>
                <a:srgbClr val="0000FF"/>
              </a:solidFill>
            </a:endParaRPr>
          </a:p>
        </p:txBody>
      </p:sp>
      <mc:AlternateContent xmlns:mc="http://schemas.openxmlformats.org/markup-compatibility/2006" xmlns:a14="http://schemas.microsoft.com/office/drawing/2010/main">
        <mc:Choice Requires="a14">
          <p:sp>
            <p:nvSpPr>
              <p:cNvPr id="2" name="CuadroTexto 1"/>
              <p:cNvSpPr txBox="1"/>
              <p:nvPr/>
            </p:nvSpPr>
            <p:spPr>
              <a:xfrm>
                <a:off x="4080171" y="3315657"/>
                <a:ext cx="4042773" cy="322652"/>
              </a:xfrm>
              <a:prstGeom prst="rect">
                <a:avLst/>
              </a:prstGeom>
              <a:noFill/>
            </p:spPr>
            <p:txBody>
              <a:bodyPr wrap="none" lIns="0" tIns="0" rIns="0" bIns="0" rtlCol="0">
                <a:spAutoFit/>
              </a:bodyPr>
              <a:lstStyle/>
              <a:p>
                <a:pPr/>
                <a14:m>
                  <m:oMathPara xmlns:m="http://schemas.openxmlformats.org/officeDocument/2006/math">
                    <m:oMathParaPr>
                      <m:jc m:val="center"/>
                    </m:oMathParaPr>
                    <m:oMath xmlns:m="http://schemas.openxmlformats.org/officeDocument/2006/math">
                      <m:r>
                        <a:rPr lang="es-MX" sz="2000" b="0" i="1" smtClean="0">
                          <a:solidFill>
                            <a:srgbClr val="0000FF"/>
                          </a:solidFill>
                          <a:latin typeface="Cambria Math" panose="02040503050406030204" pitchFamily="18" charset="0"/>
                        </a:rPr>
                        <m:t>𝑆𝑖</m:t>
                      </m:r>
                      <m:r>
                        <a:rPr lang="es-MX" sz="2000" b="0" i="1" smtClean="0">
                          <a:solidFill>
                            <a:srgbClr val="0000FF"/>
                          </a:solidFill>
                          <a:latin typeface="Cambria Math" panose="02040503050406030204" pitchFamily="18" charset="0"/>
                        </a:rPr>
                        <m:t> </m:t>
                      </m:r>
                      <m:d>
                        <m:dPr>
                          <m:begChr m:val="["/>
                          <m:endChr m:val="]"/>
                          <m:ctrlPr>
                            <a:rPr lang="es-MX" sz="2000" b="0" i="1" smtClean="0">
                              <a:solidFill>
                                <a:srgbClr val="0000FF"/>
                              </a:solidFill>
                              <a:latin typeface="Cambria Math" panose="02040503050406030204" pitchFamily="18" charset="0"/>
                            </a:rPr>
                          </m:ctrlPr>
                        </m:dPr>
                        <m:e>
                          <m:r>
                            <a:rPr lang="es-MX" sz="2000" b="0" i="1" smtClean="0">
                              <a:solidFill>
                                <a:srgbClr val="0000FF"/>
                              </a:solidFill>
                              <a:latin typeface="Cambria Math" panose="02040503050406030204" pitchFamily="18" charset="0"/>
                            </a:rPr>
                            <m:t>𝐴</m:t>
                          </m:r>
                        </m:e>
                      </m:d>
                      <m:r>
                        <a:rPr lang="es-MX" sz="2000" b="0" i="1" smtClean="0">
                          <a:solidFill>
                            <a:srgbClr val="0000FF"/>
                          </a:solidFill>
                          <a:latin typeface="Cambria Math" panose="02040503050406030204" pitchFamily="18" charset="0"/>
                        </a:rPr>
                        <m:t>=</m:t>
                      </m:r>
                      <m:r>
                        <a:rPr lang="es-MX" sz="2000" b="0" i="1" smtClean="0">
                          <a:solidFill>
                            <a:srgbClr val="0000FF"/>
                          </a:solidFill>
                          <a:latin typeface="Cambria Math" panose="02040503050406030204" pitchFamily="18" charset="0"/>
                        </a:rPr>
                        <m:t>𝑐𝑡𝑒</m:t>
                      </m:r>
                      <m:r>
                        <a:rPr lang="es-MX" sz="2000" b="0" i="1" smtClean="0">
                          <a:solidFill>
                            <a:srgbClr val="0000FF"/>
                          </a:solidFill>
                          <a:latin typeface="Cambria Math" panose="02040503050406030204" pitchFamily="18" charset="0"/>
                        </a:rPr>
                        <m:t>,    </m:t>
                      </m:r>
                      <m:r>
                        <a:rPr lang="es-MX" sz="2000" b="0" i="1" smtClean="0">
                          <a:solidFill>
                            <a:srgbClr val="0000FF"/>
                          </a:solidFill>
                          <a:latin typeface="Cambria Math" panose="02040503050406030204" pitchFamily="18" charset="0"/>
                        </a:rPr>
                        <m:t>𝑟𝑎𝑝𝑖𝑑𝑒𝑧</m:t>
                      </m:r>
                      <m:r>
                        <a:rPr lang="es-MX" sz="2000" b="0" i="1" smtClean="0">
                          <a:solidFill>
                            <a:srgbClr val="0000FF"/>
                          </a:solidFill>
                          <a:latin typeface="Cambria Math" panose="02040503050406030204" pitchFamily="18" charset="0"/>
                        </a:rPr>
                        <m:t>=</m:t>
                      </m:r>
                      <m:sSub>
                        <m:sSubPr>
                          <m:ctrlPr>
                            <a:rPr lang="es-MX" sz="2000" b="0" i="1" smtClean="0">
                              <a:solidFill>
                                <a:srgbClr val="0000FF"/>
                              </a:solidFill>
                              <a:latin typeface="Cambria Math" panose="02040503050406030204" pitchFamily="18" charset="0"/>
                            </a:rPr>
                          </m:ctrlPr>
                        </m:sSubPr>
                        <m:e>
                          <m:r>
                            <a:rPr lang="es-MX" sz="2000" b="0" i="1" smtClean="0">
                              <a:solidFill>
                                <a:srgbClr val="0000FF"/>
                              </a:solidFill>
                              <a:latin typeface="Cambria Math" panose="02040503050406030204" pitchFamily="18" charset="0"/>
                            </a:rPr>
                            <m:t>𝑘</m:t>
                          </m:r>
                        </m:e>
                        <m:sub>
                          <m:r>
                            <a:rPr lang="es-MX" sz="2000" b="0" i="1" smtClean="0">
                              <a:solidFill>
                                <a:srgbClr val="0000FF"/>
                              </a:solidFill>
                              <a:latin typeface="Cambria Math" panose="02040503050406030204" pitchFamily="18" charset="0"/>
                            </a:rPr>
                            <m:t>1</m:t>
                          </m:r>
                        </m:sub>
                      </m:sSub>
                      <m:sSup>
                        <m:sSupPr>
                          <m:ctrlPr>
                            <a:rPr lang="es-MX" sz="2000" b="0" i="1" smtClean="0">
                              <a:solidFill>
                                <a:srgbClr val="0000FF"/>
                              </a:solidFill>
                              <a:latin typeface="Cambria Math" panose="02040503050406030204" pitchFamily="18" charset="0"/>
                            </a:rPr>
                          </m:ctrlPr>
                        </m:sSupPr>
                        <m:e>
                          <m:r>
                            <a:rPr lang="es-MX" sz="2000" b="0" i="1" smtClean="0">
                              <a:solidFill>
                                <a:srgbClr val="0000FF"/>
                              </a:solidFill>
                              <a:latin typeface="Cambria Math" panose="02040503050406030204" pitchFamily="18" charset="0"/>
                            </a:rPr>
                            <m:t>[</m:t>
                          </m:r>
                          <m:r>
                            <a:rPr lang="es-MX" sz="2000" b="0" i="1" smtClean="0">
                              <a:solidFill>
                                <a:srgbClr val="0000FF"/>
                              </a:solidFill>
                              <a:latin typeface="Cambria Math" panose="02040503050406030204" pitchFamily="18" charset="0"/>
                            </a:rPr>
                            <m:t>𝐵</m:t>
                          </m:r>
                          <m:r>
                            <a:rPr lang="es-MX" sz="2000" b="0" i="1" smtClean="0">
                              <a:solidFill>
                                <a:srgbClr val="0000FF"/>
                              </a:solidFill>
                              <a:latin typeface="Cambria Math" panose="02040503050406030204" pitchFamily="18" charset="0"/>
                            </a:rPr>
                            <m:t>]</m:t>
                          </m:r>
                        </m:e>
                        <m:sup>
                          <m:r>
                            <a:rPr lang="es-MX" sz="2000" b="0" i="1" smtClean="0">
                              <a:solidFill>
                                <a:srgbClr val="0000FF"/>
                              </a:solidFill>
                              <a:latin typeface="Cambria Math" panose="02040503050406030204" pitchFamily="18" charset="0"/>
                              <a:ea typeface="Cambria Math" panose="02040503050406030204" pitchFamily="18" charset="0"/>
                            </a:rPr>
                            <m:t>𝛽</m:t>
                          </m:r>
                        </m:sup>
                      </m:sSup>
                    </m:oMath>
                  </m:oMathPara>
                </a14:m>
                <a:endParaRPr lang="es-MX" sz="2000" i="1" dirty="0">
                  <a:solidFill>
                    <a:srgbClr val="0000FF"/>
                  </a:solidFill>
                </a:endParaRPr>
              </a:p>
            </p:txBody>
          </p:sp>
        </mc:Choice>
        <mc:Fallback xmlns="">
          <p:sp>
            <p:nvSpPr>
              <p:cNvPr id="2" name="CuadroTexto 1"/>
              <p:cNvSpPr txBox="1">
                <a:spLocks noRot="1" noChangeAspect="1" noMove="1" noResize="1" noEditPoints="1" noAdjustHandles="1" noChangeArrowheads="1" noChangeShapeType="1" noTextEdit="1"/>
              </p:cNvSpPr>
              <p:nvPr/>
            </p:nvSpPr>
            <p:spPr>
              <a:xfrm>
                <a:off x="4080171" y="3315657"/>
                <a:ext cx="4042773" cy="322652"/>
              </a:xfrm>
              <a:prstGeom prst="rect">
                <a:avLst/>
              </a:prstGeom>
              <a:blipFill rotWithShape="0">
                <a:blip r:embed="rId3"/>
                <a:stretch>
                  <a:fillRect l="-753" t="-3774" r="-452" b="-35849"/>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4080170" y="3906050"/>
                <a:ext cx="4045531" cy="307777"/>
              </a:xfrm>
              <a:prstGeom prst="rect">
                <a:avLst/>
              </a:prstGeom>
              <a:noFill/>
            </p:spPr>
            <p:txBody>
              <a:bodyPr wrap="none" lIns="0" tIns="0" rIns="0" bIns="0" rtlCol="0">
                <a:spAutoFit/>
              </a:bodyPr>
              <a:lstStyle/>
              <a:p>
                <a:pPr/>
                <a14:m>
                  <m:oMathPara xmlns:m="http://schemas.openxmlformats.org/officeDocument/2006/math">
                    <m:oMathParaPr>
                      <m:jc m:val="center"/>
                    </m:oMathParaPr>
                    <m:oMath xmlns:m="http://schemas.openxmlformats.org/officeDocument/2006/math">
                      <m:r>
                        <a:rPr lang="es-MX" sz="2000" b="0" i="1" smtClean="0">
                          <a:solidFill>
                            <a:srgbClr val="0000FF"/>
                          </a:solidFill>
                          <a:latin typeface="Cambria Math" panose="02040503050406030204" pitchFamily="18" charset="0"/>
                        </a:rPr>
                        <m:t>𝑆𝑖</m:t>
                      </m:r>
                      <m:r>
                        <a:rPr lang="es-MX" sz="2000" b="0" i="1" smtClean="0">
                          <a:solidFill>
                            <a:srgbClr val="0000FF"/>
                          </a:solidFill>
                          <a:latin typeface="Cambria Math" panose="02040503050406030204" pitchFamily="18" charset="0"/>
                        </a:rPr>
                        <m:t> </m:t>
                      </m:r>
                      <m:d>
                        <m:dPr>
                          <m:begChr m:val="["/>
                          <m:endChr m:val="]"/>
                          <m:ctrlPr>
                            <a:rPr lang="es-MX" sz="2000" b="0" i="1" smtClean="0">
                              <a:solidFill>
                                <a:srgbClr val="0000FF"/>
                              </a:solidFill>
                              <a:latin typeface="Cambria Math" panose="02040503050406030204" pitchFamily="18" charset="0"/>
                            </a:rPr>
                          </m:ctrlPr>
                        </m:dPr>
                        <m:e>
                          <m:r>
                            <a:rPr lang="es-MX" sz="2000" b="0" i="1" smtClean="0">
                              <a:solidFill>
                                <a:srgbClr val="0000FF"/>
                              </a:solidFill>
                              <a:latin typeface="Cambria Math" panose="02040503050406030204" pitchFamily="18" charset="0"/>
                            </a:rPr>
                            <m:t>𝐵</m:t>
                          </m:r>
                        </m:e>
                      </m:d>
                      <m:r>
                        <a:rPr lang="es-MX" sz="2000" b="0" i="1" smtClean="0">
                          <a:solidFill>
                            <a:srgbClr val="0000FF"/>
                          </a:solidFill>
                          <a:latin typeface="Cambria Math" panose="02040503050406030204" pitchFamily="18" charset="0"/>
                        </a:rPr>
                        <m:t>=</m:t>
                      </m:r>
                      <m:r>
                        <a:rPr lang="es-MX" sz="2000" b="0" i="1" smtClean="0">
                          <a:solidFill>
                            <a:srgbClr val="0000FF"/>
                          </a:solidFill>
                          <a:latin typeface="Cambria Math" panose="02040503050406030204" pitchFamily="18" charset="0"/>
                        </a:rPr>
                        <m:t>𝑐𝑡𝑒</m:t>
                      </m:r>
                      <m:r>
                        <a:rPr lang="es-MX" sz="2000" b="0" i="1" smtClean="0">
                          <a:solidFill>
                            <a:srgbClr val="0000FF"/>
                          </a:solidFill>
                          <a:latin typeface="Cambria Math" panose="02040503050406030204" pitchFamily="18" charset="0"/>
                        </a:rPr>
                        <m:t>,    </m:t>
                      </m:r>
                      <m:r>
                        <a:rPr lang="es-MX" sz="2000" b="0" i="1" smtClean="0">
                          <a:solidFill>
                            <a:srgbClr val="0000FF"/>
                          </a:solidFill>
                          <a:latin typeface="Cambria Math" panose="02040503050406030204" pitchFamily="18" charset="0"/>
                        </a:rPr>
                        <m:t>𝑟𝑎𝑝𝑖𝑑𝑒𝑧</m:t>
                      </m:r>
                      <m:r>
                        <a:rPr lang="es-MX" sz="2000" b="0" i="1" smtClean="0">
                          <a:solidFill>
                            <a:srgbClr val="0000FF"/>
                          </a:solidFill>
                          <a:latin typeface="Cambria Math" panose="02040503050406030204" pitchFamily="18" charset="0"/>
                        </a:rPr>
                        <m:t>=</m:t>
                      </m:r>
                      <m:sSub>
                        <m:sSubPr>
                          <m:ctrlPr>
                            <a:rPr lang="es-MX" sz="2000" b="0" i="1" smtClean="0">
                              <a:solidFill>
                                <a:srgbClr val="0000FF"/>
                              </a:solidFill>
                              <a:latin typeface="Cambria Math" panose="02040503050406030204" pitchFamily="18" charset="0"/>
                            </a:rPr>
                          </m:ctrlPr>
                        </m:sSubPr>
                        <m:e>
                          <m:r>
                            <a:rPr lang="es-MX" sz="2000" b="0" i="1" smtClean="0">
                              <a:solidFill>
                                <a:srgbClr val="0000FF"/>
                              </a:solidFill>
                              <a:latin typeface="Cambria Math" panose="02040503050406030204" pitchFamily="18" charset="0"/>
                            </a:rPr>
                            <m:t>𝑘</m:t>
                          </m:r>
                        </m:e>
                        <m:sub>
                          <m:r>
                            <a:rPr lang="es-MX" sz="2000" b="0" i="1" smtClean="0">
                              <a:solidFill>
                                <a:srgbClr val="0000FF"/>
                              </a:solidFill>
                              <a:latin typeface="Cambria Math" panose="02040503050406030204" pitchFamily="18" charset="0"/>
                            </a:rPr>
                            <m:t>2</m:t>
                          </m:r>
                        </m:sub>
                      </m:sSub>
                      <m:sSup>
                        <m:sSupPr>
                          <m:ctrlPr>
                            <a:rPr lang="es-MX" sz="2000" b="0" i="1" smtClean="0">
                              <a:solidFill>
                                <a:srgbClr val="0000FF"/>
                              </a:solidFill>
                              <a:latin typeface="Cambria Math" panose="02040503050406030204" pitchFamily="18" charset="0"/>
                            </a:rPr>
                          </m:ctrlPr>
                        </m:sSupPr>
                        <m:e>
                          <m:r>
                            <a:rPr lang="es-MX" sz="2000" b="0" i="1" smtClean="0">
                              <a:solidFill>
                                <a:srgbClr val="0000FF"/>
                              </a:solidFill>
                              <a:latin typeface="Cambria Math" panose="02040503050406030204" pitchFamily="18" charset="0"/>
                            </a:rPr>
                            <m:t>[</m:t>
                          </m:r>
                          <m:r>
                            <a:rPr lang="es-MX" sz="2000" b="0" i="1" smtClean="0">
                              <a:solidFill>
                                <a:srgbClr val="0000FF"/>
                              </a:solidFill>
                              <a:latin typeface="Cambria Math" panose="02040503050406030204" pitchFamily="18" charset="0"/>
                            </a:rPr>
                            <m:t>𝐴</m:t>
                          </m:r>
                          <m:r>
                            <a:rPr lang="es-MX" sz="2000" b="0" i="1" smtClean="0">
                              <a:solidFill>
                                <a:srgbClr val="0000FF"/>
                              </a:solidFill>
                              <a:latin typeface="Cambria Math" panose="02040503050406030204" pitchFamily="18" charset="0"/>
                            </a:rPr>
                            <m:t>]</m:t>
                          </m:r>
                        </m:e>
                        <m:sup>
                          <m:r>
                            <a:rPr lang="es-MX" sz="2000" b="0" i="1" smtClean="0">
                              <a:solidFill>
                                <a:srgbClr val="0000FF"/>
                              </a:solidFill>
                              <a:latin typeface="Cambria Math" panose="02040503050406030204" pitchFamily="18" charset="0"/>
                              <a:ea typeface="Cambria Math" panose="02040503050406030204" pitchFamily="18" charset="0"/>
                            </a:rPr>
                            <m:t>𝛼</m:t>
                          </m:r>
                        </m:sup>
                      </m:sSup>
                    </m:oMath>
                  </m:oMathPara>
                </a14:m>
                <a:endParaRPr lang="es-MX" sz="2000" i="1" dirty="0">
                  <a:solidFill>
                    <a:srgbClr val="0000FF"/>
                  </a:solidFill>
                </a:endParaRPr>
              </a:p>
            </p:txBody>
          </p:sp>
        </mc:Choice>
        <mc:Fallback xmlns="">
          <p:sp>
            <p:nvSpPr>
              <p:cNvPr id="11" name="CuadroTexto 10"/>
              <p:cNvSpPr txBox="1">
                <a:spLocks noRot="1" noChangeAspect="1" noMove="1" noResize="1" noEditPoints="1" noAdjustHandles="1" noChangeArrowheads="1" noChangeShapeType="1" noTextEdit="1"/>
              </p:cNvSpPr>
              <p:nvPr/>
            </p:nvSpPr>
            <p:spPr>
              <a:xfrm>
                <a:off x="4080170" y="3906050"/>
                <a:ext cx="4045531" cy="307777"/>
              </a:xfrm>
              <a:prstGeom prst="rect">
                <a:avLst/>
              </a:prstGeom>
              <a:blipFill rotWithShape="0">
                <a:blip r:embed="rId4"/>
                <a:stretch>
                  <a:fillRect l="-753" b="-40000"/>
                </a:stretch>
              </a:blipFill>
            </p:spPr>
            <p:txBody>
              <a:bodyPr/>
              <a:lstStyle/>
              <a:p>
                <a:r>
                  <a:rPr lang="es-MX">
                    <a:noFill/>
                  </a:rPr>
                  <a:t> </a:t>
                </a:r>
              </a:p>
            </p:txBody>
          </p:sp>
        </mc:Fallback>
      </mc:AlternateContent>
    </p:spTree>
    <p:extLst>
      <p:ext uri="{BB962C8B-B14F-4D97-AF65-F5344CB8AC3E}">
        <p14:creationId xmlns:p14="http://schemas.microsoft.com/office/powerpoint/2010/main" val="876541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iterate type="lt">
                                    <p:tmAbs val="80"/>
                                  </p:iterate>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55" name="Text Box 19"/>
          <p:cNvSpPr txBox="1">
            <a:spLocks noChangeArrowheads="1"/>
          </p:cNvSpPr>
          <p:nvPr/>
        </p:nvSpPr>
        <p:spPr bwMode="auto">
          <a:xfrm>
            <a:off x="5192496" y="674099"/>
            <a:ext cx="1818126" cy="415498"/>
          </a:xfrm>
          <a:prstGeom prst="rect">
            <a:avLst/>
          </a:prstGeom>
          <a:noFill/>
          <a:ln w="9525">
            <a:noFill/>
            <a:miter lim="800000"/>
            <a:headEnd/>
            <a:tailEnd/>
          </a:ln>
          <a:effectLst/>
        </p:spPr>
        <p:txBody>
          <a:bodyPr wrap="none">
            <a:spAutoFit/>
          </a:bodyPr>
          <a:lstStyle/>
          <a:p>
            <a:pPr algn="ctr">
              <a:spcBef>
                <a:spcPct val="50000"/>
              </a:spcBef>
            </a:pPr>
            <a:r>
              <a:rPr lang="es-ES" sz="2100" b="1" dirty="0">
                <a:solidFill>
                  <a:srgbClr val="0000FF"/>
                </a:solidFill>
              </a:rPr>
              <a:t>Introducción</a:t>
            </a:r>
          </a:p>
        </p:txBody>
      </p:sp>
      <mc:AlternateContent xmlns:mc="http://schemas.openxmlformats.org/markup-compatibility/2006" xmlns:a14="http://schemas.microsoft.com/office/drawing/2010/main">
        <mc:Choice Requires="a14">
          <p:sp>
            <p:nvSpPr>
              <p:cNvPr id="5" name="Rectángulo 4"/>
              <p:cNvSpPr/>
              <p:nvPr/>
            </p:nvSpPr>
            <p:spPr>
              <a:xfrm>
                <a:off x="4613972" y="1408013"/>
                <a:ext cx="2975173" cy="443583"/>
              </a:xfrm>
              <a:prstGeom prst="rect">
                <a:avLst/>
              </a:prstGeom>
            </p:spPr>
            <p:txBody>
              <a:bodyPr wrap="none">
                <a:spAutoFit/>
              </a:bodyPr>
              <a:lstStyle/>
              <a:p>
                <a:pPr lvl="0"/>
                <a14:m>
                  <m:oMathPara xmlns:m="http://schemas.openxmlformats.org/officeDocument/2006/math">
                    <m:oMathParaPr>
                      <m:jc m:val="center"/>
                    </m:oMathParaPr>
                    <m:oMath xmlns:m="http://schemas.openxmlformats.org/officeDocument/2006/math">
                      <m:r>
                        <a:rPr lang="es-MX" sz="2200" b="1" i="1" smtClean="0">
                          <a:solidFill>
                            <a:srgbClr val="0000FF"/>
                          </a:solidFill>
                          <a:effectLst/>
                          <a:latin typeface="Cambria Math" panose="02040503050406030204" pitchFamily="18" charset="0"/>
                        </a:rPr>
                        <m:t>𝒓𝒂𝒑𝒊𝒅𝒆𝒛</m:t>
                      </m:r>
                      <m:r>
                        <a:rPr lang="es-MX" sz="2200" b="1" i="1" smtClean="0">
                          <a:solidFill>
                            <a:srgbClr val="0000FF"/>
                          </a:solidFill>
                          <a:effectLst/>
                          <a:latin typeface="Cambria Math" panose="02040503050406030204" pitchFamily="18" charset="0"/>
                        </a:rPr>
                        <m:t>=</m:t>
                      </m:r>
                      <m:r>
                        <a:rPr lang="es-MX" sz="2200" b="1" i="1" smtClean="0">
                          <a:solidFill>
                            <a:srgbClr val="0000FF"/>
                          </a:solidFill>
                          <a:effectLst/>
                          <a:latin typeface="Cambria Math" panose="02040503050406030204" pitchFamily="18" charset="0"/>
                        </a:rPr>
                        <m:t>𝒌</m:t>
                      </m:r>
                      <m:sSup>
                        <m:sSupPr>
                          <m:ctrlPr>
                            <a:rPr lang="es-MX" sz="2200" i="1" smtClean="0">
                              <a:solidFill>
                                <a:srgbClr val="0000FF"/>
                              </a:solidFill>
                              <a:effectLst/>
                              <a:latin typeface="Cambria Math" panose="02040503050406030204" pitchFamily="18" charset="0"/>
                            </a:rPr>
                          </m:ctrlPr>
                        </m:sSupPr>
                        <m:e>
                          <m:d>
                            <m:dPr>
                              <m:begChr m:val="["/>
                              <m:endChr m:val="]"/>
                              <m:ctrlPr>
                                <a:rPr lang="es-MX" sz="2200" i="1">
                                  <a:solidFill>
                                    <a:srgbClr val="0000FF"/>
                                  </a:solidFill>
                                  <a:effectLst/>
                                  <a:latin typeface="Cambria Math" panose="02040503050406030204" pitchFamily="18" charset="0"/>
                                </a:rPr>
                              </m:ctrlPr>
                            </m:dPr>
                            <m:e>
                              <m:r>
                                <a:rPr lang="es-MX" sz="2200" b="1" i="1" smtClean="0">
                                  <a:solidFill>
                                    <a:srgbClr val="FF0000"/>
                                  </a:solidFill>
                                  <a:effectLst/>
                                  <a:latin typeface="Cambria Math" panose="02040503050406030204" pitchFamily="18" charset="0"/>
                                </a:rPr>
                                <m:t>𝑨</m:t>
                              </m:r>
                            </m:e>
                          </m:d>
                        </m:e>
                        <m:sup>
                          <m:r>
                            <a:rPr lang="es-MX" sz="2200" b="1" i="1" smtClean="0">
                              <a:solidFill>
                                <a:srgbClr val="FF0000"/>
                              </a:solidFill>
                              <a:effectLst/>
                              <a:latin typeface="Cambria Math" panose="02040503050406030204" pitchFamily="18" charset="0"/>
                              <a:ea typeface="Cambria Math" panose="02040503050406030204" pitchFamily="18" charset="0"/>
                            </a:rPr>
                            <m:t>𝜶</m:t>
                          </m:r>
                        </m:sup>
                      </m:sSup>
                      <m:sSup>
                        <m:sSupPr>
                          <m:ctrlPr>
                            <a:rPr lang="es-MX" sz="2200" i="1">
                              <a:solidFill>
                                <a:srgbClr val="0000FF"/>
                              </a:solidFill>
                              <a:effectLst/>
                              <a:latin typeface="Cambria Math" panose="02040503050406030204" pitchFamily="18" charset="0"/>
                            </a:rPr>
                          </m:ctrlPr>
                        </m:sSupPr>
                        <m:e>
                          <m:d>
                            <m:dPr>
                              <m:begChr m:val="["/>
                              <m:endChr m:val="]"/>
                              <m:ctrlPr>
                                <a:rPr lang="es-MX" sz="2200" i="1">
                                  <a:solidFill>
                                    <a:srgbClr val="0000FF"/>
                                  </a:solidFill>
                                  <a:effectLst/>
                                  <a:latin typeface="Cambria Math" panose="02040503050406030204" pitchFamily="18" charset="0"/>
                                </a:rPr>
                              </m:ctrlPr>
                            </m:dPr>
                            <m:e>
                              <m:r>
                                <a:rPr lang="es-MX" sz="2200" b="1" i="1" smtClean="0">
                                  <a:solidFill>
                                    <a:schemeClr val="tx1">
                                      <a:lumMod val="95000"/>
                                      <a:lumOff val="5000"/>
                                    </a:schemeClr>
                                  </a:solidFill>
                                  <a:effectLst/>
                                  <a:latin typeface="Cambria Math" panose="02040503050406030204" pitchFamily="18" charset="0"/>
                                </a:rPr>
                                <m:t>𝑩</m:t>
                              </m:r>
                            </m:e>
                          </m:d>
                        </m:e>
                        <m:sup>
                          <m:r>
                            <a:rPr lang="es-MX" sz="2200" b="1" i="1" smtClean="0">
                              <a:solidFill>
                                <a:schemeClr val="tx1">
                                  <a:lumMod val="95000"/>
                                  <a:lumOff val="5000"/>
                                </a:schemeClr>
                              </a:solidFill>
                              <a:effectLst/>
                              <a:latin typeface="Cambria Math" panose="02040503050406030204" pitchFamily="18" charset="0"/>
                              <a:ea typeface="Cambria Math" panose="02040503050406030204" pitchFamily="18" charset="0"/>
                            </a:rPr>
                            <m:t>𝜷</m:t>
                          </m:r>
                        </m:sup>
                      </m:sSup>
                    </m:oMath>
                  </m:oMathPara>
                </a14:m>
                <a:endParaRPr lang="es-MX" sz="2200" dirty="0">
                  <a:solidFill>
                    <a:srgbClr val="0000FF"/>
                  </a:solidFill>
                  <a:effectLst/>
                </a:endParaRPr>
              </a:p>
            </p:txBody>
          </p:sp>
        </mc:Choice>
        <mc:Fallback xmlns="">
          <p:sp>
            <p:nvSpPr>
              <p:cNvPr id="5" name="Rectángulo 4"/>
              <p:cNvSpPr>
                <a:spLocks noRot="1" noChangeAspect="1" noMove="1" noResize="1" noEditPoints="1" noAdjustHandles="1" noChangeArrowheads="1" noChangeShapeType="1" noTextEdit="1"/>
              </p:cNvSpPr>
              <p:nvPr/>
            </p:nvSpPr>
            <p:spPr>
              <a:xfrm>
                <a:off x="4613972" y="1408013"/>
                <a:ext cx="2975173" cy="443583"/>
              </a:xfrm>
              <a:prstGeom prst="rect">
                <a:avLst/>
              </a:prstGeom>
              <a:blipFill rotWithShape="0">
                <a:blip r:embed="rId2"/>
                <a:stretch>
                  <a:fillRect b="-17808"/>
                </a:stretch>
              </a:blipFill>
            </p:spPr>
            <p:txBody>
              <a:bodyPr/>
              <a:lstStyle/>
              <a:p>
                <a:r>
                  <a:rPr lang="es-MX">
                    <a:noFill/>
                  </a:rPr>
                  <a:t> </a:t>
                </a:r>
              </a:p>
            </p:txBody>
          </p:sp>
        </mc:Fallback>
      </mc:AlternateContent>
      <p:sp>
        <p:nvSpPr>
          <p:cNvPr id="10" name="Rectángulo 9"/>
          <p:cNvSpPr/>
          <p:nvPr/>
        </p:nvSpPr>
        <p:spPr>
          <a:xfrm>
            <a:off x="885864" y="2075795"/>
            <a:ext cx="10431388" cy="1323439"/>
          </a:xfrm>
          <a:prstGeom prst="rect">
            <a:avLst/>
          </a:prstGeom>
          <a:noFill/>
        </p:spPr>
        <p:txBody>
          <a:bodyPr wrap="square">
            <a:spAutoFit/>
          </a:bodyPr>
          <a:lstStyle/>
          <a:p>
            <a:pPr algn="just"/>
            <a:r>
              <a:rPr lang="es-MX" sz="2000" b="1" kern="0" dirty="0">
                <a:solidFill>
                  <a:srgbClr val="0000FF"/>
                </a:solidFill>
              </a:rPr>
              <a:t>Método de la rapidez inicial. </a:t>
            </a:r>
            <a:r>
              <a:rPr lang="es-MX" sz="2000" kern="0" dirty="0">
                <a:solidFill>
                  <a:srgbClr val="0000FF"/>
                </a:solidFill>
              </a:rPr>
              <a:t>Se mide la rapidez al inicio de la reacción para varias concentraciones iniciales distintas de los reactivos. Si la concentración de uno de los reactivos se deja constante, la rapidez solo dependerá de la concentración del reactivo que cambia:</a:t>
            </a:r>
            <a:endParaRPr lang="es-MX" sz="2000" dirty="0">
              <a:solidFill>
                <a:srgbClr val="0000FF"/>
              </a:solidFill>
            </a:endParaRPr>
          </a:p>
        </p:txBody>
      </p:sp>
      <mc:AlternateContent xmlns:mc="http://schemas.openxmlformats.org/markup-compatibility/2006" xmlns:a14="http://schemas.microsoft.com/office/drawing/2010/main">
        <mc:Choice Requires="a14">
          <p:sp>
            <p:nvSpPr>
              <p:cNvPr id="2" name="CuadroTexto 1"/>
              <p:cNvSpPr txBox="1"/>
              <p:nvPr/>
            </p:nvSpPr>
            <p:spPr>
              <a:xfrm>
                <a:off x="1149723" y="3623433"/>
                <a:ext cx="4042773" cy="322652"/>
              </a:xfrm>
              <a:prstGeom prst="rect">
                <a:avLst/>
              </a:prstGeom>
              <a:noFill/>
            </p:spPr>
            <p:txBody>
              <a:bodyPr wrap="none" lIns="0" tIns="0" rIns="0" bIns="0" rtlCol="0">
                <a:spAutoFit/>
              </a:bodyPr>
              <a:lstStyle/>
              <a:p>
                <a:pPr/>
                <a14:m>
                  <m:oMathPara xmlns:m="http://schemas.openxmlformats.org/officeDocument/2006/math">
                    <m:oMathParaPr>
                      <m:jc m:val="center"/>
                    </m:oMathParaPr>
                    <m:oMath xmlns:m="http://schemas.openxmlformats.org/officeDocument/2006/math">
                      <m:r>
                        <a:rPr lang="es-MX" sz="2000" b="0" i="1" smtClean="0">
                          <a:solidFill>
                            <a:srgbClr val="0000FF"/>
                          </a:solidFill>
                          <a:latin typeface="Cambria Math" panose="02040503050406030204" pitchFamily="18" charset="0"/>
                        </a:rPr>
                        <m:t>𝑆𝑖</m:t>
                      </m:r>
                      <m:r>
                        <a:rPr lang="es-MX" sz="2000" b="0" i="1" smtClean="0">
                          <a:solidFill>
                            <a:srgbClr val="0000FF"/>
                          </a:solidFill>
                          <a:latin typeface="Cambria Math" panose="02040503050406030204" pitchFamily="18" charset="0"/>
                        </a:rPr>
                        <m:t> </m:t>
                      </m:r>
                      <m:d>
                        <m:dPr>
                          <m:begChr m:val="["/>
                          <m:endChr m:val="]"/>
                          <m:ctrlPr>
                            <a:rPr lang="es-MX" sz="2000" b="0" i="1" smtClean="0">
                              <a:solidFill>
                                <a:srgbClr val="0000FF"/>
                              </a:solidFill>
                              <a:latin typeface="Cambria Math" panose="02040503050406030204" pitchFamily="18" charset="0"/>
                            </a:rPr>
                          </m:ctrlPr>
                        </m:dPr>
                        <m:e>
                          <m:r>
                            <a:rPr lang="es-MX" sz="2000" b="0" i="1" smtClean="0">
                              <a:solidFill>
                                <a:srgbClr val="0000FF"/>
                              </a:solidFill>
                              <a:latin typeface="Cambria Math" panose="02040503050406030204" pitchFamily="18" charset="0"/>
                            </a:rPr>
                            <m:t>𝐴</m:t>
                          </m:r>
                        </m:e>
                      </m:d>
                      <m:r>
                        <a:rPr lang="es-MX" sz="2000" b="0" i="1" smtClean="0">
                          <a:solidFill>
                            <a:srgbClr val="0000FF"/>
                          </a:solidFill>
                          <a:latin typeface="Cambria Math" panose="02040503050406030204" pitchFamily="18" charset="0"/>
                        </a:rPr>
                        <m:t>=</m:t>
                      </m:r>
                      <m:r>
                        <a:rPr lang="es-MX" sz="2000" b="0" i="1" smtClean="0">
                          <a:solidFill>
                            <a:srgbClr val="0000FF"/>
                          </a:solidFill>
                          <a:latin typeface="Cambria Math" panose="02040503050406030204" pitchFamily="18" charset="0"/>
                        </a:rPr>
                        <m:t>𝑐𝑡𝑒</m:t>
                      </m:r>
                      <m:r>
                        <a:rPr lang="es-MX" sz="2000" b="0" i="1" smtClean="0">
                          <a:solidFill>
                            <a:srgbClr val="0000FF"/>
                          </a:solidFill>
                          <a:latin typeface="Cambria Math" panose="02040503050406030204" pitchFamily="18" charset="0"/>
                        </a:rPr>
                        <m:t>,    </m:t>
                      </m:r>
                      <m:r>
                        <a:rPr lang="es-MX" sz="2000" b="0" i="1" smtClean="0">
                          <a:solidFill>
                            <a:srgbClr val="0000FF"/>
                          </a:solidFill>
                          <a:latin typeface="Cambria Math" panose="02040503050406030204" pitchFamily="18" charset="0"/>
                        </a:rPr>
                        <m:t>𝑟𝑎𝑝𝑖𝑑𝑒𝑧</m:t>
                      </m:r>
                      <m:r>
                        <a:rPr lang="es-MX" sz="2000" b="0" i="1" smtClean="0">
                          <a:solidFill>
                            <a:srgbClr val="0000FF"/>
                          </a:solidFill>
                          <a:latin typeface="Cambria Math" panose="02040503050406030204" pitchFamily="18" charset="0"/>
                        </a:rPr>
                        <m:t>=</m:t>
                      </m:r>
                      <m:sSub>
                        <m:sSubPr>
                          <m:ctrlPr>
                            <a:rPr lang="es-MX" sz="2000" b="0" i="1" smtClean="0">
                              <a:solidFill>
                                <a:srgbClr val="0000FF"/>
                              </a:solidFill>
                              <a:latin typeface="Cambria Math" panose="02040503050406030204" pitchFamily="18" charset="0"/>
                            </a:rPr>
                          </m:ctrlPr>
                        </m:sSubPr>
                        <m:e>
                          <m:r>
                            <a:rPr lang="es-MX" sz="2000" b="0" i="1" smtClean="0">
                              <a:solidFill>
                                <a:srgbClr val="0000FF"/>
                              </a:solidFill>
                              <a:latin typeface="Cambria Math" panose="02040503050406030204" pitchFamily="18" charset="0"/>
                            </a:rPr>
                            <m:t>𝑘</m:t>
                          </m:r>
                        </m:e>
                        <m:sub>
                          <m:r>
                            <a:rPr lang="es-MX" sz="2000" b="0" i="1" smtClean="0">
                              <a:solidFill>
                                <a:srgbClr val="0000FF"/>
                              </a:solidFill>
                              <a:latin typeface="Cambria Math" panose="02040503050406030204" pitchFamily="18" charset="0"/>
                            </a:rPr>
                            <m:t>1</m:t>
                          </m:r>
                        </m:sub>
                      </m:sSub>
                      <m:sSup>
                        <m:sSupPr>
                          <m:ctrlPr>
                            <a:rPr lang="es-MX" sz="2000" b="0" i="1" smtClean="0">
                              <a:solidFill>
                                <a:srgbClr val="0000FF"/>
                              </a:solidFill>
                              <a:latin typeface="Cambria Math" panose="02040503050406030204" pitchFamily="18" charset="0"/>
                            </a:rPr>
                          </m:ctrlPr>
                        </m:sSupPr>
                        <m:e>
                          <m:r>
                            <a:rPr lang="es-MX" sz="2000" b="0" i="1" smtClean="0">
                              <a:solidFill>
                                <a:srgbClr val="0000FF"/>
                              </a:solidFill>
                              <a:latin typeface="Cambria Math" panose="02040503050406030204" pitchFamily="18" charset="0"/>
                            </a:rPr>
                            <m:t>[</m:t>
                          </m:r>
                          <m:r>
                            <a:rPr lang="es-MX" sz="2000" b="0" i="1" smtClean="0">
                              <a:solidFill>
                                <a:srgbClr val="0000FF"/>
                              </a:solidFill>
                              <a:latin typeface="Cambria Math" panose="02040503050406030204" pitchFamily="18" charset="0"/>
                            </a:rPr>
                            <m:t>𝐵</m:t>
                          </m:r>
                          <m:r>
                            <a:rPr lang="es-MX" sz="2000" b="0" i="1" smtClean="0">
                              <a:solidFill>
                                <a:srgbClr val="0000FF"/>
                              </a:solidFill>
                              <a:latin typeface="Cambria Math" panose="02040503050406030204" pitchFamily="18" charset="0"/>
                            </a:rPr>
                            <m:t>]</m:t>
                          </m:r>
                        </m:e>
                        <m:sup>
                          <m:r>
                            <a:rPr lang="es-MX" sz="2000" b="0" i="1" smtClean="0">
                              <a:solidFill>
                                <a:srgbClr val="0000FF"/>
                              </a:solidFill>
                              <a:latin typeface="Cambria Math" panose="02040503050406030204" pitchFamily="18" charset="0"/>
                              <a:ea typeface="Cambria Math" panose="02040503050406030204" pitchFamily="18" charset="0"/>
                            </a:rPr>
                            <m:t>𝛽</m:t>
                          </m:r>
                        </m:sup>
                      </m:sSup>
                    </m:oMath>
                  </m:oMathPara>
                </a14:m>
                <a:endParaRPr lang="es-MX" sz="2000" i="1" dirty="0">
                  <a:solidFill>
                    <a:srgbClr val="0000FF"/>
                  </a:solidFill>
                </a:endParaRPr>
              </a:p>
            </p:txBody>
          </p:sp>
        </mc:Choice>
        <mc:Fallback xmlns="">
          <p:sp>
            <p:nvSpPr>
              <p:cNvPr id="2" name="CuadroTexto 1"/>
              <p:cNvSpPr txBox="1">
                <a:spLocks noRot="1" noChangeAspect="1" noMove="1" noResize="1" noEditPoints="1" noAdjustHandles="1" noChangeArrowheads="1" noChangeShapeType="1" noTextEdit="1"/>
              </p:cNvSpPr>
              <p:nvPr/>
            </p:nvSpPr>
            <p:spPr>
              <a:xfrm>
                <a:off x="1149723" y="3623433"/>
                <a:ext cx="4042773" cy="322652"/>
              </a:xfrm>
              <a:prstGeom prst="rect">
                <a:avLst/>
              </a:prstGeom>
              <a:blipFill rotWithShape="0">
                <a:blip r:embed="rId3"/>
                <a:stretch>
                  <a:fillRect l="-905" t="-1887" r="-452" b="-35849"/>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1816988" y="4257369"/>
                <a:ext cx="2643224" cy="384914"/>
              </a:xfrm>
              <a:prstGeom prst="rect">
                <a:avLst/>
              </a:prstGeom>
              <a:noFill/>
            </p:spPr>
            <p:txBody>
              <a:bodyPr wrap="none" lIns="0" tIns="0" rIns="0" bIns="0" rtlCol="0">
                <a:spAutoFit/>
              </a:bodyPr>
              <a:lstStyle/>
              <a:p>
                <a:pPr/>
                <a14:m>
                  <m:oMathPara xmlns:m="http://schemas.openxmlformats.org/officeDocument/2006/math">
                    <m:oMathParaPr>
                      <m:jc m:val="center"/>
                    </m:oMathParaPr>
                    <m:oMath xmlns:m="http://schemas.openxmlformats.org/officeDocument/2006/math">
                      <m:r>
                        <a:rPr lang="es-MX" sz="2000" b="0" i="1" smtClean="0">
                          <a:solidFill>
                            <a:srgbClr val="0000FF"/>
                          </a:solidFill>
                          <a:latin typeface="Cambria Math" panose="02040503050406030204" pitchFamily="18" charset="0"/>
                        </a:rPr>
                        <m:t>𝑟𝑎𝑝𝑖𝑑𝑒𝑧</m:t>
                      </m:r>
                      <m:r>
                        <a:rPr lang="es-MX" sz="2000" b="0" i="1" smtClean="0">
                          <a:solidFill>
                            <a:srgbClr val="0000FF"/>
                          </a:solidFill>
                          <a:latin typeface="Cambria Math" panose="02040503050406030204" pitchFamily="18" charset="0"/>
                        </a:rPr>
                        <m:t>=</m:t>
                      </m:r>
                      <m:sSub>
                        <m:sSubPr>
                          <m:ctrlPr>
                            <a:rPr lang="es-MX" sz="2000" b="0" i="1" smtClean="0">
                              <a:solidFill>
                                <a:srgbClr val="0000FF"/>
                              </a:solidFill>
                              <a:latin typeface="Cambria Math" panose="02040503050406030204" pitchFamily="18" charset="0"/>
                            </a:rPr>
                          </m:ctrlPr>
                        </m:sSubPr>
                        <m:e>
                          <m:r>
                            <a:rPr lang="es-MX" sz="2000" b="0" i="1" smtClean="0">
                              <a:solidFill>
                                <a:srgbClr val="0000FF"/>
                              </a:solidFill>
                              <a:latin typeface="Cambria Math" panose="02040503050406030204" pitchFamily="18" charset="0"/>
                            </a:rPr>
                            <m:t>𝑣</m:t>
                          </m:r>
                        </m:e>
                        <m:sub>
                          <m:r>
                            <a:rPr lang="es-MX" sz="2000" b="0" i="1" smtClean="0">
                              <a:solidFill>
                                <a:srgbClr val="0000FF"/>
                              </a:solidFill>
                              <a:latin typeface="Cambria Math" panose="02040503050406030204" pitchFamily="18" charset="0"/>
                            </a:rPr>
                            <m:t>0</m:t>
                          </m:r>
                        </m:sub>
                      </m:sSub>
                      <m:r>
                        <a:rPr lang="es-MX" sz="2000" b="0" i="1" smtClean="0">
                          <a:solidFill>
                            <a:srgbClr val="0000FF"/>
                          </a:solidFill>
                          <a:latin typeface="Cambria Math" panose="02040503050406030204" pitchFamily="18" charset="0"/>
                        </a:rPr>
                        <m:t>=</m:t>
                      </m:r>
                      <m:sSub>
                        <m:sSubPr>
                          <m:ctrlPr>
                            <a:rPr lang="es-MX" sz="2000" b="0" i="1" smtClean="0">
                              <a:solidFill>
                                <a:srgbClr val="0000FF"/>
                              </a:solidFill>
                              <a:latin typeface="Cambria Math" panose="02040503050406030204" pitchFamily="18" charset="0"/>
                            </a:rPr>
                          </m:ctrlPr>
                        </m:sSubPr>
                        <m:e>
                          <m:r>
                            <a:rPr lang="es-MX" sz="2000" b="0" i="1" smtClean="0">
                              <a:solidFill>
                                <a:srgbClr val="0000FF"/>
                              </a:solidFill>
                              <a:latin typeface="Cambria Math" panose="02040503050406030204" pitchFamily="18" charset="0"/>
                            </a:rPr>
                            <m:t>𝑘</m:t>
                          </m:r>
                        </m:e>
                        <m:sub>
                          <m:r>
                            <a:rPr lang="es-MX" sz="2000" b="0" i="1" smtClean="0">
                              <a:solidFill>
                                <a:srgbClr val="0000FF"/>
                              </a:solidFill>
                              <a:latin typeface="Cambria Math" panose="02040503050406030204" pitchFamily="18" charset="0"/>
                            </a:rPr>
                            <m:t>1</m:t>
                          </m:r>
                        </m:sub>
                      </m:sSub>
                      <m:sSubSup>
                        <m:sSubSupPr>
                          <m:ctrlPr>
                            <a:rPr lang="es-MX" sz="2000" b="0" i="1" smtClean="0">
                              <a:solidFill>
                                <a:srgbClr val="0000FF"/>
                              </a:solidFill>
                              <a:latin typeface="Cambria Math" panose="02040503050406030204" pitchFamily="18" charset="0"/>
                            </a:rPr>
                          </m:ctrlPr>
                        </m:sSubSupPr>
                        <m:e>
                          <m:d>
                            <m:dPr>
                              <m:begChr m:val="["/>
                              <m:endChr m:val="]"/>
                              <m:ctrlPr>
                                <a:rPr lang="es-MX" sz="2000" b="0" i="1" smtClean="0">
                                  <a:solidFill>
                                    <a:srgbClr val="0000FF"/>
                                  </a:solidFill>
                                  <a:latin typeface="Cambria Math" panose="02040503050406030204" pitchFamily="18" charset="0"/>
                                </a:rPr>
                              </m:ctrlPr>
                            </m:dPr>
                            <m:e>
                              <m:r>
                                <a:rPr lang="es-MX" sz="2000" b="0" i="1" smtClean="0">
                                  <a:solidFill>
                                    <a:srgbClr val="0000FF"/>
                                  </a:solidFill>
                                  <a:latin typeface="Cambria Math" panose="02040503050406030204" pitchFamily="18" charset="0"/>
                                </a:rPr>
                                <m:t>𝐵</m:t>
                              </m:r>
                            </m:e>
                          </m:d>
                        </m:e>
                        <m:sub>
                          <m:r>
                            <a:rPr lang="es-MX" sz="2000" b="0" i="1" smtClean="0">
                              <a:solidFill>
                                <a:srgbClr val="0000FF"/>
                              </a:solidFill>
                              <a:latin typeface="Cambria Math" panose="02040503050406030204" pitchFamily="18" charset="0"/>
                            </a:rPr>
                            <m:t>0</m:t>
                          </m:r>
                        </m:sub>
                        <m:sup>
                          <m:r>
                            <a:rPr lang="es-MX" sz="2000" b="0" i="1" smtClean="0">
                              <a:solidFill>
                                <a:srgbClr val="0000FF"/>
                              </a:solidFill>
                              <a:latin typeface="Cambria Math" panose="02040503050406030204" pitchFamily="18" charset="0"/>
                              <a:ea typeface="Cambria Math" panose="02040503050406030204" pitchFamily="18" charset="0"/>
                            </a:rPr>
                            <m:t>𝛽</m:t>
                          </m:r>
                        </m:sup>
                      </m:sSubSup>
                    </m:oMath>
                  </m:oMathPara>
                </a14:m>
                <a:endParaRPr lang="es-MX" sz="2000" i="1" dirty="0">
                  <a:solidFill>
                    <a:srgbClr val="0000FF"/>
                  </a:solidFill>
                </a:endParaRPr>
              </a:p>
            </p:txBody>
          </p:sp>
        </mc:Choice>
        <mc:Fallback xmlns="">
          <p:sp>
            <p:nvSpPr>
              <p:cNvPr id="11" name="CuadroTexto 10"/>
              <p:cNvSpPr txBox="1">
                <a:spLocks noRot="1" noChangeAspect="1" noMove="1" noResize="1" noEditPoints="1" noAdjustHandles="1" noChangeArrowheads="1" noChangeShapeType="1" noTextEdit="1"/>
              </p:cNvSpPr>
              <p:nvPr/>
            </p:nvSpPr>
            <p:spPr>
              <a:xfrm>
                <a:off x="1816988" y="4257369"/>
                <a:ext cx="2643224" cy="384914"/>
              </a:xfrm>
              <a:prstGeom prst="rect">
                <a:avLst/>
              </a:prstGeom>
              <a:blipFill rotWithShape="0">
                <a:blip r:embed="rId4"/>
                <a:stretch>
                  <a:fillRect l="-2535" t="-1563" r="-1152" b="-23438"/>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7" name="CuadroTexto 6"/>
              <p:cNvSpPr txBox="1"/>
              <p:nvPr/>
            </p:nvSpPr>
            <p:spPr>
              <a:xfrm>
                <a:off x="1816987" y="5069835"/>
                <a:ext cx="2785891" cy="307777"/>
              </a:xfrm>
              <a:prstGeom prst="rect">
                <a:avLst/>
              </a:prstGeom>
              <a:noFill/>
            </p:spPr>
            <p:txBody>
              <a:bodyPr wrap="none" lIns="0" tIns="0" rIns="0" bIns="0" rtlCol="0">
                <a:spAutoFit/>
              </a:bodyPr>
              <a:lstStyle/>
              <a:p>
                <a:pPr/>
                <a14:m>
                  <m:oMathPara xmlns:m="http://schemas.openxmlformats.org/officeDocument/2006/math">
                    <m:oMathParaPr>
                      <m:jc m:val="center"/>
                    </m:oMathParaPr>
                    <m:oMath xmlns:m="http://schemas.openxmlformats.org/officeDocument/2006/math">
                      <m:r>
                        <a:rPr lang="es-MX" sz="2000" b="0" i="1" smtClean="0">
                          <a:solidFill>
                            <a:srgbClr val="0000FF"/>
                          </a:solidFill>
                          <a:latin typeface="Cambria Math" panose="02040503050406030204" pitchFamily="18" charset="0"/>
                        </a:rPr>
                        <m:t>𝑙𝑛</m:t>
                      </m:r>
                      <m:sSub>
                        <m:sSubPr>
                          <m:ctrlPr>
                            <a:rPr lang="es-MX" sz="2000" b="0" i="1" smtClean="0">
                              <a:solidFill>
                                <a:srgbClr val="0000FF"/>
                              </a:solidFill>
                              <a:latin typeface="Cambria Math" panose="02040503050406030204" pitchFamily="18" charset="0"/>
                            </a:rPr>
                          </m:ctrlPr>
                        </m:sSubPr>
                        <m:e>
                          <m:r>
                            <a:rPr lang="es-MX" sz="2000" b="0" i="1" smtClean="0">
                              <a:solidFill>
                                <a:srgbClr val="0000FF"/>
                              </a:solidFill>
                              <a:latin typeface="Cambria Math" panose="02040503050406030204" pitchFamily="18" charset="0"/>
                            </a:rPr>
                            <m:t> </m:t>
                          </m:r>
                          <m:r>
                            <a:rPr lang="es-MX" sz="2000" b="0" i="1" smtClean="0">
                              <a:solidFill>
                                <a:srgbClr val="0000FF"/>
                              </a:solidFill>
                              <a:latin typeface="Cambria Math" panose="02040503050406030204" pitchFamily="18" charset="0"/>
                            </a:rPr>
                            <m:t>𝑣</m:t>
                          </m:r>
                        </m:e>
                        <m:sub>
                          <m:r>
                            <a:rPr lang="es-MX" sz="2000" b="0" i="1" smtClean="0">
                              <a:solidFill>
                                <a:srgbClr val="0000FF"/>
                              </a:solidFill>
                              <a:latin typeface="Cambria Math" panose="02040503050406030204" pitchFamily="18" charset="0"/>
                            </a:rPr>
                            <m:t>0</m:t>
                          </m:r>
                        </m:sub>
                      </m:sSub>
                      <m:r>
                        <a:rPr lang="es-MX" sz="2000" b="0" i="1" smtClean="0">
                          <a:solidFill>
                            <a:srgbClr val="0000FF"/>
                          </a:solidFill>
                          <a:latin typeface="Cambria Math" panose="02040503050406030204" pitchFamily="18" charset="0"/>
                        </a:rPr>
                        <m:t>=</m:t>
                      </m:r>
                      <m:r>
                        <a:rPr lang="es-MX" sz="2000" b="0" i="1" smtClean="0">
                          <a:solidFill>
                            <a:srgbClr val="0000FF"/>
                          </a:solidFill>
                          <a:latin typeface="Cambria Math" panose="02040503050406030204" pitchFamily="18" charset="0"/>
                          <a:ea typeface="Cambria Math" panose="02040503050406030204" pitchFamily="18" charset="0"/>
                        </a:rPr>
                        <m:t>𝛽</m:t>
                      </m:r>
                      <m:r>
                        <a:rPr lang="es-MX" sz="2000" b="0" i="1" smtClean="0">
                          <a:solidFill>
                            <a:srgbClr val="0000FF"/>
                          </a:solidFill>
                          <a:latin typeface="Cambria Math" panose="02040503050406030204" pitchFamily="18" charset="0"/>
                          <a:ea typeface="Cambria Math" panose="02040503050406030204" pitchFamily="18" charset="0"/>
                        </a:rPr>
                        <m:t> </m:t>
                      </m:r>
                      <m:r>
                        <a:rPr lang="es-MX" sz="2000" b="0" i="1" smtClean="0">
                          <a:solidFill>
                            <a:srgbClr val="0000FF"/>
                          </a:solidFill>
                          <a:latin typeface="Cambria Math" panose="02040503050406030204" pitchFamily="18" charset="0"/>
                          <a:ea typeface="Cambria Math" panose="02040503050406030204" pitchFamily="18" charset="0"/>
                        </a:rPr>
                        <m:t>𝑙𝑛</m:t>
                      </m:r>
                      <m:r>
                        <a:rPr lang="es-MX" sz="2000" b="0" i="1" smtClean="0">
                          <a:solidFill>
                            <a:srgbClr val="0000FF"/>
                          </a:solidFill>
                          <a:latin typeface="Cambria Math" panose="02040503050406030204" pitchFamily="18" charset="0"/>
                          <a:ea typeface="Cambria Math" panose="02040503050406030204" pitchFamily="18" charset="0"/>
                        </a:rPr>
                        <m:t> </m:t>
                      </m:r>
                      <m:sSub>
                        <m:sSubPr>
                          <m:ctrlPr>
                            <a:rPr lang="es-MX" sz="2000" b="0" i="1" smtClean="0">
                              <a:solidFill>
                                <a:srgbClr val="0000FF"/>
                              </a:solidFill>
                              <a:latin typeface="Cambria Math" panose="02040503050406030204" pitchFamily="18" charset="0"/>
                            </a:rPr>
                          </m:ctrlPr>
                        </m:sSubPr>
                        <m:e>
                          <m:d>
                            <m:dPr>
                              <m:begChr m:val="["/>
                              <m:endChr m:val="]"/>
                              <m:ctrlPr>
                                <a:rPr lang="es-MX" sz="2000" b="0" i="1" smtClean="0">
                                  <a:solidFill>
                                    <a:srgbClr val="0000FF"/>
                                  </a:solidFill>
                                  <a:latin typeface="Cambria Math" panose="02040503050406030204" pitchFamily="18" charset="0"/>
                                </a:rPr>
                              </m:ctrlPr>
                            </m:dPr>
                            <m:e>
                              <m:r>
                                <a:rPr lang="es-MX" sz="2000" b="0" i="1" smtClean="0">
                                  <a:solidFill>
                                    <a:srgbClr val="0000FF"/>
                                  </a:solidFill>
                                  <a:latin typeface="Cambria Math" panose="02040503050406030204" pitchFamily="18" charset="0"/>
                                </a:rPr>
                                <m:t>𝐵</m:t>
                              </m:r>
                            </m:e>
                          </m:d>
                        </m:e>
                        <m:sub>
                          <m:r>
                            <a:rPr lang="es-MX" sz="2000" b="0" i="1" smtClean="0">
                              <a:solidFill>
                                <a:srgbClr val="0000FF"/>
                              </a:solidFill>
                              <a:latin typeface="Cambria Math" panose="02040503050406030204" pitchFamily="18" charset="0"/>
                            </a:rPr>
                            <m:t>0</m:t>
                          </m:r>
                        </m:sub>
                      </m:sSub>
                      <m:r>
                        <a:rPr lang="es-MX" sz="2000" b="0" i="1" smtClean="0">
                          <a:solidFill>
                            <a:srgbClr val="0000FF"/>
                          </a:solidFill>
                          <a:latin typeface="Cambria Math" panose="02040503050406030204" pitchFamily="18" charset="0"/>
                        </a:rPr>
                        <m:t>+</m:t>
                      </m:r>
                      <m:r>
                        <a:rPr lang="es-MX" sz="2000" b="0" i="1" smtClean="0">
                          <a:solidFill>
                            <a:srgbClr val="0000FF"/>
                          </a:solidFill>
                          <a:latin typeface="Cambria Math" panose="02040503050406030204" pitchFamily="18" charset="0"/>
                        </a:rPr>
                        <m:t>𝑙𝑛</m:t>
                      </m:r>
                      <m:r>
                        <a:rPr lang="es-MX" sz="2000" b="0" i="1" smtClean="0">
                          <a:solidFill>
                            <a:srgbClr val="0000FF"/>
                          </a:solidFill>
                          <a:latin typeface="Cambria Math" panose="02040503050406030204" pitchFamily="18" charset="0"/>
                        </a:rPr>
                        <m:t> </m:t>
                      </m:r>
                      <m:sSub>
                        <m:sSubPr>
                          <m:ctrlPr>
                            <a:rPr lang="es-MX" sz="2000" b="0" i="1" smtClean="0">
                              <a:solidFill>
                                <a:srgbClr val="0000FF"/>
                              </a:solidFill>
                              <a:latin typeface="Cambria Math" panose="02040503050406030204" pitchFamily="18" charset="0"/>
                            </a:rPr>
                          </m:ctrlPr>
                        </m:sSubPr>
                        <m:e>
                          <m:r>
                            <a:rPr lang="es-MX" sz="2000" b="0" i="1" smtClean="0">
                              <a:solidFill>
                                <a:srgbClr val="0000FF"/>
                              </a:solidFill>
                              <a:latin typeface="Cambria Math" panose="02040503050406030204" pitchFamily="18" charset="0"/>
                            </a:rPr>
                            <m:t>𝑘</m:t>
                          </m:r>
                        </m:e>
                        <m:sub>
                          <m:r>
                            <a:rPr lang="es-MX" sz="2000" b="0" i="1" smtClean="0">
                              <a:solidFill>
                                <a:srgbClr val="0000FF"/>
                              </a:solidFill>
                              <a:latin typeface="Cambria Math" panose="02040503050406030204" pitchFamily="18" charset="0"/>
                            </a:rPr>
                            <m:t>1</m:t>
                          </m:r>
                        </m:sub>
                      </m:sSub>
                    </m:oMath>
                  </m:oMathPara>
                </a14:m>
                <a:endParaRPr lang="es-MX" sz="2000" i="1" dirty="0">
                  <a:solidFill>
                    <a:srgbClr val="0000FF"/>
                  </a:solidFill>
                </a:endParaRPr>
              </a:p>
            </p:txBody>
          </p:sp>
        </mc:Choice>
        <mc:Fallback xmlns="">
          <p:sp>
            <p:nvSpPr>
              <p:cNvPr id="7" name="CuadroTexto 6"/>
              <p:cNvSpPr txBox="1">
                <a:spLocks noRot="1" noChangeAspect="1" noMove="1" noResize="1" noEditPoints="1" noAdjustHandles="1" noChangeArrowheads="1" noChangeShapeType="1" noTextEdit="1"/>
              </p:cNvSpPr>
              <p:nvPr/>
            </p:nvSpPr>
            <p:spPr>
              <a:xfrm>
                <a:off x="1816987" y="5069835"/>
                <a:ext cx="2785891" cy="307777"/>
              </a:xfrm>
              <a:prstGeom prst="rect">
                <a:avLst/>
              </a:prstGeom>
              <a:blipFill rotWithShape="0">
                <a:blip r:embed="rId5"/>
                <a:stretch>
                  <a:fillRect l="-1532" r="-219" b="-38000"/>
                </a:stretch>
              </a:blipFill>
            </p:spPr>
            <p:txBody>
              <a:bodyPr/>
              <a:lstStyle/>
              <a:p>
                <a:r>
                  <a:rPr lang="es-MX">
                    <a:noFill/>
                  </a:rPr>
                  <a:t> </a:t>
                </a:r>
              </a:p>
            </p:txBody>
          </p:sp>
        </mc:Fallback>
      </mc:AlternateContent>
      <p:sp>
        <p:nvSpPr>
          <p:cNvPr id="3" name="Cerrar llave 2"/>
          <p:cNvSpPr/>
          <p:nvPr/>
        </p:nvSpPr>
        <p:spPr>
          <a:xfrm rot="5400000">
            <a:off x="2045540" y="5149058"/>
            <a:ext cx="152400" cy="609507"/>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mc:AlternateContent xmlns:mc="http://schemas.openxmlformats.org/markup-compatibility/2006" xmlns:a14="http://schemas.microsoft.com/office/drawing/2010/main">
        <mc:Choice Requires="a14">
          <p:sp>
            <p:nvSpPr>
              <p:cNvPr id="4" name="Rectángulo 3"/>
              <p:cNvSpPr/>
              <p:nvPr/>
            </p:nvSpPr>
            <p:spPr>
              <a:xfrm>
                <a:off x="1930437" y="5454163"/>
                <a:ext cx="38260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b="0" i="1" smtClean="0">
                          <a:solidFill>
                            <a:srgbClr val="FF0000"/>
                          </a:solidFill>
                          <a:latin typeface="Cambria Math" panose="02040503050406030204" pitchFamily="18" charset="0"/>
                        </a:rPr>
                        <m:t>𝑦</m:t>
                      </m:r>
                    </m:oMath>
                  </m:oMathPara>
                </a14:m>
                <a:endParaRPr lang="es-MX" dirty="0">
                  <a:solidFill>
                    <a:srgbClr val="FF0000"/>
                  </a:solidFill>
                </a:endParaRPr>
              </a:p>
            </p:txBody>
          </p:sp>
        </mc:Choice>
        <mc:Fallback xmlns="">
          <p:sp>
            <p:nvSpPr>
              <p:cNvPr id="4" name="Rectángulo 3"/>
              <p:cNvSpPr>
                <a:spLocks noRot="1" noChangeAspect="1" noMove="1" noResize="1" noEditPoints="1" noAdjustHandles="1" noChangeArrowheads="1" noChangeShapeType="1" noTextEdit="1"/>
              </p:cNvSpPr>
              <p:nvPr/>
            </p:nvSpPr>
            <p:spPr>
              <a:xfrm>
                <a:off x="1930437" y="5454163"/>
                <a:ext cx="382605" cy="369332"/>
              </a:xfrm>
              <a:prstGeom prst="rect">
                <a:avLst/>
              </a:prstGeom>
              <a:blipFill rotWithShape="0">
                <a:blip r:embed="rId6"/>
                <a:stretch>
                  <a:fillRect b="-8333"/>
                </a:stretch>
              </a:blipFill>
            </p:spPr>
            <p:txBody>
              <a:bodyPr/>
              <a:lstStyle/>
              <a:p>
                <a:r>
                  <a:rPr lang="es-MX">
                    <a:noFill/>
                  </a:rPr>
                  <a:t> </a:t>
                </a:r>
              </a:p>
            </p:txBody>
          </p:sp>
        </mc:Fallback>
      </mc:AlternateContent>
      <p:sp>
        <p:nvSpPr>
          <p:cNvPr id="12" name="Cerrar llave 11"/>
          <p:cNvSpPr/>
          <p:nvPr/>
        </p:nvSpPr>
        <p:spPr>
          <a:xfrm rot="5400000">
            <a:off x="2723233" y="5343791"/>
            <a:ext cx="152400" cy="220043"/>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mc:AlternateContent xmlns:mc="http://schemas.openxmlformats.org/markup-compatibility/2006" xmlns:a14="http://schemas.microsoft.com/office/drawing/2010/main">
        <mc:Choice Requires="a14">
          <p:sp>
            <p:nvSpPr>
              <p:cNvPr id="13" name="Rectángulo 12"/>
              <p:cNvSpPr/>
              <p:nvPr/>
            </p:nvSpPr>
            <p:spPr>
              <a:xfrm>
                <a:off x="2574510" y="5454163"/>
                <a:ext cx="44672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b="0" i="1" smtClean="0">
                          <a:solidFill>
                            <a:srgbClr val="FF0000"/>
                          </a:solidFill>
                          <a:latin typeface="Cambria Math" panose="02040503050406030204" pitchFamily="18" charset="0"/>
                        </a:rPr>
                        <m:t>𝑚</m:t>
                      </m:r>
                    </m:oMath>
                  </m:oMathPara>
                </a14:m>
                <a:endParaRPr lang="es-MX" dirty="0">
                  <a:solidFill>
                    <a:srgbClr val="FF0000"/>
                  </a:solidFill>
                </a:endParaRPr>
              </a:p>
            </p:txBody>
          </p:sp>
        </mc:Choice>
        <mc:Fallback xmlns="">
          <p:sp>
            <p:nvSpPr>
              <p:cNvPr id="13" name="Rectángulo 12"/>
              <p:cNvSpPr>
                <a:spLocks noRot="1" noChangeAspect="1" noMove="1" noResize="1" noEditPoints="1" noAdjustHandles="1" noChangeArrowheads="1" noChangeShapeType="1" noTextEdit="1"/>
              </p:cNvSpPr>
              <p:nvPr/>
            </p:nvSpPr>
            <p:spPr>
              <a:xfrm>
                <a:off x="2574510" y="5454163"/>
                <a:ext cx="446725" cy="369332"/>
              </a:xfrm>
              <a:prstGeom prst="rect">
                <a:avLst/>
              </a:prstGeom>
              <a:blipFill rotWithShape="0">
                <a:blip r:embed="rId7"/>
                <a:stretch>
                  <a:fillRect/>
                </a:stretch>
              </a:blipFill>
            </p:spPr>
            <p:txBody>
              <a:bodyPr/>
              <a:lstStyle/>
              <a:p>
                <a:r>
                  <a:rPr lang="es-MX">
                    <a:noFill/>
                  </a:rPr>
                  <a:t> </a:t>
                </a:r>
              </a:p>
            </p:txBody>
          </p:sp>
        </mc:Fallback>
      </mc:AlternateContent>
      <p:sp>
        <p:nvSpPr>
          <p:cNvPr id="14" name="Cerrar llave 13"/>
          <p:cNvSpPr/>
          <p:nvPr/>
        </p:nvSpPr>
        <p:spPr>
          <a:xfrm rot="5400000">
            <a:off x="3262603" y="5083673"/>
            <a:ext cx="152400" cy="740278"/>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mc:AlternateContent xmlns:mc="http://schemas.openxmlformats.org/markup-compatibility/2006" xmlns:a14="http://schemas.microsoft.com/office/drawing/2010/main">
        <mc:Choice Requires="a14">
          <p:sp>
            <p:nvSpPr>
              <p:cNvPr id="15" name="Rectángulo 14"/>
              <p:cNvSpPr/>
              <p:nvPr/>
            </p:nvSpPr>
            <p:spPr>
              <a:xfrm>
                <a:off x="3149601" y="5454163"/>
                <a:ext cx="37920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b="0" i="1" smtClean="0">
                          <a:solidFill>
                            <a:srgbClr val="FF0000"/>
                          </a:solidFill>
                          <a:latin typeface="Cambria Math" panose="02040503050406030204" pitchFamily="18" charset="0"/>
                        </a:rPr>
                        <m:t>𝑥</m:t>
                      </m:r>
                    </m:oMath>
                  </m:oMathPara>
                </a14:m>
                <a:endParaRPr lang="es-MX" dirty="0">
                  <a:solidFill>
                    <a:srgbClr val="FF0000"/>
                  </a:solidFill>
                </a:endParaRPr>
              </a:p>
            </p:txBody>
          </p:sp>
        </mc:Choice>
        <mc:Fallback xmlns="">
          <p:sp>
            <p:nvSpPr>
              <p:cNvPr id="15" name="Rectángulo 14"/>
              <p:cNvSpPr>
                <a:spLocks noRot="1" noChangeAspect="1" noMove="1" noResize="1" noEditPoints="1" noAdjustHandles="1" noChangeArrowheads="1" noChangeShapeType="1" noTextEdit="1"/>
              </p:cNvSpPr>
              <p:nvPr/>
            </p:nvSpPr>
            <p:spPr>
              <a:xfrm>
                <a:off x="3149601" y="5454163"/>
                <a:ext cx="379206" cy="369332"/>
              </a:xfrm>
              <a:prstGeom prst="rect">
                <a:avLst/>
              </a:prstGeom>
              <a:blipFill rotWithShape="0">
                <a:blip r:embed="rId8"/>
                <a:stretch>
                  <a:fillRect/>
                </a:stretch>
              </a:blipFill>
            </p:spPr>
            <p:txBody>
              <a:bodyPr/>
              <a:lstStyle/>
              <a:p>
                <a:r>
                  <a:rPr lang="es-MX">
                    <a:noFill/>
                  </a:rPr>
                  <a:t> </a:t>
                </a:r>
              </a:p>
            </p:txBody>
          </p:sp>
        </mc:Fallback>
      </mc:AlternateContent>
      <p:sp>
        <p:nvSpPr>
          <p:cNvPr id="16" name="Cerrar llave 15"/>
          <p:cNvSpPr/>
          <p:nvPr/>
        </p:nvSpPr>
        <p:spPr>
          <a:xfrm rot="5400000">
            <a:off x="4209184" y="5173740"/>
            <a:ext cx="152400" cy="560143"/>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mc:AlternateContent xmlns:mc="http://schemas.openxmlformats.org/markup-compatibility/2006" xmlns:a14="http://schemas.microsoft.com/office/drawing/2010/main">
        <mc:Choice Requires="a14">
          <p:sp>
            <p:nvSpPr>
              <p:cNvPr id="17" name="Rectángulo 16"/>
              <p:cNvSpPr/>
              <p:nvPr/>
            </p:nvSpPr>
            <p:spPr>
              <a:xfrm>
                <a:off x="4095784" y="5454163"/>
                <a:ext cx="37888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b="0" i="1" smtClean="0">
                          <a:solidFill>
                            <a:srgbClr val="FF0000"/>
                          </a:solidFill>
                          <a:latin typeface="Cambria Math" panose="02040503050406030204" pitchFamily="18" charset="0"/>
                        </a:rPr>
                        <m:t>𝑏</m:t>
                      </m:r>
                    </m:oMath>
                  </m:oMathPara>
                </a14:m>
                <a:endParaRPr lang="es-MX" dirty="0">
                  <a:solidFill>
                    <a:srgbClr val="FF0000"/>
                  </a:solidFill>
                </a:endParaRPr>
              </a:p>
            </p:txBody>
          </p:sp>
        </mc:Choice>
        <mc:Fallback xmlns="">
          <p:sp>
            <p:nvSpPr>
              <p:cNvPr id="17" name="Rectángulo 16"/>
              <p:cNvSpPr>
                <a:spLocks noRot="1" noChangeAspect="1" noMove="1" noResize="1" noEditPoints="1" noAdjustHandles="1" noChangeArrowheads="1" noChangeShapeType="1" noTextEdit="1"/>
              </p:cNvSpPr>
              <p:nvPr/>
            </p:nvSpPr>
            <p:spPr>
              <a:xfrm>
                <a:off x="4095784" y="5454163"/>
                <a:ext cx="378886" cy="369332"/>
              </a:xfrm>
              <a:prstGeom prst="rect">
                <a:avLst/>
              </a:prstGeom>
              <a:blipFill rotWithShape="0">
                <a:blip r:embed="rId9"/>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8" name="CuadroTexto 17"/>
              <p:cNvSpPr txBox="1"/>
              <p:nvPr/>
            </p:nvSpPr>
            <p:spPr>
              <a:xfrm>
                <a:off x="6266157" y="3623433"/>
                <a:ext cx="4045531" cy="307777"/>
              </a:xfrm>
              <a:prstGeom prst="rect">
                <a:avLst/>
              </a:prstGeom>
              <a:noFill/>
            </p:spPr>
            <p:txBody>
              <a:bodyPr wrap="none" lIns="0" tIns="0" rIns="0" bIns="0" rtlCol="0">
                <a:spAutoFit/>
              </a:bodyPr>
              <a:lstStyle/>
              <a:p>
                <a:pPr/>
                <a14:m>
                  <m:oMathPara xmlns:m="http://schemas.openxmlformats.org/officeDocument/2006/math">
                    <m:oMathParaPr>
                      <m:jc m:val="center"/>
                    </m:oMathParaPr>
                    <m:oMath xmlns:m="http://schemas.openxmlformats.org/officeDocument/2006/math">
                      <m:r>
                        <a:rPr lang="es-MX" sz="2000" b="0" i="1" smtClean="0">
                          <a:solidFill>
                            <a:srgbClr val="0000FF"/>
                          </a:solidFill>
                          <a:latin typeface="Cambria Math" panose="02040503050406030204" pitchFamily="18" charset="0"/>
                        </a:rPr>
                        <m:t>𝑆𝑖</m:t>
                      </m:r>
                      <m:r>
                        <a:rPr lang="es-MX" sz="2000" b="0" i="1" smtClean="0">
                          <a:solidFill>
                            <a:srgbClr val="0000FF"/>
                          </a:solidFill>
                          <a:latin typeface="Cambria Math" panose="02040503050406030204" pitchFamily="18" charset="0"/>
                        </a:rPr>
                        <m:t> </m:t>
                      </m:r>
                      <m:d>
                        <m:dPr>
                          <m:begChr m:val="["/>
                          <m:endChr m:val="]"/>
                          <m:ctrlPr>
                            <a:rPr lang="es-MX" sz="2000" b="0" i="1" smtClean="0">
                              <a:solidFill>
                                <a:srgbClr val="0000FF"/>
                              </a:solidFill>
                              <a:latin typeface="Cambria Math" panose="02040503050406030204" pitchFamily="18" charset="0"/>
                            </a:rPr>
                          </m:ctrlPr>
                        </m:dPr>
                        <m:e>
                          <m:r>
                            <a:rPr lang="es-MX" sz="2000" b="0" i="1" smtClean="0">
                              <a:solidFill>
                                <a:srgbClr val="0000FF"/>
                              </a:solidFill>
                              <a:latin typeface="Cambria Math" panose="02040503050406030204" pitchFamily="18" charset="0"/>
                            </a:rPr>
                            <m:t>𝐵</m:t>
                          </m:r>
                        </m:e>
                      </m:d>
                      <m:r>
                        <a:rPr lang="es-MX" sz="2000" b="0" i="1" smtClean="0">
                          <a:solidFill>
                            <a:srgbClr val="0000FF"/>
                          </a:solidFill>
                          <a:latin typeface="Cambria Math" panose="02040503050406030204" pitchFamily="18" charset="0"/>
                        </a:rPr>
                        <m:t>=</m:t>
                      </m:r>
                      <m:r>
                        <a:rPr lang="es-MX" sz="2000" b="0" i="1" smtClean="0">
                          <a:solidFill>
                            <a:srgbClr val="0000FF"/>
                          </a:solidFill>
                          <a:latin typeface="Cambria Math" panose="02040503050406030204" pitchFamily="18" charset="0"/>
                        </a:rPr>
                        <m:t>𝑐𝑡𝑒</m:t>
                      </m:r>
                      <m:r>
                        <a:rPr lang="es-MX" sz="2000" b="0" i="1" smtClean="0">
                          <a:solidFill>
                            <a:srgbClr val="0000FF"/>
                          </a:solidFill>
                          <a:latin typeface="Cambria Math" panose="02040503050406030204" pitchFamily="18" charset="0"/>
                        </a:rPr>
                        <m:t>,    </m:t>
                      </m:r>
                      <m:r>
                        <a:rPr lang="es-MX" sz="2000" b="0" i="1" smtClean="0">
                          <a:solidFill>
                            <a:srgbClr val="0000FF"/>
                          </a:solidFill>
                          <a:latin typeface="Cambria Math" panose="02040503050406030204" pitchFamily="18" charset="0"/>
                        </a:rPr>
                        <m:t>𝑟𝑎𝑝𝑖𝑑𝑒𝑧</m:t>
                      </m:r>
                      <m:r>
                        <a:rPr lang="es-MX" sz="2000" b="0" i="1" smtClean="0">
                          <a:solidFill>
                            <a:srgbClr val="0000FF"/>
                          </a:solidFill>
                          <a:latin typeface="Cambria Math" panose="02040503050406030204" pitchFamily="18" charset="0"/>
                        </a:rPr>
                        <m:t>=</m:t>
                      </m:r>
                      <m:sSub>
                        <m:sSubPr>
                          <m:ctrlPr>
                            <a:rPr lang="es-MX" sz="2000" b="0" i="1" smtClean="0">
                              <a:solidFill>
                                <a:srgbClr val="0000FF"/>
                              </a:solidFill>
                              <a:latin typeface="Cambria Math" panose="02040503050406030204" pitchFamily="18" charset="0"/>
                            </a:rPr>
                          </m:ctrlPr>
                        </m:sSubPr>
                        <m:e>
                          <m:r>
                            <a:rPr lang="es-MX" sz="2000" b="0" i="1" smtClean="0">
                              <a:solidFill>
                                <a:srgbClr val="0000FF"/>
                              </a:solidFill>
                              <a:latin typeface="Cambria Math" panose="02040503050406030204" pitchFamily="18" charset="0"/>
                            </a:rPr>
                            <m:t>𝑘</m:t>
                          </m:r>
                        </m:e>
                        <m:sub>
                          <m:r>
                            <a:rPr lang="es-MX" sz="2000" b="0" i="1" smtClean="0">
                              <a:solidFill>
                                <a:srgbClr val="0000FF"/>
                              </a:solidFill>
                              <a:latin typeface="Cambria Math" panose="02040503050406030204" pitchFamily="18" charset="0"/>
                            </a:rPr>
                            <m:t>2</m:t>
                          </m:r>
                        </m:sub>
                      </m:sSub>
                      <m:sSup>
                        <m:sSupPr>
                          <m:ctrlPr>
                            <a:rPr lang="es-MX" sz="2000" b="0" i="1" smtClean="0">
                              <a:solidFill>
                                <a:srgbClr val="0000FF"/>
                              </a:solidFill>
                              <a:latin typeface="Cambria Math" panose="02040503050406030204" pitchFamily="18" charset="0"/>
                            </a:rPr>
                          </m:ctrlPr>
                        </m:sSupPr>
                        <m:e>
                          <m:r>
                            <a:rPr lang="es-MX" sz="2000" b="0" i="1" smtClean="0">
                              <a:solidFill>
                                <a:srgbClr val="0000FF"/>
                              </a:solidFill>
                              <a:latin typeface="Cambria Math" panose="02040503050406030204" pitchFamily="18" charset="0"/>
                            </a:rPr>
                            <m:t>[</m:t>
                          </m:r>
                          <m:r>
                            <a:rPr lang="es-MX" sz="2000" b="0" i="1" smtClean="0">
                              <a:solidFill>
                                <a:srgbClr val="0000FF"/>
                              </a:solidFill>
                              <a:latin typeface="Cambria Math" panose="02040503050406030204" pitchFamily="18" charset="0"/>
                            </a:rPr>
                            <m:t>𝐴</m:t>
                          </m:r>
                          <m:r>
                            <a:rPr lang="es-MX" sz="2000" b="0" i="1" smtClean="0">
                              <a:solidFill>
                                <a:srgbClr val="0000FF"/>
                              </a:solidFill>
                              <a:latin typeface="Cambria Math" panose="02040503050406030204" pitchFamily="18" charset="0"/>
                            </a:rPr>
                            <m:t>]</m:t>
                          </m:r>
                        </m:e>
                        <m:sup>
                          <m:r>
                            <a:rPr lang="es-MX" sz="2000" b="0" i="1" smtClean="0">
                              <a:solidFill>
                                <a:srgbClr val="0000FF"/>
                              </a:solidFill>
                              <a:latin typeface="Cambria Math" panose="02040503050406030204" pitchFamily="18" charset="0"/>
                              <a:ea typeface="Cambria Math" panose="02040503050406030204" pitchFamily="18" charset="0"/>
                            </a:rPr>
                            <m:t>𝛼</m:t>
                          </m:r>
                        </m:sup>
                      </m:sSup>
                    </m:oMath>
                  </m:oMathPara>
                </a14:m>
                <a:endParaRPr lang="es-MX" sz="2000" i="1" dirty="0">
                  <a:solidFill>
                    <a:srgbClr val="0000FF"/>
                  </a:solidFill>
                </a:endParaRPr>
              </a:p>
            </p:txBody>
          </p:sp>
        </mc:Choice>
        <mc:Fallback xmlns="">
          <p:sp>
            <p:nvSpPr>
              <p:cNvPr id="18" name="CuadroTexto 17"/>
              <p:cNvSpPr txBox="1">
                <a:spLocks noRot="1" noChangeAspect="1" noMove="1" noResize="1" noEditPoints="1" noAdjustHandles="1" noChangeArrowheads="1" noChangeShapeType="1" noTextEdit="1"/>
              </p:cNvSpPr>
              <p:nvPr/>
            </p:nvSpPr>
            <p:spPr>
              <a:xfrm>
                <a:off x="6266157" y="3623433"/>
                <a:ext cx="4045531" cy="307777"/>
              </a:xfrm>
              <a:prstGeom prst="rect">
                <a:avLst/>
              </a:prstGeom>
              <a:blipFill rotWithShape="0">
                <a:blip r:embed="rId10"/>
                <a:stretch>
                  <a:fillRect l="-904" b="-37255"/>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9" name="CuadroTexto 18"/>
              <p:cNvSpPr txBox="1"/>
              <p:nvPr/>
            </p:nvSpPr>
            <p:spPr>
              <a:xfrm>
                <a:off x="6933422" y="4257369"/>
                <a:ext cx="2635209" cy="307777"/>
              </a:xfrm>
              <a:prstGeom prst="rect">
                <a:avLst/>
              </a:prstGeom>
              <a:noFill/>
            </p:spPr>
            <p:txBody>
              <a:bodyPr wrap="none" lIns="0" tIns="0" rIns="0" bIns="0" rtlCol="0">
                <a:spAutoFit/>
              </a:bodyPr>
              <a:lstStyle/>
              <a:p>
                <a:pPr/>
                <a14:m>
                  <m:oMathPara xmlns:m="http://schemas.openxmlformats.org/officeDocument/2006/math">
                    <m:oMathParaPr>
                      <m:jc m:val="center"/>
                    </m:oMathParaPr>
                    <m:oMath xmlns:m="http://schemas.openxmlformats.org/officeDocument/2006/math">
                      <m:r>
                        <a:rPr lang="es-MX" sz="2000" b="0" i="1" smtClean="0">
                          <a:solidFill>
                            <a:srgbClr val="0000FF"/>
                          </a:solidFill>
                          <a:latin typeface="Cambria Math" panose="02040503050406030204" pitchFamily="18" charset="0"/>
                        </a:rPr>
                        <m:t>𝑟𝑎𝑝𝑖𝑑𝑒𝑧</m:t>
                      </m:r>
                      <m:r>
                        <a:rPr lang="es-MX" sz="2000" b="0" i="1" smtClean="0">
                          <a:solidFill>
                            <a:srgbClr val="0000FF"/>
                          </a:solidFill>
                          <a:latin typeface="Cambria Math" panose="02040503050406030204" pitchFamily="18" charset="0"/>
                        </a:rPr>
                        <m:t>=</m:t>
                      </m:r>
                      <m:sSub>
                        <m:sSubPr>
                          <m:ctrlPr>
                            <a:rPr lang="es-MX" sz="2000" b="0" i="1" smtClean="0">
                              <a:solidFill>
                                <a:srgbClr val="0000FF"/>
                              </a:solidFill>
                              <a:latin typeface="Cambria Math" panose="02040503050406030204" pitchFamily="18" charset="0"/>
                            </a:rPr>
                          </m:ctrlPr>
                        </m:sSubPr>
                        <m:e>
                          <m:r>
                            <a:rPr lang="es-MX" sz="2000" b="0" i="1" smtClean="0">
                              <a:solidFill>
                                <a:srgbClr val="0000FF"/>
                              </a:solidFill>
                              <a:latin typeface="Cambria Math" panose="02040503050406030204" pitchFamily="18" charset="0"/>
                            </a:rPr>
                            <m:t>𝑣</m:t>
                          </m:r>
                        </m:e>
                        <m:sub>
                          <m:r>
                            <a:rPr lang="es-MX" sz="2000" b="0" i="1" smtClean="0">
                              <a:solidFill>
                                <a:srgbClr val="0000FF"/>
                              </a:solidFill>
                              <a:latin typeface="Cambria Math" panose="02040503050406030204" pitchFamily="18" charset="0"/>
                            </a:rPr>
                            <m:t>0</m:t>
                          </m:r>
                        </m:sub>
                      </m:sSub>
                      <m:r>
                        <a:rPr lang="es-MX" sz="2000" b="0" i="1" smtClean="0">
                          <a:solidFill>
                            <a:srgbClr val="0000FF"/>
                          </a:solidFill>
                          <a:latin typeface="Cambria Math" panose="02040503050406030204" pitchFamily="18" charset="0"/>
                        </a:rPr>
                        <m:t>=</m:t>
                      </m:r>
                      <m:sSub>
                        <m:sSubPr>
                          <m:ctrlPr>
                            <a:rPr lang="es-MX" sz="2000" b="0" i="1" smtClean="0">
                              <a:solidFill>
                                <a:srgbClr val="0000FF"/>
                              </a:solidFill>
                              <a:latin typeface="Cambria Math" panose="02040503050406030204" pitchFamily="18" charset="0"/>
                            </a:rPr>
                          </m:ctrlPr>
                        </m:sSubPr>
                        <m:e>
                          <m:r>
                            <a:rPr lang="es-MX" sz="2000" b="0" i="1" smtClean="0">
                              <a:solidFill>
                                <a:srgbClr val="0000FF"/>
                              </a:solidFill>
                              <a:latin typeface="Cambria Math" panose="02040503050406030204" pitchFamily="18" charset="0"/>
                            </a:rPr>
                            <m:t>𝑘</m:t>
                          </m:r>
                        </m:e>
                        <m:sub>
                          <m:r>
                            <a:rPr lang="es-MX" sz="2000" b="0" i="1" smtClean="0">
                              <a:solidFill>
                                <a:srgbClr val="0000FF"/>
                              </a:solidFill>
                              <a:latin typeface="Cambria Math" panose="02040503050406030204" pitchFamily="18" charset="0"/>
                            </a:rPr>
                            <m:t>2</m:t>
                          </m:r>
                        </m:sub>
                      </m:sSub>
                      <m:sSubSup>
                        <m:sSubSupPr>
                          <m:ctrlPr>
                            <a:rPr lang="es-MX" sz="2000" b="0" i="1" smtClean="0">
                              <a:solidFill>
                                <a:srgbClr val="0000FF"/>
                              </a:solidFill>
                              <a:latin typeface="Cambria Math" panose="02040503050406030204" pitchFamily="18" charset="0"/>
                            </a:rPr>
                          </m:ctrlPr>
                        </m:sSubSupPr>
                        <m:e>
                          <m:d>
                            <m:dPr>
                              <m:begChr m:val="["/>
                              <m:endChr m:val="]"/>
                              <m:ctrlPr>
                                <a:rPr lang="es-MX" sz="2000" b="0" i="1" smtClean="0">
                                  <a:solidFill>
                                    <a:srgbClr val="0000FF"/>
                                  </a:solidFill>
                                  <a:latin typeface="Cambria Math" panose="02040503050406030204" pitchFamily="18" charset="0"/>
                                </a:rPr>
                              </m:ctrlPr>
                            </m:dPr>
                            <m:e>
                              <m:r>
                                <a:rPr lang="es-MX" sz="2000" b="0" i="1" smtClean="0">
                                  <a:solidFill>
                                    <a:srgbClr val="0000FF"/>
                                  </a:solidFill>
                                  <a:latin typeface="Cambria Math" panose="02040503050406030204" pitchFamily="18" charset="0"/>
                                </a:rPr>
                                <m:t>𝐴</m:t>
                              </m:r>
                            </m:e>
                          </m:d>
                        </m:e>
                        <m:sub>
                          <m:r>
                            <a:rPr lang="es-MX" sz="2000" b="0" i="1" smtClean="0">
                              <a:solidFill>
                                <a:srgbClr val="0000FF"/>
                              </a:solidFill>
                              <a:latin typeface="Cambria Math" panose="02040503050406030204" pitchFamily="18" charset="0"/>
                            </a:rPr>
                            <m:t>0</m:t>
                          </m:r>
                        </m:sub>
                        <m:sup>
                          <m:r>
                            <a:rPr lang="es-MX" sz="2000" b="0" i="1" smtClean="0">
                              <a:solidFill>
                                <a:srgbClr val="0000FF"/>
                              </a:solidFill>
                              <a:latin typeface="Cambria Math" panose="02040503050406030204" pitchFamily="18" charset="0"/>
                              <a:ea typeface="Cambria Math" panose="02040503050406030204" pitchFamily="18" charset="0"/>
                            </a:rPr>
                            <m:t>𝛼</m:t>
                          </m:r>
                        </m:sup>
                      </m:sSubSup>
                    </m:oMath>
                  </m:oMathPara>
                </a14:m>
                <a:endParaRPr lang="es-MX" sz="2000" i="1" dirty="0">
                  <a:solidFill>
                    <a:srgbClr val="0000FF"/>
                  </a:solidFill>
                </a:endParaRPr>
              </a:p>
            </p:txBody>
          </p:sp>
        </mc:Choice>
        <mc:Fallback xmlns="">
          <p:sp>
            <p:nvSpPr>
              <p:cNvPr id="19" name="CuadroTexto 18"/>
              <p:cNvSpPr txBox="1">
                <a:spLocks noRot="1" noChangeAspect="1" noMove="1" noResize="1" noEditPoints="1" noAdjustHandles="1" noChangeArrowheads="1" noChangeShapeType="1" noTextEdit="1"/>
              </p:cNvSpPr>
              <p:nvPr/>
            </p:nvSpPr>
            <p:spPr>
              <a:xfrm>
                <a:off x="6933422" y="4257369"/>
                <a:ext cx="2635209" cy="307777"/>
              </a:xfrm>
              <a:prstGeom prst="rect">
                <a:avLst/>
              </a:prstGeom>
              <a:blipFill rotWithShape="0">
                <a:blip r:embed="rId11"/>
                <a:stretch>
                  <a:fillRect l="-2540" b="-35294"/>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0" name="CuadroTexto 19"/>
              <p:cNvSpPr txBox="1"/>
              <p:nvPr/>
            </p:nvSpPr>
            <p:spPr>
              <a:xfrm>
                <a:off x="6933421" y="5069835"/>
                <a:ext cx="2844753" cy="307777"/>
              </a:xfrm>
              <a:prstGeom prst="rect">
                <a:avLst/>
              </a:prstGeom>
              <a:noFill/>
            </p:spPr>
            <p:txBody>
              <a:bodyPr wrap="none" lIns="0" tIns="0" rIns="0" bIns="0" rtlCol="0">
                <a:spAutoFit/>
              </a:bodyPr>
              <a:lstStyle/>
              <a:p>
                <a:pPr/>
                <a14:m>
                  <m:oMathPara xmlns:m="http://schemas.openxmlformats.org/officeDocument/2006/math">
                    <m:oMathParaPr>
                      <m:jc m:val="center"/>
                    </m:oMathParaPr>
                    <m:oMath xmlns:m="http://schemas.openxmlformats.org/officeDocument/2006/math">
                      <m:r>
                        <a:rPr lang="es-MX" sz="2000" b="0" i="1" smtClean="0">
                          <a:solidFill>
                            <a:srgbClr val="0000FF"/>
                          </a:solidFill>
                          <a:latin typeface="Cambria Math" panose="02040503050406030204" pitchFamily="18" charset="0"/>
                        </a:rPr>
                        <m:t>𝑙𝑛</m:t>
                      </m:r>
                      <m:sSub>
                        <m:sSubPr>
                          <m:ctrlPr>
                            <a:rPr lang="es-MX" sz="2000" b="0" i="1" smtClean="0">
                              <a:solidFill>
                                <a:srgbClr val="0000FF"/>
                              </a:solidFill>
                              <a:latin typeface="Cambria Math" panose="02040503050406030204" pitchFamily="18" charset="0"/>
                            </a:rPr>
                          </m:ctrlPr>
                        </m:sSubPr>
                        <m:e>
                          <m:r>
                            <a:rPr lang="es-MX" sz="2000" b="0" i="1" smtClean="0">
                              <a:solidFill>
                                <a:srgbClr val="0000FF"/>
                              </a:solidFill>
                              <a:latin typeface="Cambria Math" panose="02040503050406030204" pitchFamily="18" charset="0"/>
                            </a:rPr>
                            <m:t> </m:t>
                          </m:r>
                          <m:r>
                            <a:rPr lang="es-MX" sz="2000" b="0" i="1" smtClean="0">
                              <a:solidFill>
                                <a:srgbClr val="0000FF"/>
                              </a:solidFill>
                              <a:latin typeface="Cambria Math" panose="02040503050406030204" pitchFamily="18" charset="0"/>
                            </a:rPr>
                            <m:t>𝑣</m:t>
                          </m:r>
                        </m:e>
                        <m:sub>
                          <m:r>
                            <a:rPr lang="es-MX" sz="2000" b="0" i="1" smtClean="0">
                              <a:solidFill>
                                <a:srgbClr val="0000FF"/>
                              </a:solidFill>
                              <a:latin typeface="Cambria Math" panose="02040503050406030204" pitchFamily="18" charset="0"/>
                            </a:rPr>
                            <m:t>0</m:t>
                          </m:r>
                        </m:sub>
                      </m:sSub>
                      <m:r>
                        <a:rPr lang="es-MX" sz="2000" b="0" i="1" smtClean="0">
                          <a:solidFill>
                            <a:srgbClr val="0000FF"/>
                          </a:solidFill>
                          <a:latin typeface="Cambria Math" panose="02040503050406030204" pitchFamily="18" charset="0"/>
                        </a:rPr>
                        <m:t>=</m:t>
                      </m:r>
                      <m:r>
                        <a:rPr lang="es-MX" sz="2000" b="0" i="1" smtClean="0">
                          <a:solidFill>
                            <a:srgbClr val="0000FF"/>
                          </a:solidFill>
                          <a:latin typeface="Cambria Math" panose="02040503050406030204" pitchFamily="18" charset="0"/>
                          <a:ea typeface="Cambria Math" panose="02040503050406030204" pitchFamily="18" charset="0"/>
                        </a:rPr>
                        <m:t>𝛼</m:t>
                      </m:r>
                      <m:r>
                        <a:rPr lang="es-MX" sz="2000" b="0" i="1" smtClean="0">
                          <a:solidFill>
                            <a:srgbClr val="0000FF"/>
                          </a:solidFill>
                          <a:latin typeface="Cambria Math" panose="02040503050406030204" pitchFamily="18" charset="0"/>
                          <a:ea typeface="Cambria Math" panose="02040503050406030204" pitchFamily="18" charset="0"/>
                        </a:rPr>
                        <m:t> </m:t>
                      </m:r>
                      <m:r>
                        <a:rPr lang="es-MX" sz="2000" b="0" i="1" smtClean="0">
                          <a:solidFill>
                            <a:srgbClr val="0000FF"/>
                          </a:solidFill>
                          <a:latin typeface="Cambria Math" panose="02040503050406030204" pitchFamily="18" charset="0"/>
                          <a:ea typeface="Cambria Math" panose="02040503050406030204" pitchFamily="18" charset="0"/>
                        </a:rPr>
                        <m:t>𝑙𝑛</m:t>
                      </m:r>
                      <m:r>
                        <a:rPr lang="es-MX" sz="2000" b="0" i="1" smtClean="0">
                          <a:solidFill>
                            <a:srgbClr val="0000FF"/>
                          </a:solidFill>
                          <a:latin typeface="Cambria Math" panose="02040503050406030204" pitchFamily="18" charset="0"/>
                          <a:ea typeface="Cambria Math" panose="02040503050406030204" pitchFamily="18" charset="0"/>
                        </a:rPr>
                        <m:t> </m:t>
                      </m:r>
                      <m:sSub>
                        <m:sSubPr>
                          <m:ctrlPr>
                            <a:rPr lang="es-MX" sz="2000" b="0" i="1" smtClean="0">
                              <a:solidFill>
                                <a:srgbClr val="0000FF"/>
                              </a:solidFill>
                              <a:latin typeface="Cambria Math" panose="02040503050406030204" pitchFamily="18" charset="0"/>
                            </a:rPr>
                          </m:ctrlPr>
                        </m:sSubPr>
                        <m:e>
                          <m:d>
                            <m:dPr>
                              <m:begChr m:val="["/>
                              <m:endChr m:val="]"/>
                              <m:ctrlPr>
                                <a:rPr lang="es-MX" sz="2000" b="0" i="1" smtClean="0">
                                  <a:solidFill>
                                    <a:srgbClr val="0000FF"/>
                                  </a:solidFill>
                                  <a:latin typeface="Cambria Math" panose="02040503050406030204" pitchFamily="18" charset="0"/>
                                </a:rPr>
                              </m:ctrlPr>
                            </m:dPr>
                            <m:e>
                              <m:r>
                                <a:rPr lang="es-MX" sz="2000" b="0" i="1" smtClean="0">
                                  <a:solidFill>
                                    <a:srgbClr val="0000FF"/>
                                  </a:solidFill>
                                  <a:latin typeface="Cambria Math" panose="02040503050406030204" pitchFamily="18" charset="0"/>
                                </a:rPr>
                                <m:t>𝐴</m:t>
                              </m:r>
                            </m:e>
                          </m:d>
                        </m:e>
                        <m:sub>
                          <m:r>
                            <a:rPr lang="es-MX" sz="2000" b="0" i="1" smtClean="0">
                              <a:solidFill>
                                <a:srgbClr val="0000FF"/>
                              </a:solidFill>
                              <a:latin typeface="Cambria Math" panose="02040503050406030204" pitchFamily="18" charset="0"/>
                            </a:rPr>
                            <m:t>0</m:t>
                          </m:r>
                        </m:sub>
                      </m:sSub>
                      <m:r>
                        <a:rPr lang="es-MX" sz="2000" b="0" i="1" smtClean="0">
                          <a:solidFill>
                            <a:srgbClr val="0000FF"/>
                          </a:solidFill>
                          <a:latin typeface="Cambria Math" panose="02040503050406030204" pitchFamily="18" charset="0"/>
                        </a:rPr>
                        <m:t>+</m:t>
                      </m:r>
                      <m:r>
                        <a:rPr lang="es-MX" sz="2000" b="0" i="1" smtClean="0">
                          <a:solidFill>
                            <a:srgbClr val="0000FF"/>
                          </a:solidFill>
                          <a:latin typeface="Cambria Math" panose="02040503050406030204" pitchFamily="18" charset="0"/>
                        </a:rPr>
                        <m:t>𝑙𝑛</m:t>
                      </m:r>
                      <m:r>
                        <a:rPr lang="es-MX" sz="2000" b="0" i="1" smtClean="0">
                          <a:solidFill>
                            <a:srgbClr val="0000FF"/>
                          </a:solidFill>
                          <a:latin typeface="Cambria Math" panose="02040503050406030204" pitchFamily="18" charset="0"/>
                        </a:rPr>
                        <m:t> </m:t>
                      </m:r>
                      <m:sSub>
                        <m:sSubPr>
                          <m:ctrlPr>
                            <a:rPr lang="es-MX" sz="2000" b="0" i="1" smtClean="0">
                              <a:solidFill>
                                <a:srgbClr val="0000FF"/>
                              </a:solidFill>
                              <a:latin typeface="Cambria Math" panose="02040503050406030204" pitchFamily="18" charset="0"/>
                            </a:rPr>
                          </m:ctrlPr>
                        </m:sSubPr>
                        <m:e>
                          <m:r>
                            <a:rPr lang="es-MX" sz="2000" b="0" i="1" smtClean="0">
                              <a:solidFill>
                                <a:srgbClr val="0000FF"/>
                              </a:solidFill>
                              <a:latin typeface="Cambria Math" panose="02040503050406030204" pitchFamily="18" charset="0"/>
                            </a:rPr>
                            <m:t>𝑘</m:t>
                          </m:r>
                        </m:e>
                        <m:sub>
                          <m:r>
                            <a:rPr lang="es-MX" sz="2000" b="0" i="1" smtClean="0">
                              <a:solidFill>
                                <a:srgbClr val="0000FF"/>
                              </a:solidFill>
                              <a:latin typeface="Cambria Math" panose="02040503050406030204" pitchFamily="18" charset="0"/>
                            </a:rPr>
                            <m:t>2</m:t>
                          </m:r>
                        </m:sub>
                      </m:sSub>
                    </m:oMath>
                  </m:oMathPara>
                </a14:m>
                <a:endParaRPr lang="es-MX" sz="2000" i="1" dirty="0">
                  <a:solidFill>
                    <a:srgbClr val="0000FF"/>
                  </a:solidFill>
                </a:endParaRPr>
              </a:p>
            </p:txBody>
          </p:sp>
        </mc:Choice>
        <mc:Fallback xmlns="">
          <p:sp>
            <p:nvSpPr>
              <p:cNvPr id="20" name="CuadroTexto 19"/>
              <p:cNvSpPr txBox="1">
                <a:spLocks noRot="1" noChangeAspect="1" noMove="1" noResize="1" noEditPoints="1" noAdjustHandles="1" noChangeArrowheads="1" noChangeShapeType="1" noTextEdit="1"/>
              </p:cNvSpPr>
              <p:nvPr/>
            </p:nvSpPr>
            <p:spPr>
              <a:xfrm>
                <a:off x="6933421" y="5069835"/>
                <a:ext cx="2844753" cy="307777"/>
              </a:xfrm>
              <a:prstGeom prst="rect">
                <a:avLst/>
              </a:prstGeom>
              <a:blipFill rotWithShape="0">
                <a:blip r:embed="rId12"/>
                <a:stretch>
                  <a:fillRect l="-428" b="-20000"/>
                </a:stretch>
              </a:blipFill>
            </p:spPr>
            <p:txBody>
              <a:bodyPr/>
              <a:lstStyle/>
              <a:p>
                <a:r>
                  <a:rPr lang="es-MX">
                    <a:noFill/>
                  </a:rPr>
                  <a:t> </a:t>
                </a:r>
              </a:p>
            </p:txBody>
          </p:sp>
        </mc:Fallback>
      </mc:AlternateContent>
      <p:sp>
        <p:nvSpPr>
          <p:cNvPr id="21" name="Cerrar llave 20"/>
          <p:cNvSpPr/>
          <p:nvPr/>
        </p:nvSpPr>
        <p:spPr>
          <a:xfrm rot="5400000">
            <a:off x="7161974" y="5149058"/>
            <a:ext cx="152400" cy="609507"/>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mc:AlternateContent xmlns:mc="http://schemas.openxmlformats.org/markup-compatibility/2006" xmlns:a14="http://schemas.microsoft.com/office/drawing/2010/main">
        <mc:Choice Requires="a14">
          <p:sp>
            <p:nvSpPr>
              <p:cNvPr id="22" name="Rectángulo 21"/>
              <p:cNvSpPr/>
              <p:nvPr/>
            </p:nvSpPr>
            <p:spPr>
              <a:xfrm>
                <a:off x="7046871" y="5454163"/>
                <a:ext cx="38260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b="0" i="1" smtClean="0">
                          <a:solidFill>
                            <a:srgbClr val="FF0000"/>
                          </a:solidFill>
                          <a:latin typeface="Cambria Math" panose="02040503050406030204" pitchFamily="18" charset="0"/>
                        </a:rPr>
                        <m:t>𝑦</m:t>
                      </m:r>
                    </m:oMath>
                  </m:oMathPara>
                </a14:m>
                <a:endParaRPr lang="es-MX" dirty="0">
                  <a:solidFill>
                    <a:srgbClr val="FF0000"/>
                  </a:solidFill>
                </a:endParaRPr>
              </a:p>
            </p:txBody>
          </p:sp>
        </mc:Choice>
        <mc:Fallback xmlns="">
          <p:sp>
            <p:nvSpPr>
              <p:cNvPr id="22" name="Rectángulo 21"/>
              <p:cNvSpPr>
                <a:spLocks noRot="1" noChangeAspect="1" noMove="1" noResize="1" noEditPoints="1" noAdjustHandles="1" noChangeArrowheads="1" noChangeShapeType="1" noTextEdit="1"/>
              </p:cNvSpPr>
              <p:nvPr/>
            </p:nvSpPr>
            <p:spPr>
              <a:xfrm>
                <a:off x="7046871" y="5454163"/>
                <a:ext cx="382605" cy="369332"/>
              </a:xfrm>
              <a:prstGeom prst="rect">
                <a:avLst/>
              </a:prstGeom>
              <a:blipFill rotWithShape="0">
                <a:blip r:embed="rId13"/>
                <a:stretch>
                  <a:fillRect b="-8333"/>
                </a:stretch>
              </a:blipFill>
            </p:spPr>
            <p:txBody>
              <a:bodyPr/>
              <a:lstStyle/>
              <a:p>
                <a:r>
                  <a:rPr lang="es-MX">
                    <a:noFill/>
                  </a:rPr>
                  <a:t> </a:t>
                </a:r>
              </a:p>
            </p:txBody>
          </p:sp>
        </mc:Fallback>
      </mc:AlternateContent>
      <p:sp>
        <p:nvSpPr>
          <p:cNvPr id="23" name="Cerrar llave 22"/>
          <p:cNvSpPr/>
          <p:nvPr/>
        </p:nvSpPr>
        <p:spPr>
          <a:xfrm rot="5400000">
            <a:off x="7839667" y="5343791"/>
            <a:ext cx="152400" cy="220043"/>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mc:AlternateContent xmlns:mc="http://schemas.openxmlformats.org/markup-compatibility/2006" xmlns:a14="http://schemas.microsoft.com/office/drawing/2010/main">
        <mc:Choice Requires="a14">
          <p:sp>
            <p:nvSpPr>
              <p:cNvPr id="24" name="Rectángulo 23"/>
              <p:cNvSpPr/>
              <p:nvPr/>
            </p:nvSpPr>
            <p:spPr>
              <a:xfrm>
                <a:off x="7690944" y="5454163"/>
                <a:ext cx="44672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b="0" i="1" smtClean="0">
                          <a:solidFill>
                            <a:srgbClr val="FF0000"/>
                          </a:solidFill>
                          <a:latin typeface="Cambria Math" panose="02040503050406030204" pitchFamily="18" charset="0"/>
                        </a:rPr>
                        <m:t>𝑚</m:t>
                      </m:r>
                    </m:oMath>
                  </m:oMathPara>
                </a14:m>
                <a:endParaRPr lang="es-MX" dirty="0">
                  <a:solidFill>
                    <a:srgbClr val="FF0000"/>
                  </a:solidFill>
                </a:endParaRPr>
              </a:p>
            </p:txBody>
          </p:sp>
        </mc:Choice>
        <mc:Fallback xmlns="">
          <p:sp>
            <p:nvSpPr>
              <p:cNvPr id="24" name="Rectángulo 23"/>
              <p:cNvSpPr>
                <a:spLocks noRot="1" noChangeAspect="1" noMove="1" noResize="1" noEditPoints="1" noAdjustHandles="1" noChangeArrowheads="1" noChangeShapeType="1" noTextEdit="1"/>
              </p:cNvSpPr>
              <p:nvPr/>
            </p:nvSpPr>
            <p:spPr>
              <a:xfrm>
                <a:off x="7690944" y="5454163"/>
                <a:ext cx="446725" cy="369332"/>
              </a:xfrm>
              <a:prstGeom prst="rect">
                <a:avLst/>
              </a:prstGeom>
              <a:blipFill rotWithShape="0">
                <a:blip r:embed="rId14"/>
                <a:stretch>
                  <a:fillRect/>
                </a:stretch>
              </a:blipFill>
            </p:spPr>
            <p:txBody>
              <a:bodyPr/>
              <a:lstStyle/>
              <a:p>
                <a:r>
                  <a:rPr lang="es-MX">
                    <a:noFill/>
                  </a:rPr>
                  <a:t> </a:t>
                </a:r>
              </a:p>
            </p:txBody>
          </p:sp>
        </mc:Fallback>
      </mc:AlternateContent>
      <p:sp>
        <p:nvSpPr>
          <p:cNvPr id="25" name="Cerrar llave 24"/>
          <p:cNvSpPr/>
          <p:nvPr/>
        </p:nvSpPr>
        <p:spPr>
          <a:xfrm rot="5400000">
            <a:off x="8379037" y="5083673"/>
            <a:ext cx="152400" cy="740278"/>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mc:AlternateContent xmlns:mc="http://schemas.openxmlformats.org/markup-compatibility/2006" xmlns:a14="http://schemas.microsoft.com/office/drawing/2010/main">
        <mc:Choice Requires="a14">
          <p:sp>
            <p:nvSpPr>
              <p:cNvPr id="26" name="Rectángulo 25"/>
              <p:cNvSpPr/>
              <p:nvPr/>
            </p:nvSpPr>
            <p:spPr>
              <a:xfrm>
                <a:off x="8266035" y="5454163"/>
                <a:ext cx="37920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b="0" i="1" smtClean="0">
                          <a:solidFill>
                            <a:srgbClr val="FF0000"/>
                          </a:solidFill>
                          <a:latin typeface="Cambria Math" panose="02040503050406030204" pitchFamily="18" charset="0"/>
                        </a:rPr>
                        <m:t>𝑥</m:t>
                      </m:r>
                    </m:oMath>
                  </m:oMathPara>
                </a14:m>
                <a:endParaRPr lang="es-MX" dirty="0">
                  <a:solidFill>
                    <a:srgbClr val="FF0000"/>
                  </a:solidFill>
                </a:endParaRPr>
              </a:p>
            </p:txBody>
          </p:sp>
        </mc:Choice>
        <mc:Fallback xmlns="">
          <p:sp>
            <p:nvSpPr>
              <p:cNvPr id="26" name="Rectángulo 25"/>
              <p:cNvSpPr>
                <a:spLocks noRot="1" noChangeAspect="1" noMove="1" noResize="1" noEditPoints="1" noAdjustHandles="1" noChangeArrowheads="1" noChangeShapeType="1" noTextEdit="1"/>
              </p:cNvSpPr>
              <p:nvPr/>
            </p:nvSpPr>
            <p:spPr>
              <a:xfrm>
                <a:off x="8266035" y="5454163"/>
                <a:ext cx="379206" cy="369332"/>
              </a:xfrm>
              <a:prstGeom prst="rect">
                <a:avLst/>
              </a:prstGeom>
              <a:blipFill rotWithShape="0">
                <a:blip r:embed="rId15"/>
                <a:stretch>
                  <a:fillRect/>
                </a:stretch>
              </a:blipFill>
            </p:spPr>
            <p:txBody>
              <a:bodyPr/>
              <a:lstStyle/>
              <a:p>
                <a:r>
                  <a:rPr lang="es-MX">
                    <a:noFill/>
                  </a:rPr>
                  <a:t> </a:t>
                </a:r>
              </a:p>
            </p:txBody>
          </p:sp>
        </mc:Fallback>
      </mc:AlternateContent>
      <p:sp>
        <p:nvSpPr>
          <p:cNvPr id="27" name="Cerrar llave 26"/>
          <p:cNvSpPr/>
          <p:nvPr/>
        </p:nvSpPr>
        <p:spPr>
          <a:xfrm rot="5400000">
            <a:off x="9325618" y="5173740"/>
            <a:ext cx="152400" cy="560143"/>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mc:AlternateContent xmlns:mc="http://schemas.openxmlformats.org/markup-compatibility/2006" xmlns:a14="http://schemas.microsoft.com/office/drawing/2010/main">
        <mc:Choice Requires="a14">
          <p:sp>
            <p:nvSpPr>
              <p:cNvPr id="28" name="Rectángulo 27"/>
              <p:cNvSpPr/>
              <p:nvPr/>
            </p:nvSpPr>
            <p:spPr>
              <a:xfrm>
                <a:off x="9212218" y="5454163"/>
                <a:ext cx="37888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b="0" i="1" smtClean="0">
                          <a:solidFill>
                            <a:srgbClr val="FF0000"/>
                          </a:solidFill>
                          <a:latin typeface="Cambria Math" panose="02040503050406030204" pitchFamily="18" charset="0"/>
                        </a:rPr>
                        <m:t>𝑏</m:t>
                      </m:r>
                    </m:oMath>
                  </m:oMathPara>
                </a14:m>
                <a:endParaRPr lang="es-MX" dirty="0">
                  <a:solidFill>
                    <a:srgbClr val="FF0000"/>
                  </a:solidFill>
                </a:endParaRPr>
              </a:p>
            </p:txBody>
          </p:sp>
        </mc:Choice>
        <mc:Fallback xmlns="">
          <p:sp>
            <p:nvSpPr>
              <p:cNvPr id="28" name="Rectángulo 27"/>
              <p:cNvSpPr>
                <a:spLocks noRot="1" noChangeAspect="1" noMove="1" noResize="1" noEditPoints="1" noAdjustHandles="1" noChangeArrowheads="1" noChangeShapeType="1" noTextEdit="1"/>
              </p:cNvSpPr>
              <p:nvPr/>
            </p:nvSpPr>
            <p:spPr>
              <a:xfrm>
                <a:off x="9212218" y="5454163"/>
                <a:ext cx="378886" cy="369332"/>
              </a:xfrm>
              <a:prstGeom prst="rect">
                <a:avLst/>
              </a:prstGeom>
              <a:blipFill rotWithShape="0">
                <a:blip r:embed="rId16"/>
                <a:stretch>
                  <a:fillRect/>
                </a:stretch>
              </a:blipFill>
            </p:spPr>
            <p:txBody>
              <a:bodyPr/>
              <a:lstStyle/>
              <a:p>
                <a:r>
                  <a:rPr lang="es-MX">
                    <a:noFill/>
                  </a:rPr>
                  <a:t> </a:t>
                </a:r>
              </a:p>
            </p:txBody>
          </p:sp>
        </mc:Fallback>
      </mc:AlternateContent>
    </p:spTree>
    <p:extLst>
      <p:ext uri="{BB962C8B-B14F-4D97-AF65-F5344CB8AC3E}">
        <p14:creationId xmlns:p14="http://schemas.microsoft.com/office/powerpoint/2010/main" val="905304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70"/>
                                  </p:iterate>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up)">
                                      <p:cBhvr>
                                        <p:cTn id="26" dur="500"/>
                                        <p:tgtEl>
                                          <p:spTgt spid="3"/>
                                        </p:tgtEl>
                                      </p:cBhvr>
                                    </p:animEffec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up)">
                                      <p:cBhvr>
                                        <p:cTn id="35" dur="500"/>
                                        <p:tgtEl>
                                          <p:spTgt spid="12"/>
                                        </p:tgtEl>
                                      </p:cBhvr>
                                    </p:animEffect>
                                  </p:childTnLst>
                                </p:cTn>
                              </p:par>
                            </p:childTnLst>
                          </p:cTn>
                        </p:par>
                        <p:par>
                          <p:cTn id="36" fill="hold">
                            <p:stCondLst>
                              <p:cond delay="500"/>
                            </p:stCondLst>
                            <p:childTnLst>
                              <p:par>
                                <p:cTn id="37" presetID="10" presetClass="entr" presetSubtype="0"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500"/>
                                        <p:tgtEl>
                                          <p:spTgt spid="13"/>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up)">
                                      <p:cBhvr>
                                        <p:cTn id="44" dur="500"/>
                                        <p:tgtEl>
                                          <p:spTgt spid="14"/>
                                        </p:tgtEl>
                                      </p:cBhvr>
                                    </p:animEffect>
                                  </p:childTnLst>
                                </p:cTn>
                              </p:par>
                            </p:childTnLst>
                          </p:cTn>
                        </p:par>
                        <p:par>
                          <p:cTn id="45" fill="hold">
                            <p:stCondLst>
                              <p:cond delay="500"/>
                            </p:stCondLst>
                            <p:childTnLst>
                              <p:par>
                                <p:cTn id="46" presetID="10" presetClass="entr" presetSubtype="0" fill="hold" grpId="0" nodeType="after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500"/>
                                        <p:tgtEl>
                                          <p:spTgt spid="15"/>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wipe(up)">
                                      <p:cBhvr>
                                        <p:cTn id="53" dur="500"/>
                                        <p:tgtEl>
                                          <p:spTgt spid="16"/>
                                        </p:tgtEl>
                                      </p:cBhvr>
                                    </p:animEffect>
                                  </p:childTnLst>
                                </p:cTn>
                              </p:par>
                            </p:childTnLst>
                          </p:cTn>
                        </p:par>
                        <p:par>
                          <p:cTn id="54" fill="hold">
                            <p:stCondLst>
                              <p:cond delay="500"/>
                            </p:stCondLst>
                            <p:childTnLst>
                              <p:par>
                                <p:cTn id="55" presetID="10" presetClass="entr" presetSubtype="0" fill="hold" grpId="0" nodeType="after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500"/>
                                        <p:tgtEl>
                                          <p:spTgt spid="17"/>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fade">
                                      <p:cBhvr>
                                        <p:cTn id="62" dur="250"/>
                                        <p:tgtEl>
                                          <p:spTgt spid="18"/>
                                        </p:tgtEl>
                                      </p:cBhvr>
                                    </p:animEffect>
                                  </p:childTnLst>
                                </p:cTn>
                              </p:par>
                            </p:childTnLst>
                          </p:cTn>
                        </p:par>
                        <p:par>
                          <p:cTn id="63" fill="hold">
                            <p:stCondLst>
                              <p:cond delay="250"/>
                            </p:stCondLst>
                            <p:childTnLst>
                              <p:par>
                                <p:cTn id="64" presetID="10" presetClass="entr" presetSubtype="0" fill="hold" grpId="0" nodeType="after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fade">
                                      <p:cBhvr>
                                        <p:cTn id="66" dur="250"/>
                                        <p:tgtEl>
                                          <p:spTgt spid="19"/>
                                        </p:tgtEl>
                                      </p:cBhvr>
                                    </p:animEffect>
                                  </p:childTnLst>
                                </p:cTn>
                              </p:par>
                            </p:childTnLst>
                          </p:cTn>
                        </p:par>
                        <p:par>
                          <p:cTn id="67" fill="hold">
                            <p:stCondLst>
                              <p:cond delay="500"/>
                            </p:stCondLst>
                            <p:childTnLst>
                              <p:par>
                                <p:cTn id="68" presetID="10" presetClass="entr" presetSubtype="0" fill="hold" grpId="0" nodeType="after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fade">
                                      <p:cBhvr>
                                        <p:cTn id="70" dur="250"/>
                                        <p:tgtEl>
                                          <p:spTgt spid="20"/>
                                        </p:tgtEl>
                                      </p:cBhvr>
                                    </p:animEffect>
                                  </p:childTnLst>
                                </p:cTn>
                              </p:par>
                            </p:childTnLst>
                          </p:cTn>
                        </p:par>
                        <p:par>
                          <p:cTn id="71" fill="hold">
                            <p:stCondLst>
                              <p:cond delay="750"/>
                            </p:stCondLst>
                            <p:childTnLst>
                              <p:par>
                                <p:cTn id="72" presetID="22" presetClass="entr" presetSubtype="1" fill="hold" grpId="0" nodeType="afterEffect">
                                  <p:stCondLst>
                                    <p:cond delay="0"/>
                                  </p:stCondLst>
                                  <p:childTnLst>
                                    <p:set>
                                      <p:cBhvr>
                                        <p:cTn id="73" dur="1" fill="hold">
                                          <p:stCondLst>
                                            <p:cond delay="0"/>
                                          </p:stCondLst>
                                        </p:cTn>
                                        <p:tgtEl>
                                          <p:spTgt spid="21"/>
                                        </p:tgtEl>
                                        <p:attrNameLst>
                                          <p:attrName>style.visibility</p:attrName>
                                        </p:attrNameLst>
                                      </p:cBhvr>
                                      <p:to>
                                        <p:strVal val="visible"/>
                                      </p:to>
                                    </p:set>
                                    <p:animEffect transition="in" filter="wipe(up)">
                                      <p:cBhvr>
                                        <p:cTn id="74" dur="250"/>
                                        <p:tgtEl>
                                          <p:spTgt spid="21"/>
                                        </p:tgtEl>
                                      </p:cBhvr>
                                    </p:animEffect>
                                  </p:childTnLst>
                                </p:cTn>
                              </p:par>
                            </p:childTnLst>
                          </p:cTn>
                        </p:par>
                        <p:par>
                          <p:cTn id="75" fill="hold">
                            <p:stCondLst>
                              <p:cond delay="1000"/>
                            </p:stCondLst>
                            <p:childTnLst>
                              <p:par>
                                <p:cTn id="76" presetID="10" presetClass="entr" presetSubtype="0" fill="hold" grpId="0" nodeType="afterEffect">
                                  <p:stCondLst>
                                    <p:cond delay="0"/>
                                  </p:stCondLst>
                                  <p:childTnLst>
                                    <p:set>
                                      <p:cBhvr>
                                        <p:cTn id="77" dur="1" fill="hold">
                                          <p:stCondLst>
                                            <p:cond delay="0"/>
                                          </p:stCondLst>
                                        </p:cTn>
                                        <p:tgtEl>
                                          <p:spTgt spid="22"/>
                                        </p:tgtEl>
                                        <p:attrNameLst>
                                          <p:attrName>style.visibility</p:attrName>
                                        </p:attrNameLst>
                                      </p:cBhvr>
                                      <p:to>
                                        <p:strVal val="visible"/>
                                      </p:to>
                                    </p:set>
                                    <p:animEffect transition="in" filter="fade">
                                      <p:cBhvr>
                                        <p:cTn id="78" dur="250"/>
                                        <p:tgtEl>
                                          <p:spTgt spid="22"/>
                                        </p:tgtEl>
                                      </p:cBhvr>
                                    </p:animEffect>
                                  </p:childTnLst>
                                </p:cTn>
                              </p:par>
                            </p:childTnLst>
                          </p:cTn>
                        </p:par>
                        <p:par>
                          <p:cTn id="79" fill="hold">
                            <p:stCondLst>
                              <p:cond delay="1250"/>
                            </p:stCondLst>
                            <p:childTnLst>
                              <p:par>
                                <p:cTn id="80" presetID="22" presetClass="entr" presetSubtype="1" fill="hold" grpId="0" nodeType="after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wipe(up)">
                                      <p:cBhvr>
                                        <p:cTn id="82" dur="250"/>
                                        <p:tgtEl>
                                          <p:spTgt spid="23"/>
                                        </p:tgtEl>
                                      </p:cBhvr>
                                    </p:animEffect>
                                  </p:childTnLst>
                                </p:cTn>
                              </p:par>
                            </p:childTnLst>
                          </p:cTn>
                        </p:par>
                        <p:par>
                          <p:cTn id="83" fill="hold">
                            <p:stCondLst>
                              <p:cond delay="1500"/>
                            </p:stCondLst>
                            <p:childTnLst>
                              <p:par>
                                <p:cTn id="84" presetID="10" presetClass="entr" presetSubtype="0" fill="hold" grpId="0" nodeType="afterEffect">
                                  <p:stCondLst>
                                    <p:cond delay="0"/>
                                  </p:stCondLst>
                                  <p:childTnLst>
                                    <p:set>
                                      <p:cBhvr>
                                        <p:cTn id="85" dur="1" fill="hold">
                                          <p:stCondLst>
                                            <p:cond delay="0"/>
                                          </p:stCondLst>
                                        </p:cTn>
                                        <p:tgtEl>
                                          <p:spTgt spid="24"/>
                                        </p:tgtEl>
                                        <p:attrNameLst>
                                          <p:attrName>style.visibility</p:attrName>
                                        </p:attrNameLst>
                                      </p:cBhvr>
                                      <p:to>
                                        <p:strVal val="visible"/>
                                      </p:to>
                                    </p:set>
                                    <p:animEffect transition="in" filter="fade">
                                      <p:cBhvr>
                                        <p:cTn id="86" dur="250"/>
                                        <p:tgtEl>
                                          <p:spTgt spid="24"/>
                                        </p:tgtEl>
                                      </p:cBhvr>
                                    </p:animEffect>
                                  </p:childTnLst>
                                </p:cTn>
                              </p:par>
                            </p:childTnLst>
                          </p:cTn>
                        </p:par>
                        <p:par>
                          <p:cTn id="87" fill="hold">
                            <p:stCondLst>
                              <p:cond delay="1750"/>
                            </p:stCondLst>
                            <p:childTnLst>
                              <p:par>
                                <p:cTn id="88" presetID="22" presetClass="entr" presetSubtype="1" fill="hold" grpId="0" nodeType="afterEffect">
                                  <p:stCondLst>
                                    <p:cond delay="0"/>
                                  </p:stCondLst>
                                  <p:childTnLst>
                                    <p:set>
                                      <p:cBhvr>
                                        <p:cTn id="89" dur="1" fill="hold">
                                          <p:stCondLst>
                                            <p:cond delay="0"/>
                                          </p:stCondLst>
                                        </p:cTn>
                                        <p:tgtEl>
                                          <p:spTgt spid="25"/>
                                        </p:tgtEl>
                                        <p:attrNameLst>
                                          <p:attrName>style.visibility</p:attrName>
                                        </p:attrNameLst>
                                      </p:cBhvr>
                                      <p:to>
                                        <p:strVal val="visible"/>
                                      </p:to>
                                    </p:set>
                                    <p:animEffect transition="in" filter="wipe(up)">
                                      <p:cBhvr>
                                        <p:cTn id="90" dur="250"/>
                                        <p:tgtEl>
                                          <p:spTgt spid="25"/>
                                        </p:tgtEl>
                                      </p:cBhvr>
                                    </p:animEffect>
                                  </p:childTnLst>
                                </p:cTn>
                              </p:par>
                            </p:childTnLst>
                          </p:cTn>
                        </p:par>
                        <p:par>
                          <p:cTn id="91" fill="hold">
                            <p:stCondLst>
                              <p:cond delay="2000"/>
                            </p:stCondLst>
                            <p:childTnLst>
                              <p:par>
                                <p:cTn id="92" presetID="10" presetClass="entr" presetSubtype="0" fill="hold" grpId="0" nodeType="afterEffect">
                                  <p:stCondLst>
                                    <p:cond delay="0"/>
                                  </p:stCondLst>
                                  <p:childTnLst>
                                    <p:set>
                                      <p:cBhvr>
                                        <p:cTn id="93" dur="1" fill="hold">
                                          <p:stCondLst>
                                            <p:cond delay="0"/>
                                          </p:stCondLst>
                                        </p:cTn>
                                        <p:tgtEl>
                                          <p:spTgt spid="26"/>
                                        </p:tgtEl>
                                        <p:attrNameLst>
                                          <p:attrName>style.visibility</p:attrName>
                                        </p:attrNameLst>
                                      </p:cBhvr>
                                      <p:to>
                                        <p:strVal val="visible"/>
                                      </p:to>
                                    </p:set>
                                    <p:animEffect transition="in" filter="fade">
                                      <p:cBhvr>
                                        <p:cTn id="94" dur="250"/>
                                        <p:tgtEl>
                                          <p:spTgt spid="26"/>
                                        </p:tgtEl>
                                      </p:cBhvr>
                                    </p:animEffect>
                                  </p:childTnLst>
                                </p:cTn>
                              </p:par>
                            </p:childTnLst>
                          </p:cTn>
                        </p:par>
                        <p:par>
                          <p:cTn id="95" fill="hold">
                            <p:stCondLst>
                              <p:cond delay="2250"/>
                            </p:stCondLst>
                            <p:childTnLst>
                              <p:par>
                                <p:cTn id="96" presetID="22" presetClass="entr" presetSubtype="1" fill="hold" grpId="0" nodeType="afterEffect">
                                  <p:stCondLst>
                                    <p:cond delay="0"/>
                                  </p:stCondLst>
                                  <p:childTnLst>
                                    <p:set>
                                      <p:cBhvr>
                                        <p:cTn id="97" dur="1" fill="hold">
                                          <p:stCondLst>
                                            <p:cond delay="0"/>
                                          </p:stCondLst>
                                        </p:cTn>
                                        <p:tgtEl>
                                          <p:spTgt spid="27"/>
                                        </p:tgtEl>
                                        <p:attrNameLst>
                                          <p:attrName>style.visibility</p:attrName>
                                        </p:attrNameLst>
                                      </p:cBhvr>
                                      <p:to>
                                        <p:strVal val="visible"/>
                                      </p:to>
                                    </p:set>
                                    <p:animEffect transition="in" filter="wipe(up)">
                                      <p:cBhvr>
                                        <p:cTn id="98" dur="250"/>
                                        <p:tgtEl>
                                          <p:spTgt spid="27"/>
                                        </p:tgtEl>
                                      </p:cBhvr>
                                    </p:animEffect>
                                  </p:childTnLst>
                                </p:cTn>
                              </p:par>
                            </p:childTnLst>
                          </p:cTn>
                        </p:par>
                        <p:par>
                          <p:cTn id="99" fill="hold">
                            <p:stCondLst>
                              <p:cond delay="2500"/>
                            </p:stCondLst>
                            <p:childTnLst>
                              <p:par>
                                <p:cTn id="100" presetID="10" presetClass="entr" presetSubtype="0" fill="hold" grpId="0" nodeType="afterEffect">
                                  <p:stCondLst>
                                    <p:cond delay="0"/>
                                  </p:stCondLst>
                                  <p:childTnLst>
                                    <p:set>
                                      <p:cBhvr>
                                        <p:cTn id="101" dur="1" fill="hold">
                                          <p:stCondLst>
                                            <p:cond delay="0"/>
                                          </p:stCondLst>
                                        </p:cTn>
                                        <p:tgtEl>
                                          <p:spTgt spid="28"/>
                                        </p:tgtEl>
                                        <p:attrNameLst>
                                          <p:attrName>style.visibility</p:attrName>
                                        </p:attrNameLst>
                                      </p:cBhvr>
                                      <p:to>
                                        <p:strVal val="visible"/>
                                      </p:to>
                                    </p:set>
                                    <p:animEffect transition="in" filter="fade">
                                      <p:cBhvr>
                                        <p:cTn id="102" dur="25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p:bldP spid="11" grpId="0"/>
      <p:bldP spid="7" grpId="0"/>
      <p:bldP spid="3" grpId="0" animBg="1"/>
      <p:bldP spid="4" grpId="0"/>
      <p:bldP spid="12" grpId="0" animBg="1"/>
      <p:bldP spid="13" grpId="0"/>
      <p:bldP spid="14" grpId="0" animBg="1"/>
      <p:bldP spid="15" grpId="0"/>
      <p:bldP spid="16" grpId="0" animBg="1"/>
      <p:bldP spid="17" grpId="0"/>
      <p:bldP spid="18" grpId="0"/>
      <p:bldP spid="19" grpId="0"/>
      <p:bldP spid="20" grpId="0"/>
      <p:bldP spid="21" grpId="0" animBg="1"/>
      <p:bldP spid="22" grpId="0"/>
      <p:bldP spid="23" grpId="0" animBg="1"/>
      <p:bldP spid="24" grpId="0"/>
      <p:bldP spid="25" grpId="0" animBg="1"/>
      <p:bldP spid="26" grpId="0"/>
      <p:bldP spid="27" grpId="0" animBg="1"/>
      <p:bldP spid="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4844074" y="1821873"/>
            <a:ext cx="2476961" cy="430887"/>
          </a:xfrm>
          <a:prstGeom prst="rect">
            <a:avLst/>
          </a:prstGeom>
          <a:noFill/>
        </p:spPr>
        <p:txBody>
          <a:bodyPr wrap="none" rtlCol="0">
            <a:spAutoFit/>
          </a:bodyPr>
          <a:lstStyle/>
          <a:p>
            <a:pPr algn="ctr"/>
            <a:r>
              <a:rPr lang="es-MX" sz="2200" b="1" dirty="0">
                <a:solidFill>
                  <a:srgbClr val="00B0F0"/>
                </a:solidFill>
                <a:latin typeface="Arial" panose="020B0604020202020204" pitchFamily="34" charset="0"/>
                <a:cs typeface="Arial" panose="020B0604020202020204" pitchFamily="34" charset="0"/>
              </a:rPr>
              <a:t>Cinética Química</a:t>
            </a:r>
          </a:p>
        </p:txBody>
      </p:sp>
      <p:sp>
        <p:nvSpPr>
          <p:cNvPr id="8" name="CuadroTexto 7">
            <a:hlinkClick r:id="rId3"/>
          </p:cNvPr>
          <p:cNvSpPr txBox="1"/>
          <p:nvPr/>
        </p:nvSpPr>
        <p:spPr>
          <a:xfrm>
            <a:off x="837367" y="2336062"/>
            <a:ext cx="10490372" cy="430887"/>
          </a:xfrm>
          <a:prstGeom prst="rect">
            <a:avLst/>
          </a:prstGeom>
          <a:noFill/>
        </p:spPr>
        <p:txBody>
          <a:bodyPr wrap="none" rtlCol="0">
            <a:spAutoFit/>
          </a:bodyPr>
          <a:lstStyle/>
          <a:p>
            <a:pPr algn="ctr"/>
            <a:r>
              <a:rPr lang="en-US" sz="2200" dirty="0">
                <a:solidFill>
                  <a:srgbClr val="0000FF"/>
                </a:solidFill>
                <a:latin typeface="Arial" panose="020B0604020202020204" pitchFamily="34" charset="0"/>
                <a:cs typeface="Arial" panose="020B0604020202020204" pitchFamily="34" charset="0"/>
                <a:hlinkClick r:id="rId4"/>
              </a:rPr>
              <a:t>https://labovirtual.blogspot.com/search/label/cin%C3%A9tica%20qu%C3%ADmica</a:t>
            </a:r>
            <a:endParaRPr lang="es-MX" sz="2200" dirty="0">
              <a:solidFill>
                <a:srgbClr val="0000FF"/>
              </a:solidFill>
              <a:latin typeface="Arial" panose="020B0604020202020204" pitchFamily="34" charset="0"/>
              <a:cs typeface="Arial" panose="020B0604020202020204" pitchFamily="34" charset="0"/>
            </a:endParaRPr>
          </a:p>
        </p:txBody>
      </p:sp>
      <p:sp>
        <p:nvSpPr>
          <p:cNvPr id="5" name="Text Box 19"/>
          <p:cNvSpPr txBox="1">
            <a:spLocks noChangeArrowheads="1"/>
          </p:cNvSpPr>
          <p:nvPr/>
        </p:nvSpPr>
        <p:spPr bwMode="auto">
          <a:xfrm>
            <a:off x="4560188" y="674099"/>
            <a:ext cx="3070071" cy="415498"/>
          </a:xfrm>
          <a:prstGeom prst="rect">
            <a:avLst/>
          </a:prstGeom>
          <a:noFill/>
          <a:ln w="9525">
            <a:noFill/>
            <a:miter lim="800000"/>
            <a:headEnd/>
            <a:tailEnd/>
          </a:ln>
          <a:effectLst/>
        </p:spPr>
        <p:txBody>
          <a:bodyPr wrap="none">
            <a:spAutoFit/>
          </a:bodyPr>
          <a:lstStyle/>
          <a:p>
            <a:pPr algn="ctr">
              <a:spcBef>
                <a:spcPct val="50000"/>
              </a:spcBef>
            </a:pPr>
            <a:r>
              <a:rPr lang="es-ES" sz="2100" b="1" dirty="0">
                <a:solidFill>
                  <a:srgbClr val="0000FF"/>
                </a:solidFill>
              </a:rPr>
              <a:t>Herramientas digitales</a:t>
            </a:r>
          </a:p>
        </p:txBody>
      </p:sp>
    </p:spTree>
    <p:extLst>
      <p:ext uri="{BB962C8B-B14F-4D97-AF65-F5344CB8AC3E}">
        <p14:creationId xmlns:p14="http://schemas.microsoft.com/office/powerpoint/2010/main" val="693980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533401" y="1478362"/>
            <a:ext cx="11125200" cy="1477328"/>
          </a:xfrm>
          <a:prstGeom prst="rect">
            <a:avLst/>
          </a:prstGeom>
          <a:noFill/>
        </p:spPr>
        <p:txBody>
          <a:bodyPr wrap="square" rtlCol="0">
            <a:spAutoFit/>
          </a:bodyPr>
          <a:lstStyle/>
          <a:p>
            <a:pPr algn="just">
              <a:lnSpc>
                <a:spcPct val="150000"/>
              </a:lnSpc>
            </a:pPr>
            <a:r>
              <a:rPr lang="es-MX" sz="2000" dirty="0">
                <a:solidFill>
                  <a:srgbClr val="0000FF"/>
                </a:solidFill>
                <a:latin typeface="Arial" panose="020B0604020202020204" pitchFamily="34" charset="0"/>
                <a:cs typeface="Arial" panose="020B0604020202020204" pitchFamily="34" charset="0"/>
              </a:rPr>
              <a:t>ACTIVIDAD 1.</a:t>
            </a:r>
          </a:p>
          <a:p>
            <a:pPr algn="just">
              <a:lnSpc>
                <a:spcPct val="150000"/>
              </a:lnSpc>
            </a:pPr>
            <a:r>
              <a:rPr lang="es-MX" sz="2000" dirty="0">
                <a:solidFill>
                  <a:srgbClr val="0000FF"/>
                </a:solidFill>
                <a:latin typeface="Arial" panose="020B0604020202020204" pitchFamily="34" charset="0"/>
                <a:cs typeface="Arial" panose="020B0604020202020204" pitchFamily="34" charset="0"/>
              </a:rPr>
              <a:t>El personal docente verificará que el alumnado posea los conocimientos teóricos necesarios para realizar la práctica y dará las recomendaciones necesarias para el manejo del simulador.</a:t>
            </a:r>
          </a:p>
        </p:txBody>
      </p:sp>
      <p:sp>
        <p:nvSpPr>
          <p:cNvPr id="5" name="Text Box 19"/>
          <p:cNvSpPr txBox="1">
            <a:spLocks noChangeArrowheads="1"/>
          </p:cNvSpPr>
          <p:nvPr/>
        </p:nvSpPr>
        <p:spPr bwMode="auto">
          <a:xfrm>
            <a:off x="5337640" y="674099"/>
            <a:ext cx="1515158" cy="415498"/>
          </a:xfrm>
          <a:prstGeom prst="rect">
            <a:avLst/>
          </a:prstGeom>
          <a:noFill/>
          <a:ln w="9525">
            <a:noFill/>
            <a:miter lim="800000"/>
            <a:headEnd/>
            <a:tailEnd/>
          </a:ln>
          <a:effectLst/>
        </p:spPr>
        <p:txBody>
          <a:bodyPr wrap="none">
            <a:spAutoFit/>
          </a:bodyPr>
          <a:lstStyle/>
          <a:p>
            <a:pPr algn="ctr">
              <a:spcBef>
                <a:spcPct val="50000"/>
              </a:spcBef>
            </a:pPr>
            <a:r>
              <a:rPr lang="es-ES" sz="2100" b="1" dirty="0">
                <a:solidFill>
                  <a:srgbClr val="0000FF"/>
                </a:solidFill>
              </a:rPr>
              <a:t>Desarrollo</a:t>
            </a:r>
          </a:p>
        </p:txBody>
      </p:sp>
    </p:spTree>
    <p:extLst>
      <p:ext uri="{BB962C8B-B14F-4D97-AF65-F5344CB8AC3E}">
        <p14:creationId xmlns:p14="http://schemas.microsoft.com/office/powerpoint/2010/main" val="2890896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theme/theme1.xml><?xml version="1.0" encoding="utf-8"?>
<a:theme xmlns:a="http://schemas.openxmlformats.org/drawingml/2006/main" name="Diseño predeterminado">
  <a:themeElements>
    <a:clrScheme name="Personalizado 12">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B0F0"/>
      </a:hlink>
      <a:folHlink>
        <a:srgbClr val="00B0F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iseño predeterminado">
  <a:themeElements>
    <a:clrScheme name="Personalizado 2">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B0F0"/>
      </a:hlink>
      <a:folHlink>
        <a:srgbClr val="00B0F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3130</TotalTime>
  <Words>1580</Words>
  <Application>Microsoft Office PowerPoint</Application>
  <PresentationFormat>Panorámica</PresentationFormat>
  <Paragraphs>240</Paragraphs>
  <Slides>21</Slides>
  <Notes>13</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21</vt:i4>
      </vt:variant>
    </vt:vector>
  </HeadingPairs>
  <TitlesOfParts>
    <vt:vector size="29" baseType="lpstr">
      <vt:lpstr>Arial</vt:lpstr>
      <vt:lpstr>Arial Black</vt:lpstr>
      <vt:lpstr>Calibri</vt:lpstr>
      <vt:lpstr>Cambria Math</vt:lpstr>
      <vt:lpstr>Symbol</vt:lpstr>
      <vt:lpstr>Times New Roman</vt:lpstr>
      <vt:lpstr>Diseño predeterminado</vt:lpstr>
      <vt:lpstr>1_Diseño predeterminado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Personal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Alfredo Velásquez Márquez</dc:creator>
  <cp:lastModifiedBy>Ayesha Román</cp:lastModifiedBy>
  <cp:revision>224</cp:revision>
  <dcterms:created xsi:type="dcterms:W3CDTF">2009-01-09T20:38:31Z</dcterms:created>
  <dcterms:modified xsi:type="dcterms:W3CDTF">2021-09-23T21:43:04Z</dcterms:modified>
</cp:coreProperties>
</file>