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8"/>
  </p:notesMasterIdLst>
  <p:sldIdLst>
    <p:sldId id="329" r:id="rId2"/>
    <p:sldId id="330" r:id="rId3"/>
    <p:sldId id="331" r:id="rId4"/>
    <p:sldId id="332" r:id="rId5"/>
    <p:sldId id="333" r:id="rId6"/>
    <p:sldId id="346" r:id="rId7"/>
    <p:sldId id="334" r:id="rId8"/>
    <p:sldId id="341" r:id="rId9"/>
    <p:sldId id="336" r:id="rId10"/>
    <p:sldId id="337" r:id="rId11"/>
    <p:sldId id="338" r:id="rId12"/>
    <p:sldId id="342" r:id="rId13"/>
    <p:sldId id="343" r:id="rId14"/>
    <p:sldId id="339" r:id="rId15"/>
    <p:sldId id="340" r:id="rId16"/>
    <p:sldId id="347" r:id="rId17"/>
  </p:sldIdLst>
  <p:sldSz cx="9144000" cy="6858000" type="screen4x3"/>
  <p:notesSz cx="6858000" cy="914400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OMUa/qovOT1ybg0SlDRerg==" hashData="+mTZKe+jsItbhTIqvD6CFBe7h04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0"/>
    <a:srgbClr val="FAFAE6"/>
    <a:srgbClr val="000099"/>
    <a:srgbClr val="CCECFF"/>
    <a:srgbClr val="DDDDDD"/>
    <a:srgbClr val="66FF99"/>
    <a:srgbClr val="008000"/>
    <a:srgbClr val="00CC00"/>
    <a:srgbClr val="0000FF"/>
    <a:srgbClr val="FAF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40" autoAdjust="0"/>
    <p:restoredTop sz="95667" autoAdjust="0"/>
  </p:normalViewPr>
  <p:slideViewPr>
    <p:cSldViewPr showGuides="1">
      <p:cViewPr varScale="1">
        <p:scale>
          <a:sx n="86" d="100"/>
          <a:sy n="86" d="100"/>
        </p:scale>
        <p:origin x="9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1C04ED-550E-42F8-AF3E-6E638BEAF23F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9274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solidFill>
          <a:srgbClr val="FA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7771704B-6479-4229-8A78-287061A1E1B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1008029"/>
            <a:ext cx="9144000" cy="252000"/>
          </a:xfrm>
          <a:prstGeom prst="rect">
            <a:avLst/>
          </a:prstGeom>
          <a:gradFill rotWithShape="0">
            <a:gsLst>
              <a:gs pos="0">
                <a:srgbClr val="FAFAF2"/>
              </a:gs>
              <a:gs pos="50000">
                <a:srgbClr val="003399"/>
              </a:gs>
              <a:gs pos="100000">
                <a:srgbClr val="FAFAF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s-MX" sz="2338" dirty="0"/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848F8117-2F5E-4D54-996D-089A373386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85963" y="53247"/>
            <a:ext cx="3572074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2800" b="1" i="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   N   A   M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9B4BE647-679D-4D08-A378-36C5A9D72F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937966" y="446410"/>
            <a:ext cx="3268067" cy="24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1400" b="1" i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Facultad de Ingeniería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A60A9958-E41D-41A5-A166-913FF512BD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45" y="0"/>
            <a:ext cx="1003095" cy="125394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36CE74A-4B83-453E-9FA9-266E8D254D3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79" y="-12899"/>
            <a:ext cx="1083259" cy="1212152"/>
          </a:xfrm>
          <a:prstGeom prst="rect">
            <a:avLst/>
          </a:prstGeom>
        </p:spPr>
      </p:pic>
      <p:sp>
        <p:nvSpPr>
          <p:cNvPr id="21" name="Rectangle 12">
            <a:extLst>
              <a:ext uri="{FF2B5EF4-FFF2-40B4-BE49-F238E27FC236}">
                <a16:creationId xmlns:a16="http://schemas.microsoft.com/office/drawing/2014/main" id="{85AA1C4A-9724-453F-94CC-E312F8299C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607363"/>
            <a:ext cx="9144000" cy="252000"/>
          </a:xfrm>
          <a:prstGeom prst="rect">
            <a:avLst/>
          </a:prstGeom>
          <a:gradFill rotWithShape="0">
            <a:gsLst>
              <a:gs pos="28000">
                <a:srgbClr val="FAFAF2"/>
              </a:gs>
              <a:gs pos="100000">
                <a:srgbClr val="0033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s-MX" sz="2338"/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FA5C25E0-310B-46C8-9CD4-394C6ABAD58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08908" y="6564517"/>
            <a:ext cx="623032" cy="33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 eaLnBrk="0" hangingPunct="0"/>
            <a:r>
              <a:rPr lang="es-ES" sz="1559" b="1" i="1" dirty="0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AVM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3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2590800" y="2974975"/>
            <a:ext cx="39735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s-ES" sz="4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HIBRIDACIÓN</a:t>
            </a:r>
          </a:p>
        </p:txBody>
      </p:sp>
      <p:sp>
        <p:nvSpPr>
          <p:cNvPr id="3" name="1 CuadroTexto"/>
          <p:cNvSpPr txBox="1"/>
          <p:nvPr/>
        </p:nvSpPr>
        <p:spPr>
          <a:xfrm>
            <a:off x="2987824" y="5733256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457200" algn="just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2pPr>
            <a:lvl3pPr marL="914400" algn="just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3pPr>
            <a:lvl4pPr marL="1371600" algn="just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4pPr>
            <a:lvl5pPr marL="1828800" algn="just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M. C. Q.  Alfredo Velásquez Márquez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683568" y="1295400"/>
            <a:ext cx="5540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600" b="1" dirty="0">
                <a:solidFill>
                  <a:srgbClr val="000099"/>
                </a:solidFill>
                <a:latin typeface="Arial" charset="0"/>
              </a:rPr>
              <a:t>CH</a:t>
            </a:r>
            <a:r>
              <a:rPr lang="es-MX" sz="1600" b="1" baseline="-25000" dirty="0">
                <a:solidFill>
                  <a:srgbClr val="000099"/>
                </a:solidFill>
                <a:latin typeface="Arial" charset="0"/>
              </a:rPr>
              <a:t>4</a:t>
            </a:r>
          </a:p>
        </p:txBody>
      </p:sp>
      <p:grpSp>
        <p:nvGrpSpPr>
          <p:cNvPr id="167945" name="Group 9"/>
          <p:cNvGrpSpPr>
            <a:grpSpLocks/>
          </p:cNvGrpSpPr>
          <p:nvPr/>
        </p:nvGrpSpPr>
        <p:grpSpPr bwMode="auto">
          <a:xfrm>
            <a:off x="1382713" y="1341438"/>
            <a:ext cx="6376987" cy="3005137"/>
            <a:chOff x="871" y="845"/>
            <a:chExt cx="4017" cy="1893"/>
          </a:xfrm>
        </p:grpSpPr>
        <p:pic>
          <p:nvPicPr>
            <p:cNvPr id="167942" name="Picture 6" descr="chang9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71" y="845"/>
              <a:ext cx="4017" cy="1893"/>
            </a:xfrm>
            <a:prstGeom prst="rect">
              <a:avLst/>
            </a:prstGeom>
            <a:noFill/>
          </p:spPr>
        </p:pic>
        <p:pic>
          <p:nvPicPr>
            <p:cNvPr id="167944" name="Picture 8" descr="electroquimica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45" y="845"/>
              <a:ext cx="1270" cy="103"/>
            </a:xfrm>
            <a:prstGeom prst="rect">
              <a:avLst/>
            </a:prstGeom>
            <a:noFill/>
          </p:spPr>
        </p:pic>
      </p:grpSp>
      <p:grpSp>
        <p:nvGrpSpPr>
          <p:cNvPr id="167947" name="Group 11"/>
          <p:cNvGrpSpPr>
            <a:grpSpLocks/>
          </p:cNvGrpSpPr>
          <p:nvPr/>
        </p:nvGrpSpPr>
        <p:grpSpPr bwMode="auto">
          <a:xfrm>
            <a:off x="3448050" y="4437063"/>
            <a:ext cx="2247900" cy="2197100"/>
            <a:chOff x="2172" y="2795"/>
            <a:chExt cx="1416" cy="1384"/>
          </a:xfrm>
        </p:grpSpPr>
        <p:pic>
          <p:nvPicPr>
            <p:cNvPr id="167943" name="Picture 7" descr="chang9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72" y="2795"/>
              <a:ext cx="1416" cy="1303"/>
            </a:xfrm>
            <a:prstGeom prst="rect">
              <a:avLst/>
            </a:prstGeom>
            <a:noFill/>
          </p:spPr>
        </p:pic>
        <p:pic>
          <p:nvPicPr>
            <p:cNvPr id="167946" name="Picture 10" descr="electroquimica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81" y="4065"/>
              <a:ext cx="1398" cy="114"/>
            </a:xfrm>
            <a:prstGeom prst="rect">
              <a:avLst/>
            </a:prstGeom>
            <a:noFill/>
          </p:spPr>
        </p:pic>
      </p:grpSp>
      <p:sp>
        <p:nvSpPr>
          <p:cNvPr id="10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Hibridación  sp</a:t>
            </a:r>
            <a:r>
              <a:rPr lang="es-ES" sz="1800" b="1" baseline="30000" dirty="0">
                <a:solidFill>
                  <a:srgbClr val="000099"/>
                </a:solidFill>
                <a:latin typeface="Arial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914400" y="1295400"/>
            <a:ext cx="5540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600" b="1">
                <a:solidFill>
                  <a:srgbClr val="000099"/>
                </a:solidFill>
                <a:latin typeface="Arial" charset="0"/>
              </a:rPr>
              <a:t>NH</a:t>
            </a:r>
            <a:r>
              <a:rPr lang="es-MX" sz="1600" b="1" baseline="-25000">
                <a:solidFill>
                  <a:srgbClr val="000099"/>
                </a:solidFill>
                <a:latin typeface="Arial" charset="0"/>
              </a:rPr>
              <a:t>3</a:t>
            </a:r>
          </a:p>
        </p:txBody>
      </p:sp>
      <p:grpSp>
        <p:nvGrpSpPr>
          <p:cNvPr id="168969" name="Group 9"/>
          <p:cNvGrpSpPr>
            <a:grpSpLocks/>
          </p:cNvGrpSpPr>
          <p:nvPr/>
        </p:nvGrpSpPr>
        <p:grpSpPr bwMode="auto">
          <a:xfrm>
            <a:off x="2582863" y="1743075"/>
            <a:ext cx="3978275" cy="3371850"/>
            <a:chOff x="1627" y="1098"/>
            <a:chExt cx="2506" cy="2124"/>
          </a:xfrm>
        </p:grpSpPr>
        <p:pic>
          <p:nvPicPr>
            <p:cNvPr id="168967" name="Picture 7" descr="nh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27" y="1098"/>
              <a:ext cx="2506" cy="2124"/>
            </a:xfrm>
            <a:prstGeom prst="rect">
              <a:avLst/>
            </a:prstGeom>
            <a:noFill/>
          </p:spPr>
        </p:pic>
        <p:pic>
          <p:nvPicPr>
            <p:cNvPr id="168968" name="Picture 8" descr="electroquimica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55" y="3067"/>
              <a:ext cx="1225" cy="100"/>
            </a:xfrm>
            <a:prstGeom prst="rect">
              <a:avLst/>
            </a:prstGeom>
            <a:noFill/>
          </p:spPr>
        </p:pic>
      </p:grpSp>
      <p:sp>
        <p:nvSpPr>
          <p:cNvPr id="7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Hibridación  sp</a:t>
            </a:r>
            <a:r>
              <a:rPr lang="es-ES" sz="1800" b="1" baseline="30000" dirty="0">
                <a:solidFill>
                  <a:srgbClr val="000099"/>
                </a:solidFill>
                <a:latin typeface="Arial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36" name="Group 8"/>
          <p:cNvGrpSpPr>
            <a:grpSpLocks/>
          </p:cNvGrpSpPr>
          <p:nvPr/>
        </p:nvGrpSpPr>
        <p:grpSpPr bwMode="auto">
          <a:xfrm>
            <a:off x="1609725" y="1447800"/>
            <a:ext cx="5922963" cy="4545013"/>
            <a:chOff x="1014" y="912"/>
            <a:chExt cx="3731" cy="2863"/>
          </a:xfrm>
        </p:grpSpPr>
        <p:pic>
          <p:nvPicPr>
            <p:cNvPr id="176134" name="Picture 6" descr="chang90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14" y="912"/>
              <a:ext cx="3731" cy="2863"/>
            </a:xfrm>
            <a:prstGeom prst="rect">
              <a:avLst/>
            </a:prstGeom>
            <a:noFill/>
          </p:spPr>
        </p:pic>
        <p:pic>
          <p:nvPicPr>
            <p:cNvPr id="176135" name="Picture 7" descr="electroquimica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22" y="922"/>
              <a:ext cx="1316" cy="107"/>
            </a:xfrm>
            <a:prstGeom prst="rect">
              <a:avLst/>
            </a:prstGeom>
            <a:noFill/>
          </p:spPr>
        </p:pic>
      </p:grpSp>
      <p:sp>
        <p:nvSpPr>
          <p:cNvPr id="6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Hibridación  sp</a:t>
            </a:r>
            <a:r>
              <a:rPr lang="es-ES" sz="1800" b="1" baseline="30000" dirty="0">
                <a:solidFill>
                  <a:srgbClr val="000099"/>
                </a:solidFill>
                <a:latin typeface="Arial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182" name="Group 6"/>
          <p:cNvGrpSpPr>
            <a:grpSpLocks/>
          </p:cNvGrpSpPr>
          <p:nvPr/>
        </p:nvGrpSpPr>
        <p:grpSpPr bwMode="auto">
          <a:xfrm>
            <a:off x="2699792" y="836712"/>
            <a:ext cx="3744416" cy="5760640"/>
            <a:chOff x="1639" y="192"/>
            <a:chExt cx="2482" cy="3936"/>
          </a:xfrm>
        </p:grpSpPr>
        <p:pic>
          <p:nvPicPr>
            <p:cNvPr id="178180" name="Picture 4" descr="chang11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39" y="192"/>
              <a:ext cx="2482" cy="3936"/>
            </a:xfrm>
            <a:prstGeom prst="rect">
              <a:avLst/>
            </a:prstGeom>
            <a:noFill/>
          </p:spPr>
        </p:pic>
        <p:pic>
          <p:nvPicPr>
            <p:cNvPr id="178181" name="Picture 5" descr="electroquimica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49" y="4012"/>
              <a:ext cx="1271" cy="10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3347865" y="685800"/>
            <a:ext cx="2448272" cy="41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70000"/>
              </a:spcAft>
            </a:pPr>
            <a:r>
              <a:rPr lang="es-MX" sz="1600" b="1" dirty="0">
                <a:solidFill>
                  <a:srgbClr val="000099"/>
                </a:solidFill>
                <a:latin typeface="Arial" charset="0"/>
              </a:rPr>
              <a:t>HIBRIDACIÓN  sp</a:t>
            </a:r>
            <a:r>
              <a:rPr lang="es-MX" sz="1600" b="1" baseline="30000" dirty="0">
                <a:solidFill>
                  <a:srgbClr val="000099"/>
                </a:solidFill>
                <a:latin typeface="Arial" charset="0"/>
              </a:rPr>
              <a:t>2</a:t>
            </a:r>
            <a:endParaRPr lang="es-MX" sz="1600" b="1" dirty="0">
              <a:solidFill>
                <a:srgbClr val="000099"/>
              </a:solidFill>
              <a:latin typeface="Arial" charset="0"/>
            </a:endParaRPr>
          </a:p>
        </p:txBody>
      </p:sp>
      <p:grpSp>
        <p:nvGrpSpPr>
          <p:cNvPr id="169992" name="Group 8"/>
          <p:cNvGrpSpPr>
            <a:grpSpLocks/>
          </p:cNvGrpSpPr>
          <p:nvPr/>
        </p:nvGrpSpPr>
        <p:grpSpPr bwMode="auto">
          <a:xfrm>
            <a:off x="3189288" y="2019300"/>
            <a:ext cx="2765425" cy="2819400"/>
            <a:chOff x="2009" y="1272"/>
            <a:chExt cx="1742" cy="1776"/>
          </a:xfrm>
        </p:grpSpPr>
        <p:pic>
          <p:nvPicPr>
            <p:cNvPr id="169989" name="Picture 5" descr="chang10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09" y="1272"/>
              <a:ext cx="1742" cy="1776"/>
            </a:xfrm>
            <a:prstGeom prst="rect">
              <a:avLst/>
            </a:prstGeom>
            <a:noFill/>
          </p:spPr>
        </p:pic>
        <p:pic>
          <p:nvPicPr>
            <p:cNvPr id="169991" name="Picture 7" descr="electroquimica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26" y="2931"/>
              <a:ext cx="1217" cy="9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3581986" y="685800"/>
            <a:ext cx="1980029" cy="41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600" b="1" dirty="0">
                <a:solidFill>
                  <a:srgbClr val="000099"/>
                </a:solidFill>
                <a:latin typeface="Arial" charset="0"/>
              </a:rPr>
              <a:t>HIBRIDACIÓN  sp</a:t>
            </a:r>
            <a:r>
              <a:rPr lang="es-MX" sz="1600" b="1" baseline="30000" dirty="0">
                <a:solidFill>
                  <a:srgbClr val="000099"/>
                </a:solidFill>
                <a:latin typeface="Arial" charset="0"/>
              </a:rPr>
              <a:t>2</a:t>
            </a:r>
            <a:endParaRPr lang="es-MX" sz="16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914400" y="1295400"/>
            <a:ext cx="6318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600" b="1">
                <a:solidFill>
                  <a:srgbClr val="000099"/>
                </a:solidFill>
                <a:latin typeface="Arial" charset="0"/>
              </a:rPr>
              <a:t>C</a:t>
            </a:r>
            <a:r>
              <a:rPr lang="es-MX" sz="1600" b="1" baseline="-25000">
                <a:solidFill>
                  <a:srgbClr val="000099"/>
                </a:solidFill>
                <a:latin typeface="Arial" charset="0"/>
              </a:rPr>
              <a:t>2</a:t>
            </a:r>
            <a:r>
              <a:rPr lang="es-MX" sz="1600" b="1">
                <a:solidFill>
                  <a:srgbClr val="000099"/>
                </a:solidFill>
                <a:latin typeface="Arial" charset="0"/>
              </a:rPr>
              <a:t>H</a:t>
            </a:r>
            <a:r>
              <a:rPr lang="es-MX" sz="1600" b="1" baseline="-25000">
                <a:solidFill>
                  <a:srgbClr val="000099"/>
                </a:solidFill>
                <a:latin typeface="Arial" charset="0"/>
              </a:rPr>
              <a:t>4</a:t>
            </a:r>
          </a:p>
        </p:txBody>
      </p:sp>
      <p:grpSp>
        <p:nvGrpSpPr>
          <p:cNvPr id="171016" name="Group 8"/>
          <p:cNvGrpSpPr>
            <a:grpSpLocks/>
          </p:cNvGrpSpPr>
          <p:nvPr/>
        </p:nvGrpSpPr>
        <p:grpSpPr bwMode="auto">
          <a:xfrm>
            <a:off x="1634331" y="1524794"/>
            <a:ext cx="5875338" cy="4643439"/>
            <a:chOff x="918" y="1104"/>
            <a:chExt cx="3701" cy="2925"/>
          </a:xfrm>
        </p:grpSpPr>
        <p:pic>
          <p:nvPicPr>
            <p:cNvPr id="171013" name="Picture 5" descr="chang10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8" y="1104"/>
              <a:ext cx="3701" cy="2825"/>
            </a:xfrm>
            <a:prstGeom prst="rect">
              <a:avLst/>
            </a:prstGeom>
            <a:noFill/>
          </p:spPr>
        </p:pic>
        <p:pic>
          <p:nvPicPr>
            <p:cNvPr id="171015" name="Picture 7" descr="electroquimica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54" y="3929"/>
              <a:ext cx="1225" cy="1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 autoUpdateAnimBg="0"/>
      <p:bldP spid="17101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7"/>
          <p:cNvSpPr txBox="1">
            <a:spLocks noChangeArrowheads="1"/>
          </p:cNvSpPr>
          <p:nvPr/>
        </p:nvSpPr>
        <p:spPr bwMode="auto">
          <a:xfrm>
            <a:off x="1763688" y="1716772"/>
            <a:ext cx="5616624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Presentación revisada por:</a:t>
            </a:r>
          </a:p>
          <a:p>
            <a:pPr>
              <a:spcBef>
                <a:spcPct val="50000"/>
              </a:spcBef>
            </a:pPr>
            <a:endParaRPr lang="es-ES" sz="1400" dirty="0">
              <a:solidFill>
                <a:srgbClr val="000099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s-ES" sz="1400" dirty="0">
                <a:solidFill>
                  <a:srgbClr val="000099"/>
                </a:solidFill>
                <a:latin typeface="Arial" charset="0"/>
              </a:rPr>
              <a:t>Q. Adriana Ramírez González</a:t>
            </a:r>
          </a:p>
          <a:p>
            <a:pPr>
              <a:spcBef>
                <a:spcPct val="50000"/>
              </a:spcBef>
            </a:pPr>
            <a:r>
              <a:rPr lang="es-ES" sz="1400" dirty="0">
                <a:solidFill>
                  <a:srgbClr val="000099"/>
                </a:solidFill>
                <a:latin typeface="Arial" charset="0"/>
              </a:rPr>
              <a:t>Dra. Ana Laura Pérez Martínez</a:t>
            </a:r>
          </a:p>
          <a:p>
            <a:pPr>
              <a:spcBef>
                <a:spcPct val="50000"/>
              </a:spcBef>
            </a:pPr>
            <a:r>
              <a:rPr lang="es-ES" sz="1400" dirty="0">
                <a:solidFill>
                  <a:srgbClr val="000099"/>
                </a:solidFill>
                <a:latin typeface="Arial" charset="0"/>
              </a:rPr>
              <a:t>Ing. </a:t>
            </a:r>
            <a:r>
              <a:rPr lang="es-ES" sz="1400" dirty="0" err="1">
                <a:solidFill>
                  <a:srgbClr val="000099"/>
                </a:solidFill>
                <a:latin typeface="Arial" charset="0"/>
              </a:rPr>
              <a:t>Ayesha</a:t>
            </a:r>
            <a:r>
              <a:rPr lang="es-ES" sz="1400" dirty="0">
                <a:solidFill>
                  <a:srgbClr val="000099"/>
                </a:solidFill>
                <a:latin typeface="Arial" charset="0"/>
              </a:rPr>
              <a:t> Sagrario Román García</a:t>
            </a:r>
          </a:p>
          <a:p>
            <a:pPr>
              <a:spcBef>
                <a:spcPct val="50000"/>
              </a:spcBef>
            </a:pPr>
            <a:r>
              <a:rPr lang="es-ES" sz="1400" dirty="0">
                <a:solidFill>
                  <a:srgbClr val="000099"/>
                </a:solidFill>
                <a:latin typeface="Arial" charset="0"/>
              </a:rPr>
              <a:t>M. A. Claudia  Elisa Sánchez Navarro</a:t>
            </a:r>
          </a:p>
          <a:p>
            <a:pPr>
              <a:spcBef>
                <a:spcPct val="50000"/>
              </a:spcBef>
            </a:pPr>
            <a:r>
              <a:rPr lang="es-ES" sz="1400" dirty="0">
                <a:solidFill>
                  <a:srgbClr val="000099"/>
                </a:solidFill>
                <a:latin typeface="Arial" charset="0"/>
              </a:rPr>
              <a:t>Q. Esther Flores Cruz</a:t>
            </a:r>
          </a:p>
          <a:p>
            <a:pPr>
              <a:spcBef>
                <a:spcPct val="50000"/>
              </a:spcBef>
            </a:pPr>
            <a:r>
              <a:rPr lang="es-ES" sz="1400" dirty="0">
                <a:solidFill>
                  <a:srgbClr val="000099"/>
                </a:solidFill>
                <a:latin typeface="Arial" charset="0"/>
              </a:rPr>
              <a:t>Ing. </a:t>
            </a:r>
            <a:r>
              <a:rPr lang="es-ES" sz="1400" dirty="0" err="1">
                <a:solidFill>
                  <a:srgbClr val="000099"/>
                </a:solidFill>
                <a:latin typeface="Arial" charset="0"/>
              </a:rPr>
              <a:t>Jacquelyn</a:t>
            </a:r>
            <a:r>
              <a:rPr lang="es-ES" sz="1400" dirty="0">
                <a:solidFill>
                  <a:srgbClr val="000099"/>
                </a:solidFill>
                <a:latin typeface="Arial" charset="0"/>
              </a:rPr>
              <a:t> Martínez </a:t>
            </a:r>
            <a:r>
              <a:rPr lang="es-ES" sz="1400" dirty="0" err="1">
                <a:solidFill>
                  <a:srgbClr val="000099"/>
                </a:solidFill>
                <a:latin typeface="Arial" charset="0"/>
              </a:rPr>
              <a:t>Alavez</a:t>
            </a:r>
            <a:endParaRPr lang="es-ES" sz="1400" dirty="0">
              <a:solidFill>
                <a:srgbClr val="000099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s-ES" sz="1400" dirty="0">
                <a:solidFill>
                  <a:srgbClr val="000099"/>
                </a:solidFill>
                <a:latin typeface="Arial" charset="0"/>
              </a:rPr>
              <a:t>Dr. Ramiro Maravilla Galván</a:t>
            </a:r>
          </a:p>
          <a:p>
            <a:pPr>
              <a:spcBef>
                <a:spcPct val="50000"/>
              </a:spcBef>
            </a:pPr>
            <a:r>
              <a:rPr lang="es-ES" sz="1400" dirty="0">
                <a:solidFill>
                  <a:srgbClr val="000099"/>
                </a:solidFill>
                <a:latin typeface="Arial" charset="0"/>
              </a:rPr>
              <a:t>Dr. Rogelio Soto Ayala</a:t>
            </a:r>
          </a:p>
          <a:p>
            <a:pPr>
              <a:spcBef>
                <a:spcPct val="50000"/>
              </a:spcBef>
            </a:pPr>
            <a:endParaRPr lang="es-ES" sz="1400" dirty="0">
              <a:solidFill>
                <a:srgbClr val="000099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s-ES" sz="1800" i="1" dirty="0">
                <a:solidFill>
                  <a:srgbClr val="000099"/>
                </a:solidFill>
                <a:latin typeface="Arial" charset="0"/>
              </a:rPr>
              <a:t>Profesores de la Facultad de Ingeniería, UNAM</a:t>
            </a:r>
          </a:p>
        </p:txBody>
      </p:sp>
    </p:spTree>
    <p:extLst>
      <p:ext uri="{BB962C8B-B14F-4D97-AF65-F5344CB8AC3E}">
        <p14:creationId xmlns:p14="http://schemas.microsoft.com/office/powerpoint/2010/main" val="4106904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/>
          <p:cNvSpPr txBox="1">
            <a:spLocks noChangeArrowheads="1"/>
          </p:cNvSpPr>
          <p:nvPr/>
        </p:nvSpPr>
        <p:spPr bwMode="auto">
          <a:xfrm>
            <a:off x="773906" y="1484784"/>
            <a:ext cx="75961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600" dirty="0">
                <a:solidFill>
                  <a:srgbClr val="000099"/>
                </a:solidFill>
                <a:latin typeface="Arial" charset="0"/>
              </a:rPr>
              <a:t>Es una teoría que permite justificar la geometría y propiedades de algunas moléculas que la teoría de enlace-valencia no puede justificar. La hibridación consiste en suponer la “combinación” de orbitales atómicos puros de un mismo átomo para obtener orbitales atómicos híbridos.</a:t>
            </a:r>
          </a:p>
        </p:txBody>
      </p:sp>
      <p:sp>
        <p:nvSpPr>
          <p:cNvPr id="3" name="Text Box 72"/>
          <p:cNvSpPr txBox="1">
            <a:spLocks noChangeArrowheads="1"/>
          </p:cNvSpPr>
          <p:nvPr/>
        </p:nvSpPr>
        <p:spPr bwMode="auto">
          <a:xfrm>
            <a:off x="2590800" y="764704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Hibridación</a:t>
            </a:r>
            <a:endParaRPr lang="es-ES" sz="1800" b="1" u="sng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73113" y="3164775"/>
            <a:ext cx="75961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Para establecer la hibridación de un átomo en una molécula, se requiere conocer la estructura de Lewis de la misma y con base en ella se desarrollan los pasos siguientes: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 autoUpdateAnimBg="0"/>
      <p:bldP spid="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773113" y="1628800"/>
            <a:ext cx="7596187" cy="11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Se representa por separado la distribución de las nubes electrónicas para el átomo en cuestión.</a:t>
            </a:r>
            <a:r>
              <a:rPr lang="es-MX" sz="1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Si en la estructura de Lewis de la molécula, el átomo presenta una carga, también se indica su carga.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73113" y="3335861"/>
            <a:ext cx="7596187" cy="189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Se dibuja el diagrama de orbitales del átomo en cuestión empleando los orbitales y electrones correspondientes a la última órbita</a:t>
            </a:r>
            <a:r>
              <a:rPr lang="es-MX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s-MX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Si el átomo </a:t>
            </a:r>
            <a:r>
              <a:rPr lang="es-ES_tradnl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presenta una o más cargas positivas, se quitan tantos electrones como cargas positivas presente el átomo; si presenta una o más cargas negativas, se adicionan tantos electrones como cargas negativas presente el átomo.</a:t>
            </a:r>
            <a:endParaRPr lang="es-MX" sz="1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Hibridación (metodología)</a:t>
            </a:r>
            <a:endParaRPr lang="es-ES" sz="1800" b="1" u="sng" dirty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autoUpdateAnimBg="0"/>
      <p:bldP spid="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773113" y="1628800"/>
            <a:ext cx="7596187" cy="152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Se promocionan los electrones que sean necesarios, para que se tengan tantos orbitales con un solo electrón, como enlaces presente el átomo.</a:t>
            </a:r>
            <a:r>
              <a:rPr lang="es-MX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Siempre se promocionan electrones de niveles energéticos bajos a niveles energéticos adyacentes altos. Este paso no siempre es necesario.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73113" y="3356992"/>
            <a:ext cx="75961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Se hibridan los orbitales atómicos, tantos orbitales como nubes electrónicas presente el átomo en cuestión.</a:t>
            </a:r>
            <a:r>
              <a:rPr lang="es-MX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Siempre se empieza la hibridación por el orbital de más baja energía.</a:t>
            </a:r>
          </a:p>
        </p:txBody>
      </p:sp>
      <p:sp>
        <p:nvSpPr>
          <p:cNvPr id="4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Hibridación (metodología)</a:t>
            </a:r>
            <a:endParaRPr lang="es-ES" sz="1800" b="1" u="sng" dirty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autoUpdateAnimBg="0"/>
      <p:bldP spid="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773113" y="1628800"/>
            <a:ext cx="75961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600" dirty="0">
                <a:solidFill>
                  <a:srgbClr val="000099"/>
                </a:solidFill>
                <a:latin typeface="Arial" charset="0"/>
              </a:rPr>
              <a:t>Conociendo de antemano la estructura de Lewis del PCl</a:t>
            </a:r>
            <a:r>
              <a:rPr lang="es-MX" sz="1600" baseline="-25000" dirty="0">
                <a:solidFill>
                  <a:srgbClr val="000099"/>
                </a:solidFill>
                <a:latin typeface="Arial" charset="0"/>
              </a:rPr>
              <a:t>3</a:t>
            </a:r>
            <a:r>
              <a:rPr lang="es-MX" sz="1600" dirty="0">
                <a:solidFill>
                  <a:srgbClr val="000099"/>
                </a:solidFill>
                <a:latin typeface="Arial" charset="0"/>
              </a:rPr>
              <a:t> y aplicando los pasos anteriores, se puede determinar la hibridación del átomo de fósforo en dicha molécula, como se muestra a continuación:</a:t>
            </a:r>
            <a:endParaRPr lang="es-MX" sz="1600" i="1" dirty="0">
              <a:solidFill>
                <a:srgbClr val="000099"/>
              </a:solidFill>
              <a:latin typeface="Arial" charset="0"/>
            </a:endParaRPr>
          </a:p>
        </p:txBody>
      </p:sp>
      <p:grpSp>
        <p:nvGrpSpPr>
          <p:cNvPr id="163915" name="Group 75"/>
          <p:cNvGrpSpPr>
            <a:grpSpLocks/>
          </p:cNvGrpSpPr>
          <p:nvPr/>
        </p:nvGrpSpPr>
        <p:grpSpPr bwMode="auto">
          <a:xfrm>
            <a:off x="1968398" y="2680196"/>
            <a:ext cx="5195890" cy="1612900"/>
            <a:chOff x="295" y="1296"/>
            <a:chExt cx="3273" cy="1016"/>
          </a:xfrm>
        </p:grpSpPr>
        <p:grpSp>
          <p:nvGrpSpPr>
            <p:cNvPr id="163844" name="Group 4"/>
            <p:cNvGrpSpPr>
              <a:grpSpLocks/>
            </p:cNvGrpSpPr>
            <p:nvPr/>
          </p:nvGrpSpPr>
          <p:grpSpPr bwMode="auto">
            <a:xfrm>
              <a:off x="2016" y="1296"/>
              <a:ext cx="1552" cy="1016"/>
              <a:chOff x="2016" y="2928"/>
              <a:chExt cx="1552" cy="1016"/>
            </a:xfrm>
          </p:grpSpPr>
          <p:grpSp>
            <p:nvGrpSpPr>
              <p:cNvPr id="163845" name="Group 5"/>
              <p:cNvGrpSpPr>
                <a:grpSpLocks/>
              </p:cNvGrpSpPr>
              <p:nvPr/>
            </p:nvGrpSpPr>
            <p:grpSpPr bwMode="auto">
              <a:xfrm>
                <a:off x="2240" y="3120"/>
                <a:ext cx="1252" cy="732"/>
                <a:chOff x="2240" y="2758"/>
                <a:chExt cx="1252" cy="732"/>
              </a:xfrm>
            </p:grpSpPr>
            <p:sp>
              <p:nvSpPr>
                <p:cNvPr id="16384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768" y="2774"/>
                  <a:ext cx="223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sz="2000" b="1" dirty="0">
                      <a:solidFill>
                        <a:srgbClr val="000099"/>
                      </a:solidFill>
                      <a:latin typeface="Arial" charset="0"/>
                    </a:rPr>
                    <a:t>P</a:t>
                  </a:r>
                </a:p>
              </p:txBody>
            </p:sp>
            <p:sp>
              <p:nvSpPr>
                <p:cNvPr id="163847" name="Line 7"/>
                <p:cNvSpPr>
                  <a:spLocks noChangeShapeType="1"/>
                </p:cNvSpPr>
                <p:nvPr/>
              </p:nvSpPr>
              <p:spPr bwMode="auto">
                <a:xfrm>
                  <a:off x="2496" y="2880"/>
                  <a:ext cx="240" cy="0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s-MX"/>
                </a:p>
              </p:txBody>
            </p:sp>
            <p:sp>
              <p:nvSpPr>
                <p:cNvPr id="163848" name="Line 8"/>
                <p:cNvSpPr>
                  <a:spLocks noChangeShapeType="1"/>
                </p:cNvSpPr>
                <p:nvPr/>
              </p:nvSpPr>
              <p:spPr bwMode="auto">
                <a:xfrm>
                  <a:off x="2992" y="2880"/>
                  <a:ext cx="240" cy="0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s-MX"/>
                </a:p>
              </p:txBody>
            </p:sp>
            <p:sp>
              <p:nvSpPr>
                <p:cNvPr id="163849" name="Line 9"/>
                <p:cNvSpPr>
                  <a:spLocks noChangeShapeType="1"/>
                </p:cNvSpPr>
                <p:nvPr/>
              </p:nvSpPr>
              <p:spPr bwMode="auto">
                <a:xfrm rot="-5400000">
                  <a:off x="2760" y="3144"/>
                  <a:ext cx="240" cy="0"/>
                </a:xfrm>
                <a:prstGeom prst="line">
                  <a:avLst/>
                </a:prstGeom>
                <a:noFill/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s-MX"/>
                </a:p>
              </p:txBody>
            </p:sp>
            <p:sp>
              <p:nvSpPr>
                <p:cNvPr id="16385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240" y="2758"/>
                  <a:ext cx="27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sz="2000" b="1">
                      <a:solidFill>
                        <a:srgbClr val="000099"/>
                      </a:solidFill>
                      <a:latin typeface="Arial" charset="0"/>
                    </a:rPr>
                    <a:t>Cl</a:t>
                  </a:r>
                </a:p>
              </p:txBody>
            </p:sp>
            <p:sp>
              <p:nvSpPr>
                <p:cNvPr id="16385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216" y="2766"/>
                  <a:ext cx="27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sz="2000" b="1">
                      <a:solidFill>
                        <a:srgbClr val="000099"/>
                      </a:solidFill>
                      <a:latin typeface="Arial" charset="0"/>
                    </a:rPr>
                    <a:t>Cl</a:t>
                  </a:r>
                </a:p>
              </p:txBody>
            </p:sp>
            <p:sp>
              <p:nvSpPr>
                <p:cNvPr id="16385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750" y="3240"/>
                  <a:ext cx="27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sz="2000" b="1">
                      <a:solidFill>
                        <a:srgbClr val="000099"/>
                      </a:solidFill>
                      <a:latin typeface="Arial" charset="0"/>
                    </a:rPr>
                    <a:t>Cl</a:t>
                  </a:r>
                </a:p>
              </p:txBody>
            </p:sp>
          </p:grpSp>
          <p:grpSp>
            <p:nvGrpSpPr>
              <p:cNvPr id="163853" name="Group 13"/>
              <p:cNvGrpSpPr>
                <a:grpSpLocks/>
              </p:cNvGrpSpPr>
              <p:nvPr/>
            </p:nvGrpSpPr>
            <p:grpSpPr bwMode="auto">
              <a:xfrm rot="-5400000">
                <a:off x="2035" y="3101"/>
                <a:ext cx="249" cy="288"/>
                <a:chOff x="1392" y="2832"/>
                <a:chExt cx="249" cy="288"/>
              </a:xfrm>
            </p:grpSpPr>
            <p:sp>
              <p:nvSpPr>
                <p:cNvPr id="16385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392" y="2832"/>
                  <a:ext cx="16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b="1">
                      <a:solidFill>
                        <a:srgbClr val="000099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6385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472" y="2832"/>
                  <a:ext cx="16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b="1">
                      <a:solidFill>
                        <a:srgbClr val="000099"/>
                      </a:solidFill>
                      <a:latin typeface="Arial" charset="0"/>
                    </a:rPr>
                    <a:t>.</a:t>
                  </a:r>
                </a:p>
              </p:txBody>
            </p:sp>
          </p:grpSp>
          <p:grpSp>
            <p:nvGrpSpPr>
              <p:cNvPr id="163856" name="Group 16"/>
              <p:cNvGrpSpPr>
                <a:grpSpLocks/>
              </p:cNvGrpSpPr>
              <p:nvPr/>
            </p:nvGrpSpPr>
            <p:grpSpPr bwMode="auto">
              <a:xfrm>
                <a:off x="2776" y="3656"/>
                <a:ext cx="249" cy="288"/>
                <a:chOff x="1696" y="2880"/>
                <a:chExt cx="249" cy="288"/>
              </a:xfrm>
            </p:grpSpPr>
            <p:sp>
              <p:nvSpPr>
                <p:cNvPr id="16385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696" y="2880"/>
                  <a:ext cx="16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b="1">
                      <a:solidFill>
                        <a:srgbClr val="000099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6385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776" y="2880"/>
                  <a:ext cx="16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b="1">
                      <a:solidFill>
                        <a:srgbClr val="000099"/>
                      </a:solidFill>
                      <a:latin typeface="Arial" charset="0"/>
                    </a:rPr>
                    <a:t>.</a:t>
                  </a:r>
                </a:p>
              </p:txBody>
            </p:sp>
          </p:grpSp>
          <p:grpSp>
            <p:nvGrpSpPr>
              <p:cNvPr id="163859" name="Group 19"/>
              <p:cNvGrpSpPr>
                <a:grpSpLocks/>
              </p:cNvGrpSpPr>
              <p:nvPr/>
            </p:nvGrpSpPr>
            <p:grpSpPr bwMode="auto">
              <a:xfrm>
                <a:off x="3240" y="3184"/>
                <a:ext cx="249" cy="288"/>
                <a:chOff x="1696" y="2880"/>
                <a:chExt cx="249" cy="288"/>
              </a:xfrm>
            </p:grpSpPr>
            <p:sp>
              <p:nvSpPr>
                <p:cNvPr id="16386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696" y="2880"/>
                  <a:ext cx="16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b="1">
                      <a:solidFill>
                        <a:srgbClr val="000099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6386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776" y="2880"/>
                  <a:ext cx="16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b="1">
                      <a:solidFill>
                        <a:srgbClr val="000099"/>
                      </a:solidFill>
                      <a:latin typeface="Arial" charset="0"/>
                    </a:rPr>
                    <a:t>.</a:t>
                  </a:r>
                </a:p>
              </p:txBody>
            </p:sp>
          </p:grpSp>
          <p:grpSp>
            <p:nvGrpSpPr>
              <p:cNvPr id="163862" name="Group 22"/>
              <p:cNvGrpSpPr>
                <a:grpSpLocks/>
              </p:cNvGrpSpPr>
              <p:nvPr/>
            </p:nvGrpSpPr>
            <p:grpSpPr bwMode="auto">
              <a:xfrm>
                <a:off x="3240" y="2928"/>
                <a:ext cx="249" cy="288"/>
                <a:chOff x="1696" y="2880"/>
                <a:chExt cx="249" cy="288"/>
              </a:xfrm>
            </p:grpSpPr>
            <p:sp>
              <p:nvSpPr>
                <p:cNvPr id="163863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696" y="2880"/>
                  <a:ext cx="16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b="1">
                      <a:solidFill>
                        <a:srgbClr val="000099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6386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776" y="2880"/>
                  <a:ext cx="16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b="1">
                      <a:solidFill>
                        <a:srgbClr val="000099"/>
                      </a:solidFill>
                      <a:latin typeface="Arial" charset="0"/>
                    </a:rPr>
                    <a:t>.</a:t>
                  </a:r>
                </a:p>
              </p:txBody>
            </p:sp>
          </p:grpSp>
          <p:grpSp>
            <p:nvGrpSpPr>
              <p:cNvPr id="163865" name="Group 25"/>
              <p:cNvGrpSpPr>
                <a:grpSpLocks/>
              </p:cNvGrpSpPr>
              <p:nvPr/>
            </p:nvGrpSpPr>
            <p:grpSpPr bwMode="auto">
              <a:xfrm>
                <a:off x="2263" y="3184"/>
                <a:ext cx="249" cy="288"/>
                <a:chOff x="1696" y="2880"/>
                <a:chExt cx="249" cy="288"/>
              </a:xfrm>
            </p:grpSpPr>
            <p:sp>
              <p:nvSpPr>
                <p:cNvPr id="16386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696" y="2880"/>
                  <a:ext cx="16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b="1">
                      <a:solidFill>
                        <a:srgbClr val="000099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6386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776" y="2880"/>
                  <a:ext cx="16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b="1">
                      <a:solidFill>
                        <a:srgbClr val="000099"/>
                      </a:solidFill>
                      <a:latin typeface="Arial" charset="0"/>
                    </a:rPr>
                    <a:t>.</a:t>
                  </a:r>
                </a:p>
              </p:txBody>
            </p:sp>
          </p:grpSp>
          <p:grpSp>
            <p:nvGrpSpPr>
              <p:cNvPr id="163868" name="Group 28"/>
              <p:cNvGrpSpPr>
                <a:grpSpLocks/>
              </p:cNvGrpSpPr>
              <p:nvPr/>
            </p:nvGrpSpPr>
            <p:grpSpPr bwMode="auto">
              <a:xfrm>
                <a:off x="2263" y="2928"/>
                <a:ext cx="249" cy="288"/>
                <a:chOff x="1696" y="2880"/>
                <a:chExt cx="249" cy="288"/>
              </a:xfrm>
            </p:grpSpPr>
            <p:sp>
              <p:nvSpPr>
                <p:cNvPr id="16386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696" y="2880"/>
                  <a:ext cx="16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b="1">
                      <a:solidFill>
                        <a:srgbClr val="000099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6387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776" y="2880"/>
                  <a:ext cx="16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b="1">
                      <a:solidFill>
                        <a:srgbClr val="000099"/>
                      </a:solidFill>
                      <a:latin typeface="Arial" charset="0"/>
                    </a:rPr>
                    <a:t>.</a:t>
                  </a:r>
                </a:p>
              </p:txBody>
            </p:sp>
          </p:grpSp>
          <p:grpSp>
            <p:nvGrpSpPr>
              <p:cNvPr id="163871" name="Group 31"/>
              <p:cNvGrpSpPr>
                <a:grpSpLocks/>
              </p:cNvGrpSpPr>
              <p:nvPr/>
            </p:nvGrpSpPr>
            <p:grpSpPr bwMode="auto">
              <a:xfrm rot="-5400000">
                <a:off x="3299" y="3101"/>
                <a:ext cx="249" cy="288"/>
                <a:chOff x="1392" y="2832"/>
                <a:chExt cx="249" cy="288"/>
              </a:xfrm>
            </p:grpSpPr>
            <p:sp>
              <p:nvSpPr>
                <p:cNvPr id="163872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392" y="2832"/>
                  <a:ext cx="16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b="1">
                      <a:solidFill>
                        <a:srgbClr val="000099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63873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472" y="2832"/>
                  <a:ext cx="16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b="1">
                      <a:solidFill>
                        <a:srgbClr val="000099"/>
                      </a:solidFill>
                      <a:latin typeface="Arial" charset="0"/>
                    </a:rPr>
                    <a:t>.</a:t>
                  </a:r>
                </a:p>
              </p:txBody>
            </p:sp>
          </p:grpSp>
          <p:grpSp>
            <p:nvGrpSpPr>
              <p:cNvPr id="163874" name="Group 34"/>
              <p:cNvGrpSpPr>
                <a:grpSpLocks/>
              </p:cNvGrpSpPr>
              <p:nvPr/>
            </p:nvGrpSpPr>
            <p:grpSpPr bwMode="auto">
              <a:xfrm rot="-5400000">
                <a:off x="2867" y="3576"/>
                <a:ext cx="249" cy="288"/>
                <a:chOff x="1392" y="2832"/>
                <a:chExt cx="249" cy="288"/>
              </a:xfrm>
            </p:grpSpPr>
            <p:sp>
              <p:nvSpPr>
                <p:cNvPr id="163875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392" y="2832"/>
                  <a:ext cx="16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b="1">
                      <a:solidFill>
                        <a:srgbClr val="000099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6387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472" y="2832"/>
                  <a:ext cx="16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b="1">
                      <a:solidFill>
                        <a:srgbClr val="000099"/>
                      </a:solidFill>
                      <a:latin typeface="Arial" charset="0"/>
                    </a:rPr>
                    <a:t>.</a:t>
                  </a:r>
                </a:p>
              </p:txBody>
            </p:sp>
          </p:grpSp>
          <p:grpSp>
            <p:nvGrpSpPr>
              <p:cNvPr id="163877" name="Group 37"/>
              <p:cNvGrpSpPr>
                <a:grpSpLocks/>
              </p:cNvGrpSpPr>
              <p:nvPr/>
            </p:nvGrpSpPr>
            <p:grpSpPr bwMode="auto">
              <a:xfrm rot="-5400000">
                <a:off x="2555" y="3581"/>
                <a:ext cx="249" cy="288"/>
                <a:chOff x="1392" y="2832"/>
                <a:chExt cx="249" cy="288"/>
              </a:xfrm>
            </p:grpSpPr>
            <p:sp>
              <p:nvSpPr>
                <p:cNvPr id="163878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392" y="2832"/>
                  <a:ext cx="16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b="1">
                      <a:solidFill>
                        <a:srgbClr val="000099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63879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472" y="2832"/>
                  <a:ext cx="16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b="1">
                      <a:solidFill>
                        <a:srgbClr val="000099"/>
                      </a:solidFill>
                      <a:latin typeface="Arial" charset="0"/>
                    </a:rPr>
                    <a:t>.</a:t>
                  </a:r>
                </a:p>
              </p:txBody>
            </p:sp>
          </p:grpSp>
          <p:grpSp>
            <p:nvGrpSpPr>
              <p:cNvPr id="163880" name="Group 40"/>
              <p:cNvGrpSpPr>
                <a:grpSpLocks/>
              </p:cNvGrpSpPr>
              <p:nvPr/>
            </p:nvGrpSpPr>
            <p:grpSpPr bwMode="auto">
              <a:xfrm>
                <a:off x="2755" y="2928"/>
                <a:ext cx="249" cy="288"/>
                <a:chOff x="1696" y="2880"/>
                <a:chExt cx="249" cy="288"/>
              </a:xfrm>
            </p:grpSpPr>
            <p:sp>
              <p:nvSpPr>
                <p:cNvPr id="163881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696" y="2880"/>
                  <a:ext cx="16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b="1">
                      <a:solidFill>
                        <a:srgbClr val="000099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63882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776" y="2880"/>
                  <a:ext cx="16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just" eaLnBrk="0" hangingPunct="0"/>
                  <a:r>
                    <a:rPr lang="es-ES" b="1">
                      <a:solidFill>
                        <a:srgbClr val="000099"/>
                      </a:solidFill>
                      <a:latin typeface="Arial" charset="0"/>
                    </a:rPr>
                    <a:t>.</a:t>
                  </a:r>
                </a:p>
              </p:txBody>
            </p:sp>
          </p:grpSp>
        </p:grpSp>
        <p:sp>
          <p:nvSpPr>
            <p:cNvPr id="163883" name="Text Box 43"/>
            <p:cNvSpPr txBox="1">
              <a:spLocks noChangeArrowheads="1"/>
            </p:cNvSpPr>
            <p:nvPr/>
          </p:nvSpPr>
          <p:spPr bwMode="auto">
            <a:xfrm>
              <a:off x="295" y="1640"/>
              <a:ext cx="142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s-ES" sz="1600" dirty="0">
                  <a:solidFill>
                    <a:srgbClr val="000099"/>
                  </a:solidFill>
                  <a:latin typeface="Arial" charset="0"/>
                </a:rPr>
                <a:t>Estructura de Lewis</a:t>
              </a:r>
            </a:p>
          </p:txBody>
        </p:sp>
        <p:sp>
          <p:nvSpPr>
            <p:cNvPr id="163884" name="AutoShape 44"/>
            <p:cNvSpPr>
              <a:spLocks noChangeArrowheads="1"/>
            </p:cNvSpPr>
            <p:nvPr/>
          </p:nvSpPr>
          <p:spPr bwMode="auto">
            <a:xfrm>
              <a:off x="1733" y="1672"/>
              <a:ext cx="240" cy="144"/>
            </a:xfrm>
            <a:prstGeom prst="rightArrow">
              <a:avLst>
                <a:gd name="adj1" fmla="val 50000"/>
                <a:gd name="adj2" fmla="val 41667"/>
              </a:avLst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s-MX"/>
            </a:p>
          </p:txBody>
        </p:sp>
      </p:grpSp>
      <p:sp>
        <p:nvSpPr>
          <p:cNvPr id="163885" name="Text Box 45"/>
          <p:cNvSpPr txBox="1">
            <a:spLocks noChangeArrowheads="1"/>
          </p:cNvSpPr>
          <p:nvPr/>
        </p:nvSpPr>
        <p:spPr bwMode="auto">
          <a:xfrm>
            <a:off x="773113" y="4451548"/>
            <a:ext cx="7596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Paso 1:</a:t>
            </a:r>
            <a:r>
              <a:rPr lang="es-MX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La distribución de las nubes en el átomo de fósforo, es la siguiente:</a:t>
            </a:r>
          </a:p>
        </p:txBody>
      </p:sp>
      <p:grpSp>
        <p:nvGrpSpPr>
          <p:cNvPr id="2" name="1 Grupo"/>
          <p:cNvGrpSpPr/>
          <p:nvPr/>
        </p:nvGrpSpPr>
        <p:grpSpPr>
          <a:xfrm>
            <a:off x="3835647" y="4913213"/>
            <a:ext cx="1168401" cy="1108075"/>
            <a:chOff x="3835647" y="4697189"/>
            <a:chExt cx="1168401" cy="1108075"/>
          </a:xfrm>
        </p:grpSpPr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4267447" y="5027389"/>
              <a:ext cx="3540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just" eaLnBrk="0" hangingPunct="0"/>
              <a:r>
                <a:rPr lang="es-ES" sz="2000" b="1" dirty="0">
                  <a:solidFill>
                    <a:srgbClr val="000099"/>
                  </a:solidFill>
                  <a:latin typeface="Arial" charset="0"/>
                </a:rPr>
                <a:t>P</a:t>
              </a:r>
            </a:p>
          </p:txBody>
        </p:sp>
        <p:sp>
          <p:nvSpPr>
            <p:cNvPr id="76" name="Line 7"/>
            <p:cNvSpPr>
              <a:spLocks noChangeShapeType="1"/>
            </p:cNvSpPr>
            <p:nvPr/>
          </p:nvSpPr>
          <p:spPr bwMode="auto">
            <a:xfrm>
              <a:off x="3835647" y="5195664"/>
              <a:ext cx="381000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77" name="Line 8"/>
            <p:cNvSpPr>
              <a:spLocks noChangeShapeType="1"/>
            </p:cNvSpPr>
            <p:nvPr/>
          </p:nvSpPr>
          <p:spPr bwMode="auto">
            <a:xfrm>
              <a:off x="4623048" y="5195664"/>
              <a:ext cx="381000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78" name="Line 9"/>
            <p:cNvSpPr>
              <a:spLocks noChangeShapeType="1"/>
            </p:cNvSpPr>
            <p:nvPr/>
          </p:nvSpPr>
          <p:spPr bwMode="auto">
            <a:xfrm rot="16200000">
              <a:off x="4254748" y="5614764"/>
              <a:ext cx="381000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79" name="Text Box 41"/>
            <p:cNvSpPr txBox="1">
              <a:spLocks noChangeArrowheads="1"/>
            </p:cNvSpPr>
            <p:nvPr/>
          </p:nvSpPr>
          <p:spPr bwMode="auto">
            <a:xfrm>
              <a:off x="4246810" y="4697189"/>
              <a:ext cx="2682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just" eaLnBrk="0" hangingPunct="0"/>
              <a:r>
                <a:rPr lang="es-ES" b="1">
                  <a:solidFill>
                    <a:srgbClr val="000099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80" name="Text Box 42"/>
            <p:cNvSpPr txBox="1">
              <a:spLocks noChangeArrowheads="1"/>
            </p:cNvSpPr>
            <p:nvPr/>
          </p:nvSpPr>
          <p:spPr bwMode="auto">
            <a:xfrm>
              <a:off x="4373810" y="4697189"/>
              <a:ext cx="2682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just" eaLnBrk="0" hangingPunct="0"/>
              <a:r>
                <a:rPr lang="es-ES" b="1">
                  <a:solidFill>
                    <a:srgbClr val="000099"/>
                  </a:solidFill>
                  <a:latin typeface="Arial" charset="0"/>
                </a:rPr>
                <a:t>.</a:t>
              </a:r>
            </a:p>
          </p:txBody>
        </p:sp>
      </p:grpSp>
      <p:sp>
        <p:nvSpPr>
          <p:cNvPr id="53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Hibridación (ejemplo)</a:t>
            </a:r>
            <a:endParaRPr lang="es-ES" sz="1800" b="1" u="sng" dirty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63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 autoUpdateAnimBg="0"/>
      <p:bldP spid="16388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4" name="Text Box 54"/>
          <p:cNvSpPr txBox="1">
            <a:spLocks noChangeArrowheads="1"/>
          </p:cNvSpPr>
          <p:nvPr/>
        </p:nvSpPr>
        <p:spPr bwMode="auto">
          <a:xfrm>
            <a:off x="773113" y="1668859"/>
            <a:ext cx="7596187" cy="78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Paso 2:</a:t>
            </a:r>
            <a:r>
              <a:rPr lang="es-MX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El fósforo tiene sus últimos cinco electrones (electrones de valencia) en la órbita 3; por lo tanto, el diagrama de orbitales para el fósforo es:</a:t>
            </a:r>
          </a:p>
        </p:txBody>
      </p:sp>
      <p:grpSp>
        <p:nvGrpSpPr>
          <p:cNvPr id="163916" name="Group 76"/>
          <p:cNvGrpSpPr>
            <a:grpSpLocks/>
          </p:cNvGrpSpPr>
          <p:nvPr/>
        </p:nvGrpSpPr>
        <p:grpSpPr bwMode="auto">
          <a:xfrm>
            <a:off x="2540000" y="2820987"/>
            <a:ext cx="4102100" cy="608013"/>
            <a:chOff x="1600" y="3688"/>
            <a:chExt cx="2584" cy="383"/>
          </a:xfrm>
        </p:grpSpPr>
        <p:sp>
          <p:nvSpPr>
            <p:cNvPr id="163896" name="Rectangle 56"/>
            <p:cNvSpPr>
              <a:spLocks noChangeArrowheads="1"/>
            </p:cNvSpPr>
            <p:nvPr/>
          </p:nvSpPr>
          <p:spPr bwMode="auto">
            <a:xfrm>
              <a:off x="1600" y="3688"/>
              <a:ext cx="240" cy="19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s-MX"/>
            </a:p>
          </p:txBody>
        </p:sp>
        <p:sp>
          <p:nvSpPr>
            <p:cNvPr id="163897" name="Text Box 57"/>
            <p:cNvSpPr txBox="1">
              <a:spLocks noChangeArrowheads="1"/>
            </p:cNvSpPr>
            <p:nvPr/>
          </p:nvSpPr>
          <p:spPr bwMode="auto">
            <a:xfrm>
              <a:off x="1648" y="3856"/>
              <a:ext cx="146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10800" rIns="18000" bIns="1080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ct val="70000"/>
                </a:spcAft>
              </a:pPr>
              <a:r>
                <a:rPr lang="es-MX" sz="1400" b="1">
                  <a:solidFill>
                    <a:srgbClr val="000099"/>
                  </a:solidFill>
                  <a:latin typeface="Arial" charset="0"/>
                </a:rPr>
                <a:t>3s</a:t>
              </a:r>
              <a:endParaRPr lang="es-MX" sz="1600" b="1" i="1">
                <a:solidFill>
                  <a:srgbClr val="000099"/>
                </a:solidFill>
              </a:endParaRPr>
            </a:p>
          </p:txBody>
        </p:sp>
        <p:grpSp>
          <p:nvGrpSpPr>
            <p:cNvPr id="163898" name="Group 58"/>
            <p:cNvGrpSpPr>
              <a:grpSpLocks/>
            </p:cNvGrpSpPr>
            <p:nvPr/>
          </p:nvGrpSpPr>
          <p:grpSpPr bwMode="auto">
            <a:xfrm>
              <a:off x="2048" y="3688"/>
              <a:ext cx="720" cy="192"/>
              <a:chOff x="2880" y="3648"/>
              <a:chExt cx="720" cy="192"/>
            </a:xfrm>
          </p:grpSpPr>
          <p:sp>
            <p:nvSpPr>
              <p:cNvPr id="163899" name="Rectangle 59"/>
              <p:cNvSpPr>
                <a:spLocks noChangeArrowheads="1"/>
              </p:cNvSpPr>
              <p:nvPr/>
            </p:nvSpPr>
            <p:spPr bwMode="auto">
              <a:xfrm>
                <a:off x="2880" y="3648"/>
                <a:ext cx="240" cy="19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63900" name="Rectangle 60"/>
              <p:cNvSpPr>
                <a:spLocks noChangeArrowheads="1"/>
              </p:cNvSpPr>
              <p:nvPr/>
            </p:nvSpPr>
            <p:spPr bwMode="auto">
              <a:xfrm>
                <a:off x="3120" y="3648"/>
                <a:ext cx="240" cy="19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63901" name="Rectangle 61"/>
              <p:cNvSpPr>
                <a:spLocks noChangeArrowheads="1"/>
              </p:cNvSpPr>
              <p:nvPr/>
            </p:nvSpPr>
            <p:spPr bwMode="auto">
              <a:xfrm>
                <a:off x="3360" y="3648"/>
                <a:ext cx="240" cy="19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MX"/>
              </a:p>
            </p:txBody>
          </p:sp>
        </p:grpSp>
        <p:sp>
          <p:nvSpPr>
            <p:cNvPr id="163902" name="Text Box 62"/>
            <p:cNvSpPr txBox="1">
              <a:spLocks noChangeArrowheads="1"/>
            </p:cNvSpPr>
            <p:nvPr/>
          </p:nvSpPr>
          <p:spPr bwMode="auto">
            <a:xfrm>
              <a:off x="2335" y="3856"/>
              <a:ext cx="152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10800" rIns="18000" bIns="1080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ct val="70000"/>
                </a:spcAft>
              </a:pPr>
              <a:r>
                <a:rPr lang="es-MX" sz="1400" b="1">
                  <a:solidFill>
                    <a:srgbClr val="000099"/>
                  </a:solidFill>
                  <a:latin typeface="Arial" charset="0"/>
                </a:rPr>
                <a:t>3p</a:t>
              </a:r>
              <a:endParaRPr lang="es-MX" sz="1600" b="1" i="1">
                <a:solidFill>
                  <a:srgbClr val="000099"/>
                </a:solidFill>
              </a:endParaRPr>
            </a:p>
          </p:txBody>
        </p:sp>
        <p:sp>
          <p:nvSpPr>
            <p:cNvPr id="163903" name="Text Box 63"/>
            <p:cNvSpPr txBox="1">
              <a:spLocks noChangeArrowheads="1"/>
            </p:cNvSpPr>
            <p:nvPr/>
          </p:nvSpPr>
          <p:spPr bwMode="auto">
            <a:xfrm>
              <a:off x="3512" y="3856"/>
              <a:ext cx="152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10800" rIns="18000" bIns="1080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ct val="70000"/>
                </a:spcAft>
              </a:pPr>
              <a:r>
                <a:rPr lang="es-MX" sz="1400" b="1">
                  <a:solidFill>
                    <a:srgbClr val="000099"/>
                  </a:solidFill>
                  <a:latin typeface="Arial" charset="0"/>
                </a:rPr>
                <a:t>3d</a:t>
              </a:r>
              <a:endParaRPr lang="es-MX" sz="1600" b="1" i="1">
                <a:solidFill>
                  <a:srgbClr val="000099"/>
                </a:solidFill>
              </a:endParaRPr>
            </a:p>
          </p:txBody>
        </p:sp>
        <p:grpSp>
          <p:nvGrpSpPr>
            <p:cNvPr id="163904" name="Group 64"/>
            <p:cNvGrpSpPr>
              <a:grpSpLocks/>
            </p:cNvGrpSpPr>
            <p:nvPr/>
          </p:nvGrpSpPr>
          <p:grpSpPr bwMode="auto">
            <a:xfrm>
              <a:off x="2984" y="3688"/>
              <a:ext cx="1200" cy="192"/>
              <a:chOff x="3504" y="3648"/>
              <a:chExt cx="1200" cy="192"/>
            </a:xfrm>
          </p:grpSpPr>
          <p:sp>
            <p:nvSpPr>
              <p:cNvPr id="163905" name="Rectangle 65"/>
              <p:cNvSpPr>
                <a:spLocks noChangeArrowheads="1"/>
              </p:cNvSpPr>
              <p:nvPr/>
            </p:nvSpPr>
            <p:spPr bwMode="auto">
              <a:xfrm>
                <a:off x="3504" y="3648"/>
                <a:ext cx="240" cy="19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63906" name="Rectangle 66"/>
              <p:cNvSpPr>
                <a:spLocks noChangeArrowheads="1"/>
              </p:cNvSpPr>
              <p:nvPr/>
            </p:nvSpPr>
            <p:spPr bwMode="auto">
              <a:xfrm>
                <a:off x="3744" y="3648"/>
                <a:ext cx="240" cy="19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63907" name="Rectangle 67"/>
              <p:cNvSpPr>
                <a:spLocks noChangeArrowheads="1"/>
              </p:cNvSpPr>
              <p:nvPr/>
            </p:nvSpPr>
            <p:spPr bwMode="auto">
              <a:xfrm>
                <a:off x="3984" y="3648"/>
                <a:ext cx="240" cy="19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63908" name="Rectangle 68"/>
              <p:cNvSpPr>
                <a:spLocks noChangeArrowheads="1"/>
              </p:cNvSpPr>
              <p:nvPr/>
            </p:nvSpPr>
            <p:spPr bwMode="auto">
              <a:xfrm>
                <a:off x="4224" y="3648"/>
                <a:ext cx="240" cy="19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63909" name="Rectangle 69"/>
              <p:cNvSpPr>
                <a:spLocks noChangeArrowheads="1"/>
              </p:cNvSpPr>
              <p:nvPr/>
            </p:nvSpPr>
            <p:spPr bwMode="auto">
              <a:xfrm>
                <a:off x="4464" y="3648"/>
                <a:ext cx="240" cy="19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MX"/>
              </a:p>
            </p:txBody>
          </p:sp>
        </p:grpSp>
        <p:sp>
          <p:nvSpPr>
            <p:cNvPr id="163910" name="Line 70"/>
            <p:cNvSpPr>
              <a:spLocks noChangeShapeType="1"/>
            </p:cNvSpPr>
            <p:nvPr/>
          </p:nvSpPr>
          <p:spPr bwMode="auto">
            <a:xfrm flipV="1">
              <a:off x="2112" y="3712"/>
              <a:ext cx="0" cy="1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63911" name="Line 71"/>
            <p:cNvSpPr>
              <a:spLocks noChangeShapeType="1"/>
            </p:cNvSpPr>
            <p:nvPr/>
          </p:nvSpPr>
          <p:spPr bwMode="auto">
            <a:xfrm flipV="1">
              <a:off x="1672" y="3712"/>
              <a:ext cx="0" cy="1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63912" name="Line 72"/>
            <p:cNvSpPr>
              <a:spLocks noChangeShapeType="1"/>
            </p:cNvSpPr>
            <p:nvPr/>
          </p:nvSpPr>
          <p:spPr bwMode="auto">
            <a:xfrm>
              <a:off x="1768" y="3712"/>
              <a:ext cx="0" cy="1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63913" name="Line 73"/>
            <p:cNvSpPr>
              <a:spLocks noChangeShapeType="1"/>
            </p:cNvSpPr>
            <p:nvPr/>
          </p:nvSpPr>
          <p:spPr bwMode="auto">
            <a:xfrm flipV="1">
              <a:off x="2360" y="3712"/>
              <a:ext cx="0" cy="1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63914" name="Line 74"/>
            <p:cNvSpPr>
              <a:spLocks noChangeShapeType="1"/>
            </p:cNvSpPr>
            <p:nvPr/>
          </p:nvSpPr>
          <p:spPr bwMode="auto">
            <a:xfrm flipV="1">
              <a:off x="2600" y="3712"/>
              <a:ext cx="0" cy="1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773113" y="4043660"/>
            <a:ext cx="75961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Paso 3:</a:t>
            </a:r>
            <a:r>
              <a:rPr lang="es-MX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En este caso no es necesaria la promoción ya que se tienen tres orbitales con un solo electrón y son los que se emplearán para formar los tres enlaces fósforo-cloro.</a:t>
            </a:r>
          </a:p>
        </p:txBody>
      </p:sp>
      <p:sp>
        <p:nvSpPr>
          <p:cNvPr id="24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Hibridación (ejemplo)</a:t>
            </a:r>
            <a:endParaRPr lang="es-ES" sz="1800" b="1" u="sng" dirty="0">
              <a:solidFill>
                <a:srgbClr val="0000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944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4" grpId="0" autoUpdateAnimBg="0"/>
      <p:bldP spid="7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773113" y="1653124"/>
            <a:ext cx="75961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Paso 4:</a:t>
            </a:r>
            <a:r>
              <a:rPr lang="es-MX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De acuerdo a la estructura de Lewis el fósforo tiene tres nubes de enlace y una libre (cuatro nubes totales); por lo tanto, se deben hibridar cuatro orbitales en total.</a:t>
            </a:r>
          </a:p>
        </p:txBody>
      </p:sp>
      <p:grpSp>
        <p:nvGrpSpPr>
          <p:cNvPr id="164915" name="Group 51"/>
          <p:cNvGrpSpPr>
            <a:grpSpLocks/>
          </p:cNvGrpSpPr>
          <p:nvPr/>
        </p:nvGrpSpPr>
        <p:grpSpPr bwMode="auto">
          <a:xfrm>
            <a:off x="2520950" y="3187049"/>
            <a:ext cx="4102100" cy="608013"/>
            <a:chOff x="1588" y="2352"/>
            <a:chExt cx="2584" cy="383"/>
          </a:xfrm>
        </p:grpSpPr>
        <p:sp>
          <p:nvSpPr>
            <p:cNvPr id="164869" name="Rectangle 5"/>
            <p:cNvSpPr>
              <a:spLocks noChangeArrowheads="1"/>
            </p:cNvSpPr>
            <p:nvPr/>
          </p:nvSpPr>
          <p:spPr bwMode="auto">
            <a:xfrm>
              <a:off x="1588" y="2352"/>
              <a:ext cx="240" cy="19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s-MX"/>
            </a:p>
          </p:txBody>
        </p:sp>
        <p:sp>
          <p:nvSpPr>
            <p:cNvPr id="164870" name="Text Box 6"/>
            <p:cNvSpPr txBox="1">
              <a:spLocks noChangeArrowheads="1"/>
            </p:cNvSpPr>
            <p:nvPr/>
          </p:nvSpPr>
          <p:spPr bwMode="auto">
            <a:xfrm>
              <a:off x="1636" y="2520"/>
              <a:ext cx="146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10800" rIns="18000" bIns="1080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ct val="70000"/>
                </a:spcAft>
              </a:pPr>
              <a:r>
                <a:rPr lang="es-MX" sz="1400" b="1">
                  <a:solidFill>
                    <a:srgbClr val="000099"/>
                  </a:solidFill>
                  <a:latin typeface="Arial" charset="0"/>
                </a:rPr>
                <a:t>3s</a:t>
              </a:r>
              <a:endParaRPr lang="es-MX" sz="1600" b="1" i="1">
                <a:solidFill>
                  <a:srgbClr val="000099"/>
                </a:solidFill>
              </a:endParaRPr>
            </a:p>
          </p:txBody>
        </p:sp>
        <p:grpSp>
          <p:nvGrpSpPr>
            <p:cNvPr id="164871" name="Group 7"/>
            <p:cNvGrpSpPr>
              <a:grpSpLocks/>
            </p:cNvGrpSpPr>
            <p:nvPr/>
          </p:nvGrpSpPr>
          <p:grpSpPr bwMode="auto">
            <a:xfrm>
              <a:off x="2036" y="2352"/>
              <a:ext cx="720" cy="192"/>
              <a:chOff x="2880" y="3648"/>
              <a:chExt cx="720" cy="192"/>
            </a:xfrm>
          </p:grpSpPr>
          <p:sp>
            <p:nvSpPr>
              <p:cNvPr id="164872" name="Rectangle 8"/>
              <p:cNvSpPr>
                <a:spLocks noChangeArrowheads="1"/>
              </p:cNvSpPr>
              <p:nvPr/>
            </p:nvSpPr>
            <p:spPr bwMode="auto">
              <a:xfrm>
                <a:off x="2880" y="3648"/>
                <a:ext cx="240" cy="19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64873" name="Rectangle 9"/>
              <p:cNvSpPr>
                <a:spLocks noChangeArrowheads="1"/>
              </p:cNvSpPr>
              <p:nvPr/>
            </p:nvSpPr>
            <p:spPr bwMode="auto">
              <a:xfrm>
                <a:off x="3120" y="3648"/>
                <a:ext cx="240" cy="19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64874" name="Rectangle 10"/>
              <p:cNvSpPr>
                <a:spLocks noChangeArrowheads="1"/>
              </p:cNvSpPr>
              <p:nvPr/>
            </p:nvSpPr>
            <p:spPr bwMode="auto">
              <a:xfrm>
                <a:off x="3360" y="3648"/>
                <a:ext cx="240" cy="19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MX"/>
              </a:p>
            </p:txBody>
          </p:sp>
        </p:grpSp>
        <p:sp>
          <p:nvSpPr>
            <p:cNvPr id="164875" name="Text Box 11"/>
            <p:cNvSpPr txBox="1">
              <a:spLocks noChangeArrowheads="1"/>
            </p:cNvSpPr>
            <p:nvPr/>
          </p:nvSpPr>
          <p:spPr bwMode="auto">
            <a:xfrm>
              <a:off x="2323" y="2520"/>
              <a:ext cx="152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10800" rIns="18000" bIns="1080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ct val="70000"/>
                </a:spcAft>
              </a:pPr>
              <a:r>
                <a:rPr lang="es-MX" sz="1400" b="1">
                  <a:solidFill>
                    <a:srgbClr val="000099"/>
                  </a:solidFill>
                  <a:latin typeface="Arial" charset="0"/>
                </a:rPr>
                <a:t>3p</a:t>
              </a:r>
              <a:endParaRPr lang="es-MX" sz="1600" b="1" i="1">
                <a:solidFill>
                  <a:srgbClr val="000099"/>
                </a:solidFill>
              </a:endParaRPr>
            </a:p>
          </p:txBody>
        </p:sp>
        <p:sp>
          <p:nvSpPr>
            <p:cNvPr id="164876" name="Text Box 12"/>
            <p:cNvSpPr txBox="1">
              <a:spLocks noChangeArrowheads="1"/>
            </p:cNvSpPr>
            <p:nvPr/>
          </p:nvSpPr>
          <p:spPr bwMode="auto">
            <a:xfrm>
              <a:off x="3500" y="2520"/>
              <a:ext cx="152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10800" rIns="18000" bIns="1080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ct val="70000"/>
                </a:spcAft>
              </a:pPr>
              <a:r>
                <a:rPr lang="es-MX" sz="1400" b="1">
                  <a:solidFill>
                    <a:srgbClr val="000099"/>
                  </a:solidFill>
                  <a:latin typeface="Arial" charset="0"/>
                </a:rPr>
                <a:t>3d</a:t>
              </a:r>
              <a:endParaRPr lang="es-MX" sz="1600" b="1" i="1">
                <a:solidFill>
                  <a:srgbClr val="000099"/>
                </a:solidFill>
              </a:endParaRPr>
            </a:p>
          </p:txBody>
        </p:sp>
        <p:grpSp>
          <p:nvGrpSpPr>
            <p:cNvPr id="164877" name="Group 13"/>
            <p:cNvGrpSpPr>
              <a:grpSpLocks/>
            </p:cNvGrpSpPr>
            <p:nvPr/>
          </p:nvGrpSpPr>
          <p:grpSpPr bwMode="auto">
            <a:xfrm>
              <a:off x="2972" y="2352"/>
              <a:ext cx="1200" cy="192"/>
              <a:chOff x="3504" y="3648"/>
              <a:chExt cx="1200" cy="192"/>
            </a:xfrm>
          </p:grpSpPr>
          <p:sp>
            <p:nvSpPr>
              <p:cNvPr id="164878" name="Rectangle 14"/>
              <p:cNvSpPr>
                <a:spLocks noChangeArrowheads="1"/>
              </p:cNvSpPr>
              <p:nvPr/>
            </p:nvSpPr>
            <p:spPr bwMode="auto">
              <a:xfrm>
                <a:off x="3504" y="3648"/>
                <a:ext cx="240" cy="19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64879" name="Rectangle 15"/>
              <p:cNvSpPr>
                <a:spLocks noChangeArrowheads="1"/>
              </p:cNvSpPr>
              <p:nvPr/>
            </p:nvSpPr>
            <p:spPr bwMode="auto">
              <a:xfrm>
                <a:off x="3744" y="3648"/>
                <a:ext cx="240" cy="19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64880" name="Rectangle 16"/>
              <p:cNvSpPr>
                <a:spLocks noChangeArrowheads="1"/>
              </p:cNvSpPr>
              <p:nvPr/>
            </p:nvSpPr>
            <p:spPr bwMode="auto">
              <a:xfrm>
                <a:off x="3984" y="3648"/>
                <a:ext cx="240" cy="19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64881" name="Rectangle 17"/>
              <p:cNvSpPr>
                <a:spLocks noChangeArrowheads="1"/>
              </p:cNvSpPr>
              <p:nvPr/>
            </p:nvSpPr>
            <p:spPr bwMode="auto">
              <a:xfrm>
                <a:off x="4224" y="3648"/>
                <a:ext cx="240" cy="19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64882" name="Rectangle 18"/>
              <p:cNvSpPr>
                <a:spLocks noChangeArrowheads="1"/>
              </p:cNvSpPr>
              <p:nvPr/>
            </p:nvSpPr>
            <p:spPr bwMode="auto">
              <a:xfrm>
                <a:off x="4464" y="3648"/>
                <a:ext cx="240" cy="19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MX"/>
              </a:p>
            </p:txBody>
          </p:sp>
        </p:grpSp>
        <p:sp>
          <p:nvSpPr>
            <p:cNvPr id="164883" name="Line 19"/>
            <p:cNvSpPr>
              <a:spLocks noChangeShapeType="1"/>
            </p:cNvSpPr>
            <p:nvPr/>
          </p:nvSpPr>
          <p:spPr bwMode="auto">
            <a:xfrm flipV="1">
              <a:off x="2100" y="2376"/>
              <a:ext cx="0" cy="1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64884" name="Line 20"/>
            <p:cNvSpPr>
              <a:spLocks noChangeShapeType="1"/>
            </p:cNvSpPr>
            <p:nvPr/>
          </p:nvSpPr>
          <p:spPr bwMode="auto">
            <a:xfrm flipV="1">
              <a:off x="1660" y="2376"/>
              <a:ext cx="0" cy="1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64885" name="Line 21"/>
            <p:cNvSpPr>
              <a:spLocks noChangeShapeType="1"/>
            </p:cNvSpPr>
            <p:nvPr/>
          </p:nvSpPr>
          <p:spPr bwMode="auto">
            <a:xfrm>
              <a:off x="1756" y="2376"/>
              <a:ext cx="0" cy="1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64886" name="Line 22"/>
            <p:cNvSpPr>
              <a:spLocks noChangeShapeType="1"/>
            </p:cNvSpPr>
            <p:nvPr/>
          </p:nvSpPr>
          <p:spPr bwMode="auto">
            <a:xfrm flipV="1">
              <a:off x="2348" y="2376"/>
              <a:ext cx="0" cy="1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64887" name="Line 23"/>
            <p:cNvSpPr>
              <a:spLocks noChangeShapeType="1"/>
            </p:cNvSpPr>
            <p:nvPr/>
          </p:nvSpPr>
          <p:spPr bwMode="auto">
            <a:xfrm flipV="1">
              <a:off x="2588" y="2376"/>
              <a:ext cx="0" cy="1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  <p:grpSp>
        <p:nvGrpSpPr>
          <p:cNvPr id="164888" name="Group 24"/>
          <p:cNvGrpSpPr>
            <a:grpSpLocks/>
          </p:cNvGrpSpPr>
          <p:nvPr/>
        </p:nvGrpSpPr>
        <p:grpSpPr bwMode="auto">
          <a:xfrm>
            <a:off x="2476500" y="3720454"/>
            <a:ext cx="1947862" cy="428626"/>
            <a:chOff x="1560" y="2688"/>
            <a:chExt cx="1227" cy="270"/>
          </a:xfrm>
        </p:grpSpPr>
        <p:sp>
          <p:nvSpPr>
            <p:cNvPr id="164889" name="AutoShape 25"/>
            <p:cNvSpPr>
              <a:spLocks/>
            </p:cNvSpPr>
            <p:nvPr/>
          </p:nvSpPr>
          <p:spPr bwMode="auto">
            <a:xfrm rot="-5400000">
              <a:off x="2128" y="2136"/>
              <a:ext cx="96" cy="1200"/>
            </a:xfrm>
            <a:prstGeom prst="leftBrace">
              <a:avLst>
                <a:gd name="adj1" fmla="val 10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s-MX"/>
            </a:p>
          </p:txBody>
        </p:sp>
        <p:sp>
          <p:nvSpPr>
            <p:cNvPr id="164890" name="Text Box 26"/>
            <p:cNvSpPr txBox="1">
              <a:spLocks noChangeArrowheads="1"/>
            </p:cNvSpPr>
            <p:nvPr/>
          </p:nvSpPr>
          <p:spPr bwMode="auto">
            <a:xfrm>
              <a:off x="1560" y="2784"/>
              <a:ext cx="122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just" eaLnBrk="0" hangingPunct="0"/>
              <a:r>
                <a:rPr lang="es-ES" sz="1200" dirty="0">
                  <a:solidFill>
                    <a:srgbClr val="000099"/>
                  </a:solidFill>
                  <a:latin typeface="Arial" charset="0"/>
                </a:rPr>
                <a:t>Cuatro orbitales a hibridar</a:t>
              </a:r>
            </a:p>
          </p:txBody>
        </p:sp>
      </p:grpSp>
      <p:grpSp>
        <p:nvGrpSpPr>
          <p:cNvPr id="164916" name="Group 52"/>
          <p:cNvGrpSpPr>
            <a:grpSpLocks/>
          </p:cNvGrpSpPr>
          <p:nvPr/>
        </p:nvGrpSpPr>
        <p:grpSpPr bwMode="auto">
          <a:xfrm>
            <a:off x="2535238" y="4843240"/>
            <a:ext cx="4087813" cy="962024"/>
            <a:chOff x="1597" y="3283"/>
            <a:chExt cx="2575" cy="606"/>
          </a:xfrm>
        </p:grpSpPr>
        <p:sp>
          <p:nvSpPr>
            <p:cNvPr id="164892" name="Text Box 28"/>
            <p:cNvSpPr txBox="1">
              <a:spLocks noChangeArrowheads="1"/>
            </p:cNvSpPr>
            <p:nvPr/>
          </p:nvSpPr>
          <p:spPr bwMode="auto">
            <a:xfrm>
              <a:off x="2107" y="3451"/>
              <a:ext cx="192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10800" rIns="18000" bIns="1080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ct val="70000"/>
                </a:spcAft>
              </a:pPr>
              <a:r>
                <a:rPr lang="es-MX" sz="1400" b="1">
                  <a:solidFill>
                    <a:srgbClr val="000099"/>
                  </a:solidFill>
                  <a:latin typeface="Arial" charset="0"/>
                </a:rPr>
                <a:t>sp</a:t>
              </a:r>
              <a:r>
                <a:rPr lang="es-MX" sz="1400" b="1" baseline="30000">
                  <a:solidFill>
                    <a:srgbClr val="000099"/>
                  </a:solidFill>
                  <a:latin typeface="Arial" charset="0"/>
                </a:rPr>
                <a:t>3</a:t>
              </a:r>
              <a:endParaRPr lang="es-MX" sz="1600" b="1" i="1" baseline="30000">
                <a:solidFill>
                  <a:srgbClr val="000099"/>
                </a:solidFill>
              </a:endParaRPr>
            </a:p>
          </p:txBody>
        </p:sp>
        <p:sp>
          <p:nvSpPr>
            <p:cNvPr id="164893" name="Text Box 29"/>
            <p:cNvSpPr txBox="1">
              <a:spLocks noChangeArrowheads="1"/>
            </p:cNvSpPr>
            <p:nvPr/>
          </p:nvSpPr>
          <p:spPr bwMode="auto">
            <a:xfrm>
              <a:off x="3500" y="3451"/>
              <a:ext cx="152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10800" rIns="18000" bIns="1080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ct val="70000"/>
                </a:spcAft>
              </a:pPr>
              <a:r>
                <a:rPr lang="es-MX" sz="1400" b="1">
                  <a:solidFill>
                    <a:srgbClr val="000099"/>
                  </a:solidFill>
                  <a:latin typeface="Arial" charset="0"/>
                </a:rPr>
                <a:t>3d</a:t>
              </a:r>
              <a:endParaRPr lang="es-MX" sz="1600" b="1" i="1">
                <a:solidFill>
                  <a:srgbClr val="000099"/>
                </a:solidFill>
              </a:endParaRPr>
            </a:p>
          </p:txBody>
        </p:sp>
        <p:grpSp>
          <p:nvGrpSpPr>
            <p:cNvPr id="164894" name="Group 30"/>
            <p:cNvGrpSpPr>
              <a:grpSpLocks/>
            </p:cNvGrpSpPr>
            <p:nvPr/>
          </p:nvGrpSpPr>
          <p:grpSpPr bwMode="auto">
            <a:xfrm>
              <a:off x="2972" y="3283"/>
              <a:ext cx="1200" cy="192"/>
              <a:chOff x="3504" y="3648"/>
              <a:chExt cx="1200" cy="192"/>
            </a:xfrm>
          </p:grpSpPr>
          <p:sp>
            <p:nvSpPr>
              <p:cNvPr id="164895" name="Rectangle 31"/>
              <p:cNvSpPr>
                <a:spLocks noChangeArrowheads="1"/>
              </p:cNvSpPr>
              <p:nvPr/>
            </p:nvSpPr>
            <p:spPr bwMode="auto">
              <a:xfrm>
                <a:off x="3504" y="3648"/>
                <a:ext cx="240" cy="19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64896" name="Rectangle 32"/>
              <p:cNvSpPr>
                <a:spLocks noChangeArrowheads="1"/>
              </p:cNvSpPr>
              <p:nvPr/>
            </p:nvSpPr>
            <p:spPr bwMode="auto">
              <a:xfrm>
                <a:off x="3744" y="3648"/>
                <a:ext cx="240" cy="19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64897" name="Rectangle 33"/>
              <p:cNvSpPr>
                <a:spLocks noChangeArrowheads="1"/>
              </p:cNvSpPr>
              <p:nvPr/>
            </p:nvSpPr>
            <p:spPr bwMode="auto">
              <a:xfrm>
                <a:off x="3984" y="3648"/>
                <a:ext cx="240" cy="19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64898" name="Rectangle 34"/>
              <p:cNvSpPr>
                <a:spLocks noChangeArrowheads="1"/>
              </p:cNvSpPr>
              <p:nvPr/>
            </p:nvSpPr>
            <p:spPr bwMode="auto">
              <a:xfrm>
                <a:off x="4224" y="3648"/>
                <a:ext cx="240" cy="19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64899" name="Rectangle 35"/>
              <p:cNvSpPr>
                <a:spLocks noChangeArrowheads="1"/>
              </p:cNvSpPr>
              <p:nvPr/>
            </p:nvSpPr>
            <p:spPr bwMode="auto">
              <a:xfrm>
                <a:off x="4464" y="3648"/>
                <a:ext cx="240" cy="19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MX"/>
              </a:p>
            </p:txBody>
          </p:sp>
        </p:grpSp>
        <p:grpSp>
          <p:nvGrpSpPr>
            <p:cNvPr id="164900" name="Group 36"/>
            <p:cNvGrpSpPr>
              <a:grpSpLocks/>
            </p:cNvGrpSpPr>
            <p:nvPr/>
          </p:nvGrpSpPr>
          <p:grpSpPr bwMode="auto">
            <a:xfrm>
              <a:off x="1704" y="3283"/>
              <a:ext cx="960" cy="192"/>
              <a:chOff x="1704" y="3120"/>
              <a:chExt cx="960" cy="192"/>
            </a:xfrm>
          </p:grpSpPr>
          <p:grpSp>
            <p:nvGrpSpPr>
              <p:cNvPr id="164901" name="Group 37"/>
              <p:cNvGrpSpPr>
                <a:grpSpLocks/>
              </p:cNvGrpSpPr>
              <p:nvPr/>
            </p:nvGrpSpPr>
            <p:grpSpPr bwMode="auto">
              <a:xfrm>
                <a:off x="1704" y="3120"/>
                <a:ext cx="240" cy="192"/>
                <a:chOff x="1588" y="3120"/>
                <a:chExt cx="240" cy="192"/>
              </a:xfrm>
            </p:grpSpPr>
            <p:sp>
              <p:nvSpPr>
                <p:cNvPr id="164902" name="Rectangle 38"/>
                <p:cNvSpPr>
                  <a:spLocks noChangeArrowheads="1"/>
                </p:cNvSpPr>
                <p:nvPr/>
              </p:nvSpPr>
              <p:spPr bwMode="auto">
                <a:xfrm>
                  <a:off x="1588" y="3120"/>
                  <a:ext cx="240" cy="192"/>
                </a:xfrm>
                <a:prstGeom prst="rect">
                  <a:avLst/>
                </a:prstGeom>
                <a:solidFill>
                  <a:srgbClr val="EAEAEA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s-MX"/>
                </a:p>
              </p:txBody>
            </p:sp>
            <p:sp>
              <p:nvSpPr>
                <p:cNvPr id="164903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1660" y="31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s-MX"/>
                </a:p>
              </p:txBody>
            </p:sp>
            <p:sp>
              <p:nvSpPr>
                <p:cNvPr id="164904" name="Line 40"/>
                <p:cNvSpPr>
                  <a:spLocks noChangeShapeType="1"/>
                </p:cNvSpPr>
                <p:nvPr/>
              </p:nvSpPr>
              <p:spPr bwMode="auto">
                <a:xfrm>
                  <a:off x="1756" y="31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s-MX"/>
                </a:p>
              </p:txBody>
            </p:sp>
          </p:grpSp>
          <p:grpSp>
            <p:nvGrpSpPr>
              <p:cNvPr id="164905" name="Group 41"/>
              <p:cNvGrpSpPr>
                <a:grpSpLocks/>
              </p:cNvGrpSpPr>
              <p:nvPr/>
            </p:nvGrpSpPr>
            <p:grpSpPr bwMode="auto">
              <a:xfrm>
                <a:off x="1944" y="3120"/>
                <a:ext cx="720" cy="192"/>
                <a:chOff x="2036" y="3120"/>
                <a:chExt cx="720" cy="192"/>
              </a:xfrm>
            </p:grpSpPr>
            <p:grpSp>
              <p:nvGrpSpPr>
                <p:cNvPr id="164906" name="Group 42"/>
                <p:cNvGrpSpPr>
                  <a:grpSpLocks/>
                </p:cNvGrpSpPr>
                <p:nvPr/>
              </p:nvGrpSpPr>
              <p:grpSpPr bwMode="auto">
                <a:xfrm>
                  <a:off x="2036" y="3120"/>
                  <a:ext cx="720" cy="192"/>
                  <a:chOff x="2880" y="3648"/>
                  <a:chExt cx="720" cy="192"/>
                </a:xfrm>
              </p:grpSpPr>
              <p:sp>
                <p:nvSpPr>
                  <p:cNvPr id="164907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648"/>
                    <a:ext cx="240" cy="192"/>
                  </a:xfrm>
                  <a:prstGeom prst="rect">
                    <a:avLst/>
                  </a:prstGeom>
                  <a:solidFill>
                    <a:srgbClr val="EAEAEA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s-MX"/>
                  </a:p>
                </p:txBody>
              </p:sp>
              <p:sp>
                <p:nvSpPr>
                  <p:cNvPr id="164908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648"/>
                    <a:ext cx="240" cy="192"/>
                  </a:xfrm>
                  <a:prstGeom prst="rect">
                    <a:avLst/>
                  </a:prstGeom>
                  <a:solidFill>
                    <a:srgbClr val="EAEAEA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s-MX"/>
                  </a:p>
                </p:txBody>
              </p:sp>
              <p:sp>
                <p:nvSpPr>
                  <p:cNvPr id="164909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3648"/>
                    <a:ext cx="240" cy="192"/>
                  </a:xfrm>
                  <a:prstGeom prst="rect">
                    <a:avLst/>
                  </a:prstGeom>
                  <a:solidFill>
                    <a:srgbClr val="EAEAEA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s-MX"/>
                  </a:p>
                </p:txBody>
              </p:sp>
            </p:grpSp>
            <p:sp>
              <p:nvSpPr>
                <p:cNvPr id="164910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100" y="31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s-MX"/>
                </a:p>
              </p:txBody>
            </p:sp>
            <p:sp>
              <p:nvSpPr>
                <p:cNvPr id="164911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348" y="31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s-MX"/>
                </a:p>
              </p:txBody>
            </p:sp>
            <p:sp>
              <p:nvSpPr>
                <p:cNvPr id="164912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2588" y="31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s-MX"/>
                </a:p>
              </p:txBody>
            </p:sp>
          </p:grpSp>
        </p:grpSp>
        <p:sp>
          <p:nvSpPr>
            <p:cNvPr id="164913" name="AutoShape 49"/>
            <p:cNvSpPr>
              <a:spLocks/>
            </p:cNvSpPr>
            <p:nvPr/>
          </p:nvSpPr>
          <p:spPr bwMode="auto">
            <a:xfrm rot="-5400000">
              <a:off x="2132" y="3159"/>
              <a:ext cx="96" cy="1016"/>
            </a:xfrm>
            <a:prstGeom prst="leftBrace">
              <a:avLst>
                <a:gd name="adj1" fmla="val 8819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s-MX"/>
            </a:p>
          </p:txBody>
        </p:sp>
        <p:sp>
          <p:nvSpPr>
            <p:cNvPr id="164914" name="Text Box 50"/>
            <p:cNvSpPr txBox="1">
              <a:spLocks noChangeArrowheads="1"/>
            </p:cNvSpPr>
            <p:nvPr/>
          </p:nvSpPr>
          <p:spPr bwMode="auto">
            <a:xfrm>
              <a:off x="1597" y="3715"/>
              <a:ext cx="116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just" eaLnBrk="0" hangingPunct="0"/>
              <a:r>
                <a:rPr lang="es-ES" sz="1200" dirty="0">
                  <a:solidFill>
                    <a:srgbClr val="000099"/>
                  </a:solidFill>
                  <a:latin typeface="Arial" charset="0"/>
                </a:rPr>
                <a:t>Cuatro orbitales híbridos</a:t>
              </a:r>
            </a:p>
          </p:txBody>
        </p:sp>
      </p:grpSp>
      <p:sp>
        <p:nvSpPr>
          <p:cNvPr id="50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Hibridación (ejemplo)</a:t>
            </a:r>
            <a:endParaRPr lang="es-ES" sz="1800" b="1" u="sng" dirty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4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6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Text Box 1027"/>
          <p:cNvSpPr txBox="1">
            <a:spLocks noChangeArrowheads="1"/>
          </p:cNvSpPr>
          <p:nvPr/>
        </p:nvSpPr>
        <p:spPr bwMode="auto">
          <a:xfrm>
            <a:off x="914400" y="1295400"/>
            <a:ext cx="7239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600" b="1">
                <a:solidFill>
                  <a:srgbClr val="000099"/>
                </a:solidFill>
                <a:latin typeface="Arial" charset="0"/>
              </a:rPr>
              <a:t>BeCl</a:t>
            </a:r>
            <a:r>
              <a:rPr lang="es-MX" sz="1600" b="1" baseline="-25000">
                <a:solidFill>
                  <a:srgbClr val="000099"/>
                </a:solidFill>
                <a:latin typeface="Arial" charset="0"/>
              </a:rPr>
              <a:t>2</a:t>
            </a:r>
          </a:p>
        </p:txBody>
      </p:sp>
      <p:grpSp>
        <p:nvGrpSpPr>
          <p:cNvPr id="173064" name="Group 1032"/>
          <p:cNvGrpSpPr>
            <a:grpSpLocks/>
          </p:cNvGrpSpPr>
          <p:nvPr/>
        </p:nvGrpSpPr>
        <p:grpSpPr bwMode="auto">
          <a:xfrm>
            <a:off x="790575" y="1981200"/>
            <a:ext cx="7562850" cy="1828800"/>
            <a:chOff x="498" y="1248"/>
            <a:chExt cx="4764" cy="1152"/>
          </a:xfrm>
        </p:grpSpPr>
        <p:pic>
          <p:nvPicPr>
            <p:cNvPr id="173060" name="Picture 1028" descr="chang9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8" y="1248"/>
              <a:ext cx="4764" cy="1152"/>
            </a:xfrm>
            <a:prstGeom prst="rect">
              <a:avLst/>
            </a:prstGeom>
            <a:noFill/>
          </p:spPr>
        </p:pic>
        <p:pic>
          <p:nvPicPr>
            <p:cNvPr id="173062" name="Picture 1030" descr="electroquimica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26" y="2251"/>
              <a:ext cx="1707" cy="139"/>
            </a:xfrm>
            <a:prstGeom prst="rect">
              <a:avLst/>
            </a:prstGeom>
            <a:noFill/>
          </p:spPr>
        </p:pic>
      </p:grpSp>
      <p:grpSp>
        <p:nvGrpSpPr>
          <p:cNvPr id="173065" name="Group 1033"/>
          <p:cNvGrpSpPr>
            <a:grpSpLocks/>
          </p:cNvGrpSpPr>
          <p:nvPr/>
        </p:nvGrpSpPr>
        <p:grpSpPr bwMode="auto">
          <a:xfrm>
            <a:off x="2133600" y="4494435"/>
            <a:ext cx="4876800" cy="1166813"/>
            <a:chOff x="1344" y="2698"/>
            <a:chExt cx="3072" cy="735"/>
          </a:xfrm>
        </p:grpSpPr>
        <p:pic>
          <p:nvPicPr>
            <p:cNvPr id="173061" name="Picture 1029" descr="chang9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44" y="2698"/>
              <a:ext cx="3072" cy="614"/>
            </a:xfrm>
            <a:prstGeom prst="rect">
              <a:avLst/>
            </a:prstGeom>
            <a:noFill/>
          </p:spPr>
        </p:pic>
        <p:pic>
          <p:nvPicPr>
            <p:cNvPr id="173063" name="Picture 1031" descr="electroquimica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26" y="3294"/>
              <a:ext cx="1707" cy="139"/>
            </a:xfrm>
            <a:prstGeom prst="rect">
              <a:avLst/>
            </a:prstGeom>
            <a:noFill/>
          </p:spPr>
        </p:pic>
      </p:grpSp>
      <p:sp>
        <p:nvSpPr>
          <p:cNvPr id="10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Hibridación  </a:t>
            </a:r>
            <a:r>
              <a:rPr lang="es-ES" sz="1800" b="1" dirty="0" err="1">
                <a:solidFill>
                  <a:srgbClr val="000099"/>
                </a:solidFill>
                <a:latin typeface="Arial" charset="0"/>
              </a:rPr>
              <a:t>sp</a:t>
            </a:r>
            <a:endParaRPr lang="es-ES" sz="1800" b="1" dirty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755576" y="1295400"/>
            <a:ext cx="53181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600" b="1" dirty="0">
                <a:solidFill>
                  <a:srgbClr val="000099"/>
                </a:solidFill>
                <a:latin typeface="Arial" charset="0"/>
              </a:rPr>
              <a:t>BF</a:t>
            </a:r>
            <a:r>
              <a:rPr lang="es-MX" sz="1600" b="1" baseline="-25000" dirty="0">
                <a:solidFill>
                  <a:srgbClr val="000099"/>
                </a:solidFill>
                <a:latin typeface="Arial" charset="0"/>
              </a:rPr>
              <a:t>3</a:t>
            </a:r>
          </a:p>
        </p:txBody>
      </p:sp>
      <p:grpSp>
        <p:nvGrpSpPr>
          <p:cNvPr id="166922" name="Group 10"/>
          <p:cNvGrpSpPr>
            <a:grpSpLocks/>
          </p:cNvGrpSpPr>
          <p:nvPr/>
        </p:nvGrpSpPr>
        <p:grpSpPr bwMode="auto">
          <a:xfrm>
            <a:off x="1370013" y="1341438"/>
            <a:ext cx="6403975" cy="2870200"/>
            <a:chOff x="863" y="845"/>
            <a:chExt cx="4034" cy="1808"/>
          </a:xfrm>
        </p:grpSpPr>
        <p:pic>
          <p:nvPicPr>
            <p:cNvPr id="166918" name="Picture 6" descr="chang100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3" y="845"/>
              <a:ext cx="4034" cy="1808"/>
            </a:xfrm>
            <a:prstGeom prst="rect">
              <a:avLst/>
            </a:prstGeom>
            <a:noFill/>
          </p:spPr>
        </p:pic>
        <p:pic>
          <p:nvPicPr>
            <p:cNvPr id="166920" name="Picture 8" descr="electroquimica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26" y="855"/>
              <a:ext cx="1707" cy="139"/>
            </a:xfrm>
            <a:prstGeom prst="rect">
              <a:avLst/>
            </a:prstGeom>
            <a:noFill/>
          </p:spPr>
        </p:pic>
      </p:grpSp>
      <p:grpSp>
        <p:nvGrpSpPr>
          <p:cNvPr id="166923" name="Group 11"/>
          <p:cNvGrpSpPr>
            <a:grpSpLocks/>
          </p:cNvGrpSpPr>
          <p:nvPr/>
        </p:nvGrpSpPr>
        <p:grpSpPr bwMode="auto">
          <a:xfrm>
            <a:off x="3505200" y="4365104"/>
            <a:ext cx="2133600" cy="2047875"/>
            <a:chOff x="2208" y="2704"/>
            <a:chExt cx="1344" cy="1290"/>
          </a:xfrm>
        </p:grpSpPr>
        <p:pic>
          <p:nvPicPr>
            <p:cNvPr id="166919" name="Picture 7" descr="chang10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08" y="2704"/>
              <a:ext cx="1344" cy="1210"/>
            </a:xfrm>
            <a:prstGeom prst="rect">
              <a:avLst/>
            </a:prstGeom>
            <a:noFill/>
          </p:spPr>
        </p:pic>
        <p:pic>
          <p:nvPicPr>
            <p:cNvPr id="166921" name="Picture 9" descr="electroquimica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14" y="3886"/>
              <a:ext cx="1330" cy="108"/>
            </a:xfrm>
            <a:prstGeom prst="rect">
              <a:avLst/>
            </a:prstGeom>
            <a:noFill/>
          </p:spPr>
        </p:pic>
      </p:grpSp>
      <p:sp>
        <p:nvSpPr>
          <p:cNvPr id="11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Hibridación  sp</a:t>
            </a:r>
            <a:r>
              <a:rPr lang="es-ES" sz="1800" b="1" baseline="30000" dirty="0">
                <a:solidFill>
                  <a:srgbClr val="000099"/>
                </a:solidFill>
                <a:latin typeface="Arial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autoUpdateAnimBg="0"/>
    </p:bldLst>
  </p:timing>
</p:sld>
</file>

<file path=ppt/theme/theme1.xml><?xml version="1.0" encoding="utf-8"?>
<a:theme xmlns:a="http://schemas.openxmlformats.org/drawingml/2006/main" name="Ingeniería1">
  <a:themeElements>
    <a:clrScheme name="Ingeniería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ngeniería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ngeniería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geniería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2165</TotalTime>
  <Words>568</Words>
  <Application>Microsoft Office PowerPoint</Application>
  <PresentationFormat>Presentación en pantalla (4:3)</PresentationFormat>
  <Paragraphs>81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Times New Roman</vt:lpstr>
      <vt:lpstr>Ingeniería1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Personal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Alfredo Velásquez Márquez</dc:creator>
  <cp:lastModifiedBy>Alfredo Velásquez Márquez</cp:lastModifiedBy>
  <cp:revision>180</cp:revision>
  <dcterms:created xsi:type="dcterms:W3CDTF">2006-08-24T12:20:22Z</dcterms:created>
  <dcterms:modified xsi:type="dcterms:W3CDTF">2019-08-19T04:08:37Z</dcterms:modified>
</cp:coreProperties>
</file>