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1"/>
  </p:notesMasterIdLst>
  <p:sldIdLst>
    <p:sldId id="256" r:id="rId2"/>
    <p:sldId id="260" r:id="rId3"/>
    <p:sldId id="331" r:id="rId4"/>
    <p:sldId id="326" r:id="rId5"/>
    <p:sldId id="332" r:id="rId6"/>
    <p:sldId id="333" r:id="rId7"/>
    <p:sldId id="358" r:id="rId8"/>
    <p:sldId id="340" r:id="rId9"/>
    <p:sldId id="359" r:id="rId10"/>
    <p:sldId id="353" r:id="rId11"/>
    <p:sldId id="360" r:id="rId12"/>
    <p:sldId id="361" r:id="rId13"/>
    <p:sldId id="362" r:id="rId14"/>
    <p:sldId id="363" r:id="rId15"/>
    <p:sldId id="364" r:id="rId16"/>
    <p:sldId id="366" r:id="rId17"/>
    <p:sldId id="365" r:id="rId18"/>
    <p:sldId id="367" r:id="rId19"/>
    <p:sldId id="368" r:id="rId20"/>
    <p:sldId id="369" r:id="rId21"/>
    <p:sldId id="380" r:id="rId22"/>
    <p:sldId id="349" r:id="rId23"/>
    <p:sldId id="375" r:id="rId24"/>
    <p:sldId id="378" r:id="rId25"/>
    <p:sldId id="376" r:id="rId26"/>
    <p:sldId id="377" r:id="rId27"/>
    <p:sldId id="352" r:id="rId28"/>
    <p:sldId id="355" r:id="rId29"/>
    <p:sldId id="379" r:id="rId30"/>
  </p:sldIdLst>
  <p:sldSz cx="9144000" cy="6858000" type="screen4x3"/>
  <p:notesSz cx="6858000" cy="9144000"/>
  <p:defaultTextStyle>
    <a:defPPr>
      <a:defRPr lang="es-ES"/>
    </a:defPPr>
    <a:lvl1pPr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9pPr>
  </p:defaultTextStyle>
  <p:modifyVerifier cryptProviderType="rsaAES" cryptAlgorithmClass="hash" cryptAlgorithmType="typeAny" cryptAlgorithmSid="14" spinCount="100000" saltData="HjQ3An4gcH6Fxog1UKJr7g==" hashData="Tvy2XFGw2HC4Xh0TFt8v6PMRvT5VIBaV9HiOCKricaD7mzRn3mL9uxJUQTPuukKbT759aAqWQvoIpBt0T+G3lg=="/>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0099"/>
    <a:srgbClr val="FAFAE6"/>
    <a:srgbClr val="0000CC"/>
    <a:srgbClr val="CCFFFF"/>
    <a:srgbClr val="99CCFF"/>
    <a:srgbClr val="CCECFF"/>
    <a:srgbClr val="FAFAD2"/>
    <a:srgbClr val="00CC00"/>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544" autoAdjust="0"/>
    <p:restoredTop sz="96187" autoAdjust="0"/>
  </p:normalViewPr>
  <p:slideViewPr>
    <p:cSldViewPr showGuides="1">
      <p:cViewPr varScale="1">
        <p:scale>
          <a:sx n="67" d="100"/>
          <a:sy n="67" d="100"/>
        </p:scale>
        <p:origin x="156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6.wmf"/><Relationship Id="rId7" Type="http://schemas.openxmlformats.org/officeDocument/2006/relationships/image" Target="../media/image40.wmf"/><Relationship Id="rId2" Type="http://schemas.openxmlformats.org/officeDocument/2006/relationships/image" Target="../media/image35.wmf"/><Relationship Id="rId1" Type="http://schemas.openxmlformats.org/officeDocument/2006/relationships/image" Target="../media/image34.wmf"/><Relationship Id="rId6" Type="http://schemas.openxmlformats.org/officeDocument/2006/relationships/image" Target="../media/image39.wmf"/><Relationship Id="rId5" Type="http://schemas.openxmlformats.org/officeDocument/2006/relationships/image" Target="../media/image38.wmf"/><Relationship Id="rId4" Type="http://schemas.openxmlformats.org/officeDocument/2006/relationships/image" Target="../media/image3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4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a:effectLst/>
                <a:latin typeface="Times New Roman" pitchFamily="18" charset="0"/>
              </a:defRPr>
            </a:lvl1pPr>
          </a:lstStyle>
          <a:p>
            <a:endParaRPr lang="es-ES"/>
          </a:p>
        </p:txBody>
      </p:sp>
      <p:sp>
        <p:nvSpPr>
          <p:cNvPr id="1382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effectLst/>
                <a:latin typeface="Times New Roman" pitchFamily="18" charset="0"/>
              </a:defRPr>
            </a:lvl1pPr>
          </a:lstStyle>
          <a:p>
            <a:endParaRPr lang="es-ES"/>
          </a:p>
        </p:txBody>
      </p:sp>
      <p:sp>
        <p:nvSpPr>
          <p:cNvPr id="138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382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382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b="0">
                <a:effectLst/>
                <a:latin typeface="Times New Roman" pitchFamily="18" charset="0"/>
              </a:defRPr>
            </a:lvl1pPr>
          </a:lstStyle>
          <a:p>
            <a:endParaRPr lang="es-ES"/>
          </a:p>
        </p:txBody>
      </p:sp>
      <p:sp>
        <p:nvSpPr>
          <p:cNvPr id="1382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effectLst/>
                <a:latin typeface="Times New Roman" pitchFamily="18" charset="0"/>
              </a:defRPr>
            </a:lvl1pPr>
          </a:lstStyle>
          <a:p>
            <a:fld id="{E4707777-9495-4683-9A6B-A904505EE934}" type="slidenum">
              <a:rPr lang="es-ES"/>
              <a:pPr/>
              <a:t>‹Nº›</a:t>
            </a:fld>
            <a:endParaRPr lang="es-ES"/>
          </a:p>
        </p:txBody>
      </p:sp>
    </p:spTree>
    <p:extLst>
      <p:ext uri="{BB962C8B-B14F-4D97-AF65-F5344CB8AC3E}">
        <p14:creationId xmlns:p14="http://schemas.microsoft.com/office/powerpoint/2010/main" val="219902951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6DEE2D-BAD1-4F68-B37D-D2F464BE98EE}" type="slidenum">
              <a:rPr lang="es-ES"/>
              <a:pPr/>
              <a:t>2</a:t>
            </a:fld>
            <a:endParaRPr lang="es-ES"/>
          </a:p>
        </p:txBody>
      </p:sp>
      <p:sp>
        <p:nvSpPr>
          <p:cNvPr id="230402" name="Rectangle 2"/>
          <p:cNvSpPr>
            <a:spLocks noGrp="1" noRot="1" noChangeAspect="1" noChangeArrowheads="1" noTextEdit="1"/>
          </p:cNvSpPr>
          <p:nvPr>
            <p:ph type="sldImg"/>
          </p:nvPr>
        </p:nvSpPr>
        <p:spPr>
          <a:ln/>
        </p:spPr>
      </p:sp>
      <p:sp>
        <p:nvSpPr>
          <p:cNvPr id="230403" name="Rectangle 3"/>
          <p:cNvSpPr>
            <a:spLocks noGrp="1" noChangeArrowheads="1"/>
          </p:cNvSpPr>
          <p:nvPr>
            <p:ph type="body" idx="1"/>
          </p:nvPr>
        </p:nvSpPr>
        <p:spPr/>
        <p:txBody>
          <a:bodyPr/>
          <a:lstStyle/>
          <a:p>
            <a:endParaRPr lang="es-ES" sz="1800" b="1" dirty="0">
              <a:solidFill>
                <a:srgbClr val="000066"/>
              </a:solidFill>
              <a:effectLst>
                <a:outerShdw blurRad="38100" dist="38100" dir="2700000" algn="tl">
                  <a:srgbClr val="C0C0C0"/>
                </a:outerShdw>
              </a:effectLst>
              <a:latin typeface="Arial" charset="0"/>
              <a:cs typeface="Times New Roman" pitchFamily="18" charset="0"/>
            </a:endParaRPr>
          </a:p>
        </p:txBody>
      </p:sp>
    </p:spTree>
    <p:extLst>
      <p:ext uri="{BB962C8B-B14F-4D97-AF65-F5344CB8AC3E}">
        <p14:creationId xmlns:p14="http://schemas.microsoft.com/office/powerpoint/2010/main" val="645423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bg>
      <p:bgPr>
        <a:solidFill>
          <a:srgbClr val="FAFAE6"/>
        </a:solidFill>
        <a:effectLst/>
      </p:bgPr>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AFAE6"/>
        </a:solidFill>
        <a:effectLst/>
      </p:bgPr>
    </p:bg>
    <p:spTree>
      <p:nvGrpSpPr>
        <p:cNvPr id="1" name=""/>
        <p:cNvGrpSpPr/>
        <p:nvPr/>
      </p:nvGrpSpPr>
      <p:grpSpPr>
        <a:xfrm>
          <a:off x="0" y="0"/>
          <a:ext cx="0" cy="0"/>
          <a:chOff x="0" y="0"/>
          <a:chExt cx="0" cy="0"/>
        </a:xfrm>
      </p:grpSpPr>
      <p:sp>
        <p:nvSpPr>
          <p:cNvPr id="21" name="Rectangle 11"/>
          <p:cNvSpPr>
            <a:spLocks noChangeArrowheads="1"/>
          </p:cNvSpPr>
          <p:nvPr userDrawn="1"/>
        </p:nvSpPr>
        <p:spPr bwMode="auto">
          <a:xfrm>
            <a:off x="0" y="1066800"/>
            <a:ext cx="9144000" cy="228600"/>
          </a:xfrm>
          <a:prstGeom prst="rect">
            <a:avLst/>
          </a:prstGeom>
          <a:gradFill rotWithShape="0">
            <a:gsLst>
              <a:gs pos="0">
                <a:srgbClr val="FAFAE6"/>
              </a:gs>
              <a:gs pos="50000">
                <a:srgbClr val="003399"/>
              </a:gs>
              <a:gs pos="100000">
                <a:srgbClr val="FAFAE6"/>
              </a:gs>
            </a:gsLst>
            <a:lin ang="5400000" scaled="1"/>
          </a:gradFill>
          <a:ln w="9525">
            <a:noFill/>
            <a:miter lim="800000"/>
            <a:headEnd/>
            <a:tailEnd/>
          </a:ln>
          <a:effectLst/>
        </p:spPr>
        <p:txBody>
          <a:bodyPr anchor="ctr">
            <a:spAutoFit/>
          </a:bodyPr>
          <a:lstStyle/>
          <a:p>
            <a:pPr algn="l" eaLnBrk="1" hangingPunct="1"/>
            <a:endParaRPr lang="es-MX" sz="2400" b="0">
              <a:solidFill>
                <a:srgbClr val="000000"/>
              </a:solidFill>
              <a:effectLst/>
              <a:latin typeface="Times New Roman" pitchFamily="18" charset="0"/>
            </a:endParaRPr>
          </a:p>
        </p:txBody>
      </p:sp>
      <p:pic>
        <p:nvPicPr>
          <p:cNvPr id="22" name="Picture 12" descr="escudo[1]"/>
          <p:cNvPicPr>
            <a:picLocks noChangeAspect="1" noChangeArrowheads="1"/>
          </p:cNvPicPr>
          <p:nvPr userDrawn="1"/>
        </p:nvPicPr>
        <p:blipFill>
          <a:blip r:embed="rId3" cstate="print"/>
          <a:srcRect/>
          <a:stretch>
            <a:fillRect/>
          </a:stretch>
        </p:blipFill>
        <p:spPr bwMode="auto">
          <a:xfrm>
            <a:off x="304800" y="50800"/>
            <a:ext cx="1054100" cy="1119188"/>
          </a:xfrm>
          <a:prstGeom prst="rect">
            <a:avLst/>
          </a:prstGeom>
          <a:noFill/>
        </p:spPr>
      </p:pic>
      <p:sp>
        <p:nvSpPr>
          <p:cNvPr id="23" name="Text Box 13"/>
          <p:cNvSpPr txBox="1">
            <a:spLocks noChangeArrowheads="1"/>
          </p:cNvSpPr>
          <p:nvPr userDrawn="1"/>
        </p:nvSpPr>
        <p:spPr bwMode="auto">
          <a:xfrm>
            <a:off x="2781300" y="76200"/>
            <a:ext cx="3581400" cy="390525"/>
          </a:xfrm>
          <a:prstGeom prst="rect">
            <a:avLst/>
          </a:prstGeom>
          <a:noFill/>
          <a:ln w="9525">
            <a:noFill/>
            <a:miter lim="800000"/>
            <a:headEnd/>
            <a:tailEnd/>
          </a:ln>
          <a:effectLst/>
        </p:spPr>
        <p:txBody>
          <a:bodyPr>
            <a:spAutoFit/>
          </a:bodyPr>
          <a:lstStyle/>
          <a:p>
            <a:pPr eaLnBrk="1" hangingPunct="1">
              <a:lnSpc>
                <a:spcPct val="70000"/>
              </a:lnSpc>
            </a:pPr>
            <a:r>
              <a:rPr lang="es-ES" sz="2800" i="1">
                <a:solidFill>
                  <a:srgbClr val="000099"/>
                </a:solidFill>
                <a:effectLst/>
                <a:latin typeface="Times New Roman" pitchFamily="18" charset="0"/>
              </a:rPr>
              <a:t>U   N   A   M</a:t>
            </a:r>
          </a:p>
        </p:txBody>
      </p:sp>
      <p:sp>
        <p:nvSpPr>
          <p:cNvPr id="24" name="Text Box 14"/>
          <p:cNvSpPr txBox="1">
            <a:spLocks noChangeArrowheads="1"/>
          </p:cNvSpPr>
          <p:nvPr userDrawn="1"/>
        </p:nvSpPr>
        <p:spPr bwMode="auto">
          <a:xfrm>
            <a:off x="2933700" y="381000"/>
            <a:ext cx="3276600" cy="241300"/>
          </a:xfrm>
          <a:prstGeom prst="rect">
            <a:avLst/>
          </a:prstGeom>
          <a:noFill/>
          <a:ln w="9525">
            <a:noFill/>
            <a:miter lim="800000"/>
            <a:headEnd/>
            <a:tailEnd/>
          </a:ln>
          <a:effectLst/>
        </p:spPr>
        <p:txBody>
          <a:bodyPr>
            <a:spAutoFit/>
          </a:bodyPr>
          <a:lstStyle/>
          <a:p>
            <a:pPr eaLnBrk="1" hangingPunct="1">
              <a:lnSpc>
                <a:spcPct val="70000"/>
              </a:lnSpc>
            </a:pPr>
            <a:r>
              <a:rPr lang="es-ES" sz="1400">
                <a:solidFill>
                  <a:srgbClr val="000099"/>
                </a:solidFill>
                <a:effectLst/>
                <a:latin typeface="Times New Roman" pitchFamily="18" charset="0"/>
              </a:rPr>
              <a:t>Facultad de Ingeniería</a:t>
            </a:r>
          </a:p>
        </p:txBody>
      </p:sp>
      <p:pic>
        <p:nvPicPr>
          <p:cNvPr id="25" name="Picture 15" descr="ING2"/>
          <p:cNvPicPr>
            <a:picLocks noChangeAspect="1" noChangeArrowheads="1"/>
          </p:cNvPicPr>
          <p:nvPr userDrawn="1"/>
        </p:nvPicPr>
        <p:blipFill>
          <a:blip r:embed="rId4" cstate="print"/>
          <a:srcRect/>
          <a:stretch>
            <a:fillRect/>
          </a:stretch>
        </p:blipFill>
        <p:spPr bwMode="auto">
          <a:xfrm>
            <a:off x="7772400" y="36513"/>
            <a:ext cx="1076325" cy="1169987"/>
          </a:xfrm>
          <a:prstGeom prst="rect">
            <a:avLst/>
          </a:prstGeom>
          <a:noFill/>
        </p:spPr>
      </p:pic>
      <p:sp>
        <p:nvSpPr>
          <p:cNvPr id="8" name="Text Box 8"/>
          <p:cNvSpPr txBox="1">
            <a:spLocks noChangeArrowheads="1"/>
          </p:cNvSpPr>
          <p:nvPr userDrawn="1"/>
        </p:nvSpPr>
        <p:spPr bwMode="auto">
          <a:xfrm>
            <a:off x="8509000" y="6620842"/>
            <a:ext cx="635000" cy="336550"/>
          </a:xfrm>
          <a:prstGeom prst="rect">
            <a:avLst/>
          </a:prstGeom>
          <a:noFill/>
          <a:ln w="9525">
            <a:noFill/>
            <a:miter lim="800000"/>
            <a:headEnd/>
            <a:tailEnd/>
          </a:ln>
          <a:effectLst/>
        </p:spPr>
        <p:txBody>
          <a:bodyPr wrap="none">
            <a:spAutoFit/>
            <a:flatTx/>
          </a:bodyPr>
          <a:lstStyle/>
          <a:p>
            <a:r>
              <a:rPr lang="es-ES" sz="1600" i="1" dirty="0">
                <a:solidFill>
                  <a:srgbClr val="9999FF"/>
                </a:solidFill>
                <a:effectLst>
                  <a:outerShdw blurRad="38100" dist="38100" dir="2700000" algn="tl">
                    <a:srgbClr val="000000"/>
                  </a:outerShdw>
                </a:effectLst>
                <a:latin typeface="Times New Roman" pitchFamily="18" charset="0"/>
              </a:rPr>
              <a:t>AVM</a:t>
            </a:r>
          </a:p>
        </p:txBody>
      </p:sp>
      <p:sp>
        <p:nvSpPr>
          <p:cNvPr id="9" name="Rectangle 7"/>
          <p:cNvSpPr>
            <a:spLocks noChangeArrowheads="1"/>
          </p:cNvSpPr>
          <p:nvPr userDrawn="1"/>
        </p:nvSpPr>
        <p:spPr bwMode="auto">
          <a:xfrm>
            <a:off x="0" y="6633384"/>
            <a:ext cx="9144000" cy="252000"/>
          </a:xfrm>
          <a:prstGeom prst="rect">
            <a:avLst/>
          </a:prstGeom>
          <a:gradFill rotWithShape="0">
            <a:gsLst>
              <a:gs pos="0">
                <a:srgbClr val="FAFAE6"/>
              </a:gs>
              <a:gs pos="100000">
                <a:srgbClr val="003399"/>
              </a:gs>
            </a:gsLst>
            <a:lin ang="5400000" scaled="1"/>
          </a:gradFill>
          <a:ln w="9525">
            <a:noFill/>
            <a:miter lim="800000"/>
            <a:headEnd/>
            <a:tailEnd/>
          </a:ln>
          <a:effectLst/>
        </p:spPr>
        <p:txBody>
          <a:bodyPr anchor="ctr">
            <a:spAutoFit/>
          </a:bodyPr>
          <a:lstStyle/>
          <a:p>
            <a:endParaRPr lang="es-MX"/>
          </a:p>
        </p:txBody>
      </p:sp>
      <p:sp>
        <p:nvSpPr>
          <p:cNvPr id="10" name="Text Box 8"/>
          <p:cNvSpPr txBox="1">
            <a:spLocks noChangeArrowheads="1"/>
          </p:cNvSpPr>
          <p:nvPr userDrawn="1"/>
        </p:nvSpPr>
        <p:spPr bwMode="auto">
          <a:xfrm>
            <a:off x="8509000" y="6597352"/>
            <a:ext cx="635000" cy="336550"/>
          </a:xfrm>
          <a:prstGeom prst="rect">
            <a:avLst/>
          </a:prstGeom>
          <a:noFill/>
          <a:ln w="9525">
            <a:noFill/>
            <a:miter lim="800000"/>
            <a:headEnd/>
            <a:tailEnd/>
          </a:ln>
          <a:effectLst/>
        </p:spPr>
        <p:txBody>
          <a:bodyPr wrap="none">
            <a:spAutoFit/>
            <a:flatTx/>
          </a:bodyPr>
          <a:lstStyle/>
          <a:p>
            <a:pPr algn="ctr"/>
            <a:r>
              <a:rPr lang="es-ES" sz="1600" i="1" dirty="0">
                <a:solidFill>
                  <a:srgbClr val="9999FF"/>
                </a:solidFill>
                <a:effectLst>
                  <a:outerShdw blurRad="38100" dist="38100" dir="2700000" algn="tl">
                    <a:srgbClr val="000000"/>
                  </a:outerShdw>
                </a:effectLst>
                <a:latin typeface="Times New Roman" pitchFamily="18" charset="0"/>
              </a:rPr>
              <a:t>AVM</a:t>
            </a:r>
          </a:p>
        </p:txBody>
      </p:sp>
    </p:spTree>
  </p:cSld>
  <p:clrMap bg1="lt1" tx1="dk1" bg2="lt2" tx2="dk2" accent1="accent1" accent2="accent2" accent3="accent3" accent4="accent4" accent5="accent5" accent6="accent6" hlink="hlink" folHlink="folHlink"/>
  <p:sldLayoutIdLst>
    <p:sldLayoutId id="2147483650" r:id="rId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8.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image" Target="../media/image29.emf"/><Relationship Id="rId1" Type="http://schemas.openxmlformats.org/officeDocument/2006/relationships/slideLayout" Target="../slideLayouts/slideLayout1.xml"/><Relationship Id="rId4" Type="http://schemas.openxmlformats.org/officeDocument/2006/relationships/image" Target="../media/image31.emf"/></Relationships>
</file>

<file path=ppt/slides/_rels/slide23.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8" Type="http://schemas.openxmlformats.org/officeDocument/2006/relationships/image" Target="../media/image36.wmf"/><Relationship Id="rId13"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38.wmf"/><Relationship Id="rId2" Type="http://schemas.openxmlformats.org/officeDocument/2006/relationships/slideLayout" Target="../slideLayouts/slideLayout1.xml"/><Relationship Id="rId16" Type="http://schemas.openxmlformats.org/officeDocument/2006/relationships/image" Target="../media/image40.wmf"/><Relationship Id="rId1" Type="http://schemas.openxmlformats.org/officeDocument/2006/relationships/vmlDrawing" Target="../drawings/vmlDrawing1.vml"/><Relationship Id="rId6" Type="http://schemas.openxmlformats.org/officeDocument/2006/relationships/image" Target="../media/image35.wmf"/><Relationship Id="rId11" Type="http://schemas.openxmlformats.org/officeDocument/2006/relationships/oleObject" Target="../embeddings/oleObject5.bin"/><Relationship Id="rId5" Type="http://schemas.openxmlformats.org/officeDocument/2006/relationships/oleObject" Target="../embeddings/oleObject2.bin"/><Relationship Id="rId15" Type="http://schemas.openxmlformats.org/officeDocument/2006/relationships/oleObject" Target="../embeddings/oleObject7.bin"/><Relationship Id="rId10" Type="http://schemas.openxmlformats.org/officeDocument/2006/relationships/image" Target="../media/image37.wmf"/><Relationship Id="rId4" Type="http://schemas.openxmlformats.org/officeDocument/2006/relationships/image" Target="../media/image34.wmf"/><Relationship Id="rId9" Type="http://schemas.openxmlformats.org/officeDocument/2006/relationships/oleObject" Target="../embeddings/oleObject4.bin"/><Relationship Id="rId14" Type="http://schemas.openxmlformats.org/officeDocument/2006/relationships/image" Target="../media/image39.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42.wmf"/><Relationship Id="rId5" Type="http://schemas.openxmlformats.org/officeDocument/2006/relationships/oleObject" Target="../embeddings/oleObject9.bin"/><Relationship Id="rId4" Type="http://schemas.openxmlformats.org/officeDocument/2006/relationships/image" Target="../media/image41.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18" Type="http://schemas.openxmlformats.org/officeDocument/2006/relationships/image" Target="../media/image19.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7.png"/><Relationship Id="rId20" Type="http://schemas.openxmlformats.org/officeDocument/2006/relationships/image" Target="../media/image21.png"/><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png"/><Relationship Id="rId19" Type="http://schemas.openxmlformats.org/officeDocument/2006/relationships/image" Target="../media/image20.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2"/>
          <p:cNvSpPr txBox="1">
            <a:spLocks noChangeArrowheads="1"/>
          </p:cNvSpPr>
          <p:nvPr/>
        </p:nvSpPr>
        <p:spPr bwMode="auto">
          <a:xfrm>
            <a:off x="853208" y="2492896"/>
            <a:ext cx="7535216" cy="1938992"/>
          </a:xfrm>
          <a:prstGeom prst="rect">
            <a:avLst/>
          </a:prstGeom>
          <a:noFill/>
          <a:ln w="9525">
            <a:noFill/>
            <a:miter lim="800000"/>
            <a:headEnd/>
            <a:tailEnd/>
          </a:ln>
          <a:effectLst>
            <a:outerShdw dist="35921" dir="2700000" algn="ctr" rotWithShape="0">
              <a:srgbClr val="B2B2B2"/>
            </a:outerShdw>
          </a:effectLst>
        </p:spPr>
        <p:txBody>
          <a:bodyPr wrap="square">
            <a:spAutoFit/>
          </a:bodyPr>
          <a:lstStyle/>
          <a:p>
            <a:pPr lvl="0" eaLnBrk="1" fontAlgn="auto" hangingPunct="1">
              <a:lnSpc>
                <a:spcPct val="120000"/>
              </a:lnSpc>
              <a:spcBef>
                <a:spcPts val="0"/>
              </a:spcBef>
              <a:spcAft>
                <a:spcPts val="0"/>
              </a:spcAft>
              <a:defRPr/>
            </a:pPr>
            <a:r>
              <a:rPr lang="es-MX" sz="4400" kern="0" dirty="0">
                <a:solidFill>
                  <a:srgbClr val="000066"/>
                </a:solidFill>
                <a:effectLst/>
                <a:latin typeface="Arial" panose="020B0604020202020204" pitchFamily="34" charset="0"/>
                <a:cs typeface="Arial" panose="020B0604020202020204" pitchFamily="34" charset="0"/>
              </a:rPr>
              <a:t>TITULACIÓN ÁCIDO-BASE</a:t>
            </a:r>
          </a:p>
          <a:p>
            <a:pPr lvl="0" eaLnBrk="1" fontAlgn="auto" hangingPunct="1">
              <a:lnSpc>
                <a:spcPct val="120000"/>
              </a:lnSpc>
              <a:spcBef>
                <a:spcPts val="0"/>
              </a:spcBef>
              <a:spcAft>
                <a:spcPts val="0"/>
              </a:spcAft>
              <a:defRPr/>
            </a:pPr>
            <a:r>
              <a:rPr lang="es-MX" sz="2800" kern="0" dirty="0">
                <a:solidFill>
                  <a:srgbClr val="000066"/>
                </a:solidFill>
                <a:effectLst/>
                <a:latin typeface="Arial" panose="020B0604020202020204" pitchFamily="34" charset="0"/>
                <a:cs typeface="Arial" panose="020B0604020202020204" pitchFamily="34" charset="0"/>
              </a:rPr>
              <a:t>DETERMINACIÓN DEL CONTENIDO DE ÁCIDO ACÉTICO EN EL VINAGRE</a:t>
            </a:r>
          </a:p>
        </p:txBody>
      </p:sp>
      <p:sp>
        <p:nvSpPr>
          <p:cNvPr id="4" name="Text Box 72">
            <a:extLst>
              <a:ext uri="{FF2B5EF4-FFF2-40B4-BE49-F238E27FC236}">
                <a16:creationId xmlns:a16="http://schemas.microsoft.com/office/drawing/2014/main" xmlns="" id="{8510B2ED-97EB-40BE-959D-D6FAAF2D9E7B}"/>
              </a:ext>
            </a:extLst>
          </p:cNvPr>
          <p:cNvSpPr txBox="1">
            <a:spLocks noChangeArrowheads="1"/>
          </p:cNvSpPr>
          <p:nvPr/>
        </p:nvSpPr>
        <p:spPr bwMode="auto">
          <a:xfrm>
            <a:off x="1979712" y="620688"/>
            <a:ext cx="5184576" cy="1446550"/>
          </a:xfrm>
          <a:prstGeom prst="rect">
            <a:avLst/>
          </a:prstGeom>
          <a:noFill/>
          <a:ln w="9525">
            <a:noFill/>
            <a:miter lim="800000"/>
            <a:headEnd/>
            <a:tailEnd/>
          </a:ln>
          <a:effectLst/>
        </p:spPr>
        <p:txBody>
          <a:bodyPr wrap="square">
            <a:spAutoFit/>
          </a:bodyPr>
          <a:lstStyle/>
          <a:p>
            <a:pPr algn="ctr">
              <a:spcBef>
                <a:spcPts val="0"/>
              </a:spcBef>
            </a:pPr>
            <a:r>
              <a:rPr lang="es-ES" sz="1400" b="1" dirty="0">
                <a:solidFill>
                  <a:srgbClr val="000099"/>
                </a:solidFill>
                <a:effectLst/>
                <a:latin typeface="Arial" charset="0"/>
              </a:rPr>
              <a:t>DIVISIÓN DE CIENCIAS BÁSICAS</a:t>
            </a:r>
          </a:p>
          <a:p>
            <a:pPr algn="ctr">
              <a:spcBef>
                <a:spcPts val="0"/>
              </a:spcBef>
            </a:pPr>
            <a:r>
              <a:rPr lang="es-ES" sz="1400" b="1" dirty="0">
                <a:solidFill>
                  <a:srgbClr val="000099"/>
                </a:solidFill>
                <a:effectLst/>
                <a:latin typeface="Arial" charset="0"/>
              </a:rPr>
              <a:t>LABORATORIO DE QUÍMICA</a:t>
            </a:r>
          </a:p>
          <a:p>
            <a:pPr algn="ctr">
              <a:spcBef>
                <a:spcPct val="50000"/>
              </a:spcBef>
            </a:pPr>
            <a:endParaRPr lang="es-ES" sz="2000" b="1" dirty="0">
              <a:solidFill>
                <a:srgbClr val="000099"/>
              </a:solidFill>
              <a:effectLst/>
              <a:latin typeface="Arial" charset="0"/>
            </a:endParaRPr>
          </a:p>
          <a:p>
            <a:pPr algn="ctr">
              <a:spcBef>
                <a:spcPct val="50000"/>
              </a:spcBef>
            </a:pPr>
            <a:r>
              <a:rPr lang="es-ES" sz="2000" b="1" dirty="0">
                <a:solidFill>
                  <a:srgbClr val="000099"/>
                </a:solidFill>
                <a:effectLst/>
                <a:latin typeface="Arial" charset="0"/>
              </a:rPr>
              <a:t>Práctica:</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lang="es-ES" sz="1800" kern="0" dirty="0">
                <a:solidFill>
                  <a:srgbClr val="000099"/>
                </a:solidFill>
                <a:effectLst/>
              </a:rPr>
              <a:t>Titulación ácido-base</a:t>
            </a:r>
          </a:p>
        </p:txBody>
      </p:sp>
      <p:grpSp>
        <p:nvGrpSpPr>
          <p:cNvPr id="5" name="Grupo 4"/>
          <p:cNvGrpSpPr/>
          <p:nvPr/>
        </p:nvGrpSpPr>
        <p:grpSpPr>
          <a:xfrm>
            <a:off x="723131" y="1853838"/>
            <a:ext cx="7737748" cy="4645809"/>
            <a:chOff x="1763688" y="2147427"/>
            <a:chExt cx="5523809" cy="2937757"/>
          </a:xfrm>
        </p:grpSpPr>
        <p:pic>
          <p:nvPicPr>
            <p:cNvPr id="2" name="Imagen 1"/>
            <p:cNvPicPr>
              <a:picLocks noChangeAspect="1"/>
            </p:cNvPicPr>
            <p:nvPr/>
          </p:nvPicPr>
          <p:blipFill>
            <a:blip r:embed="rId2"/>
            <a:stretch>
              <a:fillRect/>
            </a:stretch>
          </p:blipFill>
          <p:spPr>
            <a:xfrm>
              <a:off x="1763688" y="2147427"/>
              <a:ext cx="5523809" cy="2761905"/>
            </a:xfrm>
            <a:prstGeom prst="rect">
              <a:avLst/>
            </a:prstGeom>
          </p:spPr>
        </p:pic>
        <p:sp>
          <p:nvSpPr>
            <p:cNvPr id="3" name="CuadroTexto 2"/>
            <p:cNvSpPr txBox="1"/>
            <p:nvPr/>
          </p:nvSpPr>
          <p:spPr>
            <a:xfrm>
              <a:off x="1856882" y="2456601"/>
              <a:ext cx="1080000" cy="153015"/>
            </a:xfrm>
            <a:prstGeom prst="rect">
              <a:avLst/>
            </a:prstGeom>
            <a:solidFill>
              <a:srgbClr val="BFBFEF"/>
            </a:solidFill>
            <a:ln>
              <a:noFill/>
            </a:ln>
          </p:spPr>
          <p:txBody>
            <a:bodyPr wrap="square" lIns="36000" tIns="36000" rIns="0" bIns="36000" rtlCol="0">
              <a:spAutoFit/>
            </a:bodyPr>
            <a:lstStyle/>
            <a:p>
              <a:pPr algn="l"/>
              <a:r>
                <a:rPr lang="es-MX" b="0" dirty="0">
                  <a:effectLst/>
                </a:rPr>
                <a:t>Violeta de metilo</a:t>
              </a:r>
            </a:p>
          </p:txBody>
        </p:sp>
        <p:sp>
          <p:nvSpPr>
            <p:cNvPr id="8" name="CuadroTexto 7"/>
            <p:cNvSpPr txBox="1"/>
            <p:nvPr/>
          </p:nvSpPr>
          <p:spPr>
            <a:xfrm>
              <a:off x="1856882" y="2667563"/>
              <a:ext cx="1080000" cy="153015"/>
            </a:xfrm>
            <a:prstGeom prst="rect">
              <a:avLst/>
            </a:prstGeom>
            <a:solidFill>
              <a:srgbClr val="BFBFEF"/>
            </a:solidFill>
            <a:ln>
              <a:noFill/>
            </a:ln>
          </p:spPr>
          <p:txBody>
            <a:bodyPr wrap="square" lIns="36000" tIns="36000" rIns="0" bIns="36000" rtlCol="0">
              <a:spAutoFit/>
            </a:bodyPr>
            <a:lstStyle/>
            <a:p>
              <a:pPr algn="l"/>
              <a:r>
                <a:rPr lang="es-MX" b="0" dirty="0">
                  <a:effectLst/>
                </a:rPr>
                <a:t>Azul de timol</a:t>
              </a:r>
            </a:p>
          </p:txBody>
        </p:sp>
        <p:sp>
          <p:nvSpPr>
            <p:cNvPr id="9" name="CuadroTexto 8"/>
            <p:cNvSpPr txBox="1"/>
            <p:nvPr/>
          </p:nvSpPr>
          <p:spPr>
            <a:xfrm>
              <a:off x="1856882" y="2881631"/>
              <a:ext cx="1080000" cy="153015"/>
            </a:xfrm>
            <a:prstGeom prst="rect">
              <a:avLst/>
            </a:prstGeom>
            <a:solidFill>
              <a:srgbClr val="BFBFEF"/>
            </a:solidFill>
            <a:ln>
              <a:noFill/>
            </a:ln>
          </p:spPr>
          <p:txBody>
            <a:bodyPr wrap="square" lIns="36000" tIns="36000" rIns="0" bIns="36000" rtlCol="0">
              <a:spAutoFit/>
            </a:bodyPr>
            <a:lstStyle/>
            <a:p>
              <a:pPr algn="l"/>
              <a:r>
                <a:rPr lang="es-MX" b="0" dirty="0">
                  <a:effectLst/>
                </a:rPr>
                <a:t>Naranja de metilo</a:t>
              </a:r>
            </a:p>
          </p:txBody>
        </p:sp>
        <p:sp>
          <p:nvSpPr>
            <p:cNvPr id="10" name="CuadroTexto 9"/>
            <p:cNvSpPr txBox="1"/>
            <p:nvPr/>
          </p:nvSpPr>
          <p:spPr>
            <a:xfrm>
              <a:off x="1856882" y="3101186"/>
              <a:ext cx="1080000" cy="153015"/>
            </a:xfrm>
            <a:prstGeom prst="rect">
              <a:avLst/>
            </a:prstGeom>
            <a:solidFill>
              <a:srgbClr val="BFBFEF"/>
            </a:solidFill>
            <a:ln>
              <a:noFill/>
            </a:ln>
          </p:spPr>
          <p:txBody>
            <a:bodyPr wrap="square" lIns="36000" tIns="36000" rIns="0" bIns="36000" rtlCol="0">
              <a:spAutoFit/>
            </a:bodyPr>
            <a:lstStyle/>
            <a:p>
              <a:pPr algn="l"/>
              <a:r>
                <a:rPr lang="es-MX" b="0" dirty="0">
                  <a:effectLst/>
                </a:rPr>
                <a:t>Verde de </a:t>
              </a:r>
              <a:r>
                <a:rPr lang="es-MX" b="0" dirty="0" err="1">
                  <a:effectLst/>
                </a:rPr>
                <a:t>bromocresol</a:t>
              </a:r>
              <a:endParaRPr lang="es-MX" b="0" dirty="0">
                <a:effectLst/>
              </a:endParaRPr>
            </a:p>
          </p:txBody>
        </p:sp>
        <p:sp>
          <p:nvSpPr>
            <p:cNvPr id="11" name="CuadroTexto 10"/>
            <p:cNvSpPr txBox="1"/>
            <p:nvPr/>
          </p:nvSpPr>
          <p:spPr>
            <a:xfrm>
              <a:off x="1856882" y="3317967"/>
              <a:ext cx="1080000" cy="153015"/>
            </a:xfrm>
            <a:prstGeom prst="rect">
              <a:avLst/>
            </a:prstGeom>
            <a:solidFill>
              <a:srgbClr val="BFBFEF"/>
            </a:solidFill>
            <a:ln>
              <a:noFill/>
            </a:ln>
          </p:spPr>
          <p:txBody>
            <a:bodyPr wrap="square" lIns="36000" tIns="36000" rIns="0" bIns="36000" rtlCol="0">
              <a:spAutoFit/>
            </a:bodyPr>
            <a:lstStyle/>
            <a:p>
              <a:pPr algn="l"/>
              <a:r>
                <a:rPr lang="es-MX" b="0" dirty="0">
                  <a:effectLst/>
                </a:rPr>
                <a:t>Rojo de metilo</a:t>
              </a:r>
            </a:p>
          </p:txBody>
        </p:sp>
        <p:sp>
          <p:nvSpPr>
            <p:cNvPr id="12" name="CuadroTexto 11"/>
            <p:cNvSpPr txBox="1"/>
            <p:nvPr/>
          </p:nvSpPr>
          <p:spPr>
            <a:xfrm>
              <a:off x="1856882" y="3525398"/>
              <a:ext cx="1080000" cy="153015"/>
            </a:xfrm>
            <a:prstGeom prst="rect">
              <a:avLst/>
            </a:prstGeom>
            <a:solidFill>
              <a:srgbClr val="BFBFEF"/>
            </a:solidFill>
            <a:ln>
              <a:noFill/>
            </a:ln>
          </p:spPr>
          <p:txBody>
            <a:bodyPr wrap="square" lIns="36000" tIns="36000" rIns="0" bIns="36000" rtlCol="0">
              <a:spAutoFit/>
            </a:bodyPr>
            <a:lstStyle/>
            <a:p>
              <a:pPr algn="l"/>
              <a:r>
                <a:rPr lang="es-MX" b="0" dirty="0">
                  <a:effectLst/>
                </a:rPr>
                <a:t>Rojo de </a:t>
              </a:r>
              <a:r>
                <a:rPr lang="es-MX" b="0" dirty="0" err="1">
                  <a:effectLst/>
                </a:rPr>
                <a:t>clorofenol</a:t>
              </a:r>
              <a:endParaRPr lang="es-MX" b="0" dirty="0">
                <a:effectLst/>
              </a:endParaRPr>
            </a:p>
          </p:txBody>
        </p:sp>
        <p:sp>
          <p:nvSpPr>
            <p:cNvPr id="13" name="CuadroTexto 12"/>
            <p:cNvSpPr txBox="1"/>
            <p:nvPr/>
          </p:nvSpPr>
          <p:spPr>
            <a:xfrm>
              <a:off x="1856882" y="3742997"/>
              <a:ext cx="1080000" cy="153015"/>
            </a:xfrm>
            <a:prstGeom prst="rect">
              <a:avLst/>
            </a:prstGeom>
            <a:solidFill>
              <a:srgbClr val="BFBFEF"/>
            </a:solidFill>
            <a:ln>
              <a:noFill/>
            </a:ln>
          </p:spPr>
          <p:txBody>
            <a:bodyPr wrap="square" lIns="36000" tIns="36000" rIns="0" bIns="36000" rtlCol="0">
              <a:spAutoFit/>
            </a:bodyPr>
            <a:lstStyle/>
            <a:p>
              <a:pPr algn="l"/>
              <a:r>
                <a:rPr lang="es-MX" b="0" dirty="0">
                  <a:effectLst/>
                </a:rPr>
                <a:t>Azul de </a:t>
              </a:r>
              <a:r>
                <a:rPr lang="es-MX" b="0" dirty="0" err="1">
                  <a:effectLst/>
                </a:rPr>
                <a:t>bromotimol</a:t>
              </a:r>
              <a:endParaRPr lang="es-MX" b="0" dirty="0">
                <a:effectLst/>
              </a:endParaRPr>
            </a:p>
          </p:txBody>
        </p:sp>
        <p:sp>
          <p:nvSpPr>
            <p:cNvPr id="14" name="CuadroTexto 13"/>
            <p:cNvSpPr txBox="1"/>
            <p:nvPr/>
          </p:nvSpPr>
          <p:spPr>
            <a:xfrm>
              <a:off x="1856882" y="3955490"/>
              <a:ext cx="1080000" cy="153015"/>
            </a:xfrm>
            <a:prstGeom prst="rect">
              <a:avLst/>
            </a:prstGeom>
            <a:solidFill>
              <a:srgbClr val="BFBFEF"/>
            </a:solidFill>
            <a:ln>
              <a:noFill/>
            </a:ln>
          </p:spPr>
          <p:txBody>
            <a:bodyPr wrap="square" lIns="36000" tIns="36000" rIns="0" bIns="36000" rtlCol="0">
              <a:spAutoFit/>
            </a:bodyPr>
            <a:lstStyle/>
            <a:p>
              <a:pPr algn="l"/>
              <a:r>
                <a:rPr lang="es-MX" b="0" dirty="0">
                  <a:effectLst/>
                </a:rPr>
                <a:t>Rojo de fenol</a:t>
              </a:r>
            </a:p>
          </p:txBody>
        </p:sp>
        <p:sp>
          <p:nvSpPr>
            <p:cNvPr id="15" name="CuadroTexto 14"/>
            <p:cNvSpPr txBox="1"/>
            <p:nvPr/>
          </p:nvSpPr>
          <p:spPr>
            <a:xfrm>
              <a:off x="1856882" y="4172447"/>
              <a:ext cx="1080000" cy="153015"/>
            </a:xfrm>
            <a:prstGeom prst="rect">
              <a:avLst/>
            </a:prstGeom>
            <a:solidFill>
              <a:srgbClr val="BFBFEF"/>
            </a:solidFill>
            <a:ln>
              <a:noFill/>
            </a:ln>
          </p:spPr>
          <p:txBody>
            <a:bodyPr wrap="square" lIns="36000" tIns="36000" rIns="0" bIns="36000" rtlCol="0">
              <a:spAutoFit/>
            </a:bodyPr>
            <a:lstStyle/>
            <a:p>
              <a:pPr algn="l"/>
              <a:r>
                <a:rPr lang="es-MX" b="0" dirty="0">
                  <a:effectLst/>
                </a:rPr>
                <a:t>Fenolftaleína</a:t>
              </a:r>
            </a:p>
          </p:txBody>
        </p:sp>
        <p:sp>
          <p:nvSpPr>
            <p:cNvPr id="16" name="CuadroTexto 15"/>
            <p:cNvSpPr txBox="1"/>
            <p:nvPr/>
          </p:nvSpPr>
          <p:spPr>
            <a:xfrm>
              <a:off x="1856882" y="4389617"/>
              <a:ext cx="1080000" cy="153015"/>
            </a:xfrm>
            <a:prstGeom prst="rect">
              <a:avLst/>
            </a:prstGeom>
            <a:solidFill>
              <a:srgbClr val="BFBFEF"/>
            </a:solidFill>
            <a:ln>
              <a:noFill/>
            </a:ln>
          </p:spPr>
          <p:txBody>
            <a:bodyPr wrap="square" lIns="36000" tIns="36000" rIns="0" bIns="36000" rtlCol="0">
              <a:spAutoFit/>
            </a:bodyPr>
            <a:lstStyle/>
            <a:p>
              <a:pPr algn="l"/>
              <a:r>
                <a:rPr lang="es-MX" b="0" dirty="0" err="1">
                  <a:effectLst/>
                </a:rPr>
                <a:t>Timolftaleína</a:t>
              </a:r>
              <a:endParaRPr lang="es-MX" b="0" dirty="0">
                <a:effectLst/>
              </a:endParaRPr>
            </a:p>
          </p:txBody>
        </p:sp>
        <p:sp>
          <p:nvSpPr>
            <p:cNvPr id="17" name="CuadroTexto 16"/>
            <p:cNvSpPr txBox="1"/>
            <p:nvPr/>
          </p:nvSpPr>
          <p:spPr>
            <a:xfrm>
              <a:off x="1856882" y="4612936"/>
              <a:ext cx="1080000" cy="153015"/>
            </a:xfrm>
            <a:prstGeom prst="rect">
              <a:avLst/>
            </a:prstGeom>
            <a:solidFill>
              <a:srgbClr val="BFBFEF"/>
            </a:solidFill>
            <a:ln>
              <a:noFill/>
            </a:ln>
          </p:spPr>
          <p:txBody>
            <a:bodyPr wrap="square" lIns="36000" tIns="36000" rIns="0" bIns="36000" rtlCol="0">
              <a:spAutoFit/>
            </a:bodyPr>
            <a:lstStyle/>
            <a:p>
              <a:pPr algn="l"/>
              <a:r>
                <a:rPr lang="es-MX" b="0" dirty="0">
                  <a:effectLst/>
                </a:rPr>
                <a:t>Amarillo de alizarina</a:t>
              </a:r>
            </a:p>
          </p:txBody>
        </p:sp>
        <p:sp>
          <p:nvSpPr>
            <p:cNvPr id="4" name="Rectángulo 3"/>
            <p:cNvSpPr/>
            <p:nvPr/>
          </p:nvSpPr>
          <p:spPr>
            <a:xfrm>
              <a:off x="2239592" y="4869740"/>
              <a:ext cx="4572000" cy="215444"/>
            </a:xfrm>
            <a:prstGeom prst="rect">
              <a:avLst/>
            </a:prstGeom>
          </p:spPr>
          <p:txBody>
            <a:bodyPr>
              <a:spAutoFit/>
            </a:bodyPr>
            <a:lstStyle/>
            <a:p>
              <a:r>
                <a:rPr lang="es-MX" sz="800" b="0" dirty="0">
                  <a:solidFill>
                    <a:srgbClr val="6699FF"/>
                  </a:solidFill>
                  <a:effectLst/>
                </a:rPr>
                <a:t>https://lidiaconlaquimica.wordpress.com/2015/07/30/indicadores-acido-base/</a:t>
              </a:r>
            </a:p>
          </p:txBody>
        </p:sp>
      </p:grpSp>
      <p:sp>
        <p:nvSpPr>
          <p:cNvPr id="19" name="Text Box 1053"/>
          <p:cNvSpPr txBox="1">
            <a:spLocks noChangeArrowheads="1"/>
          </p:cNvSpPr>
          <p:nvPr/>
        </p:nvSpPr>
        <p:spPr bwMode="auto">
          <a:xfrm>
            <a:off x="719138" y="1295400"/>
            <a:ext cx="7705725" cy="397545"/>
          </a:xfrm>
          <a:prstGeom prst="rect">
            <a:avLst/>
          </a:prstGeom>
          <a:noFill/>
          <a:ln w="9525">
            <a:noFill/>
            <a:miter lim="800000"/>
            <a:headEnd/>
            <a:tailEnd/>
          </a:ln>
          <a:effectLst/>
        </p:spPr>
        <p:txBody>
          <a:bodyPr>
            <a:spAutoFit/>
          </a:bodyPr>
          <a:lstStyle/>
          <a:p>
            <a:pPr algn="just" eaLnBrk="1" hangingPunct="1">
              <a:lnSpc>
                <a:spcPct val="140000"/>
              </a:lnSpc>
              <a:spcAft>
                <a:spcPct val="40000"/>
              </a:spcAft>
            </a:pPr>
            <a:r>
              <a:rPr lang="es-ES" sz="1600" b="0" dirty="0">
                <a:solidFill>
                  <a:srgbClr val="000066"/>
                </a:solidFill>
                <a:effectLst/>
                <a:cs typeface="Times New Roman" pitchFamily="18" charset="0"/>
              </a:rPr>
              <a:t>Escalas de pH para diferentes indicadores.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Right)">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lang="es-ES" sz="1800" kern="0" dirty="0">
                <a:solidFill>
                  <a:srgbClr val="000099"/>
                </a:solidFill>
                <a:effectLst/>
              </a:rPr>
              <a:t>Material y equipo</a:t>
            </a:r>
          </a:p>
        </p:txBody>
      </p:sp>
      <p:sp>
        <p:nvSpPr>
          <p:cNvPr id="19" name="Text Box 1053"/>
          <p:cNvSpPr txBox="1">
            <a:spLocks noChangeArrowheads="1"/>
          </p:cNvSpPr>
          <p:nvPr/>
        </p:nvSpPr>
        <p:spPr bwMode="auto">
          <a:xfrm>
            <a:off x="719137" y="1484784"/>
            <a:ext cx="7705725" cy="4829527"/>
          </a:xfrm>
          <a:prstGeom prst="rect">
            <a:avLst/>
          </a:prstGeom>
          <a:noFill/>
          <a:ln w="9525">
            <a:noFill/>
            <a:miter lim="800000"/>
            <a:headEnd/>
            <a:tailEnd/>
          </a:ln>
          <a:effectLst/>
        </p:spPr>
        <p:txBody>
          <a:bodyPr>
            <a:spAutoFit/>
          </a:bodyPr>
          <a:lstStyle/>
          <a:p>
            <a:pPr algn="just" eaLnBrk="1" hangingPunct="1">
              <a:lnSpc>
                <a:spcPct val="140000"/>
              </a:lnSpc>
              <a:spcAft>
                <a:spcPct val="40000"/>
              </a:spcAft>
            </a:pPr>
            <a:r>
              <a:rPr lang="es-ES" sz="1600" b="0" dirty="0">
                <a:solidFill>
                  <a:srgbClr val="000066"/>
                </a:solidFill>
                <a:effectLst/>
                <a:cs typeface="Times New Roman" pitchFamily="18" charset="0"/>
              </a:rPr>
              <a:t>a) 1 soporte con varilla.</a:t>
            </a:r>
          </a:p>
          <a:p>
            <a:pPr algn="just" eaLnBrk="1" hangingPunct="1">
              <a:lnSpc>
                <a:spcPct val="140000"/>
              </a:lnSpc>
              <a:spcAft>
                <a:spcPct val="40000"/>
              </a:spcAft>
            </a:pPr>
            <a:r>
              <a:rPr lang="es-ES" sz="1600" b="0" dirty="0">
                <a:solidFill>
                  <a:srgbClr val="000066"/>
                </a:solidFill>
                <a:effectLst/>
                <a:cs typeface="Times New Roman" pitchFamily="18" charset="0"/>
              </a:rPr>
              <a:t>b) 1 pinza doble para bureta.</a:t>
            </a:r>
          </a:p>
          <a:p>
            <a:pPr algn="just" eaLnBrk="1" hangingPunct="1">
              <a:lnSpc>
                <a:spcPct val="140000"/>
              </a:lnSpc>
              <a:spcAft>
                <a:spcPct val="40000"/>
              </a:spcAft>
            </a:pPr>
            <a:r>
              <a:rPr lang="es-ES" sz="1600" b="0" dirty="0">
                <a:solidFill>
                  <a:srgbClr val="000066"/>
                </a:solidFill>
                <a:effectLst/>
                <a:cs typeface="Times New Roman" pitchFamily="18" charset="0"/>
              </a:rPr>
              <a:t>c) 1 bureta de vidrio de 50 [ml].</a:t>
            </a:r>
          </a:p>
          <a:p>
            <a:pPr algn="just" eaLnBrk="1" hangingPunct="1">
              <a:lnSpc>
                <a:spcPct val="140000"/>
              </a:lnSpc>
              <a:spcAft>
                <a:spcPct val="40000"/>
              </a:spcAft>
            </a:pPr>
            <a:r>
              <a:rPr lang="es-ES" sz="1600" b="0" dirty="0">
                <a:solidFill>
                  <a:srgbClr val="000066"/>
                </a:solidFill>
                <a:effectLst/>
                <a:cs typeface="Times New Roman" pitchFamily="18" charset="0"/>
              </a:rPr>
              <a:t>d) 4 vasos de precipitados de 100 [ml].</a:t>
            </a:r>
          </a:p>
          <a:p>
            <a:pPr algn="just" eaLnBrk="1" hangingPunct="1">
              <a:lnSpc>
                <a:spcPct val="140000"/>
              </a:lnSpc>
              <a:spcAft>
                <a:spcPct val="40000"/>
              </a:spcAft>
            </a:pPr>
            <a:r>
              <a:rPr lang="es-ES" sz="1600" b="0" dirty="0">
                <a:solidFill>
                  <a:srgbClr val="000066"/>
                </a:solidFill>
                <a:effectLst/>
                <a:cs typeface="Times New Roman" pitchFamily="18" charset="0"/>
              </a:rPr>
              <a:t>e) 1 pipeta volumétrica de 3 [ml].</a:t>
            </a:r>
          </a:p>
          <a:p>
            <a:pPr algn="just" eaLnBrk="1" hangingPunct="1">
              <a:lnSpc>
                <a:spcPct val="140000"/>
              </a:lnSpc>
              <a:spcAft>
                <a:spcPct val="40000"/>
              </a:spcAft>
            </a:pPr>
            <a:r>
              <a:rPr lang="es-ES" sz="1600" b="0" dirty="0">
                <a:solidFill>
                  <a:srgbClr val="000066"/>
                </a:solidFill>
                <a:effectLst/>
                <a:cs typeface="Times New Roman" pitchFamily="18" charset="0"/>
              </a:rPr>
              <a:t>f) 1 probeta de vidrio de 100 [ml].</a:t>
            </a:r>
          </a:p>
          <a:p>
            <a:pPr algn="just" eaLnBrk="1" hangingPunct="1">
              <a:lnSpc>
                <a:spcPct val="140000"/>
              </a:lnSpc>
              <a:spcAft>
                <a:spcPct val="40000"/>
              </a:spcAft>
            </a:pPr>
            <a:r>
              <a:rPr lang="es-ES" sz="1600" b="0" dirty="0">
                <a:solidFill>
                  <a:srgbClr val="000066"/>
                </a:solidFill>
                <a:effectLst/>
                <a:cs typeface="Times New Roman" pitchFamily="18" charset="0"/>
              </a:rPr>
              <a:t>g) 1 embudo de vidrio de tallo corto.</a:t>
            </a:r>
          </a:p>
          <a:p>
            <a:pPr algn="just" eaLnBrk="1" hangingPunct="1">
              <a:lnSpc>
                <a:spcPct val="140000"/>
              </a:lnSpc>
              <a:spcAft>
                <a:spcPct val="40000"/>
              </a:spcAft>
            </a:pPr>
            <a:r>
              <a:rPr lang="es-ES" sz="1600" b="0" dirty="0">
                <a:solidFill>
                  <a:srgbClr val="000066"/>
                </a:solidFill>
                <a:effectLst/>
                <a:cs typeface="Times New Roman" pitchFamily="18" charset="0"/>
              </a:rPr>
              <a:t>h) 1 </a:t>
            </a:r>
            <a:r>
              <a:rPr lang="es-ES" sz="1600" b="0" dirty="0" err="1">
                <a:solidFill>
                  <a:srgbClr val="000066"/>
                </a:solidFill>
                <a:effectLst/>
                <a:cs typeface="Times New Roman" pitchFamily="18" charset="0"/>
              </a:rPr>
              <a:t>propipeta</a:t>
            </a:r>
            <a:r>
              <a:rPr lang="es-ES" sz="1600" b="0" dirty="0">
                <a:solidFill>
                  <a:srgbClr val="000066"/>
                </a:solidFill>
                <a:effectLst/>
                <a:cs typeface="Times New Roman" pitchFamily="18" charset="0"/>
              </a:rPr>
              <a:t>.</a:t>
            </a:r>
          </a:p>
          <a:p>
            <a:pPr algn="just" eaLnBrk="1" hangingPunct="1">
              <a:lnSpc>
                <a:spcPct val="140000"/>
              </a:lnSpc>
              <a:spcAft>
                <a:spcPct val="40000"/>
              </a:spcAft>
            </a:pPr>
            <a:r>
              <a:rPr lang="es-ES" sz="1600" b="0" dirty="0">
                <a:solidFill>
                  <a:srgbClr val="000066"/>
                </a:solidFill>
                <a:effectLst/>
                <a:cs typeface="Times New Roman" pitchFamily="18" charset="0"/>
              </a:rPr>
              <a:t>i) 1 medidor de pH.</a:t>
            </a:r>
          </a:p>
          <a:p>
            <a:pPr algn="just" eaLnBrk="1" hangingPunct="1">
              <a:lnSpc>
                <a:spcPct val="140000"/>
              </a:lnSpc>
              <a:spcAft>
                <a:spcPct val="40000"/>
              </a:spcAft>
            </a:pPr>
            <a:r>
              <a:rPr lang="es-ES" sz="1600" b="0" dirty="0">
                <a:solidFill>
                  <a:srgbClr val="000066"/>
                </a:solidFill>
                <a:effectLst/>
                <a:cs typeface="Times New Roman" pitchFamily="18" charset="0"/>
              </a:rPr>
              <a:t>j) 1 parrilla de agitación.</a:t>
            </a:r>
          </a:p>
          <a:p>
            <a:pPr algn="just" eaLnBrk="1" hangingPunct="1">
              <a:lnSpc>
                <a:spcPct val="140000"/>
              </a:lnSpc>
              <a:spcAft>
                <a:spcPct val="40000"/>
              </a:spcAft>
            </a:pPr>
            <a:r>
              <a:rPr lang="es-ES" sz="1600" b="0" dirty="0">
                <a:solidFill>
                  <a:srgbClr val="000066"/>
                </a:solidFill>
                <a:effectLst/>
                <a:cs typeface="Times New Roman" pitchFamily="18" charset="0"/>
              </a:rPr>
              <a:t>k) 1 agitador magnético.</a:t>
            </a:r>
          </a:p>
        </p:txBody>
      </p:sp>
    </p:spTree>
    <p:extLst>
      <p:ext uri="{BB962C8B-B14F-4D97-AF65-F5344CB8AC3E}">
        <p14:creationId xmlns:p14="http://schemas.microsoft.com/office/powerpoint/2010/main" val="36258431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strips(downRight)">
                                      <p:cBhvr>
                                        <p:cTn id="7" dur="500"/>
                                        <p:tgtEl>
                                          <p:spTgt spid="19">
                                            <p:txEl>
                                              <p:pRg st="0" end="0"/>
                                            </p:txEl>
                                          </p:spTgt>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19">
                                            <p:txEl>
                                              <p:pRg st="1" end="1"/>
                                            </p:txEl>
                                          </p:spTgt>
                                        </p:tgtEl>
                                        <p:attrNameLst>
                                          <p:attrName>style.visibility</p:attrName>
                                        </p:attrNameLst>
                                      </p:cBhvr>
                                      <p:to>
                                        <p:strVal val="visible"/>
                                      </p:to>
                                    </p:set>
                                    <p:animEffect transition="in" filter="strips(downRight)">
                                      <p:cBhvr>
                                        <p:cTn id="11" dur="500"/>
                                        <p:tgtEl>
                                          <p:spTgt spid="19">
                                            <p:txEl>
                                              <p:pRg st="1" end="1"/>
                                            </p:txEl>
                                          </p:spTgt>
                                        </p:tgtEl>
                                      </p:cBhvr>
                                    </p:animEffect>
                                  </p:childTnLst>
                                </p:cTn>
                              </p:par>
                            </p:childTnLst>
                          </p:cTn>
                        </p:par>
                        <p:par>
                          <p:cTn id="12" fill="hold">
                            <p:stCondLst>
                              <p:cond delay="1000"/>
                            </p:stCondLst>
                            <p:childTnLst>
                              <p:par>
                                <p:cTn id="13" presetID="18" presetClass="entr" presetSubtype="6" fill="hold" grpId="0" nodeType="afterEffect">
                                  <p:stCondLst>
                                    <p:cond delay="0"/>
                                  </p:stCondLst>
                                  <p:childTnLst>
                                    <p:set>
                                      <p:cBhvr>
                                        <p:cTn id="14" dur="1" fill="hold">
                                          <p:stCondLst>
                                            <p:cond delay="0"/>
                                          </p:stCondLst>
                                        </p:cTn>
                                        <p:tgtEl>
                                          <p:spTgt spid="19">
                                            <p:txEl>
                                              <p:pRg st="2" end="2"/>
                                            </p:txEl>
                                          </p:spTgt>
                                        </p:tgtEl>
                                        <p:attrNameLst>
                                          <p:attrName>style.visibility</p:attrName>
                                        </p:attrNameLst>
                                      </p:cBhvr>
                                      <p:to>
                                        <p:strVal val="visible"/>
                                      </p:to>
                                    </p:set>
                                    <p:animEffect transition="in" filter="strips(downRight)">
                                      <p:cBhvr>
                                        <p:cTn id="15" dur="500"/>
                                        <p:tgtEl>
                                          <p:spTgt spid="19">
                                            <p:txEl>
                                              <p:pRg st="2" end="2"/>
                                            </p:txEl>
                                          </p:spTgt>
                                        </p:tgtEl>
                                      </p:cBhvr>
                                    </p:animEffect>
                                  </p:childTnLst>
                                </p:cTn>
                              </p:par>
                            </p:childTnLst>
                          </p:cTn>
                        </p:par>
                        <p:par>
                          <p:cTn id="16" fill="hold">
                            <p:stCondLst>
                              <p:cond delay="1500"/>
                            </p:stCondLst>
                            <p:childTnLst>
                              <p:par>
                                <p:cTn id="17" presetID="18" presetClass="entr" presetSubtype="6" fill="hold" grpId="0" nodeType="afterEffect">
                                  <p:stCondLst>
                                    <p:cond delay="0"/>
                                  </p:stCondLst>
                                  <p:childTnLst>
                                    <p:set>
                                      <p:cBhvr>
                                        <p:cTn id="18" dur="1" fill="hold">
                                          <p:stCondLst>
                                            <p:cond delay="0"/>
                                          </p:stCondLst>
                                        </p:cTn>
                                        <p:tgtEl>
                                          <p:spTgt spid="19">
                                            <p:txEl>
                                              <p:pRg st="3" end="3"/>
                                            </p:txEl>
                                          </p:spTgt>
                                        </p:tgtEl>
                                        <p:attrNameLst>
                                          <p:attrName>style.visibility</p:attrName>
                                        </p:attrNameLst>
                                      </p:cBhvr>
                                      <p:to>
                                        <p:strVal val="visible"/>
                                      </p:to>
                                    </p:set>
                                    <p:animEffect transition="in" filter="strips(downRight)">
                                      <p:cBhvr>
                                        <p:cTn id="19" dur="500"/>
                                        <p:tgtEl>
                                          <p:spTgt spid="19">
                                            <p:txEl>
                                              <p:pRg st="3" end="3"/>
                                            </p:txEl>
                                          </p:spTgt>
                                        </p:tgtEl>
                                      </p:cBhvr>
                                    </p:animEffect>
                                  </p:childTnLst>
                                </p:cTn>
                              </p:par>
                            </p:childTnLst>
                          </p:cTn>
                        </p:par>
                        <p:par>
                          <p:cTn id="20" fill="hold">
                            <p:stCondLst>
                              <p:cond delay="2000"/>
                            </p:stCondLst>
                            <p:childTnLst>
                              <p:par>
                                <p:cTn id="21" presetID="18" presetClass="entr" presetSubtype="6" fill="hold" grpId="0" nodeType="afterEffect">
                                  <p:stCondLst>
                                    <p:cond delay="0"/>
                                  </p:stCondLst>
                                  <p:childTnLst>
                                    <p:set>
                                      <p:cBhvr>
                                        <p:cTn id="22" dur="1" fill="hold">
                                          <p:stCondLst>
                                            <p:cond delay="0"/>
                                          </p:stCondLst>
                                        </p:cTn>
                                        <p:tgtEl>
                                          <p:spTgt spid="19">
                                            <p:txEl>
                                              <p:pRg st="4" end="4"/>
                                            </p:txEl>
                                          </p:spTgt>
                                        </p:tgtEl>
                                        <p:attrNameLst>
                                          <p:attrName>style.visibility</p:attrName>
                                        </p:attrNameLst>
                                      </p:cBhvr>
                                      <p:to>
                                        <p:strVal val="visible"/>
                                      </p:to>
                                    </p:set>
                                    <p:animEffect transition="in" filter="strips(downRight)">
                                      <p:cBhvr>
                                        <p:cTn id="23" dur="500"/>
                                        <p:tgtEl>
                                          <p:spTgt spid="19">
                                            <p:txEl>
                                              <p:pRg st="4" end="4"/>
                                            </p:txEl>
                                          </p:spTgt>
                                        </p:tgtEl>
                                      </p:cBhvr>
                                    </p:animEffect>
                                  </p:childTnLst>
                                </p:cTn>
                              </p:par>
                            </p:childTnLst>
                          </p:cTn>
                        </p:par>
                        <p:par>
                          <p:cTn id="24" fill="hold">
                            <p:stCondLst>
                              <p:cond delay="2500"/>
                            </p:stCondLst>
                            <p:childTnLst>
                              <p:par>
                                <p:cTn id="25" presetID="18" presetClass="entr" presetSubtype="6" fill="hold" grpId="0" nodeType="afterEffect">
                                  <p:stCondLst>
                                    <p:cond delay="0"/>
                                  </p:stCondLst>
                                  <p:childTnLst>
                                    <p:set>
                                      <p:cBhvr>
                                        <p:cTn id="26" dur="1" fill="hold">
                                          <p:stCondLst>
                                            <p:cond delay="0"/>
                                          </p:stCondLst>
                                        </p:cTn>
                                        <p:tgtEl>
                                          <p:spTgt spid="19">
                                            <p:txEl>
                                              <p:pRg st="5" end="5"/>
                                            </p:txEl>
                                          </p:spTgt>
                                        </p:tgtEl>
                                        <p:attrNameLst>
                                          <p:attrName>style.visibility</p:attrName>
                                        </p:attrNameLst>
                                      </p:cBhvr>
                                      <p:to>
                                        <p:strVal val="visible"/>
                                      </p:to>
                                    </p:set>
                                    <p:animEffect transition="in" filter="strips(downRight)">
                                      <p:cBhvr>
                                        <p:cTn id="27" dur="500"/>
                                        <p:tgtEl>
                                          <p:spTgt spid="19">
                                            <p:txEl>
                                              <p:pRg st="5" end="5"/>
                                            </p:txEl>
                                          </p:spTgt>
                                        </p:tgtEl>
                                      </p:cBhvr>
                                    </p:animEffect>
                                  </p:childTnLst>
                                </p:cTn>
                              </p:par>
                            </p:childTnLst>
                          </p:cTn>
                        </p:par>
                        <p:par>
                          <p:cTn id="28" fill="hold">
                            <p:stCondLst>
                              <p:cond delay="3000"/>
                            </p:stCondLst>
                            <p:childTnLst>
                              <p:par>
                                <p:cTn id="29" presetID="18" presetClass="entr" presetSubtype="6" fill="hold" grpId="0" nodeType="afterEffect">
                                  <p:stCondLst>
                                    <p:cond delay="0"/>
                                  </p:stCondLst>
                                  <p:childTnLst>
                                    <p:set>
                                      <p:cBhvr>
                                        <p:cTn id="30" dur="1" fill="hold">
                                          <p:stCondLst>
                                            <p:cond delay="0"/>
                                          </p:stCondLst>
                                        </p:cTn>
                                        <p:tgtEl>
                                          <p:spTgt spid="19">
                                            <p:txEl>
                                              <p:pRg st="6" end="6"/>
                                            </p:txEl>
                                          </p:spTgt>
                                        </p:tgtEl>
                                        <p:attrNameLst>
                                          <p:attrName>style.visibility</p:attrName>
                                        </p:attrNameLst>
                                      </p:cBhvr>
                                      <p:to>
                                        <p:strVal val="visible"/>
                                      </p:to>
                                    </p:set>
                                    <p:animEffect transition="in" filter="strips(downRight)">
                                      <p:cBhvr>
                                        <p:cTn id="31" dur="500"/>
                                        <p:tgtEl>
                                          <p:spTgt spid="19">
                                            <p:txEl>
                                              <p:pRg st="6" end="6"/>
                                            </p:txEl>
                                          </p:spTgt>
                                        </p:tgtEl>
                                      </p:cBhvr>
                                    </p:animEffect>
                                  </p:childTnLst>
                                </p:cTn>
                              </p:par>
                            </p:childTnLst>
                          </p:cTn>
                        </p:par>
                        <p:par>
                          <p:cTn id="32" fill="hold">
                            <p:stCondLst>
                              <p:cond delay="3500"/>
                            </p:stCondLst>
                            <p:childTnLst>
                              <p:par>
                                <p:cTn id="33" presetID="18" presetClass="entr" presetSubtype="6" fill="hold" grpId="0" nodeType="afterEffect">
                                  <p:stCondLst>
                                    <p:cond delay="0"/>
                                  </p:stCondLst>
                                  <p:childTnLst>
                                    <p:set>
                                      <p:cBhvr>
                                        <p:cTn id="34" dur="1" fill="hold">
                                          <p:stCondLst>
                                            <p:cond delay="0"/>
                                          </p:stCondLst>
                                        </p:cTn>
                                        <p:tgtEl>
                                          <p:spTgt spid="19">
                                            <p:txEl>
                                              <p:pRg st="7" end="7"/>
                                            </p:txEl>
                                          </p:spTgt>
                                        </p:tgtEl>
                                        <p:attrNameLst>
                                          <p:attrName>style.visibility</p:attrName>
                                        </p:attrNameLst>
                                      </p:cBhvr>
                                      <p:to>
                                        <p:strVal val="visible"/>
                                      </p:to>
                                    </p:set>
                                    <p:animEffect transition="in" filter="strips(downRight)">
                                      <p:cBhvr>
                                        <p:cTn id="35" dur="500"/>
                                        <p:tgtEl>
                                          <p:spTgt spid="19">
                                            <p:txEl>
                                              <p:pRg st="7" end="7"/>
                                            </p:txEl>
                                          </p:spTgt>
                                        </p:tgtEl>
                                      </p:cBhvr>
                                    </p:animEffect>
                                  </p:childTnLst>
                                </p:cTn>
                              </p:par>
                            </p:childTnLst>
                          </p:cTn>
                        </p:par>
                        <p:par>
                          <p:cTn id="36" fill="hold">
                            <p:stCondLst>
                              <p:cond delay="4000"/>
                            </p:stCondLst>
                            <p:childTnLst>
                              <p:par>
                                <p:cTn id="37" presetID="18" presetClass="entr" presetSubtype="6" fill="hold" grpId="0" nodeType="afterEffect">
                                  <p:stCondLst>
                                    <p:cond delay="0"/>
                                  </p:stCondLst>
                                  <p:childTnLst>
                                    <p:set>
                                      <p:cBhvr>
                                        <p:cTn id="38" dur="1" fill="hold">
                                          <p:stCondLst>
                                            <p:cond delay="0"/>
                                          </p:stCondLst>
                                        </p:cTn>
                                        <p:tgtEl>
                                          <p:spTgt spid="19">
                                            <p:txEl>
                                              <p:pRg st="8" end="8"/>
                                            </p:txEl>
                                          </p:spTgt>
                                        </p:tgtEl>
                                        <p:attrNameLst>
                                          <p:attrName>style.visibility</p:attrName>
                                        </p:attrNameLst>
                                      </p:cBhvr>
                                      <p:to>
                                        <p:strVal val="visible"/>
                                      </p:to>
                                    </p:set>
                                    <p:animEffect transition="in" filter="strips(downRight)">
                                      <p:cBhvr>
                                        <p:cTn id="39" dur="500"/>
                                        <p:tgtEl>
                                          <p:spTgt spid="19">
                                            <p:txEl>
                                              <p:pRg st="8" end="8"/>
                                            </p:txEl>
                                          </p:spTgt>
                                        </p:tgtEl>
                                      </p:cBhvr>
                                    </p:animEffect>
                                  </p:childTnLst>
                                </p:cTn>
                              </p:par>
                            </p:childTnLst>
                          </p:cTn>
                        </p:par>
                        <p:par>
                          <p:cTn id="40" fill="hold">
                            <p:stCondLst>
                              <p:cond delay="4500"/>
                            </p:stCondLst>
                            <p:childTnLst>
                              <p:par>
                                <p:cTn id="41" presetID="18" presetClass="entr" presetSubtype="6" fill="hold" grpId="0" nodeType="afterEffect">
                                  <p:stCondLst>
                                    <p:cond delay="0"/>
                                  </p:stCondLst>
                                  <p:childTnLst>
                                    <p:set>
                                      <p:cBhvr>
                                        <p:cTn id="42" dur="1" fill="hold">
                                          <p:stCondLst>
                                            <p:cond delay="0"/>
                                          </p:stCondLst>
                                        </p:cTn>
                                        <p:tgtEl>
                                          <p:spTgt spid="19">
                                            <p:txEl>
                                              <p:pRg st="9" end="9"/>
                                            </p:txEl>
                                          </p:spTgt>
                                        </p:tgtEl>
                                        <p:attrNameLst>
                                          <p:attrName>style.visibility</p:attrName>
                                        </p:attrNameLst>
                                      </p:cBhvr>
                                      <p:to>
                                        <p:strVal val="visible"/>
                                      </p:to>
                                    </p:set>
                                    <p:animEffect transition="in" filter="strips(downRight)">
                                      <p:cBhvr>
                                        <p:cTn id="43" dur="500"/>
                                        <p:tgtEl>
                                          <p:spTgt spid="19">
                                            <p:txEl>
                                              <p:pRg st="9" end="9"/>
                                            </p:txEl>
                                          </p:spTgt>
                                        </p:tgtEl>
                                      </p:cBhvr>
                                    </p:animEffect>
                                  </p:childTnLst>
                                </p:cTn>
                              </p:par>
                            </p:childTnLst>
                          </p:cTn>
                        </p:par>
                        <p:par>
                          <p:cTn id="44" fill="hold">
                            <p:stCondLst>
                              <p:cond delay="5000"/>
                            </p:stCondLst>
                            <p:childTnLst>
                              <p:par>
                                <p:cTn id="45" presetID="18" presetClass="entr" presetSubtype="6" fill="hold" grpId="0" nodeType="afterEffect">
                                  <p:stCondLst>
                                    <p:cond delay="0"/>
                                  </p:stCondLst>
                                  <p:childTnLst>
                                    <p:set>
                                      <p:cBhvr>
                                        <p:cTn id="46" dur="1" fill="hold">
                                          <p:stCondLst>
                                            <p:cond delay="0"/>
                                          </p:stCondLst>
                                        </p:cTn>
                                        <p:tgtEl>
                                          <p:spTgt spid="19">
                                            <p:txEl>
                                              <p:pRg st="10" end="10"/>
                                            </p:txEl>
                                          </p:spTgt>
                                        </p:tgtEl>
                                        <p:attrNameLst>
                                          <p:attrName>style.visibility</p:attrName>
                                        </p:attrNameLst>
                                      </p:cBhvr>
                                      <p:to>
                                        <p:strVal val="visible"/>
                                      </p:to>
                                    </p:set>
                                    <p:animEffect transition="in" filter="strips(downRight)">
                                      <p:cBhvr>
                                        <p:cTn id="47" dur="500"/>
                                        <p:tgtEl>
                                          <p:spTgt spid="1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lang="es-ES" sz="1800" kern="0" dirty="0">
                <a:solidFill>
                  <a:srgbClr val="000099"/>
                </a:solidFill>
                <a:effectLst/>
              </a:rPr>
              <a:t>Reactivos</a:t>
            </a:r>
          </a:p>
        </p:txBody>
      </p:sp>
      <p:sp>
        <p:nvSpPr>
          <p:cNvPr id="19" name="Text Box 1053"/>
          <p:cNvSpPr txBox="1">
            <a:spLocks noChangeArrowheads="1"/>
          </p:cNvSpPr>
          <p:nvPr/>
        </p:nvSpPr>
        <p:spPr bwMode="auto">
          <a:xfrm>
            <a:off x="719137" y="1484784"/>
            <a:ext cx="7705725" cy="1766637"/>
          </a:xfrm>
          <a:prstGeom prst="rect">
            <a:avLst/>
          </a:prstGeom>
          <a:noFill/>
          <a:ln w="9525">
            <a:noFill/>
            <a:miter lim="800000"/>
            <a:headEnd/>
            <a:tailEnd/>
          </a:ln>
          <a:effectLst/>
        </p:spPr>
        <p:txBody>
          <a:bodyPr>
            <a:spAutoFit/>
          </a:bodyPr>
          <a:lstStyle/>
          <a:p>
            <a:pPr algn="just" eaLnBrk="1" hangingPunct="1">
              <a:lnSpc>
                <a:spcPct val="140000"/>
              </a:lnSpc>
              <a:spcAft>
                <a:spcPct val="40000"/>
              </a:spcAft>
            </a:pPr>
            <a:r>
              <a:rPr lang="es-ES" sz="1600" b="0" dirty="0">
                <a:solidFill>
                  <a:srgbClr val="000066"/>
                </a:solidFill>
                <a:effectLst/>
                <a:cs typeface="Times New Roman" pitchFamily="18" charset="0"/>
              </a:rPr>
              <a:t>1) Agua destilada.</a:t>
            </a:r>
          </a:p>
          <a:p>
            <a:pPr algn="just" eaLnBrk="1" hangingPunct="1">
              <a:lnSpc>
                <a:spcPct val="140000"/>
              </a:lnSpc>
              <a:spcAft>
                <a:spcPct val="40000"/>
              </a:spcAft>
            </a:pPr>
            <a:r>
              <a:rPr lang="es-ES" sz="1600" b="0" dirty="0">
                <a:solidFill>
                  <a:srgbClr val="000066"/>
                </a:solidFill>
                <a:effectLst/>
                <a:cs typeface="Times New Roman" pitchFamily="18" charset="0"/>
              </a:rPr>
              <a:t>2) Fenolftaleína.</a:t>
            </a:r>
          </a:p>
          <a:p>
            <a:pPr algn="just" eaLnBrk="1" hangingPunct="1">
              <a:lnSpc>
                <a:spcPct val="140000"/>
              </a:lnSpc>
              <a:spcAft>
                <a:spcPct val="40000"/>
              </a:spcAft>
            </a:pPr>
            <a:r>
              <a:rPr lang="es-ES" sz="1600" b="0" dirty="0">
                <a:solidFill>
                  <a:srgbClr val="000066"/>
                </a:solidFill>
                <a:effectLst/>
                <a:cs typeface="Times New Roman" pitchFamily="18" charset="0"/>
              </a:rPr>
              <a:t>3) Hidróxido de sodio 0.1 [M].</a:t>
            </a:r>
          </a:p>
          <a:p>
            <a:pPr algn="just" eaLnBrk="1" hangingPunct="1">
              <a:lnSpc>
                <a:spcPct val="140000"/>
              </a:lnSpc>
              <a:spcAft>
                <a:spcPct val="40000"/>
              </a:spcAft>
            </a:pPr>
            <a:r>
              <a:rPr lang="es-ES" sz="1600" b="0" dirty="0">
                <a:solidFill>
                  <a:srgbClr val="000066"/>
                </a:solidFill>
                <a:effectLst/>
                <a:cs typeface="Times New Roman" pitchFamily="18" charset="0"/>
              </a:rPr>
              <a:t>4) Vinagre comercial.</a:t>
            </a:r>
          </a:p>
        </p:txBody>
      </p:sp>
    </p:spTree>
    <p:extLst>
      <p:ext uri="{BB962C8B-B14F-4D97-AF65-F5344CB8AC3E}">
        <p14:creationId xmlns:p14="http://schemas.microsoft.com/office/powerpoint/2010/main" val="44420180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strips(downRight)">
                                      <p:cBhvr>
                                        <p:cTn id="7" dur="500"/>
                                        <p:tgtEl>
                                          <p:spTgt spid="19">
                                            <p:txEl>
                                              <p:pRg st="0" end="0"/>
                                            </p:txEl>
                                          </p:spTgt>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19">
                                            <p:txEl>
                                              <p:pRg st="1" end="1"/>
                                            </p:txEl>
                                          </p:spTgt>
                                        </p:tgtEl>
                                        <p:attrNameLst>
                                          <p:attrName>style.visibility</p:attrName>
                                        </p:attrNameLst>
                                      </p:cBhvr>
                                      <p:to>
                                        <p:strVal val="visible"/>
                                      </p:to>
                                    </p:set>
                                    <p:animEffect transition="in" filter="strips(downRight)">
                                      <p:cBhvr>
                                        <p:cTn id="11" dur="500"/>
                                        <p:tgtEl>
                                          <p:spTgt spid="19">
                                            <p:txEl>
                                              <p:pRg st="1" end="1"/>
                                            </p:txEl>
                                          </p:spTgt>
                                        </p:tgtEl>
                                      </p:cBhvr>
                                    </p:animEffect>
                                  </p:childTnLst>
                                </p:cTn>
                              </p:par>
                            </p:childTnLst>
                          </p:cTn>
                        </p:par>
                        <p:par>
                          <p:cTn id="12" fill="hold">
                            <p:stCondLst>
                              <p:cond delay="1000"/>
                            </p:stCondLst>
                            <p:childTnLst>
                              <p:par>
                                <p:cTn id="13" presetID="18" presetClass="entr" presetSubtype="6" fill="hold" grpId="0" nodeType="afterEffect">
                                  <p:stCondLst>
                                    <p:cond delay="0"/>
                                  </p:stCondLst>
                                  <p:childTnLst>
                                    <p:set>
                                      <p:cBhvr>
                                        <p:cTn id="14" dur="1" fill="hold">
                                          <p:stCondLst>
                                            <p:cond delay="0"/>
                                          </p:stCondLst>
                                        </p:cTn>
                                        <p:tgtEl>
                                          <p:spTgt spid="19">
                                            <p:txEl>
                                              <p:pRg st="2" end="2"/>
                                            </p:txEl>
                                          </p:spTgt>
                                        </p:tgtEl>
                                        <p:attrNameLst>
                                          <p:attrName>style.visibility</p:attrName>
                                        </p:attrNameLst>
                                      </p:cBhvr>
                                      <p:to>
                                        <p:strVal val="visible"/>
                                      </p:to>
                                    </p:set>
                                    <p:animEffect transition="in" filter="strips(downRight)">
                                      <p:cBhvr>
                                        <p:cTn id="15" dur="500"/>
                                        <p:tgtEl>
                                          <p:spTgt spid="19">
                                            <p:txEl>
                                              <p:pRg st="2" end="2"/>
                                            </p:txEl>
                                          </p:spTgt>
                                        </p:tgtEl>
                                      </p:cBhvr>
                                    </p:animEffect>
                                  </p:childTnLst>
                                </p:cTn>
                              </p:par>
                            </p:childTnLst>
                          </p:cTn>
                        </p:par>
                        <p:par>
                          <p:cTn id="16" fill="hold">
                            <p:stCondLst>
                              <p:cond delay="1500"/>
                            </p:stCondLst>
                            <p:childTnLst>
                              <p:par>
                                <p:cTn id="17" presetID="18" presetClass="entr" presetSubtype="6" fill="hold" grpId="0" nodeType="afterEffect">
                                  <p:stCondLst>
                                    <p:cond delay="0"/>
                                  </p:stCondLst>
                                  <p:childTnLst>
                                    <p:set>
                                      <p:cBhvr>
                                        <p:cTn id="18" dur="1" fill="hold">
                                          <p:stCondLst>
                                            <p:cond delay="0"/>
                                          </p:stCondLst>
                                        </p:cTn>
                                        <p:tgtEl>
                                          <p:spTgt spid="19">
                                            <p:txEl>
                                              <p:pRg st="3" end="3"/>
                                            </p:txEl>
                                          </p:spTgt>
                                        </p:tgtEl>
                                        <p:attrNameLst>
                                          <p:attrName>style.visibility</p:attrName>
                                        </p:attrNameLst>
                                      </p:cBhvr>
                                      <p:to>
                                        <p:strVal val="visible"/>
                                      </p:to>
                                    </p:set>
                                    <p:animEffect transition="in" filter="strips(downRight)">
                                      <p:cBhvr>
                                        <p:cTn id="19" dur="500"/>
                                        <p:tgtEl>
                                          <p:spTgt spid="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lang="es-ES" sz="1800" kern="0" dirty="0">
                <a:solidFill>
                  <a:srgbClr val="000099"/>
                </a:solidFill>
                <a:effectLst/>
              </a:rPr>
              <a:t>Desarrollo</a:t>
            </a:r>
          </a:p>
        </p:txBody>
      </p:sp>
      <p:sp>
        <p:nvSpPr>
          <p:cNvPr id="19" name="Text Box 1053"/>
          <p:cNvSpPr txBox="1">
            <a:spLocks noChangeArrowheads="1"/>
          </p:cNvSpPr>
          <p:nvPr/>
        </p:nvSpPr>
        <p:spPr bwMode="auto">
          <a:xfrm>
            <a:off x="719137" y="1484784"/>
            <a:ext cx="7705725" cy="1569660"/>
          </a:xfrm>
          <a:prstGeom prst="rect">
            <a:avLst/>
          </a:prstGeom>
          <a:noFill/>
          <a:ln w="9525">
            <a:noFill/>
            <a:miter lim="800000"/>
            <a:headEnd/>
            <a:tailEnd/>
          </a:ln>
          <a:effectLst/>
        </p:spPr>
        <p:txBody>
          <a:bodyPr>
            <a:spAutoFit/>
          </a:bodyPr>
          <a:lstStyle/>
          <a:p>
            <a:pPr algn="just" eaLnBrk="1" hangingPunct="1">
              <a:lnSpc>
                <a:spcPct val="140000"/>
              </a:lnSpc>
              <a:spcAft>
                <a:spcPct val="40000"/>
              </a:spcAft>
            </a:pPr>
            <a:r>
              <a:rPr lang="es-MX" sz="1600" b="0" dirty="0">
                <a:solidFill>
                  <a:srgbClr val="000066"/>
                </a:solidFill>
                <a:effectLst/>
                <a:cs typeface="Times New Roman" pitchFamily="18" charset="0"/>
              </a:rPr>
              <a:t>ACTIVIDAD 1</a:t>
            </a:r>
          </a:p>
          <a:p>
            <a:pPr algn="just" eaLnBrk="1" hangingPunct="1">
              <a:lnSpc>
                <a:spcPct val="140000"/>
              </a:lnSpc>
              <a:spcAft>
                <a:spcPct val="40000"/>
              </a:spcAft>
            </a:pPr>
            <a:r>
              <a:rPr lang="es-MX" sz="1600" b="0" dirty="0">
                <a:solidFill>
                  <a:srgbClr val="000066"/>
                </a:solidFill>
                <a:effectLst/>
                <a:cs typeface="Times New Roman" pitchFamily="18" charset="0"/>
              </a:rPr>
              <a:t>1. El profesor verificará que los alumnos posean los conocimientos teóricos necesarios para realizar la práctica y para el uso adecuado de los reactivos químicos que se emplearán.</a:t>
            </a:r>
          </a:p>
        </p:txBody>
      </p:sp>
    </p:spTree>
    <p:extLst>
      <p:ext uri="{BB962C8B-B14F-4D97-AF65-F5344CB8AC3E}">
        <p14:creationId xmlns:p14="http://schemas.microsoft.com/office/powerpoint/2010/main" val="386241153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strips(downRight)">
                                      <p:cBhvr>
                                        <p:cTn id="7" dur="500"/>
                                        <p:tgtEl>
                                          <p:spTgt spid="19">
                                            <p:txEl>
                                              <p:pRg st="0" end="0"/>
                                            </p:txEl>
                                          </p:spTgt>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19">
                                            <p:txEl>
                                              <p:pRg st="1" end="1"/>
                                            </p:txEl>
                                          </p:spTgt>
                                        </p:tgtEl>
                                        <p:attrNameLst>
                                          <p:attrName>style.visibility</p:attrName>
                                        </p:attrNameLst>
                                      </p:cBhvr>
                                      <p:to>
                                        <p:strVal val="visible"/>
                                      </p:to>
                                    </p:set>
                                    <p:animEffect transition="in" filter="strips(downRight)">
                                      <p:cBhvr>
                                        <p:cTn id="11" dur="500"/>
                                        <p:tgtEl>
                                          <p:spTgt spid="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lang="es-ES" sz="1800" kern="0" dirty="0">
                <a:solidFill>
                  <a:srgbClr val="000099"/>
                </a:solidFill>
                <a:effectLst/>
              </a:rPr>
              <a:t>Desarrollo</a:t>
            </a:r>
          </a:p>
        </p:txBody>
      </p:sp>
      <p:sp>
        <p:nvSpPr>
          <p:cNvPr id="19" name="Text Box 1053"/>
          <p:cNvSpPr txBox="1">
            <a:spLocks noChangeArrowheads="1"/>
          </p:cNvSpPr>
          <p:nvPr/>
        </p:nvSpPr>
        <p:spPr bwMode="auto">
          <a:xfrm>
            <a:off x="719137" y="1447265"/>
            <a:ext cx="5004991" cy="3293209"/>
          </a:xfrm>
          <a:prstGeom prst="rect">
            <a:avLst/>
          </a:prstGeom>
          <a:noFill/>
          <a:ln w="9525">
            <a:noFill/>
            <a:miter lim="800000"/>
            <a:headEnd/>
            <a:tailEnd/>
          </a:ln>
          <a:effectLst/>
        </p:spPr>
        <p:txBody>
          <a:bodyPr wrap="square">
            <a:spAutoFit/>
          </a:bodyPr>
          <a:lstStyle/>
          <a:p>
            <a:pPr algn="just" eaLnBrk="1" hangingPunct="1">
              <a:lnSpc>
                <a:spcPct val="140000"/>
              </a:lnSpc>
              <a:spcAft>
                <a:spcPct val="40000"/>
              </a:spcAft>
            </a:pPr>
            <a:r>
              <a:rPr lang="es-MX" sz="1600" b="0" dirty="0">
                <a:solidFill>
                  <a:srgbClr val="000066"/>
                </a:solidFill>
                <a:effectLst/>
                <a:cs typeface="Times New Roman" pitchFamily="18" charset="0"/>
              </a:rPr>
              <a:t>ACTIVIDAD 2</a:t>
            </a:r>
          </a:p>
          <a:p>
            <a:pPr marL="180975" indent="-180975" algn="just" eaLnBrk="1" hangingPunct="1">
              <a:lnSpc>
                <a:spcPct val="140000"/>
              </a:lnSpc>
              <a:spcAft>
                <a:spcPct val="40000"/>
              </a:spcAft>
            </a:pPr>
            <a:r>
              <a:rPr lang="es-MX" sz="1600" b="0" dirty="0">
                <a:solidFill>
                  <a:srgbClr val="000066"/>
                </a:solidFill>
                <a:effectLst/>
                <a:cs typeface="Times New Roman" pitchFamily="18" charset="0"/>
              </a:rPr>
              <a:t>1. Compruebe que la llave de la bureta esté cerrada y, empleando un vaso de precipitados de 100 [</a:t>
            </a:r>
            <a:r>
              <a:rPr lang="es-MX" sz="1600" b="0" dirty="0" err="1">
                <a:solidFill>
                  <a:srgbClr val="000066"/>
                </a:solidFill>
                <a:effectLst/>
                <a:cs typeface="Times New Roman" pitchFamily="18" charset="0"/>
              </a:rPr>
              <a:t>mL</a:t>
            </a:r>
            <a:r>
              <a:rPr lang="es-MX" sz="1600" b="0" dirty="0">
                <a:solidFill>
                  <a:srgbClr val="000066"/>
                </a:solidFill>
                <a:effectLst/>
                <a:cs typeface="Times New Roman" pitchFamily="18" charset="0"/>
              </a:rPr>
              <a:t>] con disolución de hidróxido de sodio 0.1 [M] (disolución titulante), llene la bureta (</a:t>
            </a:r>
            <a:r>
              <a:rPr lang="es-MX" sz="1600" b="0" dirty="0">
                <a:solidFill>
                  <a:srgbClr val="FF0000"/>
                </a:solidFill>
                <a:effectLst/>
                <a:cs typeface="Times New Roman" pitchFamily="18" charset="0"/>
              </a:rPr>
              <a:t>cuidando de no derramar la disolución</a:t>
            </a:r>
            <a:r>
              <a:rPr lang="es-MX" sz="1600" b="0" dirty="0">
                <a:solidFill>
                  <a:srgbClr val="000066"/>
                </a:solidFill>
                <a:effectLst/>
                <a:cs typeface="Times New Roman" pitchFamily="18" charset="0"/>
              </a:rPr>
              <a:t>). Posteriormente, coloque la bureta en la pinza y elimine las burbujas de la punta abriendo la llave. Finalmente afore hasta 50 [</a:t>
            </a:r>
            <a:r>
              <a:rPr lang="es-MX" sz="1600" b="0" dirty="0" err="1">
                <a:solidFill>
                  <a:srgbClr val="000066"/>
                </a:solidFill>
                <a:effectLst/>
                <a:cs typeface="Times New Roman" pitchFamily="18" charset="0"/>
              </a:rPr>
              <a:t>mL</a:t>
            </a:r>
            <a:r>
              <a:rPr lang="es-MX" sz="1600" b="0" dirty="0">
                <a:solidFill>
                  <a:srgbClr val="000066"/>
                </a:solidFill>
                <a:effectLst/>
                <a:cs typeface="Times New Roman" pitchFamily="18" charset="0"/>
              </a:rPr>
              <a:t>] con más disolución titulante.</a:t>
            </a:r>
            <a:endParaRPr lang="es-ES" sz="1600" b="0" dirty="0">
              <a:solidFill>
                <a:srgbClr val="000066"/>
              </a:solidFill>
              <a:effectLst/>
              <a:cs typeface="Times New Roman" pitchFamily="18" charset="0"/>
            </a:endParaRPr>
          </a:p>
        </p:txBody>
      </p:sp>
      <p:pic>
        <p:nvPicPr>
          <p:cNvPr id="3" name="Imagen 2"/>
          <p:cNvPicPr>
            <a:picLocks noChangeAspect="1"/>
          </p:cNvPicPr>
          <p:nvPr/>
        </p:nvPicPr>
        <p:blipFill>
          <a:blip r:embed="rId2">
            <a:clrChange>
              <a:clrFrom>
                <a:srgbClr val="FFFFFF"/>
              </a:clrFrom>
              <a:clrTo>
                <a:srgbClr val="FFFFFF">
                  <a:alpha val="0"/>
                </a:srgbClr>
              </a:clrTo>
            </a:clrChange>
          </a:blip>
          <a:stretch>
            <a:fillRect/>
          </a:stretch>
        </p:blipFill>
        <p:spPr>
          <a:xfrm>
            <a:off x="5940152" y="1450485"/>
            <a:ext cx="2454972" cy="4816862"/>
          </a:xfrm>
          <a:prstGeom prst="rect">
            <a:avLst/>
          </a:prstGeom>
        </p:spPr>
      </p:pic>
    </p:spTree>
    <p:extLst>
      <p:ext uri="{BB962C8B-B14F-4D97-AF65-F5344CB8AC3E}">
        <p14:creationId xmlns:p14="http://schemas.microsoft.com/office/powerpoint/2010/main" val="6099331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strips(downRight)">
                                      <p:cBhvr>
                                        <p:cTn id="7" dur="500"/>
                                        <p:tgtEl>
                                          <p:spTgt spid="19">
                                            <p:txEl>
                                              <p:pRg st="0" end="0"/>
                                            </p:txEl>
                                          </p:spTgt>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19">
                                            <p:txEl>
                                              <p:pRg st="1" end="1"/>
                                            </p:txEl>
                                          </p:spTgt>
                                        </p:tgtEl>
                                        <p:attrNameLst>
                                          <p:attrName>style.visibility</p:attrName>
                                        </p:attrNameLst>
                                      </p:cBhvr>
                                      <p:to>
                                        <p:strVal val="visible"/>
                                      </p:to>
                                    </p:set>
                                    <p:animEffect transition="in" filter="strips(downRight)">
                                      <p:cBhvr>
                                        <p:cTn id="11" dur="500"/>
                                        <p:tgtEl>
                                          <p:spTgt spid="19">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lang="es-ES" sz="1800" kern="0" dirty="0">
                <a:solidFill>
                  <a:srgbClr val="000099"/>
                </a:solidFill>
                <a:effectLst/>
              </a:rPr>
              <a:t>Desarrollo</a:t>
            </a:r>
          </a:p>
        </p:txBody>
      </p:sp>
      <p:sp>
        <p:nvSpPr>
          <p:cNvPr id="19" name="Text Box 1053"/>
          <p:cNvSpPr txBox="1">
            <a:spLocks noChangeArrowheads="1"/>
          </p:cNvSpPr>
          <p:nvPr/>
        </p:nvSpPr>
        <p:spPr bwMode="auto">
          <a:xfrm>
            <a:off x="735983" y="1450084"/>
            <a:ext cx="7707600" cy="742254"/>
          </a:xfrm>
          <a:prstGeom prst="rect">
            <a:avLst/>
          </a:prstGeom>
          <a:noFill/>
          <a:ln w="9525">
            <a:noFill/>
            <a:miter lim="800000"/>
            <a:headEnd/>
            <a:tailEnd/>
          </a:ln>
          <a:effectLst/>
        </p:spPr>
        <p:txBody>
          <a:bodyPr wrap="square">
            <a:spAutoFit/>
          </a:bodyPr>
          <a:lstStyle/>
          <a:p>
            <a:pPr marL="180975" indent="-180975" algn="just" eaLnBrk="1" hangingPunct="1">
              <a:lnSpc>
                <a:spcPct val="140000"/>
              </a:lnSpc>
              <a:spcAft>
                <a:spcPct val="40000"/>
              </a:spcAft>
            </a:pPr>
            <a:r>
              <a:rPr lang="es-MX" sz="1600" b="0" dirty="0">
                <a:solidFill>
                  <a:srgbClr val="000066"/>
                </a:solidFill>
                <a:effectLst/>
                <a:cs typeface="Times New Roman" pitchFamily="18" charset="0"/>
              </a:rPr>
              <a:t>2. Empleando la pipeta volumétrica y la </a:t>
            </a:r>
            <a:r>
              <a:rPr lang="es-MX" sz="1600" b="0" dirty="0" err="1">
                <a:solidFill>
                  <a:srgbClr val="000066"/>
                </a:solidFill>
                <a:effectLst/>
                <a:cs typeface="Times New Roman" pitchFamily="18" charset="0"/>
              </a:rPr>
              <a:t>propipeta</a:t>
            </a:r>
            <a:r>
              <a:rPr lang="es-MX" sz="1600" b="0" dirty="0">
                <a:solidFill>
                  <a:srgbClr val="000066"/>
                </a:solidFill>
                <a:effectLst/>
                <a:cs typeface="Times New Roman" pitchFamily="18" charset="0"/>
              </a:rPr>
              <a:t> (nunca succione con la boca) mida 3 [ml] de vinagre y viértalos en un vaso de precipitados de 100 [</a:t>
            </a:r>
            <a:r>
              <a:rPr lang="es-MX" sz="1600" b="0" dirty="0" err="1">
                <a:solidFill>
                  <a:srgbClr val="000066"/>
                </a:solidFill>
                <a:effectLst/>
                <a:cs typeface="Times New Roman" pitchFamily="18" charset="0"/>
              </a:rPr>
              <a:t>mL</a:t>
            </a:r>
            <a:r>
              <a:rPr lang="es-MX" sz="1600" b="0" dirty="0">
                <a:solidFill>
                  <a:srgbClr val="000066"/>
                </a:solidFill>
                <a:effectLst/>
                <a:cs typeface="Times New Roman" pitchFamily="18" charset="0"/>
              </a:rPr>
              <a:t>].</a:t>
            </a:r>
          </a:p>
        </p:txBody>
      </p:sp>
      <p:sp>
        <p:nvSpPr>
          <p:cNvPr id="11" name="Text Box 1053"/>
          <p:cNvSpPr txBox="1">
            <a:spLocks noChangeArrowheads="1"/>
          </p:cNvSpPr>
          <p:nvPr/>
        </p:nvSpPr>
        <p:spPr bwMode="auto">
          <a:xfrm>
            <a:off x="735983" y="3933084"/>
            <a:ext cx="7707600" cy="1126462"/>
          </a:xfrm>
          <a:prstGeom prst="rect">
            <a:avLst/>
          </a:prstGeom>
          <a:noFill/>
          <a:ln w="9525">
            <a:noFill/>
            <a:miter lim="800000"/>
            <a:headEnd/>
            <a:tailEnd/>
          </a:ln>
          <a:effectLst/>
        </p:spPr>
        <p:txBody>
          <a:bodyPr wrap="square">
            <a:spAutoFit/>
          </a:bodyPr>
          <a:lstStyle/>
          <a:p>
            <a:pPr marL="180975" indent="-180975" algn="just" eaLnBrk="1" hangingPunct="1">
              <a:lnSpc>
                <a:spcPct val="140000"/>
              </a:lnSpc>
              <a:spcAft>
                <a:spcPct val="40000"/>
              </a:spcAft>
            </a:pPr>
            <a:r>
              <a:rPr lang="es-MX" sz="1600" b="0" dirty="0">
                <a:solidFill>
                  <a:srgbClr val="000066"/>
                </a:solidFill>
                <a:effectLst/>
                <a:cs typeface="Times New Roman" pitchFamily="18" charset="0"/>
              </a:rPr>
              <a:t>3. Mida en la probeta 25 [</a:t>
            </a:r>
            <a:r>
              <a:rPr lang="es-MX" sz="1600" b="0" dirty="0" err="1">
                <a:solidFill>
                  <a:srgbClr val="000066"/>
                </a:solidFill>
                <a:effectLst/>
                <a:cs typeface="Times New Roman" pitchFamily="18" charset="0"/>
              </a:rPr>
              <a:t>mL</a:t>
            </a:r>
            <a:r>
              <a:rPr lang="es-MX" sz="1600" b="0" dirty="0">
                <a:solidFill>
                  <a:srgbClr val="000066"/>
                </a:solidFill>
                <a:effectLst/>
                <a:cs typeface="Times New Roman" pitchFamily="18" charset="0"/>
              </a:rPr>
              <a:t>] de agua destilada y viértalos dentro del vaso de precipitados que contiene la muestra, y adicione 4 gotas de disolución de fenolftaleína.</a:t>
            </a:r>
            <a:endParaRPr lang="es-ES" sz="1600" b="0" dirty="0">
              <a:solidFill>
                <a:srgbClr val="000066"/>
              </a:solidFill>
              <a:effectLst/>
              <a:cs typeface="Times New Roman" pitchFamily="18" charset="0"/>
            </a:endParaRPr>
          </a:p>
        </p:txBody>
      </p:sp>
      <p:pic>
        <p:nvPicPr>
          <p:cNvPr id="14" name="Imagen 13"/>
          <p:cNvPicPr>
            <a:picLocks noChangeAspect="1"/>
          </p:cNvPicPr>
          <p:nvPr/>
        </p:nvPicPr>
        <p:blipFill>
          <a:blip r:embed="rId2">
            <a:clrChange>
              <a:clrFrom>
                <a:srgbClr val="FFFFFF"/>
              </a:clrFrom>
              <a:clrTo>
                <a:srgbClr val="FFFFFF">
                  <a:alpha val="0"/>
                </a:srgbClr>
              </a:clrTo>
            </a:clrChange>
          </a:blip>
          <a:stretch>
            <a:fillRect/>
          </a:stretch>
        </p:blipFill>
        <p:spPr>
          <a:xfrm>
            <a:off x="4144831" y="2537960"/>
            <a:ext cx="889905" cy="963048"/>
          </a:xfrm>
          <a:prstGeom prst="rect">
            <a:avLst/>
          </a:prstGeom>
        </p:spPr>
      </p:pic>
      <p:pic>
        <p:nvPicPr>
          <p:cNvPr id="15" name="Imagen 14"/>
          <p:cNvPicPr>
            <a:picLocks noChangeAspect="1"/>
          </p:cNvPicPr>
          <p:nvPr/>
        </p:nvPicPr>
        <p:blipFill>
          <a:blip r:embed="rId3">
            <a:clrChange>
              <a:clrFrom>
                <a:srgbClr val="FFFFFF"/>
              </a:clrFrom>
              <a:clrTo>
                <a:srgbClr val="FFFFFF">
                  <a:alpha val="0"/>
                </a:srgbClr>
              </a:clrTo>
            </a:clrChange>
          </a:blip>
          <a:stretch>
            <a:fillRect/>
          </a:stretch>
        </p:blipFill>
        <p:spPr>
          <a:xfrm>
            <a:off x="4122949" y="5202256"/>
            <a:ext cx="889905" cy="963048"/>
          </a:xfrm>
          <a:prstGeom prst="rect">
            <a:avLst/>
          </a:prstGeom>
        </p:spPr>
      </p:pic>
      <p:grpSp>
        <p:nvGrpSpPr>
          <p:cNvPr id="10" name="Grupo 9"/>
          <p:cNvGrpSpPr/>
          <p:nvPr/>
        </p:nvGrpSpPr>
        <p:grpSpPr>
          <a:xfrm>
            <a:off x="4970000" y="3147648"/>
            <a:ext cx="1871770" cy="286216"/>
            <a:chOff x="4970000" y="3147648"/>
            <a:chExt cx="1871770" cy="286216"/>
          </a:xfrm>
        </p:grpSpPr>
        <p:sp>
          <p:nvSpPr>
            <p:cNvPr id="8" name="Text Box 1060"/>
            <p:cNvSpPr txBox="1">
              <a:spLocks noChangeArrowheads="1"/>
            </p:cNvSpPr>
            <p:nvPr/>
          </p:nvSpPr>
          <p:spPr bwMode="auto">
            <a:xfrm>
              <a:off x="5570268" y="3147648"/>
              <a:ext cx="1271502" cy="261610"/>
            </a:xfrm>
            <a:prstGeom prst="rect">
              <a:avLst/>
            </a:prstGeom>
            <a:solidFill>
              <a:srgbClr val="FAFAE6"/>
            </a:solidFill>
            <a:ln w="9525">
              <a:noFill/>
              <a:miter lim="800000"/>
              <a:headEnd/>
              <a:tailEnd/>
            </a:ln>
            <a:effectLst/>
          </p:spPr>
          <p:txBody>
            <a:bodyPr wrap="none">
              <a:spAutoFit/>
            </a:bodyPr>
            <a:lstStyle/>
            <a:p>
              <a:pPr>
                <a:spcBef>
                  <a:spcPct val="50000"/>
                </a:spcBef>
              </a:pPr>
              <a:r>
                <a:rPr lang="es-ES" b="0" dirty="0">
                  <a:solidFill>
                    <a:srgbClr val="000066"/>
                  </a:solidFill>
                  <a:effectLst/>
                </a:rPr>
                <a:t>3 [</a:t>
              </a:r>
              <a:r>
                <a:rPr lang="es-ES" b="0" dirty="0" err="1">
                  <a:solidFill>
                    <a:srgbClr val="000066"/>
                  </a:solidFill>
                  <a:effectLst/>
                </a:rPr>
                <a:t>mL</a:t>
              </a:r>
              <a:r>
                <a:rPr lang="es-ES" b="0" dirty="0">
                  <a:solidFill>
                    <a:srgbClr val="000066"/>
                  </a:solidFill>
                  <a:effectLst/>
                </a:rPr>
                <a:t>] de vinagre</a:t>
              </a:r>
            </a:p>
          </p:txBody>
        </p:sp>
        <p:cxnSp>
          <p:nvCxnSpPr>
            <p:cNvPr id="3" name="Conector recto de flecha 2"/>
            <p:cNvCxnSpPr>
              <a:stCxn id="8" idx="1"/>
            </p:cNvCxnSpPr>
            <p:nvPr/>
          </p:nvCxnSpPr>
          <p:spPr bwMode="auto">
            <a:xfrm flipH="1">
              <a:off x="4970000" y="3278453"/>
              <a:ext cx="600268" cy="155411"/>
            </a:xfrm>
            <a:prstGeom prst="straightConnector1">
              <a:avLst/>
            </a:prstGeom>
            <a:solidFill>
              <a:schemeClr val="accent1"/>
            </a:solidFill>
            <a:ln w="9525" cap="flat" cmpd="sng" algn="ctr">
              <a:solidFill>
                <a:srgbClr val="000066"/>
              </a:solidFill>
              <a:prstDash val="solid"/>
              <a:round/>
              <a:headEnd type="none" w="med" len="med"/>
              <a:tailEnd type="triangle"/>
            </a:ln>
            <a:effectLst/>
          </p:spPr>
        </p:cxnSp>
      </p:grpSp>
      <p:grpSp>
        <p:nvGrpSpPr>
          <p:cNvPr id="12" name="Grupo 11"/>
          <p:cNvGrpSpPr/>
          <p:nvPr/>
        </p:nvGrpSpPr>
        <p:grpSpPr>
          <a:xfrm>
            <a:off x="4860032" y="5299059"/>
            <a:ext cx="2507879" cy="769441"/>
            <a:chOff x="4860032" y="5299059"/>
            <a:chExt cx="2507879" cy="769441"/>
          </a:xfrm>
        </p:grpSpPr>
        <p:sp>
          <p:nvSpPr>
            <p:cNvPr id="7" name="Text Box 1060"/>
            <p:cNvSpPr txBox="1">
              <a:spLocks noChangeArrowheads="1"/>
            </p:cNvSpPr>
            <p:nvPr/>
          </p:nvSpPr>
          <p:spPr bwMode="auto">
            <a:xfrm>
              <a:off x="5758176" y="5299059"/>
              <a:ext cx="1609735" cy="769441"/>
            </a:xfrm>
            <a:prstGeom prst="rect">
              <a:avLst/>
            </a:prstGeom>
            <a:solidFill>
              <a:srgbClr val="FAFAE6"/>
            </a:solidFill>
            <a:ln w="9525">
              <a:noFill/>
              <a:miter lim="800000"/>
              <a:headEnd/>
              <a:tailEnd/>
            </a:ln>
            <a:effectLst/>
          </p:spPr>
          <p:txBody>
            <a:bodyPr wrap="none">
              <a:spAutoFit/>
            </a:bodyPr>
            <a:lstStyle/>
            <a:p>
              <a:pPr>
                <a:spcBef>
                  <a:spcPct val="50000"/>
                </a:spcBef>
              </a:pPr>
              <a:r>
                <a:rPr lang="es-ES" b="0" dirty="0">
                  <a:solidFill>
                    <a:srgbClr val="000066"/>
                  </a:solidFill>
                  <a:effectLst/>
                </a:rPr>
                <a:t>3 [</a:t>
              </a:r>
              <a:r>
                <a:rPr lang="es-ES" b="0" dirty="0" err="1">
                  <a:solidFill>
                    <a:srgbClr val="000066"/>
                  </a:solidFill>
                  <a:effectLst/>
                </a:rPr>
                <a:t>mL</a:t>
              </a:r>
              <a:r>
                <a:rPr lang="es-ES" b="0" dirty="0">
                  <a:solidFill>
                    <a:srgbClr val="000066"/>
                  </a:solidFill>
                  <a:effectLst/>
                </a:rPr>
                <a:t>] de vinagre</a:t>
              </a:r>
            </a:p>
            <a:p>
              <a:pPr>
                <a:spcBef>
                  <a:spcPct val="50000"/>
                </a:spcBef>
              </a:pPr>
              <a:r>
                <a:rPr lang="es-ES" b="0" dirty="0">
                  <a:solidFill>
                    <a:srgbClr val="000066"/>
                  </a:solidFill>
                  <a:effectLst/>
                </a:rPr>
                <a:t>25 [</a:t>
              </a:r>
              <a:r>
                <a:rPr lang="es-ES" b="0" dirty="0" err="1">
                  <a:solidFill>
                    <a:srgbClr val="000066"/>
                  </a:solidFill>
                  <a:effectLst/>
                </a:rPr>
                <a:t>mL</a:t>
              </a:r>
              <a:r>
                <a:rPr lang="es-ES" b="0" dirty="0">
                  <a:solidFill>
                    <a:srgbClr val="000066"/>
                  </a:solidFill>
                  <a:effectLst/>
                </a:rPr>
                <a:t>] agua destilada</a:t>
              </a:r>
            </a:p>
            <a:p>
              <a:pPr>
                <a:spcBef>
                  <a:spcPct val="50000"/>
                </a:spcBef>
              </a:pPr>
              <a:r>
                <a:rPr lang="es-ES" b="0" dirty="0">
                  <a:solidFill>
                    <a:srgbClr val="000066"/>
                  </a:solidFill>
                  <a:effectLst/>
                </a:rPr>
                <a:t>Indicador</a:t>
              </a:r>
            </a:p>
          </p:txBody>
        </p:sp>
        <p:cxnSp>
          <p:nvCxnSpPr>
            <p:cNvPr id="5" name="Conector recto de flecha 4"/>
            <p:cNvCxnSpPr/>
            <p:nvPr/>
          </p:nvCxnSpPr>
          <p:spPr bwMode="auto">
            <a:xfrm flipH="1">
              <a:off x="4860032" y="5683780"/>
              <a:ext cx="816292" cy="337508"/>
            </a:xfrm>
            <a:prstGeom prst="straightConnector1">
              <a:avLst/>
            </a:prstGeom>
            <a:solidFill>
              <a:schemeClr val="accent1"/>
            </a:solidFill>
            <a:ln w="9525" cap="flat" cmpd="sng" algn="ctr">
              <a:solidFill>
                <a:srgbClr val="000066"/>
              </a:solidFill>
              <a:prstDash val="solid"/>
              <a:round/>
              <a:headEnd type="none" w="med" len="med"/>
              <a:tailEnd type="triangle"/>
            </a:ln>
            <a:effectLst/>
          </p:spPr>
        </p:cxnSp>
        <p:sp>
          <p:nvSpPr>
            <p:cNvPr id="9" name="Abrir llave 8"/>
            <p:cNvSpPr/>
            <p:nvPr/>
          </p:nvSpPr>
          <p:spPr bwMode="auto">
            <a:xfrm>
              <a:off x="5719963" y="5299059"/>
              <a:ext cx="181277" cy="769441"/>
            </a:xfrm>
            <a:prstGeom prst="leftBrace">
              <a:avLst/>
            </a:prstGeom>
            <a:noFill/>
            <a:ln w="9525" cap="flat" cmpd="sng" algn="ctr">
              <a:solidFill>
                <a:srgbClr val="0000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spTree>
    <p:extLst>
      <p:ext uri="{BB962C8B-B14F-4D97-AF65-F5344CB8AC3E}">
        <p14:creationId xmlns:p14="http://schemas.microsoft.com/office/powerpoint/2010/main" val="39306016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strips(downRight)">
                                      <p:cBhvr>
                                        <p:cTn id="7" dur="500"/>
                                        <p:tgtEl>
                                          <p:spTgt spid="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6" fill="hold" grpId="0" nodeType="clickEffect">
                                  <p:stCondLst>
                                    <p:cond delay="0"/>
                                  </p:stCondLst>
                                  <p:childTnLst>
                                    <p:set>
                                      <p:cBhvr>
                                        <p:cTn id="20" dur="1" fill="hold">
                                          <p:stCondLst>
                                            <p:cond delay="0"/>
                                          </p:stCondLst>
                                        </p:cTn>
                                        <p:tgtEl>
                                          <p:spTgt spid="11">
                                            <p:txEl>
                                              <p:pRg st="0" end="0"/>
                                            </p:txEl>
                                          </p:spTgt>
                                        </p:tgtEl>
                                        <p:attrNameLst>
                                          <p:attrName>style.visibility</p:attrName>
                                        </p:attrNameLst>
                                      </p:cBhvr>
                                      <p:to>
                                        <p:strVal val="visible"/>
                                      </p:to>
                                    </p:set>
                                    <p:animEffect transition="in" filter="strips(downRight)">
                                      <p:cBhvr>
                                        <p:cTn id="21" dur="500"/>
                                        <p:tgtEl>
                                          <p:spTgt spid="11">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500"/>
                                        <p:tgtEl>
                                          <p:spTgt spid="15"/>
                                        </p:tgtEl>
                                      </p:cBhvr>
                                    </p:animEffect>
                                  </p:childTnLst>
                                </p:cTn>
                              </p:par>
                            </p:childTnLst>
                          </p:cTn>
                        </p:par>
                        <p:par>
                          <p:cTn id="27" fill="hold">
                            <p:stCondLst>
                              <p:cond delay="500"/>
                            </p:stCondLst>
                            <p:childTnLst>
                              <p:par>
                                <p:cTn id="28" presetID="10" presetClass="entr" presetSubtype="0" fill="hold" nodeType="after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uiExpand="1" build="p"/>
      <p:bldP spid="1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lang="es-ES" sz="1800" kern="0" dirty="0">
                <a:solidFill>
                  <a:srgbClr val="000099"/>
                </a:solidFill>
                <a:effectLst/>
              </a:rPr>
              <a:t>Desarrollo</a:t>
            </a:r>
          </a:p>
        </p:txBody>
      </p:sp>
      <p:sp>
        <p:nvSpPr>
          <p:cNvPr id="17" name="Text Box 1053"/>
          <p:cNvSpPr txBox="1">
            <a:spLocks noChangeArrowheads="1"/>
          </p:cNvSpPr>
          <p:nvPr/>
        </p:nvSpPr>
        <p:spPr bwMode="auto">
          <a:xfrm>
            <a:off x="718200" y="1340768"/>
            <a:ext cx="7707600" cy="2459135"/>
          </a:xfrm>
          <a:prstGeom prst="rect">
            <a:avLst/>
          </a:prstGeom>
          <a:noFill/>
          <a:ln w="9525">
            <a:noFill/>
            <a:miter lim="800000"/>
            <a:headEnd/>
            <a:tailEnd/>
          </a:ln>
          <a:effectLst/>
        </p:spPr>
        <p:txBody>
          <a:bodyPr wrap="square">
            <a:spAutoFit/>
          </a:bodyPr>
          <a:lstStyle/>
          <a:p>
            <a:pPr marL="180975" indent="-180975" algn="just" eaLnBrk="1" hangingPunct="1">
              <a:lnSpc>
                <a:spcPct val="120000"/>
              </a:lnSpc>
              <a:spcAft>
                <a:spcPts val="600"/>
              </a:spcAft>
            </a:pPr>
            <a:r>
              <a:rPr lang="es-MX" sz="1600" b="0" dirty="0">
                <a:solidFill>
                  <a:srgbClr val="000066"/>
                </a:solidFill>
                <a:effectLst/>
                <a:cs typeface="Times New Roman" pitchFamily="18" charset="0"/>
              </a:rPr>
              <a:t>4. Sin encender el medidor de pH, retire el tapón de hule de la celda del electrodo e introduzca la celda del medidor de pH en la disolución, procurando que la punta del electrodo quede completamente sumergida dentro del líquido. Agite ligeramente el electrodo para desalojar las burbujas de aire que hayan quedado retenidas en la punta; posteriormente, encienda el medidor de pH girando la perilla a la escala de pH y anote el valor inicial en la tabla de datos.</a:t>
            </a:r>
          </a:p>
          <a:p>
            <a:pPr marL="180975" algn="just" eaLnBrk="1" hangingPunct="1">
              <a:lnSpc>
                <a:spcPct val="120000"/>
              </a:lnSpc>
              <a:spcAft>
                <a:spcPts val="600"/>
              </a:spcAft>
            </a:pPr>
            <a:r>
              <a:rPr lang="es-MX" sz="1400" dirty="0">
                <a:solidFill>
                  <a:srgbClr val="FF0000"/>
                </a:solidFill>
                <a:effectLst/>
                <a:cs typeface="Times New Roman" pitchFamily="18" charset="0"/>
              </a:rPr>
              <a:t>NOTA:</a:t>
            </a:r>
            <a:r>
              <a:rPr lang="es-MX" sz="1400" b="0" dirty="0">
                <a:solidFill>
                  <a:srgbClr val="FF0000"/>
                </a:solidFill>
                <a:effectLst/>
                <a:cs typeface="Times New Roman" pitchFamily="18" charset="0"/>
              </a:rPr>
              <a:t> Evite golpear la celda con las paredes del vaso, ya que podría ocasionarle un daño irreparable.</a:t>
            </a:r>
            <a:endParaRPr lang="es-ES" sz="1400" b="0" dirty="0">
              <a:solidFill>
                <a:srgbClr val="FF0000"/>
              </a:solidFill>
              <a:effectLst/>
              <a:cs typeface="Times New Roman" pitchFamily="18" charset="0"/>
            </a:endParaRPr>
          </a:p>
        </p:txBody>
      </p:sp>
      <p:pic>
        <p:nvPicPr>
          <p:cNvPr id="2" name="Imagen 1"/>
          <p:cNvPicPr>
            <a:picLocks noChangeAspect="1"/>
          </p:cNvPicPr>
          <p:nvPr/>
        </p:nvPicPr>
        <p:blipFill>
          <a:blip r:embed="rId2">
            <a:clrChange>
              <a:clrFrom>
                <a:srgbClr val="FFFFFF"/>
              </a:clrFrom>
              <a:clrTo>
                <a:srgbClr val="FFFFFF">
                  <a:alpha val="0"/>
                </a:srgbClr>
              </a:clrTo>
            </a:clrChange>
          </a:blip>
          <a:stretch>
            <a:fillRect/>
          </a:stretch>
        </p:blipFill>
        <p:spPr>
          <a:xfrm>
            <a:off x="2647760" y="3861048"/>
            <a:ext cx="3848480" cy="2736304"/>
          </a:xfrm>
          <a:prstGeom prst="rect">
            <a:avLst/>
          </a:prstGeom>
        </p:spPr>
      </p:pic>
    </p:spTree>
    <p:extLst>
      <p:ext uri="{BB962C8B-B14F-4D97-AF65-F5344CB8AC3E}">
        <p14:creationId xmlns:p14="http://schemas.microsoft.com/office/powerpoint/2010/main" val="41705244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strips(downRight)">
                                      <p:cBhvr>
                                        <p:cTn id="7" dur="500"/>
                                        <p:tgtEl>
                                          <p:spTgt spid="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7">
                                            <p:txEl>
                                              <p:pRg st="1" end="1"/>
                                            </p:txEl>
                                          </p:spTgt>
                                        </p:tgtEl>
                                        <p:attrNameLst>
                                          <p:attrName>style.visibility</p:attrName>
                                        </p:attrNameLst>
                                      </p:cBhvr>
                                      <p:to>
                                        <p:strVal val="visible"/>
                                      </p:to>
                                    </p:set>
                                    <p:animEffect transition="in" filter="strips(downRight)">
                                      <p:cBhvr>
                                        <p:cTn id="12" dur="500"/>
                                        <p:tgtEl>
                                          <p:spTgt spid="1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lang="es-ES" sz="1800" kern="0" dirty="0">
                <a:solidFill>
                  <a:srgbClr val="000099"/>
                </a:solidFill>
                <a:effectLst/>
              </a:rPr>
              <a:t>Desarrollo</a:t>
            </a:r>
          </a:p>
        </p:txBody>
      </p:sp>
      <p:sp>
        <p:nvSpPr>
          <p:cNvPr id="19" name="Text Box 1053"/>
          <p:cNvSpPr txBox="1">
            <a:spLocks noChangeArrowheads="1"/>
          </p:cNvSpPr>
          <p:nvPr/>
        </p:nvSpPr>
        <p:spPr bwMode="auto">
          <a:xfrm>
            <a:off x="718200" y="1412776"/>
            <a:ext cx="7707600" cy="742254"/>
          </a:xfrm>
          <a:prstGeom prst="rect">
            <a:avLst/>
          </a:prstGeom>
          <a:noFill/>
          <a:ln w="9525">
            <a:noFill/>
            <a:miter lim="800000"/>
            <a:headEnd/>
            <a:tailEnd/>
          </a:ln>
          <a:effectLst/>
        </p:spPr>
        <p:txBody>
          <a:bodyPr wrap="square">
            <a:spAutoFit/>
          </a:bodyPr>
          <a:lstStyle/>
          <a:p>
            <a:pPr algn="just" eaLnBrk="1" hangingPunct="1">
              <a:lnSpc>
                <a:spcPct val="140000"/>
              </a:lnSpc>
              <a:spcAft>
                <a:spcPct val="40000"/>
              </a:spcAft>
            </a:pPr>
            <a:r>
              <a:rPr lang="es-MX" sz="1600" b="0" dirty="0">
                <a:solidFill>
                  <a:srgbClr val="000066"/>
                </a:solidFill>
                <a:effectLst/>
                <a:cs typeface="Times New Roman" pitchFamily="18" charset="0"/>
              </a:rPr>
              <a:t>5. Coloque el vaso debajo de la punta de la bureta; de tal forma, que el dispositivo quede dispuesto como se muestra en la figura siguiente:</a:t>
            </a:r>
          </a:p>
        </p:txBody>
      </p:sp>
      <p:pic>
        <p:nvPicPr>
          <p:cNvPr id="3" name="Imagen 2"/>
          <p:cNvPicPr>
            <a:picLocks noChangeAspect="1"/>
          </p:cNvPicPr>
          <p:nvPr/>
        </p:nvPicPr>
        <p:blipFill>
          <a:blip r:embed="rId2">
            <a:clrChange>
              <a:clrFrom>
                <a:srgbClr val="FFFFFF"/>
              </a:clrFrom>
              <a:clrTo>
                <a:srgbClr val="FFFFFF">
                  <a:alpha val="0"/>
                </a:srgbClr>
              </a:clrTo>
            </a:clrChange>
          </a:blip>
          <a:stretch>
            <a:fillRect/>
          </a:stretch>
        </p:blipFill>
        <p:spPr>
          <a:xfrm>
            <a:off x="1259632" y="2155030"/>
            <a:ext cx="3162958" cy="4342544"/>
          </a:xfrm>
          <a:prstGeom prst="rect">
            <a:avLst/>
          </a:prstGeom>
        </p:spPr>
      </p:pic>
      <p:pic>
        <p:nvPicPr>
          <p:cNvPr id="10" name="Picture 17" descr="E-7Titulación"/>
          <p:cNvPicPr>
            <a:picLocks noChangeAspect="1" noChangeArrowheads="1"/>
          </p:cNvPicPr>
          <p:nvPr/>
        </p:nvPicPr>
        <p:blipFill>
          <a:blip r:embed="rId3"/>
          <a:srcRect/>
          <a:stretch>
            <a:fillRect/>
          </a:stretch>
        </p:blipFill>
        <p:spPr bwMode="auto">
          <a:xfrm>
            <a:off x="5006563" y="2155030"/>
            <a:ext cx="2805797" cy="4369069"/>
          </a:xfrm>
          <a:prstGeom prst="rect">
            <a:avLst/>
          </a:prstGeom>
          <a:noFill/>
        </p:spPr>
      </p:pic>
    </p:spTree>
    <p:extLst>
      <p:ext uri="{BB962C8B-B14F-4D97-AF65-F5344CB8AC3E}">
        <p14:creationId xmlns:p14="http://schemas.microsoft.com/office/powerpoint/2010/main" val="129830475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strips(downRight)">
                                      <p:cBhvr>
                                        <p:cTn id="7" dur="500"/>
                                        <p:tgtEl>
                                          <p:spTgt spid="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childTnLst>
                                </p:cTn>
                              </p:par>
                            </p:childTnLst>
                          </p:cTn>
                        </p:par>
                        <p:par>
                          <p:cTn id="13" fill="hold">
                            <p:stCondLst>
                              <p:cond delay="1000"/>
                            </p:stCondLst>
                            <p:childTnLst>
                              <p:par>
                                <p:cTn id="14" presetID="1" presetClass="entr" presetSubtype="0" fill="hold" nodeType="afterEffect">
                                  <p:stCondLst>
                                    <p:cond delay="0"/>
                                  </p:stCondLst>
                                  <p:childTnLst>
                                    <p:set>
                                      <p:cBhvr>
                                        <p:cTn id="15"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lang="es-ES" sz="1800" kern="0" dirty="0">
                <a:solidFill>
                  <a:srgbClr val="000099"/>
                </a:solidFill>
                <a:effectLst/>
              </a:rPr>
              <a:t>Desarrollo</a:t>
            </a:r>
          </a:p>
        </p:txBody>
      </p:sp>
      <p:sp>
        <p:nvSpPr>
          <p:cNvPr id="19" name="Text Box 1053"/>
          <p:cNvSpPr txBox="1">
            <a:spLocks noChangeArrowheads="1"/>
          </p:cNvSpPr>
          <p:nvPr/>
        </p:nvSpPr>
        <p:spPr bwMode="auto">
          <a:xfrm>
            <a:off x="718200" y="1484784"/>
            <a:ext cx="7707600" cy="3490186"/>
          </a:xfrm>
          <a:prstGeom prst="rect">
            <a:avLst/>
          </a:prstGeom>
          <a:noFill/>
          <a:ln w="9525">
            <a:noFill/>
            <a:miter lim="800000"/>
            <a:headEnd/>
            <a:tailEnd/>
          </a:ln>
          <a:effectLst/>
        </p:spPr>
        <p:txBody>
          <a:bodyPr wrap="square">
            <a:spAutoFit/>
          </a:bodyPr>
          <a:lstStyle/>
          <a:p>
            <a:pPr marL="180975" indent="-180975" algn="just" eaLnBrk="1" hangingPunct="1">
              <a:lnSpc>
                <a:spcPct val="140000"/>
              </a:lnSpc>
              <a:spcAft>
                <a:spcPct val="40000"/>
              </a:spcAft>
            </a:pPr>
            <a:r>
              <a:rPr lang="es-MX" sz="1600" b="0" dirty="0">
                <a:solidFill>
                  <a:srgbClr val="000066"/>
                </a:solidFill>
                <a:effectLst/>
                <a:cs typeface="Times New Roman" pitchFamily="18" charset="0"/>
              </a:rPr>
              <a:t>6. Ponga en agitación el contenido del vaso y adicione 0.5 [</a:t>
            </a:r>
            <a:r>
              <a:rPr lang="es-MX" sz="1600" b="0" dirty="0" err="1">
                <a:solidFill>
                  <a:srgbClr val="000066"/>
                </a:solidFill>
                <a:effectLst/>
                <a:cs typeface="Times New Roman" pitchFamily="18" charset="0"/>
              </a:rPr>
              <a:t>mL</a:t>
            </a:r>
            <a:r>
              <a:rPr lang="es-MX" sz="1600" b="0" dirty="0">
                <a:solidFill>
                  <a:srgbClr val="000066"/>
                </a:solidFill>
                <a:effectLst/>
                <a:cs typeface="Times New Roman" pitchFamily="18" charset="0"/>
              </a:rPr>
              <a:t>] de la disolución titulante abriendo la llave de la bureta, anote la lectura de pH que indique el aparato y verifique si se presenta algún cambio de coloración en la disolución.</a:t>
            </a:r>
          </a:p>
          <a:p>
            <a:pPr marL="180975" algn="just" eaLnBrk="1" hangingPunct="1">
              <a:lnSpc>
                <a:spcPct val="140000"/>
              </a:lnSpc>
              <a:spcAft>
                <a:spcPct val="40000"/>
              </a:spcAft>
            </a:pPr>
            <a:r>
              <a:rPr lang="es-MX" sz="1600" b="0" dirty="0">
                <a:solidFill>
                  <a:srgbClr val="000066"/>
                </a:solidFill>
                <a:effectLst/>
                <a:cs typeface="Times New Roman" pitchFamily="18" charset="0"/>
              </a:rPr>
              <a:t> </a:t>
            </a:r>
            <a:r>
              <a:rPr lang="es-MX" sz="1600" dirty="0">
                <a:solidFill>
                  <a:srgbClr val="FF0000"/>
                </a:solidFill>
                <a:effectLst/>
                <a:cs typeface="Times New Roman" pitchFamily="18" charset="0"/>
              </a:rPr>
              <a:t>NOTA: </a:t>
            </a:r>
            <a:r>
              <a:rPr lang="es-MX" sz="1600" b="0" dirty="0">
                <a:solidFill>
                  <a:srgbClr val="FF0000"/>
                </a:solidFill>
                <a:effectLst/>
                <a:cs typeface="Times New Roman" pitchFamily="18" charset="0"/>
              </a:rPr>
              <a:t>Evite que el agitador magnético golpee la celda del medidor de pH.</a:t>
            </a:r>
          </a:p>
          <a:p>
            <a:pPr algn="just" eaLnBrk="1" hangingPunct="1">
              <a:lnSpc>
                <a:spcPct val="140000"/>
              </a:lnSpc>
              <a:spcAft>
                <a:spcPct val="40000"/>
              </a:spcAft>
            </a:pPr>
            <a:endParaRPr lang="es-MX" sz="1600" b="0" dirty="0">
              <a:solidFill>
                <a:srgbClr val="FF0000"/>
              </a:solidFill>
              <a:effectLst/>
              <a:cs typeface="Times New Roman" pitchFamily="18" charset="0"/>
            </a:endParaRPr>
          </a:p>
          <a:p>
            <a:pPr marL="180975" indent="-180975" algn="just" eaLnBrk="1" hangingPunct="1">
              <a:lnSpc>
                <a:spcPct val="140000"/>
              </a:lnSpc>
              <a:spcAft>
                <a:spcPct val="40000"/>
              </a:spcAft>
            </a:pPr>
            <a:r>
              <a:rPr lang="es-MX" sz="1600" b="0" dirty="0">
                <a:solidFill>
                  <a:srgbClr val="000066"/>
                </a:solidFill>
                <a:effectLst/>
                <a:cs typeface="Times New Roman" pitchFamily="18" charset="0"/>
              </a:rPr>
              <a:t>7. Continúe adicionando disolución estándar de 0.5 en 0.5 [</a:t>
            </a:r>
            <a:r>
              <a:rPr lang="es-MX" sz="1600" b="0" dirty="0" err="1">
                <a:solidFill>
                  <a:srgbClr val="000066"/>
                </a:solidFill>
                <a:effectLst/>
                <a:cs typeface="Times New Roman" pitchFamily="18" charset="0"/>
              </a:rPr>
              <a:t>mL</a:t>
            </a:r>
            <a:r>
              <a:rPr lang="es-MX" sz="1600" b="0" dirty="0">
                <a:solidFill>
                  <a:srgbClr val="000066"/>
                </a:solidFill>
                <a:effectLst/>
                <a:cs typeface="Times New Roman" pitchFamily="18" charset="0"/>
              </a:rPr>
              <a:t>] hasta un volumen total de 40 [</a:t>
            </a:r>
            <a:r>
              <a:rPr lang="es-MX" sz="1600" b="0" dirty="0" err="1">
                <a:solidFill>
                  <a:srgbClr val="000066"/>
                </a:solidFill>
                <a:effectLst/>
                <a:cs typeface="Times New Roman" pitchFamily="18" charset="0"/>
              </a:rPr>
              <a:t>mL</a:t>
            </a:r>
            <a:r>
              <a:rPr lang="es-MX" sz="1600" b="0" dirty="0">
                <a:solidFill>
                  <a:srgbClr val="000066"/>
                </a:solidFill>
                <a:effectLst/>
                <a:cs typeface="Times New Roman" pitchFamily="18" charset="0"/>
              </a:rPr>
              <a:t>], de la disolución estándar, anotando en cada caso el pH de la disolución y si hubo o no cambio de color. Una vez terminada la adición, se saca el electrodo de la disolución y se enjuaga con agua destilada.</a:t>
            </a:r>
          </a:p>
        </p:txBody>
      </p:sp>
    </p:spTree>
    <p:extLst>
      <p:ext uri="{BB962C8B-B14F-4D97-AF65-F5344CB8AC3E}">
        <p14:creationId xmlns:p14="http://schemas.microsoft.com/office/powerpoint/2010/main" val="408869735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strips(downRight)">
                                      <p:cBhvr>
                                        <p:cTn id="7" dur="500"/>
                                        <p:tgtEl>
                                          <p:spTgt spid="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9">
                                            <p:txEl>
                                              <p:pRg st="1" end="1"/>
                                            </p:txEl>
                                          </p:spTgt>
                                        </p:tgtEl>
                                        <p:attrNameLst>
                                          <p:attrName>style.visibility</p:attrName>
                                        </p:attrNameLst>
                                      </p:cBhvr>
                                      <p:to>
                                        <p:strVal val="visible"/>
                                      </p:to>
                                    </p:set>
                                    <p:animEffect transition="in" filter="strips(downRight)">
                                      <p:cBhvr>
                                        <p:cTn id="12" dur="500"/>
                                        <p:tgtEl>
                                          <p:spTgt spid="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9">
                                            <p:txEl>
                                              <p:pRg st="3" end="3"/>
                                            </p:txEl>
                                          </p:spTgt>
                                        </p:tgtEl>
                                        <p:attrNameLst>
                                          <p:attrName>style.visibility</p:attrName>
                                        </p:attrNameLst>
                                      </p:cBhvr>
                                      <p:to>
                                        <p:strVal val="visible"/>
                                      </p:to>
                                    </p:set>
                                    <p:animEffect transition="in" filter="strips(downRight)">
                                      <p:cBhvr>
                                        <p:cTn id="17" dur="500"/>
                                        <p:tgtEl>
                                          <p:spTgt spid="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lang="es-ES" sz="1800" kern="0" dirty="0">
                <a:solidFill>
                  <a:srgbClr val="000099"/>
                </a:solidFill>
                <a:effectLst/>
              </a:rPr>
              <a:t>Desarrollo</a:t>
            </a:r>
          </a:p>
        </p:txBody>
      </p:sp>
      <p:sp>
        <p:nvSpPr>
          <p:cNvPr id="19" name="Text Box 1053"/>
          <p:cNvSpPr txBox="1">
            <a:spLocks noChangeArrowheads="1"/>
          </p:cNvSpPr>
          <p:nvPr/>
        </p:nvSpPr>
        <p:spPr bwMode="auto">
          <a:xfrm>
            <a:off x="718200" y="1484784"/>
            <a:ext cx="7707600" cy="397545"/>
          </a:xfrm>
          <a:prstGeom prst="rect">
            <a:avLst/>
          </a:prstGeom>
          <a:noFill/>
          <a:ln w="9525">
            <a:noFill/>
            <a:miter lim="800000"/>
            <a:headEnd/>
            <a:tailEnd/>
          </a:ln>
          <a:effectLst/>
        </p:spPr>
        <p:txBody>
          <a:bodyPr wrap="square">
            <a:spAutoFit/>
          </a:bodyPr>
          <a:lstStyle/>
          <a:p>
            <a:pPr algn="just" eaLnBrk="1" hangingPunct="1">
              <a:lnSpc>
                <a:spcPct val="140000"/>
              </a:lnSpc>
              <a:spcAft>
                <a:spcPct val="40000"/>
              </a:spcAft>
            </a:pPr>
            <a:r>
              <a:rPr lang="es-MX" sz="1600" b="0" dirty="0">
                <a:solidFill>
                  <a:srgbClr val="000066"/>
                </a:solidFill>
                <a:effectLst/>
                <a:cs typeface="Times New Roman" pitchFamily="18" charset="0"/>
              </a:rPr>
              <a:t>8. Con los datos obtenidos complete la tabla siguiente:</a:t>
            </a:r>
          </a:p>
        </p:txBody>
      </p:sp>
      <p:graphicFrame>
        <p:nvGraphicFramePr>
          <p:cNvPr id="5" name="Tabla 4"/>
          <p:cNvGraphicFramePr>
            <a:graphicFrameLocks noGrp="1"/>
          </p:cNvGraphicFramePr>
          <p:nvPr>
            <p:extLst>
              <p:ext uri="{D42A27DB-BD31-4B8C-83A1-F6EECF244321}">
                <p14:modId xmlns:p14="http://schemas.microsoft.com/office/powerpoint/2010/main" val="3596902665"/>
              </p:ext>
            </p:extLst>
          </p:nvPr>
        </p:nvGraphicFramePr>
        <p:xfrm>
          <a:off x="2357627" y="2060848"/>
          <a:ext cx="4428746" cy="3261360"/>
        </p:xfrm>
        <a:graphic>
          <a:graphicData uri="http://schemas.openxmlformats.org/drawingml/2006/table">
            <a:tbl>
              <a:tblPr firstRow="1" bandRow="1">
                <a:tableStyleId>{5C22544A-7EE6-4342-B048-85BDC9FD1C3A}</a:tableStyleId>
              </a:tblPr>
              <a:tblGrid>
                <a:gridCol w="2124490">
                  <a:extLst>
                    <a:ext uri="{9D8B030D-6E8A-4147-A177-3AD203B41FA5}">
                      <a16:colId xmlns:a16="http://schemas.microsoft.com/office/drawing/2014/main" xmlns="" val="20000"/>
                    </a:ext>
                  </a:extLst>
                </a:gridCol>
                <a:gridCol w="864096">
                  <a:extLst>
                    <a:ext uri="{9D8B030D-6E8A-4147-A177-3AD203B41FA5}">
                      <a16:colId xmlns:a16="http://schemas.microsoft.com/office/drawing/2014/main" xmlns="" val="20001"/>
                    </a:ext>
                  </a:extLst>
                </a:gridCol>
                <a:gridCol w="1440160">
                  <a:extLst>
                    <a:ext uri="{9D8B030D-6E8A-4147-A177-3AD203B41FA5}">
                      <a16:colId xmlns:a16="http://schemas.microsoft.com/office/drawing/2014/main" xmlns="" val="20002"/>
                    </a:ext>
                  </a:extLst>
                </a:gridCol>
              </a:tblGrid>
              <a:tr h="243000">
                <a:tc>
                  <a:txBody>
                    <a:bodyPr/>
                    <a:lstStyle/>
                    <a:p>
                      <a:pPr algn="ctr"/>
                      <a:r>
                        <a:rPr lang="es-MX" sz="1400" b="0" dirty="0">
                          <a:solidFill>
                            <a:srgbClr val="000099"/>
                          </a:solidFill>
                          <a:latin typeface="Arial" panose="020B0604020202020204" pitchFamily="34" charset="0"/>
                          <a:cs typeface="Arial" panose="020B0604020202020204" pitchFamily="34" charset="0"/>
                        </a:rPr>
                        <a:t>Volumen de </a:t>
                      </a:r>
                      <a:r>
                        <a:rPr lang="es-MX" sz="1400" b="0" dirty="0" err="1">
                          <a:solidFill>
                            <a:srgbClr val="000099"/>
                          </a:solidFill>
                          <a:latin typeface="Arial" panose="020B0604020202020204" pitchFamily="34" charset="0"/>
                          <a:cs typeface="Arial" panose="020B0604020202020204" pitchFamily="34" charset="0"/>
                        </a:rPr>
                        <a:t>NaOH</a:t>
                      </a:r>
                      <a:endParaRPr lang="es-MX" sz="1400" b="0" dirty="0">
                        <a:solidFill>
                          <a:srgbClr val="000099"/>
                        </a:solidFill>
                        <a:latin typeface="Arial" panose="020B0604020202020204" pitchFamily="34" charset="0"/>
                        <a:cs typeface="Arial" panose="020B0604020202020204" pitchFamily="34" charset="0"/>
                      </a:endParaRPr>
                    </a:p>
                    <a:p>
                      <a:pPr algn="ctr"/>
                      <a:r>
                        <a:rPr lang="es-MX" sz="1400" b="0" dirty="0">
                          <a:solidFill>
                            <a:srgbClr val="000099"/>
                          </a:solidFill>
                          <a:latin typeface="Arial" panose="020B0604020202020204" pitchFamily="34" charset="0"/>
                          <a:cs typeface="Arial" panose="020B0604020202020204" pitchFamily="34" charset="0"/>
                        </a:rPr>
                        <a:t>0.1 [M] adicionado [</a:t>
                      </a:r>
                      <a:r>
                        <a:rPr lang="es-MX" sz="1400" b="0" dirty="0" err="1">
                          <a:solidFill>
                            <a:srgbClr val="000099"/>
                          </a:solidFill>
                          <a:latin typeface="Arial" panose="020B0604020202020204" pitchFamily="34" charset="0"/>
                          <a:cs typeface="Arial" panose="020B0604020202020204" pitchFamily="34" charset="0"/>
                        </a:rPr>
                        <a:t>mL</a:t>
                      </a:r>
                      <a:r>
                        <a:rPr lang="es-MX" sz="1400" b="0" dirty="0">
                          <a:solidFill>
                            <a:srgbClr val="000099"/>
                          </a:solidFill>
                          <a:latin typeface="Arial" panose="020B0604020202020204" pitchFamily="34" charset="0"/>
                          <a:cs typeface="Arial" panose="020B0604020202020204" pitchFamily="34" charset="0"/>
                        </a:rPr>
                        <a:t>]</a:t>
                      </a: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tc>
                  <a:txBody>
                    <a:bodyPr/>
                    <a:lstStyle/>
                    <a:p>
                      <a:pPr algn="ctr"/>
                      <a:r>
                        <a:rPr lang="es-MX" sz="1400" b="0" dirty="0">
                          <a:solidFill>
                            <a:srgbClr val="000099"/>
                          </a:solidFill>
                          <a:latin typeface="Arial" panose="020B0604020202020204" pitchFamily="34" charset="0"/>
                          <a:cs typeface="Arial" panose="020B0604020202020204" pitchFamily="34" charset="0"/>
                        </a:rPr>
                        <a:t>pH</a:t>
                      </a: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tc>
                  <a:txBody>
                    <a:bodyPr/>
                    <a:lstStyle/>
                    <a:p>
                      <a:pPr algn="ctr"/>
                      <a:r>
                        <a:rPr lang="es-MX" sz="1400" b="0" dirty="0">
                          <a:solidFill>
                            <a:srgbClr val="000099"/>
                          </a:solidFill>
                          <a:latin typeface="Arial" panose="020B0604020202020204" pitchFamily="34" charset="0"/>
                          <a:cs typeface="Arial" panose="020B0604020202020204" pitchFamily="34" charset="0"/>
                        </a:rPr>
                        <a:t>Cambio de color (S/N)</a:t>
                      </a: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extLst>
                  <a:ext uri="{0D108BD9-81ED-4DB2-BD59-A6C34878D82A}">
                    <a16:rowId xmlns:a16="http://schemas.microsoft.com/office/drawing/2014/main" xmlns="" val="10000"/>
                  </a:ext>
                </a:extLst>
              </a:tr>
              <a:tr h="243000">
                <a:tc>
                  <a:txBody>
                    <a:bodyPr/>
                    <a:lstStyle/>
                    <a:p>
                      <a:pPr algn="ctr"/>
                      <a:r>
                        <a:rPr lang="es-MX" sz="1400" b="0" dirty="0">
                          <a:solidFill>
                            <a:srgbClr val="000099"/>
                          </a:solidFill>
                          <a:latin typeface="Arial" panose="020B0604020202020204" pitchFamily="34" charset="0"/>
                          <a:cs typeface="Arial" panose="020B0604020202020204" pitchFamily="34" charset="0"/>
                        </a:rPr>
                        <a:t>0</a:t>
                      </a: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tc>
                  <a:txBody>
                    <a:bodyPr/>
                    <a:lstStyle/>
                    <a:p>
                      <a:pPr algn="ctr"/>
                      <a:endParaRPr lang="es-MX" sz="1400" b="0" dirty="0">
                        <a:solidFill>
                          <a:srgbClr val="000099"/>
                        </a:solidFill>
                        <a:latin typeface="Arial" panose="020B0604020202020204" pitchFamily="34" charset="0"/>
                        <a:cs typeface="Arial" panose="020B0604020202020204" pitchFamily="34" charset="0"/>
                      </a:endParaRP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tc>
                  <a:txBody>
                    <a:bodyPr/>
                    <a:lstStyle/>
                    <a:p>
                      <a:pPr algn="ctr"/>
                      <a:endParaRPr lang="es-MX" sz="1400" b="0" dirty="0">
                        <a:solidFill>
                          <a:srgbClr val="000099"/>
                        </a:solidFill>
                        <a:latin typeface="Arial" panose="020B0604020202020204" pitchFamily="34" charset="0"/>
                        <a:cs typeface="Arial" panose="020B0604020202020204" pitchFamily="34" charset="0"/>
                      </a:endParaRP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extLst>
                  <a:ext uri="{0D108BD9-81ED-4DB2-BD59-A6C34878D82A}">
                    <a16:rowId xmlns:a16="http://schemas.microsoft.com/office/drawing/2014/main" xmlns="" val="10001"/>
                  </a:ext>
                </a:extLst>
              </a:tr>
              <a:tr h="243000">
                <a:tc>
                  <a:txBody>
                    <a:bodyPr/>
                    <a:lstStyle/>
                    <a:p>
                      <a:pPr algn="ctr"/>
                      <a:r>
                        <a:rPr lang="es-MX" sz="1400" b="0" dirty="0">
                          <a:solidFill>
                            <a:srgbClr val="000099"/>
                          </a:solidFill>
                          <a:latin typeface="Arial" panose="020B0604020202020204" pitchFamily="34" charset="0"/>
                          <a:cs typeface="Arial" panose="020B0604020202020204" pitchFamily="34" charset="0"/>
                        </a:rPr>
                        <a:t>0.5</a:t>
                      </a: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tc>
                  <a:txBody>
                    <a:bodyPr/>
                    <a:lstStyle/>
                    <a:p>
                      <a:pPr algn="ctr"/>
                      <a:endParaRPr lang="es-MX" sz="1400" b="0" dirty="0">
                        <a:solidFill>
                          <a:srgbClr val="000099"/>
                        </a:solidFill>
                        <a:latin typeface="Arial" panose="020B0604020202020204" pitchFamily="34" charset="0"/>
                        <a:cs typeface="Arial" panose="020B0604020202020204" pitchFamily="34" charset="0"/>
                      </a:endParaRP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tc>
                  <a:txBody>
                    <a:bodyPr/>
                    <a:lstStyle/>
                    <a:p>
                      <a:pPr algn="ctr"/>
                      <a:endParaRPr lang="es-MX" sz="1400" b="0" dirty="0">
                        <a:solidFill>
                          <a:srgbClr val="000099"/>
                        </a:solidFill>
                        <a:latin typeface="Arial" panose="020B0604020202020204" pitchFamily="34" charset="0"/>
                        <a:cs typeface="Arial" panose="020B0604020202020204" pitchFamily="34" charset="0"/>
                      </a:endParaRP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extLst>
                  <a:ext uri="{0D108BD9-81ED-4DB2-BD59-A6C34878D82A}">
                    <a16:rowId xmlns:a16="http://schemas.microsoft.com/office/drawing/2014/main" xmlns="" val="10002"/>
                  </a:ext>
                </a:extLst>
              </a:tr>
              <a:tr h="243000">
                <a:tc>
                  <a:txBody>
                    <a:bodyPr/>
                    <a:lstStyle/>
                    <a:p>
                      <a:pPr algn="ctr"/>
                      <a:r>
                        <a:rPr lang="es-MX" sz="1400" b="0" dirty="0">
                          <a:solidFill>
                            <a:srgbClr val="000099"/>
                          </a:solidFill>
                          <a:latin typeface="Arial" panose="020B0604020202020204" pitchFamily="34" charset="0"/>
                          <a:cs typeface="Arial" panose="020B0604020202020204" pitchFamily="34" charset="0"/>
                        </a:rPr>
                        <a:t>1.0</a:t>
                      </a: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tc>
                  <a:txBody>
                    <a:bodyPr/>
                    <a:lstStyle/>
                    <a:p>
                      <a:pPr algn="ctr"/>
                      <a:endParaRPr lang="es-MX" sz="1400" b="0" dirty="0">
                        <a:solidFill>
                          <a:srgbClr val="000099"/>
                        </a:solidFill>
                        <a:latin typeface="Arial" panose="020B0604020202020204" pitchFamily="34" charset="0"/>
                        <a:cs typeface="Arial" panose="020B0604020202020204" pitchFamily="34" charset="0"/>
                      </a:endParaRP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tc>
                  <a:txBody>
                    <a:bodyPr/>
                    <a:lstStyle/>
                    <a:p>
                      <a:pPr algn="ctr"/>
                      <a:endParaRPr lang="es-MX" sz="1400" b="0" dirty="0">
                        <a:solidFill>
                          <a:srgbClr val="000099"/>
                        </a:solidFill>
                        <a:latin typeface="Arial" panose="020B0604020202020204" pitchFamily="34" charset="0"/>
                        <a:cs typeface="Arial" panose="020B0604020202020204" pitchFamily="34" charset="0"/>
                      </a:endParaRP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extLst>
                  <a:ext uri="{0D108BD9-81ED-4DB2-BD59-A6C34878D82A}">
                    <a16:rowId xmlns:a16="http://schemas.microsoft.com/office/drawing/2014/main" xmlns="" val="10003"/>
                  </a:ext>
                </a:extLst>
              </a:tr>
              <a:tr h="243000">
                <a:tc>
                  <a:txBody>
                    <a:bodyPr/>
                    <a:lstStyle/>
                    <a:p>
                      <a:pPr algn="ctr"/>
                      <a:r>
                        <a:rPr lang="es-MX" sz="1400" b="0" dirty="0">
                          <a:solidFill>
                            <a:srgbClr val="000099"/>
                          </a:solidFill>
                          <a:latin typeface="Arial" panose="020B0604020202020204" pitchFamily="34" charset="0"/>
                          <a:cs typeface="Arial" panose="020B0604020202020204" pitchFamily="34" charset="0"/>
                        </a:rPr>
                        <a:t>.</a:t>
                      </a: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tc>
                  <a:txBody>
                    <a:bodyPr/>
                    <a:lstStyle/>
                    <a:p>
                      <a:pPr algn="ctr"/>
                      <a:endParaRPr lang="es-MX" sz="1400" b="0" dirty="0">
                        <a:solidFill>
                          <a:srgbClr val="000099"/>
                        </a:solidFill>
                        <a:latin typeface="Arial" panose="020B0604020202020204" pitchFamily="34" charset="0"/>
                        <a:cs typeface="Arial" panose="020B0604020202020204" pitchFamily="34" charset="0"/>
                      </a:endParaRP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tc>
                  <a:txBody>
                    <a:bodyPr/>
                    <a:lstStyle/>
                    <a:p>
                      <a:pPr algn="ctr"/>
                      <a:endParaRPr lang="es-MX" sz="1400" b="0" dirty="0">
                        <a:solidFill>
                          <a:srgbClr val="000099"/>
                        </a:solidFill>
                        <a:latin typeface="Arial" panose="020B0604020202020204" pitchFamily="34" charset="0"/>
                        <a:cs typeface="Arial" panose="020B0604020202020204" pitchFamily="34" charset="0"/>
                      </a:endParaRP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extLst>
                  <a:ext uri="{0D108BD9-81ED-4DB2-BD59-A6C34878D82A}">
                    <a16:rowId xmlns:a16="http://schemas.microsoft.com/office/drawing/2014/main" xmlns="" val="10004"/>
                  </a:ext>
                </a:extLst>
              </a:tr>
              <a:tr h="243000">
                <a:tc>
                  <a:txBody>
                    <a:bodyPr/>
                    <a:lstStyle/>
                    <a:p>
                      <a:pPr algn="ctr"/>
                      <a:r>
                        <a:rPr lang="es-MX" sz="1400" b="0" dirty="0">
                          <a:solidFill>
                            <a:srgbClr val="000099"/>
                          </a:solidFill>
                          <a:latin typeface="Arial" panose="020B0604020202020204" pitchFamily="34" charset="0"/>
                          <a:cs typeface="Arial" panose="020B0604020202020204" pitchFamily="34" charset="0"/>
                        </a:rPr>
                        <a:t>.</a:t>
                      </a: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tc>
                  <a:txBody>
                    <a:bodyPr/>
                    <a:lstStyle/>
                    <a:p>
                      <a:pPr algn="ctr"/>
                      <a:endParaRPr lang="es-MX" sz="1400" b="0" dirty="0">
                        <a:solidFill>
                          <a:srgbClr val="000099"/>
                        </a:solidFill>
                        <a:latin typeface="Arial" panose="020B0604020202020204" pitchFamily="34" charset="0"/>
                        <a:cs typeface="Arial" panose="020B0604020202020204" pitchFamily="34" charset="0"/>
                      </a:endParaRP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tc>
                  <a:txBody>
                    <a:bodyPr/>
                    <a:lstStyle/>
                    <a:p>
                      <a:pPr algn="ctr"/>
                      <a:endParaRPr lang="es-MX" sz="1400" b="0" dirty="0">
                        <a:solidFill>
                          <a:srgbClr val="000099"/>
                        </a:solidFill>
                        <a:latin typeface="Arial" panose="020B0604020202020204" pitchFamily="34" charset="0"/>
                        <a:cs typeface="Arial" panose="020B0604020202020204" pitchFamily="34" charset="0"/>
                      </a:endParaRP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extLst>
                  <a:ext uri="{0D108BD9-81ED-4DB2-BD59-A6C34878D82A}">
                    <a16:rowId xmlns:a16="http://schemas.microsoft.com/office/drawing/2014/main" xmlns="" val="10005"/>
                  </a:ext>
                </a:extLst>
              </a:tr>
              <a:tr h="243000">
                <a:tc>
                  <a:txBody>
                    <a:bodyPr/>
                    <a:lstStyle/>
                    <a:p>
                      <a:pPr algn="ctr"/>
                      <a:r>
                        <a:rPr lang="es-MX" sz="1400" b="0" dirty="0">
                          <a:solidFill>
                            <a:srgbClr val="000099"/>
                          </a:solidFill>
                          <a:latin typeface="Arial" panose="020B0604020202020204" pitchFamily="34" charset="0"/>
                          <a:cs typeface="Arial" panose="020B0604020202020204" pitchFamily="34" charset="0"/>
                        </a:rPr>
                        <a:t>.</a:t>
                      </a: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tc>
                  <a:txBody>
                    <a:bodyPr/>
                    <a:lstStyle/>
                    <a:p>
                      <a:pPr algn="ctr"/>
                      <a:endParaRPr lang="es-MX" sz="1400" b="0" dirty="0">
                        <a:solidFill>
                          <a:srgbClr val="000099"/>
                        </a:solidFill>
                        <a:latin typeface="Arial" panose="020B0604020202020204" pitchFamily="34" charset="0"/>
                        <a:cs typeface="Arial" panose="020B0604020202020204" pitchFamily="34" charset="0"/>
                      </a:endParaRP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tc>
                  <a:txBody>
                    <a:bodyPr/>
                    <a:lstStyle/>
                    <a:p>
                      <a:pPr algn="ctr"/>
                      <a:endParaRPr lang="es-MX" sz="1400" b="0" dirty="0">
                        <a:solidFill>
                          <a:srgbClr val="000099"/>
                        </a:solidFill>
                        <a:latin typeface="Arial" panose="020B0604020202020204" pitchFamily="34" charset="0"/>
                        <a:cs typeface="Arial" panose="020B0604020202020204" pitchFamily="34" charset="0"/>
                      </a:endParaRP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extLst>
                  <a:ext uri="{0D108BD9-81ED-4DB2-BD59-A6C34878D82A}">
                    <a16:rowId xmlns:a16="http://schemas.microsoft.com/office/drawing/2014/main" xmlns="" val="10006"/>
                  </a:ext>
                </a:extLst>
              </a:tr>
              <a:tr h="243000">
                <a:tc>
                  <a:txBody>
                    <a:bodyPr/>
                    <a:lstStyle/>
                    <a:p>
                      <a:pPr algn="ctr"/>
                      <a:r>
                        <a:rPr lang="es-MX" sz="1400" b="0" dirty="0">
                          <a:solidFill>
                            <a:srgbClr val="000099"/>
                          </a:solidFill>
                          <a:latin typeface="Arial" panose="020B0604020202020204" pitchFamily="34" charset="0"/>
                          <a:cs typeface="Arial" panose="020B0604020202020204" pitchFamily="34" charset="0"/>
                        </a:rPr>
                        <a:t>39.0</a:t>
                      </a: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tc>
                  <a:txBody>
                    <a:bodyPr/>
                    <a:lstStyle/>
                    <a:p>
                      <a:pPr algn="ctr"/>
                      <a:endParaRPr lang="es-MX" sz="1400" b="0" dirty="0">
                        <a:solidFill>
                          <a:srgbClr val="000099"/>
                        </a:solidFill>
                        <a:latin typeface="Arial" panose="020B0604020202020204" pitchFamily="34" charset="0"/>
                        <a:cs typeface="Arial" panose="020B0604020202020204" pitchFamily="34" charset="0"/>
                      </a:endParaRP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tc>
                  <a:txBody>
                    <a:bodyPr/>
                    <a:lstStyle/>
                    <a:p>
                      <a:pPr algn="ctr"/>
                      <a:endParaRPr lang="es-MX" sz="1400" b="0" dirty="0">
                        <a:solidFill>
                          <a:srgbClr val="000099"/>
                        </a:solidFill>
                        <a:latin typeface="Arial" panose="020B0604020202020204" pitchFamily="34" charset="0"/>
                        <a:cs typeface="Arial" panose="020B0604020202020204" pitchFamily="34" charset="0"/>
                      </a:endParaRP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extLst>
                  <a:ext uri="{0D108BD9-81ED-4DB2-BD59-A6C34878D82A}">
                    <a16:rowId xmlns:a16="http://schemas.microsoft.com/office/drawing/2014/main" xmlns="" val="10007"/>
                  </a:ext>
                </a:extLst>
              </a:tr>
              <a:tr h="243000">
                <a:tc>
                  <a:txBody>
                    <a:bodyPr/>
                    <a:lstStyle/>
                    <a:p>
                      <a:pPr algn="ctr"/>
                      <a:r>
                        <a:rPr lang="es-MX" sz="1400" b="0" dirty="0">
                          <a:solidFill>
                            <a:srgbClr val="000099"/>
                          </a:solidFill>
                          <a:latin typeface="Arial" panose="020B0604020202020204" pitchFamily="34" charset="0"/>
                          <a:cs typeface="Arial" panose="020B0604020202020204" pitchFamily="34" charset="0"/>
                        </a:rPr>
                        <a:t>39.5</a:t>
                      </a: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tc>
                  <a:txBody>
                    <a:bodyPr/>
                    <a:lstStyle/>
                    <a:p>
                      <a:pPr algn="ctr"/>
                      <a:endParaRPr lang="es-MX" sz="1400" b="0" dirty="0">
                        <a:solidFill>
                          <a:srgbClr val="000099"/>
                        </a:solidFill>
                        <a:latin typeface="Arial" panose="020B0604020202020204" pitchFamily="34" charset="0"/>
                        <a:cs typeface="Arial" panose="020B0604020202020204" pitchFamily="34" charset="0"/>
                      </a:endParaRP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tc>
                  <a:txBody>
                    <a:bodyPr/>
                    <a:lstStyle/>
                    <a:p>
                      <a:pPr algn="ctr"/>
                      <a:endParaRPr lang="es-MX" sz="1400" b="0" dirty="0">
                        <a:solidFill>
                          <a:srgbClr val="000099"/>
                        </a:solidFill>
                        <a:latin typeface="Arial" panose="020B0604020202020204" pitchFamily="34" charset="0"/>
                        <a:cs typeface="Arial" panose="020B0604020202020204" pitchFamily="34" charset="0"/>
                      </a:endParaRP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extLst>
                  <a:ext uri="{0D108BD9-81ED-4DB2-BD59-A6C34878D82A}">
                    <a16:rowId xmlns:a16="http://schemas.microsoft.com/office/drawing/2014/main" xmlns="" val="10008"/>
                  </a:ext>
                </a:extLst>
              </a:tr>
              <a:tr h="243000">
                <a:tc>
                  <a:txBody>
                    <a:bodyPr/>
                    <a:lstStyle/>
                    <a:p>
                      <a:pPr algn="ctr"/>
                      <a:r>
                        <a:rPr lang="es-MX" sz="1400" b="0" dirty="0">
                          <a:solidFill>
                            <a:srgbClr val="000099"/>
                          </a:solidFill>
                          <a:latin typeface="Arial" panose="020B0604020202020204" pitchFamily="34" charset="0"/>
                          <a:cs typeface="Arial" panose="020B0604020202020204" pitchFamily="34" charset="0"/>
                        </a:rPr>
                        <a:t>40.0</a:t>
                      </a: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tc>
                  <a:txBody>
                    <a:bodyPr/>
                    <a:lstStyle/>
                    <a:p>
                      <a:pPr algn="ctr"/>
                      <a:endParaRPr lang="es-MX" sz="1400" b="0" dirty="0">
                        <a:solidFill>
                          <a:srgbClr val="000099"/>
                        </a:solidFill>
                        <a:latin typeface="Arial" panose="020B0604020202020204" pitchFamily="34" charset="0"/>
                        <a:cs typeface="Arial" panose="020B0604020202020204" pitchFamily="34" charset="0"/>
                      </a:endParaRP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tc>
                  <a:txBody>
                    <a:bodyPr/>
                    <a:lstStyle/>
                    <a:p>
                      <a:pPr algn="ctr"/>
                      <a:endParaRPr lang="es-MX" sz="1400" b="0" dirty="0">
                        <a:solidFill>
                          <a:srgbClr val="000099"/>
                        </a:solidFill>
                        <a:latin typeface="Arial" panose="020B0604020202020204" pitchFamily="34" charset="0"/>
                        <a:cs typeface="Arial" panose="020B0604020202020204" pitchFamily="34" charset="0"/>
                      </a:endParaRP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24817326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strips(downRight)">
                                      <p:cBhvr>
                                        <p:cTn id="7" dur="500"/>
                                        <p:tgtEl>
                                          <p:spTgt spid="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3"/>
          <p:cNvSpPr txBox="1">
            <a:spLocks noChangeArrowheads="1"/>
          </p:cNvSpPr>
          <p:nvPr/>
        </p:nvSpPr>
        <p:spPr bwMode="auto">
          <a:xfrm>
            <a:off x="719138" y="1484784"/>
            <a:ext cx="7705725" cy="4025717"/>
          </a:xfrm>
          <a:prstGeom prst="rect">
            <a:avLst/>
          </a:prstGeom>
          <a:noFill/>
          <a:ln w="9525">
            <a:noFill/>
            <a:miter lim="800000"/>
            <a:headEnd/>
            <a:tailEnd/>
          </a:ln>
          <a:effectLst/>
        </p:spPr>
        <p:txBody>
          <a:bodyPr>
            <a:spAutoFit/>
          </a:bodyPr>
          <a:lstStyle/>
          <a:p>
            <a:pPr marL="241300" marR="0" lvl="0" indent="-241300" algn="just" defTabSz="914400" eaLnBrk="1" fontAlgn="auto" latinLnBrk="0" hangingPunct="1">
              <a:lnSpc>
                <a:spcPct val="140000"/>
              </a:lnSpc>
              <a:spcBef>
                <a:spcPts val="0"/>
              </a:spcBef>
              <a:spcAft>
                <a:spcPct val="40000"/>
              </a:spcAft>
              <a:buClrTx/>
              <a:buSzTx/>
              <a:buFontTx/>
              <a:buNone/>
              <a:tabLst>
                <a:tab pos="228600" algn="l"/>
              </a:tabLst>
              <a:defRPr/>
            </a:pPr>
            <a:r>
              <a:rPr kumimoji="0" lang="es-ES" sz="1800" i="0" u="none" strike="noStrike" kern="0" cap="none" spc="0" normalizeH="0" baseline="0" noProof="0" dirty="0">
                <a:ln>
                  <a:noFill/>
                </a:ln>
                <a:solidFill>
                  <a:srgbClr val="000066"/>
                </a:solidFill>
                <a:effectLst/>
                <a:uLnTx/>
                <a:uFillTx/>
              </a:rPr>
              <a:t>El alumno:</a:t>
            </a:r>
          </a:p>
          <a:p>
            <a:pPr marL="241300" marR="0" lvl="0" indent="-241300" algn="just" defTabSz="914400" eaLnBrk="1" fontAlgn="auto" latinLnBrk="0" hangingPunct="1">
              <a:lnSpc>
                <a:spcPct val="140000"/>
              </a:lnSpc>
              <a:spcBef>
                <a:spcPts val="0"/>
              </a:spcBef>
              <a:spcAft>
                <a:spcPct val="40000"/>
              </a:spcAft>
              <a:buClrTx/>
              <a:buSzTx/>
              <a:buFontTx/>
              <a:buNone/>
              <a:tabLst>
                <a:tab pos="228600" algn="l"/>
              </a:tabLst>
              <a:defRPr/>
            </a:pPr>
            <a:r>
              <a:rPr lang="es-MX" sz="1800" b="0" kern="0" dirty="0">
                <a:solidFill>
                  <a:srgbClr val="000066"/>
                </a:solidFill>
                <a:effectLst/>
                <a:cs typeface="Times New Roman" pitchFamily="18" charset="0"/>
              </a:rPr>
              <a:t>1. Conocerá y utilizará el método volumétrico para realizar una titulación ácido-base.</a:t>
            </a:r>
          </a:p>
          <a:p>
            <a:pPr marL="241300" marR="0" lvl="0" indent="-241300" algn="just" defTabSz="914400" eaLnBrk="1" fontAlgn="auto" latinLnBrk="0" hangingPunct="1">
              <a:lnSpc>
                <a:spcPct val="140000"/>
              </a:lnSpc>
              <a:spcBef>
                <a:spcPts val="0"/>
              </a:spcBef>
              <a:spcAft>
                <a:spcPct val="40000"/>
              </a:spcAft>
              <a:buClrTx/>
              <a:buSzTx/>
              <a:buFontTx/>
              <a:buNone/>
              <a:tabLst>
                <a:tab pos="228600" algn="l"/>
              </a:tabLst>
              <a:defRPr/>
            </a:pPr>
            <a:r>
              <a:rPr lang="es-MX" sz="1800" b="0" kern="0" dirty="0">
                <a:solidFill>
                  <a:srgbClr val="000066"/>
                </a:solidFill>
                <a:effectLst/>
                <a:cs typeface="Times New Roman" pitchFamily="18" charset="0"/>
              </a:rPr>
              <a:t>2. Determinará el punto de equivalencia de una reacción química empleando una disolución indicadora y un medidor de pH.</a:t>
            </a:r>
          </a:p>
          <a:p>
            <a:pPr marL="241300" marR="0" lvl="0" indent="-241300" algn="just" defTabSz="914400" eaLnBrk="1" fontAlgn="auto" latinLnBrk="0" hangingPunct="1">
              <a:lnSpc>
                <a:spcPct val="140000"/>
              </a:lnSpc>
              <a:spcBef>
                <a:spcPts val="0"/>
              </a:spcBef>
              <a:spcAft>
                <a:spcPct val="40000"/>
              </a:spcAft>
              <a:buClrTx/>
              <a:buSzTx/>
              <a:buFontTx/>
              <a:buNone/>
              <a:tabLst>
                <a:tab pos="228600" algn="l"/>
              </a:tabLst>
              <a:defRPr/>
            </a:pPr>
            <a:r>
              <a:rPr lang="es-MX" sz="1800" b="0" kern="0" dirty="0">
                <a:solidFill>
                  <a:srgbClr val="000066"/>
                </a:solidFill>
                <a:effectLst/>
                <a:cs typeface="Times New Roman" pitchFamily="18" charset="0"/>
              </a:rPr>
              <a:t>3. Titulará una muestra que contiene ácido acético y trazará la curva de titulación para determinar el punto de equivalencia.</a:t>
            </a:r>
          </a:p>
          <a:p>
            <a:pPr marL="241300" marR="0" lvl="0" indent="-241300" algn="just" defTabSz="914400" eaLnBrk="1" fontAlgn="auto" latinLnBrk="0" hangingPunct="1">
              <a:lnSpc>
                <a:spcPct val="140000"/>
              </a:lnSpc>
              <a:spcBef>
                <a:spcPts val="0"/>
              </a:spcBef>
              <a:spcAft>
                <a:spcPct val="40000"/>
              </a:spcAft>
              <a:buClrTx/>
              <a:buSzTx/>
              <a:buFontTx/>
              <a:buNone/>
              <a:tabLst>
                <a:tab pos="228600" algn="l"/>
              </a:tabLst>
              <a:defRPr/>
            </a:pPr>
            <a:r>
              <a:rPr lang="es-MX" sz="1800" b="0" kern="0" dirty="0">
                <a:solidFill>
                  <a:srgbClr val="000066"/>
                </a:solidFill>
                <a:effectLst/>
                <a:cs typeface="Times New Roman" pitchFamily="18" charset="0"/>
              </a:rPr>
              <a:t>4. Determinará el contenido de ácido acético en un producto comercial (vinagre).</a:t>
            </a:r>
            <a:endParaRPr kumimoji="0" lang="es-ES" sz="1800" b="0" i="0" u="none" strike="noStrike" kern="0" cap="none" spc="0" normalizeH="0" baseline="0" noProof="0" dirty="0">
              <a:ln>
                <a:noFill/>
              </a:ln>
              <a:solidFill>
                <a:srgbClr val="000066"/>
              </a:solidFill>
              <a:effectLst/>
              <a:uLnTx/>
              <a:uFillTx/>
            </a:endParaRPr>
          </a:p>
        </p:txBody>
      </p:sp>
      <p:sp>
        <p:nvSpPr>
          <p:cNvPr id="7"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sz="1800" i="0" u="none" strike="noStrike" kern="0" cap="none" spc="0" normalizeH="0" baseline="0" noProof="0" dirty="0">
                <a:ln>
                  <a:noFill/>
                </a:ln>
                <a:solidFill>
                  <a:srgbClr val="000099"/>
                </a:solidFill>
                <a:effectLst/>
                <a:uLnTx/>
                <a:uFillTx/>
              </a:rPr>
              <a:t>Objetivos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trips(downRight)">
                                      <p:cBhvr>
                                        <p:cTn id="7" dur="500"/>
                                        <p:tgtEl>
                                          <p:spTgt spid="6">
                                            <p:txEl>
                                              <p:pRg st="0" end="0"/>
                                            </p:txEl>
                                          </p:spTgt>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strips(downRight)">
                                      <p:cBhvr>
                                        <p:cTn id="11" dur="500"/>
                                        <p:tgtEl>
                                          <p:spTgt spid="6">
                                            <p:txEl>
                                              <p:pRg st="1" end="1"/>
                                            </p:txEl>
                                          </p:spTgt>
                                        </p:tgtEl>
                                      </p:cBhvr>
                                    </p:animEffect>
                                  </p:childTnLst>
                                </p:cTn>
                              </p:par>
                            </p:childTnLst>
                          </p:cTn>
                        </p:par>
                        <p:par>
                          <p:cTn id="12" fill="hold">
                            <p:stCondLst>
                              <p:cond delay="1000"/>
                            </p:stCondLst>
                            <p:childTnLst>
                              <p:par>
                                <p:cTn id="13" presetID="18" presetClass="entr" presetSubtype="6"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strips(downRight)">
                                      <p:cBhvr>
                                        <p:cTn id="15" dur="500"/>
                                        <p:tgtEl>
                                          <p:spTgt spid="6">
                                            <p:txEl>
                                              <p:pRg st="2" end="2"/>
                                            </p:txEl>
                                          </p:spTgt>
                                        </p:tgtEl>
                                      </p:cBhvr>
                                    </p:animEffect>
                                  </p:childTnLst>
                                </p:cTn>
                              </p:par>
                            </p:childTnLst>
                          </p:cTn>
                        </p:par>
                        <p:par>
                          <p:cTn id="16" fill="hold">
                            <p:stCondLst>
                              <p:cond delay="1500"/>
                            </p:stCondLst>
                            <p:childTnLst>
                              <p:par>
                                <p:cTn id="17" presetID="18" presetClass="entr" presetSubtype="6" fill="hold" grpId="0" nodeType="after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strips(downRight)">
                                      <p:cBhvr>
                                        <p:cTn id="19" dur="500"/>
                                        <p:tgtEl>
                                          <p:spTgt spid="6">
                                            <p:txEl>
                                              <p:pRg st="3" end="3"/>
                                            </p:txEl>
                                          </p:spTgt>
                                        </p:tgtEl>
                                      </p:cBhvr>
                                    </p:animEffect>
                                  </p:childTnLst>
                                </p:cTn>
                              </p:par>
                            </p:childTnLst>
                          </p:cTn>
                        </p:par>
                        <p:par>
                          <p:cTn id="20" fill="hold">
                            <p:stCondLst>
                              <p:cond delay="2000"/>
                            </p:stCondLst>
                            <p:childTnLst>
                              <p:par>
                                <p:cTn id="21" presetID="18" presetClass="entr" presetSubtype="6" fill="hold" grpId="0" nodeType="after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strips(downRight)">
                                      <p:cBhvr>
                                        <p:cTn id="23"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lang="es-ES" sz="1800" kern="0" dirty="0">
                <a:solidFill>
                  <a:srgbClr val="000099"/>
                </a:solidFill>
                <a:effectLst/>
              </a:rPr>
              <a:t>Desarrollo</a:t>
            </a:r>
          </a:p>
        </p:txBody>
      </p:sp>
      <p:sp>
        <p:nvSpPr>
          <p:cNvPr id="19" name="Text Box 1053"/>
          <p:cNvSpPr txBox="1">
            <a:spLocks noChangeArrowheads="1"/>
          </p:cNvSpPr>
          <p:nvPr/>
        </p:nvSpPr>
        <p:spPr bwMode="auto">
          <a:xfrm>
            <a:off x="539552" y="1484784"/>
            <a:ext cx="8064896" cy="4819781"/>
          </a:xfrm>
          <a:prstGeom prst="rect">
            <a:avLst/>
          </a:prstGeom>
          <a:noFill/>
          <a:ln w="9525">
            <a:noFill/>
            <a:miter lim="800000"/>
            <a:headEnd/>
            <a:tailEnd/>
          </a:ln>
          <a:effectLst/>
        </p:spPr>
        <p:txBody>
          <a:bodyPr wrap="square">
            <a:spAutoFit/>
          </a:bodyPr>
          <a:lstStyle/>
          <a:p>
            <a:pPr marL="269875" indent="-269875" algn="just" eaLnBrk="1" hangingPunct="1">
              <a:lnSpc>
                <a:spcPct val="140000"/>
              </a:lnSpc>
              <a:spcAft>
                <a:spcPct val="40000"/>
              </a:spcAft>
            </a:pPr>
            <a:r>
              <a:rPr lang="es-MX" sz="1600" b="0" dirty="0">
                <a:solidFill>
                  <a:srgbClr val="000066"/>
                </a:solidFill>
                <a:effectLst/>
                <a:cs typeface="Times New Roman" pitchFamily="18" charset="0"/>
              </a:rPr>
              <a:t>9. El punto de equivalencia empleando el indicador se determinará cuando exista un cambio de coloración permanente en la disolución. Por otro lado, el punto de equivalencia empleando el medidor de pH se determinará elaborando las gráficas correspondientes.</a:t>
            </a:r>
          </a:p>
          <a:p>
            <a:pPr marL="269875" indent="-269875" algn="just" eaLnBrk="1" hangingPunct="1">
              <a:lnSpc>
                <a:spcPct val="140000"/>
              </a:lnSpc>
              <a:spcAft>
                <a:spcPct val="40000"/>
              </a:spcAft>
            </a:pPr>
            <a:endParaRPr lang="es-MX" sz="1600" b="0" dirty="0">
              <a:solidFill>
                <a:srgbClr val="000066"/>
              </a:solidFill>
              <a:effectLst/>
              <a:cs typeface="Times New Roman" pitchFamily="18" charset="0"/>
            </a:endParaRPr>
          </a:p>
          <a:p>
            <a:pPr marL="269875" indent="-269875" algn="just" eaLnBrk="1" hangingPunct="1">
              <a:lnSpc>
                <a:spcPct val="140000"/>
              </a:lnSpc>
              <a:spcAft>
                <a:spcPct val="40000"/>
              </a:spcAft>
            </a:pPr>
            <a:r>
              <a:rPr lang="es-MX" sz="1600" b="0" dirty="0">
                <a:solidFill>
                  <a:srgbClr val="000066"/>
                </a:solidFill>
                <a:effectLst/>
                <a:cs typeface="Times New Roman" pitchFamily="18" charset="0"/>
              </a:rPr>
              <a:t>10. Con el valor obtenido de las gráficas, para el punto de equivalencia, realice los cálculos pertinentes para determinar el contenido de ácido acético en la muestra.</a:t>
            </a:r>
          </a:p>
          <a:p>
            <a:pPr marL="269875" indent="-269875" algn="just" eaLnBrk="1" hangingPunct="1">
              <a:lnSpc>
                <a:spcPct val="140000"/>
              </a:lnSpc>
              <a:spcAft>
                <a:spcPct val="40000"/>
              </a:spcAft>
            </a:pPr>
            <a:endParaRPr lang="es-MX" sz="1600" b="0" dirty="0">
              <a:solidFill>
                <a:srgbClr val="000066"/>
              </a:solidFill>
              <a:effectLst/>
              <a:cs typeface="Times New Roman" pitchFamily="18" charset="0"/>
            </a:endParaRPr>
          </a:p>
          <a:p>
            <a:pPr marL="269875" indent="-269875" algn="just" eaLnBrk="1" hangingPunct="1">
              <a:lnSpc>
                <a:spcPct val="140000"/>
              </a:lnSpc>
              <a:spcAft>
                <a:spcPct val="40000"/>
              </a:spcAft>
            </a:pPr>
            <a:r>
              <a:rPr lang="es-MX" sz="1600" b="0" dirty="0">
                <a:solidFill>
                  <a:srgbClr val="000066"/>
                </a:solidFill>
                <a:effectLst/>
                <a:cs typeface="Times New Roman" pitchFamily="18" charset="0"/>
              </a:rPr>
              <a:t>11. Para titular otra muestra de vinagre, repita los pasos del 1 al 8</a:t>
            </a:r>
          </a:p>
          <a:p>
            <a:pPr marL="269875" indent="-269875" algn="just" eaLnBrk="1" hangingPunct="1">
              <a:lnSpc>
                <a:spcPct val="140000"/>
              </a:lnSpc>
              <a:spcAft>
                <a:spcPct val="40000"/>
              </a:spcAft>
            </a:pPr>
            <a:endParaRPr lang="es-MX" sz="1600" b="0" dirty="0">
              <a:solidFill>
                <a:srgbClr val="000066"/>
              </a:solidFill>
              <a:effectLst/>
              <a:cs typeface="Times New Roman" pitchFamily="18" charset="0"/>
            </a:endParaRPr>
          </a:p>
          <a:p>
            <a:pPr marL="269875" algn="just" eaLnBrk="1" hangingPunct="1">
              <a:lnSpc>
                <a:spcPct val="140000"/>
              </a:lnSpc>
              <a:spcAft>
                <a:spcPct val="40000"/>
              </a:spcAft>
            </a:pPr>
            <a:r>
              <a:rPr lang="es-MX" sz="1600" b="0" dirty="0">
                <a:solidFill>
                  <a:srgbClr val="FF0000"/>
                </a:solidFill>
                <a:effectLst/>
                <a:cs typeface="Times New Roman" pitchFamily="18" charset="0"/>
              </a:rPr>
              <a:t>NOTA: En el apéndice de esta práctica se encuentra el procedimiento para determinar de manera gráfica el punto de equivalencia.</a:t>
            </a:r>
          </a:p>
        </p:txBody>
      </p:sp>
    </p:spTree>
    <p:extLst>
      <p:ext uri="{BB962C8B-B14F-4D97-AF65-F5344CB8AC3E}">
        <p14:creationId xmlns:p14="http://schemas.microsoft.com/office/powerpoint/2010/main" val="39050157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strips(downRight)">
                                      <p:cBhvr>
                                        <p:cTn id="7" dur="500"/>
                                        <p:tgtEl>
                                          <p:spTgt spid="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9">
                                            <p:txEl>
                                              <p:pRg st="2" end="2"/>
                                            </p:txEl>
                                          </p:spTgt>
                                        </p:tgtEl>
                                        <p:attrNameLst>
                                          <p:attrName>style.visibility</p:attrName>
                                        </p:attrNameLst>
                                      </p:cBhvr>
                                      <p:to>
                                        <p:strVal val="visible"/>
                                      </p:to>
                                    </p:set>
                                    <p:animEffect transition="in" filter="strips(downRight)">
                                      <p:cBhvr>
                                        <p:cTn id="12" dur="500"/>
                                        <p:tgtEl>
                                          <p:spTgt spid="1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9">
                                            <p:txEl>
                                              <p:pRg st="4" end="4"/>
                                            </p:txEl>
                                          </p:spTgt>
                                        </p:tgtEl>
                                        <p:attrNameLst>
                                          <p:attrName>style.visibility</p:attrName>
                                        </p:attrNameLst>
                                      </p:cBhvr>
                                      <p:to>
                                        <p:strVal val="visible"/>
                                      </p:to>
                                    </p:set>
                                    <p:animEffect transition="in" filter="strips(downRight)">
                                      <p:cBhvr>
                                        <p:cTn id="17" dur="500"/>
                                        <p:tgtEl>
                                          <p:spTgt spid="1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9">
                                            <p:txEl>
                                              <p:pRg st="6" end="6"/>
                                            </p:txEl>
                                          </p:spTgt>
                                        </p:tgtEl>
                                        <p:attrNameLst>
                                          <p:attrName>style.visibility</p:attrName>
                                        </p:attrNameLst>
                                      </p:cBhvr>
                                      <p:to>
                                        <p:strVal val="visible"/>
                                      </p:to>
                                    </p:set>
                                    <p:animEffect transition="in" filter="strips(downRight)">
                                      <p:cBhvr>
                                        <p:cTn id="22" dur="500"/>
                                        <p:tgtEl>
                                          <p:spTgt spid="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lang="es-ES" sz="1800" kern="0" dirty="0">
                <a:solidFill>
                  <a:srgbClr val="000099"/>
                </a:solidFill>
                <a:effectLst/>
              </a:rPr>
              <a:t>Desarrollo</a:t>
            </a:r>
          </a:p>
        </p:txBody>
      </p:sp>
      <p:sp>
        <p:nvSpPr>
          <p:cNvPr id="19" name="Text Box 1053"/>
          <p:cNvSpPr txBox="1">
            <a:spLocks noChangeArrowheads="1"/>
          </p:cNvSpPr>
          <p:nvPr/>
        </p:nvSpPr>
        <p:spPr bwMode="auto">
          <a:xfrm>
            <a:off x="539552" y="1484784"/>
            <a:ext cx="8064896" cy="1224951"/>
          </a:xfrm>
          <a:prstGeom prst="rect">
            <a:avLst/>
          </a:prstGeom>
          <a:noFill/>
          <a:ln w="9525">
            <a:noFill/>
            <a:miter lim="800000"/>
            <a:headEnd/>
            <a:tailEnd/>
          </a:ln>
          <a:effectLst/>
        </p:spPr>
        <p:txBody>
          <a:bodyPr wrap="square">
            <a:spAutoFit/>
          </a:bodyPr>
          <a:lstStyle/>
          <a:p>
            <a:pPr marL="269875" indent="-269875" algn="just" eaLnBrk="1" hangingPunct="1">
              <a:lnSpc>
                <a:spcPct val="140000"/>
              </a:lnSpc>
              <a:spcAft>
                <a:spcPct val="40000"/>
              </a:spcAft>
            </a:pPr>
            <a:r>
              <a:rPr lang="es-MX" sz="1600" b="0" dirty="0">
                <a:solidFill>
                  <a:srgbClr val="000066"/>
                </a:solidFill>
                <a:effectLst/>
                <a:cs typeface="Times New Roman" pitchFamily="18" charset="0"/>
              </a:rPr>
              <a:t>ACTIVIDAD 3</a:t>
            </a:r>
          </a:p>
          <a:p>
            <a:pPr algn="just" eaLnBrk="1" hangingPunct="1">
              <a:lnSpc>
                <a:spcPct val="140000"/>
              </a:lnSpc>
              <a:spcAft>
                <a:spcPct val="40000"/>
              </a:spcAft>
            </a:pPr>
            <a:r>
              <a:rPr lang="es-MX" sz="1600" b="0" dirty="0">
                <a:solidFill>
                  <a:srgbClr val="000066"/>
                </a:solidFill>
                <a:effectLst/>
                <a:cs typeface="Times New Roman" pitchFamily="18" charset="0"/>
              </a:rPr>
              <a:t>El profesor indicará cómo realizar los cálculos para determinar la concentración del ácido acético en el vinagre comercial.</a:t>
            </a:r>
          </a:p>
        </p:txBody>
      </p:sp>
    </p:spTree>
    <p:extLst>
      <p:ext uri="{BB962C8B-B14F-4D97-AF65-F5344CB8AC3E}">
        <p14:creationId xmlns:p14="http://schemas.microsoft.com/office/powerpoint/2010/main" val="17294956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strips(downRight)">
                                      <p:cBhvr>
                                        <p:cTn id="7" dur="500"/>
                                        <p:tgtEl>
                                          <p:spTgt spid="19">
                                            <p:txEl>
                                              <p:pRg st="0" end="0"/>
                                            </p:txEl>
                                          </p:spTgt>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19">
                                            <p:txEl>
                                              <p:pRg st="1" end="1"/>
                                            </p:txEl>
                                          </p:spTgt>
                                        </p:tgtEl>
                                        <p:attrNameLst>
                                          <p:attrName>style.visibility</p:attrName>
                                        </p:attrNameLst>
                                      </p:cBhvr>
                                      <p:to>
                                        <p:strVal val="visible"/>
                                      </p:to>
                                    </p:set>
                                    <p:animEffect transition="in" filter="strips(downRight)">
                                      <p:cBhvr>
                                        <p:cTn id="11" dur="500"/>
                                        <p:tgtEl>
                                          <p:spTgt spid="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9" name="Text Box 3"/>
          <p:cNvSpPr txBox="1">
            <a:spLocks noChangeArrowheads="1"/>
          </p:cNvSpPr>
          <p:nvPr/>
        </p:nvSpPr>
        <p:spPr bwMode="auto">
          <a:xfrm>
            <a:off x="2674782" y="4941168"/>
            <a:ext cx="3746367" cy="228600"/>
          </a:xfrm>
          <a:prstGeom prst="rect">
            <a:avLst/>
          </a:prstGeom>
          <a:noFill/>
          <a:ln w="9525">
            <a:noFill/>
            <a:miter lim="800000"/>
            <a:headEnd/>
            <a:tailEnd/>
          </a:ln>
          <a:effectLst/>
        </p:spPr>
        <p:txBody>
          <a:bodyPr wrap="none">
            <a:spAutoFit/>
          </a:bodyPr>
          <a:lstStyle/>
          <a:p>
            <a:r>
              <a:rPr lang="es-ES" sz="900">
                <a:effectLst>
                  <a:outerShdw blurRad="38100" dist="38100" dir="2700000" algn="tl">
                    <a:srgbClr val="FFFFFF"/>
                  </a:outerShdw>
                </a:effectLst>
              </a:rPr>
              <a:t>Tomado de: Química. La Ciencia Central; Brown, Le May, Bursten</a:t>
            </a:r>
          </a:p>
        </p:txBody>
      </p:sp>
      <p:pic>
        <p:nvPicPr>
          <p:cNvPr id="2" name="Imagen 1"/>
          <p:cNvPicPr>
            <a:picLocks noChangeAspect="1"/>
          </p:cNvPicPr>
          <p:nvPr/>
        </p:nvPicPr>
        <p:blipFill>
          <a:blip r:embed="rId2"/>
          <a:stretch>
            <a:fillRect/>
          </a:stretch>
        </p:blipFill>
        <p:spPr>
          <a:xfrm>
            <a:off x="1043608" y="1700808"/>
            <a:ext cx="1824141" cy="3017813"/>
          </a:xfrm>
          <a:prstGeom prst="rect">
            <a:avLst/>
          </a:prstGeom>
        </p:spPr>
      </p:pic>
      <p:pic>
        <p:nvPicPr>
          <p:cNvPr id="3" name="Imagen 2"/>
          <p:cNvPicPr>
            <a:picLocks noChangeAspect="1"/>
          </p:cNvPicPr>
          <p:nvPr/>
        </p:nvPicPr>
        <p:blipFill>
          <a:blip r:embed="rId3"/>
          <a:stretch>
            <a:fillRect/>
          </a:stretch>
        </p:blipFill>
        <p:spPr>
          <a:xfrm>
            <a:off x="3635896" y="1700808"/>
            <a:ext cx="1824141" cy="3034125"/>
          </a:xfrm>
          <a:prstGeom prst="rect">
            <a:avLst/>
          </a:prstGeom>
        </p:spPr>
      </p:pic>
      <p:pic>
        <p:nvPicPr>
          <p:cNvPr id="4" name="Imagen 3"/>
          <p:cNvPicPr>
            <a:picLocks noChangeAspect="1"/>
          </p:cNvPicPr>
          <p:nvPr/>
        </p:nvPicPr>
        <p:blipFill>
          <a:blip r:embed="rId4"/>
          <a:stretch>
            <a:fillRect/>
          </a:stretch>
        </p:blipFill>
        <p:spPr>
          <a:xfrm>
            <a:off x="6228184" y="1684496"/>
            <a:ext cx="1815997" cy="3034125"/>
          </a:xfrm>
          <a:prstGeom prst="rect">
            <a:avLst/>
          </a:prstGeom>
        </p:spPr>
      </p:pic>
      <p:sp>
        <p:nvSpPr>
          <p:cNvPr id="6"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lang="es-ES" sz="1800" kern="0" dirty="0">
                <a:solidFill>
                  <a:srgbClr val="000099"/>
                </a:solidFill>
                <a:effectLst/>
              </a:rPr>
              <a:t>Punto de equivalencia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249859"/>
                                        </p:tgtEl>
                                        <p:attrNameLst>
                                          <p:attrName>style.visibility</p:attrName>
                                        </p:attrNameLst>
                                      </p:cBhvr>
                                      <p:to>
                                        <p:strVal val="visible"/>
                                      </p:to>
                                    </p:set>
                                    <p:animEffect transition="in" filter="fade">
                                      <p:cBhvr>
                                        <p:cTn id="21" dur="500"/>
                                        <p:tgtEl>
                                          <p:spTgt spid="2498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5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971600" y="1630485"/>
            <a:ext cx="7124726" cy="4373880"/>
            <a:chOff x="971600" y="1630485"/>
            <a:chExt cx="7124726" cy="4373880"/>
          </a:xfrm>
        </p:grpSpPr>
        <p:pic>
          <p:nvPicPr>
            <p:cNvPr id="3" name="Imagen 2"/>
            <p:cNvPicPr>
              <a:picLocks noChangeAspect="1"/>
            </p:cNvPicPr>
            <p:nvPr/>
          </p:nvPicPr>
          <p:blipFill>
            <a:blip r:embed="rId2"/>
            <a:stretch>
              <a:fillRect/>
            </a:stretch>
          </p:blipFill>
          <p:spPr>
            <a:xfrm>
              <a:off x="971626" y="1630485"/>
              <a:ext cx="7124700" cy="4373880"/>
            </a:xfrm>
            <a:prstGeom prst="rect">
              <a:avLst/>
            </a:prstGeom>
          </p:spPr>
        </p:pic>
        <p:grpSp>
          <p:nvGrpSpPr>
            <p:cNvPr id="9" name="Grupo 8"/>
            <p:cNvGrpSpPr/>
            <p:nvPr/>
          </p:nvGrpSpPr>
          <p:grpSpPr>
            <a:xfrm>
              <a:off x="971600" y="1644253"/>
              <a:ext cx="7027410" cy="4244020"/>
              <a:chOff x="971600" y="1644253"/>
              <a:chExt cx="7027410" cy="4244020"/>
            </a:xfrm>
          </p:grpSpPr>
          <p:sp>
            <p:nvSpPr>
              <p:cNvPr id="8" name="CuadroTexto 7"/>
              <p:cNvSpPr txBox="1"/>
              <p:nvPr/>
            </p:nvSpPr>
            <p:spPr>
              <a:xfrm>
                <a:off x="971600" y="1644253"/>
                <a:ext cx="389850" cy="276999"/>
              </a:xfrm>
              <a:prstGeom prst="rect">
                <a:avLst/>
              </a:prstGeom>
              <a:noFill/>
            </p:spPr>
            <p:txBody>
              <a:bodyPr wrap="none" rtlCol="0">
                <a:spAutoFit/>
              </a:bodyPr>
              <a:lstStyle/>
              <a:p>
                <a:r>
                  <a:rPr lang="es-MX" sz="1200" dirty="0">
                    <a:effectLst/>
                  </a:rPr>
                  <a:t>pH</a:t>
                </a:r>
              </a:p>
            </p:txBody>
          </p:sp>
          <p:sp>
            <p:nvSpPr>
              <p:cNvPr id="19" name="CuadroTexto 18"/>
              <p:cNvSpPr txBox="1"/>
              <p:nvPr/>
            </p:nvSpPr>
            <p:spPr>
              <a:xfrm>
                <a:off x="7583512" y="5611274"/>
                <a:ext cx="415498" cy="276999"/>
              </a:xfrm>
              <a:prstGeom prst="rect">
                <a:avLst/>
              </a:prstGeom>
              <a:solidFill>
                <a:schemeClr val="bg1"/>
              </a:solidFill>
            </p:spPr>
            <p:txBody>
              <a:bodyPr wrap="none" rtlCol="0">
                <a:spAutoFit/>
              </a:bodyPr>
              <a:lstStyle/>
              <a:p>
                <a:r>
                  <a:rPr lang="es-MX" sz="1200" dirty="0" err="1">
                    <a:effectLst/>
                  </a:rPr>
                  <a:t>mL</a:t>
                </a:r>
                <a:endParaRPr lang="es-MX" sz="1200" dirty="0">
                  <a:effectLst/>
                </a:endParaRPr>
              </a:p>
            </p:txBody>
          </p:sp>
        </p:grpSp>
      </p:grpSp>
      <p:sp>
        <p:nvSpPr>
          <p:cNvPr id="37"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lang="es-ES" sz="1800" kern="0" dirty="0">
                <a:solidFill>
                  <a:srgbClr val="000099"/>
                </a:solidFill>
                <a:effectLst/>
              </a:rPr>
              <a:t>Curva de titulación</a:t>
            </a:r>
          </a:p>
        </p:txBody>
      </p:sp>
    </p:spTree>
    <p:extLst>
      <p:ext uri="{BB962C8B-B14F-4D97-AF65-F5344CB8AC3E}">
        <p14:creationId xmlns:p14="http://schemas.microsoft.com/office/powerpoint/2010/main" val="8351660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upo 24"/>
          <p:cNvGrpSpPr/>
          <p:nvPr/>
        </p:nvGrpSpPr>
        <p:grpSpPr>
          <a:xfrm>
            <a:off x="971600" y="1630485"/>
            <a:ext cx="7124726" cy="4373880"/>
            <a:chOff x="971600" y="1630485"/>
            <a:chExt cx="7124726" cy="4373880"/>
          </a:xfrm>
        </p:grpSpPr>
        <p:pic>
          <p:nvPicPr>
            <p:cNvPr id="26" name="Imagen 25"/>
            <p:cNvPicPr>
              <a:picLocks noChangeAspect="1"/>
            </p:cNvPicPr>
            <p:nvPr/>
          </p:nvPicPr>
          <p:blipFill>
            <a:blip r:embed="rId2"/>
            <a:stretch>
              <a:fillRect/>
            </a:stretch>
          </p:blipFill>
          <p:spPr>
            <a:xfrm>
              <a:off x="971626" y="1630485"/>
              <a:ext cx="7124700" cy="4373880"/>
            </a:xfrm>
            <a:prstGeom prst="rect">
              <a:avLst/>
            </a:prstGeom>
          </p:spPr>
        </p:pic>
        <p:grpSp>
          <p:nvGrpSpPr>
            <p:cNvPr id="27" name="Grupo 26"/>
            <p:cNvGrpSpPr/>
            <p:nvPr/>
          </p:nvGrpSpPr>
          <p:grpSpPr>
            <a:xfrm>
              <a:off x="971600" y="1644253"/>
              <a:ext cx="7027410" cy="4244020"/>
              <a:chOff x="971600" y="1644253"/>
              <a:chExt cx="7027410" cy="4244020"/>
            </a:xfrm>
          </p:grpSpPr>
          <p:sp>
            <p:nvSpPr>
              <p:cNvPr id="28" name="CuadroTexto 27"/>
              <p:cNvSpPr txBox="1"/>
              <p:nvPr/>
            </p:nvSpPr>
            <p:spPr>
              <a:xfrm>
                <a:off x="971600" y="1644253"/>
                <a:ext cx="389850" cy="276999"/>
              </a:xfrm>
              <a:prstGeom prst="rect">
                <a:avLst/>
              </a:prstGeom>
              <a:noFill/>
            </p:spPr>
            <p:txBody>
              <a:bodyPr wrap="none" rtlCol="0">
                <a:spAutoFit/>
              </a:bodyPr>
              <a:lstStyle/>
              <a:p>
                <a:r>
                  <a:rPr lang="es-MX" sz="1200" dirty="0">
                    <a:effectLst/>
                  </a:rPr>
                  <a:t>pH</a:t>
                </a:r>
              </a:p>
            </p:txBody>
          </p:sp>
          <p:sp>
            <p:nvSpPr>
              <p:cNvPr id="29" name="CuadroTexto 28"/>
              <p:cNvSpPr txBox="1"/>
              <p:nvPr/>
            </p:nvSpPr>
            <p:spPr>
              <a:xfrm>
                <a:off x="7583512" y="5611274"/>
                <a:ext cx="415498" cy="276999"/>
              </a:xfrm>
              <a:prstGeom prst="rect">
                <a:avLst/>
              </a:prstGeom>
              <a:solidFill>
                <a:schemeClr val="bg1"/>
              </a:solidFill>
            </p:spPr>
            <p:txBody>
              <a:bodyPr wrap="none" rtlCol="0">
                <a:spAutoFit/>
              </a:bodyPr>
              <a:lstStyle/>
              <a:p>
                <a:r>
                  <a:rPr lang="es-MX" sz="1200" dirty="0" err="1">
                    <a:effectLst/>
                  </a:rPr>
                  <a:t>mL</a:t>
                </a:r>
                <a:endParaRPr lang="es-MX" sz="1200" dirty="0">
                  <a:effectLst/>
                </a:endParaRPr>
              </a:p>
            </p:txBody>
          </p:sp>
        </p:grpSp>
      </p:grpSp>
      <p:sp>
        <p:nvSpPr>
          <p:cNvPr id="21" name="Line 20"/>
          <p:cNvSpPr>
            <a:spLocks noChangeShapeType="1"/>
          </p:cNvSpPr>
          <p:nvPr/>
        </p:nvSpPr>
        <p:spPr bwMode="auto">
          <a:xfrm rot="61308" flipV="1">
            <a:off x="551001" y="4059568"/>
            <a:ext cx="7732366" cy="1352970"/>
          </a:xfrm>
          <a:prstGeom prst="line">
            <a:avLst/>
          </a:prstGeom>
          <a:noFill/>
          <a:ln w="12700">
            <a:solidFill>
              <a:srgbClr val="FF0000"/>
            </a:solidFill>
            <a:round/>
            <a:headEnd/>
            <a:tailEnd/>
          </a:ln>
          <a:effectLst/>
        </p:spPr>
        <p:txBody>
          <a:bodyPr/>
          <a:lstStyle/>
          <a:p>
            <a:endParaRPr lang="es-MX"/>
          </a:p>
        </p:txBody>
      </p:sp>
      <p:sp>
        <p:nvSpPr>
          <p:cNvPr id="22" name="Line 21"/>
          <p:cNvSpPr>
            <a:spLocks noChangeShapeType="1"/>
          </p:cNvSpPr>
          <p:nvPr/>
        </p:nvSpPr>
        <p:spPr bwMode="auto">
          <a:xfrm rot="428924" flipV="1">
            <a:off x="1230009" y="2656857"/>
            <a:ext cx="7577912" cy="1493639"/>
          </a:xfrm>
          <a:prstGeom prst="line">
            <a:avLst/>
          </a:prstGeom>
          <a:noFill/>
          <a:ln w="12700">
            <a:solidFill>
              <a:srgbClr val="FF0000"/>
            </a:solidFill>
            <a:round/>
            <a:headEnd/>
            <a:tailEnd/>
          </a:ln>
          <a:effectLst/>
        </p:spPr>
        <p:txBody>
          <a:bodyPr/>
          <a:lstStyle/>
          <a:p>
            <a:endParaRPr lang="es-MX"/>
          </a:p>
        </p:txBody>
      </p:sp>
      <p:grpSp>
        <p:nvGrpSpPr>
          <p:cNvPr id="18" name="Grupo 17"/>
          <p:cNvGrpSpPr/>
          <p:nvPr/>
        </p:nvGrpSpPr>
        <p:grpSpPr>
          <a:xfrm>
            <a:off x="6410930" y="3298567"/>
            <a:ext cx="260110" cy="1081854"/>
            <a:chOff x="6410930" y="3298567"/>
            <a:chExt cx="260110" cy="1081854"/>
          </a:xfrm>
        </p:grpSpPr>
        <p:sp>
          <p:nvSpPr>
            <p:cNvPr id="24" name="Line 23"/>
            <p:cNvSpPr>
              <a:spLocks noChangeShapeType="1"/>
            </p:cNvSpPr>
            <p:nvPr/>
          </p:nvSpPr>
          <p:spPr bwMode="auto">
            <a:xfrm rot="240000">
              <a:off x="6520488" y="3298567"/>
              <a:ext cx="150552" cy="1081854"/>
            </a:xfrm>
            <a:prstGeom prst="line">
              <a:avLst/>
            </a:prstGeom>
            <a:noFill/>
            <a:ln w="12700">
              <a:solidFill>
                <a:srgbClr val="00CC00"/>
              </a:solidFill>
              <a:round/>
              <a:headEnd/>
              <a:tailEnd/>
            </a:ln>
            <a:effectLst/>
          </p:spPr>
          <p:txBody>
            <a:bodyPr/>
            <a:lstStyle/>
            <a:p>
              <a:endParaRPr lang="es-MX"/>
            </a:p>
          </p:txBody>
        </p:sp>
        <p:grpSp>
          <p:nvGrpSpPr>
            <p:cNvPr id="17" name="Grupo 16"/>
            <p:cNvGrpSpPr/>
            <p:nvPr/>
          </p:nvGrpSpPr>
          <p:grpSpPr>
            <a:xfrm rot="-240000">
              <a:off x="6410930" y="3299480"/>
              <a:ext cx="144016" cy="144016"/>
              <a:chOff x="6732240" y="3429000"/>
              <a:chExt cx="144016" cy="144016"/>
            </a:xfrm>
          </p:grpSpPr>
          <p:cxnSp>
            <p:nvCxnSpPr>
              <p:cNvPr id="14" name="Conector recto 13"/>
              <p:cNvCxnSpPr/>
              <p:nvPr/>
            </p:nvCxnSpPr>
            <p:spPr bwMode="auto">
              <a:xfrm>
                <a:off x="6732240" y="3573016"/>
                <a:ext cx="144016" cy="0"/>
              </a:xfrm>
              <a:prstGeom prst="line">
                <a:avLst/>
              </a:prstGeom>
              <a:solidFill>
                <a:schemeClr val="accent1"/>
              </a:solidFill>
              <a:ln w="12700" cap="flat" cmpd="sng" algn="ctr">
                <a:solidFill>
                  <a:srgbClr val="00CC00"/>
                </a:solidFill>
                <a:prstDash val="solid"/>
                <a:round/>
                <a:headEnd type="none" w="med" len="med"/>
                <a:tailEnd type="none" w="med" len="med"/>
              </a:ln>
              <a:effectLst/>
            </p:spPr>
          </p:cxnSp>
          <p:cxnSp>
            <p:nvCxnSpPr>
              <p:cNvPr id="30" name="Conector recto 29"/>
              <p:cNvCxnSpPr/>
              <p:nvPr/>
            </p:nvCxnSpPr>
            <p:spPr bwMode="auto">
              <a:xfrm rot="5400000">
                <a:off x="6660232" y="3501008"/>
                <a:ext cx="144016" cy="0"/>
              </a:xfrm>
              <a:prstGeom prst="line">
                <a:avLst/>
              </a:prstGeom>
              <a:solidFill>
                <a:schemeClr val="accent1"/>
              </a:solidFill>
              <a:ln w="12700" cap="flat" cmpd="sng" algn="ctr">
                <a:solidFill>
                  <a:srgbClr val="00CC00"/>
                </a:solidFill>
                <a:prstDash val="solid"/>
                <a:round/>
                <a:headEnd type="none" w="med" len="med"/>
                <a:tailEnd type="none" w="med" len="med"/>
              </a:ln>
              <a:effectLst/>
            </p:spPr>
          </p:cxnSp>
        </p:grpSp>
      </p:grpSp>
      <p:grpSp>
        <p:nvGrpSpPr>
          <p:cNvPr id="20" name="Grupo 19"/>
          <p:cNvGrpSpPr/>
          <p:nvPr/>
        </p:nvGrpSpPr>
        <p:grpSpPr>
          <a:xfrm>
            <a:off x="1891349" y="3615901"/>
            <a:ext cx="377864" cy="1475071"/>
            <a:chOff x="1891349" y="3615901"/>
            <a:chExt cx="377864" cy="1475071"/>
          </a:xfrm>
        </p:grpSpPr>
        <p:sp>
          <p:nvSpPr>
            <p:cNvPr id="23" name="Line 22"/>
            <p:cNvSpPr>
              <a:spLocks noChangeShapeType="1"/>
            </p:cNvSpPr>
            <p:nvPr/>
          </p:nvSpPr>
          <p:spPr bwMode="auto">
            <a:xfrm>
              <a:off x="1891349" y="3615901"/>
              <a:ext cx="232378" cy="1475071"/>
            </a:xfrm>
            <a:prstGeom prst="line">
              <a:avLst/>
            </a:prstGeom>
            <a:noFill/>
            <a:ln w="12700">
              <a:solidFill>
                <a:srgbClr val="00CC00"/>
              </a:solidFill>
              <a:round/>
              <a:headEnd/>
              <a:tailEnd/>
            </a:ln>
            <a:effectLst/>
          </p:spPr>
          <p:txBody>
            <a:bodyPr/>
            <a:lstStyle/>
            <a:p>
              <a:endParaRPr lang="es-MX"/>
            </a:p>
          </p:txBody>
        </p:sp>
        <p:grpSp>
          <p:nvGrpSpPr>
            <p:cNvPr id="32" name="Grupo 31"/>
            <p:cNvGrpSpPr/>
            <p:nvPr/>
          </p:nvGrpSpPr>
          <p:grpSpPr>
            <a:xfrm rot="10260000">
              <a:off x="2125197" y="4936577"/>
              <a:ext cx="144016" cy="144016"/>
              <a:chOff x="6732240" y="3429000"/>
              <a:chExt cx="144016" cy="144016"/>
            </a:xfrm>
          </p:grpSpPr>
          <p:cxnSp>
            <p:nvCxnSpPr>
              <p:cNvPr id="33" name="Conector recto 32"/>
              <p:cNvCxnSpPr/>
              <p:nvPr/>
            </p:nvCxnSpPr>
            <p:spPr bwMode="auto">
              <a:xfrm>
                <a:off x="6732240" y="3573016"/>
                <a:ext cx="144016" cy="0"/>
              </a:xfrm>
              <a:prstGeom prst="line">
                <a:avLst/>
              </a:prstGeom>
              <a:solidFill>
                <a:schemeClr val="accent1"/>
              </a:solidFill>
              <a:ln w="12700" cap="flat" cmpd="sng" algn="ctr">
                <a:solidFill>
                  <a:srgbClr val="00CC00"/>
                </a:solidFill>
                <a:prstDash val="solid"/>
                <a:round/>
                <a:headEnd type="none" w="med" len="med"/>
                <a:tailEnd type="none" w="med" len="med"/>
              </a:ln>
              <a:effectLst/>
            </p:spPr>
          </p:cxnSp>
          <p:cxnSp>
            <p:nvCxnSpPr>
              <p:cNvPr id="34" name="Conector recto 33"/>
              <p:cNvCxnSpPr/>
              <p:nvPr/>
            </p:nvCxnSpPr>
            <p:spPr bwMode="auto">
              <a:xfrm rot="5400000">
                <a:off x="6660232" y="3501008"/>
                <a:ext cx="144016" cy="0"/>
              </a:xfrm>
              <a:prstGeom prst="line">
                <a:avLst/>
              </a:prstGeom>
              <a:solidFill>
                <a:schemeClr val="accent1"/>
              </a:solidFill>
              <a:ln w="12700" cap="flat" cmpd="sng" algn="ctr">
                <a:solidFill>
                  <a:srgbClr val="00CC00"/>
                </a:solidFill>
                <a:prstDash val="solid"/>
                <a:round/>
                <a:headEnd type="none" w="med" len="med"/>
                <a:tailEnd type="none" w="med" len="med"/>
              </a:ln>
              <a:effectLst/>
            </p:spPr>
          </p:cxnSp>
        </p:grpSp>
      </p:grpSp>
      <p:sp>
        <p:nvSpPr>
          <p:cNvPr id="37"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lang="es-ES" sz="1800" kern="0" dirty="0">
                <a:solidFill>
                  <a:srgbClr val="000099"/>
                </a:solidFill>
                <a:effectLst/>
              </a:rPr>
              <a:t>Punto de equivalencia</a:t>
            </a:r>
          </a:p>
        </p:txBody>
      </p:sp>
      <p:sp>
        <p:nvSpPr>
          <p:cNvPr id="2" name="Elipse 1"/>
          <p:cNvSpPr/>
          <p:nvPr/>
        </p:nvSpPr>
        <p:spPr bwMode="auto">
          <a:xfrm>
            <a:off x="1968884" y="4314997"/>
            <a:ext cx="72000" cy="72000"/>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1" name="Elipse 30"/>
          <p:cNvSpPr/>
          <p:nvPr/>
        </p:nvSpPr>
        <p:spPr bwMode="auto">
          <a:xfrm>
            <a:off x="6559357" y="3810407"/>
            <a:ext cx="72000" cy="72000"/>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cxnSp>
        <p:nvCxnSpPr>
          <p:cNvPr id="6" name="Conector recto 5"/>
          <p:cNvCxnSpPr>
            <a:stCxn id="2" idx="6"/>
            <a:endCxn id="31" idx="2"/>
          </p:cNvCxnSpPr>
          <p:nvPr/>
        </p:nvCxnSpPr>
        <p:spPr bwMode="auto">
          <a:xfrm flipV="1">
            <a:off x="2040884" y="3846407"/>
            <a:ext cx="4518473" cy="504590"/>
          </a:xfrm>
          <a:prstGeom prst="line">
            <a:avLst/>
          </a:prstGeom>
          <a:solidFill>
            <a:schemeClr val="accent1"/>
          </a:solidFill>
          <a:ln w="9525"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33791863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right)">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wipe(left)">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up)">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wipe(down)">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fade">
                                      <p:cBhvr>
                                        <p:cTn id="27" dur="500"/>
                                        <p:tgtEl>
                                          <p:spTgt spid="3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fade">
                                      <p:cBhvr>
                                        <p:cTn id="32" dur="500"/>
                                        <p:tgtEl>
                                          <p:spTgt spid="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left)">
                                      <p:cBhvr>
                                        <p:cTn id="3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 grpId="0" animBg="1"/>
      <p:bldP spid="3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p:cNvGrpSpPr/>
          <p:nvPr/>
        </p:nvGrpSpPr>
        <p:grpSpPr>
          <a:xfrm>
            <a:off x="970007" y="1634484"/>
            <a:ext cx="7124700" cy="4373880"/>
            <a:chOff x="970007" y="1634484"/>
            <a:chExt cx="7124700" cy="4373880"/>
          </a:xfrm>
        </p:grpSpPr>
        <p:pic>
          <p:nvPicPr>
            <p:cNvPr id="4" name="Imagen 3"/>
            <p:cNvPicPr>
              <a:picLocks noChangeAspect="1"/>
            </p:cNvPicPr>
            <p:nvPr/>
          </p:nvPicPr>
          <p:blipFill>
            <a:blip r:embed="rId2"/>
            <a:stretch>
              <a:fillRect/>
            </a:stretch>
          </p:blipFill>
          <p:spPr>
            <a:xfrm>
              <a:off x="970007" y="1634484"/>
              <a:ext cx="7124700" cy="4373880"/>
            </a:xfrm>
            <a:prstGeom prst="rect">
              <a:avLst/>
            </a:prstGeom>
          </p:spPr>
        </p:pic>
        <p:sp>
          <p:nvSpPr>
            <p:cNvPr id="26" name="CuadroTexto 25"/>
            <p:cNvSpPr txBox="1"/>
            <p:nvPr/>
          </p:nvSpPr>
          <p:spPr>
            <a:xfrm>
              <a:off x="971600" y="1644253"/>
              <a:ext cx="389850" cy="276999"/>
            </a:xfrm>
            <a:prstGeom prst="rect">
              <a:avLst/>
            </a:prstGeom>
            <a:noFill/>
          </p:spPr>
          <p:txBody>
            <a:bodyPr wrap="none" rtlCol="0">
              <a:spAutoFit/>
            </a:bodyPr>
            <a:lstStyle/>
            <a:p>
              <a:r>
                <a:rPr lang="es-MX" sz="1200" dirty="0">
                  <a:effectLst/>
                </a:rPr>
                <a:t>pH</a:t>
              </a:r>
            </a:p>
          </p:txBody>
        </p:sp>
        <p:sp>
          <p:nvSpPr>
            <p:cNvPr id="27" name="CuadroTexto 26"/>
            <p:cNvSpPr txBox="1"/>
            <p:nvPr/>
          </p:nvSpPr>
          <p:spPr>
            <a:xfrm>
              <a:off x="7583512" y="5611274"/>
              <a:ext cx="415498" cy="276999"/>
            </a:xfrm>
            <a:prstGeom prst="rect">
              <a:avLst/>
            </a:prstGeom>
            <a:solidFill>
              <a:schemeClr val="bg1"/>
            </a:solidFill>
          </p:spPr>
          <p:txBody>
            <a:bodyPr wrap="none" rtlCol="0">
              <a:spAutoFit/>
            </a:bodyPr>
            <a:lstStyle/>
            <a:p>
              <a:r>
                <a:rPr lang="es-MX" sz="1200" dirty="0" err="1">
                  <a:effectLst/>
                </a:rPr>
                <a:t>mL</a:t>
              </a:r>
              <a:endParaRPr lang="es-MX" sz="1200" dirty="0">
                <a:effectLst/>
              </a:endParaRPr>
            </a:p>
          </p:txBody>
        </p:sp>
      </p:grpSp>
      <p:sp>
        <p:nvSpPr>
          <p:cNvPr id="21" name="Line 20"/>
          <p:cNvSpPr>
            <a:spLocks noChangeShapeType="1"/>
          </p:cNvSpPr>
          <p:nvPr/>
        </p:nvSpPr>
        <p:spPr bwMode="auto">
          <a:xfrm rot="61308" flipV="1">
            <a:off x="551001" y="4059568"/>
            <a:ext cx="7732366" cy="1352970"/>
          </a:xfrm>
          <a:prstGeom prst="line">
            <a:avLst/>
          </a:prstGeom>
          <a:noFill/>
          <a:ln w="12700">
            <a:solidFill>
              <a:srgbClr val="FF0000"/>
            </a:solidFill>
            <a:round/>
            <a:headEnd/>
            <a:tailEnd/>
          </a:ln>
          <a:effectLst/>
        </p:spPr>
        <p:txBody>
          <a:bodyPr/>
          <a:lstStyle/>
          <a:p>
            <a:endParaRPr lang="es-MX"/>
          </a:p>
        </p:txBody>
      </p:sp>
      <p:sp>
        <p:nvSpPr>
          <p:cNvPr id="22" name="Line 21"/>
          <p:cNvSpPr>
            <a:spLocks noChangeShapeType="1"/>
          </p:cNvSpPr>
          <p:nvPr/>
        </p:nvSpPr>
        <p:spPr bwMode="auto">
          <a:xfrm rot="428924" flipV="1">
            <a:off x="1230009" y="2656857"/>
            <a:ext cx="7577912" cy="1493639"/>
          </a:xfrm>
          <a:prstGeom prst="line">
            <a:avLst/>
          </a:prstGeom>
          <a:noFill/>
          <a:ln w="12700">
            <a:solidFill>
              <a:srgbClr val="FF0000"/>
            </a:solidFill>
            <a:round/>
            <a:headEnd/>
            <a:tailEnd/>
          </a:ln>
          <a:effectLst/>
        </p:spPr>
        <p:txBody>
          <a:bodyPr/>
          <a:lstStyle/>
          <a:p>
            <a:endParaRPr lang="es-MX"/>
          </a:p>
        </p:txBody>
      </p:sp>
      <p:grpSp>
        <p:nvGrpSpPr>
          <p:cNvPr id="18" name="Grupo 17"/>
          <p:cNvGrpSpPr/>
          <p:nvPr/>
        </p:nvGrpSpPr>
        <p:grpSpPr>
          <a:xfrm>
            <a:off x="6410930" y="3298567"/>
            <a:ext cx="260110" cy="1081854"/>
            <a:chOff x="6410930" y="3298567"/>
            <a:chExt cx="260110" cy="1081854"/>
          </a:xfrm>
        </p:grpSpPr>
        <p:sp>
          <p:nvSpPr>
            <p:cNvPr id="24" name="Line 23"/>
            <p:cNvSpPr>
              <a:spLocks noChangeShapeType="1"/>
            </p:cNvSpPr>
            <p:nvPr/>
          </p:nvSpPr>
          <p:spPr bwMode="auto">
            <a:xfrm rot="240000">
              <a:off x="6520488" y="3298567"/>
              <a:ext cx="150552" cy="1081854"/>
            </a:xfrm>
            <a:prstGeom prst="line">
              <a:avLst/>
            </a:prstGeom>
            <a:noFill/>
            <a:ln w="12700">
              <a:solidFill>
                <a:srgbClr val="00CC00"/>
              </a:solidFill>
              <a:round/>
              <a:headEnd/>
              <a:tailEnd/>
            </a:ln>
            <a:effectLst/>
          </p:spPr>
          <p:txBody>
            <a:bodyPr/>
            <a:lstStyle/>
            <a:p>
              <a:endParaRPr lang="es-MX"/>
            </a:p>
          </p:txBody>
        </p:sp>
        <p:grpSp>
          <p:nvGrpSpPr>
            <p:cNvPr id="17" name="Grupo 16"/>
            <p:cNvGrpSpPr/>
            <p:nvPr/>
          </p:nvGrpSpPr>
          <p:grpSpPr>
            <a:xfrm rot="-240000">
              <a:off x="6410930" y="3299480"/>
              <a:ext cx="144016" cy="144016"/>
              <a:chOff x="6732240" y="3429000"/>
              <a:chExt cx="144016" cy="144016"/>
            </a:xfrm>
          </p:grpSpPr>
          <p:cxnSp>
            <p:nvCxnSpPr>
              <p:cNvPr id="14" name="Conector recto 13"/>
              <p:cNvCxnSpPr/>
              <p:nvPr/>
            </p:nvCxnSpPr>
            <p:spPr bwMode="auto">
              <a:xfrm>
                <a:off x="6732240" y="3573016"/>
                <a:ext cx="144016" cy="0"/>
              </a:xfrm>
              <a:prstGeom prst="line">
                <a:avLst/>
              </a:prstGeom>
              <a:solidFill>
                <a:schemeClr val="accent1"/>
              </a:solidFill>
              <a:ln w="12700" cap="flat" cmpd="sng" algn="ctr">
                <a:solidFill>
                  <a:srgbClr val="00CC00"/>
                </a:solidFill>
                <a:prstDash val="solid"/>
                <a:round/>
                <a:headEnd type="none" w="med" len="med"/>
                <a:tailEnd type="none" w="med" len="med"/>
              </a:ln>
              <a:effectLst/>
            </p:spPr>
          </p:cxnSp>
          <p:cxnSp>
            <p:nvCxnSpPr>
              <p:cNvPr id="30" name="Conector recto 29"/>
              <p:cNvCxnSpPr/>
              <p:nvPr/>
            </p:nvCxnSpPr>
            <p:spPr bwMode="auto">
              <a:xfrm rot="5400000">
                <a:off x="6660232" y="3501008"/>
                <a:ext cx="144016" cy="0"/>
              </a:xfrm>
              <a:prstGeom prst="line">
                <a:avLst/>
              </a:prstGeom>
              <a:solidFill>
                <a:schemeClr val="accent1"/>
              </a:solidFill>
              <a:ln w="12700" cap="flat" cmpd="sng" algn="ctr">
                <a:solidFill>
                  <a:srgbClr val="00CC00"/>
                </a:solidFill>
                <a:prstDash val="solid"/>
                <a:round/>
                <a:headEnd type="none" w="med" len="med"/>
                <a:tailEnd type="none" w="med" len="med"/>
              </a:ln>
              <a:effectLst/>
            </p:spPr>
          </p:cxnSp>
        </p:grpSp>
      </p:grpSp>
      <p:grpSp>
        <p:nvGrpSpPr>
          <p:cNvPr id="20" name="Grupo 19"/>
          <p:cNvGrpSpPr/>
          <p:nvPr/>
        </p:nvGrpSpPr>
        <p:grpSpPr>
          <a:xfrm>
            <a:off x="1891349" y="3615901"/>
            <a:ext cx="377864" cy="1475071"/>
            <a:chOff x="1891349" y="3615901"/>
            <a:chExt cx="377864" cy="1475071"/>
          </a:xfrm>
        </p:grpSpPr>
        <p:sp>
          <p:nvSpPr>
            <p:cNvPr id="23" name="Line 22"/>
            <p:cNvSpPr>
              <a:spLocks noChangeShapeType="1"/>
            </p:cNvSpPr>
            <p:nvPr/>
          </p:nvSpPr>
          <p:spPr bwMode="auto">
            <a:xfrm>
              <a:off x="1891349" y="3615901"/>
              <a:ext cx="232378" cy="1475071"/>
            </a:xfrm>
            <a:prstGeom prst="line">
              <a:avLst/>
            </a:prstGeom>
            <a:noFill/>
            <a:ln w="12700">
              <a:solidFill>
                <a:srgbClr val="00CC00"/>
              </a:solidFill>
              <a:round/>
              <a:headEnd/>
              <a:tailEnd/>
            </a:ln>
            <a:effectLst/>
          </p:spPr>
          <p:txBody>
            <a:bodyPr/>
            <a:lstStyle/>
            <a:p>
              <a:endParaRPr lang="es-MX"/>
            </a:p>
          </p:txBody>
        </p:sp>
        <p:grpSp>
          <p:nvGrpSpPr>
            <p:cNvPr id="32" name="Grupo 31"/>
            <p:cNvGrpSpPr/>
            <p:nvPr/>
          </p:nvGrpSpPr>
          <p:grpSpPr>
            <a:xfrm rot="10260000">
              <a:off x="2125197" y="4936577"/>
              <a:ext cx="144016" cy="144016"/>
              <a:chOff x="6732240" y="3429000"/>
              <a:chExt cx="144016" cy="144016"/>
            </a:xfrm>
          </p:grpSpPr>
          <p:cxnSp>
            <p:nvCxnSpPr>
              <p:cNvPr id="33" name="Conector recto 32"/>
              <p:cNvCxnSpPr/>
              <p:nvPr/>
            </p:nvCxnSpPr>
            <p:spPr bwMode="auto">
              <a:xfrm>
                <a:off x="6732240" y="3573016"/>
                <a:ext cx="144016" cy="0"/>
              </a:xfrm>
              <a:prstGeom prst="line">
                <a:avLst/>
              </a:prstGeom>
              <a:solidFill>
                <a:schemeClr val="accent1"/>
              </a:solidFill>
              <a:ln w="12700" cap="flat" cmpd="sng" algn="ctr">
                <a:solidFill>
                  <a:srgbClr val="00CC00"/>
                </a:solidFill>
                <a:prstDash val="solid"/>
                <a:round/>
                <a:headEnd type="none" w="med" len="med"/>
                <a:tailEnd type="none" w="med" len="med"/>
              </a:ln>
              <a:effectLst/>
            </p:spPr>
          </p:cxnSp>
          <p:cxnSp>
            <p:nvCxnSpPr>
              <p:cNvPr id="34" name="Conector recto 33"/>
              <p:cNvCxnSpPr/>
              <p:nvPr/>
            </p:nvCxnSpPr>
            <p:spPr bwMode="auto">
              <a:xfrm rot="5400000">
                <a:off x="6660232" y="3501008"/>
                <a:ext cx="144016" cy="0"/>
              </a:xfrm>
              <a:prstGeom prst="line">
                <a:avLst/>
              </a:prstGeom>
              <a:solidFill>
                <a:schemeClr val="accent1"/>
              </a:solidFill>
              <a:ln w="12700" cap="flat" cmpd="sng" algn="ctr">
                <a:solidFill>
                  <a:srgbClr val="00CC00"/>
                </a:solidFill>
                <a:prstDash val="solid"/>
                <a:round/>
                <a:headEnd type="none" w="med" len="med"/>
                <a:tailEnd type="none" w="med" len="med"/>
              </a:ln>
              <a:effectLst/>
            </p:spPr>
          </p:cxnSp>
        </p:grpSp>
      </p:grpSp>
      <p:sp>
        <p:nvSpPr>
          <p:cNvPr id="37"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lang="es-ES" sz="1800" kern="0" dirty="0">
                <a:solidFill>
                  <a:srgbClr val="000099"/>
                </a:solidFill>
                <a:effectLst/>
              </a:rPr>
              <a:t>Punto de equivalencia</a:t>
            </a:r>
          </a:p>
        </p:txBody>
      </p:sp>
      <p:sp>
        <p:nvSpPr>
          <p:cNvPr id="2" name="Elipse 1"/>
          <p:cNvSpPr/>
          <p:nvPr/>
        </p:nvSpPr>
        <p:spPr bwMode="auto">
          <a:xfrm>
            <a:off x="1968884" y="4314997"/>
            <a:ext cx="72000" cy="72000"/>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1" name="Elipse 30"/>
          <p:cNvSpPr/>
          <p:nvPr/>
        </p:nvSpPr>
        <p:spPr bwMode="auto">
          <a:xfrm>
            <a:off x="6559357" y="3810407"/>
            <a:ext cx="72000" cy="72000"/>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cxnSp>
        <p:nvCxnSpPr>
          <p:cNvPr id="6" name="Conector recto 5"/>
          <p:cNvCxnSpPr>
            <a:stCxn id="2" idx="6"/>
            <a:endCxn id="31" idx="2"/>
          </p:cNvCxnSpPr>
          <p:nvPr/>
        </p:nvCxnSpPr>
        <p:spPr bwMode="auto">
          <a:xfrm flipV="1">
            <a:off x="2040884" y="3846407"/>
            <a:ext cx="4518473" cy="504590"/>
          </a:xfrm>
          <a:prstGeom prst="line">
            <a:avLst/>
          </a:prstGeom>
          <a:solidFill>
            <a:schemeClr val="accent1"/>
          </a:solidFill>
          <a:ln w="9525" cap="flat" cmpd="sng" algn="ctr">
            <a:solidFill>
              <a:schemeClr val="tx2"/>
            </a:solidFill>
            <a:prstDash val="solid"/>
            <a:round/>
            <a:headEnd type="none" w="med" len="med"/>
            <a:tailEnd type="none" w="med" len="med"/>
          </a:ln>
          <a:effectLst/>
        </p:spPr>
      </p:cxnSp>
      <p:sp>
        <p:nvSpPr>
          <p:cNvPr id="41" name="Elipse 40"/>
          <p:cNvSpPr/>
          <p:nvPr/>
        </p:nvSpPr>
        <p:spPr bwMode="auto">
          <a:xfrm>
            <a:off x="4806684" y="4006961"/>
            <a:ext cx="72000" cy="72000"/>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nvGrpSpPr>
          <p:cNvPr id="29" name="Group 13"/>
          <p:cNvGrpSpPr>
            <a:grpSpLocks/>
          </p:cNvGrpSpPr>
          <p:nvPr/>
        </p:nvGrpSpPr>
        <p:grpSpPr bwMode="auto">
          <a:xfrm>
            <a:off x="4847060" y="3583383"/>
            <a:ext cx="1557339" cy="433388"/>
            <a:chOff x="3152" y="4047"/>
            <a:chExt cx="981" cy="273"/>
          </a:xfrm>
        </p:grpSpPr>
        <p:sp>
          <p:nvSpPr>
            <p:cNvPr id="35" name="Text Box 9"/>
            <p:cNvSpPr txBox="1">
              <a:spLocks noChangeArrowheads="1"/>
            </p:cNvSpPr>
            <p:nvPr/>
          </p:nvSpPr>
          <p:spPr bwMode="auto">
            <a:xfrm>
              <a:off x="3446" y="4047"/>
              <a:ext cx="687" cy="123"/>
            </a:xfrm>
            <a:prstGeom prst="rect">
              <a:avLst/>
            </a:prstGeom>
            <a:noFill/>
            <a:ln w="9525">
              <a:noFill/>
              <a:miter lim="800000"/>
              <a:headEnd/>
              <a:tailEnd/>
            </a:ln>
            <a:effectLst/>
          </p:spPr>
          <p:txBody>
            <a:bodyPr wrap="none" lIns="36000" tIns="36000" rIns="36000" bIns="36000">
              <a:spAutoFit/>
            </a:bodyPr>
            <a:lstStyle/>
            <a:p>
              <a:pPr algn="l"/>
              <a:r>
                <a:rPr lang="es-ES" sz="800" b="0" dirty="0">
                  <a:solidFill>
                    <a:srgbClr val="FF0000"/>
                  </a:solidFill>
                  <a:effectLst/>
                </a:rPr>
                <a:t>Punto de equivalencia</a:t>
              </a:r>
            </a:p>
          </p:txBody>
        </p:sp>
        <p:sp>
          <p:nvSpPr>
            <p:cNvPr id="36" name="Line 10"/>
            <p:cNvSpPr>
              <a:spLocks noChangeShapeType="1"/>
            </p:cNvSpPr>
            <p:nvPr/>
          </p:nvSpPr>
          <p:spPr bwMode="auto">
            <a:xfrm flipH="1">
              <a:off x="3152" y="4119"/>
              <a:ext cx="291" cy="201"/>
            </a:xfrm>
            <a:prstGeom prst="line">
              <a:avLst/>
            </a:prstGeom>
            <a:noFill/>
            <a:ln w="9525">
              <a:solidFill>
                <a:srgbClr val="FF0000"/>
              </a:solidFill>
              <a:round/>
              <a:headEnd/>
              <a:tailEnd type="triangle" w="med" len="med"/>
            </a:ln>
            <a:effectLst/>
          </p:spPr>
          <p:txBody>
            <a:bodyPr/>
            <a:lstStyle/>
            <a:p>
              <a:endParaRPr lang="es-MX" sz="800" b="0"/>
            </a:p>
          </p:txBody>
        </p:sp>
      </p:grpSp>
    </p:spTree>
    <p:extLst>
      <p:ext uri="{BB962C8B-B14F-4D97-AF65-F5344CB8AC3E}">
        <p14:creationId xmlns:p14="http://schemas.microsoft.com/office/powerpoint/2010/main" val="358695670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500"/>
                                        <p:tgtEl>
                                          <p:spTgt spid="4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dissolve">
                                      <p:cBhvr>
                                        <p:cTn id="1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upo 38"/>
          <p:cNvGrpSpPr/>
          <p:nvPr/>
        </p:nvGrpSpPr>
        <p:grpSpPr>
          <a:xfrm>
            <a:off x="970007" y="1634484"/>
            <a:ext cx="7124700" cy="4373880"/>
            <a:chOff x="970007" y="1634484"/>
            <a:chExt cx="7124700" cy="4373880"/>
          </a:xfrm>
        </p:grpSpPr>
        <p:pic>
          <p:nvPicPr>
            <p:cNvPr id="40" name="Imagen 39"/>
            <p:cNvPicPr>
              <a:picLocks noChangeAspect="1"/>
            </p:cNvPicPr>
            <p:nvPr/>
          </p:nvPicPr>
          <p:blipFill>
            <a:blip r:embed="rId2"/>
            <a:stretch>
              <a:fillRect/>
            </a:stretch>
          </p:blipFill>
          <p:spPr>
            <a:xfrm>
              <a:off x="970007" y="1634484"/>
              <a:ext cx="7124700" cy="4373880"/>
            </a:xfrm>
            <a:prstGeom prst="rect">
              <a:avLst/>
            </a:prstGeom>
          </p:spPr>
        </p:pic>
        <p:sp>
          <p:nvSpPr>
            <p:cNvPr id="42" name="CuadroTexto 41"/>
            <p:cNvSpPr txBox="1"/>
            <p:nvPr/>
          </p:nvSpPr>
          <p:spPr>
            <a:xfrm>
              <a:off x="971600" y="1644253"/>
              <a:ext cx="389850" cy="276999"/>
            </a:xfrm>
            <a:prstGeom prst="rect">
              <a:avLst/>
            </a:prstGeom>
            <a:noFill/>
          </p:spPr>
          <p:txBody>
            <a:bodyPr wrap="none" rtlCol="0">
              <a:spAutoFit/>
            </a:bodyPr>
            <a:lstStyle/>
            <a:p>
              <a:r>
                <a:rPr lang="es-MX" sz="1200" dirty="0">
                  <a:effectLst/>
                </a:rPr>
                <a:t>pH</a:t>
              </a:r>
            </a:p>
          </p:txBody>
        </p:sp>
        <p:sp>
          <p:nvSpPr>
            <p:cNvPr id="43" name="CuadroTexto 42"/>
            <p:cNvSpPr txBox="1"/>
            <p:nvPr/>
          </p:nvSpPr>
          <p:spPr>
            <a:xfrm>
              <a:off x="7583512" y="5611274"/>
              <a:ext cx="415498" cy="276999"/>
            </a:xfrm>
            <a:prstGeom prst="rect">
              <a:avLst/>
            </a:prstGeom>
            <a:solidFill>
              <a:schemeClr val="bg1"/>
            </a:solidFill>
          </p:spPr>
          <p:txBody>
            <a:bodyPr wrap="none" rtlCol="0">
              <a:spAutoFit/>
            </a:bodyPr>
            <a:lstStyle/>
            <a:p>
              <a:r>
                <a:rPr lang="es-MX" sz="1200" dirty="0" err="1">
                  <a:effectLst/>
                </a:rPr>
                <a:t>mL</a:t>
              </a:r>
              <a:endParaRPr lang="es-MX" sz="1200" dirty="0">
                <a:effectLst/>
              </a:endParaRPr>
            </a:p>
          </p:txBody>
        </p:sp>
      </p:grpSp>
      <p:sp>
        <p:nvSpPr>
          <p:cNvPr id="37"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lang="es-ES" sz="1800" kern="0" dirty="0">
                <a:solidFill>
                  <a:srgbClr val="000099"/>
                </a:solidFill>
                <a:effectLst/>
              </a:rPr>
              <a:t>Punto de equivalencia</a:t>
            </a:r>
          </a:p>
        </p:txBody>
      </p:sp>
      <p:sp>
        <p:nvSpPr>
          <p:cNvPr id="41" name="Elipse 40"/>
          <p:cNvSpPr/>
          <p:nvPr/>
        </p:nvSpPr>
        <p:spPr bwMode="auto">
          <a:xfrm>
            <a:off x="4806684" y="4006961"/>
            <a:ext cx="72000" cy="72000"/>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cxnSp>
        <p:nvCxnSpPr>
          <p:cNvPr id="5" name="Conector recto 4"/>
          <p:cNvCxnSpPr/>
          <p:nvPr/>
        </p:nvCxnSpPr>
        <p:spPr bwMode="auto">
          <a:xfrm flipH="1">
            <a:off x="1278684" y="4042961"/>
            <a:ext cx="3528000" cy="0"/>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38" name="Conector recto 37"/>
          <p:cNvCxnSpPr/>
          <p:nvPr/>
        </p:nvCxnSpPr>
        <p:spPr bwMode="auto">
          <a:xfrm>
            <a:off x="4847259" y="4077072"/>
            <a:ext cx="0" cy="1638000"/>
          </a:xfrm>
          <a:prstGeom prst="line">
            <a:avLst/>
          </a:prstGeom>
          <a:solidFill>
            <a:schemeClr val="accent1"/>
          </a:solidFill>
          <a:ln w="9525" cap="flat" cmpd="sng" algn="ctr">
            <a:solidFill>
              <a:schemeClr val="tx1"/>
            </a:solidFill>
            <a:prstDash val="dash"/>
            <a:round/>
            <a:headEnd type="none" w="med" len="med"/>
            <a:tailEnd type="none" w="med" len="med"/>
          </a:ln>
          <a:effectLst/>
        </p:spPr>
      </p:cxnSp>
      <p:grpSp>
        <p:nvGrpSpPr>
          <p:cNvPr id="45" name="Group 13"/>
          <p:cNvGrpSpPr>
            <a:grpSpLocks/>
          </p:cNvGrpSpPr>
          <p:nvPr/>
        </p:nvGrpSpPr>
        <p:grpSpPr bwMode="auto">
          <a:xfrm>
            <a:off x="4847057" y="3583383"/>
            <a:ext cx="1557338" cy="433388"/>
            <a:chOff x="3152" y="4047"/>
            <a:chExt cx="981" cy="273"/>
          </a:xfrm>
        </p:grpSpPr>
        <p:sp>
          <p:nvSpPr>
            <p:cNvPr id="46" name="Text Box 9"/>
            <p:cNvSpPr txBox="1">
              <a:spLocks noChangeArrowheads="1"/>
            </p:cNvSpPr>
            <p:nvPr/>
          </p:nvSpPr>
          <p:spPr bwMode="auto">
            <a:xfrm>
              <a:off x="3446" y="4047"/>
              <a:ext cx="687" cy="123"/>
            </a:xfrm>
            <a:prstGeom prst="rect">
              <a:avLst/>
            </a:prstGeom>
            <a:noFill/>
            <a:ln w="9525">
              <a:noFill/>
              <a:miter lim="800000"/>
              <a:headEnd/>
              <a:tailEnd/>
            </a:ln>
            <a:effectLst/>
          </p:spPr>
          <p:txBody>
            <a:bodyPr wrap="none" lIns="36000" tIns="36000" rIns="36000" bIns="36000">
              <a:spAutoFit/>
            </a:bodyPr>
            <a:lstStyle/>
            <a:p>
              <a:pPr algn="l"/>
              <a:r>
                <a:rPr lang="es-ES" sz="800" b="0" dirty="0">
                  <a:solidFill>
                    <a:srgbClr val="FF0000"/>
                  </a:solidFill>
                  <a:effectLst/>
                </a:rPr>
                <a:t>Punto de equivalencia</a:t>
              </a:r>
            </a:p>
          </p:txBody>
        </p:sp>
        <p:sp>
          <p:nvSpPr>
            <p:cNvPr id="47" name="Line 10"/>
            <p:cNvSpPr>
              <a:spLocks noChangeShapeType="1"/>
            </p:cNvSpPr>
            <p:nvPr/>
          </p:nvSpPr>
          <p:spPr bwMode="auto">
            <a:xfrm flipH="1">
              <a:off x="3152" y="4119"/>
              <a:ext cx="291" cy="201"/>
            </a:xfrm>
            <a:prstGeom prst="line">
              <a:avLst/>
            </a:prstGeom>
            <a:noFill/>
            <a:ln w="9525">
              <a:solidFill>
                <a:srgbClr val="FF0000"/>
              </a:solidFill>
              <a:round/>
              <a:headEnd/>
              <a:tailEnd type="triangle" w="med" len="med"/>
            </a:ln>
            <a:effectLst/>
          </p:spPr>
          <p:txBody>
            <a:bodyPr/>
            <a:lstStyle/>
            <a:p>
              <a:endParaRPr lang="es-MX" sz="800" b="0"/>
            </a:p>
          </p:txBody>
        </p:sp>
      </p:grpSp>
      <p:grpSp>
        <p:nvGrpSpPr>
          <p:cNvPr id="48" name="Group 13"/>
          <p:cNvGrpSpPr>
            <a:grpSpLocks/>
          </p:cNvGrpSpPr>
          <p:nvPr/>
        </p:nvGrpSpPr>
        <p:grpSpPr bwMode="auto">
          <a:xfrm>
            <a:off x="4851643" y="5266853"/>
            <a:ext cx="1800225" cy="433388"/>
            <a:chOff x="3152" y="4047"/>
            <a:chExt cx="1134" cy="273"/>
          </a:xfrm>
        </p:grpSpPr>
        <p:sp>
          <p:nvSpPr>
            <p:cNvPr id="49" name="Text Box 9"/>
            <p:cNvSpPr txBox="1">
              <a:spLocks noChangeArrowheads="1"/>
            </p:cNvSpPr>
            <p:nvPr/>
          </p:nvSpPr>
          <p:spPr bwMode="auto">
            <a:xfrm>
              <a:off x="3446" y="4047"/>
              <a:ext cx="840" cy="123"/>
            </a:xfrm>
            <a:prstGeom prst="rect">
              <a:avLst/>
            </a:prstGeom>
            <a:noFill/>
            <a:ln w="9525">
              <a:noFill/>
              <a:miter lim="800000"/>
              <a:headEnd/>
              <a:tailEnd/>
            </a:ln>
            <a:effectLst/>
          </p:spPr>
          <p:txBody>
            <a:bodyPr wrap="none" lIns="36000" tIns="36000" rIns="36000" bIns="36000">
              <a:spAutoFit/>
            </a:bodyPr>
            <a:lstStyle/>
            <a:p>
              <a:pPr algn="l"/>
              <a:r>
                <a:rPr lang="es-ES" sz="800" b="0" dirty="0">
                  <a:solidFill>
                    <a:srgbClr val="FF0000"/>
                  </a:solidFill>
                  <a:effectLst/>
                </a:rPr>
                <a:t>Volumen de Neutralización</a:t>
              </a:r>
            </a:p>
          </p:txBody>
        </p:sp>
        <p:sp>
          <p:nvSpPr>
            <p:cNvPr id="50" name="Line 10"/>
            <p:cNvSpPr>
              <a:spLocks noChangeShapeType="1"/>
            </p:cNvSpPr>
            <p:nvPr/>
          </p:nvSpPr>
          <p:spPr bwMode="auto">
            <a:xfrm flipH="1">
              <a:off x="3152" y="4119"/>
              <a:ext cx="291" cy="201"/>
            </a:xfrm>
            <a:prstGeom prst="line">
              <a:avLst/>
            </a:prstGeom>
            <a:noFill/>
            <a:ln w="9525">
              <a:solidFill>
                <a:srgbClr val="FF0000"/>
              </a:solidFill>
              <a:round/>
              <a:headEnd/>
              <a:tailEnd type="triangle" w="med" len="med"/>
            </a:ln>
            <a:effectLst/>
          </p:spPr>
          <p:txBody>
            <a:bodyPr/>
            <a:lstStyle/>
            <a:p>
              <a:endParaRPr lang="es-MX" sz="800" b="0"/>
            </a:p>
          </p:txBody>
        </p:sp>
      </p:grpSp>
      <p:grpSp>
        <p:nvGrpSpPr>
          <p:cNvPr id="51" name="Group 13"/>
          <p:cNvGrpSpPr>
            <a:grpSpLocks/>
          </p:cNvGrpSpPr>
          <p:nvPr/>
        </p:nvGrpSpPr>
        <p:grpSpPr bwMode="auto">
          <a:xfrm>
            <a:off x="1282339" y="3602590"/>
            <a:ext cx="1497013" cy="433388"/>
            <a:chOff x="3152" y="4047"/>
            <a:chExt cx="943" cy="273"/>
          </a:xfrm>
        </p:grpSpPr>
        <p:sp>
          <p:nvSpPr>
            <p:cNvPr id="52" name="Text Box 9"/>
            <p:cNvSpPr txBox="1">
              <a:spLocks noChangeArrowheads="1"/>
            </p:cNvSpPr>
            <p:nvPr/>
          </p:nvSpPr>
          <p:spPr bwMode="auto">
            <a:xfrm>
              <a:off x="3446" y="4047"/>
              <a:ext cx="649" cy="123"/>
            </a:xfrm>
            <a:prstGeom prst="rect">
              <a:avLst/>
            </a:prstGeom>
            <a:noFill/>
            <a:ln w="9525">
              <a:noFill/>
              <a:miter lim="800000"/>
              <a:headEnd/>
              <a:tailEnd/>
            </a:ln>
            <a:effectLst/>
          </p:spPr>
          <p:txBody>
            <a:bodyPr wrap="none" lIns="36000" tIns="36000" rIns="36000" bIns="36000">
              <a:spAutoFit/>
            </a:bodyPr>
            <a:lstStyle/>
            <a:p>
              <a:pPr algn="l"/>
              <a:r>
                <a:rPr lang="es-ES" sz="800" b="0" dirty="0">
                  <a:solidFill>
                    <a:srgbClr val="FF0000"/>
                  </a:solidFill>
                  <a:effectLst/>
                </a:rPr>
                <a:t>pH de Neutralización</a:t>
              </a:r>
            </a:p>
          </p:txBody>
        </p:sp>
        <p:sp>
          <p:nvSpPr>
            <p:cNvPr id="53" name="Line 10"/>
            <p:cNvSpPr>
              <a:spLocks noChangeShapeType="1"/>
            </p:cNvSpPr>
            <p:nvPr/>
          </p:nvSpPr>
          <p:spPr bwMode="auto">
            <a:xfrm flipH="1">
              <a:off x="3152" y="4119"/>
              <a:ext cx="291" cy="201"/>
            </a:xfrm>
            <a:prstGeom prst="line">
              <a:avLst/>
            </a:prstGeom>
            <a:noFill/>
            <a:ln w="9525">
              <a:solidFill>
                <a:srgbClr val="FF0000"/>
              </a:solidFill>
              <a:round/>
              <a:headEnd/>
              <a:tailEnd type="triangle" w="med" len="med"/>
            </a:ln>
            <a:effectLst/>
          </p:spPr>
          <p:txBody>
            <a:bodyPr/>
            <a:lstStyle/>
            <a:p>
              <a:endParaRPr lang="es-MX" sz="800" b="0"/>
            </a:p>
          </p:txBody>
        </p:sp>
      </p:grpSp>
    </p:spTree>
    <p:extLst>
      <p:ext uri="{BB962C8B-B14F-4D97-AF65-F5344CB8AC3E}">
        <p14:creationId xmlns:p14="http://schemas.microsoft.com/office/powerpoint/2010/main" val="41324212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up)">
                                      <p:cBhvr>
                                        <p:cTn id="7" dur="5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8"/>
                                        </p:tgtEl>
                                        <p:attrNameLst>
                                          <p:attrName>style.visibility</p:attrName>
                                        </p:attrNameLst>
                                      </p:cBhvr>
                                      <p:to>
                                        <p:strVal val="visible"/>
                                      </p:to>
                                    </p:set>
                                    <p:animEffect transition="in" filter="dissolve">
                                      <p:cBhvr>
                                        <p:cTn id="12" dur="500"/>
                                        <p:tgtEl>
                                          <p:spTgt spid="4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righ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1"/>
                                        </p:tgtEl>
                                        <p:attrNameLst>
                                          <p:attrName>style.visibility</p:attrName>
                                        </p:attrNameLst>
                                      </p:cBhvr>
                                      <p:to>
                                        <p:strVal val="visible"/>
                                      </p:to>
                                    </p:set>
                                    <p:animEffect transition="in" filter="dissolve">
                                      <p:cBhvr>
                                        <p:cTn id="22"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Text Box 2"/>
          <p:cNvSpPr txBox="1">
            <a:spLocks noChangeArrowheads="1"/>
          </p:cNvSpPr>
          <p:nvPr/>
        </p:nvSpPr>
        <p:spPr bwMode="auto">
          <a:xfrm>
            <a:off x="719138" y="1340768"/>
            <a:ext cx="7705725" cy="742254"/>
          </a:xfrm>
          <a:prstGeom prst="rect">
            <a:avLst/>
          </a:prstGeom>
          <a:noFill/>
          <a:ln w="9525">
            <a:noFill/>
            <a:miter lim="800000"/>
            <a:headEnd/>
            <a:tailEnd/>
          </a:ln>
          <a:effectLst/>
        </p:spPr>
        <p:txBody>
          <a:bodyPr>
            <a:spAutoFit/>
          </a:bodyPr>
          <a:lstStyle/>
          <a:p>
            <a:pPr algn="just" eaLnBrk="1" hangingPunct="1">
              <a:lnSpc>
                <a:spcPct val="140000"/>
              </a:lnSpc>
              <a:spcAft>
                <a:spcPct val="70000"/>
              </a:spcAft>
            </a:pPr>
            <a:r>
              <a:rPr lang="es-ES" sz="1600" b="0" dirty="0">
                <a:solidFill>
                  <a:srgbClr val="000066"/>
                </a:solidFill>
                <a:effectLst/>
                <a:cs typeface="Times New Roman" pitchFamily="18" charset="0"/>
              </a:rPr>
              <a:t>Si se gastan 28 [</a:t>
            </a:r>
            <a:r>
              <a:rPr lang="es-ES" sz="1600" b="0" dirty="0" err="1">
                <a:solidFill>
                  <a:srgbClr val="000066"/>
                </a:solidFill>
                <a:effectLst/>
                <a:cs typeface="Times New Roman" pitchFamily="18" charset="0"/>
              </a:rPr>
              <a:t>mL</a:t>
            </a:r>
            <a:r>
              <a:rPr lang="es-ES" sz="1600" b="0" dirty="0">
                <a:solidFill>
                  <a:srgbClr val="000066"/>
                </a:solidFill>
                <a:effectLst/>
                <a:cs typeface="Times New Roman" pitchFamily="18" charset="0"/>
              </a:rPr>
              <a:t>] de una disolución 0.1 [M] de </a:t>
            </a:r>
            <a:r>
              <a:rPr lang="es-ES" sz="1600" b="0" dirty="0" err="1">
                <a:solidFill>
                  <a:srgbClr val="000066"/>
                </a:solidFill>
                <a:effectLst/>
                <a:cs typeface="Times New Roman" pitchFamily="18" charset="0"/>
              </a:rPr>
              <a:t>NaOH</a:t>
            </a:r>
            <a:r>
              <a:rPr lang="es-ES" sz="1600" b="0" dirty="0">
                <a:solidFill>
                  <a:srgbClr val="000066"/>
                </a:solidFill>
                <a:effectLst/>
                <a:cs typeface="Times New Roman" pitchFamily="18" charset="0"/>
              </a:rPr>
              <a:t>, los cálculos para determinar la cantidad de ácido acético que hay en el vinagre son los siguientes:</a:t>
            </a:r>
          </a:p>
        </p:txBody>
      </p:sp>
      <p:graphicFrame>
        <p:nvGraphicFramePr>
          <p:cNvPr id="252933" name="Object 5"/>
          <p:cNvGraphicFramePr>
            <a:graphicFrameLocks noChangeAspect="1"/>
          </p:cNvGraphicFramePr>
          <p:nvPr>
            <p:extLst>
              <p:ext uri="{D42A27DB-BD31-4B8C-83A1-F6EECF244321}">
                <p14:modId xmlns:p14="http://schemas.microsoft.com/office/powerpoint/2010/main" val="446017149"/>
              </p:ext>
            </p:extLst>
          </p:nvPr>
        </p:nvGraphicFramePr>
        <p:xfrm>
          <a:off x="762000" y="2377703"/>
          <a:ext cx="1468438" cy="230188"/>
        </p:xfrm>
        <a:graphic>
          <a:graphicData uri="http://schemas.openxmlformats.org/presentationml/2006/ole">
            <mc:AlternateContent xmlns:mc="http://schemas.openxmlformats.org/markup-compatibility/2006">
              <mc:Choice xmlns:v="urn:schemas-microsoft-com:vml" Requires="v">
                <p:oleObj spid="_x0000_s253325" r:id="rId3" imgW="1129810" imgH="177723" progId="Equation.3">
                  <p:embed/>
                </p:oleObj>
              </mc:Choice>
              <mc:Fallback>
                <p:oleObj r:id="rId3" imgW="1129810" imgH="177723"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2377703"/>
                        <a:ext cx="1468438" cy="230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2935" name="Object 7"/>
          <p:cNvGraphicFramePr>
            <a:graphicFrameLocks noChangeAspect="1"/>
          </p:cNvGraphicFramePr>
          <p:nvPr>
            <p:extLst>
              <p:ext uri="{D42A27DB-BD31-4B8C-83A1-F6EECF244321}">
                <p14:modId xmlns:p14="http://schemas.microsoft.com/office/powerpoint/2010/main" val="1768429839"/>
              </p:ext>
            </p:extLst>
          </p:nvPr>
        </p:nvGraphicFramePr>
        <p:xfrm>
          <a:off x="2241550" y="2301503"/>
          <a:ext cx="1039813" cy="479425"/>
        </p:xfrm>
        <a:graphic>
          <a:graphicData uri="http://schemas.openxmlformats.org/presentationml/2006/ole">
            <mc:AlternateContent xmlns:mc="http://schemas.openxmlformats.org/markup-compatibility/2006">
              <mc:Choice xmlns:v="urn:schemas-microsoft-com:vml" Requires="v">
                <p:oleObj spid="_x0000_s253326" r:id="rId5" imgW="800100" imgH="368300" progId="Equation.3">
                  <p:embed/>
                </p:oleObj>
              </mc:Choice>
              <mc:Fallback>
                <p:oleObj r:id="rId5" imgW="800100" imgH="368300" progId="Equation.3">
                  <p:embed/>
                  <p:pic>
                    <p:nvPicPr>
                      <p:cNvPr id="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41550" y="2301503"/>
                        <a:ext cx="1039813" cy="479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2937" name="Object 9"/>
          <p:cNvGraphicFramePr>
            <a:graphicFrameLocks noChangeAspect="1"/>
          </p:cNvGraphicFramePr>
          <p:nvPr>
            <p:extLst>
              <p:ext uri="{D42A27DB-BD31-4B8C-83A1-F6EECF244321}">
                <p14:modId xmlns:p14="http://schemas.microsoft.com/office/powerpoint/2010/main" val="2149358174"/>
              </p:ext>
            </p:extLst>
          </p:nvPr>
        </p:nvGraphicFramePr>
        <p:xfrm>
          <a:off x="3292475" y="2301503"/>
          <a:ext cx="1436688" cy="479425"/>
        </p:xfrm>
        <a:graphic>
          <a:graphicData uri="http://schemas.openxmlformats.org/presentationml/2006/ole">
            <mc:AlternateContent xmlns:mc="http://schemas.openxmlformats.org/markup-compatibility/2006">
              <mc:Choice xmlns:v="urn:schemas-microsoft-com:vml" Requires="v">
                <p:oleObj spid="_x0000_s253327" r:id="rId7" imgW="1104900" imgH="368300" progId="Equation.3">
                  <p:embed/>
                </p:oleObj>
              </mc:Choice>
              <mc:Fallback>
                <p:oleObj r:id="rId7" imgW="1104900" imgH="368300" progId="Equation.3">
                  <p:embed/>
                  <p:pic>
                    <p:nvPicPr>
                      <p:cNvPr id="0"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92475" y="2301503"/>
                        <a:ext cx="1436688" cy="479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2939" name="Object 11"/>
          <p:cNvGraphicFramePr>
            <a:graphicFrameLocks noChangeAspect="1"/>
          </p:cNvGraphicFramePr>
          <p:nvPr>
            <p:extLst>
              <p:ext uri="{D42A27DB-BD31-4B8C-83A1-F6EECF244321}">
                <p14:modId xmlns:p14="http://schemas.microsoft.com/office/powerpoint/2010/main" val="3821782273"/>
              </p:ext>
            </p:extLst>
          </p:nvPr>
        </p:nvGraphicFramePr>
        <p:xfrm>
          <a:off x="4740275" y="2301503"/>
          <a:ext cx="1584325" cy="479425"/>
        </p:xfrm>
        <a:graphic>
          <a:graphicData uri="http://schemas.openxmlformats.org/presentationml/2006/ole">
            <mc:AlternateContent xmlns:mc="http://schemas.openxmlformats.org/markup-compatibility/2006">
              <mc:Choice xmlns:v="urn:schemas-microsoft-com:vml" Requires="v">
                <p:oleObj spid="_x0000_s253328" r:id="rId9" imgW="1219200" imgH="368300" progId="Equation.3">
                  <p:embed/>
                </p:oleObj>
              </mc:Choice>
              <mc:Fallback>
                <p:oleObj r:id="rId9" imgW="1219200" imgH="368300" progId="Equation.3">
                  <p:embed/>
                  <p:pic>
                    <p:nvPicPr>
                      <p:cNvPr id="0" name="Picture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40275" y="2301503"/>
                        <a:ext cx="1584325" cy="479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2945" name="Text Box 17"/>
          <p:cNvSpPr txBox="1">
            <a:spLocks noChangeArrowheads="1"/>
          </p:cNvSpPr>
          <p:nvPr/>
        </p:nvSpPr>
        <p:spPr bwMode="auto">
          <a:xfrm>
            <a:off x="6250218" y="2372845"/>
            <a:ext cx="2077813" cy="292388"/>
          </a:xfrm>
          <a:prstGeom prst="rect">
            <a:avLst/>
          </a:prstGeom>
          <a:noFill/>
          <a:ln w="9525">
            <a:noFill/>
            <a:miter lim="800000"/>
            <a:headEnd/>
            <a:tailEnd/>
          </a:ln>
          <a:effectLst/>
        </p:spPr>
        <p:txBody>
          <a:bodyPr wrap="none">
            <a:spAutoFit/>
          </a:bodyPr>
          <a:lstStyle/>
          <a:p>
            <a:r>
              <a:rPr lang="es-ES" sz="1300" dirty="0">
                <a:effectLst/>
              </a:rPr>
              <a:t>= 0.0028 [mol] CH</a:t>
            </a:r>
            <a:r>
              <a:rPr lang="es-ES" sz="1300" baseline="-25000" dirty="0">
                <a:effectLst/>
              </a:rPr>
              <a:t>3</a:t>
            </a:r>
            <a:r>
              <a:rPr lang="es-ES" sz="1300" dirty="0">
                <a:effectLst/>
              </a:rPr>
              <a:t>CO</a:t>
            </a:r>
            <a:r>
              <a:rPr lang="es-ES" sz="1300" baseline="-25000" dirty="0">
                <a:effectLst/>
              </a:rPr>
              <a:t>2</a:t>
            </a:r>
            <a:r>
              <a:rPr lang="es-ES" sz="1300" dirty="0">
                <a:effectLst/>
              </a:rPr>
              <a:t>H</a:t>
            </a:r>
          </a:p>
        </p:txBody>
      </p:sp>
      <p:sp>
        <p:nvSpPr>
          <p:cNvPr id="13" name="Text Box 72"/>
          <p:cNvSpPr txBox="1">
            <a:spLocks noChangeArrowheads="1"/>
          </p:cNvSpPr>
          <p:nvPr/>
        </p:nvSpPr>
        <p:spPr bwMode="auto">
          <a:xfrm>
            <a:off x="1763688" y="765175"/>
            <a:ext cx="5616624" cy="369332"/>
          </a:xfrm>
          <a:prstGeom prst="rect">
            <a:avLst/>
          </a:prstGeom>
          <a:noFill/>
          <a:ln w="9525">
            <a:noFill/>
            <a:miter lim="800000"/>
            <a:headEnd/>
            <a:tailEnd/>
          </a:ln>
          <a:effectLst/>
        </p:spPr>
        <p:txBody>
          <a:bodyPr wrap="square">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lang="es-ES" sz="1800" kern="0" dirty="0">
                <a:solidFill>
                  <a:srgbClr val="000099"/>
                </a:solidFill>
                <a:effectLst/>
              </a:rPr>
              <a:t>Contenido de ácido acético (cálculos)</a:t>
            </a:r>
          </a:p>
        </p:txBody>
      </p:sp>
      <p:sp>
        <p:nvSpPr>
          <p:cNvPr id="14" name="Text Box 8"/>
          <p:cNvSpPr txBox="1">
            <a:spLocks noChangeArrowheads="1"/>
          </p:cNvSpPr>
          <p:nvPr/>
        </p:nvSpPr>
        <p:spPr bwMode="auto">
          <a:xfrm>
            <a:off x="719138" y="3151304"/>
            <a:ext cx="7705725" cy="781752"/>
          </a:xfrm>
          <a:prstGeom prst="rect">
            <a:avLst/>
          </a:prstGeom>
          <a:noFill/>
          <a:ln w="9525">
            <a:noFill/>
            <a:miter lim="800000"/>
            <a:headEnd/>
            <a:tailEnd/>
          </a:ln>
          <a:effectLst/>
        </p:spPr>
        <p:txBody>
          <a:bodyPr>
            <a:spAutoFit/>
          </a:bodyPr>
          <a:lstStyle/>
          <a:p>
            <a:pPr algn="just" eaLnBrk="1" hangingPunct="1">
              <a:lnSpc>
                <a:spcPct val="140000"/>
              </a:lnSpc>
              <a:spcAft>
                <a:spcPct val="70000"/>
              </a:spcAft>
            </a:pPr>
            <a:r>
              <a:rPr lang="es-ES" sz="1600" b="0" dirty="0">
                <a:solidFill>
                  <a:srgbClr val="000066"/>
                </a:solidFill>
                <a:effectLst/>
                <a:cs typeface="Times New Roman" pitchFamily="18" charset="0"/>
              </a:rPr>
              <a:t>Conociendo los moles de ácido acético que hay en el vinagre, se puede determinar el porcentaje masa-volumen del ácido acético en el vinagre. </a:t>
            </a:r>
          </a:p>
        </p:txBody>
      </p:sp>
      <p:sp>
        <p:nvSpPr>
          <p:cNvPr id="15" name="Text Box 13"/>
          <p:cNvSpPr txBox="1">
            <a:spLocks noChangeArrowheads="1"/>
          </p:cNvSpPr>
          <p:nvPr/>
        </p:nvSpPr>
        <p:spPr bwMode="auto">
          <a:xfrm>
            <a:off x="1907704" y="4179566"/>
            <a:ext cx="1933543" cy="292388"/>
          </a:xfrm>
          <a:prstGeom prst="rect">
            <a:avLst/>
          </a:prstGeom>
          <a:noFill/>
          <a:ln w="9525">
            <a:noFill/>
            <a:miter lim="800000"/>
            <a:headEnd/>
            <a:tailEnd/>
          </a:ln>
          <a:effectLst/>
        </p:spPr>
        <p:txBody>
          <a:bodyPr wrap="none">
            <a:spAutoFit/>
          </a:bodyPr>
          <a:lstStyle/>
          <a:p>
            <a:r>
              <a:rPr lang="es-ES" sz="1300" dirty="0">
                <a:effectLst/>
              </a:rPr>
              <a:t>0.0028 [mol] CH</a:t>
            </a:r>
            <a:r>
              <a:rPr lang="es-ES" sz="1300" baseline="-25000" dirty="0">
                <a:effectLst/>
              </a:rPr>
              <a:t>3</a:t>
            </a:r>
            <a:r>
              <a:rPr lang="es-ES" sz="1300" dirty="0">
                <a:effectLst/>
              </a:rPr>
              <a:t>CO</a:t>
            </a:r>
            <a:r>
              <a:rPr lang="es-ES" sz="1300" baseline="-25000" dirty="0">
                <a:effectLst/>
              </a:rPr>
              <a:t>2</a:t>
            </a:r>
            <a:r>
              <a:rPr lang="es-ES" sz="1300" dirty="0">
                <a:effectLst/>
              </a:rPr>
              <a:t>H</a:t>
            </a:r>
          </a:p>
        </p:txBody>
      </p:sp>
      <p:graphicFrame>
        <p:nvGraphicFramePr>
          <p:cNvPr id="16" name="Object 14"/>
          <p:cNvGraphicFramePr>
            <a:graphicFrameLocks noChangeAspect="1"/>
          </p:cNvGraphicFramePr>
          <p:nvPr>
            <p:extLst>
              <p:ext uri="{D42A27DB-BD31-4B8C-83A1-F6EECF244321}">
                <p14:modId xmlns:p14="http://schemas.microsoft.com/office/powerpoint/2010/main" val="4139480972"/>
              </p:ext>
            </p:extLst>
          </p:nvPr>
        </p:nvGraphicFramePr>
        <p:xfrm>
          <a:off x="3880520" y="4077072"/>
          <a:ext cx="1601788" cy="512763"/>
        </p:xfrm>
        <a:graphic>
          <a:graphicData uri="http://schemas.openxmlformats.org/presentationml/2006/ole">
            <mc:AlternateContent xmlns:mc="http://schemas.openxmlformats.org/markup-compatibility/2006">
              <mc:Choice xmlns:v="urn:schemas-microsoft-com:vml" Requires="v">
                <p:oleObj spid="_x0000_s253329" r:id="rId11" imgW="1218671" imgH="393529" progId="Equation.3">
                  <p:embed/>
                </p:oleObj>
              </mc:Choice>
              <mc:Fallback>
                <p:oleObj r:id="rId11" imgW="1218671" imgH="393529"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880520" y="4077072"/>
                        <a:ext cx="1601788" cy="512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 name="Text Box 19"/>
          <p:cNvSpPr txBox="1">
            <a:spLocks noChangeArrowheads="1"/>
          </p:cNvSpPr>
          <p:nvPr/>
        </p:nvSpPr>
        <p:spPr bwMode="auto">
          <a:xfrm>
            <a:off x="5455301" y="4175119"/>
            <a:ext cx="1790875" cy="292388"/>
          </a:xfrm>
          <a:prstGeom prst="rect">
            <a:avLst/>
          </a:prstGeom>
          <a:noFill/>
          <a:ln w="9525">
            <a:noFill/>
            <a:miter lim="800000"/>
            <a:headEnd/>
            <a:tailEnd/>
          </a:ln>
          <a:effectLst/>
        </p:spPr>
        <p:txBody>
          <a:bodyPr wrap="none">
            <a:spAutoFit/>
          </a:bodyPr>
          <a:lstStyle/>
          <a:p>
            <a:r>
              <a:rPr lang="es-ES" sz="1300" dirty="0">
                <a:effectLst/>
              </a:rPr>
              <a:t>= 0.168 [g] CH</a:t>
            </a:r>
            <a:r>
              <a:rPr lang="es-ES" sz="1300" baseline="-25000" dirty="0">
                <a:effectLst/>
              </a:rPr>
              <a:t>3</a:t>
            </a:r>
            <a:r>
              <a:rPr lang="es-ES" sz="1300" dirty="0">
                <a:effectLst/>
              </a:rPr>
              <a:t>CO</a:t>
            </a:r>
            <a:r>
              <a:rPr lang="es-ES" sz="1300" baseline="-25000" dirty="0">
                <a:effectLst/>
              </a:rPr>
              <a:t>2</a:t>
            </a:r>
            <a:r>
              <a:rPr lang="es-ES" sz="1300" dirty="0">
                <a:effectLst/>
              </a:rPr>
              <a:t>H</a:t>
            </a:r>
          </a:p>
        </p:txBody>
      </p:sp>
      <p:graphicFrame>
        <p:nvGraphicFramePr>
          <p:cNvPr id="18" name="Object 20"/>
          <p:cNvGraphicFramePr>
            <a:graphicFrameLocks noChangeAspect="1"/>
          </p:cNvGraphicFramePr>
          <p:nvPr>
            <p:extLst>
              <p:ext uri="{D42A27DB-BD31-4B8C-83A1-F6EECF244321}">
                <p14:modId xmlns:p14="http://schemas.microsoft.com/office/powerpoint/2010/main" val="2755918640"/>
              </p:ext>
            </p:extLst>
          </p:nvPr>
        </p:nvGraphicFramePr>
        <p:xfrm>
          <a:off x="977591" y="4973290"/>
          <a:ext cx="1752600" cy="615950"/>
        </p:xfrm>
        <a:graphic>
          <a:graphicData uri="http://schemas.openxmlformats.org/presentationml/2006/ole">
            <mc:AlternateContent xmlns:mc="http://schemas.openxmlformats.org/markup-compatibility/2006">
              <mc:Choice xmlns:v="urn:schemas-microsoft-com:vml" Requires="v">
                <p:oleObj spid="_x0000_s253330" r:id="rId13" imgW="1600200" imgH="558800" progId="Equation.3">
                  <p:embed/>
                </p:oleObj>
              </mc:Choice>
              <mc:Fallback>
                <p:oleObj r:id="rId13" imgW="1600200" imgH="5588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77591" y="4973290"/>
                        <a:ext cx="1752600" cy="615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 name="Text Box 23"/>
          <p:cNvSpPr txBox="1">
            <a:spLocks noChangeArrowheads="1"/>
          </p:cNvSpPr>
          <p:nvPr/>
        </p:nvSpPr>
        <p:spPr bwMode="auto">
          <a:xfrm>
            <a:off x="5870582" y="5112990"/>
            <a:ext cx="2112963" cy="292100"/>
          </a:xfrm>
          <a:prstGeom prst="rect">
            <a:avLst/>
          </a:prstGeom>
          <a:noFill/>
          <a:ln w="9525">
            <a:noFill/>
            <a:miter lim="800000"/>
            <a:headEnd/>
            <a:tailEnd/>
          </a:ln>
          <a:effectLst/>
        </p:spPr>
        <p:txBody>
          <a:bodyPr wrap="none">
            <a:spAutoFit/>
          </a:bodyPr>
          <a:lstStyle/>
          <a:p>
            <a:r>
              <a:rPr lang="es-ES" sz="1300" dirty="0">
                <a:effectLst/>
              </a:rPr>
              <a:t>= </a:t>
            </a:r>
            <a:r>
              <a:rPr lang="es-ES" sz="1300" dirty="0">
                <a:solidFill>
                  <a:srgbClr val="0000CC"/>
                </a:solidFill>
                <a:effectLst/>
              </a:rPr>
              <a:t>5.6 % m/V de CH</a:t>
            </a:r>
            <a:r>
              <a:rPr lang="es-ES" sz="1300" baseline="-25000" dirty="0">
                <a:solidFill>
                  <a:srgbClr val="0000CC"/>
                </a:solidFill>
                <a:effectLst/>
              </a:rPr>
              <a:t>3</a:t>
            </a:r>
            <a:r>
              <a:rPr lang="es-ES" sz="1300" dirty="0">
                <a:solidFill>
                  <a:srgbClr val="0000CC"/>
                </a:solidFill>
                <a:effectLst/>
              </a:rPr>
              <a:t>CO</a:t>
            </a:r>
            <a:r>
              <a:rPr lang="es-ES" sz="1300" baseline="-25000" dirty="0">
                <a:solidFill>
                  <a:srgbClr val="0000CC"/>
                </a:solidFill>
                <a:effectLst/>
              </a:rPr>
              <a:t>2</a:t>
            </a:r>
            <a:r>
              <a:rPr lang="es-ES" sz="1300" dirty="0">
                <a:solidFill>
                  <a:srgbClr val="0000CC"/>
                </a:solidFill>
                <a:effectLst/>
              </a:rPr>
              <a:t>H</a:t>
            </a:r>
          </a:p>
        </p:txBody>
      </p:sp>
      <p:graphicFrame>
        <p:nvGraphicFramePr>
          <p:cNvPr id="21" name="Object 24"/>
          <p:cNvGraphicFramePr>
            <a:graphicFrameLocks noChangeAspect="1"/>
          </p:cNvGraphicFramePr>
          <p:nvPr/>
        </p:nvGraphicFramePr>
        <p:xfrm>
          <a:off x="3116269" y="5025677"/>
          <a:ext cx="2822575" cy="511175"/>
        </p:xfrm>
        <a:graphic>
          <a:graphicData uri="http://schemas.openxmlformats.org/presentationml/2006/ole">
            <mc:AlternateContent xmlns:mc="http://schemas.openxmlformats.org/markup-compatibility/2006">
              <mc:Choice xmlns:v="urn:schemas-microsoft-com:vml" Requires="v">
                <p:oleObj spid="_x0000_s253331" name="Ecuación" r:id="rId15" imgW="2145960" imgH="393480" progId="Equation.3">
                  <p:embed/>
                </p:oleObj>
              </mc:Choice>
              <mc:Fallback>
                <p:oleObj name="Ecuación" r:id="rId15" imgW="2145960" imgH="39348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116269" y="5025677"/>
                        <a:ext cx="2822575" cy="511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52930"/>
                                        </p:tgtEl>
                                        <p:attrNameLst>
                                          <p:attrName>style.visibility</p:attrName>
                                        </p:attrNameLst>
                                      </p:cBhvr>
                                      <p:to>
                                        <p:strVal val="visible"/>
                                      </p:to>
                                    </p:set>
                                    <p:animEffect transition="in" filter="strips(downRight)">
                                      <p:cBhvr>
                                        <p:cTn id="7" dur="500"/>
                                        <p:tgtEl>
                                          <p:spTgt spid="25293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2933"/>
                                        </p:tgtEl>
                                        <p:attrNameLst>
                                          <p:attrName>style.visibility</p:attrName>
                                        </p:attrNameLst>
                                      </p:cBhvr>
                                      <p:to>
                                        <p:strVal val="visible"/>
                                      </p:to>
                                    </p:set>
                                    <p:animEffect transition="in" filter="fade">
                                      <p:cBhvr>
                                        <p:cTn id="12" dur="500"/>
                                        <p:tgtEl>
                                          <p:spTgt spid="25293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52935"/>
                                        </p:tgtEl>
                                        <p:attrNameLst>
                                          <p:attrName>style.visibility</p:attrName>
                                        </p:attrNameLst>
                                      </p:cBhvr>
                                      <p:to>
                                        <p:strVal val="visible"/>
                                      </p:to>
                                    </p:set>
                                    <p:animEffect transition="in" filter="fade">
                                      <p:cBhvr>
                                        <p:cTn id="17" dur="500"/>
                                        <p:tgtEl>
                                          <p:spTgt spid="25293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52937"/>
                                        </p:tgtEl>
                                        <p:attrNameLst>
                                          <p:attrName>style.visibility</p:attrName>
                                        </p:attrNameLst>
                                      </p:cBhvr>
                                      <p:to>
                                        <p:strVal val="visible"/>
                                      </p:to>
                                    </p:set>
                                    <p:animEffect transition="in" filter="fade">
                                      <p:cBhvr>
                                        <p:cTn id="22" dur="500"/>
                                        <p:tgtEl>
                                          <p:spTgt spid="25293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52939"/>
                                        </p:tgtEl>
                                        <p:attrNameLst>
                                          <p:attrName>style.visibility</p:attrName>
                                        </p:attrNameLst>
                                      </p:cBhvr>
                                      <p:to>
                                        <p:strVal val="visible"/>
                                      </p:to>
                                    </p:set>
                                    <p:animEffect transition="in" filter="fade">
                                      <p:cBhvr>
                                        <p:cTn id="27" dur="500"/>
                                        <p:tgtEl>
                                          <p:spTgt spid="25293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52945"/>
                                        </p:tgtEl>
                                        <p:attrNameLst>
                                          <p:attrName>style.visibility</p:attrName>
                                        </p:attrNameLst>
                                      </p:cBhvr>
                                      <p:to>
                                        <p:strVal val="visible"/>
                                      </p:to>
                                    </p:set>
                                    <p:animEffect transition="in" filter="fade">
                                      <p:cBhvr>
                                        <p:cTn id="32" dur="500"/>
                                        <p:tgtEl>
                                          <p:spTgt spid="252945"/>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strips(downRight)">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5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fade">
                                      <p:cBhvr>
                                        <p:cTn id="52" dur="500"/>
                                        <p:tgtEl>
                                          <p:spTgt spid="17"/>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500"/>
                                        <p:tgtEl>
                                          <p:spTgt spid="18"/>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fade">
                                      <p:cBhvr>
                                        <p:cTn id="62" dur="500"/>
                                        <p:tgtEl>
                                          <p:spTgt spid="21"/>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fade">
                                      <p:cBhvr>
                                        <p:cTn id="6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930" grpId="0"/>
      <p:bldP spid="252945" grpId="0"/>
      <p:bldP spid="14" grpId="0"/>
      <p:bldP spid="15" grpId="0"/>
      <p:bldP spid="17" grpId="0"/>
      <p:bldP spid="2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18"/>
          <p:cNvSpPr txBox="1">
            <a:spLocks noChangeArrowheads="1"/>
          </p:cNvSpPr>
          <p:nvPr/>
        </p:nvSpPr>
        <p:spPr bwMode="auto">
          <a:xfrm>
            <a:off x="617537" y="1412776"/>
            <a:ext cx="7705725" cy="742254"/>
          </a:xfrm>
          <a:prstGeom prst="rect">
            <a:avLst/>
          </a:prstGeom>
          <a:noFill/>
          <a:ln w="9525">
            <a:noFill/>
            <a:miter lim="800000"/>
            <a:headEnd/>
            <a:tailEnd/>
          </a:ln>
          <a:effectLst/>
        </p:spPr>
        <p:txBody>
          <a:bodyPr>
            <a:spAutoFit/>
          </a:bodyPr>
          <a:lstStyle/>
          <a:p>
            <a:pPr algn="just" eaLnBrk="1" hangingPunct="1">
              <a:lnSpc>
                <a:spcPct val="140000"/>
              </a:lnSpc>
              <a:spcAft>
                <a:spcPct val="70000"/>
              </a:spcAft>
            </a:pPr>
            <a:r>
              <a:rPr lang="es-ES" sz="1600" b="0" dirty="0">
                <a:solidFill>
                  <a:srgbClr val="000066"/>
                </a:solidFill>
                <a:effectLst/>
                <a:cs typeface="Times New Roman" pitchFamily="18" charset="0"/>
              </a:rPr>
              <a:t>Conociendo los moles de ácido acético que hay en el vinagre, se puede determinar la molaridad del ácido acético en el vinagre.</a:t>
            </a:r>
          </a:p>
        </p:txBody>
      </p:sp>
      <p:graphicFrame>
        <p:nvGraphicFramePr>
          <p:cNvPr id="11" name="Object 19"/>
          <p:cNvGraphicFramePr>
            <a:graphicFrameLocks noChangeAspect="1"/>
          </p:cNvGraphicFramePr>
          <p:nvPr>
            <p:extLst>
              <p:ext uri="{D42A27DB-BD31-4B8C-83A1-F6EECF244321}">
                <p14:modId xmlns:p14="http://schemas.microsoft.com/office/powerpoint/2010/main" val="4093416719"/>
              </p:ext>
            </p:extLst>
          </p:nvPr>
        </p:nvGraphicFramePr>
        <p:xfrm>
          <a:off x="1128415" y="2305178"/>
          <a:ext cx="1579563" cy="798513"/>
        </p:xfrm>
        <a:graphic>
          <a:graphicData uri="http://schemas.openxmlformats.org/presentationml/2006/ole">
            <mc:AlternateContent xmlns:mc="http://schemas.openxmlformats.org/markup-compatibility/2006">
              <mc:Choice xmlns:v="urn:schemas-microsoft-com:vml" Requires="v">
                <p:oleObj spid="_x0000_s256170" r:id="rId3" imgW="977476" imgH="495085" progId="Equation.3">
                  <p:embed/>
                </p:oleObj>
              </mc:Choice>
              <mc:Fallback>
                <p:oleObj r:id="rId3" imgW="977476" imgH="495085"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28415" y="2305178"/>
                        <a:ext cx="1579563" cy="798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2" name="Group 29"/>
          <p:cNvGrpSpPr>
            <a:grpSpLocks/>
          </p:cNvGrpSpPr>
          <p:nvPr/>
        </p:nvGrpSpPr>
        <p:grpSpPr bwMode="auto">
          <a:xfrm>
            <a:off x="3131840" y="2457578"/>
            <a:ext cx="4340225" cy="511175"/>
            <a:chOff x="1790" y="3360"/>
            <a:chExt cx="2734" cy="322"/>
          </a:xfrm>
        </p:grpSpPr>
        <p:sp>
          <p:nvSpPr>
            <p:cNvPr id="13" name="Text Box 24"/>
            <p:cNvSpPr txBox="1">
              <a:spLocks noChangeArrowheads="1"/>
            </p:cNvSpPr>
            <p:nvPr/>
          </p:nvSpPr>
          <p:spPr bwMode="auto">
            <a:xfrm>
              <a:off x="3247" y="3425"/>
              <a:ext cx="1277" cy="194"/>
            </a:xfrm>
            <a:prstGeom prst="rect">
              <a:avLst/>
            </a:prstGeom>
            <a:noFill/>
            <a:ln w="9525">
              <a:noFill/>
              <a:miter lim="800000"/>
              <a:headEnd/>
              <a:tailEnd/>
            </a:ln>
            <a:effectLst/>
          </p:spPr>
          <p:txBody>
            <a:bodyPr wrap="none">
              <a:spAutoFit/>
            </a:bodyPr>
            <a:lstStyle/>
            <a:p>
              <a:r>
                <a:rPr lang="es-ES" sz="1400" dirty="0">
                  <a:solidFill>
                    <a:srgbClr val="0000CC"/>
                  </a:solidFill>
                  <a:effectLst/>
                </a:rPr>
                <a:t>= 0.9333 [M] CH</a:t>
              </a:r>
              <a:r>
                <a:rPr lang="es-ES" sz="1400" baseline="-25000" dirty="0">
                  <a:solidFill>
                    <a:srgbClr val="0000CC"/>
                  </a:solidFill>
                  <a:effectLst/>
                </a:rPr>
                <a:t>3</a:t>
              </a:r>
              <a:r>
                <a:rPr lang="es-ES" sz="1400" dirty="0">
                  <a:solidFill>
                    <a:srgbClr val="0000CC"/>
                  </a:solidFill>
                  <a:effectLst/>
                </a:rPr>
                <a:t>CO</a:t>
              </a:r>
              <a:r>
                <a:rPr lang="es-ES" sz="1400" baseline="-25000" dirty="0">
                  <a:solidFill>
                    <a:srgbClr val="0000CC"/>
                  </a:solidFill>
                  <a:effectLst/>
                </a:rPr>
                <a:t>2</a:t>
              </a:r>
              <a:r>
                <a:rPr lang="es-ES" sz="1400" dirty="0">
                  <a:solidFill>
                    <a:srgbClr val="0000CC"/>
                  </a:solidFill>
                  <a:effectLst/>
                </a:rPr>
                <a:t>H</a:t>
              </a:r>
            </a:p>
          </p:txBody>
        </p:sp>
        <p:graphicFrame>
          <p:nvGraphicFramePr>
            <p:cNvPr id="14" name="Object 25"/>
            <p:cNvGraphicFramePr>
              <a:graphicFrameLocks noChangeAspect="1"/>
            </p:cNvGraphicFramePr>
            <p:nvPr/>
          </p:nvGraphicFramePr>
          <p:xfrm>
            <a:off x="1790" y="3360"/>
            <a:ext cx="1504" cy="322"/>
          </p:xfrm>
          <a:graphic>
            <a:graphicData uri="http://schemas.openxmlformats.org/presentationml/2006/ole">
              <mc:AlternateContent xmlns:mc="http://schemas.openxmlformats.org/markup-compatibility/2006">
                <mc:Choice xmlns:v="urn:schemas-microsoft-com:vml" Requires="v">
                  <p:oleObj spid="_x0000_s256171" name="Ecuación" r:id="rId5" imgW="1815840" imgH="393480" progId="Equation.3">
                    <p:embed/>
                  </p:oleObj>
                </mc:Choice>
                <mc:Fallback>
                  <p:oleObj name="Ecuación" r:id="rId5" imgW="1815840" imgH="393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0" y="3360"/>
                          <a:ext cx="1504" cy="3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5" name="Text Box 72"/>
          <p:cNvSpPr txBox="1">
            <a:spLocks noChangeArrowheads="1"/>
          </p:cNvSpPr>
          <p:nvPr/>
        </p:nvSpPr>
        <p:spPr bwMode="auto">
          <a:xfrm>
            <a:off x="1763688" y="765175"/>
            <a:ext cx="5616624" cy="369332"/>
          </a:xfrm>
          <a:prstGeom prst="rect">
            <a:avLst/>
          </a:prstGeom>
          <a:noFill/>
          <a:ln w="9525">
            <a:noFill/>
            <a:miter lim="800000"/>
            <a:headEnd/>
            <a:tailEnd/>
          </a:ln>
          <a:effectLst/>
        </p:spPr>
        <p:txBody>
          <a:bodyPr wrap="square">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lang="es-ES" sz="1800" kern="0" dirty="0">
                <a:solidFill>
                  <a:srgbClr val="000099"/>
                </a:solidFill>
                <a:effectLst/>
              </a:rPr>
              <a:t>Contenido de ácido acético (cálculos)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Righ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499"/>
                                          </p:stCondLst>
                                        </p:cTn>
                                        <p:tgtEl>
                                          <p:spTgt spid="11"/>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dissolve">
                                      <p:cBhvr>
                                        <p:cTn id="1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algn="ctr">
              <a:spcBef>
                <a:spcPct val="50000"/>
              </a:spcBef>
            </a:pPr>
            <a:r>
              <a:rPr lang="es-ES" sz="1800" b="1" dirty="0">
                <a:solidFill>
                  <a:srgbClr val="000099"/>
                </a:solidFill>
                <a:latin typeface="Arial" charset="0"/>
              </a:rPr>
              <a:t>Créditos</a:t>
            </a:r>
          </a:p>
        </p:txBody>
      </p:sp>
      <p:sp>
        <p:nvSpPr>
          <p:cNvPr id="4" name="Text Box 7"/>
          <p:cNvSpPr txBox="1">
            <a:spLocks noChangeArrowheads="1"/>
          </p:cNvSpPr>
          <p:nvPr/>
        </p:nvSpPr>
        <p:spPr bwMode="auto">
          <a:xfrm>
            <a:off x="827584" y="1340768"/>
            <a:ext cx="7799294" cy="5278368"/>
          </a:xfrm>
          <a:prstGeom prst="rect">
            <a:avLst/>
          </a:prstGeom>
          <a:noFill/>
          <a:ln w="9525">
            <a:noFill/>
            <a:miter lim="800000"/>
            <a:headEnd/>
            <a:tailEnd/>
          </a:ln>
          <a:effectLst/>
        </p:spPr>
        <p:txBody>
          <a:bodyPr wrap="square">
            <a:spAutoFit/>
          </a:bodyPr>
          <a:lstStyle>
            <a:defPPr>
              <a:defRPr lang="es-ES"/>
            </a:defPPr>
            <a:lvl1pPr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9pPr>
          </a:lstStyle>
          <a:p>
            <a:pPr marL="0" marR="0" lvl="0" indent="0" algn="just" defTabSz="914400" eaLnBrk="1" fontAlgn="auto" latinLnBrk="0" hangingPunct="1">
              <a:lnSpc>
                <a:spcPct val="100000"/>
              </a:lnSpc>
              <a:spcBef>
                <a:spcPts val="600"/>
              </a:spcBef>
              <a:spcAft>
                <a:spcPts val="0"/>
              </a:spcAft>
              <a:buClrTx/>
              <a:buSzTx/>
              <a:buFontTx/>
              <a:buNone/>
              <a:tabLst/>
              <a:defRPr/>
            </a:pPr>
            <a:r>
              <a:rPr lang="es-ES" sz="1400" kern="0" dirty="0" smtClean="0">
                <a:solidFill>
                  <a:srgbClr val="000066"/>
                </a:solidFill>
                <a:effectLst/>
              </a:rPr>
              <a:t>Autor:</a:t>
            </a:r>
            <a:endParaRPr lang="es-ES" sz="1400" kern="0" dirty="0">
              <a:solidFill>
                <a:srgbClr val="000066"/>
              </a:solidFill>
              <a:effectLst/>
            </a:endParaRPr>
          </a:p>
          <a:p>
            <a:pPr algn="just" eaLnBrk="1" fontAlgn="auto" hangingPunct="1">
              <a:spcBef>
                <a:spcPts val="600"/>
              </a:spcBef>
              <a:spcAft>
                <a:spcPts val="0"/>
              </a:spcAft>
              <a:defRPr/>
            </a:pPr>
            <a:r>
              <a:rPr lang="es-ES" sz="1400" b="0" kern="0" dirty="0">
                <a:solidFill>
                  <a:srgbClr val="000066"/>
                </a:solidFill>
                <a:effectLst/>
              </a:rPr>
              <a:t>M. C. Q. Alfredo Velásquez </a:t>
            </a:r>
            <a:r>
              <a:rPr lang="es-ES" sz="1400" b="0" kern="0" dirty="0" smtClean="0">
                <a:solidFill>
                  <a:srgbClr val="000066"/>
                </a:solidFill>
                <a:effectLst/>
              </a:rPr>
              <a:t>Márquez</a:t>
            </a:r>
            <a:endParaRPr lang="es-ES" sz="1400" b="0" kern="0" dirty="0">
              <a:solidFill>
                <a:srgbClr val="000066"/>
              </a:solidFill>
              <a:effectLst/>
            </a:endParaRPr>
          </a:p>
          <a:p>
            <a:pPr marL="0" marR="0" lvl="0" indent="0" algn="just" defTabSz="914400" eaLnBrk="1" fontAlgn="auto" latinLnBrk="0" hangingPunct="1">
              <a:lnSpc>
                <a:spcPct val="100000"/>
              </a:lnSpc>
              <a:spcBef>
                <a:spcPts val="600"/>
              </a:spcBef>
              <a:spcAft>
                <a:spcPts val="0"/>
              </a:spcAft>
              <a:buClrTx/>
              <a:buSzTx/>
              <a:buFontTx/>
              <a:buNone/>
              <a:tabLst/>
              <a:defRPr/>
            </a:pPr>
            <a:endParaRPr lang="es-ES" sz="1400" b="0" kern="0" dirty="0">
              <a:solidFill>
                <a:srgbClr val="000066"/>
              </a:solidFill>
              <a:effectLst/>
            </a:endParaRPr>
          </a:p>
          <a:p>
            <a:pPr marL="0" marR="0" lvl="0" indent="0" algn="just" defTabSz="914400" eaLnBrk="1" fontAlgn="auto" latinLnBrk="0" hangingPunct="1">
              <a:lnSpc>
                <a:spcPct val="100000"/>
              </a:lnSpc>
              <a:spcBef>
                <a:spcPts val="600"/>
              </a:spcBef>
              <a:spcAft>
                <a:spcPts val="0"/>
              </a:spcAft>
              <a:buClrTx/>
              <a:buSzTx/>
              <a:buFontTx/>
              <a:buNone/>
              <a:tabLst/>
              <a:defRPr/>
            </a:pPr>
            <a:r>
              <a:rPr lang="es-ES" sz="1400" kern="0" dirty="0">
                <a:solidFill>
                  <a:srgbClr val="000066"/>
                </a:solidFill>
                <a:effectLst/>
              </a:rPr>
              <a:t>Actualización y autorización:</a:t>
            </a:r>
          </a:p>
          <a:p>
            <a:pPr marL="0" marR="0" lvl="0" indent="0" algn="just" defTabSz="914400" eaLnBrk="1" fontAlgn="auto" latinLnBrk="0" hangingPunct="1">
              <a:lnSpc>
                <a:spcPct val="100000"/>
              </a:lnSpc>
              <a:spcBef>
                <a:spcPts val="600"/>
              </a:spcBef>
              <a:spcAft>
                <a:spcPts val="0"/>
              </a:spcAft>
              <a:buClrTx/>
              <a:buSzTx/>
              <a:buFontTx/>
              <a:buNone/>
              <a:tabLst/>
              <a:defRPr/>
            </a:pPr>
            <a:r>
              <a:rPr lang="es-ES" sz="1400" b="0" kern="0" dirty="0">
                <a:solidFill>
                  <a:srgbClr val="000066"/>
                </a:solidFill>
                <a:effectLst/>
              </a:rPr>
              <a:t>Q. Antonia del Carmen Pérez León</a:t>
            </a:r>
          </a:p>
          <a:p>
            <a:pPr marL="0" marR="0" lvl="0" indent="0" algn="just" defTabSz="914400" eaLnBrk="1" fontAlgn="auto" latinLnBrk="0" hangingPunct="1">
              <a:lnSpc>
                <a:spcPct val="100000"/>
              </a:lnSpc>
              <a:spcBef>
                <a:spcPts val="600"/>
              </a:spcBef>
              <a:spcAft>
                <a:spcPts val="0"/>
              </a:spcAft>
              <a:buClrTx/>
              <a:buSzTx/>
              <a:buFontTx/>
              <a:buNone/>
              <a:tabLst/>
              <a:defRPr/>
            </a:pPr>
            <a:r>
              <a:rPr lang="es-ES" sz="1400" b="0" kern="0" dirty="0" smtClean="0">
                <a:solidFill>
                  <a:srgbClr val="000066"/>
                </a:solidFill>
                <a:effectLst/>
              </a:rPr>
              <a:t>Jefa </a:t>
            </a:r>
            <a:r>
              <a:rPr lang="es-ES" sz="1400" b="0" kern="0" dirty="0">
                <a:solidFill>
                  <a:srgbClr val="000066"/>
                </a:solidFill>
                <a:effectLst/>
              </a:rPr>
              <a:t>de la </a:t>
            </a:r>
            <a:r>
              <a:rPr lang="es-ES" sz="1400" b="0" kern="0" dirty="0" smtClean="0">
                <a:solidFill>
                  <a:srgbClr val="000066"/>
                </a:solidFill>
                <a:effectLst/>
              </a:rPr>
              <a:t>Academia </a:t>
            </a:r>
            <a:r>
              <a:rPr lang="es-ES" sz="1400" b="0" kern="0" dirty="0">
                <a:solidFill>
                  <a:srgbClr val="000066"/>
                </a:solidFill>
                <a:effectLst/>
              </a:rPr>
              <a:t>de Química</a:t>
            </a:r>
          </a:p>
          <a:p>
            <a:pPr marL="0" marR="0" lvl="0" indent="0" algn="just" defTabSz="914400" eaLnBrk="1" fontAlgn="auto" latinLnBrk="0" hangingPunct="1">
              <a:lnSpc>
                <a:spcPct val="100000"/>
              </a:lnSpc>
              <a:spcBef>
                <a:spcPts val="600"/>
              </a:spcBef>
              <a:spcAft>
                <a:spcPts val="0"/>
              </a:spcAft>
              <a:buClrTx/>
              <a:buSzTx/>
              <a:buFontTx/>
              <a:buNone/>
              <a:tabLst/>
              <a:defRPr/>
            </a:pPr>
            <a:endParaRPr lang="es-ES" sz="1400" b="0" kern="0" dirty="0">
              <a:solidFill>
                <a:srgbClr val="000066"/>
              </a:solidFill>
              <a:effectLst/>
            </a:endParaRPr>
          </a:p>
          <a:p>
            <a:pPr marL="0" marR="0" lvl="0" indent="0" algn="just" defTabSz="914400" eaLnBrk="1" fontAlgn="auto" latinLnBrk="0" hangingPunct="1">
              <a:lnSpc>
                <a:spcPct val="100000"/>
              </a:lnSpc>
              <a:spcBef>
                <a:spcPts val="600"/>
              </a:spcBef>
              <a:spcAft>
                <a:spcPts val="0"/>
              </a:spcAft>
              <a:buClrTx/>
              <a:buSzTx/>
              <a:buFontTx/>
              <a:buNone/>
              <a:tabLst/>
              <a:defRPr/>
            </a:pPr>
            <a:r>
              <a:rPr lang="es-ES" sz="1400" kern="0" dirty="0">
                <a:solidFill>
                  <a:srgbClr val="000066"/>
                </a:solidFill>
                <a:effectLst/>
              </a:rPr>
              <a:t>Revisores (2017)</a:t>
            </a:r>
            <a:r>
              <a:rPr kumimoji="0" lang="es-ES" sz="1400" i="0" u="none" strike="noStrike" kern="0" cap="none" spc="0" normalizeH="0" baseline="0" noProof="0" dirty="0">
                <a:ln>
                  <a:noFill/>
                </a:ln>
                <a:solidFill>
                  <a:srgbClr val="000066"/>
                </a:solidFill>
                <a:effectLst/>
                <a:uLnTx/>
                <a:uFillTx/>
              </a:rPr>
              <a:t>:</a:t>
            </a:r>
          </a:p>
          <a:p>
            <a:pPr algn="just" eaLnBrk="1" fontAlgn="auto" hangingPunct="1">
              <a:spcBef>
                <a:spcPts val="600"/>
              </a:spcBef>
              <a:spcAft>
                <a:spcPts val="0"/>
              </a:spcAft>
              <a:tabLst>
                <a:tab pos="3940175" algn="l"/>
              </a:tabLst>
              <a:defRPr/>
            </a:pPr>
            <a:r>
              <a:rPr lang="es-ES" sz="1400" b="0" kern="0" dirty="0">
                <a:solidFill>
                  <a:srgbClr val="000066"/>
                </a:solidFill>
                <a:effectLst/>
              </a:rPr>
              <a:t>Dra. </a:t>
            </a:r>
            <a:r>
              <a:rPr lang="es-ES" sz="1400" b="0" kern="0" dirty="0" err="1">
                <a:solidFill>
                  <a:srgbClr val="000066"/>
                </a:solidFill>
                <a:effectLst/>
              </a:rPr>
              <a:t>Arianee</a:t>
            </a:r>
            <a:r>
              <a:rPr lang="es-ES" sz="1400" b="0" kern="0" dirty="0">
                <a:solidFill>
                  <a:srgbClr val="000066"/>
                </a:solidFill>
                <a:effectLst/>
              </a:rPr>
              <a:t> Sainz </a:t>
            </a:r>
            <a:r>
              <a:rPr lang="es-ES" sz="1400" b="0" kern="0" dirty="0" smtClean="0">
                <a:solidFill>
                  <a:srgbClr val="000066"/>
                </a:solidFill>
                <a:effectLst/>
              </a:rPr>
              <a:t>Vidal	</a:t>
            </a:r>
            <a:r>
              <a:rPr lang="es-ES" sz="1400" b="0" kern="0" dirty="0">
                <a:solidFill>
                  <a:srgbClr val="000066"/>
                </a:solidFill>
                <a:effectLst/>
              </a:rPr>
              <a:t>Ing. Dulce María Cisneros Peralta</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a:solidFill>
                  <a:srgbClr val="000066"/>
                </a:solidFill>
                <a:effectLst/>
              </a:rPr>
              <a:t>Q. Adriana Ramírez </a:t>
            </a:r>
            <a:r>
              <a:rPr lang="es-ES" sz="1400" b="0" kern="0" dirty="0" smtClean="0">
                <a:solidFill>
                  <a:srgbClr val="000066"/>
                </a:solidFill>
                <a:effectLst/>
              </a:rPr>
              <a:t>González	</a:t>
            </a:r>
            <a:r>
              <a:rPr lang="es-ES" sz="1400" b="0" kern="0" dirty="0">
                <a:solidFill>
                  <a:srgbClr val="000066"/>
                </a:solidFill>
                <a:effectLst/>
              </a:rPr>
              <a:t>Q. F. B. Nidia García Arrollo</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smtClean="0">
                <a:solidFill>
                  <a:srgbClr val="000066"/>
                </a:solidFill>
                <a:effectLst/>
              </a:rPr>
              <a:t>Dra</a:t>
            </a:r>
            <a:r>
              <a:rPr lang="es-ES" sz="1400" b="0" kern="0" dirty="0">
                <a:solidFill>
                  <a:srgbClr val="000066"/>
                </a:solidFill>
                <a:effectLst/>
              </a:rPr>
              <a:t>. Patricia García Vázquez</a:t>
            </a:r>
            <a:r>
              <a:rPr lang="es-ES" sz="1400" b="0" kern="0" dirty="0" smtClean="0">
                <a:solidFill>
                  <a:srgbClr val="000066"/>
                </a:solidFill>
                <a:effectLst/>
              </a:rPr>
              <a:t>	</a:t>
            </a:r>
            <a:r>
              <a:rPr lang="es-ES" sz="1400" b="0" kern="0" dirty="0">
                <a:solidFill>
                  <a:srgbClr val="000066"/>
                </a:solidFill>
                <a:effectLst/>
              </a:rPr>
              <a:t>Dr. Alberto Sandoval García</a:t>
            </a:r>
          </a:p>
          <a:p>
            <a:pPr algn="just" eaLnBrk="1" fontAlgn="auto" hangingPunct="1">
              <a:spcBef>
                <a:spcPts val="600"/>
              </a:spcBef>
              <a:spcAft>
                <a:spcPts val="0"/>
              </a:spcAft>
              <a:tabLst>
                <a:tab pos="3940175" algn="l"/>
              </a:tabLst>
              <a:defRPr/>
            </a:pPr>
            <a:r>
              <a:rPr lang="es-ES" sz="1400" b="0" kern="0" dirty="0">
                <a:solidFill>
                  <a:srgbClr val="000066"/>
                </a:solidFill>
                <a:effectLst/>
              </a:rPr>
              <a:t>M. en A. Violeta Luz María Bravo </a:t>
            </a:r>
            <a:r>
              <a:rPr lang="es-ES" sz="1400" b="0" kern="0" dirty="0" smtClean="0">
                <a:solidFill>
                  <a:srgbClr val="000066"/>
                </a:solidFill>
                <a:effectLst/>
              </a:rPr>
              <a:t>Hernández	</a:t>
            </a:r>
            <a:r>
              <a:rPr lang="es-ES" sz="1400" b="0" kern="0" dirty="0">
                <a:solidFill>
                  <a:srgbClr val="000066"/>
                </a:solidFill>
                <a:effectLst/>
              </a:rPr>
              <a:t>M. en C. Luis Edgardo Vigueras Rueda</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smtClean="0">
                <a:solidFill>
                  <a:srgbClr val="000066"/>
                </a:solidFill>
                <a:effectLst/>
              </a:rPr>
              <a:t>Dra</a:t>
            </a:r>
            <a:r>
              <a:rPr lang="es-ES" sz="1400" b="0" kern="0" dirty="0">
                <a:solidFill>
                  <a:srgbClr val="000066"/>
                </a:solidFill>
                <a:effectLst/>
              </a:rPr>
              <a:t>. María del Carmen Gutiérrez </a:t>
            </a:r>
            <a:r>
              <a:rPr lang="es-ES" sz="1400" b="0" kern="0" dirty="0" smtClean="0">
                <a:solidFill>
                  <a:srgbClr val="000066"/>
                </a:solidFill>
                <a:effectLst/>
              </a:rPr>
              <a:t>Hernández	</a:t>
            </a:r>
            <a:r>
              <a:rPr lang="es-ES" sz="1400" b="0" kern="0" dirty="0">
                <a:solidFill>
                  <a:srgbClr val="000066"/>
                </a:solidFill>
                <a:effectLst/>
              </a:rPr>
              <a:t>M. en C. Miguel Ángel Jaime Vasconcelos</a:t>
            </a:r>
          </a:p>
          <a:p>
            <a:pPr algn="just" eaLnBrk="1" fontAlgn="auto" hangingPunct="1">
              <a:spcBef>
                <a:spcPts val="600"/>
              </a:spcBef>
              <a:spcAft>
                <a:spcPts val="0"/>
              </a:spcAft>
              <a:tabLst>
                <a:tab pos="3940175" algn="l"/>
              </a:tabLst>
              <a:defRPr/>
            </a:pPr>
            <a:r>
              <a:rPr lang="es-ES" sz="1400" b="0" kern="0" dirty="0">
                <a:solidFill>
                  <a:srgbClr val="000066"/>
                </a:solidFill>
                <a:effectLst/>
              </a:rPr>
              <a:t>M. A. I. Claudia Elisa Sánchez Navarro	Biol. Miguel Alejandro Maldonado Gordillo</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a:solidFill>
                  <a:srgbClr val="000066"/>
                </a:solidFill>
                <a:effectLst/>
              </a:rPr>
              <a:t>Q. </a:t>
            </a:r>
            <a:r>
              <a:rPr lang="es-ES" sz="1400" b="0" kern="0" dirty="0" err="1">
                <a:solidFill>
                  <a:srgbClr val="000066"/>
                </a:solidFill>
                <a:effectLst/>
              </a:rPr>
              <a:t>Yolia</a:t>
            </a:r>
            <a:r>
              <a:rPr lang="es-ES" sz="1400" b="0" kern="0" dirty="0">
                <a:solidFill>
                  <a:srgbClr val="000066"/>
                </a:solidFill>
                <a:effectLst/>
              </a:rPr>
              <a:t> Judith León Paredes</a:t>
            </a:r>
            <a:r>
              <a:rPr lang="es-ES" sz="1400" b="0" kern="0" dirty="0" smtClean="0">
                <a:solidFill>
                  <a:srgbClr val="000066"/>
                </a:solidFill>
                <a:effectLst/>
              </a:rPr>
              <a:t>	</a:t>
            </a:r>
            <a:r>
              <a:rPr lang="es-ES" sz="1400" b="0" kern="0" dirty="0">
                <a:solidFill>
                  <a:srgbClr val="000066"/>
                </a:solidFill>
                <a:effectLst/>
              </a:rPr>
              <a:t>I. Q. Guillermo Pérez Quintero</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a:solidFill>
                  <a:srgbClr val="000066"/>
                </a:solidFill>
                <a:effectLst/>
              </a:rPr>
              <a:t>I. Q. Hermelinda C. Sánchez </a:t>
            </a:r>
            <a:r>
              <a:rPr lang="es-ES" sz="1400" b="0" kern="0" dirty="0" err="1">
                <a:solidFill>
                  <a:srgbClr val="000066"/>
                </a:solidFill>
                <a:effectLst/>
              </a:rPr>
              <a:t>Tlaxqueño</a:t>
            </a:r>
            <a:r>
              <a:rPr lang="es-ES" sz="1400" b="0" kern="0" dirty="0">
                <a:solidFill>
                  <a:srgbClr val="000066"/>
                </a:solidFill>
                <a:effectLst/>
              </a:rPr>
              <a:t>	I. Q. José Luis Morales Salvatierra</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smtClean="0">
                <a:solidFill>
                  <a:srgbClr val="000066"/>
                </a:solidFill>
                <a:effectLst/>
              </a:rPr>
              <a:t>	</a:t>
            </a:r>
            <a:endParaRPr kumimoji="0" lang="es-ES" sz="1400" b="0" i="0" u="none" strike="noStrike" kern="0" cap="none" spc="0" normalizeH="0" baseline="0" noProof="0" dirty="0" smtClean="0">
              <a:ln>
                <a:noFill/>
              </a:ln>
              <a:solidFill>
                <a:srgbClr val="000066"/>
              </a:solidFill>
              <a:effectLst/>
              <a:uLnTx/>
              <a:uFillTx/>
            </a:endParaRPr>
          </a:p>
          <a:p>
            <a:pPr eaLnBrk="1" fontAlgn="auto" hangingPunct="1">
              <a:spcBef>
                <a:spcPts val="600"/>
              </a:spcBef>
              <a:spcAft>
                <a:spcPts val="0"/>
              </a:spcAft>
              <a:defRPr/>
            </a:pPr>
            <a:r>
              <a:rPr kumimoji="0" lang="es-ES" sz="1400" u="none" strike="noStrike" kern="0" cap="none" spc="0" normalizeH="0" baseline="0" noProof="0" dirty="0" smtClean="0">
                <a:ln>
                  <a:noFill/>
                </a:ln>
                <a:solidFill>
                  <a:srgbClr val="000066"/>
                </a:solidFill>
                <a:effectLst/>
                <a:uLnTx/>
                <a:uFillTx/>
              </a:rPr>
              <a:t>Profesores de la Facultad de Ingeniería, UNAM</a:t>
            </a:r>
            <a:endParaRPr kumimoji="0" lang="es-ES" sz="1400" u="none" strike="noStrike" kern="0" cap="none" spc="0" normalizeH="0" baseline="0" noProof="0" dirty="0">
              <a:ln>
                <a:noFill/>
              </a:ln>
              <a:solidFill>
                <a:srgbClr val="000066"/>
              </a:solidFill>
              <a:effectLst/>
              <a:uLnTx/>
              <a:uFillTx/>
            </a:endParaRPr>
          </a:p>
        </p:txBody>
      </p:sp>
    </p:spTree>
    <p:extLst>
      <p:ext uri="{BB962C8B-B14F-4D97-AF65-F5344CB8AC3E}">
        <p14:creationId xmlns:p14="http://schemas.microsoft.com/office/powerpoint/2010/main" val="412168170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6" name="Text Box 4"/>
          <p:cNvSpPr txBox="1">
            <a:spLocks noChangeArrowheads="1"/>
          </p:cNvSpPr>
          <p:nvPr/>
        </p:nvSpPr>
        <p:spPr bwMode="auto">
          <a:xfrm>
            <a:off x="719138" y="1402248"/>
            <a:ext cx="7705725" cy="435760"/>
          </a:xfrm>
          <a:prstGeom prst="rect">
            <a:avLst/>
          </a:prstGeom>
          <a:noFill/>
          <a:ln w="9525">
            <a:noFill/>
            <a:miter lim="800000"/>
            <a:headEnd/>
            <a:tailEnd/>
          </a:ln>
          <a:effectLst/>
        </p:spPr>
        <p:txBody>
          <a:bodyPr>
            <a:spAutoFit/>
          </a:bodyPr>
          <a:lstStyle/>
          <a:p>
            <a:pPr algn="just" eaLnBrk="1" hangingPunct="1">
              <a:lnSpc>
                <a:spcPct val="140000"/>
              </a:lnSpc>
              <a:spcAft>
                <a:spcPct val="40000"/>
              </a:spcAft>
            </a:pPr>
            <a:r>
              <a:rPr lang="es-ES" sz="1800" b="0" dirty="0">
                <a:solidFill>
                  <a:srgbClr val="000066"/>
                </a:solidFill>
                <a:effectLst/>
                <a:latin typeface="Arial" panose="020B0604020202020204" pitchFamily="34" charset="0"/>
                <a:cs typeface="Arial" panose="020B0604020202020204" pitchFamily="34" charset="0"/>
              </a:rPr>
              <a:t>En términos generales, existen en la naturaleza tres tipos de sustancias:</a:t>
            </a:r>
          </a:p>
        </p:txBody>
      </p:sp>
      <p:sp>
        <p:nvSpPr>
          <p:cNvPr id="228358" name="Text Box 6"/>
          <p:cNvSpPr txBox="1">
            <a:spLocks noChangeArrowheads="1"/>
          </p:cNvSpPr>
          <p:nvPr/>
        </p:nvSpPr>
        <p:spPr bwMode="auto">
          <a:xfrm>
            <a:off x="3202074" y="1879664"/>
            <a:ext cx="2739853" cy="1477328"/>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buFont typeface="Wingdings" pitchFamily="2" charset="2"/>
              <a:buChar char="Ø"/>
            </a:pPr>
            <a:r>
              <a:rPr lang="es-ES" sz="1800" b="0" dirty="0">
                <a:solidFill>
                  <a:srgbClr val="000066"/>
                </a:solidFill>
                <a:effectLst/>
                <a:latin typeface="Arial" panose="020B0604020202020204" pitchFamily="34" charset="0"/>
                <a:cs typeface="Arial" panose="020B0604020202020204" pitchFamily="34" charset="0"/>
              </a:rPr>
              <a:t>Las sustancias ácidas</a:t>
            </a:r>
          </a:p>
          <a:p>
            <a:pPr algn="just" eaLnBrk="1" hangingPunct="1">
              <a:lnSpc>
                <a:spcPct val="140000"/>
              </a:lnSpc>
              <a:spcAft>
                <a:spcPct val="40000"/>
              </a:spcAft>
              <a:buFont typeface="Wingdings" pitchFamily="2" charset="2"/>
              <a:buChar char="Ø"/>
            </a:pPr>
            <a:r>
              <a:rPr lang="es-ES" sz="1800" b="0" dirty="0">
                <a:solidFill>
                  <a:srgbClr val="000066"/>
                </a:solidFill>
                <a:effectLst/>
                <a:latin typeface="Arial" panose="020B0604020202020204" pitchFamily="34" charset="0"/>
                <a:cs typeface="Arial" panose="020B0604020202020204" pitchFamily="34" charset="0"/>
              </a:rPr>
              <a:t>Las sustancias básicas</a:t>
            </a:r>
          </a:p>
          <a:p>
            <a:pPr algn="just" eaLnBrk="1" hangingPunct="1">
              <a:lnSpc>
                <a:spcPct val="140000"/>
              </a:lnSpc>
              <a:spcAft>
                <a:spcPct val="40000"/>
              </a:spcAft>
              <a:buFont typeface="Wingdings" pitchFamily="2" charset="2"/>
              <a:buChar char="Ø"/>
            </a:pPr>
            <a:r>
              <a:rPr lang="es-ES" sz="1800" b="0" dirty="0">
                <a:solidFill>
                  <a:srgbClr val="000066"/>
                </a:solidFill>
                <a:effectLst/>
                <a:latin typeface="Arial" panose="020B0604020202020204" pitchFamily="34" charset="0"/>
                <a:cs typeface="Arial" panose="020B0604020202020204" pitchFamily="34" charset="0"/>
              </a:rPr>
              <a:t>Las sustancias neutras</a:t>
            </a:r>
          </a:p>
        </p:txBody>
      </p:sp>
      <p:sp>
        <p:nvSpPr>
          <p:cNvPr id="228359" name="Text Box 7"/>
          <p:cNvSpPr txBox="1">
            <a:spLocks noChangeArrowheads="1"/>
          </p:cNvSpPr>
          <p:nvPr/>
        </p:nvSpPr>
        <p:spPr bwMode="auto">
          <a:xfrm>
            <a:off x="719138" y="3840648"/>
            <a:ext cx="7705725" cy="823559"/>
          </a:xfrm>
          <a:prstGeom prst="rect">
            <a:avLst/>
          </a:prstGeom>
          <a:noFill/>
          <a:ln w="9525">
            <a:noFill/>
            <a:miter lim="800000"/>
            <a:headEnd/>
            <a:tailEnd/>
          </a:ln>
          <a:effectLst/>
        </p:spPr>
        <p:txBody>
          <a:bodyPr>
            <a:spAutoFit/>
          </a:bodyPr>
          <a:lstStyle/>
          <a:p>
            <a:pPr algn="just" eaLnBrk="1" hangingPunct="1">
              <a:lnSpc>
                <a:spcPct val="140000"/>
              </a:lnSpc>
              <a:spcAft>
                <a:spcPct val="40000"/>
              </a:spcAft>
            </a:pPr>
            <a:r>
              <a:rPr lang="es-ES" sz="1800" b="0" dirty="0">
                <a:solidFill>
                  <a:srgbClr val="000066"/>
                </a:solidFill>
                <a:effectLst/>
                <a:latin typeface="Arial" panose="020B0604020202020204" pitchFamily="34" charset="0"/>
                <a:cs typeface="Arial" panose="020B0604020202020204" pitchFamily="34" charset="0"/>
              </a:rPr>
              <a:t>Para clasificar a las sustancias como ácidos o como bases, existen diferentes teorías, algunas de ellas son las teorías de:</a:t>
            </a:r>
          </a:p>
        </p:txBody>
      </p:sp>
      <p:sp>
        <p:nvSpPr>
          <p:cNvPr id="228360" name="Text Box 8"/>
          <p:cNvSpPr txBox="1">
            <a:spLocks noChangeArrowheads="1"/>
          </p:cNvSpPr>
          <p:nvPr/>
        </p:nvSpPr>
        <p:spPr bwMode="auto">
          <a:xfrm>
            <a:off x="3580383" y="4759984"/>
            <a:ext cx="1983235" cy="1477328"/>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buFont typeface="Wingdings" pitchFamily="2" charset="2"/>
              <a:buChar char="Ø"/>
            </a:pPr>
            <a:r>
              <a:rPr lang="es-ES" sz="1800" b="0" dirty="0">
                <a:solidFill>
                  <a:srgbClr val="000066"/>
                </a:solidFill>
                <a:effectLst/>
                <a:latin typeface="Arial" panose="020B0604020202020204" pitchFamily="34" charset="0"/>
                <a:cs typeface="Arial" panose="020B0604020202020204" pitchFamily="34" charset="0"/>
              </a:rPr>
              <a:t>Arrhenius</a:t>
            </a:r>
          </a:p>
          <a:p>
            <a:pPr algn="just" eaLnBrk="1" hangingPunct="1">
              <a:lnSpc>
                <a:spcPct val="140000"/>
              </a:lnSpc>
              <a:spcAft>
                <a:spcPct val="40000"/>
              </a:spcAft>
              <a:buFont typeface="Wingdings" pitchFamily="2" charset="2"/>
              <a:buChar char="Ø"/>
            </a:pPr>
            <a:r>
              <a:rPr lang="es-ES" sz="1800" b="0" dirty="0" err="1">
                <a:solidFill>
                  <a:srgbClr val="000066"/>
                </a:solidFill>
                <a:effectLst/>
                <a:latin typeface="Arial" panose="020B0604020202020204" pitchFamily="34" charset="0"/>
                <a:cs typeface="Arial" panose="020B0604020202020204" pitchFamily="34" charset="0"/>
              </a:rPr>
              <a:t>Bronsted-Lowry</a:t>
            </a:r>
            <a:endParaRPr lang="es-ES" sz="1800" b="0" dirty="0">
              <a:solidFill>
                <a:srgbClr val="000066"/>
              </a:solidFill>
              <a:effectLst/>
              <a:latin typeface="Arial" panose="020B0604020202020204" pitchFamily="34" charset="0"/>
              <a:cs typeface="Arial" panose="020B0604020202020204" pitchFamily="34" charset="0"/>
            </a:endParaRPr>
          </a:p>
          <a:p>
            <a:pPr algn="just" eaLnBrk="1" hangingPunct="1">
              <a:lnSpc>
                <a:spcPct val="140000"/>
              </a:lnSpc>
              <a:spcAft>
                <a:spcPct val="40000"/>
              </a:spcAft>
              <a:buFont typeface="Wingdings" pitchFamily="2" charset="2"/>
              <a:buChar char="Ø"/>
            </a:pPr>
            <a:r>
              <a:rPr lang="es-ES" sz="1800" b="0" dirty="0">
                <a:solidFill>
                  <a:srgbClr val="000066"/>
                </a:solidFill>
                <a:effectLst/>
                <a:latin typeface="Arial" panose="020B0604020202020204" pitchFamily="34" charset="0"/>
                <a:cs typeface="Arial" panose="020B0604020202020204" pitchFamily="34" charset="0"/>
              </a:rPr>
              <a:t>Lewis</a:t>
            </a:r>
          </a:p>
        </p:txBody>
      </p:sp>
      <p:sp>
        <p:nvSpPr>
          <p:cNvPr id="6"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lang="es-ES" sz="1800" kern="0" dirty="0">
                <a:solidFill>
                  <a:srgbClr val="000099"/>
                </a:solidFill>
                <a:effectLst/>
              </a:rPr>
              <a:t>Tipos de sustancias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228356"/>
                                        </p:tgtEl>
                                        <p:attrNameLst>
                                          <p:attrName>style.visibility</p:attrName>
                                        </p:attrNameLst>
                                      </p:cBhvr>
                                      <p:to>
                                        <p:strVal val="visible"/>
                                      </p:to>
                                    </p:set>
                                    <p:animEffect transition="in" filter="strips(downRight)">
                                      <p:cBhvr>
                                        <p:cTn id="7" dur="500"/>
                                        <p:tgtEl>
                                          <p:spTgt spid="22835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28358">
                                            <p:txEl>
                                              <p:pRg st="0" end="0"/>
                                            </p:txEl>
                                          </p:spTgt>
                                        </p:tgtEl>
                                        <p:attrNameLst>
                                          <p:attrName>style.visibility</p:attrName>
                                        </p:attrNameLst>
                                      </p:cBhvr>
                                      <p:to>
                                        <p:strVal val="visible"/>
                                      </p:to>
                                    </p:set>
                                    <p:animEffect transition="in" filter="strips(downRight)">
                                      <p:cBhvr>
                                        <p:cTn id="12" dur="500"/>
                                        <p:tgtEl>
                                          <p:spTgt spid="228358">
                                            <p:txEl>
                                              <p:pRg st="0" end="0"/>
                                            </p:txEl>
                                          </p:spTgt>
                                        </p:tgtEl>
                                      </p:cBhvr>
                                    </p:animEffect>
                                  </p:childTnLst>
                                </p:cTn>
                              </p:par>
                            </p:childTnLst>
                          </p:cTn>
                        </p:par>
                        <p:par>
                          <p:cTn id="13" fill="hold">
                            <p:stCondLst>
                              <p:cond delay="500"/>
                            </p:stCondLst>
                            <p:childTnLst>
                              <p:par>
                                <p:cTn id="14" presetID="18" presetClass="entr" presetSubtype="6" fill="hold" grpId="0" nodeType="afterEffect">
                                  <p:stCondLst>
                                    <p:cond delay="0"/>
                                  </p:stCondLst>
                                  <p:childTnLst>
                                    <p:set>
                                      <p:cBhvr>
                                        <p:cTn id="15" dur="1" fill="hold">
                                          <p:stCondLst>
                                            <p:cond delay="0"/>
                                          </p:stCondLst>
                                        </p:cTn>
                                        <p:tgtEl>
                                          <p:spTgt spid="228358">
                                            <p:txEl>
                                              <p:pRg st="1" end="1"/>
                                            </p:txEl>
                                          </p:spTgt>
                                        </p:tgtEl>
                                        <p:attrNameLst>
                                          <p:attrName>style.visibility</p:attrName>
                                        </p:attrNameLst>
                                      </p:cBhvr>
                                      <p:to>
                                        <p:strVal val="visible"/>
                                      </p:to>
                                    </p:set>
                                    <p:animEffect transition="in" filter="strips(downRight)">
                                      <p:cBhvr>
                                        <p:cTn id="16" dur="500"/>
                                        <p:tgtEl>
                                          <p:spTgt spid="228358">
                                            <p:txEl>
                                              <p:pRg st="1" end="1"/>
                                            </p:txEl>
                                          </p:spTgt>
                                        </p:tgtEl>
                                      </p:cBhvr>
                                    </p:animEffect>
                                  </p:childTnLst>
                                </p:cTn>
                              </p:par>
                            </p:childTnLst>
                          </p:cTn>
                        </p:par>
                        <p:par>
                          <p:cTn id="17" fill="hold">
                            <p:stCondLst>
                              <p:cond delay="1000"/>
                            </p:stCondLst>
                            <p:childTnLst>
                              <p:par>
                                <p:cTn id="18" presetID="18" presetClass="entr" presetSubtype="6" fill="hold" grpId="0" nodeType="afterEffect">
                                  <p:stCondLst>
                                    <p:cond delay="0"/>
                                  </p:stCondLst>
                                  <p:childTnLst>
                                    <p:set>
                                      <p:cBhvr>
                                        <p:cTn id="19" dur="1" fill="hold">
                                          <p:stCondLst>
                                            <p:cond delay="0"/>
                                          </p:stCondLst>
                                        </p:cTn>
                                        <p:tgtEl>
                                          <p:spTgt spid="228358">
                                            <p:txEl>
                                              <p:pRg st="2" end="2"/>
                                            </p:txEl>
                                          </p:spTgt>
                                        </p:tgtEl>
                                        <p:attrNameLst>
                                          <p:attrName>style.visibility</p:attrName>
                                        </p:attrNameLst>
                                      </p:cBhvr>
                                      <p:to>
                                        <p:strVal val="visible"/>
                                      </p:to>
                                    </p:set>
                                    <p:animEffect transition="in" filter="strips(downRight)">
                                      <p:cBhvr>
                                        <p:cTn id="20" dur="500"/>
                                        <p:tgtEl>
                                          <p:spTgt spid="228358">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6" fill="hold" grpId="0" nodeType="clickEffect">
                                  <p:stCondLst>
                                    <p:cond delay="0"/>
                                  </p:stCondLst>
                                  <p:childTnLst>
                                    <p:set>
                                      <p:cBhvr>
                                        <p:cTn id="24" dur="1" fill="hold">
                                          <p:stCondLst>
                                            <p:cond delay="0"/>
                                          </p:stCondLst>
                                        </p:cTn>
                                        <p:tgtEl>
                                          <p:spTgt spid="228359"/>
                                        </p:tgtEl>
                                        <p:attrNameLst>
                                          <p:attrName>style.visibility</p:attrName>
                                        </p:attrNameLst>
                                      </p:cBhvr>
                                      <p:to>
                                        <p:strVal val="visible"/>
                                      </p:to>
                                    </p:set>
                                    <p:animEffect transition="in" filter="strips(downRight)">
                                      <p:cBhvr>
                                        <p:cTn id="25" dur="500"/>
                                        <p:tgtEl>
                                          <p:spTgt spid="228359"/>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6" fill="hold" grpId="0" nodeType="clickEffect">
                                  <p:stCondLst>
                                    <p:cond delay="0"/>
                                  </p:stCondLst>
                                  <p:childTnLst>
                                    <p:set>
                                      <p:cBhvr>
                                        <p:cTn id="29" dur="1" fill="hold">
                                          <p:stCondLst>
                                            <p:cond delay="0"/>
                                          </p:stCondLst>
                                        </p:cTn>
                                        <p:tgtEl>
                                          <p:spTgt spid="228360">
                                            <p:txEl>
                                              <p:pRg st="0" end="0"/>
                                            </p:txEl>
                                          </p:spTgt>
                                        </p:tgtEl>
                                        <p:attrNameLst>
                                          <p:attrName>style.visibility</p:attrName>
                                        </p:attrNameLst>
                                      </p:cBhvr>
                                      <p:to>
                                        <p:strVal val="visible"/>
                                      </p:to>
                                    </p:set>
                                    <p:animEffect transition="in" filter="strips(downRight)">
                                      <p:cBhvr>
                                        <p:cTn id="30" dur="500"/>
                                        <p:tgtEl>
                                          <p:spTgt spid="228360">
                                            <p:txEl>
                                              <p:pRg st="0" end="0"/>
                                            </p:txEl>
                                          </p:spTgt>
                                        </p:tgtEl>
                                      </p:cBhvr>
                                    </p:animEffect>
                                  </p:childTnLst>
                                </p:cTn>
                              </p:par>
                            </p:childTnLst>
                          </p:cTn>
                        </p:par>
                        <p:par>
                          <p:cTn id="31" fill="hold">
                            <p:stCondLst>
                              <p:cond delay="500"/>
                            </p:stCondLst>
                            <p:childTnLst>
                              <p:par>
                                <p:cTn id="32" presetID="18" presetClass="entr" presetSubtype="6" fill="hold" grpId="0" nodeType="afterEffect">
                                  <p:stCondLst>
                                    <p:cond delay="0"/>
                                  </p:stCondLst>
                                  <p:childTnLst>
                                    <p:set>
                                      <p:cBhvr>
                                        <p:cTn id="33" dur="1" fill="hold">
                                          <p:stCondLst>
                                            <p:cond delay="0"/>
                                          </p:stCondLst>
                                        </p:cTn>
                                        <p:tgtEl>
                                          <p:spTgt spid="228360">
                                            <p:txEl>
                                              <p:pRg st="1" end="1"/>
                                            </p:txEl>
                                          </p:spTgt>
                                        </p:tgtEl>
                                        <p:attrNameLst>
                                          <p:attrName>style.visibility</p:attrName>
                                        </p:attrNameLst>
                                      </p:cBhvr>
                                      <p:to>
                                        <p:strVal val="visible"/>
                                      </p:to>
                                    </p:set>
                                    <p:animEffect transition="in" filter="strips(downRight)">
                                      <p:cBhvr>
                                        <p:cTn id="34" dur="500"/>
                                        <p:tgtEl>
                                          <p:spTgt spid="228360">
                                            <p:txEl>
                                              <p:pRg st="1" end="1"/>
                                            </p:txEl>
                                          </p:spTgt>
                                        </p:tgtEl>
                                      </p:cBhvr>
                                    </p:animEffect>
                                  </p:childTnLst>
                                </p:cTn>
                              </p:par>
                            </p:childTnLst>
                          </p:cTn>
                        </p:par>
                        <p:par>
                          <p:cTn id="35" fill="hold">
                            <p:stCondLst>
                              <p:cond delay="1000"/>
                            </p:stCondLst>
                            <p:childTnLst>
                              <p:par>
                                <p:cTn id="36" presetID="18" presetClass="entr" presetSubtype="6" fill="hold" grpId="0" nodeType="afterEffect">
                                  <p:stCondLst>
                                    <p:cond delay="0"/>
                                  </p:stCondLst>
                                  <p:childTnLst>
                                    <p:set>
                                      <p:cBhvr>
                                        <p:cTn id="37" dur="1" fill="hold">
                                          <p:stCondLst>
                                            <p:cond delay="0"/>
                                          </p:stCondLst>
                                        </p:cTn>
                                        <p:tgtEl>
                                          <p:spTgt spid="228360">
                                            <p:txEl>
                                              <p:pRg st="2" end="2"/>
                                            </p:txEl>
                                          </p:spTgt>
                                        </p:tgtEl>
                                        <p:attrNameLst>
                                          <p:attrName>style.visibility</p:attrName>
                                        </p:attrNameLst>
                                      </p:cBhvr>
                                      <p:to>
                                        <p:strVal val="visible"/>
                                      </p:to>
                                    </p:set>
                                    <p:animEffect transition="in" filter="strips(downRight)">
                                      <p:cBhvr>
                                        <p:cTn id="38" dur="500"/>
                                        <p:tgtEl>
                                          <p:spTgt spid="22836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6" grpId="0" autoUpdateAnimBg="0"/>
      <p:bldP spid="228358" grpId="0" uiExpand="1" build="p" autoUpdateAnimBg="0"/>
      <p:bldP spid="228359" grpId="0" autoUpdateAnimBg="0"/>
      <p:bldP spid="228360" grpId="0" uiExpand="1"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6749" name="Group 141"/>
          <p:cNvGraphicFramePr>
            <a:graphicFrameLocks noGrp="1"/>
          </p:cNvGraphicFramePr>
          <p:nvPr>
            <p:extLst>
              <p:ext uri="{D42A27DB-BD31-4B8C-83A1-F6EECF244321}">
                <p14:modId xmlns:p14="http://schemas.microsoft.com/office/powerpoint/2010/main" val="4067987584"/>
              </p:ext>
            </p:extLst>
          </p:nvPr>
        </p:nvGraphicFramePr>
        <p:xfrm>
          <a:off x="946026" y="1524000"/>
          <a:ext cx="7298382" cy="2400300"/>
        </p:xfrm>
        <a:graphic>
          <a:graphicData uri="http://schemas.openxmlformats.org/drawingml/2006/table">
            <a:tbl>
              <a:tblPr/>
              <a:tblGrid>
                <a:gridCol w="1681758">
                  <a:extLst>
                    <a:ext uri="{9D8B030D-6E8A-4147-A177-3AD203B41FA5}">
                      <a16:colId xmlns:a16="http://schemas.microsoft.com/office/drawing/2014/main" xmlns="" val="20000"/>
                    </a:ext>
                  </a:extLst>
                </a:gridCol>
                <a:gridCol w="2664296">
                  <a:extLst>
                    <a:ext uri="{9D8B030D-6E8A-4147-A177-3AD203B41FA5}">
                      <a16:colId xmlns:a16="http://schemas.microsoft.com/office/drawing/2014/main" xmlns="" val="20001"/>
                    </a:ext>
                  </a:extLst>
                </a:gridCol>
                <a:gridCol w="2952328">
                  <a:extLst>
                    <a:ext uri="{9D8B030D-6E8A-4147-A177-3AD203B41FA5}">
                      <a16:colId xmlns:a16="http://schemas.microsoft.com/office/drawing/2014/main" xmlns="" val="20002"/>
                    </a:ext>
                  </a:extLst>
                </a:gridCol>
              </a:tblGrid>
              <a:tr h="457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800" b="1" i="0" u="none" strike="noStrike" cap="none" normalizeH="0" baseline="0" dirty="0">
                          <a:ln>
                            <a:noFill/>
                          </a:ln>
                          <a:solidFill>
                            <a:srgbClr val="000099"/>
                          </a:solidFill>
                          <a:effectLst/>
                          <a:latin typeface="Arial" charset="0"/>
                        </a:rPr>
                        <a:t>Teoría</a:t>
                      </a:r>
                    </a:p>
                  </a:txBody>
                  <a:tcPr horzOverflow="overflow">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800" b="1" i="0" u="none" strike="noStrike" cap="none" normalizeH="0" baseline="0" dirty="0">
                          <a:ln>
                            <a:noFill/>
                          </a:ln>
                          <a:solidFill>
                            <a:srgbClr val="000099"/>
                          </a:solidFill>
                          <a:effectLst/>
                          <a:latin typeface="Arial" charset="0"/>
                        </a:rPr>
                        <a:t>Ácido</a:t>
                      </a:r>
                    </a:p>
                  </a:txBody>
                  <a:tcPr horzOverflow="overflow">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800" b="1" i="0" u="none" strike="noStrike" cap="none" normalizeH="0" baseline="0" dirty="0">
                          <a:ln>
                            <a:noFill/>
                          </a:ln>
                          <a:solidFill>
                            <a:srgbClr val="000099"/>
                          </a:solidFill>
                          <a:effectLst/>
                          <a:latin typeface="Arial" charset="0"/>
                        </a:rPr>
                        <a:t>Base</a:t>
                      </a:r>
                    </a:p>
                  </a:txBody>
                  <a:tcPr horzOverflow="overflow">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solidFill>
                      <a:srgbClr val="99CCFF"/>
                    </a:solidFill>
                  </a:tcPr>
                </a:tc>
                <a:extLst>
                  <a:ext uri="{0D108BD9-81ED-4DB2-BD59-A6C34878D82A}">
                    <a16:rowId xmlns:a16="http://schemas.microsoft.com/office/drawing/2014/main" xmlns="" val="10000"/>
                  </a:ext>
                </a:extLst>
              </a:tr>
              <a:tr h="647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600" b="0" i="0" u="none" strike="noStrike" cap="none" normalizeH="0" baseline="0" dirty="0">
                        <a:ln>
                          <a:noFill/>
                        </a:ln>
                        <a:solidFill>
                          <a:srgbClr val="0000FF"/>
                        </a:solidFill>
                        <a:effectLst/>
                        <a:latin typeface="Arial" charset="0"/>
                      </a:endParaRPr>
                    </a:p>
                  </a:txBody>
                  <a:tcPr horzOverflow="overflow">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600" b="0" i="0" u="none" strike="noStrike" cap="none" normalizeH="0" baseline="30000" dirty="0">
                        <a:ln>
                          <a:noFill/>
                        </a:ln>
                        <a:solidFill>
                          <a:srgbClr val="0000FF"/>
                        </a:solidFill>
                        <a:effectLst/>
                        <a:latin typeface="Arial" charset="0"/>
                      </a:endParaRPr>
                    </a:p>
                  </a:txBody>
                  <a:tcPr horzOverflow="overflow">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600" b="0" i="0" u="none" strike="noStrike" cap="none" normalizeH="0" baseline="0" dirty="0">
                        <a:ln>
                          <a:noFill/>
                        </a:ln>
                        <a:solidFill>
                          <a:srgbClr val="0000FF"/>
                        </a:solidFill>
                        <a:effectLst/>
                        <a:latin typeface="Arial" charset="0"/>
                      </a:endParaRPr>
                    </a:p>
                  </a:txBody>
                  <a:tcPr horzOverflow="overflow">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647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600" b="0" i="0" u="none" strike="noStrike" cap="none" normalizeH="0" baseline="0">
                        <a:ln>
                          <a:noFill/>
                        </a:ln>
                        <a:solidFill>
                          <a:srgbClr val="FF0000"/>
                        </a:solidFill>
                        <a:effectLst/>
                        <a:latin typeface="Arial" charset="0"/>
                      </a:endParaRPr>
                    </a:p>
                  </a:txBody>
                  <a:tcPr horzOverflow="overflow">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600" b="0" i="0" u="none" strike="noStrike" cap="none" normalizeH="0" baseline="30000" dirty="0">
                        <a:ln>
                          <a:noFill/>
                        </a:ln>
                        <a:solidFill>
                          <a:srgbClr val="FF0000"/>
                        </a:solidFill>
                        <a:effectLst/>
                        <a:latin typeface="Arial" charset="0"/>
                      </a:endParaRPr>
                    </a:p>
                  </a:txBody>
                  <a:tcPr horzOverflow="overflow">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600" b="0" i="0" u="none" strike="noStrike" cap="none" normalizeH="0" baseline="30000" dirty="0">
                        <a:ln>
                          <a:noFill/>
                        </a:ln>
                        <a:solidFill>
                          <a:srgbClr val="FF0000"/>
                        </a:solidFill>
                        <a:effectLst/>
                        <a:latin typeface="Arial" charset="0"/>
                      </a:endParaRPr>
                    </a:p>
                  </a:txBody>
                  <a:tcPr horzOverflow="overflow">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647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600" b="0" i="0" u="none" strike="noStrike" cap="none" normalizeH="0" baseline="0" dirty="0">
                        <a:ln>
                          <a:noFill/>
                        </a:ln>
                        <a:solidFill>
                          <a:srgbClr val="00CC00"/>
                        </a:solidFill>
                        <a:effectLst/>
                        <a:latin typeface="Arial" charset="0"/>
                      </a:endParaRPr>
                    </a:p>
                  </a:txBody>
                  <a:tcPr horzOverflow="overflow">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600" b="0" i="0" u="none" strike="noStrike" cap="none" normalizeH="0" baseline="0" dirty="0">
                        <a:ln>
                          <a:noFill/>
                        </a:ln>
                        <a:solidFill>
                          <a:srgbClr val="00CC00"/>
                        </a:solidFill>
                        <a:effectLst/>
                        <a:latin typeface="Arial" charset="0"/>
                      </a:endParaRPr>
                    </a:p>
                  </a:txBody>
                  <a:tcPr horzOverflow="overflow">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600" b="0" i="0" u="none" strike="noStrike" cap="none" normalizeH="0" baseline="0" dirty="0">
                        <a:ln>
                          <a:noFill/>
                        </a:ln>
                        <a:solidFill>
                          <a:srgbClr val="00CC00"/>
                        </a:solidFill>
                        <a:effectLst/>
                        <a:latin typeface="Arial" charset="0"/>
                      </a:endParaRPr>
                    </a:p>
                  </a:txBody>
                  <a:tcPr horzOverflow="overflow">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
        <p:nvSpPr>
          <p:cNvPr id="28"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lang="es-ES" sz="1800" kern="0" dirty="0">
                <a:solidFill>
                  <a:srgbClr val="000099"/>
                </a:solidFill>
                <a:effectLst/>
              </a:rPr>
              <a:t>Teorías ácido-base</a:t>
            </a:r>
          </a:p>
        </p:txBody>
      </p:sp>
      <p:sp>
        <p:nvSpPr>
          <p:cNvPr id="4" name="Rectángulo 3"/>
          <p:cNvSpPr/>
          <p:nvPr/>
        </p:nvSpPr>
        <p:spPr>
          <a:xfrm>
            <a:off x="1268811" y="2132856"/>
            <a:ext cx="1061509" cy="338554"/>
          </a:xfrm>
          <a:prstGeom prst="rect">
            <a:avLst/>
          </a:prstGeom>
        </p:spPr>
        <p:txBody>
          <a:bodyPr wrap="none">
            <a:spAutoFit/>
          </a:bodyPr>
          <a:lstStyle/>
          <a:p>
            <a:pPr lvl="0" eaLnBrk="1" hangingPunct="1">
              <a:spcBef>
                <a:spcPct val="20000"/>
              </a:spcBef>
            </a:pPr>
            <a:r>
              <a:rPr lang="es-ES" sz="1600" b="0" dirty="0">
                <a:solidFill>
                  <a:srgbClr val="000066"/>
                </a:solidFill>
                <a:effectLst/>
              </a:rPr>
              <a:t>Arrhenius</a:t>
            </a:r>
          </a:p>
        </p:txBody>
      </p:sp>
      <p:sp>
        <p:nvSpPr>
          <p:cNvPr id="6" name="Rectángulo 5"/>
          <p:cNvSpPr/>
          <p:nvPr/>
        </p:nvSpPr>
        <p:spPr>
          <a:xfrm>
            <a:off x="2652579" y="2126747"/>
            <a:ext cx="2592287" cy="338554"/>
          </a:xfrm>
          <a:prstGeom prst="rect">
            <a:avLst/>
          </a:prstGeom>
        </p:spPr>
        <p:txBody>
          <a:bodyPr wrap="square">
            <a:spAutoFit/>
          </a:bodyPr>
          <a:lstStyle/>
          <a:p>
            <a:pPr lvl="0" eaLnBrk="1" hangingPunct="1">
              <a:spcBef>
                <a:spcPct val="20000"/>
              </a:spcBef>
            </a:pPr>
            <a:r>
              <a:rPr lang="es-ES" sz="1600" b="0" dirty="0">
                <a:solidFill>
                  <a:srgbClr val="000066"/>
                </a:solidFill>
                <a:effectLst/>
              </a:rPr>
              <a:t>Disuelto en agua forma H</a:t>
            </a:r>
            <a:r>
              <a:rPr lang="es-ES" sz="1600" b="0" baseline="30000" dirty="0">
                <a:solidFill>
                  <a:srgbClr val="000066"/>
                </a:solidFill>
                <a:effectLst/>
              </a:rPr>
              <a:t>+</a:t>
            </a:r>
          </a:p>
        </p:txBody>
      </p:sp>
      <p:sp>
        <p:nvSpPr>
          <p:cNvPr id="34" name="Rectángulo 33"/>
          <p:cNvSpPr/>
          <p:nvPr/>
        </p:nvSpPr>
        <p:spPr>
          <a:xfrm>
            <a:off x="5334372" y="2126747"/>
            <a:ext cx="2834394" cy="338554"/>
          </a:xfrm>
          <a:prstGeom prst="rect">
            <a:avLst/>
          </a:prstGeom>
        </p:spPr>
        <p:txBody>
          <a:bodyPr wrap="square">
            <a:spAutoFit/>
          </a:bodyPr>
          <a:lstStyle/>
          <a:p>
            <a:pPr lvl="0" eaLnBrk="1" hangingPunct="1">
              <a:spcBef>
                <a:spcPct val="20000"/>
              </a:spcBef>
            </a:pPr>
            <a:r>
              <a:rPr lang="es-ES" sz="1600" b="0" dirty="0">
                <a:solidFill>
                  <a:srgbClr val="000066"/>
                </a:solidFill>
                <a:effectLst/>
              </a:rPr>
              <a:t>Disuelto en agua forma OH</a:t>
            </a:r>
            <a:r>
              <a:rPr lang="es-ES" sz="1600" b="0" baseline="30000" dirty="0">
                <a:solidFill>
                  <a:srgbClr val="000066"/>
                </a:solidFill>
                <a:effectLst/>
              </a:rPr>
              <a:t>─</a:t>
            </a:r>
          </a:p>
        </p:txBody>
      </p:sp>
      <p:sp>
        <p:nvSpPr>
          <p:cNvPr id="35" name="Rectángulo 34"/>
          <p:cNvSpPr/>
          <p:nvPr/>
        </p:nvSpPr>
        <p:spPr>
          <a:xfrm>
            <a:off x="989087" y="2797745"/>
            <a:ext cx="1620957" cy="338554"/>
          </a:xfrm>
          <a:prstGeom prst="rect">
            <a:avLst/>
          </a:prstGeom>
        </p:spPr>
        <p:txBody>
          <a:bodyPr wrap="none">
            <a:spAutoFit/>
          </a:bodyPr>
          <a:lstStyle/>
          <a:p>
            <a:pPr lvl="0" eaLnBrk="1" hangingPunct="1">
              <a:spcBef>
                <a:spcPct val="20000"/>
              </a:spcBef>
            </a:pPr>
            <a:r>
              <a:rPr lang="es-ES" sz="1600" b="0" dirty="0" err="1">
                <a:solidFill>
                  <a:srgbClr val="000066"/>
                </a:solidFill>
                <a:effectLst/>
              </a:rPr>
              <a:t>Bronsted-Lowry</a:t>
            </a:r>
            <a:endParaRPr lang="es-ES" sz="1600" b="0" dirty="0">
              <a:solidFill>
                <a:srgbClr val="000066"/>
              </a:solidFill>
              <a:effectLst/>
            </a:endParaRPr>
          </a:p>
        </p:txBody>
      </p:sp>
      <p:sp>
        <p:nvSpPr>
          <p:cNvPr id="36" name="Rectángulo 35"/>
          <p:cNvSpPr/>
          <p:nvPr/>
        </p:nvSpPr>
        <p:spPr>
          <a:xfrm>
            <a:off x="3084626" y="2797745"/>
            <a:ext cx="1728191" cy="338554"/>
          </a:xfrm>
          <a:prstGeom prst="rect">
            <a:avLst/>
          </a:prstGeom>
        </p:spPr>
        <p:txBody>
          <a:bodyPr wrap="square">
            <a:spAutoFit/>
          </a:bodyPr>
          <a:lstStyle/>
          <a:p>
            <a:pPr lvl="0" eaLnBrk="1" hangingPunct="1">
              <a:spcBef>
                <a:spcPct val="20000"/>
              </a:spcBef>
            </a:pPr>
            <a:r>
              <a:rPr lang="es-ES" sz="1600" b="0" dirty="0">
                <a:solidFill>
                  <a:srgbClr val="000066"/>
                </a:solidFill>
                <a:effectLst/>
              </a:rPr>
              <a:t>Cede H</a:t>
            </a:r>
            <a:r>
              <a:rPr lang="es-ES" sz="1600" b="0" baseline="30000" dirty="0">
                <a:solidFill>
                  <a:srgbClr val="000066"/>
                </a:solidFill>
                <a:effectLst/>
              </a:rPr>
              <a:t>+</a:t>
            </a:r>
          </a:p>
        </p:txBody>
      </p:sp>
      <p:sp>
        <p:nvSpPr>
          <p:cNvPr id="37" name="Rectángulo 36"/>
          <p:cNvSpPr/>
          <p:nvPr/>
        </p:nvSpPr>
        <p:spPr>
          <a:xfrm>
            <a:off x="5887473" y="2797745"/>
            <a:ext cx="1728191" cy="338554"/>
          </a:xfrm>
          <a:prstGeom prst="rect">
            <a:avLst/>
          </a:prstGeom>
        </p:spPr>
        <p:txBody>
          <a:bodyPr wrap="square">
            <a:spAutoFit/>
          </a:bodyPr>
          <a:lstStyle/>
          <a:p>
            <a:pPr lvl="0" eaLnBrk="1" hangingPunct="1">
              <a:spcBef>
                <a:spcPct val="20000"/>
              </a:spcBef>
            </a:pPr>
            <a:r>
              <a:rPr lang="es-ES" sz="1600" b="0" dirty="0">
                <a:solidFill>
                  <a:srgbClr val="000066"/>
                </a:solidFill>
                <a:effectLst/>
              </a:rPr>
              <a:t>Acepta H</a:t>
            </a:r>
            <a:r>
              <a:rPr lang="es-ES" sz="1600" b="0" baseline="30000" dirty="0">
                <a:solidFill>
                  <a:srgbClr val="000066"/>
                </a:solidFill>
                <a:effectLst/>
              </a:rPr>
              <a:t>+</a:t>
            </a:r>
          </a:p>
        </p:txBody>
      </p:sp>
      <p:sp>
        <p:nvSpPr>
          <p:cNvPr id="38" name="Rectángulo 37"/>
          <p:cNvSpPr/>
          <p:nvPr/>
        </p:nvSpPr>
        <p:spPr>
          <a:xfrm>
            <a:off x="1428455" y="3406601"/>
            <a:ext cx="707245" cy="338554"/>
          </a:xfrm>
          <a:prstGeom prst="rect">
            <a:avLst/>
          </a:prstGeom>
        </p:spPr>
        <p:txBody>
          <a:bodyPr wrap="none">
            <a:spAutoFit/>
          </a:bodyPr>
          <a:lstStyle/>
          <a:p>
            <a:pPr lvl="0" eaLnBrk="1" hangingPunct="1">
              <a:spcBef>
                <a:spcPct val="20000"/>
              </a:spcBef>
            </a:pPr>
            <a:r>
              <a:rPr lang="es-ES" sz="1600" b="0" dirty="0">
                <a:solidFill>
                  <a:srgbClr val="000066"/>
                </a:solidFill>
                <a:effectLst/>
              </a:rPr>
              <a:t>Lewis</a:t>
            </a:r>
          </a:p>
        </p:txBody>
      </p:sp>
      <p:sp>
        <p:nvSpPr>
          <p:cNvPr id="39" name="Rectángulo 38"/>
          <p:cNvSpPr/>
          <p:nvPr/>
        </p:nvSpPr>
        <p:spPr>
          <a:xfrm>
            <a:off x="2652576" y="3406601"/>
            <a:ext cx="2592290" cy="338554"/>
          </a:xfrm>
          <a:prstGeom prst="rect">
            <a:avLst/>
          </a:prstGeom>
        </p:spPr>
        <p:txBody>
          <a:bodyPr wrap="square">
            <a:spAutoFit/>
          </a:bodyPr>
          <a:lstStyle/>
          <a:p>
            <a:pPr lvl="0" eaLnBrk="1" hangingPunct="1">
              <a:spcBef>
                <a:spcPct val="20000"/>
              </a:spcBef>
            </a:pPr>
            <a:r>
              <a:rPr lang="es-ES" sz="1600" b="0" dirty="0">
                <a:solidFill>
                  <a:srgbClr val="000066"/>
                </a:solidFill>
                <a:effectLst/>
              </a:rPr>
              <a:t>Acepta pares electrónicos</a:t>
            </a:r>
            <a:endParaRPr lang="es-ES" sz="1600" b="0" baseline="30000" dirty="0">
              <a:solidFill>
                <a:srgbClr val="000066"/>
              </a:solidFill>
              <a:effectLst/>
            </a:endParaRPr>
          </a:p>
        </p:txBody>
      </p:sp>
      <p:sp>
        <p:nvSpPr>
          <p:cNvPr id="40" name="Rectángulo 39"/>
          <p:cNvSpPr/>
          <p:nvPr/>
        </p:nvSpPr>
        <p:spPr>
          <a:xfrm>
            <a:off x="5474753" y="3406601"/>
            <a:ext cx="2553632" cy="535531"/>
          </a:xfrm>
          <a:prstGeom prst="rect">
            <a:avLst/>
          </a:prstGeom>
        </p:spPr>
        <p:txBody>
          <a:bodyPr wrap="square">
            <a:spAutoFit/>
          </a:bodyPr>
          <a:lstStyle/>
          <a:p>
            <a:pPr eaLnBrk="1" hangingPunct="1">
              <a:spcBef>
                <a:spcPct val="20000"/>
              </a:spcBef>
            </a:pPr>
            <a:r>
              <a:rPr lang="es-ES" sz="1600" b="0" dirty="0">
                <a:solidFill>
                  <a:srgbClr val="000066"/>
                </a:solidFill>
                <a:effectLst/>
              </a:rPr>
              <a:t>Cede pares electrónicos</a:t>
            </a:r>
            <a:endParaRPr lang="es-ES" sz="1600" b="0" baseline="30000" dirty="0">
              <a:solidFill>
                <a:srgbClr val="000066"/>
              </a:solidFill>
              <a:effectLst/>
            </a:endParaRPr>
          </a:p>
          <a:p>
            <a:pPr lvl="0" eaLnBrk="1" hangingPunct="1">
              <a:spcBef>
                <a:spcPct val="20000"/>
              </a:spcBef>
            </a:pPr>
            <a:endParaRPr lang="es-ES" sz="1600" b="0" baseline="30000" dirty="0">
              <a:solidFill>
                <a:srgbClr val="000066"/>
              </a:solidFill>
              <a:effectLst/>
            </a:endParaRPr>
          </a:p>
        </p:txBody>
      </p:sp>
      <mc:AlternateContent xmlns:mc="http://schemas.openxmlformats.org/markup-compatibility/2006" xmlns:a14="http://schemas.microsoft.com/office/drawing/2010/main">
        <mc:Choice Requires="a14">
          <p:sp>
            <p:nvSpPr>
              <p:cNvPr id="7" name="CuadroTexto 6"/>
              <p:cNvSpPr txBox="1"/>
              <p:nvPr/>
            </p:nvSpPr>
            <p:spPr>
              <a:xfrm>
                <a:off x="3552610" y="4326387"/>
                <a:ext cx="347339" cy="18825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groupChr>
                        <m:groupChrPr>
                          <m:chr m:val="→"/>
                          <m:vertJc m:val="bot"/>
                          <m:ctrlPr>
                            <a:rPr lang="es-MX" sz="700" b="0" i="1" smtClean="0">
                              <a:solidFill>
                                <a:srgbClr val="000066"/>
                              </a:solidFill>
                              <a:effectLst/>
                              <a:latin typeface="Cambria Math" panose="02040503050406030204" pitchFamily="18" charset="0"/>
                              <a:cs typeface="Arial" panose="020B0604020202020204" pitchFamily="34" charset="0"/>
                            </a:rPr>
                          </m:ctrlPr>
                        </m:groupChrPr>
                        <m:e>
                          <m:sSub>
                            <m:sSubPr>
                              <m:ctrlPr>
                                <a:rPr lang="es-MX" sz="700" b="0" i="1" smtClean="0">
                                  <a:solidFill>
                                    <a:srgbClr val="000066"/>
                                  </a:solidFill>
                                  <a:effectLst/>
                                  <a:latin typeface="Cambria Math" panose="02040503050406030204" pitchFamily="18" charset="0"/>
                                  <a:cs typeface="Arial" panose="020B0604020202020204" pitchFamily="34" charset="0"/>
                                </a:rPr>
                              </m:ctrlPr>
                            </m:sSubPr>
                            <m:e>
                              <m:r>
                                <m:rPr>
                                  <m:nor/>
                                </m:rPr>
                                <a:rPr lang="es-MX" sz="700" b="0" i="0" smtClean="0">
                                  <a:solidFill>
                                    <a:srgbClr val="000066"/>
                                  </a:solidFill>
                                  <a:effectLst/>
                                  <a:latin typeface="Arial" panose="020B0604020202020204" pitchFamily="34" charset="0"/>
                                  <a:cs typeface="Arial" panose="020B0604020202020204" pitchFamily="34" charset="0"/>
                                </a:rPr>
                                <m:t>   </m:t>
                              </m:r>
                              <m:r>
                                <m:rPr>
                                  <m:nor/>
                                </m:rPr>
                                <a:rPr lang="es-MX" sz="700" b="0" i="0" smtClean="0">
                                  <a:solidFill>
                                    <a:srgbClr val="000066"/>
                                  </a:solidFill>
                                  <a:effectLst/>
                                  <a:latin typeface="Arial" panose="020B0604020202020204" pitchFamily="34" charset="0"/>
                                  <a:cs typeface="Arial" panose="020B0604020202020204" pitchFamily="34" charset="0"/>
                                </a:rPr>
                                <m:t>H</m:t>
                              </m:r>
                            </m:e>
                            <m:sub>
                              <m:r>
                                <m:rPr>
                                  <m:nor/>
                                </m:rPr>
                                <a:rPr lang="es-MX" sz="700" b="0" i="0" smtClean="0">
                                  <a:solidFill>
                                    <a:srgbClr val="000066"/>
                                  </a:solidFill>
                                  <a:effectLst/>
                                  <a:latin typeface="Arial" panose="020B0604020202020204" pitchFamily="34" charset="0"/>
                                  <a:cs typeface="Arial" panose="020B0604020202020204" pitchFamily="34" charset="0"/>
                                </a:rPr>
                                <m:t>2</m:t>
                              </m:r>
                            </m:sub>
                          </m:sSub>
                          <m:r>
                            <m:rPr>
                              <m:nor/>
                              <m:brk m:alnAt="2"/>
                            </m:rPr>
                            <a:rPr lang="es-MX" sz="700" b="0" i="0" smtClean="0">
                              <a:solidFill>
                                <a:srgbClr val="000066"/>
                              </a:solidFill>
                              <a:effectLst/>
                              <a:latin typeface="Arial" panose="020B0604020202020204" pitchFamily="34" charset="0"/>
                              <a:cs typeface="Arial" panose="020B0604020202020204" pitchFamily="34" charset="0"/>
                            </a:rPr>
                            <m:t>O</m:t>
                          </m:r>
                          <m:r>
                            <m:rPr>
                              <m:brk m:alnAt="2"/>
                            </m:rPr>
                            <a:rPr lang="es-MX" sz="700" b="0" i="0" smtClean="0">
                              <a:solidFill>
                                <a:srgbClr val="000066"/>
                              </a:solidFill>
                              <a:effectLst/>
                              <a:latin typeface="Cambria Math" panose="02040503050406030204" pitchFamily="18" charset="0"/>
                              <a:cs typeface="Arial" panose="020B0604020202020204" pitchFamily="34" charset="0"/>
                            </a:rPr>
                            <m:t> </m:t>
                          </m:r>
                          <m:r>
                            <a:rPr lang="es-MX" sz="700" b="0" i="0" smtClean="0">
                              <a:solidFill>
                                <a:srgbClr val="000066"/>
                              </a:solidFill>
                              <a:effectLst/>
                              <a:latin typeface="Cambria Math" panose="02040503050406030204" pitchFamily="18" charset="0"/>
                              <a:cs typeface="Arial" panose="020B0604020202020204" pitchFamily="34" charset="0"/>
                            </a:rPr>
                            <m:t>   </m:t>
                          </m:r>
                        </m:e>
                      </m:groupChr>
                    </m:oMath>
                  </m:oMathPara>
                </a14:m>
                <a:endParaRPr lang="es-MX" sz="700" b="0" dirty="0">
                  <a:solidFill>
                    <a:srgbClr val="000066"/>
                  </a:solidFill>
                  <a:effectLst/>
                  <a:latin typeface="Arial" panose="020B0604020202020204" pitchFamily="34" charset="0"/>
                  <a:cs typeface="Arial" panose="020B0604020202020204" pitchFamily="34" charset="0"/>
                </a:endParaRPr>
              </a:p>
            </p:txBody>
          </p:sp>
        </mc:Choice>
        <mc:Fallback xmlns="">
          <p:sp>
            <p:nvSpPr>
              <p:cNvPr id="7" name="CuadroTexto 6"/>
              <p:cNvSpPr txBox="1">
                <a:spLocks noRot="1" noChangeAspect="1" noMove="1" noResize="1" noEditPoints="1" noAdjustHandles="1" noChangeArrowheads="1" noChangeShapeType="1" noTextEdit="1"/>
              </p:cNvSpPr>
              <p:nvPr/>
            </p:nvSpPr>
            <p:spPr>
              <a:xfrm>
                <a:off x="3552610" y="4326387"/>
                <a:ext cx="347339" cy="188257"/>
              </a:xfrm>
              <a:prstGeom prst="rect">
                <a:avLst/>
              </a:prstGeom>
              <a:blipFill>
                <a:blip r:embed="rId2"/>
                <a:stretch>
                  <a:fillRect l="-1754" t="-12903"/>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57" name="CuadroTexto 56"/>
              <p:cNvSpPr txBox="1"/>
              <p:nvPr/>
            </p:nvSpPr>
            <p:spPr>
              <a:xfrm>
                <a:off x="2401297" y="4304694"/>
                <a:ext cx="865237" cy="30367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MX" sz="1800" b="0" i="1" smtClean="0">
                          <a:solidFill>
                            <a:srgbClr val="000066"/>
                          </a:solidFill>
                          <a:effectLst/>
                          <a:latin typeface="Cambria Math" panose="02040503050406030204" pitchFamily="18" charset="0"/>
                          <a:cs typeface="Arial" panose="020B0604020202020204" pitchFamily="34" charset="0"/>
                        </a:rPr>
                        <m:t>𝐻𝑁</m:t>
                      </m:r>
                      <m:sSub>
                        <m:sSubPr>
                          <m:ctrlPr>
                            <a:rPr lang="es-MX" sz="1800" b="0" i="1" smtClean="0">
                              <a:solidFill>
                                <a:srgbClr val="000066"/>
                              </a:solidFill>
                              <a:effectLst/>
                              <a:latin typeface="Cambria Math" panose="02040503050406030204" pitchFamily="18" charset="0"/>
                              <a:cs typeface="Arial" panose="020B0604020202020204" pitchFamily="34" charset="0"/>
                            </a:rPr>
                          </m:ctrlPr>
                        </m:sSubPr>
                        <m:e>
                          <m:r>
                            <a:rPr lang="es-MX" sz="1800" b="0" i="1" smtClean="0">
                              <a:solidFill>
                                <a:srgbClr val="000066"/>
                              </a:solidFill>
                              <a:effectLst/>
                              <a:latin typeface="Cambria Math" panose="02040503050406030204" pitchFamily="18" charset="0"/>
                              <a:cs typeface="Arial" panose="020B0604020202020204" pitchFamily="34" charset="0"/>
                            </a:rPr>
                            <m:t>𝑂</m:t>
                          </m:r>
                        </m:e>
                        <m:sub>
                          <m:r>
                            <a:rPr lang="es-MX" sz="1800" b="0" i="1" smtClean="0">
                              <a:solidFill>
                                <a:srgbClr val="000066"/>
                              </a:solidFill>
                              <a:effectLst/>
                              <a:latin typeface="Cambria Math" panose="02040503050406030204" pitchFamily="18" charset="0"/>
                              <a:cs typeface="Arial" panose="020B0604020202020204" pitchFamily="34" charset="0"/>
                            </a:rPr>
                            <m:t>3(</m:t>
                          </m:r>
                          <m:r>
                            <a:rPr lang="es-MX" sz="1800" b="0" i="1" smtClean="0">
                              <a:solidFill>
                                <a:srgbClr val="000066"/>
                              </a:solidFill>
                              <a:effectLst/>
                              <a:latin typeface="Cambria Math" panose="02040503050406030204" pitchFamily="18" charset="0"/>
                              <a:cs typeface="Arial" panose="020B0604020202020204" pitchFamily="34" charset="0"/>
                            </a:rPr>
                            <m:t>𝑙</m:t>
                          </m:r>
                          <m:r>
                            <a:rPr lang="es-MX" sz="1800" b="0" i="1" smtClean="0">
                              <a:solidFill>
                                <a:srgbClr val="000066"/>
                              </a:solidFill>
                              <a:effectLst/>
                              <a:latin typeface="Cambria Math" panose="02040503050406030204" pitchFamily="18" charset="0"/>
                              <a:cs typeface="Arial" panose="020B0604020202020204" pitchFamily="34" charset="0"/>
                            </a:rPr>
                            <m:t>)</m:t>
                          </m:r>
                        </m:sub>
                      </m:sSub>
                    </m:oMath>
                  </m:oMathPara>
                </a14:m>
                <a:endParaRPr lang="es-MX" sz="1800" b="0" i="1" dirty="0">
                  <a:solidFill>
                    <a:srgbClr val="000066"/>
                  </a:solidFill>
                  <a:effectLst/>
                  <a:latin typeface="Arial" panose="020B0604020202020204" pitchFamily="34" charset="0"/>
                  <a:cs typeface="Arial" panose="020B0604020202020204" pitchFamily="34" charset="0"/>
                </a:endParaRPr>
              </a:p>
            </p:txBody>
          </p:sp>
        </mc:Choice>
        <mc:Fallback xmlns="">
          <p:sp>
            <p:nvSpPr>
              <p:cNvPr id="57" name="CuadroTexto 56"/>
              <p:cNvSpPr txBox="1">
                <a:spLocks noRot="1" noChangeAspect="1" noMove="1" noResize="1" noEditPoints="1" noAdjustHandles="1" noChangeArrowheads="1" noChangeShapeType="1" noTextEdit="1"/>
              </p:cNvSpPr>
              <p:nvPr/>
            </p:nvSpPr>
            <p:spPr>
              <a:xfrm>
                <a:off x="2401297" y="4304694"/>
                <a:ext cx="865237" cy="303673"/>
              </a:xfrm>
              <a:prstGeom prst="rect">
                <a:avLst/>
              </a:prstGeom>
              <a:blipFill>
                <a:blip r:embed="rId3"/>
                <a:stretch>
                  <a:fillRect l="-9155" r="-704" b="-28000"/>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58" name="CuadroTexto 57"/>
              <p:cNvSpPr txBox="1"/>
              <p:nvPr/>
            </p:nvSpPr>
            <p:spPr>
              <a:xfrm>
                <a:off x="4279306" y="4295140"/>
                <a:ext cx="565603" cy="32278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s-MX" sz="1800" b="0" i="1" smtClean="0">
                              <a:solidFill>
                                <a:srgbClr val="000066"/>
                              </a:solidFill>
                              <a:effectLst/>
                              <a:latin typeface="Cambria Math" panose="02040503050406030204" pitchFamily="18" charset="0"/>
                              <a:cs typeface="Arial" panose="020B0604020202020204" pitchFamily="34" charset="0"/>
                            </a:rPr>
                          </m:ctrlPr>
                        </m:sSubSupPr>
                        <m:e>
                          <m:r>
                            <a:rPr lang="es-MX" sz="1800" b="0" i="1" smtClean="0">
                              <a:solidFill>
                                <a:srgbClr val="000066"/>
                              </a:solidFill>
                              <a:effectLst/>
                              <a:latin typeface="Cambria Math" panose="02040503050406030204" pitchFamily="18" charset="0"/>
                              <a:cs typeface="Arial" panose="020B0604020202020204" pitchFamily="34" charset="0"/>
                            </a:rPr>
                            <m:t>𝐻</m:t>
                          </m:r>
                        </m:e>
                        <m:sub>
                          <m:r>
                            <a:rPr lang="es-MX" sz="1800" b="0" i="1" smtClean="0">
                              <a:solidFill>
                                <a:srgbClr val="000066"/>
                              </a:solidFill>
                              <a:effectLst/>
                              <a:latin typeface="Cambria Math" panose="02040503050406030204" pitchFamily="18" charset="0"/>
                              <a:cs typeface="Arial" panose="020B0604020202020204" pitchFamily="34" charset="0"/>
                            </a:rPr>
                            <m:t>(</m:t>
                          </m:r>
                          <m:r>
                            <a:rPr lang="es-MX" sz="1800" b="0" i="1" smtClean="0">
                              <a:solidFill>
                                <a:srgbClr val="000066"/>
                              </a:solidFill>
                              <a:effectLst/>
                              <a:latin typeface="Cambria Math" panose="02040503050406030204" pitchFamily="18" charset="0"/>
                              <a:cs typeface="Arial" panose="020B0604020202020204" pitchFamily="34" charset="0"/>
                            </a:rPr>
                            <m:t>𝑎𝑐</m:t>
                          </m:r>
                          <m:r>
                            <a:rPr lang="es-MX" sz="1800" b="0" i="1" smtClean="0">
                              <a:solidFill>
                                <a:srgbClr val="000066"/>
                              </a:solidFill>
                              <a:effectLst/>
                              <a:latin typeface="Cambria Math" panose="02040503050406030204" pitchFamily="18" charset="0"/>
                              <a:cs typeface="Arial" panose="020B0604020202020204" pitchFamily="34" charset="0"/>
                            </a:rPr>
                            <m:t>)</m:t>
                          </m:r>
                        </m:sub>
                        <m:sup>
                          <m:r>
                            <a:rPr lang="es-MX" sz="1800" b="0" i="1" smtClean="0">
                              <a:solidFill>
                                <a:srgbClr val="000066"/>
                              </a:solidFill>
                              <a:effectLst/>
                              <a:latin typeface="Cambria Math" panose="02040503050406030204" pitchFamily="18" charset="0"/>
                              <a:cs typeface="Arial" panose="020B0604020202020204" pitchFamily="34" charset="0"/>
                            </a:rPr>
                            <m:t>+</m:t>
                          </m:r>
                        </m:sup>
                      </m:sSubSup>
                    </m:oMath>
                  </m:oMathPara>
                </a14:m>
                <a:endParaRPr lang="es-MX" sz="1800" b="0" i="1" dirty="0">
                  <a:solidFill>
                    <a:srgbClr val="000066"/>
                  </a:solidFill>
                  <a:effectLst/>
                  <a:latin typeface="Arial" panose="020B0604020202020204" pitchFamily="34" charset="0"/>
                  <a:cs typeface="Arial" panose="020B0604020202020204" pitchFamily="34" charset="0"/>
                </a:endParaRPr>
              </a:p>
            </p:txBody>
          </p:sp>
        </mc:Choice>
        <mc:Fallback xmlns="">
          <p:sp>
            <p:nvSpPr>
              <p:cNvPr id="58" name="CuadroTexto 57"/>
              <p:cNvSpPr txBox="1">
                <a:spLocks noRot="1" noChangeAspect="1" noMove="1" noResize="1" noEditPoints="1" noAdjustHandles="1" noChangeArrowheads="1" noChangeShapeType="1" noTextEdit="1"/>
              </p:cNvSpPr>
              <p:nvPr/>
            </p:nvSpPr>
            <p:spPr>
              <a:xfrm>
                <a:off x="4279306" y="4295140"/>
                <a:ext cx="565603" cy="322781"/>
              </a:xfrm>
              <a:prstGeom prst="rect">
                <a:avLst/>
              </a:prstGeom>
              <a:blipFill>
                <a:blip r:embed="rId4"/>
                <a:stretch>
                  <a:fillRect l="-13978" r="-1075" b="-24528"/>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59" name="CuadroTexto 58"/>
              <p:cNvSpPr txBox="1"/>
              <p:nvPr/>
            </p:nvSpPr>
            <p:spPr>
              <a:xfrm>
                <a:off x="5089635" y="4318031"/>
                <a:ext cx="23724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MX" sz="1800" b="0" i="1" smtClean="0">
                          <a:solidFill>
                            <a:srgbClr val="000066"/>
                          </a:solidFill>
                          <a:effectLst/>
                          <a:latin typeface="Cambria Math" panose="02040503050406030204" pitchFamily="18" charset="0"/>
                          <a:cs typeface="Arial" panose="020B0604020202020204" pitchFamily="34" charset="0"/>
                        </a:rPr>
                        <m:t>+</m:t>
                      </m:r>
                    </m:oMath>
                  </m:oMathPara>
                </a14:m>
                <a:endParaRPr lang="es-MX" sz="1800" b="0" i="1" dirty="0">
                  <a:solidFill>
                    <a:srgbClr val="000066"/>
                  </a:solidFill>
                  <a:effectLst/>
                  <a:latin typeface="Arial" panose="020B0604020202020204" pitchFamily="34" charset="0"/>
                  <a:cs typeface="Arial" panose="020B0604020202020204" pitchFamily="34" charset="0"/>
                </a:endParaRPr>
              </a:p>
            </p:txBody>
          </p:sp>
        </mc:Choice>
        <mc:Fallback xmlns="">
          <p:sp>
            <p:nvSpPr>
              <p:cNvPr id="59" name="CuadroTexto 58"/>
              <p:cNvSpPr txBox="1">
                <a:spLocks noRot="1" noChangeAspect="1" noMove="1" noResize="1" noEditPoints="1" noAdjustHandles="1" noChangeArrowheads="1" noChangeShapeType="1" noTextEdit="1"/>
              </p:cNvSpPr>
              <p:nvPr/>
            </p:nvSpPr>
            <p:spPr>
              <a:xfrm>
                <a:off x="5089635" y="4318031"/>
                <a:ext cx="237244" cy="276999"/>
              </a:xfrm>
              <a:prstGeom prst="rect">
                <a:avLst/>
              </a:prstGeom>
              <a:blipFill>
                <a:blip r:embed="rId5"/>
                <a:stretch>
                  <a:fillRect l="-33333" r="-2564" b="-8696"/>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60" name="CuadroTexto 59"/>
              <p:cNvSpPr txBox="1"/>
              <p:nvPr/>
            </p:nvSpPr>
            <p:spPr>
              <a:xfrm>
                <a:off x="5571605" y="4299436"/>
                <a:ext cx="822276" cy="31418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s-MX" sz="1800" b="0" i="1" smtClean="0">
                              <a:solidFill>
                                <a:srgbClr val="000066"/>
                              </a:solidFill>
                              <a:effectLst/>
                              <a:latin typeface="Cambria Math" panose="02040503050406030204" pitchFamily="18" charset="0"/>
                              <a:cs typeface="Arial" panose="020B0604020202020204" pitchFamily="34" charset="0"/>
                            </a:rPr>
                          </m:ctrlPr>
                        </m:sSubSupPr>
                        <m:e>
                          <m:r>
                            <a:rPr lang="es-MX" sz="1800" b="0" i="1" smtClean="0">
                              <a:solidFill>
                                <a:srgbClr val="000066"/>
                              </a:solidFill>
                              <a:effectLst/>
                              <a:latin typeface="Cambria Math" panose="02040503050406030204" pitchFamily="18" charset="0"/>
                              <a:cs typeface="Arial" panose="020B0604020202020204" pitchFamily="34" charset="0"/>
                            </a:rPr>
                            <m:t>𝑁𝑂</m:t>
                          </m:r>
                        </m:e>
                        <m:sub>
                          <m:r>
                            <a:rPr lang="es-MX" sz="1800" b="0" i="1" smtClean="0">
                              <a:solidFill>
                                <a:srgbClr val="000066"/>
                              </a:solidFill>
                              <a:effectLst/>
                              <a:latin typeface="Cambria Math" panose="02040503050406030204" pitchFamily="18" charset="0"/>
                              <a:cs typeface="Arial" panose="020B0604020202020204" pitchFamily="34" charset="0"/>
                            </a:rPr>
                            <m:t>3(</m:t>
                          </m:r>
                          <m:r>
                            <a:rPr lang="es-MX" sz="1800" b="0" i="1" smtClean="0">
                              <a:solidFill>
                                <a:srgbClr val="000066"/>
                              </a:solidFill>
                              <a:effectLst/>
                              <a:latin typeface="Cambria Math" panose="02040503050406030204" pitchFamily="18" charset="0"/>
                              <a:cs typeface="Arial" panose="020B0604020202020204" pitchFamily="34" charset="0"/>
                            </a:rPr>
                            <m:t>𝑎𝑐</m:t>
                          </m:r>
                          <m:r>
                            <a:rPr lang="es-MX" sz="1800" b="0" i="1" smtClean="0">
                              <a:solidFill>
                                <a:srgbClr val="000066"/>
                              </a:solidFill>
                              <a:effectLst/>
                              <a:latin typeface="Cambria Math" panose="02040503050406030204" pitchFamily="18" charset="0"/>
                              <a:cs typeface="Arial" panose="020B0604020202020204" pitchFamily="34" charset="0"/>
                            </a:rPr>
                            <m:t>)</m:t>
                          </m:r>
                        </m:sub>
                        <m:sup>
                          <m:r>
                            <a:rPr lang="es-MX" sz="1800" b="0" i="1" smtClean="0">
                              <a:solidFill>
                                <a:srgbClr val="000066"/>
                              </a:solidFill>
                              <a:effectLst/>
                              <a:latin typeface="Cambria Math" panose="02040503050406030204" pitchFamily="18" charset="0"/>
                              <a:cs typeface="Arial" panose="020B0604020202020204" pitchFamily="34" charset="0"/>
                            </a:rPr>
                            <m:t>−</m:t>
                          </m:r>
                        </m:sup>
                      </m:sSubSup>
                    </m:oMath>
                  </m:oMathPara>
                </a14:m>
                <a:endParaRPr lang="es-MX" sz="1800" b="0" i="1" dirty="0">
                  <a:solidFill>
                    <a:srgbClr val="000066"/>
                  </a:solidFill>
                  <a:effectLst/>
                  <a:latin typeface="Arial" panose="020B0604020202020204" pitchFamily="34" charset="0"/>
                  <a:cs typeface="Arial" panose="020B0604020202020204" pitchFamily="34" charset="0"/>
                </a:endParaRPr>
              </a:p>
            </p:txBody>
          </p:sp>
        </mc:Choice>
        <mc:Fallback xmlns="">
          <p:sp>
            <p:nvSpPr>
              <p:cNvPr id="60" name="CuadroTexto 59"/>
              <p:cNvSpPr txBox="1">
                <a:spLocks noRot="1" noChangeAspect="1" noMove="1" noResize="1" noEditPoints="1" noAdjustHandles="1" noChangeArrowheads="1" noChangeShapeType="1" noTextEdit="1"/>
              </p:cNvSpPr>
              <p:nvPr/>
            </p:nvSpPr>
            <p:spPr>
              <a:xfrm>
                <a:off x="5571605" y="4299436"/>
                <a:ext cx="822276" cy="314189"/>
              </a:xfrm>
              <a:prstGeom prst="rect">
                <a:avLst/>
              </a:prstGeom>
              <a:blipFill>
                <a:blip r:embed="rId6"/>
                <a:stretch>
                  <a:fillRect l="-9630" r="-741" b="-26923"/>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61" name="CuadroTexto 60"/>
              <p:cNvSpPr txBox="1"/>
              <p:nvPr/>
            </p:nvSpPr>
            <p:spPr>
              <a:xfrm>
                <a:off x="3548021" y="4858617"/>
                <a:ext cx="347339" cy="18825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groupChr>
                        <m:groupChrPr>
                          <m:chr m:val="→"/>
                          <m:vertJc m:val="bot"/>
                          <m:ctrlPr>
                            <a:rPr lang="es-MX" sz="700" b="0" i="1" smtClean="0">
                              <a:solidFill>
                                <a:srgbClr val="000066"/>
                              </a:solidFill>
                              <a:effectLst/>
                              <a:latin typeface="Cambria Math" panose="02040503050406030204" pitchFamily="18" charset="0"/>
                              <a:cs typeface="Arial" panose="020B0604020202020204" pitchFamily="34" charset="0"/>
                            </a:rPr>
                          </m:ctrlPr>
                        </m:groupChrPr>
                        <m:e>
                          <m:sSub>
                            <m:sSubPr>
                              <m:ctrlPr>
                                <a:rPr lang="es-MX" sz="700" b="0" i="1" smtClean="0">
                                  <a:solidFill>
                                    <a:srgbClr val="000066"/>
                                  </a:solidFill>
                                  <a:effectLst/>
                                  <a:latin typeface="Cambria Math" panose="02040503050406030204" pitchFamily="18" charset="0"/>
                                  <a:cs typeface="Arial" panose="020B0604020202020204" pitchFamily="34" charset="0"/>
                                </a:rPr>
                              </m:ctrlPr>
                            </m:sSubPr>
                            <m:e>
                              <m:r>
                                <m:rPr>
                                  <m:nor/>
                                </m:rPr>
                                <a:rPr lang="es-MX" sz="700" b="0" i="0" smtClean="0">
                                  <a:solidFill>
                                    <a:srgbClr val="000066"/>
                                  </a:solidFill>
                                  <a:effectLst/>
                                  <a:latin typeface="Arial" panose="020B0604020202020204" pitchFamily="34" charset="0"/>
                                  <a:cs typeface="Arial" panose="020B0604020202020204" pitchFamily="34" charset="0"/>
                                </a:rPr>
                                <m:t>   </m:t>
                              </m:r>
                              <m:r>
                                <m:rPr>
                                  <m:nor/>
                                </m:rPr>
                                <a:rPr lang="es-MX" sz="700" b="0" i="0" smtClean="0">
                                  <a:solidFill>
                                    <a:srgbClr val="000066"/>
                                  </a:solidFill>
                                  <a:effectLst/>
                                  <a:latin typeface="Arial" panose="020B0604020202020204" pitchFamily="34" charset="0"/>
                                  <a:cs typeface="Arial" panose="020B0604020202020204" pitchFamily="34" charset="0"/>
                                </a:rPr>
                                <m:t>H</m:t>
                              </m:r>
                            </m:e>
                            <m:sub>
                              <m:r>
                                <m:rPr>
                                  <m:nor/>
                                </m:rPr>
                                <a:rPr lang="es-MX" sz="700" b="0" i="0" smtClean="0">
                                  <a:solidFill>
                                    <a:srgbClr val="000066"/>
                                  </a:solidFill>
                                  <a:effectLst/>
                                  <a:latin typeface="Arial" panose="020B0604020202020204" pitchFamily="34" charset="0"/>
                                  <a:cs typeface="Arial" panose="020B0604020202020204" pitchFamily="34" charset="0"/>
                                </a:rPr>
                                <m:t>2</m:t>
                              </m:r>
                            </m:sub>
                          </m:sSub>
                          <m:r>
                            <m:rPr>
                              <m:nor/>
                              <m:brk m:alnAt="2"/>
                            </m:rPr>
                            <a:rPr lang="es-MX" sz="700" b="0" i="0" smtClean="0">
                              <a:solidFill>
                                <a:srgbClr val="000066"/>
                              </a:solidFill>
                              <a:effectLst/>
                              <a:latin typeface="Arial" panose="020B0604020202020204" pitchFamily="34" charset="0"/>
                              <a:cs typeface="Arial" panose="020B0604020202020204" pitchFamily="34" charset="0"/>
                            </a:rPr>
                            <m:t>O</m:t>
                          </m:r>
                          <m:r>
                            <m:rPr>
                              <m:brk m:alnAt="2"/>
                            </m:rPr>
                            <a:rPr lang="es-MX" sz="700" b="0" i="0" smtClean="0">
                              <a:solidFill>
                                <a:srgbClr val="000066"/>
                              </a:solidFill>
                              <a:effectLst/>
                              <a:latin typeface="Cambria Math" panose="02040503050406030204" pitchFamily="18" charset="0"/>
                              <a:cs typeface="Arial" panose="020B0604020202020204" pitchFamily="34" charset="0"/>
                            </a:rPr>
                            <m:t> </m:t>
                          </m:r>
                          <m:r>
                            <a:rPr lang="es-MX" sz="700" b="0" i="0" smtClean="0">
                              <a:solidFill>
                                <a:srgbClr val="000066"/>
                              </a:solidFill>
                              <a:effectLst/>
                              <a:latin typeface="Cambria Math" panose="02040503050406030204" pitchFamily="18" charset="0"/>
                              <a:cs typeface="Arial" panose="020B0604020202020204" pitchFamily="34" charset="0"/>
                            </a:rPr>
                            <m:t>   </m:t>
                          </m:r>
                        </m:e>
                      </m:groupChr>
                    </m:oMath>
                  </m:oMathPara>
                </a14:m>
                <a:endParaRPr lang="es-MX" sz="700" b="0" dirty="0">
                  <a:solidFill>
                    <a:srgbClr val="000066"/>
                  </a:solidFill>
                  <a:effectLst/>
                  <a:latin typeface="Arial" panose="020B0604020202020204" pitchFamily="34" charset="0"/>
                  <a:cs typeface="Arial" panose="020B0604020202020204" pitchFamily="34" charset="0"/>
                </a:endParaRPr>
              </a:p>
            </p:txBody>
          </p:sp>
        </mc:Choice>
        <mc:Fallback xmlns="">
          <p:sp>
            <p:nvSpPr>
              <p:cNvPr id="61" name="CuadroTexto 60"/>
              <p:cNvSpPr txBox="1">
                <a:spLocks noRot="1" noChangeAspect="1" noMove="1" noResize="1" noEditPoints="1" noAdjustHandles="1" noChangeArrowheads="1" noChangeShapeType="1" noTextEdit="1"/>
              </p:cNvSpPr>
              <p:nvPr/>
            </p:nvSpPr>
            <p:spPr>
              <a:xfrm>
                <a:off x="3548021" y="4858617"/>
                <a:ext cx="347339" cy="188257"/>
              </a:xfrm>
              <a:prstGeom prst="rect">
                <a:avLst/>
              </a:prstGeom>
              <a:blipFill>
                <a:blip r:embed="rId7"/>
                <a:stretch>
                  <a:fillRect l="-1754" t="-9677"/>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62" name="CuadroTexto 61"/>
              <p:cNvSpPr txBox="1"/>
              <p:nvPr/>
            </p:nvSpPr>
            <p:spPr>
              <a:xfrm>
                <a:off x="2373113" y="4836924"/>
                <a:ext cx="912429" cy="30367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MX" sz="1800" b="0" i="1" smtClean="0">
                          <a:solidFill>
                            <a:srgbClr val="000066"/>
                          </a:solidFill>
                          <a:effectLst/>
                          <a:latin typeface="Cambria Math" panose="02040503050406030204" pitchFamily="18" charset="0"/>
                          <a:cs typeface="Arial" panose="020B0604020202020204" pitchFamily="34" charset="0"/>
                        </a:rPr>
                        <m:t>𝑁𝑎𝑂</m:t>
                      </m:r>
                      <m:sSub>
                        <m:sSubPr>
                          <m:ctrlPr>
                            <a:rPr lang="es-MX" sz="1800" b="0" i="1" smtClean="0">
                              <a:solidFill>
                                <a:srgbClr val="000066"/>
                              </a:solidFill>
                              <a:effectLst/>
                              <a:latin typeface="Cambria Math" panose="02040503050406030204" pitchFamily="18" charset="0"/>
                              <a:cs typeface="Arial" panose="020B0604020202020204" pitchFamily="34" charset="0"/>
                            </a:rPr>
                          </m:ctrlPr>
                        </m:sSubPr>
                        <m:e>
                          <m:r>
                            <a:rPr lang="es-MX" sz="1800" b="0" i="1" smtClean="0">
                              <a:solidFill>
                                <a:srgbClr val="000066"/>
                              </a:solidFill>
                              <a:effectLst/>
                              <a:latin typeface="Cambria Math" panose="02040503050406030204" pitchFamily="18" charset="0"/>
                              <a:cs typeface="Arial" panose="020B0604020202020204" pitchFamily="34" charset="0"/>
                            </a:rPr>
                            <m:t>𝐻</m:t>
                          </m:r>
                        </m:e>
                        <m:sub>
                          <m:r>
                            <a:rPr lang="es-MX" sz="1800" b="0" i="1" smtClean="0">
                              <a:solidFill>
                                <a:srgbClr val="000066"/>
                              </a:solidFill>
                              <a:effectLst/>
                              <a:latin typeface="Cambria Math" panose="02040503050406030204" pitchFamily="18" charset="0"/>
                              <a:cs typeface="Arial" panose="020B0604020202020204" pitchFamily="34" charset="0"/>
                            </a:rPr>
                            <m:t>(</m:t>
                          </m:r>
                          <m:r>
                            <a:rPr lang="es-MX" sz="1800" b="0" i="1" smtClean="0">
                              <a:solidFill>
                                <a:srgbClr val="000066"/>
                              </a:solidFill>
                              <a:effectLst/>
                              <a:latin typeface="Cambria Math" panose="02040503050406030204" pitchFamily="18" charset="0"/>
                              <a:cs typeface="Arial" panose="020B0604020202020204" pitchFamily="34" charset="0"/>
                            </a:rPr>
                            <m:t>𝑠</m:t>
                          </m:r>
                          <m:r>
                            <a:rPr lang="es-MX" sz="1800" b="0" i="1" smtClean="0">
                              <a:solidFill>
                                <a:srgbClr val="000066"/>
                              </a:solidFill>
                              <a:effectLst/>
                              <a:latin typeface="Cambria Math" panose="02040503050406030204" pitchFamily="18" charset="0"/>
                              <a:cs typeface="Arial" panose="020B0604020202020204" pitchFamily="34" charset="0"/>
                            </a:rPr>
                            <m:t>)</m:t>
                          </m:r>
                        </m:sub>
                      </m:sSub>
                    </m:oMath>
                  </m:oMathPara>
                </a14:m>
                <a:endParaRPr lang="es-MX" sz="1800" b="0" i="1" dirty="0">
                  <a:solidFill>
                    <a:srgbClr val="000066"/>
                  </a:solidFill>
                  <a:effectLst/>
                  <a:latin typeface="Arial" panose="020B0604020202020204" pitchFamily="34" charset="0"/>
                  <a:cs typeface="Arial" panose="020B0604020202020204" pitchFamily="34" charset="0"/>
                </a:endParaRPr>
              </a:p>
            </p:txBody>
          </p:sp>
        </mc:Choice>
        <mc:Fallback xmlns="">
          <p:sp>
            <p:nvSpPr>
              <p:cNvPr id="62" name="CuadroTexto 61"/>
              <p:cNvSpPr txBox="1">
                <a:spLocks noRot="1" noChangeAspect="1" noMove="1" noResize="1" noEditPoints="1" noAdjustHandles="1" noChangeArrowheads="1" noChangeShapeType="1" noTextEdit="1"/>
              </p:cNvSpPr>
              <p:nvPr/>
            </p:nvSpPr>
            <p:spPr>
              <a:xfrm>
                <a:off x="2373113" y="4836924"/>
                <a:ext cx="912429" cy="303673"/>
              </a:xfrm>
              <a:prstGeom prst="rect">
                <a:avLst/>
              </a:prstGeom>
              <a:blipFill>
                <a:blip r:embed="rId8"/>
                <a:stretch>
                  <a:fillRect l="-8000" r="-1333" b="-28000"/>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63" name="CuadroTexto 62"/>
              <p:cNvSpPr txBox="1"/>
              <p:nvPr/>
            </p:nvSpPr>
            <p:spPr>
              <a:xfrm>
                <a:off x="4203833" y="4827370"/>
                <a:ext cx="707373" cy="32278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s-MX" sz="1800" b="0" i="1" smtClean="0">
                              <a:solidFill>
                                <a:srgbClr val="000066"/>
                              </a:solidFill>
                              <a:effectLst/>
                              <a:latin typeface="Cambria Math" panose="02040503050406030204" pitchFamily="18" charset="0"/>
                              <a:cs typeface="Arial" panose="020B0604020202020204" pitchFamily="34" charset="0"/>
                            </a:rPr>
                          </m:ctrlPr>
                        </m:sSubSupPr>
                        <m:e>
                          <m:r>
                            <a:rPr lang="es-MX" sz="1800" b="0" i="1" smtClean="0">
                              <a:solidFill>
                                <a:srgbClr val="000066"/>
                              </a:solidFill>
                              <a:effectLst/>
                              <a:latin typeface="Cambria Math" panose="02040503050406030204" pitchFamily="18" charset="0"/>
                              <a:cs typeface="Arial" panose="020B0604020202020204" pitchFamily="34" charset="0"/>
                            </a:rPr>
                            <m:t>𝑁𝑎</m:t>
                          </m:r>
                        </m:e>
                        <m:sub>
                          <m:r>
                            <a:rPr lang="es-MX" sz="1800" b="0" i="1" smtClean="0">
                              <a:solidFill>
                                <a:srgbClr val="000066"/>
                              </a:solidFill>
                              <a:effectLst/>
                              <a:latin typeface="Cambria Math" panose="02040503050406030204" pitchFamily="18" charset="0"/>
                              <a:cs typeface="Arial" panose="020B0604020202020204" pitchFamily="34" charset="0"/>
                            </a:rPr>
                            <m:t>(</m:t>
                          </m:r>
                          <m:r>
                            <a:rPr lang="es-MX" sz="1800" b="0" i="1" smtClean="0">
                              <a:solidFill>
                                <a:srgbClr val="000066"/>
                              </a:solidFill>
                              <a:effectLst/>
                              <a:latin typeface="Cambria Math" panose="02040503050406030204" pitchFamily="18" charset="0"/>
                              <a:cs typeface="Arial" panose="020B0604020202020204" pitchFamily="34" charset="0"/>
                            </a:rPr>
                            <m:t>𝑎𝑐</m:t>
                          </m:r>
                          <m:r>
                            <a:rPr lang="es-MX" sz="1800" b="0" i="1" smtClean="0">
                              <a:solidFill>
                                <a:srgbClr val="000066"/>
                              </a:solidFill>
                              <a:effectLst/>
                              <a:latin typeface="Cambria Math" panose="02040503050406030204" pitchFamily="18" charset="0"/>
                              <a:cs typeface="Arial" panose="020B0604020202020204" pitchFamily="34" charset="0"/>
                            </a:rPr>
                            <m:t>)</m:t>
                          </m:r>
                        </m:sub>
                        <m:sup>
                          <m:r>
                            <a:rPr lang="es-MX" sz="1800" b="0" i="1" smtClean="0">
                              <a:solidFill>
                                <a:srgbClr val="000066"/>
                              </a:solidFill>
                              <a:effectLst/>
                              <a:latin typeface="Cambria Math" panose="02040503050406030204" pitchFamily="18" charset="0"/>
                              <a:cs typeface="Arial" panose="020B0604020202020204" pitchFamily="34" charset="0"/>
                            </a:rPr>
                            <m:t>+</m:t>
                          </m:r>
                        </m:sup>
                      </m:sSubSup>
                    </m:oMath>
                  </m:oMathPara>
                </a14:m>
                <a:endParaRPr lang="es-MX" sz="1800" b="0" i="1" dirty="0">
                  <a:solidFill>
                    <a:srgbClr val="000066"/>
                  </a:solidFill>
                  <a:effectLst/>
                  <a:latin typeface="Arial" panose="020B0604020202020204" pitchFamily="34" charset="0"/>
                  <a:cs typeface="Arial" panose="020B0604020202020204" pitchFamily="34" charset="0"/>
                </a:endParaRPr>
              </a:p>
            </p:txBody>
          </p:sp>
        </mc:Choice>
        <mc:Fallback xmlns="">
          <p:sp>
            <p:nvSpPr>
              <p:cNvPr id="63" name="CuadroTexto 62"/>
              <p:cNvSpPr txBox="1">
                <a:spLocks noRot="1" noChangeAspect="1" noMove="1" noResize="1" noEditPoints="1" noAdjustHandles="1" noChangeArrowheads="1" noChangeShapeType="1" noTextEdit="1"/>
              </p:cNvSpPr>
              <p:nvPr/>
            </p:nvSpPr>
            <p:spPr>
              <a:xfrm>
                <a:off x="4203833" y="4827370"/>
                <a:ext cx="707373" cy="322781"/>
              </a:xfrm>
              <a:prstGeom prst="rect">
                <a:avLst/>
              </a:prstGeom>
              <a:blipFill>
                <a:blip r:embed="rId9"/>
                <a:stretch>
                  <a:fillRect l="-11207" r="-862" b="-24528"/>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64" name="CuadroTexto 63"/>
              <p:cNvSpPr txBox="1"/>
              <p:nvPr/>
            </p:nvSpPr>
            <p:spPr>
              <a:xfrm>
                <a:off x="5085046" y="4850261"/>
                <a:ext cx="23724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MX" sz="1800" b="0" i="1" smtClean="0">
                          <a:solidFill>
                            <a:srgbClr val="000066"/>
                          </a:solidFill>
                          <a:effectLst/>
                          <a:latin typeface="Cambria Math" panose="02040503050406030204" pitchFamily="18" charset="0"/>
                          <a:cs typeface="Arial" panose="020B0604020202020204" pitchFamily="34" charset="0"/>
                        </a:rPr>
                        <m:t>+</m:t>
                      </m:r>
                    </m:oMath>
                  </m:oMathPara>
                </a14:m>
                <a:endParaRPr lang="es-MX" sz="1800" b="0" i="1" dirty="0">
                  <a:solidFill>
                    <a:srgbClr val="000066"/>
                  </a:solidFill>
                  <a:effectLst/>
                  <a:latin typeface="Arial" panose="020B0604020202020204" pitchFamily="34" charset="0"/>
                  <a:cs typeface="Arial" panose="020B0604020202020204" pitchFamily="34" charset="0"/>
                </a:endParaRPr>
              </a:p>
            </p:txBody>
          </p:sp>
        </mc:Choice>
        <mc:Fallback xmlns="">
          <p:sp>
            <p:nvSpPr>
              <p:cNvPr id="64" name="CuadroTexto 63"/>
              <p:cNvSpPr txBox="1">
                <a:spLocks noRot="1" noChangeAspect="1" noMove="1" noResize="1" noEditPoints="1" noAdjustHandles="1" noChangeArrowheads="1" noChangeShapeType="1" noTextEdit="1"/>
              </p:cNvSpPr>
              <p:nvPr/>
            </p:nvSpPr>
            <p:spPr>
              <a:xfrm>
                <a:off x="5085046" y="4850261"/>
                <a:ext cx="237244" cy="276999"/>
              </a:xfrm>
              <a:prstGeom prst="rect">
                <a:avLst/>
              </a:prstGeom>
              <a:blipFill>
                <a:blip r:embed="rId10"/>
                <a:stretch>
                  <a:fillRect l="-30769" r="-5128" b="-8889"/>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65" name="CuadroTexto 64"/>
              <p:cNvSpPr txBox="1"/>
              <p:nvPr/>
            </p:nvSpPr>
            <p:spPr>
              <a:xfrm>
                <a:off x="5617606" y="4831666"/>
                <a:ext cx="721095" cy="31418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s-MX" sz="1800" b="0" i="1" smtClean="0">
                              <a:solidFill>
                                <a:srgbClr val="000066"/>
                              </a:solidFill>
                              <a:effectLst/>
                              <a:latin typeface="Cambria Math" panose="02040503050406030204" pitchFamily="18" charset="0"/>
                              <a:cs typeface="Arial" panose="020B0604020202020204" pitchFamily="34" charset="0"/>
                            </a:rPr>
                          </m:ctrlPr>
                        </m:sSubSupPr>
                        <m:e>
                          <m:r>
                            <a:rPr lang="es-MX" sz="1800" b="0" i="1" smtClean="0">
                              <a:solidFill>
                                <a:srgbClr val="000066"/>
                              </a:solidFill>
                              <a:effectLst/>
                              <a:latin typeface="Cambria Math" panose="02040503050406030204" pitchFamily="18" charset="0"/>
                              <a:cs typeface="Arial" panose="020B0604020202020204" pitchFamily="34" charset="0"/>
                            </a:rPr>
                            <m:t>𝑂𝐻</m:t>
                          </m:r>
                        </m:e>
                        <m:sub>
                          <m:r>
                            <a:rPr lang="es-MX" sz="1800" b="0" i="1" smtClean="0">
                              <a:solidFill>
                                <a:srgbClr val="000066"/>
                              </a:solidFill>
                              <a:effectLst/>
                              <a:latin typeface="Cambria Math" panose="02040503050406030204" pitchFamily="18" charset="0"/>
                              <a:cs typeface="Arial" panose="020B0604020202020204" pitchFamily="34" charset="0"/>
                            </a:rPr>
                            <m:t>(</m:t>
                          </m:r>
                          <m:r>
                            <a:rPr lang="es-MX" sz="1800" b="0" i="1" smtClean="0">
                              <a:solidFill>
                                <a:srgbClr val="000066"/>
                              </a:solidFill>
                              <a:effectLst/>
                              <a:latin typeface="Cambria Math" panose="02040503050406030204" pitchFamily="18" charset="0"/>
                              <a:cs typeface="Arial" panose="020B0604020202020204" pitchFamily="34" charset="0"/>
                            </a:rPr>
                            <m:t>𝑎𝑐</m:t>
                          </m:r>
                          <m:r>
                            <a:rPr lang="es-MX" sz="1800" b="0" i="1" smtClean="0">
                              <a:solidFill>
                                <a:srgbClr val="000066"/>
                              </a:solidFill>
                              <a:effectLst/>
                              <a:latin typeface="Cambria Math" panose="02040503050406030204" pitchFamily="18" charset="0"/>
                              <a:cs typeface="Arial" panose="020B0604020202020204" pitchFamily="34" charset="0"/>
                            </a:rPr>
                            <m:t>)</m:t>
                          </m:r>
                        </m:sub>
                        <m:sup>
                          <m:r>
                            <a:rPr lang="es-MX" sz="1800" b="0" i="1" smtClean="0">
                              <a:solidFill>
                                <a:srgbClr val="000066"/>
                              </a:solidFill>
                              <a:effectLst/>
                              <a:latin typeface="Cambria Math" panose="02040503050406030204" pitchFamily="18" charset="0"/>
                              <a:cs typeface="Arial" panose="020B0604020202020204" pitchFamily="34" charset="0"/>
                            </a:rPr>
                            <m:t>−</m:t>
                          </m:r>
                        </m:sup>
                      </m:sSubSup>
                    </m:oMath>
                  </m:oMathPara>
                </a14:m>
                <a:endParaRPr lang="es-MX" sz="1800" b="0" i="1" dirty="0">
                  <a:solidFill>
                    <a:srgbClr val="000066"/>
                  </a:solidFill>
                  <a:effectLst/>
                  <a:latin typeface="Arial" panose="020B0604020202020204" pitchFamily="34" charset="0"/>
                  <a:cs typeface="Arial" panose="020B0604020202020204" pitchFamily="34" charset="0"/>
                </a:endParaRPr>
              </a:p>
            </p:txBody>
          </p:sp>
        </mc:Choice>
        <mc:Fallback xmlns="">
          <p:sp>
            <p:nvSpPr>
              <p:cNvPr id="65" name="CuadroTexto 64"/>
              <p:cNvSpPr txBox="1">
                <a:spLocks noRot="1" noChangeAspect="1" noMove="1" noResize="1" noEditPoints="1" noAdjustHandles="1" noChangeArrowheads="1" noChangeShapeType="1" noTextEdit="1"/>
              </p:cNvSpPr>
              <p:nvPr/>
            </p:nvSpPr>
            <p:spPr>
              <a:xfrm>
                <a:off x="5617606" y="4831666"/>
                <a:ext cx="721095" cy="314189"/>
              </a:xfrm>
              <a:prstGeom prst="rect">
                <a:avLst/>
              </a:prstGeom>
              <a:blipFill>
                <a:blip r:embed="rId11"/>
                <a:stretch>
                  <a:fillRect l="-11017" r="-1695" b="-27451"/>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66" name="CuadroTexto 65"/>
              <p:cNvSpPr txBox="1"/>
              <p:nvPr/>
            </p:nvSpPr>
            <p:spPr>
              <a:xfrm>
                <a:off x="3548021" y="5386551"/>
                <a:ext cx="347339" cy="18825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groupChr>
                        <m:groupChrPr>
                          <m:chr m:val="→"/>
                          <m:vertJc m:val="bot"/>
                          <m:ctrlPr>
                            <a:rPr lang="es-MX" sz="700" b="0" i="1" smtClean="0">
                              <a:solidFill>
                                <a:srgbClr val="000066"/>
                              </a:solidFill>
                              <a:effectLst/>
                              <a:latin typeface="Cambria Math" panose="02040503050406030204" pitchFamily="18" charset="0"/>
                              <a:cs typeface="Arial" panose="020B0604020202020204" pitchFamily="34" charset="0"/>
                            </a:rPr>
                          </m:ctrlPr>
                        </m:groupChrPr>
                        <m:e>
                          <m:sSub>
                            <m:sSubPr>
                              <m:ctrlPr>
                                <a:rPr lang="es-MX" sz="700" b="0" i="1" smtClean="0">
                                  <a:solidFill>
                                    <a:srgbClr val="000066"/>
                                  </a:solidFill>
                                  <a:effectLst/>
                                  <a:latin typeface="Cambria Math" panose="02040503050406030204" pitchFamily="18" charset="0"/>
                                  <a:cs typeface="Arial" panose="020B0604020202020204" pitchFamily="34" charset="0"/>
                                </a:rPr>
                              </m:ctrlPr>
                            </m:sSubPr>
                            <m:e>
                              <m:r>
                                <m:rPr>
                                  <m:nor/>
                                </m:rPr>
                                <a:rPr lang="es-MX" sz="700" b="0" i="0" smtClean="0">
                                  <a:solidFill>
                                    <a:srgbClr val="000066"/>
                                  </a:solidFill>
                                  <a:effectLst/>
                                  <a:latin typeface="Arial" panose="020B0604020202020204" pitchFamily="34" charset="0"/>
                                  <a:cs typeface="Arial" panose="020B0604020202020204" pitchFamily="34" charset="0"/>
                                </a:rPr>
                                <m:t>   </m:t>
                              </m:r>
                              <m:r>
                                <m:rPr>
                                  <m:nor/>
                                </m:rPr>
                                <a:rPr lang="es-MX" sz="700" b="0" i="0" smtClean="0">
                                  <a:solidFill>
                                    <a:srgbClr val="000066"/>
                                  </a:solidFill>
                                  <a:effectLst/>
                                  <a:latin typeface="Arial" panose="020B0604020202020204" pitchFamily="34" charset="0"/>
                                  <a:cs typeface="Arial" panose="020B0604020202020204" pitchFamily="34" charset="0"/>
                                </a:rPr>
                                <m:t>H</m:t>
                              </m:r>
                            </m:e>
                            <m:sub>
                              <m:r>
                                <m:rPr>
                                  <m:nor/>
                                </m:rPr>
                                <a:rPr lang="es-MX" sz="700" b="0" i="0" smtClean="0">
                                  <a:solidFill>
                                    <a:srgbClr val="000066"/>
                                  </a:solidFill>
                                  <a:effectLst/>
                                  <a:latin typeface="Arial" panose="020B0604020202020204" pitchFamily="34" charset="0"/>
                                  <a:cs typeface="Arial" panose="020B0604020202020204" pitchFamily="34" charset="0"/>
                                </a:rPr>
                                <m:t>2</m:t>
                              </m:r>
                            </m:sub>
                          </m:sSub>
                          <m:r>
                            <m:rPr>
                              <m:nor/>
                              <m:brk m:alnAt="2"/>
                            </m:rPr>
                            <a:rPr lang="es-MX" sz="700" b="0" i="0" smtClean="0">
                              <a:solidFill>
                                <a:srgbClr val="000066"/>
                              </a:solidFill>
                              <a:effectLst/>
                              <a:latin typeface="Arial" panose="020B0604020202020204" pitchFamily="34" charset="0"/>
                              <a:cs typeface="Arial" panose="020B0604020202020204" pitchFamily="34" charset="0"/>
                            </a:rPr>
                            <m:t>O</m:t>
                          </m:r>
                          <m:r>
                            <m:rPr>
                              <m:brk m:alnAt="2"/>
                            </m:rPr>
                            <a:rPr lang="es-MX" sz="700" b="0" i="0" smtClean="0">
                              <a:solidFill>
                                <a:srgbClr val="000066"/>
                              </a:solidFill>
                              <a:effectLst/>
                              <a:latin typeface="Cambria Math" panose="02040503050406030204" pitchFamily="18" charset="0"/>
                              <a:cs typeface="Arial" panose="020B0604020202020204" pitchFamily="34" charset="0"/>
                            </a:rPr>
                            <m:t> </m:t>
                          </m:r>
                          <m:r>
                            <a:rPr lang="es-MX" sz="700" b="0" i="0" smtClean="0">
                              <a:solidFill>
                                <a:srgbClr val="000066"/>
                              </a:solidFill>
                              <a:effectLst/>
                              <a:latin typeface="Cambria Math" panose="02040503050406030204" pitchFamily="18" charset="0"/>
                              <a:cs typeface="Arial" panose="020B0604020202020204" pitchFamily="34" charset="0"/>
                            </a:rPr>
                            <m:t>   </m:t>
                          </m:r>
                        </m:e>
                      </m:groupChr>
                    </m:oMath>
                  </m:oMathPara>
                </a14:m>
                <a:endParaRPr lang="es-MX" sz="700" b="0" dirty="0">
                  <a:solidFill>
                    <a:srgbClr val="000066"/>
                  </a:solidFill>
                  <a:effectLst/>
                  <a:latin typeface="Arial" panose="020B0604020202020204" pitchFamily="34" charset="0"/>
                  <a:cs typeface="Arial" panose="020B0604020202020204" pitchFamily="34" charset="0"/>
                </a:endParaRPr>
              </a:p>
            </p:txBody>
          </p:sp>
        </mc:Choice>
        <mc:Fallback xmlns="">
          <p:sp>
            <p:nvSpPr>
              <p:cNvPr id="66" name="CuadroTexto 65"/>
              <p:cNvSpPr txBox="1">
                <a:spLocks noRot="1" noChangeAspect="1" noMove="1" noResize="1" noEditPoints="1" noAdjustHandles="1" noChangeArrowheads="1" noChangeShapeType="1" noTextEdit="1"/>
              </p:cNvSpPr>
              <p:nvPr/>
            </p:nvSpPr>
            <p:spPr>
              <a:xfrm>
                <a:off x="3548021" y="5386551"/>
                <a:ext cx="347339" cy="188257"/>
              </a:xfrm>
              <a:prstGeom prst="rect">
                <a:avLst/>
              </a:prstGeom>
              <a:blipFill>
                <a:blip r:embed="rId12"/>
                <a:stretch>
                  <a:fillRect l="-1754" t="-12903"/>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67" name="CuadroTexto 66"/>
              <p:cNvSpPr txBox="1"/>
              <p:nvPr/>
            </p:nvSpPr>
            <p:spPr>
              <a:xfrm>
                <a:off x="2251349" y="5364858"/>
                <a:ext cx="1155957" cy="30367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MX" sz="1800" b="0" i="1" smtClean="0">
                          <a:solidFill>
                            <a:srgbClr val="000066"/>
                          </a:solidFill>
                          <a:effectLst/>
                          <a:latin typeface="Cambria Math" panose="02040503050406030204" pitchFamily="18" charset="0"/>
                          <a:cs typeface="Arial" panose="020B0604020202020204" pitchFamily="34" charset="0"/>
                        </a:rPr>
                        <m:t>𝑁𝑎𝐻𝐶</m:t>
                      </m:r>
                      <m:sSub>
                        <m:sSubPr>
                          <m:ctrlPr>
                            <a:rPr lang="es-MX" sz="1800" b="0" i="1" smtClean="0">
                              <a:solidFill>
                                <a:srgbClr val="000066"/>
                              </a:solidFill>
                              <a:effectLst/>
                              <a:latin typeface="Cambria Math" panose="02040503050406030204" pitchFamily="18" charset="0"/>
                              <a:cs typeface="Arial" panose="020B0604020202020204" pitchFamily="34" charset="0"/>
                            </a:rPr>
                          </m:ctrlPr>
                        </m:sSubPr>
                        <m:e>
                          <m:r>
                            <a:rPr lang="es-MX" sz="1800" b="0" i="1" smtClean="0">
                              <a:solidFill>
                                <a:srgbClr val="000066"/>
                              </a:solidFill>
                              <a:effectLst/>
                              <a:latin typeface="Cambria Math" panose="02040503050406030204" pitchFamily="18" charset="0"/>
                              <a:cs typeface="Arial" panose="020B0604020202020204" pitchFamily="34" charset="0"/>
                            </a:rPr>
                            <m:t>𝑂</m:t>
                          </m:r>
                        </m:e>
                        <m:sub>
                          <m:r>
                            <a:rPr lang="es-MX" sz="1800" b="0" i="1" smtClean="0">
                              <a:solidFill>
                                <a:srgbClr val="000066"/>
                              </a:solidFill>
                              <a:effectLst/>
                              <a:latin typeface="Cambria Math" panose="02040503050406030204" pitchFamily="18" charset="0"/>
                              <a:cs typeface="Arial" panose="020B0604020202020204" pitchFamily="34" charset="0"/>
                            </a:rPr>
                            <m:t>3(</m:t>
                          </m:r>
                          <m:r>
                            <a:rPr lang="es-MX" sz="1800" b="0" i="1" smtClean="0">
                              <a:solidFill>
                                <a:srgbClr val="000066"/>
                              </a:solidFill>
                              <a:effectLst/>
                              <a:latin typeface="Cambria Math" panose="02040503050406030204" pitchFamily="18" charset="0"/>
                              <a:cs typeface="Arial" panose="020B0604020202020204" pitchFamily="34" charset="0"/>
                            </a:rPr>
                            <m:t>𝑠</m:t>
                          </m:r>
                          <m:r>
                            <a:rPr lang="es-MX" sz="1800" b="0" i="1" smtClean="0">
                              <a:solidFill>
                                <a:srgbClr val="000066"/>
                              </a:solidFill>
                              <a:effectLst/>
                              <a:latin typeface="Cambria Math" panose="02040503050406030204" pitchFamily="18" charset="0"/>
                              <a:cs typeface="Arial" panose="020B0604020202020204" pitchFamily="34" charset="0"/>
                            </a:rPr>
                            <m:t>)</m:t>
                          </m:r>
                        </m:sub>
                      </m:sSub>
                    </m:oMath>
                  </m:oMathPara>
                </a14:m>
                <a:endParaRPr lang="es-MX" sz="1800" b="0" i="1" dirty="0">
                  <a:solidFill>
                    <a:srgbClr val="000066"/>
                  </a:solidFill>
                  <a:effectLst/>
                  <a:latin typeface="Arial" panose="020B0604020202020204" pitchFamily="34" charset="0"/>
                  <a:cs typeface="Arial" panose="020B0604020202020204" pitchFamily="34" charset="0"/>
                </a:endParaRPr>
              </a:p>
            </p:txBody>
          </p:sp>
        </mc:Choice>
        <mc:Fallback xmlns="">
          <p:sp>
            <p:nvSpPr>
              <p:cNvPr id="67" name="CuadroTexto 66"/>
              <p:cNvSpPr txBox="1">
                <a:spLocks noRot="1" noChangeAspect="1" noMove="1" noResize="1" noEditPoints="1" noAdjustHandles="1" noChangeArrowheads="1" noChangeShapeType="1" noTextEdit="1"/>
              </p:cNvSpPr>
              <p:nvPr/>
            </p:nvSpPr>
            <p:spPr>
              <a:xfrm>
                <a:off x="2251349" y="5364858"/>
                <a:ext cx="1155957" cy="303673"/>
              </a:xfrm>
              <a:prstGeom prst="rect">
                <a:avLst/>
              </a:prstGeom>
              <a:blipFill>
                <a:blip r:embed="rId13"/>
                <a:stretch>
                  <a:fillRect l="-6316" r="-1053" b="-28000"/>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68" name="CuadroTexto 67"/>
              <p:cNvSpPr txBox="1"/>
              <p:nvPr/>
            </p:nvSpPr>
            <p:spPr>
              <a:xfrm>
                <a:off x="4203833" y="5355304"/>
                <a:ext cx="707373" cy="32278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s-MX" sz="1800" b="0" i="1" smtClean="0">
                              <a:solidFill>
                                <a:srgbClr val="000066"/>
                              </a:solidFill>
                              <a:effectLst/>
                              <a:latin typeface="Cambria Math" panose="02040503050406030204" pitchFamily="18" charset="0"/>
                              <a:cs typeface="Arial" panose="020B0604020202020204" pitchFamily="34" charset="0"/>
                            </a:rPr>
                          </m:ctrlPr>
                        </m:sSubSupPr>
                        <m:e>
                          <m:r>
                            <a:rPr lang="es-MX" sz="1800" b="0" i="1" smtClean="0">
                              <a:solidFill>
                                <a:srgbClr val="000066"/>
                              </a:solidFill>
                              <a:effectLst/>
                              <a:latin typeface="Cambria Math" panose="02040503050406030204" pitchFamily="18" charset="0"/>
                              <a:cs typeface="Arial" panose="020B0604020202020204" pitchFamily="34" charset="0"/>
                            </a:rPr>
                            <m:t>𝑁𝑎</m:t>
                          </m:r>
                        </m:e>
                        <m:sub>
                          <m:r>
                            <a:rPr lang="es-MX" sz="1800" b="0" i="1" smtClean="0">
                              <a:solidFill>
                                <a:srgbClr val="000066"/>
                              </a:solidFill>
                              <a:effectLst/>
                              <a:latin typeface="Cambria Math" panose="02040503050406030204" pitchFamily="18" charset="0"/>
                              <a:cs typeface="Arial" panose="020B0604020202020204" pitchFamily="34" charset="0"/>
                            </a:rPr>
                            <m:t>(</m:t>
                          </m:r>
                          <m:r>
                            <a:rPr lang="es-MX" sz="1800" b="0" i="1" smtClean="0">
                              <a:solidFill>
                                <a:srgbClr val="000066"/>
                              </a:solidFill>
                              <a:effectLst/>
                              <a:latin typeface="Cambria Math" panose="02040503050406030204" pitchFamily="18" charset="0"/>
                              <a:cs typeface="Arial" panose="020B0604020202020204" pitchFamily="34" charset="0"/>
                            </a:rPr>
                            <m:t>𝑎𝑐</m:t>
                          </m:r>
                          <m:r>
                            <a:rPr lang="es-MX" sz="1800" b="0" i="1" smtClean="0">
                              <a:solidFill>
                                <a:srgbClr val="000066"/>
                              </a:solidFill>
                              <a:effectLst/>
                              <a:latin typeface="Cambria Math" panose="02040503050406030204" pitchFamily="18" charset="0"/>
                              <a:cs typeface="Arial" panose="020B0604020202020204" pitchFamily="34" charset="0"/>
                            </a:rPr>
                            <m:t>)</m:t>
                          </m:r>
                        </m:sub>
                        <m:sup>
                          <m:r>
                            <a:rPr lang="es-MX" sz="1800" b="0" i="1" smtClean="0">
                              <a:solidFill>
                                <a:srgbClr val="000066"/>
                              </a:solidFill>
                              <a:effectLst/>
                              <a:latin typeface="Cambria Math" panose="02040503050406030204" pitchFamily="18" charset="0"/>
                              <a:cs typeface="Arial" panose="020B0604020202020204" pitchFamily="34" charset="0"/>
                            </a:rPr>
                            <m:t>+</m:t>
                          </m:r>
                        </m:sup>
                      </m:sSubSup>
                    </m:oMath>
                  </m:oMathPara>
                </a14:m>
                <a:endParaRPr lang="es-MX" sz="1800" b="0" i="1" dirty="0">
                  <a:solidFill>
                    <a:srgbClr val="000066"/>
                  </a:solidFill>
                  <a:effectLst/>
                  <a:latin typeface="Arial" panose="020B0604020202020204" pitchFamily="34" charset="0"/>
                  <a:cs typeface="Arial" panose="020B0604020202020204" pitchFamily="34" charset="0"/>
                </a:endParaRPr>
              </a:p>
            </p:txBody>
          </p:sp>
        </mc:Choice>
        <mc:Fallback xmlns="">
          <p:sp>
            <p:nvSpPr>
              <p:cNvPr id="68" name="CuadroTexto 67"/>
              <p:cNvSpPr txBox="1">
                <a:spLocks noRot="1" noChangeAspect="1" noMove="1" noResize="1" noEditPoints="1" noAdjustHandles="1" noChangeArrowheads="1" noChangeShapeType="1" noTextEdit="1"/>
              </p:cNvSpPr>
              <p:nvPr/>
            </p:nvSpPr>
            <p:spPr>
              <a:xfrm>
                <a:off x="4203833" y="5355304"/>
                <a:ext cx="707373" cy="322781"/>
              </a:xfrm>
              <a:prstGeom prst="rect">
                <a:avLst/>
              </a:prstGeom>
              <a:blipFill>
                <a:blip r:embed="rId14"/>
                <a:stretch>
                  <a:fillRect l="-11207" r="-862" b="-26415"/>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69" name="CuadroTexto 68"/>
              <p:cNvSpPr txBox="1"/>
              <p:nvPr/>
            </p:nvSpPr>
            <p:spPr>
              <a:xfrm>
                <a:off x="5085046" y="5378195"/>
                <a:ext cx="23724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MX" sz="1800" b="0" i="1" smtClean="0">
                          <a:solidFill>
                            <a:srgbClr val="000066"/>
                          </a:solidFill>
                          <a:effectLst/>
                          <a:latin typeface="Cambria Math" panose="02040503050406030204" pitchFamily="18" charset="0"/>
                          <a:cs typeface="Arial" panose="020B0604020202020204" pitchFamily="34" charset="0"/>
                        </a:rPr>
                        <m:t>+</m:t>
                      </m:r>
                    </m:oMath>
                  </m:oMathPara>
                </a14:m>
                <a:endParaRPr lang="es-MX" sz="1800" b="0" i="1" dirty="0">
                  <a:solidFill>
                    <a:srgbClr val="000066"/>
                  </a:solidFill>
                  <a:effectLst/>
                  <a:latin typeface="Arial" panose="020B0604020202020204" pitchFamily="34" charset="0"/>
                  <a:cs typeface="Arial" panose="020B0604020202020204" pitchFamily="34" charset="0"/>
                </a:endParaRPr>
              </a:p>
            </p:txBody>
          </p:sp>
        </mc:Choice>
        <mc:Fallback xmlns="">
          <p:sp>
            <p:nvSpPr>
              <p:cNvPr id="69" name="CuadroTexto 68"/>
              <p:cNvSpPr txBox="1">
                <a:spLocks noRot="1" noChangeAspect="1" noMove="1" noResize="1" noEditPoints="1" noAdjustHandles="1" noChangeArrowheads="1" noChangeShapeType="1" noTextEdit="1"/>
              </p:cNvSpPr>
              <p:nvPr/>
            </p:nvSpPr>
            <p:spPr>
              <a:xfrm>
                <a:off x="5085046" y="5378195"/>
                <a:ext cx="237244" cy="276999"/>
              </a:xfrm>
              <a:prstGeom prst="rect">
                <a:avLst/>
              </a:prstGeom>
              <a:blipFill>
                <a:blip r:embed="rId15"/>
                <a:stretch>
                  <a:fillRect l="-30769" r="-5128" b="-8696"/>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70" name="CuadroTexto 69"/>
              <p:cNvSpPr txBox="1"/>
              <p:nvPr/>
            </p:nvSpPr>
            <p:spPr>
              <a:xfrm>
                <a:off x="5498086" y="5359600"/>
                <a:ext cx="960135" cy="31418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s-MX" sz="1800" b="0" i="1" smtClean="0">
                              <a:solidFill>
                                <a:srgbClr val="000066"/>
                              </a:solidFill>
                              <a:effectLst/>
                              <a:latin typeface="Cambria Math" panose="02040503050406030204" pitchFamily="18" charset="0"/>
                              <a:cs typeface="Arial" panose="020B0604020202020204" pitchFamily="34" charset="0"/>
                            </a:rPr>
                          </m:ctrlPr>
                        </m:sSubSupPr>
                        <m:e>
                          <m:r>
                            <a:rPr lang="es-MX" sz="1800" b="0" i="1" smtClean="0">
                              <a:solidFill>
                                <a:srgbClr val="000066"/>
                              </a:solidFill>
                              <a:effectLst/>
                              <a:latin typeface="Cambria Math" panose="02040503050406030204" pitchFamily="18" charset="0"/>
                              <a:cs typeface="Arial" panose="020B0604020202020204" pitchFamily="34" charset="0"/>
                            </a:rPr>
                            <m:t>𝐻𝐶𝑂</m:t>
                          </m:r>
                        </m:e>
                        <m:sub>
                          <m:r>
                            <a:rPr lang="es-MX" sz="1800" b="0" i="1" smtClean="0">
                              <a:solidFill>
                                <a:srgbClr val="000066"/>
                              </a:solidFill>
                              <a:effectLst/>
                              <a:latin typeface="Cambria Math" panose="02040503050406030204" pitchFamily="18" charset="0"/>
                              <a:cs typeface="Arial" panose="020B0604020202020204" pitchFamily="34" charset="0"/>
                            </a:rPr>
                            <m:t>3(</m:t>
                          </m:r>
                          <m:r>
                            <a:rPr lang="es-MX" sz="1800" b="0" i="1" smtClean="0">
                              <a:solidFill>
                                <a:srgbClr val="000066"/>
                              </a:solidFill>
                              <a:effectLst/>
                              <a:latin typeface="Cambria Math" panose="02040503050406030204" pitchFamily="18" charset="0"/>
                              <a:cs typeface="Arial" panose="020B0604020202020204" pitchFamily="34" charset="0"/>
                            </a:rPr>
                            <m:t>𝑎𝑐</m:t>
                          </m:r>
                          <m:r>
                            <a:rPr lang="es-MX" sz="1800" b="0" i="1" smtClean="0">
                              <a:solidFill>
                                <a:srgbClr val="000066"/>
                              </a:solidFill>
                              <a:effectLst/>
                              <a:latin typeface="Cambria Math" panose="02040503050406030204" pitchFamily="18" charset="0"/>
                              <a:cs typeface="Arial" panose="020B0604020202020204" pitchFamily="34" charset="0"/>
                            </a:rPr>
                            <m:t>)</m:t>
                          </m:r>
                        </m:sub>
                        <m:sup>
                          <m:r>
                            <a:rPr lang="es-MX" sz="1800" b="0" i="1" smtClean="0">
                              <a:solidFill>
                                <a:srgbClr val="000066"/>
                              </a:solidFill>
                              <a:effectLst/>
                              <a:latin typeface="Cambria Math" panose="02040503050406030204" pitchFamily="18" charset="0"/>
                              <a:cs typeface="Arial" panose="020B0604020202020204" pitchFamily="34" charset="0"/>
                            </a:rPr>
                            <m:t>−</m:t>
                          </m:r>
                        </m:sup>
                      </m:sSubSup>
                    </m:oMath>
                  </m:oMathPara>
                </a14:m>
                <a:endParaRPr lang="es-MX" sz="1800" b="0" i="1" dirty="0">
                  <a:solidFill>
                    <a:srgbClr val="000066"/>
                  </a:solidFill>
                  <a:effectLst/>
                  <a:latin typeface="Arial" panose="020B0604020202020204" pitchFamily="34" charset="0"/>
                  <a:cs typeface="Arial" panose="020B0604020202020204" pitchFamily="34" charset="0"/>
                </a:endParaRPr>
              </a:p>
            </p:txBody>
          </p:sp>
        </mc:Choice>
        <mc:Fallback xmlns="">
          <p:sp>
            <p:nvSpPr>
              <p:cNvPr id="70" name="CuadroTexto 69"/>
              <p:cNvSpPr txBox="1">
                <a:spLocks noRot="1" noChangeAspect="1" noMove="1" noResize="1" noEditPoints="1" noAdjustHandles="1" noChangeArrowheads="1" noChangeShapeType="1" noTextEdit="1"/>
              </p:cNvSpPr>
              <p:nvPr/>
            </p:nvSpPr>
            <p:spPr>
              <a:xfrm>
                <a:off x="5498086" y="5359600"/>
                <a:ext cx="960135" cy="314189"/>
              </a:xfrm>
              <a:prstGeom prst="rect">
                <a:avLst/>
              </a:prstGeom>
              <a:blipFill>
                <a:blip r:embed="rId16"/>
                <a:stretch>
                  <a:fillRect l="-8280" r="-1274" b="-26923"/>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71" name="CuadroTexto 70"/>
              <p:cNvSpPr txBox="1"/>
              <p:nvPr/>
            </p:nvSpPr>
            <p:spPr>
              <a:xfrm>
                <a:off x="3548021" y="5908358"/>
                <a:ext cx="347339" cy="18825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groupChr>
                        <m:groupChrPr>
                          <m:chr m:val="→"/>
                          <m:vertJc m:val="bot"/>
                          <m:ctrlPr>
                            <a:rPr lang="es-MX" sz="700" b="0" i="1" smtClean="0">
                              <a:solidFill>
                                <a:srgbClr val="000066"/>
                              </a:solidFill>
                              <a:effectLst/>
                              <a:latin typeface="Cambria Math" panose="02040503050406030204" pitchFamily="18" charset="0"/>
                              <a:cs typeface="Arial" panose="020B0604020202020204" pitchFamily="34" charset="0"/>
                            </a:rPr>
                          </m:ctrlPr>
                        </m:groupChrPr>
                        <m:e>
                          <m:sSub>
                            <m:sSubPr>
                              <m:ctrlPr>
                                <a:rPr lang="es-MX" sz="700" b="0" i="1" smtClean="0">
                                  <a:solidFill>
                                    <a:srgbClr val="000066"/>
                                  </a:solidFill>
                                  <a:effectLst/>
                                  <a:latin typeface="Cambria Math" panose="02040503050406030204" pitchFamily="18" charset="0"/>
                                  <a:cs typeface="Arial" panose="020B0604020202020204" pitchFamily="34" charset="0"/>
                                </a:rPr>
                              </m:ctrlPr>
                            </m:sSubPr>
                            <m:e>
                              <m:r>
                                <m:rPr>
                                  <m:nor/>
                                </m:rPr>
                                <a:rPr lang="es-MX" sz="700" b="0" i="0" smtClean="0">
                                  <a:solidFill>
                                    <a:srgbClr val="000066"/>
                                  </a:solidFill>
                                  <a:effectLst/>
                                  <a:latin typeface="Arial" panose="020B0604020202020204" pitchFamily="34" charset="0"/>
                                  <a:cs typeface="Arial" panose="020B0604020202020204" pitchFamily="34" charset="0"/>
                                </a:rPr>
                                <m:t>   </m:t>
                              </m:r>
                              <m:r>
                                <m:rPr>
                                  <m:nor/>
                                </m:rPr>
                                <a:rPr lang="es-MX" sz="700" b="0" i="0" smtClean="0">
                                  <a:solidFill>
                                    <a:srgbClr val="000066"/>
                                  </a:solidFill>
                                  <a:effectLst/>
                                  <a:latin typeface="Arial" panose="020B0604020202020204" pitchFamily="34" charset="0"/>
                                  <a:cs typeface="Arial" panose="020B0604020202020204" pitchFamily="34" charset="0"/>
                                </a:rPr>
                                <m:t>H</m:t>
                              </m:r>
                            </m:e>
                            <m:sub>
                              <m:r>
                                <m:rPr>
                                  <m:nor/>
                                </m:rPr>
                                <a:rPr lang="es-MX" sz="700" b="0" i="0" smtClean="0">
                                  <a:solidFill>
                                    <a:srgbClr val="000066"/>
                                  </a:solidFill>
                                  <a:effectLst/>
                                  <a:latin typeface="Arial" panose="020B0604020202020204" pitchFamily="34" charset="0"/>
                                  <a:cs typeface="Arial" panose="020B0604020202020204" pitchFamily="34" charset="0"/>
                                </a:rPr>
                                <m:t>2</m:t>
                              </m:r>
                            </m:sub>
                          </m:sSub>
                          <m:r>
                            <m:rPr>
                              <m:nor/>
                              <m:brk m:alnAt="2"/>
                            </m:rPr>
                            <a:rPr lang="es-MX" sz="700" b="0" i="0" smtClean="0">
                              <a:solidFill>
                                <a:srgbClr val="000066"/>
                              </a:solidFill>
                              <a:effectLst/>
                              <a:latin typeface="Arial" panose="020B0604020202020204" pitchFamily="34" charset="0"/>
                              <a:cs typeface="Arial" panose="020B0604020202020204" pitchFamily="34" charset="0"/>
                            </a:rPr>
                            <m:t>O</m:t>
                          </m:r>
                          <m:r>
                            <m:rPr>
                              <m:brk m:alnAt="2"/>
                            </m:rPr>
                            <a:rPr lang="es-MX" sz="700" b="0" i="0" smtClean="0">
                              <a:solidFill>
                                <a:srgbClr val="000066"/>
                              </a:solidFill>
                              <a:effectLst/>
                              <a:latin typeface="Cambria Math" panose="02040503050406030204" pitchFamily="18" charset="0"/>
                              <a:cs typeface="Arial" panose="020B0604020202020204" pitchFamily="34" charset="0"/>
                            </a:rPr>
                            <m:t> </m:t>
                          </m:r>
                          <m:r>
                            <a:rPr lang="es-MX" sz="700" b="0" i="0" smtClean="0">
                              <a:solidFill>
                                <a:srgbClr val="000066"/>
                              </a:solidFill>
                              <a:effectLst/>
                              <a:latin typeface="Cambria Math" panose="02040503050406030204" pitchFamily="18" charset="0"/>
                              <a:cs typeface="Arial" panose="020B0604020202020204" pitchFamily="34" charset="0"/>
                            </a:rPr>
                            <m:t>   </m:t>
                          </m:r>
                        </m:e>
                      </m:groupChr>
                    </m:oMath>
                  </m:oMathPara>
                </a14:m>
                <a:endParaRPr lang="es-MX" sz="700" b="0" dirty="0">
                  <a:solidFill>
                    <a:srgbClr val="000066"/>
                  </a:solidFill>
                  <a:effectLst/>
                  <a:latin typeface="Arial" panose="020B0604020202020204" pitchFamily="34" charset="0"/>
                  <a:cs typeface="Arial" panose="020B0604020202020204" pitchFamily="34" charset="0"/>
                </a:endParaRPr>
              </a:p>
            </p:txBody>
          </p:sp>
        </mc:Choice>
        <mc:Fallback xmlns="">
          <p:sp>
            <p:nvSpPr>
              <p:cNvPr id="71" name="CuadroTexto 70"/>
              <p:cNvSpPr txBox="1">
                <a:spLocks noRot="1" noChangeAspect="1" noMove="1" noResize="1" noEditPoints="1" noAdjustHandles="1" noChangeArrowheads="1" noChangeShapeType="1" noTextEdit="1"/>
              </p:cNvSpPr>
              <p:nvPr/>
            </p:nvSpPr>
            <p:spPr>
              <a:xfrm>
                <a:off x="3548021" y="5908358"/>
                <a:ext cx="347339" cy="188257"/>
              </a:xfrm>
              <a:prstGeom prst="rect">
                <a:avLst/>
              </a:prstGeom>
              <a:blipFill>
                <a:blip r:embed="rId17"/>
                <a:stretch>
                  <a:fillRect l="-1754" t="-9677"/>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72" name="CuadroTexto 71"/>
              <p:cNvSpPr txBox="1"/>
              <p:nvPr/>
            </p:nvSpPr>
            <p:spPr>
              <a:xfrm>
                <a:off x="2412805" y="5886665"/>
                <a:ext cx="833049" cy="30367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MX" sz="1800" b="0" i="1" smtClean="0">
                          <a:solidFill>
                            <a:srgbClr val="000066"/>
                          </a:solidFill>
                          <a:effectLst/>
                          <a:latin typeface="Cambria Math" panose="02040503050406030204" pitchFamily="18" charset="0"/>
                          <a:cs typeface="Arial" panose="020B0604020202020204" pitchFamily="34" charset="0"/>
                        </a:rPr>
                        <m:t>𝐴𝑙</m:t>
                      </m:r>
                      <m:sSub>
                        <m:sSubPr>
                          <m:ctrlPr>
                            <a:rPr lang="es-MX" sz="1800" b="0" i="1" smtClean="0">
                              <a:solidFill>
                                <a:srgbClr val="000066"/>
                              </a:solidFill>
                              <a:effectLst/>
                              <a:latin typeface="Cambria Math" panose="02040503050406030204" pitchFamily="18" charset="0"/>
                              <a:cs typeface="Arial" panose="020B0604020202020204" pitchFamily="34" charset="0"/>
                            </a:rPr>
                          </m:ctrlPr>
                        </m:sSubPr>
                        <m:e>
                          <m:r>
                            <a:rPr lang="es-MX" sz="1800" b="0" i="1" smtClean="0">
                              <a:solidFill>
                                <a:srgbClr val="000066"/>
                              </a:solidFill>
                              <a:effectLst/>
                              <a:latin typeface="Cambria Math" panose="02040503050406030204" pitchFamily="18" charset="0"/>
                              <a:cs typeface="Arial" panose="020B0604020202020204" pitchFamily="34" charset="0"/>
                            </a:rPr>
                            <m:t>𝐶𝑙</m:t>
                          </m:r>
                        </m:e>
                        <m:sub>
                          <m:r>
                            <a:rPr lang="es-MX" sz="1800" b="0" i="1" smtClean="0">
                              <a:solidFill>
                                <a:srgbClr val="000066"/>
                              </a:solidFill>
                              <a:effectLst/>
                              <a:latin typeface="Cambria Math" panose="02040503050406030204" pitchFamily="18" charset="0"/>
                              <a:cs typeface="Arial" panose="020B0604020202020204" pitchFamily="34" charset="0"/>
                            </a:rPr>
                            <m:t>3(</m:t>
                          </m:r>
                          <m:r>
                            <a:rPr lang="es-MX" sz="1800" b="0" i="1" smtClean="0">
                              <a:solidFill>
                                <a:srgbClr val="000066"/>
                              </a:solidFill>
                              <a:effectLst/>
                              <a:latin typeface="Cambria Math" panose="02040503050406030204" pitchFamily="18" charset="0"/>
                              <a:cs typeface="Arial" panose="020B0604020202020204" pitchFamily="34" charset="0"/>
                            </a:rPr>
                            <m:t>𝑠</m:t>
                          </m:r>
                          <m:r>
                            <a:rPr lang="es-MX" sz="1800" b="0" i="1" smtClean="0">
                              <a:solidFill>
                                <a:srgbClr val="000066"/>
                              </a:solidFill>
                              <a:effectLst/>
                              <a:latin typeface="Cambria Math" panose="02040503050406030204" pitchFamily="18" charset="0"/>
                              <a:cs typeface="Arial" panose="020B0604020202020204" pitchFamily="34" charset="0"/>
                            </a:rPr>
                            <m:t>)</m:t>
                          </m:r>
                        </m:sub>
                      </m:sSub>
                    </m:oMath>
                  </m:oMathPara>
                </a14:m>
                <a:endParaRPr lang="es-MX" sz="1800" b="0" i="1" dirty="0">
                  <a:solidFill>
                    <a:srgbClr val="000066"/>
                  </a:solidFill>
                  <a:effectLst/>
                  <a:latin typeface="Arial" panose="020B0604020202020204" pitchFamily="34" charset="0"/>
                  <a:cs typeface="Arial" panose="020B0604020202020204" pitchFamily="34" charset="0"/>
                </a:endParaRPr>
              </a:p>
            </p:txBody>
          </p:sp>
        </mc:Choice>
        <mc:Fallback xmlns="">
          <p:sp>
            <p:nvSpPr>
              <p:cNvPr id="72" name="CuadroTexto 71"/>
              <p:cNvSpPr txBox="1">
                <a:spLocks noRot="1" noChangeAspect="1" noMove="1" noResize="1" noEditPoints="1" noAdjustHandles="1" noChangeArrowheads="1" noChangeShapeType="1" noTextEdit="1"/>
              </p:cNvSpPr>
              <p:nvPr/>
            </p:nvSpPr>
            <p:spPr>
              <a:xfrm>
                <a:off x="2412805" y="5886665"/>
                <a:ext cx="833049" cy="303673"/>
              </a:xfrm>
              <a:prstGeom prst="rect">
                <a:avLst/>
              </a:prstGeom>
              <a:blipFill>
                <a:blip r:embed="rId18"/>
                <a:stretch>
                  <a:fillRect l="-9559" r="-1471" b="-28571"/>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73" name="CuadroTexto 72"/>
              <p:cNvSpPr txBox="1"/>
              <p:nvPr/>
            </p:nvSpPr>
            <p:spPr>
              <a:xfrm>
                <a:off x="4243107" y="5877111"/>
                <a:ext cx="628826" cy="33162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s-MX" sz="1800" b="0" i="1" smtClean="0">
                              <a:solidFill>
                                <a:srgbClr val="000066"/>
                              </a:solidFill>
                              <a:effectLst/>
                              <a:latin typeface="Cambria Math" panose="02040503050406030204" pitchFamily="18" charset="0"/>
                              <a:cs typeface="Arial" panose="020B0604020202020204" pitchFamily="34" charset="0"/>
                            </a:rPr>
                          </m:ctrlPr>
                        </m:sSubSupPr>
                        <m:e>
                          <m:r>
                            <a:rPr lang="es-MX" sz="1800" b="0" i="1" smtClean="0">
                              <a:solidFill>
                                <a:srgbClr val="000066"/>
                              </a:solidFill>
                              <a:effectLst/>
                              <a:latin typeface="Cambria Math" panose="02040503050406030204" pitchFamily="18" charset="0"/>
                              <a:cs typeface="Arial" panose="020B0604020202020204" pitchFamily="34" charset="0"/>
                            </a:rPr>
                            <m:t>𝐴𝑙</m:t>
                          </m:r>
                        </m:e>
                        <m:sub>
                          <m:r>
                            <a:rPr lang="es-MX" sz="1800" b="0" i="1" smtClean="0">
                              <a:solidFill>
                                <a:srgbClr val="000066"/>
                              </a:solidFill>
                              <a:effectLst/>
                              <a:latin typeface="Cambria Math" panose="02040503050406030204" pitchFamily="18" charset="0"/>
                              <a:cs typeface="Arial" panose="020B0604020202020204" pitchFamily="34" charset="0"/>
                            </a:rPr>
                            <m:t>(</m:t>
                          </m:r>
                          <m:r>
                            <a:rPr lang="es-MX" sz="1800" b="0" i="1" smtClean="0">
                              <a:solidFill>
                                <a:srgbClr val="000066"/>
                              </a:solidFill>
                              <a:effectLst/>
                              <a:latin typeface="Cambria Math" panose="02040503050406030204" pitchFamily="18" charset="0"/>
                              <a:cs typeface="Arial" panose="020B0604020202020204" pitchFamily="34" charset="0"/>
                            </a:rPr>
                            <m:t>𝑎𝑐</m:t>
                          </m:r>
                          <m:r>
                            <a:rPr lang="es-MX" sz="1800" b="0" i="1" smtClean="0">
                              <a:solidFill>
                                <a:srgbClr val="000066"/>
                              </a:solidFill>
                              <a:effectLst/>
                              <a:latin typeface="Cambria Math" panose="02040503050406030204" pitchFamily="18" charset="0"/>
                              <a:cs typeface="Arial" panose="020B0604020202020204" pitchFamily="34" charset="0"/>
                            </a:rPr>
                            <m:t>)</m:t>
                          </m:r>
                        </m:sub>
                        <m:sup>
                          <m:r>
                            <a:rPr lang="es-MX" sz="1800" b="0" i="1" smtClean="0">
                              <a:solidFill>
                                <a:srgbClr val="000066"/>
                              </a:solidFill>
                              <a:effectLst/>
                              <a:latin typeface="Cambria Math" panose="02040503050406030204" pitchFamily="18" charset="0"/>
                              <a:cs typeface="Arial" panose="020B0604020202020204" pitchFamily="34" charset="0"/>
                            </a:rPr>
                            <m:t>3+</m:t>
                          </m:r>
                        </m:sup>
                      </m:sSubSup>
                    </m:oMath>
                  </m:oMathPara>
                </a14:m>
                <a:endParaRPr lang="es-MX" sz="1800" b="0" i="1" dirty="0">
                  <a:solidFill>
                    <a:srgbClr val="000066"/>
                  </a:solidFill>
                  <a:effectLst/>
                  <a:latin typeface="Arial" panose="020B0604020202020204" pitchFamily="34" charset="0"/>
                  <a:cs typeface="Arial" panose="020B0604020202020204" pitchFamily="34" charset="0"/>
                </a:endParaRPr>
              </a:p>
            </p:txBody>
          </p:sp>
        </mc:Choice>
        <mc:Fallback xmlns="">
          <p:sp>
            <p:nvSpPr>
              <p:cNvPr id="73" name="CuadroTexto 72"/>
              <p:cNvSpPr txBox="1">
                <a:spLocks noRot="1" noChangeAspect="1" noMove="1" noResize="1" noEditPoints="1" noAdjustHandles="1" noChangeArrowheads="1" noChangeShapeType="1" noTextEdit="1"/>
              </p:cNvSpPr>
              <p:nvPr/>
            </p:nvSpPr>
            <p:spPr>
              <a:xfrm>
                <a:off x="4243107" y="5877111"/>
                <a:ext cx="628826" cy="331629"/>
              </a:xfrm>
              <a:prstGeom prst="rect">
                <a:avLst/>
              </a:prstGeom>
              <a:blipFill>
                <a:blip r:embed="rId19"/>
                <a:stretch>
                  <a:fillRect l="-12621" r="-1942" b="-25926"/>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31" name="CuadroTexto 30"/>
              <p:cNvSpPr txBox="1"/>
              <p:nvPr/>
            </p:nvSpPr>
            <p:spPr>
              <a:xfrm>
                <a:off x="5085046" y="5892593"/>
                <a:ext cx="23724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MX" sz="1800" b="0" i="1" smtClean="0">
                          <a:solidFill>
                            <a:srgbClr val="000066"/>
                          </a:solidFill>
                          <a:effectLst/>
                          <a:latin typeface="Cambria Math" panose="02040503050406030204" pitchFamily="18" charset="0"/>
                          <a:cs typeface="Arial" panose="020B0604020202020204" pitchFamily="34" charset="0"/>
                        </a:rPr>
                        <m:t>+</m:t>
                      </m:r>
                    </m:oMath>
                  </m:oMathPara>
                </a14:m>
                <a:endParaRPr lang="es-MX" sz="1800" b="0" i="1" dirty="0">
                  <a:solidFill>
                    <a:srgbClr val="000066"/>
                  </a:solidFill>
                  <a:effectLst/>
                  <a:latin typeface="Arial" panose="020B0604020202020204" pitchFamily="34" charset="0"/>
                  <a:cs typeface="Arial" panose="020B0604020202020204" pitchFamily="34" charset="0"/>
                </a:endParaRPr>
              </a:p>
            </p:txBody>
          </p:sp>
        </mc:Choice>
        <mc:Fallback xmlns="">
          <p:sp>
            <p:nvSpPr>
              <p:cNvPr id="31" name="CuadroTexto 30"/>
              <p:cNvSpPr txBox="1">
                <a:spLocks noRot="1" noChangeAspect="1" noMove="1" noResize="1" noEditPoints="1" noAdjustHandles="1" noChangeArrowheads="1" noChangeShapeType="1" noTextEdit="1"/>
              </p:cNvSpPr>
              <p:nvPr/>
            </p:nvSpPr>
            <p:spPr>
              <a:xfrm>
                <a:off x="5085046" y="5892593"/>
                <a:ext cx="237244" cy="276999"/>
              </a:xfrm>
              <a:prstGeom prst="rect">
                <a:avLst/>
              </a:prstGeom>
              <a:blipFill>
                <a:blip r:embed="rId10"/>
                <a:stretch>
                  <a:fillRect l="-30769" r="-5128" b="-8889"/>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32" name="CuadroTexto 31"/>
              <p:cNvSpPr txBox="1"/>
              <p:nvPr/>
            </p:nvSpPr>
            <p:spPr>
              <a:xfrm>
                <a:off x="5577980" y="5873998"/>
                <a:ext cx="800347" cy="31418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s-MX" sz="1800" b="0" i="1" smtClean="0">
                              <a:solidFill>
                                <a:srgbClr val="000066"/>
                              </a:solidFill>
                              <a:effectLst/>
                              <a:latin typeface="Cambria Math" panose="02040503050406030204" pitchFamily="18" charset="0"/>
                              <a:cs typeface="Arial" panose="020B0604020202020204" pitchFamily="34" charset="0"/>
                            </a:rPr>
                          </m:ctrlPr>
                        </m:sSubSupPr>
                        <m:e>
                          <m:r>
                            <a:rPr lang="es-MX" sz="1800" b="0" i="1" smtClean="0">
                              <a:solidFill>
                                <a:srgbClr val="000066"/>
                              </a:solidFill>
                              <a:effectLst/>
                              <a:latin typeface="Cambria Math" panose="02040503050406030204" pitchFamily="18" charset="0"/>
                              <a:cs typeface="Arial" panose="020B0604020202020204" pitchFamily="34" charset="0"/>
                            </a:rPr>
                            <m:t>3 </m:t>
                          </m:r>
                          <m:r>
                            <a:rPr lang="es-MX" sz="1800" b="0" i="1" smtClean="0">
                              <a:solidFill>
                                <a:srgbClr val="000066"/>
                              </a:solidFill>
                              <a:effectLst/>
                              <a:latin typeface="Cambria Math" panose="02040503050406030204" pitchFamily="18" charset="0"/>
                              <a:cs typeface="Arial" panose="020B0604020202020204" pitchFamily="34" charset="0"/>
                            </a:rPr>
                            <m:t>𝐶𝑙</m:t>
                          </m:r>
                        </m:e>
                        <m:sub>
                          <m:r>
                            <a:rPr lang="es-MX" sz="1800" b="0" i="1" smtClean="0">
                              <a:solidFill>
                                <a:srgbClr val="000066"/>
                              </a:solidFill>
                              <a:effectLst/>
                              <a:latin typeface="Cambria Math" panose="02040503050406030204" pitchFamily="18" charset="0"/>
                              <a:cs typeface="Arial" panose="020B0604020202020204" pitchFamily="34" charset="0"/>
                            </a:rPr>
                            <m:t>(</m:t>
                          </m:r>
                          <m:r>
                            <a:rPr lang="es-MX" sz="1800" b="0" i="1" smtClean="0">
                              <a:solidFill>
                                <a:srgbClr val="000066"/>
                              </a:solidFill>
                              <a:effectLst/>
                              <a:latin typeface="Cambria Math" panose="02040503050406030204" pitchFamily="18" charset="0"/>
                              <a:cs typeface="Arial" panose="020B0604020202020204" pitchFamily="34" charset="0"/>
                            </a:rPr>
                            <m:t>𝑎𝑐</m:t>
                          </m:r>
                          <m:r>
                            <a:rPr lang="es-MX" sz="1800" b="0" i="1" smtClean="0">
                              <a:solidFill>
                                <a:srgbClr val="000066"/>
                              </a:solidFill>
                              <a:effectLst/>
                              <a:latin typeface="Cambria Math" panose="02040503050406030204" pitchFamily="18" charset="0"/>
                              <a:cs typeface="Arial" panose="020B0604020202020204" pitchFamily="34" charset="0"/>
                            </a:rPr>
                            <m:t>)</m:t>
                          </m:r>
                        </m:sub>
                        <m:sup>
                          <m:r>
                            <a:rPr lang="es-MX" sz="1800" b="0" i="1" smtClean="0">
                              <a:solidFill>
                                <a:srgbClr val="000066"/>
                              </a:solidFill>
                              <a:effectLst/>
                              <a:latin typeface="Cambria Math" panose="02040503050406030204" pitchFamily="18" charset="0"/>
                              <a:cs typeface="Arial" panose="020B0604020202020204" pitchFamily="34" charset="0"/>
                            </a:rPr>
                            <m:t>−</m:t>
                          </m:r>
                        </m:sup>
                      </m:sSubSup>
                    </m:oMath>
                  </m:oMathPara>
                </a14:m>
                <a:endParaRPr lang="es-MX" sz="1800" b="0" i="1" dirty="0">
                  <a:solidFill>
                    <a:srgbClr val="000066"/>
                  </a:solidFill>
                  <a:effectLst/>
                  <a:latin typeface="Arial" panose="020B0604020202020204" pitchFamily="34" charset="0"/>
                  <a:cs typeface="Arial" panose="020B0604020202020204" pitchFamily="34" charset="0"/>
                </a:endParaRPr>
              </a:p>
            </p:txBody>
          </p:sp>
        </mc:Choice>
        <mc:Fallback xmlns="">
          <p:sp>
            <p:nvSpPr>
              <p:cNvPr id="32" name="CuadroTexto 31"/>
              <p:cNvSpPr txBox="1">
                <a:spLocks noRot="1" noChangeAspect="1" noMove="1" noResize="1" noEditPoints="1" noAdjustHandles="1" noChangeArrowheads="1" noChangeShapeType="1" noTextEdit="1"/>
              </p:cNvSpPr>
              <p:nvPr/>
            </p:nvSpPr>
            <p:spPr>
              <a:xfrm>
                <a:off x="5577980" y="5873998"/>
                <a:ext cx="800347" cy="314189"/>
              </a:xfrm>
              <a:prstGeom prst="rect">
                <a:avLst/>
              </a:prstGeom>
              <a:blipFill>
                <a:blip r:embed="rId20"/>
                <a:stretch>
                  <a:fillRect l="-9924" r="-1527" b="-27451"/>
                </a:stretch>
              </a:blipFill>
            </p:spPr>
            <p:txBody>
              <a:bodyPr/>
              <a:lstStyle/>
              <a:p>
                <a:r>
                  <a:rPr lang="es-MX">
                    <a:noFill/>
                  </a:rPr>
                  <a:t> </a:t>
                </a:r>
              </a:p>
            </p:txBody>
          </p:sp>
        </mc:Fallback>
      </mc:AlternateContent>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96749"/>
                                        </p:tgtEl>
                                        <p:attrNameLst>
                                          <p:attrName>style.visibility</p:attrName>
                                        </p:attrNameLst>
                                      </p:cBhvr>
                                      <p:to>
                                        <p:strVal val="visible"/>
                                      </p:to>
                                    </p:set>
                                    <p:animEffect transition="in" filter="fade">
                                      <p:cBhvr>
                                        <p:cTn id="7" dur="500"/>
                                        <p:tgtEl>
                                          <p:spTgt spid="19674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34"/>
                                        </p:tgtEl>
                                        <p:attrNameLst>
                                          <p:attrName>style.visibility</p:attrName>
                                        </p:attrNameLst>
                                      </p:cBhvr>
                                      <p:to>
                                        <p:strVal val="visible"/>
                                      </p:to>
                                    </p:set>
                                    <p:animEffect transition="in" filter="fade">
                                      <p:cBhvr>
                                        <p:cTn id="20" dur="500"/>
                                        <p:tgtEl>
                                          <p:spTgt spid="3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7"/>
                                        </p:tgtEl>
                                        <p:attrNameLst>
                                          <p:attrName>style.visibility</p:attrName>
                                        </p:attrNameLst>
                                      </p:cBhvr>
                                      <p:to>
                                        <p:strVal val="visible"/>
                                      </p:to>
                                    </p:set>
                                    <p:animEffect transition="in" filter="fade">
                                      <p:cBhvr>
                                        <p:cTn id="25" dur="500"/>
                                        <p:tgtEl>
                                          <p:spTgt spid="57"/>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500"/>
                                        <p:tgtEl>
                                          <p:spTgt spid="7"/>
                                        </p:tgtEl>
                                      </p:cBhvr>
                                    </p:animEffect>
                                  </p:childTnLst>
                                </p:cTn>
                              </p:par>
                            </p:childTnLst>
                          </p:cTn>
                        </p:par>
                        <p:par>
                          <p:cTn id="31" fill="hold">
                            <p:stCondLst>
                              <p:cond delay="500"/>
                            </p:stCondLst>
                            <p:childTnLst>
                              <p:par>
                                <p:cTn id="32" presetID="10" presetClass="entr" presetSubtype="0" fill="hold" grpId="0" nodeType="afterEffect">
                                  <p:stCondLst>
                                    <p:cond delay="0"/>
                                  </p:stCondLst>
                                  <p:childTnLst>
                                    <p:set>
                                      <p:cBhvr>
                                        <p:cTn id="33" dur="1" fill="hold">
                                          <p:stCondLst>
                                            <p:cond delay="0"/>
                                          </p:stCondLst>
                                        </p:cTn>
                                        <p:tgtEl>
                                          <p:spTgt spid="58"/>
                                        </p:tgtEl>
                                        <p:attrNameLst>
                                          <p:attrName>style.visibility</p:attrName>
                                        </p:attrNameLst>
                                      </p:cBhvr>
                                      <p:to>
                                        <p:strVal val="visible"/>
                                      </p:to>
                                    </p:set>
                                    <p:animEffect transition="in" filter="fade">
                                      <p:cBhvr>
                                        <p:cTn id="34" dur="500"/>
                                        <p:tgtEl>
                                          <p:spTgt spid="58"/>
                                        </p:tgtEl>
                                      </p:cBhvr>
                                    </p:animEffect>
                                  </p:childTnLst>
                                </p:cTn>
                              </p:par>
                            </p:childTnLst>
                          </p:cTn>
                        </p:par>
                        <p:par>
                          <p:cTn id="35" fill="hold">
                            <p:stCondLst>
                              <p:cond delay="1000"/>
                            </p:stCondLst>
                            <p:childTnLst>
                              <p:par>
                                <p:cTn id="36" presetID="10" presetClass="entr" presetSubtype="0" fill="hold" grpId="0" nodeType="afterEffect">
                                  <p:stCondLst>
                                    <p:cond delay="0"/>
                                  </p:stCondLst>
                                  <p:childTnLst>
                                    <p:set>
                                      <p:cBhvr>
                                        <p:cTn id="37" dur="1" fill="hold">
                                          <p:stCondLst>
                                            <p:cond delay="0"/>
                                          </p:stCondLst>
                                        </p:cTn>
                                        <p:tgtEl>
                                          <p:spTgt spid="59"/>
                                        </p:tgtEl>
                                        <p:attrNameLst>
                                          <p:attrName>style.visibility</p:attrName>
                                        </p:attrNameLst>
                                      </p:cBhvr>
                                      <p:to>
                                        <p:strVal val="visible"/>
                                      </p:to>
                                    </p:set>
                                    <p:animEffect transition="in" filter="fade">
                                      <p:cBhvr>
                                        <p:cTn id="38" dur="500"/>
                                        <p:tgtEl>
                                          <p:spTgt spid="59"/>
                                        </p:tgtEl>
                                      </p:cBhvr>
                                    </p:animEffect>
                                  </p:childTnLst>
                                </p:cTn>
                              </p:par>
                            </p:childTnLst>
                          </p:cTn>
                        </p:par>
                        <p:par>
                          <p:cTn id="39" fill="hold">
                            <p:stCondLst>
                              <p:cond delay="1500"/>
                            </p:stCondLst>
                            <p:childTnLst>
                              <p:par>
                                <p:cTn id="40" presetID="10" presetClass="entr" presetSubtype="0" fill="hold" grpId="0" nodeType="afterEffect">
                                  <p:stCondLst>
                                    <p:cond delay="0"/>
                                  </p:stCondLst>
                                  <p:childTnLst>
                                    <p:set>
                                      <p:cBhvr>
                                        <p:cTn id="41" dur="1" fill="hold">
                                          <p:stCondLst>
                                            <p:cond delay="0"/>
                                          </p:stCondLst>
                                        </p:cTn>
                                        <p:tgtEl>
                                          <p:spTgt spid="60"/>
                                        </p:tgtEl>
                                        <p:attrNameLst>
                                          <p:attrName>style.visibility</p:attrName>
                                        </p:attrNameLst>
                                      </p:cBhvr>
                                      <p:to>
                                        <p:strVal val="visible"/>
                                      </p:to>
                                    </p:set>
                                    <p:animEffect transition="in" filter="fade">
                                      <p:cBhvr>
                                        <p:cTn id="42" dur="500"/>
                                        <p:tgtEl>
                                          <p:spTgt spid="6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2"/>
                                        </p:tgtEl>
                                        <p:attrNameLst>
                                          <p:attrName>style.visibility</p:attrName>
                                        </p:attrNameLst>
                                      </p:cBhvr>
                                      <p:to>
                                        <p:strVal val="visible"/>
                                      </p:to>
                                    </p:set>
                                    <p:animEffect transition="in" filter="fade">
                                      <p:cBhvr>
                                        <p:cTn id="47" dur="500"/>
                                        <p:tgtEl>
                                          <p:spTgt spid="6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1"/>
                                        </p:tgtEl>
                                        <p:attrNameLst>
                                          <p:attrName>style.visibility</p:attrName>
                                        </p:attrNameLst>
                                      </p:cBhvr>
                                      <p:to>
                                        <p:strVal val="visible"/>
                                      </p:to>
                                    </p:set>
                                    <p:animEffect transition="in" filter="fade">
                                      <p:cBhvr>
                                        <p:cTn id="52" dur="500"/>
                                        <p:tgtEl>
                                          <p:spTgt spid="61"/>
                                        </p:tgtEl>
                                      </p:cBhvr>
                                    </p:animEffect>
                                  </p:childTnLst>
                                </p:cTn>
                              </p:par>
                            </p:childTnLst>
                          </p:cTn>
                        </p:par>
                        <p:par>
                          <p:cTn id="53" fill="hold">
                            <p:stCondLst>
                              <p:cond delay="500"/>
                            </p:stCondLst>
                            <p:childTnLst>
                              <p:par>
                                <p:cTn id="54" presetID="10" presetClass="entr" presetSubtype="0" fill="hold" grpId="0" nodeType="afterEffect">
                                  <p:stCondLst>
                                    <p:cond delay="0"/>
                                  </p:stCondLst>
                                  <p:childTnLst>
                                    <p:set>
                                      <p:cBhvr>
                                        <p:cTn id="55" dur="1" fill="hold">
                                          <p:stCondLst>
                                            <p:cond delay="0"/>
                                          </p:stCondLst>
                                        </p:cTn>
                                        <p:tgtEl>
                                          <p:spTgt spid="63"/>
                                        </p:tgtEl>
                                        <p:attrNameLst>
                                          <p:attrName>style.visibility</p:attrName>
                                        </p:attrNameLst>
                                      </p:cBhvr>
                                      <p:to>
                                        <p:strVal val="visible"/>
                                      </p:to>
                                    </p:set>
                                    <p:animEffect transition="in" filter="fade">
                                      <p:cBhvr>
                                        <p:cTn id="56" dur="500"/>
                                        <p:tgtEl>
                                          <p:spTgt spid="63"/>
                                        </p:tgtEl>
                                      </p:cBhvr>
                                    </p:animEffect>
                                  </p:childTnLst>
                                </p:cTn>
                              </p:par>
                            </p:childTnLst>
                          </p:cTn>
                        </p:par>
                        <p:par>
                          <p:cTn id="57" fill="hold">
                            <p:stCondLst>
                              <p:cond delay="1000"/>
                            </p:stCondLst>
                            <p:childTnLst>
                              <p:par>
                                <p:cTn id="58" presetID="10" presetClass="entr" presetSubtype="0" fill="hold" grpId="0" nodeType="afterEffect">
                                  <p:stCondLst>
                                    <p:cond delay="0"/>
                                  </p:stCondLst>
                                  <p:childTnLst>
                                    <p:set>
                                      <p:cBhvr>
                                        <p:cTn id="59" dur="1" fill="hold">
                                          <p:stCondLst>
                                            <p:cond delay="0"/>
                                          </p:stCondLst>
                                        </p:cTn>
                                        <p:tgtEl>
                                          <p:spTgt spid="64"/>
                                        </p:tgtEl>
                                        <p:attrNameLst>
                                          <p:attrName>style.visibility</p:attrName>
                                        </p:attrNameLst>
                                      </p:cBhvr>
                                      <p:to>
                                        <p:strVal val="visible"/>
                                      </p:to>
                                    </p:set>
                                    <p:animEffect transition="in" filter="fade">
                                      <p:cBhvr>
                                        <p:cTn id="60" dur="500"/>
                                        <p:tgtEl>
                                          <p:spTgt spid="64"/>
                                        </p:tgtEl>
                                      </p:cBhvr>
                                    </p:animEffect>
                                  </p:childTnLst>
                                </p:cTn>
                              </p:par>
                            </p:childTnLst>
                          </p:cTn>
                        </p:par>
                        <p:par>
                          <p:cTn id="61" fill="hold">
                            <p:stCondLst>
                              <p:cond delay="1500"/>
                            </p:stCondLst>
                            <p:childTnLst>
                              <p:par>
                                <p:cTn id="62" presetID="10" presetClass="entr" presetSubtype="0" fill="hold" grpId="0" nodeType="afterEffect">
                                  <p:stCondLst>
                                    <p:cond delay="0"/>
                                  </p:stCondLst>
                                  <p:childTnLst>
                                    <p:set>
                                      <p:cBhvr>
                                        <p:cTn id="63" dur="1" fill="hold">
                                          <p:stCondLst>
                                            <p:cond delay="0"/>
                                          </p:stCondLst>
                                        </p:cTn>
                                        <p:tgtEl>
                                          <p:spTgt spid="65"/>
                                        </p:tgtEl>
                                        <p:attrNameLst>
                                          <p:attrName>style.visibility</p:attrName>
                                        </p:attrNameLst>
                                      </p:cBhvr>
                                      <p:to>
                                        <p:strVal val="visible"/>
                                      </p:to>
                                    </p:set>
                                    <p:animEffect transition="in" filter="fade">
                                      <p:cBhvr>
                                        <p:cTn id="64" dur="500"/>
                                        <p:tgtEl>
                                          <p:spTgt spid="65"/>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67"/>
                                        </p:tgtEl>
                                        <p:attrNameLst>
                                          <p:attrName>style.visibility</p:attrName>
                                        </p:attrNameLst>
                                      </p:cBhvr>
                                      <p:to>
                                        <p:strVal val="visible"/>
                                      </p:to>
                                    </p:set>
                                    <p:animEffect transition="in" filter="fade">
                                      <p:cBhvr>
                                        <p:cTn id="69" dur="500"/>
                                        <p:tgtEl>
                                          <p:spTgt spid="67"/>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66"/>
                                        </p:tgtEl>
                                        <p:attrNameLst>
                                          <p:attrName>style.visibility</p:attrName>
                                        </p:attrNameLst>
                                      </p:cBhvr>
                                      <p:to>
                                        <p:strVal val="visible"/>
                                      </p:to>
                                    </p:set>
                                    <p:animEffect transition="in" filter="fade">
                                      <p:cBhvr>
                                        <p:cTn id="74" dur="500"/>
                                        <p:tgtEl>
                                          <p:spTgt spid="66"/>
                                        </p:tgtEl>
                                      </p:cBhvr>
                                    </p:animEffect>
                                  </p:childTnLst>
                                </p:cTn>
                              </p:par>
                            </p:childTnLst>
                          </p:cTn>
                        </p:par>
                        <p:par>
                          <p:cTn id="75" fill="hold">
                            <p:stCondLst>
                              <p:cond delay="500"/>
                            </p:stCondLst>
                            <p:childTnLst>
                              <p:par>
                                <p:cTn id="76" presetID="10" presetClass="entr" presetSubtype="0" fill="hold" grpId="0" nodeType="afterEffect">
                                  <p:stCondLst>
                                    <p:cond delay="0"/>
                                  </p:stCondLst>
                                  <p:childTnLst>
                                    <p:set>
                                      <p:cBhvr>
                                        <p:cTn id="77" dur="1" fill="hold">
                                          <p:stCondLst>
                                            <p:cond delay="0"/>
                                          </p:stCondLst>
                                        </p:cTn>
                                        <p:tgtEl>
                                          <p:spTgt spid="68"/>
                                        </p:tgtEl>
                                        <p:attrNameLst>
                                          <p:attrName>style.visibility</p:attrName>
                                        </p:attrNameLst>
                                      </p:cBhvr>
                                      <p:to>
                                        <p:strVal val="visible"/>
                                      </p:to>
                                    </p:set>
                                    <p:animEffect transition="in" filter="fade">
                                      <p:cBhvr>
                                        <p:cTn id="78" dur="500"/>
                                        <p:tgtEl>
                                          <p:spTgt spid="68"/>
                                        </p:tgtEl>
                                      </p:cBhvr>
                                    </p:animEffect>
                                  </p:childTnLst>
                                </p:cTn>
                              </p:par>
                            </p:childTnLst>
                          </p:cTn>
                        </p:par>
                        <p:par>
                          <p:cTn id="79" fill="hold">
                            <p:stCondLst>
                              <p:cond delay="1000"/>
                            </p:stCondLst>
                            <p:childTnLst>
                              <p:par>
                                <p:cTn id="80" presetID="10" presetClass="entr" presetSubtype="0" fill="hold" grpId="0" nodeType="afterEffect">
                                  <p:stCondLst>
                                    <p:cond delay="0"/>
                                  </p:stCondLst>
                                  <p:childTnLst>
                                    <p:set>
                                      <p:cBhvr>
                                        <p:cTn id="81" dur="1" fill="hold">
                                          <p:stCondLst>
                                            <p:cond delay="0"/>
                                          </p:stCondLst>
                                        </p:cTn>
                                        <p:tgtEl>
                                          <p:spTgt spid="69"/>
                                        </p:tgtEl>
                                        <p:attrNameLst>
                                          <p:attrName>style.visibility</p:attrName>
                                        </p:attrNameLst>
                                      </p:cBhvr>
                                      <p:to>
                                        <p:strVal val="visible"/>
                                      </p:to>
                                    </p:set>
                                    <p:animEffect transition="in" filter="fade">
                                      <p:cBhvr>
                                        <p:cTn id="82" dur="500"/>
                                        <p:tgtEl>
                                          <p:spTgt spid="69"/>
                                        </p:tgtEl>
                                      </p:cBhvr>
                                    </p:animEffect>
                                  </p:childTnLst>
                                </p:cTn>
                              </p:par>
                            </p:childTnLst>
                          </p:cTn>
                        </p:par>
                        <p:par>
                          <p:cTn id="83" fill="hold">
                            <p:stCondLst>
                              <p:cond delay="1500"/>
                            </p:stCondLst>
                            <p:childTnLst>
                              <p:par>
                                <p:cTn id="84" presetID="10" presetClass="entr" presetSubtype="0" fill="hold" grpId="0" nodeType="afterEffect">
                                  <p:stCondLst>
                                    <p:cond delay="0"/>
                                  </p:stCondLst>
                                  <p:childTnLst>
                                    <p:set>
                                      <p:cBhvr>
                                        <p:cTn id="85" dur="1" fill="hold">
                                          <p:stCondLst>
                                            <p:cond delay="0"/>
                                          </p:stCondLst>
                                        </p:cTn>
                                        <p:tgtEl>
                                          <p:spTgt spid="70"/>
                                        </p:tgtEl>
                                        <p:attrNameLst>
                                          <p:attrName>style.visibility</p:attrName>
                                        </p:attrNameLst>
                                      </p:cBhvr>
                                      <p:to>
                                        <p:strVal val="visible"/>
                                      </p:to>
                                    </p:set>
                                    <p:animEffect transition="in" filter="fade">
                                      <p:cBhvr>
                                        <p:cTn id="86" dur="500"/>
                                        <p:tgtEl>
                                          <p:spTgt spid="70"/>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35"/>
                                        </p:tgtEl>
                                        <p:attrNameLst>
                                          <p:attrName>style.visibility</p:attrName>
                                        </p:attrNameLst>
                                      </p:cBhvr>
                                      <p:to>
                                        <p:strVal val="visible"/>
                                      </p:to>
                                    </p:set>
                                    <p:animEffect transition="in" filter="fade">
                                      <p:cBhvr>
                                        <p:cTn id="91" dur="500"/>
                                        <p:tgtEl>
                                          <p:spTgt spid="35"/>
                                        </p:tgtEl>
                                      </p:cBhvr>
                                    </p:animEffect>
                                  </p:childTnLst>
                                </p:cTn>
                              </p:par>
                            </p:childTnLst>
                          </p:cTn>
                        </p:par>
                        <p:par>
                          <p:cTn id="92" fill="hold">
                            <p:stCondLst>
                              <p:cond delay="500"/>
                            </p:stCondLst>
                            <p:childTnLst>
                              <p:par>
                                <p:cTn id="93" presetID="10" presetClass="entr" presetSubtype="0" fill="hold" grpId="0" nodeType="afterEffect">
                                  <p:stCondLst>
                                    <p:cond delay="0"/>
                                  </p:stCondLst>
                                  <p:childTnLst>
                                    <p:set>
                                      <p:cBhvr>
                                        <p:cTn id="94" dur="1" fill="hold">
                                          <p:stCondLst>
                                            <p:cond delay="0"/>
                                          </p:stCondLst>
                                        </p:cTn>
                                        <p:tgtEl>
                                          <p:spTgt spid="36"/>
                                        </p:tgtEl>
                                        <p:attrNameLst>
                                          <p:attrName>style.visibility</p:attrName>
                                        </p:attrNameLst>
                                      </p:cBhvr>
                                      <p:to>
                                        <p:strVal val="visible"/>
                                      </p:to>
                                    </p:set>
                                    <p:animEffect transition="in" filter="fade">
                                      <p:cBhvr>
                                        <p:cTn id="95" dur="500"/>
                                        <p:tgtEl>
                                          <p:spTgt spid="36"/>
                                        </p:tgtEl>
                                      </p:cBhvr>
                                    </p:animEffect>
                                  </p:childTnLst>
                                </p:cTn>
                              </p:par>
                            </p:childTnLst>
                          </p:cTn>
                        </p:par>
                        <p:par>
                          <p:cTn id="96" fill="hold">
                            <p:stCondLst>
                              <p:cond delay="1000"/>
                            </p:stCondLst>
                            <p:childTnLst>
                              <p:par>
                                <p:cTn id="97" presetID="10" presetClass="entr" presetSubtype="0" fill="hold" grpId="0" nodeType="afterEffect">
                                  <p:stCondLst>
                                    <p:cond delay="0"/>
                                  </p:stCondLst>
                                  <p:childTnLst>
                                    <p:set>
                                      <p:cBhvr>
                                        <p:cTn id="98" dur="1" fill="hold">
                                          <p:stCondLst>
                                            <p:cond delay="0"/>
                                          </p:stCondLst>
                                        </p:cTn>
                                        <p:tgtEl>
                                          <p:spTgt spid="37"/>
                                        </p:tgtEl>
                                        <p:attrNameLst>
                                          <p:attrName>style.visibility</p:attrName>
                                        </p:attrNameLst>
                                      </p:cBhvr>
                                      <p:to>
                                        <p:strVal val="visible"/>
                                      </p:to>
                                    </p:set>
                                    <p:animEffect transition="in" filter="fade">
                                      <p:cBhvr>
                                        <p:cTn id="99" dur="500"/>
                                        <p:tgtEl>
                                          <p:spTgt spid="37"/>
                                        </p:tgtEl>
                                      </p:cBhvr>
                                    </p:animEffect>
                                  </p:childTnLst>
                                </p:cTn>
                              </p:par>
                            </p:childTnLst>
                          </p:cTn>
                        </p:par>
                      </p:childTnLst>
                    </p:cTn>
                  </p:par>
                  <p:par>
                    <p:cTn id="100" fill="hold">
                      <p:stCondLst>
                        <p:cond delay="indefinite"/>
                      </p:stCondLst>
                      <p:childTnLst>
                        <p:par>
                          <p:cTn id="101" fill="hold">
                            <p:stCondLst>
                              <p:cond delay="0"/>
                            </p:stCondLst>
                            <p:childTnLst>
                              <p:par>
                                <p:cTn id="102" presetID="10" presetClass="entr" presetSubtype="0" fill="hold" grpId="0" nodeType="clickEffect">
                                  <p:stCondLst>
                                    <p:cond delay="0"/>
                                  </p:stCondLst>
                                  <p:childTnLst>
                                    <p:set>
                                      <p:cBhvr>
                                        <p:cTn id="103" dur="1" fill="hold">
                                          <p:stCondLst>
                                            <p:cond delay="0"/>
                                          </p:stCondLst>
                                        </p:cTn>
                                        <p:tgtEl>
                                          <p:spTgt spid="72"/>
                                        </p:tgtEl>
                                        <p:attrNameLst>
                                          <p:attrName>style.visibility</p:attrName>
                                        </p:attrNameLst>
                                      </p:cBhvr>
                                      <p:to>
                                        <p:strVal val="visible"/>
                                      </p:to>
                                    </p:set>
                                    <p:animEffect transition="in" filter="fade">
                                      <p:cBhvr>
                                        <p:cTn id="104" dur="500"/>
                                        <p:tgtEl>
                                          <p:spTgt spid="72"/>
                                        </p:tgtEl>
                                      </p:cBhvr>
                                    </p:animEffect>
                                  </p:childTnLst>
                                </p:cTn>
                              </p:par>
                            </p:childTnLst>
                          </p:cTn>
                        </p:par>
                      </p:childTnLst>
                    </p:cTn>
                  </p:par>
                  <p:par>
                    <p:cTn id="105" fill="hold">
                      <p:stCondLst>
                        <p:cond delay="indefinite"/>
                      </p:stCondLst>
                      <p:childTnLst>
                        <p:par>
                          <p:cTn id="106" fill="hold">
                            <p:stCondLst>
                              <p:cond delay="0"/>
                            </p:stCondLst>
                            <p:childTnLst>
                              <p:par>
                                <p:cTn id="107" presetID="10" presetClass="entr" presetSubtype="0" fill="hold" grpId="0" nodeType="clickEffect">
                                  <p:stCondLst>
                                    <p:cond delay="0"/>
                                  </p:stCondLst>
                                  <p:childTnLst>
                                    <p:set>
                                      <p:cBhvr>
                                        <p:cTn id="108" dur="1" fill="hold">
                                          <p:stCondLst>
                                            <p:cond delay="0"/>
                                          </p:stCondLst>
                                        </p:cTn>
                                        <p:tgtEl>
                                          <p:spTgt spid="71"/>
                                        </p:tgtEl>
                                        <p:attrNameLst>
                                          <p:attrName>style.visibility</p:attrName>
                                        </p:attrNameLst>
                                      </p:cBhvr>
                                      <p:to>
                                        <p:strVal val="visible"/>
                                      </p:to>
                                    </p:set>
                                    <p:animEffect transition="in" filter="fade">
                                      <p:cBhvr>
                                        <p:cTn id="109" dur="500"/>
                                        <p:tgtEl>
                                          <p:spTgt spid="71"/>
                                        </p:tgtEl>
                                      </p:cBhvr>
                                    </p:animEffect>
                                  </p:childTnLst>
                                </p:cTn>
                              </p:par>
                            </p:childTnLst>
                          </p:cTn>
                        </p:par>
                        <p:par>
                          <p:cTn id="110" fill="hold">
                            <p:stCondLst>
                              <p:cond delay="500"/>
                            </p:stCondLst>
                            <p:childTnLst>
                              <p:par>
                                <p:cTn id="111" presetID="10" presetClass="entr" presetSubtype="0" fill="hold" grpId="0" nodeType="afterEffect">
                                  <p:stCondLst>
                                    <p:cond delay="0"/>
                                  </p:stCondLst>
                                  <p:childTnLst>
                                    <p:set>
                                      <p:cBhvr>
                                        <p:cTn id="112" dur="1" fill="hold">
                                          <p:stCondLst>
                                            <p:cond delay="0"/>
                                          </p:stCondLst>
                                        </p:cTn>
                                        <p:tgtEl>
                                          <p:spTgt spid="73"/>
                                        </p:tgtEl>
                                        <p:attrNameLst>
                                          <p:attrName>style.visibility</p:attrName>
                                        </p:attrNameLst>
                                      </p:cBhvr>
                                      <p:to>
                                        <p:strVal val="visible"/>
                                      </p:to>
                                    </p:set>
                                    <p:animEffect transition="in" filter="fade">
                                      <p:cBhvr>
                                        <p:cTn id="113" dur="500"/>
                                        <p:tgtEl>
                                          <p:spTgt spid="73"/>
                                        </p:tgtEl>
                                      </p:cBhvr>
                                    </p:animEffect>
                                  </p:childTnLst>
                                </p:cTn>
                              </p:par>
                            </p:childTnLst>
                          </p:cTn>
                        </p:par>
                        <p:par>
                          <p:cTn id="114" fill="hold">
                            <p:stCondLst>
                              <p:cond delay="1000"/>
                            </p:stCondLst>
                            <p:childTnLst>
                              <p:par>
                                <p:cTn id="115" presetID="10" presetClass="entr" presetSubtype="0" fill="hold" grpId="0" nodeType="afterEffect">
                                  <p:stCondLst>
                                    <p:cond delay="0"/>
                                  </p:stCondLst>
                                  <p:childTnLst>
                                    <p:set>
                                      <p:cBhvr>
                                        <p:cTn id="116" dur="1" fill="hold">
                                          <p:stCondLst>
                                            <p:cond delay="0"/>
                                          </p:stCondLst>
                                        </p:cTn>
                                        <p:tgtEl>
                                          <p:spTgt spid="31"/>
                                        </p:tgtEl>
                                        <p:attrNameLst>
                                          <p:attrName>style.visibility</p:attrName>
                                        </p:attrNameLst>
                                      </p:cBhvr>
                                      <p:to>
                                        <p:strVal val="visible"/>
                                      </p:to>
                                    </p:set>
                                    <p:animEffect transition="in" filter="fade">
                                      <p:cBhvr>
                                        <p:cTn id="117" dur="500"/>
                                        <p:tgtEl>
                                          <p:spTgt spid="31"/>
                                        </p:tgtEl>
                                      </p:cBhvr>
                                    </p:animEffect>
                                  </p:childTnLst>
                                </p:cTn>
                              </p:par>
                            </p:childTnLst>
                          </p:cTn>
                        </p:par>
                        <p:par>
                          <p:cTn id="118" fill="hold">
                            <p:stCondLst>
                              <p:cond delay="1500"/>
                            </p:stCondLst>
                            <p:childTnLst>
                              <p:par>
                                <p:cTn id="119" presetID="10" presetClass="entr" presetSubtype="0" fill="hold" grpId="0" nodeType="afterEffect">
                                  <p:stCondLst>
                                    <p:cond delay="0"/>
                                  </p:stCondLst>
                                  <p:childTnLst>
                                    <p:set>
                                      <p:cBhvr>
                                        <p:cTn id="120" dur="1" fill="hold">
                                          <p:stCondLst>
                                            <p:cond delay="0"/>
                                          </p:stCondLst>
                                        </p:cTn>
                                        <p:tgtEl>
                                          <p:spTgt spid="32"/>
                                        </p:tgtEl>
                                        <p:attrNameLst>
                                          <p:attrName>style.visibility</p:attrName>
                                        </p:attrNameLst>
                                      </p:cBhvr>
                                      <p:to>
                                        <p:strVal val="visible"/>
                                      </p:to>
                                    </p:set>
                                    <p:animEffect transition="in" filter="fade">
                                      <p:cBhvr>
                                        <p:cTn id="121" dur="500"/>
                                        <p:tgtEl>
                                          <p:spTgt spid="32"/>
                                        </p:tgtEl>
                                      </p:cBhvr>
                                    </p:animEffect>
                                  </p:childTnLst>
                                </p:cTn>
                              </p:par>
                            </p:childTnLst>
                          </p:cTn>
                        </p:par>
                      </p:childTnLst>
                    </p:cTn>
                  </p:par>
                  <p:par>
                    <p:cTn id="122" fill="hold">
                      <p:stCondLst>
                        <p:cond delay="indefinite"/>
                      </p:stCondLst>
                      <p:childTnLst>
                        <p:par>
                          <p:cTn id="123" fill="hold">
                            <p:stCondLst>
                              <p:cond delay="0"/>
                            </p:stCondLst>
                            <p:childTnLst>
                              <p:par>
                                <p:cTn id="124" presetID="10" presetClass="entr" presetSubtype="0" fill="hold" grpId="0" nodeType="clickEffect">
                                  <p:stCondLst>
                                    <p:cond delay="0"/>
                                  </p:stCondLst>
                                  <p:childTnLst>
                                    <p:set>
                                      <p:cBhvr>
                                        <p:cTn id="125" dur="1" fill="hold">
                                          <p:stCondLst>
                                            <p:cond delay="0"/>
                                          </p:stCondLst>
                                        </p:cTn>
                                        <p:tgtEl>
                                          <p:spTgt spid="38"/>
                                        </p:tgtEl>
                                        <p:attrNameLst>
                                          <p:attrName>style.visibility</p:attrName>
                                        </p:attrNameLst>
                                      </p:cBhvr>
                                      <p:to>
                                        <p:strVal val="visible"/>
                                      </p:to>
                                    </p:set>
                                    <p:animEffect transition="in" filter="fade">
                                      <p:cBhvr>
                                        <p:cTn id="126" dur="500"/>
                                        <p:tgtEl>
                                          <p:spTgt spid="38"/>
                                        </p:tgtEl>
                                      </p:cBhvr>
                                    </p:animEffect>
                                  </p:childTnLst>
                                </p:cTn>
                              </p:par>
                            </p:childTnLst>
                          </p:cTn>
                        </p:par>
                        <p:par>
                          <p:cTn id="127" fill="hold">
                            <p:stCondLst>
                              <p:cond delay="500"/>
                            </p:stCondLst>
                            <p:childTnLst>
                              <p:par>
                                <p:cTn id="128" presetID="10" presetClass="entr" presetSubtype="0" fill="hold" grpId="0" nodeType="afterEffect">
                                  <p:stCondLst>
                                    <p:cond delay="0"/>
                                  </p:stCondLst>
                                  <p:childTnLst>
                                    <p:set>
                                      <p:cBhvr>
                                        <p:cTn id="129" dur="1" fill="hold">
                                          <p:stCondLst>
                                            <p:cond delay="0"/>
                                          </p:stCondLst>
                                        </p:cTn>
                                        <p:tgtEl>
                                          <p:spTgt spid="39"/>
                                        </p:tgtEl>
                                        <p:attrNameLst>
                                          <p:attrName>style.visibility</p:attrName>
                                        </p:attrNameLst>
                                      </p:cBhvr>
                                      <p:to>
                                        <p:strVal val="visible"/>
                                      </p:to>
                                    </p:set>
                                    <p:animEffect transition="in" filter="fade">
                                      <p:cBhvr>
                                        <p:cTn id="130" dur="500"/>
                                        <p:tgtEl>
                                          <p:spTgt spid="39"/>
                                        </p:tgtEl>
                                      </p:cBhvr>
                                    </p:animEffect>
                                  </p:childTnLst>
                                </p:cTn>
                              </p:par>
                            </p:childTnLst>
                          </p:cTn>
                        </p:par>
                        <p:par>
                          <p:cTn id="131" fill="hold">
                            <p:stCondLst>
                              <p:cond delay="1000"/>
                            </p:stCondLst>
                            <p:childTnLst>
                              <p:par>
                                <p:cTn id="132" presetID="10" presetClass="entr" presetSubtype="0" fill="hold" grpId="0" nodeType="afterEffect">
                                  <p:stCondLst>
                                    <p:cond delay="0"/>
                                  </p:stCondLst>
                                  <p:childTnLst>
                                    <p:set>
                                      <p:cBhvr>
                                        <p:cTn id="133" dur="1" fill="hold">
                                          <p:stCondLst>
                                            <p:cond delay="0"/>
                                          </p:stCondLst>
                                        </p:cTn>
                                        <p:tgtEl>
                                          <p:spTgt spid="40"/>
                                        </p:tgtEl>
                                        <p:attrNameLst>
                                          <p:attrName>style.visibility</p:attrName>
                                        </p:attrNameLst>
                                      </p:cBhvr>
                                      <p:to>
                                        <p:strVal val="visible"/>
                                      </p:to>
                                    </p:set>
                                    <p:animEffect transition="in" filter="fade">
                                      <p:cBhvr>
                                        <p:cTn id="134"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34" grpId="0"/>
      <p:bldP spid="35" grpId="0"/>
      <p:bldP spid="36" grpId="0"/>
      <p:bldP spid="37" grpId="0"/>
      <p:bldP spid="38" grpId="0"/>
      <p:bldP spid="39" grpId="0"/>
      <p:bldP spid="40" grpId="0"/>
      <p:bldP spid="7" grpId="0"/>
      <p:bldP spid="57" grpId="0"/>
      <p:bldP spid="58" grpId="0"/>
      <p:bldP spid="59" grpId="0"/>
      <p:bldP spid="60" grpId="0"/>
      <p:bldP spid="61" grpId="0"/>
      <p:bldP spid="62" grpId="0"/>
      <p:bldP spid="63" grpId="0"/>
      <p:bldP spid="64" grpId="0"/>
      <p:bldP spid="65" grpId="0"/>
      <p:bldP spid="66" grpId="0"/>
      <p:bldP spid="67" grpId="0"/>
      <p:bldP spid="68" grpId="0"/>
      <p:bldP spid="69" grpId="0"/>
      <p:bldP spid="70" grpId="0"/>
      <p:bldP spid="71" grpId="0"/>
      <p:bldP spid="72" grpId="0"/>
      <p:bldP spid="73" grpId="0"/>
      <p:bldP spid="31" grpId="0"/>
      <p:bldP spid="3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Text Box 1026"/>
          <p:cNvSpPr txBox="1">
            <a:spLocks noChangeArrowheads="1"/>
          </p:cNvSpPr>
          <p:nvPr/>
        </p:nvSpPr>
        <p:spPr bwMode="auto">
          <a:xfrm>
            <a:off x="611560" y="1484784"/>
            <a:ext cx="7705725" cy="2890838"/>
          </a:xfrm>
          <a:prstGeom prst="rect">
            <a:avLst/>
          </a:prstGeom>
          <a:noFill/>
          <a:ln w="9525">
            <a:noFill/>
            <a:miter lim="800000"/>
            <a:headEnd/>
            <a:tailEnd/>
          </a:ln>
          <a:effectLst/>
        </p:spPr>
        <p:txBody>
          <a:bodyPr>
            <a:spAutoFit/>
          </a:bodyPr>
          <a:lstStyle/>
          <a:p>
            <a:pPr algn="just" eaLnBrk="1" hangingPunct="1">
              <a:lnSpc>
                <a:spcPct val="140000"/>
              </a:lnSpc>
              <a:spcAft>
                <a:spcPct val="40000"/>
              </a:spcAft>
            </a:pPr>
            <a:r>
              <a:rPr lang="es-ES" sz="1800" b="0" dirty="0">
                <a:solidFill>
                  <a:srgbClr val="000066"/>
                </a:solidFill>
                <a:effectLst/>
                <a:cs typeface="Times New Roman" pitchFamily="18" charset="0"/>
              </a:rPr>
              <a:t>Un ácido neutraliza a una base y viceversa.</a:t>
            </a:r>
          </a:p>
          <a:p>
            <a:pPr algn="just" eaLnBrk="1" hangingPunct="1">
              <a:lnSpc>
                <a:spcPct val="140000"/>
              </a:lnSpc>
              <a:spcAft>
                <a:spcPct val="40000"/>
              </a:spcAft>
            </a:pPr>
            <a:r>
              <a:rPr lang="es-ES" sz="1800" b="0" dirty="0">
                <a:solidFill>
                  <a:srgbClr val="000066"/>
                </a:solidFill>
                <a:effectLst/>
                <a:cs typeface="Times New Roman" pitchFamily="18" charset="0"/>
              </a:rPr>
              <a:t>En esta práctica se van a neutralizar el ácido acético contenido en el vinagre, con el hidróxido de sodio de una disolución previamente preparada y de concentración conocida (disolución estándar); de tal forma que mediante una serie de sencillas operaciones se podrá determinar la concentración del ácido acético en el vinagre. Tal procedimiento se conoce como titulación ácido-base.</a:t>
            </a:r>
          </a:p>
        </p:txBody>
      </p:sp>
      <p:sp>
        <p:nvSpPr>
          <p:cNvPr id="3"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lang="es-ES" sz="1800" kern="0" dirty="0">
                <a:solidFill>
                  <a:srgbClr val="000099"/>
                </a:solidFill>
                <a:effectLst/>
              </a:rPr>
              <a:t>Titulación ácido-base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229378">
                                            <p:txEl>
                                              <p:pRg st="0" end="0"/>
                                            </p:txEl>
                                          </p:spTgt>
                                        </p:tgtEl>
                                        <p:attrNameLst>
                                          <p:attrName>style.visibility</p:attrName>
                                        </p:attrNameLst>
                                      </p:cBhvr>
                                      <p:to>
                                        <p:strVal val="visible"/>
                                      </p:to>
                                    </p:set>
                                    <p:animEffect transition="in" filter="strips(downRight)">
                                      <p:cBhvr>
                                        <p:cTn id="7" dur="500"/>
                                        <p:tgtEl>
                                          <p:spTgt spid="22937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29378">
                                            <p:txEl>
                                              <p:pRg st="1" end="1"/>
                                            </p:txEl>
                                          </p:spTgt>
                                        </p:tgtEl>
                                        <p:attrNameLst>
                                          <p:attrName>style.visibility</p:attrName>
                                        </p:attrNameLst>
                                      </p:cBhvr>
                                      <p:to>
                                        <p:strVal val="visible"/>
                                      </p:to>
                                    </p:set>
                                    <p:animEffect transition="in" filter="strips(downRight)">
                                      <p:cBhvr>
                                        <p:cTn id="12" dur="500"/>
                                        <p:tgtEl>
                                          <p:spTgt spid="22937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78" grpId="0" uiExpand="1"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45" name="Text Box 21"/>
          <p:cNvSpPr txBox="1">
            <a:spLocks noChangeArrowheads="1"/>
          </p:cNvSpPr>
          <p:nvPr/>
        </p:nvSpPr>
        <p:spPr bwMode="auto">
          <a:xfrm>
            <a:off x="719138" y="1447800"/>
            <a:ext cx="7705725" cy="1255728"/>
          </a:xfrm>
          <a:prstGeom prst="rect">
            <a:avLst/>
          </a:prstGeom>
          <a:noFill/>
          <a:ln w="9525">
            <a:noFill/>
            <a:miter lim="800000"/>
            <a:headEnd/>
            <a:tailEnd/>
          </a:ln>
          <a:effectLst/>
        </p:spPr>
        <p:txBody>
          <a:bodyPr>
            <a:spAutoFit/>
          </a:bodyPr>
          <a:lstStyle/>
          <a:p>
            <a:pPr algn="just" eaLnBrk="1" hangingPunct="1">
              <a:lnSpc>
                <a:spcPct val="140000"/>
              </a:lnSpc>
              <a:spcAft>
                <a:spcPct val="40000"/>
              </a:spcAft>
            </a:pPr>
            <a:r>
              <a:rPr lang="es-ES" sz="1800" b="0" dirty="0">
                <a:solidFill>
                  <a:srgbClr val="000066"/>
                </a:solidFill>
                <a:effectLst/>
                <a:cs typeface="Times New Roman" pitchFamily="18" charset="0"/>
              </a:rPr>
              <a:t>El ácido acético es un ácido de Arrhenius; por lo tanto, disuelto en agua produce iones H</a:t>
            </a:r>
            <a:r>
              <a:rPr lang="es-ES" sz="1800" b="0" baseline="30000" dirty="0">
                <a:solidFill>
                  <a:srgbClr val="000066"/>
                </a:solidFill>
                <a:effectLst/>
                <a:cs typeface="Times New Roman" pitchFamily="18" charset="0"/>
              </a:rPr>
              <a:t>+</a:t>
            </a:r>
            <a:r>
              <a:rPr lang="es-ES" sz="1800" b="0" dirty="0">
                <a:solidFill>
                  <a:srgbClr val="000066"/>
                </a:solidFill>
                <a:effectLst/>
                <a:cs typeface="Times New Roman" pitchFamily="18" charset="0"/>
              </a:rPr>
              <a:t>, y el hidróxido de sodio es una base de Arrhenius; por lo tanto, disuelto en agua produce iones OH</a:t>
            </a:r>
            <a:r>
              <a:rPr lang="es-ES" sz="1800" b="0" baseline="30000" dirty="0">
                <a:solidFill>
                  <a:srgbClr val="000066"/>
                </a:solidFill>
                <a:effectLst/>
                <a:cs typeface="Arial" charset="0"/>
              </a:rPr>
              <a:t>–</a:t>
            </a:r>
            <a:r>
              <a:rPr lang="es-ES" sz="1800" b="0" dirty="0">
                <a:solidFill>
                  <a:srgbClr val="000066"/>
                </a:solidFill>
                <a:effectLst/>
                <a:cs typeface="Arial" charset="0"/>
              </a:rPr>
              <a:t>.</a:t>
            </a:r>
            <a:endParaRPr lang="es-ES" sz="1800" b="0" dirty="0">
              <a:solidFill>
                <a:srgbClr val="000066"/>
              </a:solidFill>
              <a:effectLst/>
              <a:cs typeface="Times New Roman" pitchFamily="18" charset="0"/>
            </a:endParaRPr>
          </a:p>
        </p:txBody>
      </p:sp>
      <p:sp>
        <p:nvSpPr>
          <p:cNvPr id="231431" name="Text Box 7"/>
          <p:cNvSpPr txBox="1">
            <a:spLocks noChangeArrowheads="1"/>
          </p:cNvSpPr>
          <p:nvPr/>
        </p:nvSpPr>
        <p:spPr bwMode="auto">
          <a:xfrm>
            <a:off x="2491148" y="3204046"/>
            <a:ext cx="1205779" cy="338554"/>
          </a:xfrm>
          <a:prstGeom prst="rect">
            <a:avLst/>
          </a:prstGeom>
          <a:noFill/>
          <a:ln w="9525">
            <a:noFill/>
            <a:miter lim="800000"/>
            <a:headEnd/>
            <a:tailEnd/>
          </a:ln>
          <a:effectLst/>
        </p:spPr>
        <p:txBody>
          <a:bodyPr wrap="none">
            <a:spAutoFit/>
          </a:bodyPr>
          <a:lstStyle/>
          <a:p>
            <a:r>
              <a:rPr lang="es-ES" sz="1600" b="0" dirty="0">
                <a:solidFill>
                  <a:srgbClr val="000066"/>
                </a:solidFill>
                <a:effectLst/>
              </a:rPr>
              <a:t>CH</a:t>
            </a:r>
            <a:r>
              <a:rPr lang="es-ES" sz="1600" b="0" baseline="-25000" dirty="0">
                <a:solidFill>
                  <a:srgbClr val="000066"/>
                </a:solidFill>
                <a:effectLst/>
              </a:rPr>
              <a:t>3</a:t>
            </a:r>
            <a:r>
              <a:rPr lang="es-ES" sz="1600" b="0" dirty="0">
                <a:solidFill>
                  <a:srgbClr val="000066"/>
                </a:solidFill>
                <a:effectLst/>
              </a:rPr>
              <a:t>CO</a:t>
            </a:r>
            <a:r>
              <a:rPr lang="es-ES" sz="1600" b="0" baseline="-25000" dirty="0">
                <a:solidFill>
                  <a:srgbClr val="000066"/>
                </a:solidFill>
                <a:effectLst/>
              </a:rPr>
              <a:t>2</a:t>
            </a:r>
            <a:r>
              <a:rPr lang="es-ES" sz="1600" b="0" dirty="0">
                <a:solidFill>
                  <a:srgbClr val="000066"/>
                </a:solidFill>
                <a:effectLst/>
              </a:rPr>
              <a:t>H</a:t>
            </a:r>
            <a:r>
              <a:rPr lang="es-ES" sz="1600" b="0" baseline="-25000" dirty="0">
                <a:solidFill>
                  <a:srgbClr val="000066"/>
                </a:solidFill>
                <a:effectLst/>
              </a:rPr>
              <a:t>(l)</a:t>
            </a:r>
            <a:endParaRPr lang="es-ES" sz="1600" b="0" dirty="0">
              <a:solidFill>
                <a:srgbClr val="000066"/>
              </a:solidFill>
              <a:effectLst/>
            </a:endParaRPr>
          </a:p>
        </p:txBody>
      </p:sp>
      <p:grpSp>
        <p:nvGrpSpPr>
          <p:cNvPr id="231432" name="Group 8"/>
          <p:cNvGrpSpPr>
            <a:grpSpLocks/>
          </p:cNvGrpSpPr>
          <p:nvPr/>
        </p:nvGrpSpPr>
        <p:grpSpPr bwMode="auto">
          <a:xfrm>
            <a:off x="4335463" y="3094518"/>
            <a:ext cx="3563938" cy="447676"/>
            <a:chOff x="2213" y="2859"/>
            <a:chExt cx="2245" cy="282"/>
          </a:xfrm>
        </p:grpSpPr>
        <p:sp>
          <p:nvSpPr>
            <p:cNvPr id="231433" name="Line 9"/>
            <p:cNvSpPr>
              <a:spLocks noChangeShapeType="1"/>
            </p:cNvSpPr>
            <p:nvPr/>
          </p:nvSpPr>
          <p:spPr bwMode="auto">
            <a:xfrm>
              <a:off x="2218" y="3034"/>
              <a:ext cx="336" cy="0"/>
            </a:xfrm>
            <a:prstGeom prst="line">
              <a:avLst/>
            </a:prstGeom>
            <a:noFill/>
            <a:ln w="9525">
              <a:solidFill>
                <a:srgbClr val="000066"/>
              </a:solidFill>
              <a:round/>
              <a:headEnd/>
              <a:tailEnd type="triangle" w="med" len="med"/>
            </a:ln>
            <a:effectLst/>
          </p:spPr>
          <p:txBody>
            <a:bodyPr/>
            <a:lstStyle/>
            <a:p>
              <a:endParaRPr lang="es-MX" b="0">
                <a:solidFill>
                  <a:srgbClr val="000066"/>
                </a:solidFill>
              </a:endParaRPr>
            </a:p>
          </p:txBody>
        </p:sp>
        <p:grpSp>
          <p:nvGrpSpPr>
            <p:cNvPr id="231434" name="Group 10"/>
            <p:cNvGrpSpPr>
              <a:grpSpLocks/>
            </p:cNvGrpSpPr>
            <p:nvPr/>
          </p:nvGrpSpPr>
          <p:grpSpPr bwMode="auto">
            <a:xfrm>
              <a:off x="2213" y="2859"/>
              <a:ext cx="2245" cy="282"/>
              <a:chOff x="2213" y="2859"/>
              <a:chExt cx="2245" cy="282"/>
            </a:xfrm>
          </p:grpSpPr>
          <p:sp>
            <p:nvSpPr>
              <p:cNvPr id="231435" name="Text Box 11"/>
              <p:cNvSpPr txBox="1">
                <a:spLocks noChangeArrowheads="1"/>
              </p:cNvSpPr>
              <p:nvPr/>
            </p:nvSpPr>
            <p:spPr bwMode="auto">
              <a:xfrm>
                <a:off x="2760" y="2928"/>
                <a:ext cx="413" cy="213"/>
              </a:xfrm>
              <a:prstGeom prst="rect">
                <a:avLst/>
              </a:prstGeom>
              <a:noFill/>
              <a:ln w="9525">
                <a:noFill/>
                <a:miter lim="800000"/>
                <a:headEnd/>
                <a:tailEnd/>
              </a:ln>
              <a:effectLst/>
            </p:spPr>
            <p:txBody>
              <a:bodyPr wrap="none">
                <a:spAutoFit/>
              </a:bodyPr>
              <a:lstStyle/>
              <a:p>
                <a:r>
                  <a:rPr lang="es-ES" sz="1600" b="0" dirty="0">
                    <a:solidFill>
                      <a:srgbClr val="000066"/>
                    </a:solidFill>
                    <a:effectLst/>
                  </a:rPr>
                  <a:t>H</a:t>
                </a:r>
                <a:r>
                  <a:rPr lang="es-ES" sz="1800" b="0" baseline="30000" dirty="0">
                    <a:solidFill>
                      <a:srgbClr val="000066"/>
                    </a:solidFill>
                    <a:effectLst/>
                  </a:rPr>
                  <a:t>+</a:t>
                </a:r>
                <a:r>
                  <a:rPr lang="es-ES" sz="1600" b="0" baseline="-25000" dirty="0">
                    <a:solidFill>
                      <a:srgbClr val="000066"/>
                    </a:solidFill>
                    <a:effectLst/>
                  </a:rPr>
                  <a:t>(</a:t>
                </a:r>
                <a:r>
                  <a:rPr lang="es-ES" sz="1600" b="0" baseline="-25000" dirty="0" err="1">
                    <a:solidFill>
                      <a:srgbClr val="000066"/>
                    </a:solidFill>
                    <a:effectLst/>
                  </a:rPr>
                  <a:t>ac</a:t>
                </a:r>
                <a:r>
                  <a:rPr lang="es-ES" sz="1600" b="0" baseline="-25000" dirty="0">
                    <a:solidFill>
                      <a:srgbClr val="000066"/>
                    </a:solidFill>
                    <a:effectLst/>
                  </a:rPr>
                  <a:t>)</a:t>
                </a:r>
                <a:endParaRPr lang="es-ES" sz="1600" b="0" baseline="30000" dirty="0">
                  <a:solidFill>
                    <a:srgbClr val="000066"/>
                  </a:solidFill>
                  <a:effectLst/>
                </a:endParaRPr>
              </a:p>
            </p:txBody>
          </p:sp>
          <p:sp>
            <p:nvSpPr>
              <p:cNvPr id="231436" name="Text Box 12"/>
              <p:cNvSpPr txBox="1">
                <a:spLocks noChangeArrowheads="1"/>
              </p:cNvSpPr>
              <p:nvPr/>
            </p:nvSpPr>
            <p:spPr bwMode="auto">
              <a:xfrm>
                <a:off x="3380" y="2928"/>
                <a:ext cx="191" cy="212"/>
              </a:xfrm>
              <a:prstGeom prst="rect">
                <a:avLst/>
              </a:prstGeom>
              <a:noFill/>
              <a:ln w="9525">
                <a:noFill/>
                <a:miter lim="800000"/>
                <a:headEnd/>
                <a:tailEnd/>
              </a:ln>
              <a:effectLst/>
            </p:spPr>
            <p:txBody>
              <a:bodyPr wrap="none">
                <a:spAutoFit/>
              </a:bodyPr>
              <a:lstStyle/>
              <a:p>
                <a:r>
                  <a:rPr lang="es-ES" sz="1600" b="0">
                    <a:solidFill>
                      <a:srgbClr val="000066"/>
                    </a:solidFill>
                    <a:effectLst/>
                  </a:rPr>
                  <a:t>+</a:t>
                </a:r>
                <a:endParaRPr lang="es-ES" sz="1600" b="0" baseline="-25000">
                  <a:solidFill>
                    <a:srgbClr val="000066"/>
                  </a:solidFill>
                  <a:effectLst/>
                </a:endParaRPr>
              </a:p>
            </p:txBody>
          </p:sp>
          <p:sp>
            <p:nvSpPr>
              <p:cNvPr id="231437" name="Text Box 13"/>
              <p:cNvSpPr txBox="1">
                <a:spLocks noChangeArrowheads="1"/>
              </p:cNvSpPr>
              <p:nvPr/>
            </p:nvSpPr>
            <p:spPr bwMode="auto">
              <a:xfrm>
                <a:off x="3660" y="2928"/>
                <a:ext cx="798" cy="213"/>
              </a:xfrm>
              <a:prstGeom prst="rect">
                <a:avLst/>
              </a:prstGeom>
              <a:noFill/>
              <a:ln w="9525">
                <a:noFill/>
                <a:miter lim="800000"/>
                <a:headEnd/>
                <a:tailEnd/>
              </a:ln>
              <a:effectLst/>
            </p:spPr>
            <p:txBody>
              <a:bodyPr wrap="none">
                <a:spAutoFit/>
              </a:bodyPr>
              <a:lstStyle/>
              <a:p>
                <a:r>
                  <a:rPr lang="es-ES" sz="1600" b="0" dirty="0">
                    <a:solidFill>
                      <a:srgbClr val="000066"/>
                    </a:solidFill>
                    <a:effectLst/>
                  </a:rPr>
                  <a:t>CH</a:t>
                </a:r>
                <a:r>
                  <a:rPr lang="es-ES" sz="1600" b="0" baseline="-25000" dirty="0">
                    <a:solidFill>
                      <a:srgbClr val="000066"/>
                    </a:solidFill>
                    <a:effectLst/>
                  </a:rPr>
                  <a:t>3</a:t>
                </a:r>
                <a:r>
                  <a:rPr lang="es-ES" sz="1600" b="0" dirty="0">
                    <a:solidFill>
                      <a:srgbClr val="000066"/>
                    </a:solidFill>
                    <a:effectLst/>
                  </a:rPr>
                  <a:t>CO</a:t>
                </a:r>
                <a:r>
                  <a:rPr lang="es-ES" sz="1600" b="0" baseline="-25000" dirty="0">
                    <a:solidFill>
                      <a:srgbClr val="000066"/>
                    </a:solidFill>
                    <a:effectLst/>
                  </a:rPr>
                  <a:t>2</a:t>
                </a:r>
                <a:r>
                  <a:rPr lang="es-ES" sz="2000" b="0" baseline="30000" dirty="0">
                    <a:solidFill>
                      <a:srgbClr val="000066"/>
                    </a:solidFill>
                    <a:effectLst/>
                    <a:cs typeface="Arial" charset="0"/>
                  </a:rPr>
                  <a:t>–</a:t>
                </a:r>
                <a:r>
                  <a:rPr lang="es-ES" sz="1600" b="0" baseline="-25000" dirty="0">
                    <a:solidFill>
                      <a:srgbClr val="000066"/>
                    </a:solidFill>
                    <a:effectLst/>
                  </a:rPr>
                  <a:t>(</a:t>
                </a:r>
                <a:r>
                  <a:rPr lang="es-ES" sz="1600" b="0" baseline="-25000" dirty="0" err="1">
                    <a:solidFill>
                      <a:srgbClr val="000066"/>
                    </a:solidFill>
                    <a:effectLst/>
                  </a:rPr>
                  <a:t>ac</a:t>
                </a:r>
                <a:r>
                  <a:rPr lang="es-ES" sz="1600" b="0" baseline="-25000" dirty="0">
                    <a:solidFill>
                      <a:srgbClr val="000066"/>
                    </a:solidFill>
                    <a:effectLst/>
                  </a:rPr>
                  <a:t>)</a:t>
                </a:r>
                <a:endParaRPr lang="es-ES" sz="1600" b="0" baseline="30000" dirty="0">
                  <a:solidFill>
                    <a:srgbClr val="000066"/>
                  </a:solidFill>
                  <a:effectLst/>
                  <a:cs typeface="Arial" charset="0"/>
                </a:endParaRPr>
              </a:p>
            </p:txBody>
          </p:sp>
          <p:sp>
            <p:nvSpPr>
              <p:cNvPr id="37" name="Text Box 11"/>
              <p:cNvSpPr txBox="1">
                <a:spLocks noChangeArrowheads="1"/>
              </p:cNvSpPr>
              <p:nvPr/>
            </p:nvSpPr>
            <p:spPr bwMode="auto">
              <a:xfrm>
                <a:off x="2213" y="2859"/>
                <a:ext cx="298" cy="174"/>
              </a:xfrm>
              <a:prstGeom prst="rect">
                <a:avLst/>
              </a:prstGeom>
              <a:noFill/>
              <a:ln w="9525">
                <a:noFill/>
                <a:miter lim="800000"/>
                <a:headEnd/>
                <a:tailEnd/>
              </a:ln>
              <a:effectLst/>
            </p:spPr>
            <p:txBody>
              <a:bodyPr wrap="none">
                <a:spAutoFit/>
              </a:bodyPr>
              <a:lstStyle/>
              <a:p>
                <a:r>
                  <a:rPr lang="es-ES" sz="1200" b="0" dirty="0">
                    <a:solidFill>
                      <a:srgbClr val="000066"/>
                    </a:solidFill>
                    <a:effectLst/>
                  </a:rPr>
                  <a:t>H</a:t>
                </a:r>
                <a:r>
                  <a:rPr lang="es-ES" sz="1200" b="0" baseline="-25000" dirty="0">
                    <a:solidFill>
                      <a:srgbClr val="000066"/>
                    </a:solidFill>
                    <a:effectLst/>
                  </a:rPr>
                  <a:t>2</a:t>
                </a:r>
                <a:r>
                  <a:rPr lang="es-ES" sz="1200" b="0" dirty="0">
                    <a:solidFill>
                      <a:srgbClr val="000066"/>
                    </a:solidFill>
                    <a:effectLst/>
                  </a:rPr>
                  <a:t>O</a:t>
                </a:r>
                <a:endParaRPr lang="es-ES" sz="1200" b="0" baseline="30000" dirty="0">
                  <a:solidFill>
                    <a:srgbClr val="000066"/>
                  </a:solidFill>
                  <a:effectLst/>
                </a:endParaRPr>
              </a:p>
            </p:txBody>
          </p:sp>
        </p:grpSp>
      </p:grpSp>
      <p:sp>
        <p:nvSpPr>
          <p:cNvPr id="231438" name="Text Box 14"/>
          <p:cNvSpPr txBox="1">
            <a:spLocks noChangeArrowheads="1"/>
          </p:cNvSpPr>
          <p:nvPr/>
        </p:nvSpPr>
        <p:spPr bwMode="auto">
          <a:xfrm>
            <a:off x="2632267" y="3775546"/>
            <a:ext cx="912430" cy="338554"/>
          </a:xfrm>
          <a:prstGeom prst="rect">
            <a:avLst/>
          </a:prstGeom>
          <a:noFill/>
          <a:ln w="9525">
            <a:noFill/>
            <a:miter lim="800000"/>
            <a:headEnd/>
            <a:tailEnd/>
          </a:ln>
          <a:effectLst/>
        </p:spPr>
        <p:txBody>
          <a:bodyPr wrap="none">
            <a:spAutoFit/>
          </a:bodyPr>
          <a:lstStyle/>
          <a:p>
            <a:r>
              <a:rPr lang="es-ES" sz="1600" b="0" dirty="0" err="1">
                <a:solidFill>
                  <a:srgbClr val="000066"/>
                </a:solidFill>
                <a:effectLst/>
              </a:rPr>
              <a:t>NaOH</a:t>
            </a:r>
            <a:r>
              <a:rPr lang="es-ES" sz="1600" b="0" baseline="-25000" dirty="0">
                <a:solidFill>
                  <a:srgbClr val="000066"/>
                </a:solidFill>
                <a:effectLst/>
              </a:rPr>
              <a:t>(s)</a:t>
            </a:r>
          </a:p>
        </p:txBody>
      </p:sp>
      <p:grpSp>
        <p:nvGrpSpPr>
          <p:cNvPr id="231439" name="Group 15"/>
          <p:cNvGrpSpPr>
            <a:grpSpLocks/>
          </p:cNvGrpSpPr>
          <p:nvPr/>
        </p:nvGrpSpPr>
        <p:grpSpPr bwMode="auto">
          <a:xfrm>
            <a:off x="4343401" y="3653320"/>
            <a:ext cx="3332163" cy="460376"/>
            <a:chOff x="2218" y="3139"/>
            <a:chExt cx="2099" cy="290"/>
          </a:xfrm>
        </p:grpSpPr>
        <p:sp>
          <p:nvSpPr>
            <p:cNvPr id="231440" name="Line 16"/>
            <p:cNvSpPr>
              <a:spLocks noChangeShapeType="1"/>
            </p:cNvSpPr>
            <p:nvPr/>
          </p:nvSpPr>
          <p:spPr bwMode="auto">
            <a:xfrm>
              <a:off x="2218" y="3322"/>
              <a:ext cx="336" cy="0"/>
            </a:xfrm>
            <a:prstGeom prst="line">
              <a:avLst/>
            </a:prstGeom>
            <a:noFill/>
            <a:ln w="9525">
              <a:solidFill>
                <a:srgbClr val="000066"/>
              </a:solidFill>
              <a:round/>
              <a:headEnd/>
              <a:tailEnd type="triangle" w="med" len="med"/>
            </a:ln>
            <a:effectLst/>
          </p:spPr>
          <p:txBody>
            <a:bodyPr/>
            <a:lstStyle/>
            <a:p>
              <a:endParaRPr lang="es-MX" b="0">
                <a:solidFill>
                  <a:srgbClr val="000066"/>
                </a:solidFill>
              </a:endParaRPr>
            </a:p>
          </p:txBody>
        </p:sp>
        <p:grpSp>
          <p:nvGrpSpPr>
            <p:cNvPr id="231441" name="Group 17"/>
            <p:cNvGrpSpPr>
              <a:grpSpLocks/>
            </p:cNvGrpSpPr>
            <p:nvPr/>
          </p:nvGrpSpPr>
          <p:grpSpPr bwMode="auto">
            <a:xfrm>
              <a:off x="2218" y="3139"/>
              <a:ext cx="2099" cy="290"/>
              <a:chOff x="2218" y="3139"/>
              <a:chExt cx="2099" cy="290"/>
            </a:xfrm>
          </p:grpSpPr>
          <p:sp>
            <p:nvSpPr>
              <p:cNvPr id="231442" name="Text Box 18"/>
              <p:cNvSpPr txBox="1">
                <a:spLocks noChangeArrowheads="1"/>
              </p:cNvSpPr>
              <p:nvPr/>
            </p:nvSpPr>
            <p:spPr bwMode="auto">
              <a:xfrm>
                <a:off x="2715" y="3216"/>
                <a:ext cx="504" cy="213"/>
              </a:xfrm>
              <a:prstGeom prst="rect">
                <a:avLst/>
              </a:prstGeom>
              <a:noFill/>
              <a:ln w="9525">
                <a:noFill/>
                <a:miter lim="800000"/>
                <a:headEnd/>
                <a:tailEnd/>
              </a:ln>
              <a:effectLst/>
            </p:spPr>
            <p:txBody>
              <a:bodyPr wrap="none">
                <a:spAutoFit/>
              </a:bodyPr>
              <a:lstStyle/>
              <a:p>
                <a:r>
                  <a:rPr lang="es-ES" sz="1600" b="0" dirty="0" err="1">
                    <a:solidFill>
                      <a:srgbClr val="000066"/>
                    </a:solidFill>
                    <a:effectLst/>
                  </a:rPr>
                  <a:t>Na</a:t>
                </a:r>
                <a:r>
                  <a:rPr lang="es-ES" sz="1800" b="0" baseline="30000" dirty="0">
                    <a:solidFill>
                      <a:srgbClr val="000066"/>
                    </a:solidFill>
                    <a:effectLst/>
                  </a:rPr>
                  <a:t>+</a:t>
                </a:r>
                <a:r>
                  <a:rPr lang="es-ES" sz="1600" b="0" baseline="-25000" dirty="0">
                    <a:solidFill>
                      <a:srgbClr val="000066"/>
                    </a:solidFill>
                    <a:effectLst/>
                  </a:rPr>
                  <a:t>(</a:t>
                </a:r>
                <a:r>
                  <a:rPr lang="es-ES" sz="1600" b="0" baseline="-25000" dirty="0" err="1">
                    <a:solidFill>
                      <a:srgbClr val="000066"/>
                    </a:solidFill>
                    <a:effectLst/>
                  </a:rPr>
                  <a:t>ac</a:t>
                </a:r>
                <a:r>
                  <a:rPr lang="es-ES" sz="1600" b="0" baseline="-25000" dirty="0">
                    <a:solidFill>
                      <a:srgbClr val="000066"/>
                    </a:solidFill>
                    <a:effectLst/>
                  </a:rPr>
                  <a:t>)</a:t>
                </a:r>
                <a:endParaRPr lang="es-ES" sz="1600" b="0" baseline="30000" dirty="0">
                  <a:solidFill>
                    <a:srgbClr val="000066"/>
                  </a:solidFill>
                  <a:effectLst/>
                </a:endParaRPr>
              </a:p>
            </p:txBody>
          </p:sp>
          <p:sp>
            <p:nvSpPr>
              <p:cNvPr id="231443" name="Text Box 19"/>
              <p:cNvSpPr txBox="1">
                <a:spLocks noChangeArrowheads="1"/>
              </p:cNvSpPr>
              <p:nvPr/>
            </p:nvSpPr>
            <p:spPr bwMode="auto">
              <a:xfrm>
                <a:off x="3380" y="3216"/>
                <a:ext cx="191" cy="212"/>
              </a:xfrm>
              <a:prstGeom prst="rect">
                <a:avLst/>
              </a:prstGeom>
              <a:noFill/>
              <a:ln w="9525">
                <a:noFill/>
                <a:miter lim="800000"/>
                <a:headEnd/>
                <a:tailEnd/>
              </a:ln>
              <a:effectLst/>
            </p:spPr>
            <p:txBody>
              <a:bodyPr wrap="none">
                <a:spAutoFit/>
              </a:bodyPr>
              <a:lstStyle/>
              <a:p>
                <a:r>
                  <a:rPr lang="es-ES" sz="1600" b="0">
                    <a:solidFill>
                      <a:srgbClr val="000066"/>
                    </a:solidFill>
                    <a:effectLst/>
                  </a:rPr>
                  <a:t>+</a:t>
                </a:r>
                <a:endParaRPr lang="es-ES" sz="1600" b="0" baseline="-25000">
                  <a:solidFill>
                    <a:srgbClr val="000066"/>
                  </a:solidFill>
                  <a:effectLst/>
                </a:endParaRPr>
              </a:p>
            </p:txBody>
          </p:sp>
          <p:sp>
            <p:nvSpPr>
              <p:cNvPr id="231444" name="Text Box 20"/>
              <p:cNvSpPr txBox="1">
                <a:spLocks noChangeArrowheads="1"/>
              </p:cNvSpPr>
              <p:nvPr/>
            </p:nvSpPr>
            <p:spPr bwMode="auto">
              <a:xfrm>
                <a:off x="3800" y="3216"/>
                <a:ext cx="517" cy="213"/>
              </a:xfrm>
              <a:prstGeom prst="rect">
                <a:avLst/>
              </a:prstGeom>
              <a:noFill/>
              <a:ln w="9525">
                <a:noFill/>
                <a:miter lim="800000"/>
                <a:headEnd/>
                <a:tailEnd/>
              </a:ln>
              <a:effectLst/>
            </p:spPr>
            <p:txBody>
              <a:bodyPr wrap="none">
                <a:spAutoFit/>
              </a:bodyPr>
              <a:lstStyle/>
              <a:p>
                <a:r>
                  <a:rPr lang="es-ES" sz="1600" b="0" dirty="0">
                    <a:solidFill>
                      <a:srgbClr val="000066"/>
                    </a:solidFill>
                    <a:effectLst/>
                  </a:rPr>
                  <a:t>OH</a:t>
                </a:r>
                <a:r>
                  <a:rPr lang="es-ES" sz="2000" b="0" baseline="30000" dirty="0">
                    <a:solidFill>
                      <a:srgbClr val="000066"/>
                    </a:solidFill>
                    <a:effectLst/>
                    <a:cs typeface="Arial" charset="0"/>
                  </a:rPr>
                  <a:t>–</a:t>
                </a:r>
                <a:r>
                  <a:rPr lang="es-ES" sz="1600" b="0" baseline="-25000" dirty="0">
                    <a:solidFill>
                      <a:srgbClr val="000066"/>
                    </a:solidFill>
                    <a:effectLst/>
                  </a:rPr>
                  <a:t>(</a:t>
                </a:r>
                <a:r>
                  <a:rPr lang="es-ES" sz="1600" b="0" baseline="-25000" dirty="0" err="1">
                    <a:solidFill>
                      <a:srgbClr val="000066"/>
                    </a:solidFill>
                    <a:effectLst/>
                  </a:rPr>
                  <a:t>ac</a:t>
                </a:r>
                <a:r>
                  <a:rPr lang="es-ES" sz="1600" b="0" baseline="-25000" dirty="0">
                    <a:solidFill>
                      <a:srgbClr val="000066"/>
                    </a:solidFill>
                    <a:effectLst/>
                  </a:rPr>
                  <a:t>)</a:t>
                </a:r>
                <a:endParaRPr lang="es-ES" sz="1600" b="0" baseline="30000" dirty="0">
                  <a:solidFill>
                    <a:srgbClr val="000066"/>
                  </a:solidFill>
                  <a:effectLst/>
                </a:endParaRPr>
              </a:p>
            </p:txBody>
          </p:sp>
          <p:sp>
            <p:nvSpPr>
              <p:cNvPr id="38" name="Text Box 18"/>
              <p:cNvSpPr txBox="1">
                <a:spLocks noChangeArrowheads="1"/>
              </p:cNvSpPr>
              <p:nvPr/>
            </p:nvSpPr>
            <p:spPr bwMode="auto">
              <a:xfrm>
                <a:off x="2218" y="3139"/>
                <a:ext cx="298" cy="174"/>
              </a:xfrm>
              <a:prstGeom prst="rect">
                <a:avLst/>
              </a:prstGeom>
              <a:noFill/>
              <a:ln w="9525">
                <a:noFill/>
                <a:miter lim="800000"/>
                <a:headEnd/>
                <a:tailEnd/>
              </a:ln>
              <a:effectLst/>
            </p:spPr>
            <p:txBody>
              <a:bodyPr wrap="none">
                <a:spAutoFit/>
              </a:bodyPr>
              <a:lstStyle/>
              <a:p>
                <a:pPr lvl="0"/>
                <a:r>
                  <a:rPr lang="es-ES" sz="1200" b="0" dirty="0">
                    <a:solidFill>
                      <a:srgbClr val="000066"/>
                    </a:solidFill>
                    <a:effectLst/>
                  </a:rPr>
                  <a:t>H</a:t>
                </a:r>
                <a:r>
                  <a:rPr lang="es-ES" sz="1200" b="0" baseline="-25000" dirty="0">
                    <a:solidFill>
                      <a:srgbClr val="000066"/>
                    </a:solidFill>
                    <a:effectLst/>
                  </a:rPr>
                  <a:t>2</a:t>
                </a:r>
                <a:r>
                  <a:rPr lang="es-ES" sz="1200" b="0" dirty="0">
                    <a:solidFill>
                      <a:srgbClr val="000066"/>
                    </a:solidFill>
                    <a:effectLst/>
                  </a:rPr>
                  <a:t>O</a:t>
                </a:r>
                <a:endParaRPr lang="es-ES" sz="1200" b="0" baseline="30000" dirty="0">
                  <a:solidFill>
                    <a:srgbClr val="000066"/>
                  </a:solidFill>
                  <a:effectLst/>
                </a:endParaRPr>
              </a:p>
            </p:txBody>
          </p:sp>
        </p:grpSp>
      </p:grpSp>
      <p:sp>
        <p:nvSpPr>
          <p:cNvPr id="231446" name="Line 22"/>
          <p:cNvSpPr>
            <a:spLocks noChangeShapeType="1"/>
          </p:cNvSpPr>
          <p:nvPr/>
        </p:nvSpPr>
        <p:spPr bwMode="auto">
          <a:xfrm>
            <a:off x="1600200" y="4232746"/>
            <a:ext cx="6324600" cy="0"/>
          </a:xfrm>
          <a:prstGeom prst="line">
            <a:avLst/>
          </a:prstGeom>
          <a:noFill/>
          <a:ln w="9525">
            <a:solidFill>
              <a:srgbClr val="000066"/>
            </a:solidFill>
            <a:round/>
            <a:headEnd/>
            <a:tailEnd/>
          </a:ln>
          <a:effectLst/>
        </p:spPr>
        <p:txBody>
          <a:bodyPr/>
          <a:lstStyle/>
          <a:p>
            <a:endParaRPr lang="es-MX" b="0">
              <a:solidFill>
                <a:srgbClr val="000066"/>
              </a:solidFill>
            </a:endParaRPr>
          </a:p>
        </p:txBody>
      </p:sp>
      <p:grpSp>
        <p:nvGrpSpPr>
          <p:cNvPr id="231458" name="Group 34"/>
          <p:cNvGrpSpPr>
            <a:grpSpLocks/>
          </p:cNvGrpSpPr>
          <p:nvPr/>
        </p:nvGrpSpPr>
        <p:grpSpPr bwMode="auto">
          <a:xfrm>
            <a:off x="1614488" y="4385153"/>
            <a:ext cx="5994401" cy="338138"/>
            <a:chOff x="441" y="2832"/>
            <a:chExt cx="3776" cy="213"/>
          </a:xfrm>
        </p:grpSpPr>
        <p:sp>
          <p:nvSpPr>
            <p:cNvPr id="231447" name="Text Box 23"/>
            <p:cNvSpPr txBox="1">
              <a:spLocks noChangeArrowheads="1"/>
            </p:cNvSpPr>
            <p:nvPr/>
          </p:nvSpPr>
          <p:spPr bwMode="auto">
            <a:xfrm>
              <a:off x="441" y="2832"/>
              <a:ext cx="760" cy="213"/>
            </a:xfrm>
            <a:prstGeom prst="rect">
              <a:avLst/>
            </a:prstGeom>
            <a:noFill/>
            <a:ln w="9525">
              <a:noFill/>
              <a:miter lim="800000"/>
              <a:headEnd/>
              <a:tailEnd/>
            </a:ln>
            <a:effectLst/>
          </p:spPr>
          <p:txBody>
            <a:bodyPr wrap="none">
              <a:spAutoFit/>
            </a:bodyPr>
            <a:lstStyle/>
            <a:p>
              <a:r>
                <a:rPr lang="es-ES" sz="1600" b="0" dirty="0">
                  <a:solidFill>
                    <a:srgbClr val="000066"/>
                  </a:solidFill>
                  <a:effectLst/>
                </a:rPr>
                <a:t>CH</a:t>
              </a:r>
              <a:r>
                <a:rPr lang="es-ES" sz="1600" b="0" baseline="-25000" dirty="0">
                  <a:solidFill>
                    <a:srgbClr val="000066"/>
                  </a:solidFill>
                  <a:effectLst/>
                </a:rPr>
                <a:t>3</a:t>
              </a:r>
              <a:r>
                <a:rPr lang="es-ES" sz="1600" b="0" dirty="0">
                  <a:solidFill>
                    <a:srgbClr val="000066"/>
                  </a:solidFill>
                  <a:effectLst/>
                </a:rPr>
                <a:t>CO</a:t>
              </a:r>
              <a:r>
                <a:rPr lang="es-ES" sz="1600" b="0" baseline="-25000" dirty="0">
                  <a:solidFill>
                    <a:srgbClr val="000066"/>
                  </a:solidFill>
                  <a:effectLst/>
                </a:rPr>
                <a:t>2</a:t>
              </a:r>
              <a:r>
                <a:rPr lang="es-ES" sz="1600" b="0" dirty="0">
                  <a:solidFill>
                    <a:srgbClr val="000066"/>
                  </a:solidFill>
                  <a:effectLst/>
                </a:rPr>
                <a:t>H</a:t>
              </a:r>
              <a:r>
                <a:rPr lang="es-ES" sz="1600" b="0" baseline="-25000" dirty="0">
                  <a:solidFill>
                    <a:srgbClr val="000066"/>
                  </a:solidFill>
                  <a:effectLst/>
                </a:rPr>
                <a:t>(l)</a:t>
              </a:r>
              <a:endParaRPr lang="es-ES" sz="1600" b="0" dirty="0">
                <a:solidFill>
                  <a:srgbClr val="000066"/>
                </a:solidFill>
                <a:effectLst/>
              </a:endParaRPr>
            </a:p>
          </p:txBody>
        </p:sp>
        <p:sp>
          <p:nvSpPr>
            <p:cNvPr id="231448" name="Text Box 24"/>
            <p:cNvSpPr txBox="1">
              <a:spLocks noChangeArrowheads="1"/>
            </p:cNvSpPr>
            <p:nvPr/>
          </p:nvSpPr>
          <p:spPr bwMode="auto">
            <a:xfrm>
              <a:off x="1281" y="2832"/>
              <a:ext cx="191" cy="212"/>
            </a:xfrm>
            <a:prstGeom prst="rect">
              <a:avLst/>
            </a:prstGeom>
            <a:noFill/>
            <a:ln w="9525">
              <a:noFill/>
              <a:miter lim="800000"/>
              <a:headEnd/>
              <a:tailEnd/>
            </a:ln>
            <a:effectLst/>
          </p:spPr>
          <p:txBody>
            <a:bodyPr wrap="none">
              <a:spAutoFit/>
            </a:bodyPr>
            <a:lstStyle/>
            <a:p>
              <a:r>
                <a:rPr lang="es-ES" sz="1600" b="0">
                  <a:solidFill>
                    <a:srgbClr val="000066"/>
                  </a:solidFill>
                  <a:effectLst/>
                </a:rPr>
                <a:t>+</a:t>
              </a:r>
            </a:p>
          </p:txBody>
        </p:sp>
        <p:sp>
          <p:nvSpPr>
            <p:cNvPr id="231449" name="Text Box 25"/>
            <p:cNvSpPr txBox="1">
              <a:spLocks noChangeArrowheads="1"/>
            </p:cNvSpPr>
            <p:nvPr/>
          </p:nvSpPr>
          <p:spPr bwMode="auto">
            <a:xfrm>
              <a:off x="1540" y="2832"/>
              <a:ext cx="575" cy="213"/>
            </a:xfrm>
            <a:prstGeom prst="rect">
              <a:avLst/>
            </a:prstGeom>
            <a:noFill/>
            <a:ln w="9525">
              <a:noFill/>
              <a:miter lim="800000"/>
              <a:headEnd/>
              <a:tailEnd/>
            </a:ln>
            <a:effectLst/>
          </p:spPr>
          <p:txBody>
            <a:bodyPr wrap="none">
              <a:spAutoFit/>
            </a:bodyPr>
            <a:lstStyle/>
            <a:p>
              <a:r>
                <a:rPr lang="es-ES" sz="1600" b="0" dirty="0" err="1">
                  <a:solidFill>
                    <a:srgbClr val="000066"/>
                  </a:solidFill>
                  <a:effectLst/>
                </a:rPr>
                <a:t>NaOH</a:t>
              </a:r>
              <a:r>
                <a:rPr lang="es-ES" sz="1600" b="0" baseline="-25000" dirty="0">
                  <a:solidFill>
                    <a:srgbClr val="000066"/>
                  </a:solidFill>
                  <a:effectLst/>
                </a:rPr>
                <a:t>(s)</a:t>
              </a:r>
            </a:p>
          </p:txBody>
        </p:sp>
        <p:sp>
          <p:nvSpPr>
            <p:cNvPr id="231451" name="Line 27"/>
            <p:cNvSpPr>
              <a:spLocks noChangeShapeType="1"/>
            </p:cNvSpPr>
            <p:nvPr/>
          </p:nvSpPr>
          <p:spPr bwMode="auto">
            <a:xfrm>
              <a:off x="2183" y="2938"/>
              <a:ext cx="336" cy="0"/>
            </a:xfrm>
            <a:prstGeom prst="line">
              <a:avLst/>
            </a:prstGeom>
            <a:noFill/>
            <a:ln w="9525">
              <a:solidFill>
                <a:srgbClr val="000066"/>
              </a:solidFill>
              <a:round/>
              <a:headEnd/>
              <a:tailEnd type="triangle" w="med" len="med"/>
            </a:ln>
            <a:effectLst/>
          </p:spPr>
          <p:txBody>
            <a:bodyPr/>
            <a:lstStyle/>
            <a:p>
              <a:endParaRPr lang="es-MX" b="0">
                <a:solidFill>
                  <a:srgbClr val="000066"/>
                </a:solidFill>
              </a:endParaRPr>
            </a:p>
          </p:txBody>
        </p:sp>
        <p:sp>
          <p:nvSpPr>
            <p:cNvPr id="231453" name="Text Box 29"/>
            <p:cNvSpPr txBox="1">
              <a:spLocks noChangeArrowheads="1"/>
            </p:cNvSpPr>
            <p:nvPr/>
          </p:nvSpPr>
          <p:spPr bwMode="auto">
            <a:xfrm>
              <a:off x="2554" y="2832"/>
              <a:ext cx="922" cy="213"/>
            </a:xfrm>
            <a:prstGeom prst="rect">
              <a:avLst/>
            </a:prstGeom>
            <a:noFill/>
            <a:ln w="9525">
              <a:noFill/>
              <a:miter lim="800000"/>
              <a:headEnd/>
              <a:tailEnd/>
            </a:ln>
            <a:effectLst/>
          </p:spPr>
          <p:txBody>
            <a:bodyPr wrap="none">
              <a:spAutoFit/>
            </a:bodyPr>
            <a:lstStyle/>
            <a:p>
              <a:r>
                <a:rPr lang="es-ES" sz="1600" b="0" dirty="0">
                  <a:solidFill>
                    <a:srgbClr val="000066"/>
                  </a:solidFill>
                  <a:effectLst/>
                </a:rPr>
                <a:t>CH</a:t>
              </a:r>
              <a:r>
                <a:rPr lang="es-ES" sz="1600" b="0" baseline="-25000" dirty="0">
                  <a:solidFill>
                    <a:srgbClr val="000066"/>
                  </a:solidFill>
                  <a:effectLst/>
                </a:rPr>
                <a:t>3</a:t>
              </a:r>
              <a:r>
                <a:rPr lang="es-ES" sz="1600" b="0" dirty="0">
                  <a:solidFill>
                    <a:srgbClr val="000066"/>
                  </a:solidFill>
                  <a:effectLst/>
                </a:rPr>
                <a:t>CO</a:t>
              </a:r>
              <a:r>
                <a:rPr lang="es-ES" sz="1600" b="0" baseline="-25000" dirty="0">
                  <a:solidFill>
                    <a:srgbClr val="000066"/>
                  </a:solidFill>
                  <a:effectLst/>
                </a:rPr>
                <a:t>2</a:t>
              </a:r>
              <a:r>
                <a:rPr lang="es-ES" sz="1600" b="0" dirty="0">
                  <a:solidFill>
                    <a:srgbClr val="000066"/>
                  </a:solidFill>
                  <a:effectLst/>
                </a:rPr>
                <a:t>Na</a:t>
              </a:r>
              <a:r>
                <a:rPr lang="es-ES" sz="1800" b="0" baseline="-25000" dirty="0">
                  <a:solidFill>
                    <a:srgbClr val="000066"/>
                  </a:solidFill>
                  <a:effectLst/>
                </a:rPr>
                <a:t>(</a:t>
              </a:r>
              <a:r>
                <a:rPr lang="es-ES" sz="1800" b="0" baseline="-25000" dirty="0" err="1">
                  <a:solidFill>
                    <a:srgbClr val="000066"/>
                  </a:solidFill>
                  <a:effectLst/>
                </a:rPr>
                <a:t>ac</a:t>
              </a:r>
              <a:r>
                <a:rPr lang="es-ES" sz="1800" b="0" baseline="-25000" dirty="0">
                  <a:solidFill>
                    <a:srgbClr val="000066"/>
                  </a:solidFill>
                  <a:effectLst/>
                </a:rPr>
                <a:t>)</a:t>
              </a:r>
              <a:endParaRPr lang="es-ES" sz="1800" b="0" baseline="30000" dirty="0">
                <a:solidFill>
                  <a:srgbClr val="000066"/>
                </a:solidFill>
                <a:effectLst/>
              </a:endParaRPr>
            </a:p>
          </p:txBody>
        </p:sp>
        <p:sp>
          <p:nvSpPr>
            <p:cNvPr id="231454" name="Text Box 30"/>
            <p:cNvSpPr txBox="1">
              <a:spLocks noChangeArrowheads="1"/>
            </p:cNvSpPr>
            <p:nvPr/>
          </p:nvSpPr>
          <p:spPr bwMode="auto">
            <a:xfrm>
              <a:off x="3511" y="2832"/>
              <a:ext cx="191" cy="212"/>
            </a:xfrm>
            <a:prstGeom prst="rect">
              <a:avLst/>
            </a:prstGeom>
            <a:noFill/>
            <a:ln w="9525">
              <a:noFill/>
              <a:miter lim="800000"/>
              <a:headEnd/>
              <a:tailEnd/>
            </a:ln>
            <a:effectLst/>
          </p:spPr>
          <p:txBody>
            <a:bodyPr wrap="none">
              <a:spAutoFit/>
            </a:bodyPr>
            <a:lstStyle/>
            <a:p>
              <a:r>
                <a:rPr lang="es-ES" sz="1600" b="0">
                  <a:solidFill>
                    <a:srgbClr val="000066"/>
                  </a:solidFill>
                  <a:effectLst/>
                </a:rPr>
                <a:t>+</a:t>
              </a:r>
              <a:endParaRPr lang="es-ES" sz="1600" b="0" baseline="-25000">
                <a:solidFill>
                  <a:srgbClr val="000066"/>
                </a:solidFill>
                <a:effectLst/>
              </a:endParaRPr>
            </a:p>
          </p:txBody>
        </p:sp>
        <p:sp>
          <p:nvSpPr>
            <p:cNvPr id="231455" name="Text Box 31"/>
            <p:cNvSpPr txBox="1">
              <a:spLocks noChangeArrowheads="1"/>
            </p:cNvSpPr>
            <p:nvPr/>
          </p:nvSpPr>
          <p:spPr bwMode="auto">
            <a:xfrm>
              <a:off x="3784" y="2832"/>
              <a:ext cx="433" cy="213"/>
            </a:xfrm>
            <a:prstGeom prst="rect">
              <a:avLst/>
            </a:prstGeom>
            <a:noFill/>
            <a:ln w="9525">
              <a:noFill/>
              <a:miter lim="800000"/>
              <a:headEnd/>
              <a:tailEnd/>
            </a:ln>
            <a:effectLst/>
          </p:spPr>
          <p:txBody>
            <a:bodyPr wrap="none">
              <a:spAutoFit/>
            </a:bodyPr>
            <a:lstStyle/>
            <a:p>
              <a:r>
                <a:rPr lang="es-ES" sz="1600" b="0" dirty="0">
                  <a:solidFill>
                    <a:srgbClr val="000066"/>
                  </a:solidFill>
                  <a:effectLst/>
                </a:rPr>
                <a:t>H</a:t>
              </a:r>
              <a:r>
                <a:rPr lang="es-ES" sz="1600" b="0" baseline="-25000" dirty="0">
                  <a:solidFill>
                    <a:srgbClr val="000066"/>
                  </a:solidFill>
                  <a:effectLst/>
                </a:rPr>
                <a:t>2</a:t>
              </a:r>
              <a:r>
                <a:rPr lang="es-ES" sz="1600" b="0" dirty="0">
                  <a:solidFill>
                    <a:srgbClr val="000066"/>
                  </a:solidFill>
                  <a:effectLst/>
                </a:rPr>
                <a:t>O</a:t>
              </a:r>
              <a:r>
                <a:rPr lang="es-ES" sz="1600" b="0" baseline="-25000" dirty="0">
                  <a:solidFill>
                    <a:srgbClr val="000066"/>
                  </a:solidFill>
                  <a:effectLst/>
                </a:rPr>
                <a:t>(l)</a:t>
              </a:r>
              <a:endParaRPr lang="es-ES" sz="1600" b="0" dirty="0">
                <a:solidFill>
                  <a:srgbClr val="000066"/>
                </a:solidFill>
                <a:effectLst/>
              </a:endParaRPr>
            </a:p>
          </p:txBody>
        </p:sp>
      </p:grpSp>
      <p:sp>
        <p:nvSpPr>
          <p:cNvPr id="231459" name="Text Box 35"/>
          <p:cNvSpPr txBox="1">
            <a:spLocks noChangeArrowheads="1"/>
          </p:cNvSpPr>
          <p:nvPr/>
        </p:nvSpPr>
        <p:spPr bwMode="auto">
          <a:xfrm>
            <a:off x="4922480" y="4721696"/>
            <a:ext cx="1518364" cy="307777"/>
          </a:xfrm>
          <a:prstGeom prst="rect">
            <a:avLst/>
          </a:prstGeom>
          <a:noFill/>
          <a:ln w="9525">
            <a:noFill/>
            <a:miter lim="800000"/>
            <a:headEnd/>
            <a:tailEnd/>
          </a:ln>
          <a:effectLst/>
        </p:spPr>
        <p:txBody>
          <a:bodyPr wrap="none">
            <a:spAutoFit/>
          </a:bodyPr>
          <a:lstStyle/>
          <a:p>
            <a:r>
              <a:rPr lang="es-ES" sz="1400" b="0">
                <a:solidFill>
                  <a:srgbClr val="000066"/>
                </a:solidFill>
                <a:effectLst/>
              </a:rPr>
              <a:t>Acetato de sodio</a:t>
            </a:r>
          </a:p>
        </p:txBody>
      </p:sp>
      <p:grpSp>
        <p:nvGrpSpPr>
          <p:cNvPr id="231471" name="Group 47"/>
          <p:cNvGrpSpPr>
            <a:grpSpLocks/>
          </p:cNvGrpSpPr>
          <p:nvPr/>
        </p:nvGrpSpPr>
        <p:grpSpPr bwMode="auto">
          <a:xfrm>
            <a:off x="1611313" y="5427687"/>
            <a:ext cx="6118225" cy="307975"/>
            <a:chOff x="1015" y="3449"/>
            <a:chExt cx="3854" cy="194"/>
          </a:xfrm>
        </p:grpSpPr>
        <p:sp>
          <p:nvSpPr>
            <p:cNvPr id="231460" name="Text Box 36"/>
            <p:cNvSpPr txBox="1">
              <a:spLocks noChangeArrowheads="1"/>
            </p:cNvSpPr>
            <p:nvPr/>
          </p:nvSpPr>
          <p:spPr bwMode="auto">
            <a:xfrm>
              <a:off x="1015" y="3449"/>
              <a:ext cx="851" cy="192"/>
            </a:xfrm>
            <a:prstGeom prst="rect">
              <a:avLst/>
            </a:prstGeom>
            <a:noFill/>
            <a:ln w="9525">
              <a:noFill/>
              <a:miter lim="800000"/>
              <a:headEnd/>
              <a:tailEnd/>
            </a:ln>
            <a:effectLst/>
          </p:spPr>
          <p:txBody>
            <a:bodyPr wrap="none">
              <a:spAutoFit/>
            </a:bodyPr>
            <a:lstStyle/>
            <a:p>
              <a:r>
                <a:rPr lang="es-ES" sz="1400" b="0">
                  <a:solidFill>
                    <a:srgbClr val="FF0000"/>
                  </a:solidFill>
                  <a:effectLst/>
                </a:rPr>
                <a:t>1</a:t>
              </a:r>
              <a:r>
                <a:rPr lang="es-ES" sz="1000" b="0">
                  <a:solidFill>
                    <a:srgbClr val="FF0000"/>
                  </a:solidFill>
                  <a:effectLst/>
                </a:rPr>
                <a:t> </a:t>
              </a:r>
              <a:r>
                <a:rPr lang="es-ES" sz="1400" b="0">
                  <a:solidFill>
                    <a:srgbClr val="FF0000"/>
                  </a:solidFill>
                  <a:effectLst/>
                </a:rPr>
                <a:t>[mol]</a:t>
              </a:r>
              <a:r>
                <a:rPr lang="es-ES" sz="1000" b="0">
                  <a:solidFill>
                    <a:srgbClr val="FF0000"/>
                  </a:solidFill>
                  <a:effectLst/>
                </a:rPr>
                <a:t> CH</a:t>
              </a:r>
              <a:r>
                <a:rPr lang="es-ES" sz="1000" b="0" baseline="-25000">
                  <a:solidFill>
                    <a:srgbClr val="FF0000"/>
                  </a:solidFill>
                  <a:effectLst/>
                </a:rPr>
                <a:t>3</a:t>
              </a:r>
              <a:r>
                <a:rPr lang="es-ES" sz="1000" b="0">
                  <a:solidFill>
                    <a:srgbClr val="FF0000"/>
                  </a:solidFill>
                  <a:effectLst/>
                </a:rPr>
                <a:t>CO</a:t>
              </a:r>
              <a:r>
                <a:rPr lang="es-ES" sz="1000" b="0" baseline="-25000">
                  <a:solidFill>
                    <a:srgbClr val="FF0000"/>
                  </a:solidFill>
                  <a:effectLst/>
                </a:rPr>
                <a:t>2</a:t>
              </a:r>
              <a:r>
                <a:rPr lang="es-ES" sz="1000" b="0">
                  <a:solidFill>
                    <a:srgbClr val="FF0000"/>
                  </a:solidFill>
                  <a:effectLst/>
                </a:rPr>
                <a:t>H</a:t>
              </a:r>
            </a:p>
          </p:txBody>
        </p:sp>
        <p:sp>
          <p:nvSpPr>
            <p:cNvPr id="231461" name="Text Box 37"/>
            <p:cNvSpPr txBox="1">
              <a:spLocks noChangeArrowheads="1"/>
            </p:cNvSpPr>
            <p:nvPr/>
          </p:nvSpPr>
          <p:spPr bwMode="auto">
            <a:xfrm>
              <a:off x="2042" y="3449"/>
              <a:ext cx="717" cy="192"/>
            </a:xfrm>
            <a:prstGeom prst="rect">
              <a:avLst/>
            </a:prstGeom>
            <a:noFill/>
            <a:ln w="9525">
              <a:noFill/>
              <a:miter lim="800000"/>
              <a:headEnd/>
              <a:tailEnd/>
            </a:ln>
            <a:effectLst/>
          </p:spPr>
          <p:txBody>
            <a:bodyPr wrap="none">
              <a:spAutoFit/>
            </a:bodyPr>
            <a:lstStyle/>
            <a:p>
              <a:r>
                <a:rPr lang="es-ES" sz="1400" b="0">
                  <a:solidFill>
                    <a:srgbClr val="FF0000"/>
                  </a:solidFill>
                  <a:effectLst/>
                </a:rPr>
                <a:t>1</a:t>
              </a:r>
              <a:r>
                <a:rPr lang="es-ES" sz="1000" b="0">
                  <a:solidFill>
                    <a:srgbClr val="FF0000"/>
                  </a:solidFill>
                  <a:effectLst/>
                </a:rPr>
                <a:t> </a:t>
              </a:r>
              <a:r>
                <a:rPr lang="es-ES" sz="1400" b="0">
                  <a:solidFill>
                    <a:srgbClr val="FF0000"/>
                  </a:solidFill>
                  <a:effectLst/>
                </a:rPr>
                <a:t>[mol]</a:t>
              </a:r>
              <a:r>
                <a:rPr lang="es-ES" sz="1000" b="0">
                  <a:solidFill>
                    <a:srgbClr val="FF0000"/>
                  </a:solidFill>
                  <a:effectLst/>
                </a:rPr>
                <a:t> NaOH</a:t>
              </a:r>
            </a:p>
          </p:txBody>
        </p:sp>
        <p:sp>
          <p:nvSpPr>
            <p:cNvPr id="231462" name="Text Box 38"/>
            <p:cNvSpPr txBox="1">
              <a:spLocks noChangeArrowheads="1"/>
            </p:cNvSpPr>
            <p:nvPr/>
          </p:nvSpPr>
          <p:spPr bwMode="auto">
            <a:xfrm>
              <a:off x="3153" y="3449"/>
              <a:ext cx="895" cy="192"/>
            </a:xfrm>
            <a:prstGeom prst="rect">
              <a:avLst/>
            </a:prstGeom>
            <a:noFill/>
            <a:ln w="9525">
              <a:noFill/>
              <a:miter lim="800000"/>
              <a:headEnd/>
              <a:tailEnd/>
            </a:ln>
            <a:effectLst/>
          </p:spPr>
          <p:txBody>
            <a:bodyPr wrap="none">
              <a:spAutoFit/>
            </a:bodyPr>
            <a:lstStyle/>
            <a:p>
              <a:r>
                <a:rPr lang="es-ES" sz="1400" b="0">
                  <a:solidFill>
                    <a:srgbClr val="FF0000"/>
                  </a:solidFill>
                  <a:effectLst/>
                </a:rPr>
                <a:t>1</a:t>
              </a:r>
              <a:r>
                <a:rPr lang="es-ES" sz="1000" b="0">
                  <a:solidFill>
                    <a:srgbClr val="FF0000"/>
                  </a:solidFill>
                  <a:effectLst/>
                </a:rPr>
                <a:t> </a:t>
              </a:r>
              <a:r>
                <a:rPr lang="es-ES" sz="1400" b="0">
                  <a:solidFill>
                    <a:srgbClr val="FF0000"/>
                  </a:solidFill>
                  <a:effectLst/>
                </a:rPr>
                <a:t>[mol]</a:t>
              </a:r>
              <a:r>
                <a:rPr lang="es-ES" sz="1000" b="0">
                  <a:solidFill>
                    <a:srgbClr val="FF0000"/>
                  </a:solidFill>
                  <a:effectLst/>
                </a:rPr>
                <a:t> CH</a:t>
              </a:r>
              <a:r>
                <a:rPr lang="es-ES" sz="1000" b="0" baseline="-25000">
                  <a:solidFill>
                    <a:srgbClr val="FF0000"/>
                  </a:solidFill>
                  <a:effectLst/>
                </a:rPr>
                <a:t>3</a:t>
              </a:r>
              <a:r>
                <a:rPr lang="es-ES" sz="1000" b="0">
                  <a:solidFill>
                    <a:srgbClr val="FF0000"/>
                  </a:solidFill>
                  <a:effectLst/>
                </a:rPr>
                <a:t>CO</a:t>
              </a:r>
              <a:r>
                <a:rPr lang="es-ES" sz="1000" b="0" baseline="-25000">
                  <a:solidFill>
                    <a:srgbClr val="FF0000"/>
                  </a:solidFill>
                  <a:effectLst/>
                </a:rPr>
                <a:t>2</a:t>
              </a:r>
              <a:r>
                <a:rPr lang="es-ES" sz="1000" b="0">
                  <a:solidFill>
                    <a:srgbClr val="FF0000"/>
                  </a:solidFill>
                  <a:effectLst/>
                </a:rPr>
                <a:t>Na</a:t>
              </a:r>
            </a:p>
          </p:txBody>
        </p:sp>
        <p:sp>
          <p:nvSpPr>
            <p:cNvPr id="231463" name="Text Box 39"/>
            <p:cNvSpPr txBox="1">
              <a:spLocks noChangeArrowheads="1"/>
            </p:cNvSpPr>
            <p:nvPr/>
          </p:nvSpPr>
          <p:spPr bwMode="auto">
            <a:xfrm>
              <a:off x="4250" y="3449"/>
              <a:ext cx="619" cy="194"/>
            </a:xfrm>
            <a:prstGeom prst="rect">
              <a:avLst/>
            </a:prstGeom>
            <a:noFill/>
            <a:ln w="9525">
              <a:noFill/>
              <a:miter lim="800000"/>
              <a:headEnd/>
              <a:tailEnd/>
            </a:ln>
            <a:effectLst/>
          </p:spPr>
          <p:txBody>
            <a:bodyPr wrap="none">
              <a:spAutoFit/>
            </a:bodyPr>
            <a:lstStyle/>
            <a:p>
              <a:r>
                <a:rPr lang="es-ES" sz="1400" b="0">
                  <a:solidFill>
                    <a:srgbClr val="FF0000"/>
                  </a:solidFill>
                  <a:effectLst/>
                </a:rPr>
                <a:t>1</a:t>
              </a:r>
              <a:r>
                <a:rPr lang="es-ES" sz="1000" b="0">
                  <a:solidFill>
                    <a:srgbClr val="FF0000"/>
                  </a:solidFill>
                  <a:effectLst/>
                </a:rPr>
                <a:t> </a:t>
              </a:r>
              <a:r>
                <a:rPr lang="es-ES" sz="1400" b="0">
                  <a:solidFill>
                    <a:srgbClr val="FF0000"/>
                  </a:solidFill>
                  <a:effectLst/>
                </a:rPr>
                <a:t>[mol]</a:t>
              </a:r>
              <a:r>
                <a:rPr lang="es-ES" sz="1000" b="0">
                  <a:solidFill>
                    <a:srgbClr val="FF0000"/>
                  </a:solidFill>
                  <a:effectLst/>
                </a:rPr>
                <a:t> H</a:t>
              </a:r>
              <a:r>
                <a:rPr lang="es-ES" sz="1000" b="0" baseline="-25000">
                  <a:solidFill>
                    <a:srgbClr val="FF0000"/>
                  </a:solidFill>
                  <a:effectLst/>
                </a:rPr>
                <a:t>2</a:t>
              </a:r>
              <a:r>
                <a:rPr lang="es-ES" sz="1000" b="0">
                  <a:solidFill>
                    <a:srgbClr val="FF0000"/>
                  </a:solidFill>
                  <a:effectLst/>
                </a:rPr>
                <a:t>O</a:t>
              </a:r>
            </a:p>
          </p:txBody>
        </p:sp>
        <p:sp>
          <p:nvSpPr>
            <p:cNvPr id="231465" name="Line 41"/>
            <p:cNvSpPr>
              <a:spLocks noChangeShapeType="1"/>
            </p:cNvSpPr>
            <p:nvPr/>
          </p:nvSpPr>
          <p:spPr bwMode="auto">
            <a:xfrm>
              <a:off x="2760" y="3556"/>
              <a:ext cx="336" cy="0"/>
            </a:xfrm>
            <a:prstGeom prst="line">
              <a:avLst/>
            </a:prstGeom>
            <a:noFill/>
            <a:ln w="9525">
              <a:solidFill>
                <a:srgbClr val="FF0000"/>
              </a:solidFill>
              <a:round/>
              <a:headEnd/>
              <a:tailEnd type="triangle" w="med" len="med"/>
            </a:ln>
            <a:effectLst/>
          </p:spPr>
          <p:txBody>
            <a:bodyPr/>
            <a:lstStyle/>
            <a:p>
              <a:endParaRPr lang="es-MX" b="0"/>
            </a:p>
          </p:txBody>
        </p:sp>
        <p:sp>
          <p:nvSpPr>
            <p:cNvPr id="231468" name="Text Box 44"/>
            <p:cNvSpPr txBox="1">
              <a:spLocks noChangeArrowheads="1"/>
            </p:cNvSpPr>
            <p:nvPr/>
          </p:nvSpPr>
          <p:spPr bwMode="auto">
            <a:xfrm>
              <a:off x="1886" y="3479"/>
              <a:ext cx="163" cy="154"/>
            </a:xfrm>
            <a:prstGeom prst="rect">
              <a:avLst/>
            </a:prstGeom>
            <a:noFill/>
            <a:ln w="9525">
              <a:noFill/>
              <a:miter lim="800000"/>
              <a:headEnd/>
              <a:tailEnd/>
            </a:ln>
            <a:effectLst/>
          </p:spPr>
          <p:txBody>
            <a:bodyPr wrap="none">
              <a:spAutoFit/>
            </a:bodyPr>
            <a:lstStyle/>
            <a:p>
              <a:r>
                <a:rPr lang="es-ES" sz="1000" b="0">
                  <a:effectLst/>
                </a:rPr>
                <a:t>+</a:t>
              </a:r>
              <a:endParaRPr lang="es-ES" sz="1000" b="0" baseline="-25000">
                <a:effectLst/>
              </a:endParaRPr>
            </a:p>
          </p:txBody>
        </p:sp>
        <p:sp>
          <p:nvSpPr>
            <p:cNvPr id="231470" name="Text Box 46"/>
            <p:cNvSpPr txBox="1">
              <a:spLocks noChangeArrowheads="1"/>
            </p:cNvSpPr>
            <p:nvPr/>
          </p:nvSpPr>
          <p:spPr bwMode="auto">
            <a:xfrm>
              <a:off x="4094" y="3479"/>
              <a:ext cx="163" cy="154"/>
            </a:xfrm>
            <a:prstGeom prst="rect">
              <a:avLst/>
            </a:prstGeom>
            <a:noFill/>
            <a:ln w="9525">
              <a:noFill/>
              <a:miter lim="800000"/>
              <a:headEnd/>
              <a:tailEnd/>
            </a:ln>
            <a:effectLst/>
          </p:spPr>
          <p:txBody>
            <a:bodyPr wrap="none">
              <a:spAutoFit/>
            </a:bodyPr>
            <a:lstStyle/>
            <a:p>
              <a:r>
                <a:rPr lang="es-ES" sz="1000" b="0">
                  <a:effectLst/>
                </a:rPr>
                <a:t>+</a:t>
              </a:r>
              <a:endParaRPr lang="es-ES" sz="1000" b="0" baseline="-25000">
                <a:effectLst/>
              </a:endParaRPr>
            </a:p>
          </p:txBody>
        </p:sp>
      </p:grpSp>
      <p:sp>
        <p:nvSpPr>
          <p:cNvPr id="231473" name="Text Box 49"/>
          <p:cNvSpPr txBox="1">
            <a:spLocks noChangeArrowheads="1"/>
          </p:cNvSpPr>
          <p:nvPr/>
        </p:nvSpPr>
        <p:spPr bwMode="auto">
          <a:xfrm>
            <a:off x="1619250" y="5932512"/>
            <a:ext cx="1350963" cy="304800"/>
          </a:xfrm>
          <a:prstGeom prst="rect">
            <a:avLst/>
          </a:prstGeom>
          <a:noFill/>
          <a:ln w="9525">
            <a:noFill/>
            <a:miter lim="800000"/>
            <a:headEnd/>
            <a:tailEnd/>
          </a:ln>
          <a:effectLst/>
        </p:spPr>
        <p:txBody>
          <a:bodyPr wrap="none">
            <a:spAutoFit/>
          </a:bodyPr>
          <a:lstStyle/>
          <a:p>
            <a:r>
              <a:rPr lang="es-ES" sz="1400" b="0">
                <a:solidFill>
                  <a:srgbClr val="FF0000"/>
                </a:solidFill>
                <a:effectLst/>
              </a:rPr>
              <a:t>3</a:t>
            </a:r>
            <a:r>
              <a:rPr lang="es-ES" sz="1000" b="0">
                <a:solidFill>
                  <a:srgbClr val="FF0000"/>
                </a:solidFill>
                <a:effectLst/>
              </a:rPr>
              <a:t> </a:t>
            </a:r>
            <a:r>
              <a:rPr lang="es-ES" sz="1400" b="0">
                <a:solidFill>
                  <a:srgbClr val="FF0000"/>
                </a:solidFill>
                <a:effectLst/>
              </a:rPr>
              <a:t>[mol]</a:t>
            </a:r>
            <a:r>
              <a:rPr lang="es-ES" sz="1000" b="0">
                <a:solidFill>
                  <a:srgbClr val="FF0000"/>
                </a:solidFill>
                <a:effectLst/>
              </a:rPr>
              <a:t> CH</a:t>
            </a:r>
            <a:r>
              <a:rPr lang="es-ES" sz="1000" b="0" baseline="-25000">
                <a:solidFill>
                  <a:srgbClr val="FF0000"/>
                </a:solidFill>
                <a:effectLst/>
              </a:rPr>
              <a:t>3</a:t>
            </a:r>
            <a:r>
              <a:rPr lang="es-ES" sz="1000" b="0">
                <a:solidFill>
                  <a:srgbClr val="FF0000"/>
                </a:solidFill>
                <a:effectLst/>
              </a:rPr>
              <a:t>CO</a:t>
            </a:r>
            <a:r>
              <a:rPr lang="es-ES" sz="1000" b="0" baseline="-25000">
                <a:solidFill>
                  <a:srgbClr val="FF0000"/>
                </a:solidFill>
                <a:effectLst/>
              </a:rPr>
              <a:t>2</a:t>
            </a:r>
            <a:r>
              <a:rPr lang="es-ES" sz="1000" b="0">
                <a:solidFill>
                  <a:srgbClr val="FF0000"/>
                </a:solidFill>
                <a:effectLst/>
              </a:rPr>
              <a:t>H</a:t>
            </a:r>
          </a:p>
        </p:txBody>
      </p:sp>
      <p:sp>
        <p:nvSpPr>
          <p:cNvPr id="231474" name="Text Box 50"/>
          <p:cNvSpPr txBox="1">
            <a:spLocks noChangeArrowheads="1"/>
          </p:cNvSpPr>
          <p:nvPr/>
        </p:nvSpPr>
        <p:spPr bwMode="auto">
          <a:xfrm>
            <a:off x="3249613" y="5932512"/>
            <a:ext cx="1138237" cy="304800"/>
          </a:xfrm>
          <a:prstGeom prst="rect">
            <a:avLst/>
          </a:prstGeom>
          <a:noFill/>
          <a:ln w="9525">
            <a:noFill/>
            <a:miter lim="800000"/>
            <a:headEnd/>
            <a:tailEnd/>
          </a:ln>
          <a:effectLst/>
        </p:spPr>
        <p:txBody>
          <a:bodyPr wrap="none">
            <a:spAutoFit/>
          </a:bodyPr>
          <a:lstStyle/>
          <a:p>
            <a:r>
              <a:rPr lang="es-ES" sz="1400" b="0">
                <a:solidFill>
                  <a:srgbClr val="FF0000"/>
                </a:solidFill>
                <a:effectLst/>
              </a:rPr>
              <a:t>3</a:t>
            </a:r>
            <a:r>
              <a:rPr lang="es-ES" sz="1000" b="0">
                <a:solidFill>
                  <a:srgbClr val="FF0000"/>
                </a:solidFill>
                <a:effectLst/>
              </a:rPr>
              <a:t> </a:t>
            </a:r>
            <a:r>
              <a:rPr lang="es-ES" sz="1400" b="0">
                <a:solidFill>
                  <a:srgbClr val="FF0000"/>
                </a:solidFill>
                <a:effectLst/>
              </a:rPr>
              <a:t>[mol]</a:t>
            </a:r>
            <a:r>
              <a:rPr lang="es-ES" sz="1000" b="0">
                <a:solidFill>
                  <a:srgbClr val="FF0000"/>
                </a:solidFill>
                <a:effectLst/>
              </a:rPr>
              <a:t> NaOH</a:t>
            </a:r>
          </a:p>
        </p:txBody>
      </p:sp>
      <p:sp>
        <p:nvSpPr>
          <p:cNvPr id="39"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lang="es-ES" sz="1800" kern="0" dirty="0">
                <a:solidFill>
                  <a:srgbClr val="000099"/>
                </a:solidFill>
                <a:effectLst/>
              </a:rPr>
              <a:t>Titulación ácido-base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231445"/>
                                        </p:tgtEl>
                                        <p:attrNameLst>
                                          <p:attrName>style.visibility</p:attrName>
                                        </p:attrNameLst>
                                      </p:cBhvr>
                                      <p:to>
                                        <p:strVal val="visible"/>
                                      </p:to>
                                    </p:set>
                                    <p:animEffect transition="in" filter="strips(downRight)">
                                      <p:cBhvr>
                                        <p:cTn id="7" dur="500"/>
                                        <p:tgtEl>
                                          <p:spTgt spid="23144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231431"/>
                                        </p:tgtEl>
                                        <p:attrNameLst>
                                          <p:attrName>style.visibility</p:attrName>
                                        </p:attrNameLst>
                                      </p:cBhvr>
                                      <p:to>
                                        <p:strVal val="visible"/>
                                      </p:to>
                                    </p:set>
                                  </p:childTnLst>
                                </p:cTn>
                              </p:par>
                            </p:childTnLst>
                          </p:cTn>
                        </p:par>
                        <p:par>
                          <p:cTn id="12" fill="hold">
                            <p:stCondLst>
                              <p:cond delay="500"/>
                            </p:stCondLst>
                            <p:childTnLst>
                              <p:par>
                                <p:cTn id="13" presetID="18" presetClass="entr" presetSubtype="6" fill="hold" nodeType="afterEffect">
                                  <p:stCondLst>
                                    <p:cond delay="0"/>
                                  </p:stCondLst>
                                  <p:childTnLst>
                                    <p:set>
                                      <p:cBhvr>
                                        <p:cTn id="14" dur="1" fill="hold">
                                          <p:stCondLst>
                                            <p:cond delay="0"/>
                                          </p:stCondLst>
                                        </p:cTn>
                                        <p:tgtEl>
                                          <p:spTgt spid="231432"/>
                                        </p:tgtEl>
                                        <p:attrNameLst>
                                          <p:attrName>style.visibility</p:attrName>
                                        </p:attrNameLst>
                                      </p:cBhvr>
                                      <p:to>
                                        <p:strVal val="visible"/>
                                      </p:to>
                                    </p:set>
                                    <p:animEffect transition="in" filter="strips(downRight)">
                                      <p:cBhvr>
                                        <p:cTn id="15" dur="500"/>
                                        <p:tgtEl>
                                          <p:spTgt spid="231432"/>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231438"/>
                                        </p:tgtEl>
                                        <p:attrNameLst>
                                          <p:attrName>style.visibility</p:attrName>
                                        </p:attrNameLst>
                                      </p:cBhvr>
                                      <p:to>
                                        <p:strVal val="visible"/>
                                      </p:to>
                                    </p:set>
                                  </p:childTnLst>
                                </p:cTn>
                              </p:par>
                            </p:childTnLst>
                          </p:cTn>
                        </p:par>
                        <p:par>
                          <p:cTn id="20" fill="hold">
                            <p:stCondLst>
                              <p:cond delay="500"/>
                            </p:stCondLst>
                            <p:childTnLst>
                              <p:par>
                                <p:cTn id="21" presetID="18" presetClass="entr" presetSubtype="6" fill="hold" nodeType="afterEffect">
                                  <p:stCondLst>
                                    <p:cond delay="0"/>
                                  </p:stCondLst>
                                  <p:childTnLst>
                                    <p:set>
                                      <p:cBhvr>
                                        <p:cTn id="22" dur="1" fill="hold">
                                          <p:stCondLst>
                                            <p:cond delay="0"/>
                                          </p:stCondLst>
                                        </p:cTn>
                                        <p:tgtEl>
                                          <p:spTgt spid="231439"/>
                                        </p:tgtEl>
                                        <p:attrNameLst>
                                          <p:attrName>style.visibility</p:attrName>
                                        </p:attrNameLst>
                                      </p:cBhvr>
                                      <p:to>
                                        <p:strVal val="visible"/>
                                      </p:to>
                                    </p:set>
                                    <p:animEffect transition="in" filter="strips(downRight)">
                                      <p:cBhvr>
                                        <p:cTn id="23" dur="500"/>
                                        <p:tgtEl>
                                          <p:spTgt spid="231439"/>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6" fill="hold" grpId="0" nodeType="clickEffect">
                                  <p:stCondLst>
                                    <p:cond delay="0"/>
                                  </p:stCondLst>
                                  <p:childTnLst>
                                    <p:set>
                                      <p:cBhvr>
                                        <p:cTn id="27" dur="1" fill="hold">
                                          <p:stCondLst>
                                            <p:cond delay="0"/>
                                          </p:stCondLst>
                                        </p:cTn>
                                        <p:tgtEl>
                                          <p:spTgt spid="231446"/>
                                        </p:tgtEl>
                                        <p:attrNameLst>
                                          <p:attrName>style.visibility</p:attrName>
                                        </p:attrNameLst>
                                      </p:cBhvr>
                                      <p:to>
                                        <p:strVal val="visible"/>
                                      </p:to>
                                    </p:set>
                                    <p:animEffect transition="in" filter="strips(downRight)">
                                      <p:cBhvr>
                                        <p:cTn id="28" dur="500"/>
                                        <p:tgtEl>
                                          <p:spTgt spid="231446"/>
                                        </p:tgtEl>
                                      </p:cBhvr>
                                    </p:animEffect>
                                  </p:childTnLst>
                                </p:cTn>
                              </p:par>
                            </p:childTnLst>
                          </p:cTn>
                        </p:par>
                        <p:par>
                          <p:cTn id="29" fill="hold">
                            <p:stCondLst>
                              <p:cond delay="500"/>
                            </p:stCondLst>
                            <p:childTnLst>
                              <p:par>
                                <p:cTn id="30" presetID="18" presetClass="entr" presetSubtype="6" fill="hold" nodeType="afterEffect">
                                  <p:stCondLst>
                                    <p:cond delay="0"/>
                                  </p:stCondLst>
                                  <p:childTnLst>
                                    <p:set>
                                      <p:cBhvr>
                                        <p:cTn id="31" dur="1" fill="hold">
                                          <p:stCondLst>
                                            <p:cond delay="0"/>
                                          </p:stCondLst>
                                        </p:cTn>
                                        <p:tgtEl>
                                          <p:spTgt spid="231458"/>
                                        </p:tgtEl>
                                        <p:attrNameLst>
                                          <p:attrName>style.visibility</p:attrName>
                                        </p:attrNameLst>
                                      </p:cBhvr>
                                      <p:to>
                                        <p:strVal val="visible"/>
                                      </p:to>
                                    </p:set>
                                    <p:animEffect transition="in" filter="strips(downRight)">
                                      <p:cBhvr>
                                        <p:cTn id="32" dur="500"/>
                                        <p:tgtEl>
                                          <p:spTgt spid="231458"/>
                                        </p:tgtEl>
                                      </p:cBhvr>
                                    </p:animEffect>
                                  </p:childTnLst>
                                </p:cTn>
                              </p:par>
                            </p:childTnLst>
                          </p:cTn>
                        </p:par>
                        <p:par>
                          <p:cTn id="33" fill="hold">
                            <p:stCondLst>
                              <p:cond delay="1000"/>
                            </p:stCondLst>
                            <p:childTnLst>
                              <p:par>
                                <p:cTn id="34" presetID="9" presetClass="entr" presetSubtype="0" fill="hold" grpId="0" nodeType="afterEffect">
                                  <p:stCondLst>
                                    <p:cond delay="0"/>
                                  </p:stCondLst>
                                  <p:childTnLst>
                                    <p:set>
                                      <p:cBhvr>
                                        <p:cTn id="35" dur="1" fill="hold">
                                          <p:stCondLst>
                                            <p:cond delay="0"/>
                                          </p:stCondLst>
                                        </p:cTn>
                                        <p:tgtEl>
                                          <p:spTgt spid="231459"/>
                                        </p:tgtEl>
                                        <p:attrNameLst>
                                          <p:attrName>style.visibility</p:attrName>
                                        </p:attrNameLst>
                                      </p:cBhvr>
                                      <p:to>
                                        <p:strVal val="visible"/>
                                      </p:to>
                                    </p:set>
                                    <p:animEffect transition="in" filter="dissolve">
                                      <p:cBhvr>
                                        <p:cTn id="36" dur="500"/>
                                        <p:tgtEl>
                                          <p:spTgt spid="231459"/>
                                        </p:tgtEl>
                                      </p:cBhvr>
                                    </p:animEffect>
                                  </p:childTnLst>
                                </p:cTn>
                              </p:par>
                            </p:childTnLst>
                          </p:cTn>
                        </p:par>
                      </p:childTnLst>
                    </p:cTn>
                  </p:par>
                  <p:par>
                    <p:cTn id="37" fill="hold">
                      <p:stCondLst>
                        <p:cond delay="indefinite"/>
                      </p:stCondLst>
                      <p:childTnLst>
                        <p:par>
                          <p:cTn id="38" fill="hold">
                            <p:stCondLst>
                              <p:cond delay="0"/>
                            </p:stCondLst>
                            <p:childTnLst>
                              <p:par>
                                <p:cTn id="39" presetID="18" presetClass="entr" presetSubtype="6" fill="hold" nodeType="clickEffect">
                                  <p:stCondLst>
                                    <p:cond delay="0"/>
                                  </p:stCondLst>
                                  <p:childTnLst>
                                    <p:set>
                                      <p:cBhvr>
                                        <p:cTn id="40" dur="1" fill="hold">
                                          <p:stCondLst>
                                            <p:cond delay="0"/>
                                          </p:stCondLst>
                                        </p:cTn>
                                        <p:tgtEl>
                                          <p:spTgt spid="231471"/>
                                        </p:tgtEl>
                                        <p:attrNameLst>
                                          <p:attrName>style.visibility</p:attrName>
                                        </p:attrNameLst>
                                      </p:cBhvr>
                                      <p:to>
                                        <p:strVal val="visible"/>
                                      </p:to>
                                    </p:set>
                                    <p:animEffect transition="in" filter="strips(downRight)">
                                      <p:cBhvr>
                                        <p:cTn id="41" dur="500"/>
                                        <p:tgtEl>
                                          <p:spTgt spid="231471"/>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499"/>
                                          </p:stCondLst>
                                        </p:cTn>
                                        <p:tgtEl>
                                          <p:spTgt spid="231473"/>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499"/>
                                          </p:stCondLst>
                                        </p:cTn>
                                        <p:tgtEl>
                                          <p:spTgt spid="2314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45" grpId="0" autoUpdateAnimBg="0"/>
      <p:bldP spid="231431" grpId="0" autoUpdateAnimBg="0"/>
      <p:bldP spid="231438" grpId="0" autoUpdateAnimBg="0"/>
      <p:bldP spid="231446" grpId="0" animBg="1"/>
      <p:bldP spid="231459" grpId="0" autoUpdateAnimBg="0"/>
      <p:bldP spid="231473" grpId="0" autoUpdateAnimBg="0"/>
      <p:bldP spid="23147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45" name="Text Box 21"/>
          <p:cNvSpPr txBox="1">
            <a:spLocks noChangeArrowheads="1"/>
          </p:cNvSpPr>
          <p:nvPr/>
        </p:nvSpPr>
        <p:spPr bwMode="auto">
          <a:xfrm>
            <a:off x="719138" y="1447800"/>
            <a:ext cx="7705725" cy="1255728"/>
          </a:xfrm>
          <a:prstGeom prst="rect">
            <a:avLst/>
          </a:prstGeom>
          <a:noFill/>
          <a:ln w="9525">
            <a:noFill/>
            <a:miter lim="800000"/>
            <a:headEnd/>
            <a:tailEnd/>
          </a:ln>
          <a:effectLst/>
        </p:spPr>
        <p:txBody>
          <a:bodyPr>
            <a:spAutoFit/>
          </a:bodyPr>
          <a:lstStyle/>
          <a:p>
            <a:pPr algn="just" eaLnBrk="1" hangingPunct="1">
              <a:lnSpc>
                <a:spcPct val="140000"/>
              </a:lnSpc>
              <a:spcAft>
                <a:spcPct val="40000"/>
              </a:spcAft>
            </a:pPr>
            <a:r>
              <a:rPr lang="es-ES" sz="1800" b="0" dirty="0">
                <a:solidFill>
                  <a:srgbClr val="000066"/>
                </a:solidFill>
                <a:effectLst/>
                <a:cs typeface="Times New Roman" pitchFamily="18" charset="0"/>
              </a:rPr>
              <a:t>El ácido acético es un ácido de Arrhenius; por lo tanto, disuelto en agua produce iones H</a:t>
            </a:r>
            <a:r>
              <a:rPr lang="es-ES" sz="1800" b="0" baseline="30000" dirty="0">
                <a:solidFill>
                  <a:srgbClr val="000066"/>
                </a:solidFill>
                <a:effectLst/>
                <a:cs typeface="Times New Roman" pitchFamily="18" charset="0"/>
              </a:rPr>
              <a:t>+</a:t>
            </a:r>
            <a:r>
              <a:rPr lang="es-ES" sz="1800" b="0" dirty="0">
                <a:solidFill>
                  <a:srgbClr val="000066"/>
                </a:solidFill>
                <a:effectLst/>
                <a:cs typeface="Times New Roman" pitchFamily="18" charset="0"/>
              </a:rPr>
              <a:t>, y el hidróxido de sodio es una base de Arrhenius; por lo tanto, disuelto en agua produce iones OH</a:t>
            </a:r>
            <a:r>
              <a:rPr lang="es-ES" sz="1800" b="0" baseline="30000" dirty="0">
                <a:solidFill>
                  <a:srgbClr val="000066"/>
                </a:solidFill>
                <a:effectLst/>
                <a:cs typeface="Arial" charset="0"/>
              </a:rPr>
              <a:t>–</a:t>
            </a:r>
            <a:r>
              <a:rPr lang="es-ES" sz="1800" b="0" dirty="0">
                <a:solidFill>
                  <a:srgbClr val="000066"/>
                </a:solidFill>
                <a:effectLst/>
                <a:cs typeface="Arial" charset="0"/>
              </a:rPr>
              <a:t>.</a:t>
            </a:r>
            <a:endParaRPr lang="es-ES" sz="1800" b="0" dirty="0">
              <a:solidFill>
                <a:srgbClr val="000066"/>
              </a:solidFill>
              <a:effectLst/>
              <a:cs typeface="Times New Roman" pitchFamily="18" charset="0"/>
            </a:endParaRPr>
          </a:p>
        </p:txBody>
      </p:sp>
      <p:sp>
        <p:nvSpPr>
          <p:cNvPr id="231431" name="Text Box 7"/>
          <p:cNvSpPr txBox="1">
            <a:spLocks noChangeArrowheads="1"/>
          </p:cNvSpPr>
          <p:nvPr/>
        </p:nvSpPr>
        <p:spPr bwMode="auto">
          <a:xfrm>
            <a:off x="2491148" y="3204046"/>
            <a:ext cx="1205779" cy="338554"/>
          </a:xfrm>
          <a:prstGeom prst="rect">
            <a:avLst/>
          </a:prstGeom>
          <a:noFill/>
          <a:ln w="9525">
            <a:noFill/>
            <a:miter lim="800000"/>
            <a:headEnd/>
            <a:tailEnd/>
          </a:ln>
          <a:effectLst/>
        </p:spPr>
        <p:txBody>
          <a:bodyPr wrap="none">
            <a:spAutoFit/>
          </a:bodyPr>
          <a:lstStyle/>
          <a:p>
            <a:r>
              <a:rPr lang="es-ES" sz="1600" b="0" dirty="0">
                <a:solidFill>
                  <a:srgbClr val="000066"/>
                </a:solidFill>
                <a:effectLst/>
              </a:rPr>
              <a:t>CH</a:t>
            </a:r>
            <a:r>
              <a:rPr lang="es-ES" sz="1600" b="0" baseline="-25000" dirty="0">
                <a:solidFill>
                  <a:srgbClr val="000066"/>
                </a:solidFill>
                <a:effectLst/>
              </a:rPr>
              <a:t>3</a:t>
            </a:r>
            <a:r>
              <a:rPr lang="es-ES" sz="1600" b="0" dirty="0">
                <a:solidFill>
                  <a:srgbClr val="000066"/>
                </a:solidFill>
                <a:effectLst/>
              </a:rPr>
              <a:t>CO</a:t>
            </a:r>
            <a:r>
              <a:rPr lang="es-ES" sz="1600" b="0" baseline="-25000" dirty="0">
                <a:solidFill>
                  <a:srgbClr val="000066"/>
                </a:solidFill>
                <a:effectLst/>
              </a:rPr>
              <a:t>2</a:t>
            </a:r>
            <a:r>
              <a:rPr lang="es-ES" sz="1600" b="0" dirty="0">
                <a:solidFill>
                  <a:srgbClr val="000066"/>
                </a:solidFill>
                <a:effectLst/>
              </a:rPr>
              <a:t>H</a:t>
            </a:r>
            <a:r>
              <a:rPr lang="es-ES" sz="1600" b="0" baseline="-25000" dirty="0">
                <a:solidFill>
                  <a:srgbClr val="000066"/>
                </a:solidFill>
                <a:effectLst/>
              </a:rPr>
              <a:t>(l)</a:t>
            </a:r>
            <a:endParaRPr lang="es-ES" sz="1600" b="0" dirty="0">
              <a:solidFill>
                <a:srgbClr val="000066"/>
              </a:solidFill>
              <a:effectLst/>
            </a:endParaRPr>
          </a:p>
        </p:txBody>
      </p:sp>
      <p:grpSp>
        <p:nvGrpSpPr>
          <p:cNvPr id="231432" name="Group 8"/>
          <p:cNvGrpSpPr>
            <a:grpSpLocks/>
          </p:cNvGrpSpPr>
          <p:nvPr/>
        </p:nvGrpSpPr>
        <p:grpSpPr bwMode="auto">
          <a:xfrm>
            <a:off x="4335463" y="3094518"/>
            <a:ext cx="3563938" cy="447676"/>
            <a:chOff x="2213" y="2859"/>
            <a:chExt cx="2245" cy="282"/>
          </a:xfrm>
        </p:grpSpPr>
        <p:sp>
          <p:nvSpPr>
            <p:cNvPr id="231433" name="Line 9"/>
            <p:cNvSpPr>
              <a:spLocks noChangeShapeType="1"/>
            </p:cNvSpPr>
            <p:nvPr/>
          </p:nvSpPr>
          <p:spPr bwMode="auto">
            <a:xfrm>
              <a:off x="2218" y="3034"/>
              <a:ext cx="336" cy="0"/>
            </a:xfrm>
            <a:prstGeom prst="line">
              <a:avLst/>
            </a:prstGeom>
            <a:noFill/>
            <a:ln w="9525">
              <a:solidFill>
                <a:srgbClr val="000066"/>
              </a:solidFill>
              <a:round/>
              <a:headEnd/>
              <a:tailEnd type="triangle" w="med" len="med"/>
            </a:ln>
            <a:effectLst/>
          </p:spPr>
          <p:txBody>
            <a:bodyPr/>
            <a:lstStyle/>
            <a:p>
              <a:endParaRPr lang="es-MX" b="0">
                <a:solidFill>
                  <a:srgbClr val="000066"/>
                </a:solidFill>
              </a:endParaRPr>
            </a:p>
          </p:txBody>
        </p:sp>
        <p:grpSp>
          <p:nvGrpSpPr>
            <p:cNvPr id="231434" name="Group 10"/>
            <p:cNvGrpSpPr>
              <a:grpSpLocks/>
            </p:cNvGrpSpPr>
            <p:nvPr/>
          </p:nvGrpSpPr>
          <p:grpSpPr bwMode="auto">
            <a:xfrm>
              <a:off x="2213" y="2859"/>
              <a:ext cx="2245" cy="282"/>
              <a:chOff x="2213" y="2859"/>
              <a:chExt cx="2245" cy="282"/>
            </a:xfrm>
          </p:grpSpPr>
          <p:sp>
            <p:nvSpPr>
              <p:cNvPr id="231435" name="Text Box 11"/>
              <p:cNvSpPr txBox="1">
                <a:spLocks noChangeArrowheads="1"/>
              </p:cNvSpPr>
              <p:nvPr/>
            </p:nvSpPr>
            <p:spPr bwMode="auto">
              <a:xfrm>
                <a:off x="2760" y="2928"/>
                <a:ext cx="413" cy="213"/>
              </a:xfrm>
              <a:prstGeom prst="rect">
                <a:avLst/>
              </a:prstGeom>
              <a:noFill/>
              <a:ln w="9525">
                <a:noFill/>
                <a:miter lim="800000"/>
                <a:headEnd/>
                <a:tailEnd/>
              </a:ln>
              <a:effectLst/>
            </p:spPr>
            <p:txBody>
              <a:bodyPr wrap="none">
                <a:spAutoFit/>
              </a:bodyPr>
              <a:lstStyle/>
              <a:p>
                <a:r>
                  <a:rPr lang="es-ES" sz="1600" b="0" dirty="0">
                    <a:solidFill>
                      <a:srgbClr val="000066"/>
                    </a:solidFill>
                    <a:effectLst/>
                  </a:rPr>
                  <a:t>H</a:t>
                </a:r>
                <a:r>
                  <a:rPr lang="es-ES" sz="1800" b="0" baseline="30000" dirty="0">
                    <a:solidFill>
                      <a:srgbClr val="000066"/>
                    </a:solidFill>
                    <a:effectLst/>
                  </a:rPr>
                  <a:t>+</a:t>
                </a:r>
                <a:r>
                  <a:rPr lang="es-ES" sz="1600" b="0" baseline="-25000" dirty="0">
                    <a:solidFill>
                      <a:srgbClr val="000066"/>
                    </a:solidFill>
                    <a:effectLst/>
                  </a:rPr>
                  <a:t>(</a:t>
                </a:r>
                <a:r>
                  <a:rPr lang="es-ES" sz="1600" b="0" baseline="-25000" dirty="0" err="1">
                    <a:solidFill>
                      <a:srgbClr val="000066"/>
                    </a:solidFill>
                    <a:effectLst/>
                  </a:rPr>
                  <a:t>ac</a:t>
                </a:r>
                <a:r>
                  <a:rPr lang="es-ES" sz="1600" b="0" baseline="-25000" dirty="0">
                    <a:solidFill>
                      <a:srgbClr val="000066"/>
                    </a:solidFill>
                    <a:effectLst/>
                  </a:rPr>
                  <a:t>)</a:t>
                </a:r>
                <a:endParaRPr lang="es-ES" sz="1600" b="0" baseline="30000" dirty="0">
                  <a:solidFill>
                    <a:srgbClr val="000066"/>
                  </a:solidFill>
                  <a:effectLst/>
                </a:endParaRPr>
              </a:p>
            </p:txBody>
          </p:sp>
          <p:sp>
            <p:nvSpPr>
              <p:cNvPr id="231436" name="Text Box 12"/>
              <p:cNvSpPr txBox="1">
                <a:spLocks noChangeArrowheads="1"/>
              </p:cNvSpPr>
              <p:nvPr/>
            </p:nvSpPr>
            <p:spPr bwMode="auto">
              <a:xfrm>
                <a:off x="3380" y="2928"/>
                <a:ext cx="191" cy="212"/>
              </a:xfrm>
              <a:prstGeom prst="rect">
                <a:avLst/>
              </a:prstGeom>
              <a:noFill/>
              <a:ln w="9525">
                <a:noFill/>
                <a:miter lim="800000"/>
                <a:headEnd/>
                <a:tailEnd/>
              </a:ln>
              <a:effectLst/>
            </p:spPr>
            <p:txBody>
              <a:bodyPr wrap="none">
                <a:spAutoFit/>
              </a:bodyPr>
              <a:lstStyle/>
              <a:p>
                <a:r>
                  <a:rPr lang="es-ES" sz="1600" b="0">
                    <a:solidFill>
                      <a:srgbClr val="000066"/>
                    </a:solidFill>
                    <a:effectLst/>
                  </a:rPr>
                  <a:t>+</a:t>
                </a:r>
                <a:endParaRPr lang="es-ES" sz="1600" b="0" baseline="-25000">
                  <a:solidFill>
                    <a:srgbClr val="000066"/>
                  </a:solidFill>
                  <a:effectLst/>
                </a:endParaRPr>
              </a:p>
            </p:txBody>
          </p:sp>
          <p:sp>
            <p:nvSpPr>
              <p:cNvPr id="231437" name="Text Box 13"/>
              <p:cNvSpPr txBox="1">
                <a:spLocks noChangeArrowheads="1"/>
              </p:cNvSpPr>
              <p:nvPr/>
            </p:nvSpPr>
            <p:spPr bwMode="auto">
              <a:xfrm>
                <a:off x="3660" y="2928"/>
                <a:ext cx="798" cy="213"/>
              </a:xfrm>
              <a:prstGeom prst="rect">
                <a:avLst/>
              </a:prstGeom>
              <a:noFill/>
              <a:ln w="9525">
                <a:noFill/>
                <a:miter lim="800000"/>
                <a:headEnd/>
                <a:tailEnd/>
              </a:ln>
              <a:effectLst/>
            </p:spPr>
            <p:txBody>
              <a:bodyPr wrap="none">
                <a:spAutoFit/>
              </a:bodyPr>
              <a:lstStyle/>
              <a:p>
                <a:r>
                  <a:rPr lang="es-ES" sz="1600" b="0" dirty="0">
                    <a:solidFill>
                      <a:srgbClr val="000066"/>
                    </a:solidFill>
                    <a:effectLst/>
                  </a:rPr>
                  <a:t>CH</a:t>
                </a:r>
                <a:r>
                  <a:rPr lang="es-ES" sz="1600" b="0" baseline="-25000" dirty="0">
                    <a:solidFill>
                      <a:srgbClr val="000066"/>
                    </a:solidFill>
                    <a:effectLst/>
                  </a:rPr>
                  <a:t>3</a:t>
                </a:r>
                <a:r>
                  <a:rPr lang="es-ES" sz="1600" b="0" dirty="0">
                    <a:solidFill>
                      <a:srgbClr val="000066"/>
                    </a:solidFill>
                    <a:effectLst/>
                  </a:rPr>
                  <a:t>CO</a:t>
                </a:r>
                <a:r>
                  <a:rPr lang="es-ES" sz="1600" b="0" baseline="-25000" dirty="0">
                    <a:solidFill>
                      <a:srgbClr val="000066"/>
                    </a:solidFill>
                    <a:effectLst/>
                  </a:rPr>
                  <a:t>2</a:t>
                </a:r>
                <a:r>
                  <a:rPr lang="es-ES" sz="2000" b="0" baseline="30000" dirty="0">
                    <a:solidFill>
                      <a:srgbClr val="000066"/>
                    </a:solidFill>
                    <a:effectLst/>
                    <a:cs typeface="Arial" charset="0"/>
                  </a:rPr>
                  <a:t>–</a:t>
                </a:r>
                <a:r>
                  <a:rPr lang="es-ES" sz="1600" b="0" baseline="-25000" dirty="0">
                    <a:solidFill>
                      <a:srgbClr val="000066"/>
                    </a:solidFill>
                    <a:effectLst/>
                  </a:rPr>
                  <a:t>(</a:t>
                </a:r>
                <a:r>
                  <a:rPr lang="es-ES" sz="1600" b="0" baseline="-25000" dirty="0" err="1">
                    <a:solidFill>
                      <a:srgbClr val="000066"/>
                    </a:solidFill>
                    <a:effectLst/>
                  </a:rPr>
                  <a:t>ac</a:t>
                </a:r>
                <a:r>
                  <a:rPr lang="es-ES" sz="1600" b="0" baseline="-25000" dirty="0">
                    <a:solidFill>
                      <a:srgbClr val="000066"/>
                    </a:solidFill>
                    <a:effectLst/>
                  </a:rPr>
                  <a:t>)</a:t>
                </a:r>
                <a:endParaRPr lang="es-ES" sz="1600" b="0" baseline="30000" dirty="0">
                  <a:solidFill>
                    <a:srgbClr val="000066"/>
                  </a:solidFill>
                  <a:effectLst/>
                  <a:cs typeface="Arial" charset="0"/>
                </a:endParaRPr>
              </a:p>
            </p:txBody>
          </p:sp>
          <p:sp>
            <p:nvSpPr>
              <p:cNvPr id="37" name="Text Box 11"/>
              <p:cNvSpPr txBox="1">
                <a:spLocks noChangeArrowheads="1"/>
              </p:cNvSpPr>
              <p:nvPr/>
            </p:nvSpPr>
            <p:spPr bwMode="auto">
              <a:xfrm>
                <a:off x="2213" y="2859"/>
                <a:ext cx="298" cy="174"/>
              </a:xfrm>
              <a:prstGeom prst="rect">
                <a:avLst/>
              </a:prstGeom>
              <a:noFill/>
              <a:ln w="9525">
                <a:noFill/>
                <a:miter lim="800000"/>
                <a:headEnd/>
                <a:tailEnd/>
              </a:ln>
              <a:effectLst/>
            </p:spPr>
            <p:txBody>
              <a:bodyPr wrap="none">
                <a:spAutoFit/>
              </a:bodyPr>
              <a:lstStyle/>
              <a:p>
                <a:r>
                  <a:rPr lang="es-ES" sz="1200" b="0" dirty="0">
                    <a:solidFill>
                      <a:srgbClr val="000066"/>
                    </a:solidFill>
                    <a:effectLst/>
                  </a:rPr>
                  <a:t>H</a:t>
                </a:r>
                <a:r>
                  <a:rPr lang="es-ES" sz="1200" b="0" baseline="-25000" dirty="0">
                    <a:solidFill>
                      <a:srgbClr val="000066"/>
                    </a:solidFill>
                    <a:effectLst/>
                  </a:rPr>
                  <a:t>2</a:t>
                </a:r>
                <a:r>
                  <a:rPr lang="es-ES" sz="1200" b="0" dirty="0">
                    <a:solidFill>
                      <a:srgbClr val="000066"/>
                    </a:solidFill>
                    <a:effectLst/>
                  </a:rPr>
                  <a:t>O</a:t>
                </a:r>
                <a:endParaRPr lang="es-ES" sz="1200" b="0" baseline="30000" dirty="0">
                  <a:solidFill>
                    <a:srgbClr val="000066"/>
                  </a:solidFill>
                  <a:effectLst/>
                </a:endParaRPr>
              </a:p>
            </p:txBody>
          </p:sp>
        </p:grpSp>
      </p:grpSp>
      <p:sp>
        <p:nvSpPr>
          <p:cNvPr id="231438" name="Text Box 14"/>
          <p:cNvSpPr txBox="1">
            <a:spLocks noChangeArrowheads="1"/>
          </p:cNvSpPr>
          <p:nvPr/>
        </p:nvSpPr>
        <p:spPr bwMode="auto">
          <a:xfrm>
            <a:off x="2632267" y="3775546"/>
            <a:ext cx="912430" cy="338554"/>
          </a:xfrm>
          <a:prstGeom prst="rect">
            <a:avLst/>
          </a:prstGeom>
          <a:noFill/>
          <a:ln w="9525">
            <a:noFill/>
            <a:miter lim="800000"/>
            <a:headEnd/>
            <a:tailEnd/>
          </a:ln>
          <a:effectLst/>
        </p:spPr>
        <p:txBody>
          <a:bodyPr wrap="none">
            <a:spAutoFit/>
          </a:bodyPr>
          <a:lstStyle/>
          <a:p>
            <a:r>
              <a:rPr lang="es-ES" sz="1600" b="0" dirty="0" err="1">
                <a:solidFill>
                  <a:srgbClr val="000066"/>
                </a:solidFill>
                <a:effectLst/>
              </a:rPr>
              <a:t>NaOH</a:t>
            </a:r>
            <a:r>
              <a:rPr lang="es-ES" sz="1600" b="0" baseline="-25000" dirty="0">
                <a:solidFill>
                  <a:srgbClr val="000066"/>
                </a:solidFill>
                <a:effectLst/>
              </a:rPr>
              <a:t>(s)</a:t>
            </a:r>
          </a:p>
        </p:txBody>
      </p:sp>
      <p:grpSp>
        <p:nvGrpSpPr>
          <p:cNvPr id="231439" name="Group 15"/>
          <p:cNvGrpSpPr>
            <a:grpSpLocks/>
          </p:cNvGrpSpPr>
          <p:nvPr/>
        </p:nvGrpSpPr>
        <p:grpSpPr bwMode="auto">
          <a:xfrm>
            <a:off x="4343401" y="3653320"/>
            <a:ext cx="3332163" cy="460376"/>
            <a:chOff x="2218" y="3139"/>
            <a:chExt cx="2099" cy="290"/>
          </a:xfrm>
        </p:grpSpPr>
        <p:sp>
          <p:nvSpPr>
            <p:cNvPr id="231440" name="Line 16"/>
            <p:cNvSpPr>
              <a:spLocks noChangeShapeType="1"/>
            </p:cNvSpPr>
            <p:nvPr/>
          </p:nvSpPr>
          <p:spPr bwMode="auto">
            <a:xfrm>
              <a:off x="2218" y="3322"/>
              <a:ext cx="336" cy="0"/>
            </a:xfrm>
            <a:prstGeom prst="line">
              <a:avLst/>
            </a:prstGeom>
            <a:noFill/>
            <a:ln w="9525">
              <a:solidFill>
                <a:srgbClr val="000066"/>
              </a:solidFill>
              <a:round/>
              <a:headEnd/>
              <a:tailEnd type="triangle" w="med" len="med"/>
            </a:ln>
            <a:effectLst/>
          </p:spPr>
          <p:txBody>
            <a:bodyPr/>
            <a:lstStyle/>
            <a:p>
              <a:endParaRPr lang="es-MX" b="0">
                <a:solidFill>
                  <a:srgbClr val="000066"/>
                </a:solidFill>
              </a:endParaRPr>
            </a:p>
          </p:txBody>
        </p:sp>
        <p:grpSp>
          <p:nvGrpSpPr>
            <p:cNvPr id="231441" name="Group 17"/>
            <p:cNvGrpSpPr>
              <a:grpSpLocks/>
            </p:cNvGrpSpPr>
            <p:nvPr/>
          </p:nvGrpSpPr>
          <p:grpSpPr bwMode="auto">
            <a:xfrm>
              <a:off x="2218" y="3139"/>
              <a:ext cx="2099" cy="290"/>
              <a:chOff x="2218" y="3139"/>
              <a:chExt cx="2099" cy="290"/>
            </a:xfrm>
          </p:grpSpPr>
          <p:sp>
            <p:nvSpPr>
              <p:cNvPr id="231442" name="Text Box 18"/>
              <p:cNvSpPr txBox="1">
                <a:spLocks noChangeArrowheads="1"/>
              </p:cNvSpPr>
              <p:nvPr/>
            </p:nvSpPr>
            <p:spPr bwMode="auto">
              <a:xfrm>
                <a:off x="2715" y="3216"/>
                <a:ext cx="504" cy="213"/>
              </a:xfrm>
              <a:prstGeom prst="rect">
                <a:avLst/>
              </a:prstGeom>
              <a:noFill/>
              <a:ln w="9525">
                <a:noFill/>
                <a:miter lim="800000"/>
                <a:headEnd/>
                <a:tailEnd/>
              </a:ln>
              <a:effectLst/>
            </p:spPr>
            <p:txBody>
              <a:bodyPr wrap="none">
                <a:spAutoFit/>
              </a:bodyPr>
              <a:lstStyle/>
              <a:p>
                <a:r>
                  <a:rPr lang="es-ES" sz="1600" b="0" dirty="0" err="1">
                    <a:solidFill>
                      <a:srgbClr val="000066"/>
                    </a:solidFill>
                    <a:effectLst/>
                  </a:rPr>
                  <a:t>Na</a:t>
                </a:r>
                <a:r>
                  <a:rPr lang="es-ES" sz="1800" b="0" baseline="30000" dirty="0">
                    <a:solidFill>
                      <a:srgbClr val="000066"/>
                    </a:solidFill>
                    <a:effectLst/>
                  </a:rPr>
                  <a:t>+</a:t>
                </a:r>
                <a:r>
                  <a:rPr lang="es-ES" sz="1600" b="0" baseline="-25000" dirty="0">
                    <a:solidFill>
                      <a:srgbClr val="000066"/>
                    </a:solidFill>
                    <a:effectLst/>
                  </a:rPr>
                  <a:t>(</a:t>
                </a:r>
                <a:r>
                  <a:rPr lang="es-ES" sz="1600" b="0" baseline="-25000" dirty="0" err="1">
                    <a:solidFill>
                      <a:srgbClr val="000066"/>
                    </a:solidFill>
                    <a:effectLst/>
                  </a:rPr>
                  <a:t>ac</a:t>
                </a:r>
                <a:r>
                  <a:rPr lang="es-ES" sz="1600" b="0" baseline="-25000" dirty="0">
                    <a:solidFill>
                      <a:srgbClr val="000066"/>
                    </a:solidFill>
                    <a:effectLst/>
                  </a:rPr>
                  <a:t>)</a:t>
                </a:r>
                <a:endParaRPr lang="es-ES" sz="1600" b="0" baseline="30000" dirty="0">
                  <a:solidFill>
                    <a:srgbClr val="000066"/>
                  </a:solidFill>
                  <a:effectLst/>
                </a:endParaRPr>
              </a:p>
            </p:txBody>
          </p:sp>
          <p:sp>
            <p:nvSpPr>
              <p:cNvPr id="231443" name="Text Box 19"/>
              <p:cNvSpPr txBox="1">
                <a:spLocks noChangeArrowheads="1"/>
              </p:cNvSpPr>
              <p:nvPr/>
            </p:nvSpPr>
            <p:spPr bwMode="auto">
              <a:xfrm>
                <a:off x="3380" y="3216"/>
                <a:ext cx="191" cy="212"/>
              </a:xfrm>
              <a:prstGeom prst="rect">
                <a:avLst/>
              </a:prstGeom>
              <a:noFill/>
              <a:ln w="9525">
                <a:noFill/>
                <a:miter lim="800000"/>
                <a:headEnd/>
                <a:tailEnd/>
              </a:ln>
              <a:effectLst/>
            </p:spPr>
            <p:txBody>
              <a:bodyPr wrap="none">
                <a:spAutoFit/>
              </a:bodyPr>
              <a:lstStyle/>
              <a:p>
                <a:r>
                  <a:rPr lang="es-ES" sz="1600" b="0">
                    <a:solidFill>
                      <a:srgbClr val="000066"/>
                    </a:solidFill>
                    <a:effectLst/>
                  </a:rPr>
                  <a:t>+</a:t>
                </a:r>
                <a:endParaRPr lang="es-ES" sz="1600" b="0" baseline="-25000">
                  <a:solidFill>
                    <a:srgbClr val="000066"/>
                  </a:solidFill>
                  <a:effectLst/>
                </a:endParaRPr>
              </a:p>
            </p:txBody>
          </p:sp>
          <p:sp>
            <p:nvSpPr>
              <p:cNvPr id="231444" name="Text Box 20"/>
              <p:cNvSpPr txBox="1">
                <a:spLocks noChangeArrowheads="1"/>
              </p:cNvSpPr>
              <p:nvPr/>
            </p:nvSpPr>
            <p:spPr bwMode="auto">
              <a:xfrm>
                <a:off x="3800" y="3216"/>
                <a:ext cx="517" cy="213"/>
              </a:xfrm>
              <a:prstGeom prst="rect">
                <a:avLst/>
              </a:prstGeom>
              <a:noFill/>
              <a:ln w="9525">
                <a:noFill/>
                <a:miter lim="800000"/>
                <a:headEnd/>
                <a:tailEnd/>
              </a:ln>
              <a:effectLst/>
            </p:spPr>
            <p:txBody>
              <a:bodyPr wrap="none">
                <a:spAutoFit/>
              </a:bodyPr>
              <a:lstStyle/>
              <a:p>
                <a:r>
                  <a:rPr lang="es-ES" sz="1600" b="0" dirty="0">
                    <a:solidFill>
                      <a:srgbClr val="000066"/>
                    </a:solidFill>
                    <a:effectLst/>
                  </a:rPr>
                  <a:t>OH</a:t>
                </a:r>
                <a:r>
                  <a:rPr lang="es-ES" sz="2000" b="0" baseline="30000" dirty="0">
                    <a:solidFill>
                      <a:srgbClr val="000066"/>
                    </a:solidFill>
                    <a:effectLst/>
                    <a:cs typeface="Arial" charset="0"/>
                  </a:rPr>
                  <a:t>–</a:t>
                </a:r>
                <a:r>
                  <a:rPr lang="es-ES" sz="1600" b="0" baseline="-25000" dirty="0">
                    <a:solidFill>
                      <a:srgbClr val="000066"/>
                    </a:solidFill>
                    <a:effectLst/>
                  </a:rPr>
                  <a:t>(</a:t>
                </a:r>
                <a:r>
                  <a:rPr lang="es-ES" sz="1600" b="0" baseline="-25000" dirty="0" err="1">
                    <a:solidFill>
                      <a:srgbClr val="000066"/>
                    </a:solidFill>
                    <a:effectLst/>
                  </a:rPr>
                  <a:t>ac</a:t>
                </a:r>
                <a:r>
                  <a:rPr lang="es-ES" sz="1600" b="0" baseline="-25000" dirty="0">
                    <a:solidFill>
                      <a:srgbClr val="000066"/>
                    </a:solidFill>
                    <a:effectLst/>
                  </a:rPr>
                  <a:t>)</a:t>
                </a:r>
                <a:endParaRPr lang="es-ES" sz="1600" b="0" baseline="30000" dirty="0">
                  <a:solidFill>
                    <a:srgbClr val="000066"/>
                  </a:solidFill>
                  <a:effectLst/>
                </a:endParaRPr>
              </a:p>
            </p:txBody>
          </p:sp>
          <p:sp>
            <p:nvSpPr>
              <p:cNvPr id="38" name="Text Box 18"/>
              <p:cNvSpPr txBox="1">
                <a:spLocks noChangeArrowheads="1"/>
              </p:cNvSpPr>
              <p:nvPr/>
            </p:nvSpPr>
            <p:spPr bwMode="auto">
              <a:xfrm>
                <a:off x="2218" y="3139"/>
                <a:ext cx="298" cy="174"/>
              </a:xfrm>
              <a:prstGeom prst="rect">
                <a:avLst/>
              </a:prstGeom>
              <a:noFill/>
              <a:ln w="9525">
                <a:noFill/>
                <a:miter lim="800000"/>
                <a:headEnd/>
                <a:tailEnd/>
              </a:ln>
              <a:effectLst/>
            </p:spPr>
            <p:txBody>
              <a:bodyPr wrap="none">
                <a:spAutoFit/>
              </a:bodyPr>
              <a:lstStyle/>
              <a:p>
                <a:pPr lvl="0"/>
                <a:r>
                  <a:rPr lang="es-ES" sz="1200" b="0" dirty="0">
                    <a:solidFill>
                      <a:srgbClr val="000066"/>
                    </a:solidFill>
                    <a:effectLst/>
                  </a:rPr>
                  <a:t>H</a:t>
                </a:r>
                <a:r>
                  <a:rPr lang="es-ES" sz="1200" b="0" baseline="-25000" dirty="0">
                    <a:solidFill>
                      <a:srgbClr val="000066"/>
                    </a:solidFill>
                    <a:effectLst/>
                  </a:rPr>
                  <a:t>2</a:t>
                </a:r>
                <a:r>
                  <a:rPr lang="es-ES" sz="1200" b="0" dirty="0">
                    <a:solidFill>
                      <a:srgbClr val="000066"/>
                    </a:solidFill>
                    <a:effectLst/>
                  </a:rPr>
                  <a:t>O</a:t>
                </a:r>
                <a:endParaRPr lang="es-ES" sz="1200" b="0" baseline="30000" dirty="0">
                  <a:solidFill>
                    <a:srgbClr val="000066"/>
                  </a:solidFill>
                  <a:effectLst/>
                </a:endParaRPr>
              </a:p>
            </p:txBody>
          </p:sp>
        </p:grpSp>
      </p:grpSp>
      <p:sp>
        <p:nvSpPr>
          <p:cNvPr id="231446" name="Line 22"/>
          <p:cNvSpPr>
            <a:spLocks noChangeShapeType="1"/>
          </p:cNvSpPr>
          <p:nvPr/>
        </p:nvSpPr>
        <p:spPr bwMode="auto">
          <a:xfrm>
            <a:off x="1600200" y="4232746"/>
            <a:ext cx="6324600" cy="0"/>
          </a:xfrm>
          <a:prstGeom prst="line">
            <a:avLst/>
          </a:prstGeom>
          <a:noFill/>
          <a:ln w="9525">
            <a:solidFill>
              <a:srgbClr val="000066"/>
            </a:solidFill>
            <a:round/>
            <a:headEnd/>
            <a:tailEnd/>
          </a:ln>
          <a:effectLst/>
        </p:spPr>
        <p:txBody>
          <a:bodyPr/>
          <a:lstStyle/>
          <a:p>
            <a:endParaRPr lang="es-MX" b="0">
              <a:solidFill>
                <a:srgbClr val="000066"/>
              </a:solidFill>
            </a:endParaRPr>
          </a:p>
        </p:txBody>
      </p:sp>
      <p:grpSp>
        <p:nvGrpSpPr>
          <p:cNvPr id="231458" name="Group 34"/>
          <p:cNvGrpSpPr>
            <a:grpSpLocks/>
          </p:cNvGrpSpPr>
          <p:nvPr/>
        </p:nvGrpSpPr>
        <p:grpSpPr bwMode="auto">
          <a:xfrm>
            <a:off x="1614488" y="4385153"/>
            <a:ext cx="5994401" cy="338138"/>
            <a:chOff x="441" y="2832"/>
            <a:chExt cx="3776" cy="213"/>
          </a:xfrm>
        </p:grpSpPr>
        <p:sp>
          <p:nvSpPr>
            <p:cNvPr id="231447" name="Text Box 23"/>
            <p:cNvSpPr txBox="1">
              <a:spLocks noChangeArrowheads="1"/>
            </p:cNvSpPr>
            <p:nvPr/>
          </p:nvSpPr>
          <p:spPr bwMode="auto">
            <a:xfrm>
              <a:off x="441" y="2832"/>
              <a:ext cx="760" cy="213"/>
            </a:xfrm>
            <a:prstGeom prst="rect">
              <a:avLst/>
            </a:prstGeom>
            <a:noFill/>
            <a:ln w="9525">
              <a:noFill/>
              <a:miter lim="800000"/>
              <a:headEnd/>
              <a:tailEnd/>
            </a:ln>
            <a:effectLst/>
          </p:spPr>
          <p:txBody>
            <a:bodyPr wrap="none">
              <a:spAutoFit/>
            </a:bodyPr>
            <a:lstStyle/>
            <a:p>
              <a:r>
                <a:rPr lang="es-ES" sz="1600" b="0" dirty="0">
                  <a:solidFill>
                    <a:srgbClr val="000066"/>
                  </a:solidFill>
                  <a:effectLst/>
                </a:rPr>
                <a:t>CH</a:t>
              </a:r>
              <a:r>
                <a:rPr lang="es-ES" sz="1600" b="0" baseline="-25000" dirty="0">
                  <a:solidFill>
                    <a:srgbClr val="000066"/>
                  </a:solidFill>
                  <a:effectLst/>
                </a:rPr>
                <a:t>3</a:t>
              </a:r>
              <a:r>
                <a:rPr lang="es-ES" sz="1600" b="0" dirty="0">
                  <a:solidFill>
                    <a:srgbClr val="000066"/>
                  </a:solidFill>
                  <a:effectLst/>
                </a:rPr>
                <a:t>CO</a:t>
              </a:r>
              <a:r>
                <a:rPr lang="es-ES" sz="1600" b="0" baseline="-25000" dirty="0">
                  <a:solidFill>
                    <a:srgbClr val="000066"/>
                  </a:solidFill>
                  <a:effectLst/>
                </a:rPr>
                <a:t>2</a:t>
              </a:r>
              <a:r>
                <a:rPr lang="es-ES" sz="1600" b="0" dirty="0">
                  <a:solidFill>
                    <a:srgbClr val="000066"/>
                  </a:solidFill>
                  <a:effectLst/>
                </a:rPr>
                <a:t>H</a:t>
              </a:r>
              <a:r>
                <a:rPr lang="es-ES" sz="1600" b="0" baseline="-25000" dirty="0">
                  <a:solidFill>
                    <a:srgbClr val="000066"/>
                  </a:solidFill>
                  <a:effectLst/>
                </a:rPr>
                <a:t>(l)</a:t>
              </a:r>
              <a:endParaRPr lang="es-ES" sz="1600" b="0" dirty="0">
                <a:solidFill>
                  <a:srgbClr val="000066"/>
                </a:solidFill>
                <a:effectLst/>
              </a:endParaRPr>
            </a:p>
          </p:txBody>
        </p:sp>
        <p:sp>
          <p:nvSpPr>
            <p:cNvPr id="231448" name="Text Box 24"/>
            <p:cNvSpPr txBox="1">
              <a:spLocks noChangeArrowheads="1"/>
            </p:cNvSpPr>
            <p:nvPr/>
          </p:nvSpPr>
          <p:spPr bwMode="auto">
            <a:xfrm>
              <a:off x="1281" y="2832"/>
              <a:ext cx="191" cy="212"/>
            </a:xfrm>
            <a:prstGeom prst="rect">
              <a:avLst/>
            </a:prstGeom>
            <a:noFill/>
            <a:ln w="9525">
              <a:noFill/>
              <a:miter lim="800000"/>
              <a:headEnd/>
              <a:tailEnd/>
            </a:ln>
            <a:effectLst/>
          </p:spPr>
          <p:txBody>
            <a:bodyPr wrap="none">
              <a:spAutoFit/>
            </a:bodyPr>
            <a:lstStyle/>
            <a:p>
              <a:r>
                <a:rPr lang="es-ES" sz="1600" b="0">
                  <a:solidFill>
                    <a:srgbClr val="000066"/>
                  </a:solidFill>
                  <a:effectLst/>
                </a:rPr>
                <a:t>+</a:t>
              </a:r>
            </a:p>
          </p:txBody>
        </p:sp>
        <p:sp>
          <p:nvSpPr>
            <p:cNvPr id="231449" name="Text Box 25"/>
            <p:cNvSpPr txBox="1">
              <a:spLocks noChangeArrowheads="1"/>
            </p:cNvSpPr>
            <p:nvPr/>
          </p:nvSpPr>
          <p:spPr bwMode="auto">
            <a:xfrm>
              <a:off x="1540" y="2832"/>
              <a:ext cx="575" cy="213"/>
            </a:xfrm>
            <a:prstGeom prst="rect">
              <a:avLst/>
            </a:prstGeom>
            <a:noFill/>
            <a:ln w="9525">
              <a:noFill/>
              <a:miter lim="800000"/>
              <a:headEnd/>
              <a:tailEnd/>
            </a:ln>
            <a:effectLst/>
          </p:spPr>
          <p:txBody>
            <a:bodyPr wrap="none">
              <a:spAutoFit/>
            </a:bodyPr>
            <a:lstStyle/>
            <a:p>
              <a:r>
                <a:rPr lang="es-ES" sz="1600" b="0" dirty="0" err="1">
                  <a:solidFill>
                    <a:srgbClr val="000066"/>
                  </a:solidFill>
                  <a:effectLst/>
                </a:rPr>
                <a:t>NaOH</a:t>
              </a:r>
              <a:r>
                <a:rPr lang="es-ES" sz="1600" b="0" baseline="-25000" dirty="0">
                  <a:solidFill>
                    <a:srgbClr val="000066"/>
                  </a:solidFill>
                  <a:effectLst/>
                </a:rPr>
                <a:t>(s)</a:t>
              </a:r>
            </a:p>
          </p:txBody>
        </p:sp>
        <p:sp>
          <p:nvSpPr>
            <p:cNvPr id="231451" name="Line 27"/>
            <p:cNvSpPr>
              <a:spLocks noChangeShapeType="1"/>
            </p:cNvSpPr>
            <p:nvPr/>
          </p:nvSpPr>
          <p:spPr bwMode="auto">
            <a:xfrm>
              <a:off x="2183" y="2938"/>
              <a:ext cx="336" cy="0"/>
            </a:xfrm>
            <a:prstGeom prst="line">
              <a:avLst/>
            </a:prstGeom>
            <a:noFill/>
            <a:ln w="9525">
              <a:solidFill>
                <a:srgbClr val="000066"/>
              </a:solidFill>
              <a:round/>
              <a:headEnd/>
              <a:tailEnd type="triangle" w="med" len="med"/>
            </a:ln>
            <a:effectLst/>
          </p:spPr>
          <p:txBody>
            <a:bodyPr/>
            <a:lstStyle/>
            <a:p>
              <a:endParaRPr lang="es-MX" b="0">
                <a:solidFill>
                  <a:srgbClr val="000066"/>
                </a:solidFill>
              </a:endParaRPr>
            </a:p>
          </p:txBody>
        </p:sp>
        <p:sp>
          <p:nvSpPr>
            <p:cNvPr id="231453" name="Text Box 29"/>
            <p:cNvSpPr txBox="1">
              <a:spLocks noChangeArrowheads="1"/>
            </p:cNvSpPr>
            <p:nvPr/>
          </p:nvSpPr>
          <p:spPr bwMode="auto">
            <a:xfrm>
              <a:off x="2554" y="2832"/>
              <a:ext cx="922" cy="213"/>
            </a:xfrm>
            <a:prstGeom prst="rect">
              <a:avLst/>
            </a:prstGeom>
            <a:noFill/>
            <a:ln w="9525">
              <a:noFill/>
              <a:miter lim="800000"/>
              <a:headEnd/>
              <a:tailEnd/>
            </a:ln>
            <a:effectLst/>
          </p:spPr>
          <p:txBody>
            <a:bodyPr wrap="none">
              <a:spAutoFit/>
            </a:bodyPr>
            <a:lstStyle/>
            <a:p>
              <a:r>
                <a:rPr lang="es-ES" sz="1600" b="0" dirty="0">
                  <a:solidFill>
                    <a:srgbClr val="000066"/>
                  </a:solidFill>
                  <a:effectLst/>
                </a:rPr>
                <a:t>CH</a:t>
              </a:r>
              <a:r>
                <a:rPr lang="es-ES" sz="1600" b="0" baseline="-25000" dirty="0">
                  <a:solidFill>
                    <a:srgbClr val="000066"/>
                  </a:solidFill>
                  <a:effectLst/>
                </a:rPr>
                <a:t>3</a:t>
              </a:r>
              <a:r>
                <a:rPr lang="es-ES" sz="1600" b="0" dirty="0">
                  <a:solidFill>
                    <a:srgbClr val="000066"/>
                  </a:solidFill>
                  <a:effectLst/>
                </a:rPr>
                <a:t>CO</a:t>
              </a:r>
              <a:r>
                <a:rPr lang="es-ES" sz="1600" b="0" baseline="-25000" dirty="0">
                  <a:solidFill>
                    <a:srgbClr val="000066"/>
                  </a:solidFill>
                  <a:effectLst/>
                </a:rPr>
                <a:t>2</a:t>
              </a:r>
              <a:r>
                <a:rPr lang="es-ES" sz="1600" b="0" dirty="0">
                  <a:solidFill>
                    <a:srgbClr val="000066"/>
                  </a:solidFill>
                  <a:effectLst/>
                </a:rPr>
                <a:t>Na</a:t>
              </a:r>
              <a:r>
                <a:rPr lang="es-ES" sz="1800" b="0" baseline="-25000" dirty="0">
                  <a:solidFill>
                    <a:srgbClr val="000066"/>
                  </a:solidFill>
                  <a:effectLst/>
                </a:rPr>
                <a:t>(</a:t>
              </a:r>
              <a:r>
                <a:rPr lang="es-ES" sz="1800" b="0" baseline="-25000" dirty="0" err="1">
                  <a:solidFill>
                    <a:srgbClr val="000066"/>
                  </a:solidFill>
                  <a:effectLst/>
                </a:rPr>
                <a:t>ac</a:t>
              </a:r>
              <a:r>
                <a:rPr lang="es-ES" sz="1800" b="0" baseline="-25000" dirty="0">
                  <a:solidFill>
                    <a:srgbClr val="000066"/>
                  </a:solidFill>
                  <a:effectLst/>
                </a:rPr>
                <a:t>)</a:t>
              </a:r>
              <a:endParaRPr lang="es-ES" sz="1800" b="0" baseline="30000" dirty="0">
                <a:solidFill>
                  <a:srgbClr val="000066"/>
                </a:solidFill>
                <a:effectLst/>
              </a:endParaRPr>
            </a:p>
          </p:txBody>
        </p:sp>
        <p:sp>
          <p:nvSpPr>
            <p:cNvPr id="231454" name="Text Box 30"/>
            <p:cNvSpPr txBox="1">
              <a:spLocks noChangeArrowheads="1"/>
            </p:cNvSpPr>
            <p:nvPr/>
          </p:nvSpPr>
          <p:spPr bwMode="auto">
            <a:xfrm>
              <a:off x="3511" y="2832"/>
              <a:ext cx="191" cy="212"/>
            </a:xfrm>
            <a:prstGeom prst="rect">
              <a:avLst/>
            </a:prstGeom>
            <a:noFill/>
            <a:ln w="9525">
              <a:noFill/>
              <a:miter lim="800000"/>
              <a:headEnd/>
              <a:tailEnd/>
            </a:ln>
            <a:effectLst/>
          </p:spPr>
          <p:txBody>
            <a:bodyPr wrap="none">
              <a:spAutoFit/>
            </a:bodyPr>
            <a:lstStyle/>
            <a:p>
              <a:r>
                <a:rPr lang="es-ES" sz="1600" b="0">
                  <a:solidFill>
                    <a:srgbClr val="000066"/>
                  </a:solidFill>
                  <a:effectLst/>
                </a:rPr>
                <a:t>+</a:t>
              </a:r>
              <a:endParaRPr lang="es-ES" sz="1600" b="0" baseline="-25000">
                <a:solidFill>
                  <a:srgbClr val="000066"/>
                </a:solidFill>
                <a:effectLst/>
              </a:endParaRPr>
            </a:p>
          </p:txBody>
        </p:sp>
        <p:sp>
          <p:nvSpPr>
            <p:cNvPr id="231455" name="Text Box 31"/>
            <p:cNvSpPr txBox="1">
              <a:spLocks noChangeArrowheads="1"/>
            </p:cNvSpPr>
            <p:nvPr/>
          </p:nvSpPr>
          <p:spPr bwMode="auto">
            <a:xfrm>
              <a:off x="3784" y="2832"/>
              <a:ext cx="433" cy="213"/>
            </a:xfrm>
            <a:prstGeom prst="rect">
              <a:avLst/>
            </a:prstGeom>
            <a:noFill/>
            <a:ln w="9525">
              <a:noFill/>
              <a:miter lim="800000"/>
              <a:headEnd/>
              <a:tailEnd/>
            </a:ln>
            <a:effectLst/>
          </p:spPr>
          <p:txBody>
            <a:bodyPr wrap="none">
              <a:spAutoFit/>
            </a:bodyPr>
            <a:lstStyle/>
            <a:p>
              <a:r>
                <a:rPr lang="es-ES" sz="1600" b="0" dirty="0">
                  <a:solidFill>
                    <a:srgbClr val="000066"/>
                  </a:solidFill>
                  <a:effectLst/>
                </a:rPr>
                <a:t>H</a:t>
              </a:r>
              <a:r>
                <a:rPr lang="es-ES" sz="1600" b="0" baseline="-25000" dirty="0">
                  <a:solidFill>
                    <a:srgbClr val="000066"/>
                  </a:solidFill>
                  <a:effectLst/>
                </a:rPr>
                <a:t>2</a:t>
              </a:r>
              <a:r>
                <a:rPr lang="es-ES" sz="1600" b="0" dirty="0">
                  <a:solidFill>
                    <a:srgbClr val="000066"/>
                  </a:solidFill>
                  <a:effectLst/>
                </a:rPr>
                <a:t>O</a:t>
              </a:r>
              <a:r>
                <a:rPr lang="es-ES" sz="1600" b="0" baseline="-25000" dirty="0">
                  <a:solidFill>
                    <a:srgbClr val="000066"/>
                  </a:solidFill>
                  <a:effectLst/>
                </a:rPr>
                <a:t>(l)</a:t>
              </a:r>
              <a:endParaRPr lang="es-ES" sz="1600" b="0" dirty="0">
                <a:solidFill>
                  <a:srgbClr val="000066"/>
                </a:solidFill>
                <a:effectLst/>
              </a:endParaRPr>
            </a:p>
          </p:txBody>
        </p:sp>
      </p:grpSp>
      <p:sp>
        <p:nvSpPr>
          <p:cNvPr id="231459" name="Text Box 35"/>
          <p:cNvSpPr txBox="1">
            <a:spLocks noChangeArrowheads="1"/>
          </p:cNvSpPr>
          <p:nvPr/>
        </p:nvSpPr>
        <p:spPr bwMode="auto">
          <a:xfrm>
            <a:off x="4922480" y="4721696"/>
            <a:ext cx="1518364" cy="307777"/>
          </a:xfrm>
          <a:prstGeom prst="rect">
            <a:avLst/>
          </a:prstGeom>
          <a:noFill/>
          <a:ln w="9525">
            <a:noFill/>
            <a:miter lim="800000"/>
            <a:headEnd/>
            <a:tailEnd/>
          </a:ln>
          <a:effectLst/>
        </p:spPr>
        <p:txBody>
          <a:bodyPr wrap="none">
            <a:spAutoFit/>
          </a:bodyPr>
          <a:lstStyle/>
          <a:p>
            <a:r>
              <a:rPr lang="es-ES" sz="1400" b="0">
                <a:solidFill>
                  <a:srgbClr val="000066"/>
                </a:solidFill>
                <a:effectLst/>
              </a:rPr>
              <a:t>Acetato de sodio</a:t>
            </a:r>
          </a:p>
        </p:txBody>
      </p:sp>
      <p:grpSp>
        <p:nvGrpSpPr>
          <p:cNvPr id="231471" name="Group 47"/>
          <p:cNvGrpSpPr>
            <a:grpSpLocks/>
          </p:cNvGrpSpPr>
          <p:nvPr/>
        </p:nvGrpSpPr>
        <p:grpSpPr bwMode="auto">
          <a:xfrm>
            <a:off x="1611313" y="5427687"/>
            <a:ext cx="6118225" cy="307975"/>
            <a:chOff x="1015" y="3449"/>
            <a:chExt cx="3854" cy="194"/>
          </a:xfrm>
        </p:grpSpPr>
        <p:sp>
          <p:nvSpPr>
            <p:cNvPr id="231460" name="Text Box 36"/>
            <p:cNvSpPr txBox="1">
              <a:spLocks noChangeArrowheads="1"/>
            </p:cNvSpPr>
            <p:nvPr/>
          </p:nvSpPr>
          <p:spPr bwMode="auto">
            <a:xfrm>
              <a:off x="1015" y="3449"/>
              <a:ext cx="851" cy="192"/>
            </a:xfrm>
            <a:prstGeom prst="rect">
              <a:avLst/>
            </a:prstGeom>
            <a:noFill/>
            <a:ln w="9525">
              <a:noFill/>
              <a:miter lim="800000"/>
              <a:headEnd/>
              <a:tailEnd/>
            </a:ln>
            <a:effectLst/>
          </p:spPr>
          <p:txBody>
            <a:bodyPr wrap="none">
              <a:spAutoFit/>
            </a:bodyPr>
            <a:lstStyle/>
            <a:p>
              <a:r>
                <a:rPr lang="es-ES" sz="1400" b="0">
                  <a:solidFill>
                    <a:srgbClr val="FF0000"/>
                  </a:solidFill>
                  <a:effectLst/>
                </a:rPr>
                <a:t>1</a:t>
              </a:r>
              <a:r>
                <a:rPr lang="es-ES" sz="1000" b="0">
                  <a:solidFill>
                    <a:srgbClr val="FF0000"/>
                  </a:solidFill>
                  <a:effectLst/>
                </a:rPr>
                <a:t> </a:t>
              </a:r>
              <a:r>
                <a:rPr lang="es-ES" sz="1400" b="0">
                  <a:solidFill>
                    <a:srgbClr val="FF0000"/>
                  </a:solidFill>
                  <a:effectLst/>
                </a:rPr>
                <a:t>[mol]</a:t>
              </a:r>
              <a:r>
                <a:rPr lang="es-ES" sz="1000" b="0">
                  <a:solidFill>
                    <a:srgbClr val="FF0000"/>
                  </a:solidFill>
                  <a:effectLst/>
                </a:rPr>
                <a:t> CH</a:t>
              </a:r>
              <a:r>
                <a:rPr lang="es-ES" sz="1000" b="0" baseline="-25000">
                  <a:solidFill>
                    <a:srgbClr val="FF0000"/>
                  </a:solidFill>
                  <a:effectLst/>
                </a:rPr>
                <a:t>3</a:t>
              </a:r>
              <a:r>
                <a:rPr lang="es-ES" sz="1000" b="0">
                  <a:solidFill>
                    <a:srgbClr val="FF0000"/>
                  </a:solidFill>
                  <a:effectLst/>
                </a:rPr>
                <a:t>CO</a:t>
              </a:r>
              <a:r>
                <a:rPr lang="es-ES" sz="1000" b="0" baseline="-25000">
                  <a:solidFill>
                    <a:srgbClr val="FF0000"/>
                  </a:solidFill>
                  <a:effectLst/>
                </a:rPr>
                <a:t>2</a:t>
              </a:r>
              <a:r>
                <a:rPr lang="es-ES" sz="1000" b="0">
                  <a:solidFill>
                    <a:srgbClr val="FF0000"/>
                  </a:solidFill>
                  <a:effectLst/>
                </a:rPr>
                <a:t>H</a:t>
              </a:r>
            </a:p>
          </p:txBody>
        </p:sp>
        <p:sp>
          <p:nvSpPr>
            <p:cNvPr id="231461" name="Text Box 37"/>
            <p:cNvSpPr txBox="1">
              <a:spLocks noChangeArrowheads="1"/>
            </p:cNvSpPr>
            <p:nvPr/>
          </p:nvSpPr>
          <p:spPr bwMode="auto">
            <a:xfrm>
              <a:off x="2042" y="3449"/>
              <a:ext cx="717" cy="192"/>
            </a:xfrm>
            <a:prstGeom prst="rect">
              <a:avLst/>
            </a:prstGeom>
            <a:noFill/>
            <a:ln w="9525">
              <a:noFill/>
              <a:miter lim="800000"/>
              <a:headEnd/>
              <a:tailEnd/>
            </a:ln>
            <a:effectLst/>
          </p:spPr>
          <p:txBody>
            <a:bodyPr wrap="none">
              <a:spAutoFit/>
            </a:bodyPr>
            <a:lstStyle/>
            <a:p>
              <a:r>
                <a:rPr lang="es-ES" sz="1400" b="0">
                  <a:solidFill>
                    <a:srgbClr val="FF0000"/>
                  </a:solidFill>
                  <a:effectLst/>
                </a:rPr>
                <a:t>1</a:t>
              </a:r>
              <a:r>
                <a:rPr lang="es-ES" sz="1000" b="0">
                  <a:solidFill>
                    <a:srgbClr val="FF0000"/>
                  </a:solidFill>
                  <a:effectLst/>
                </a:rPr>
                <a:t> </a:t>
              </a:r>
              <a:r>
                <a:rPr lang="es-ES" sz="1400" b="0">
                  <a:solidFill>
                    <a:srgbClr val="FF0000"/>
                  </a:solidFill>
                  <a:effectLst/>
                </a:rPr>
                <a:t>[mol]</a:t>
              </a:r>
              <a:r>
                <a:rPr lang="es-ES" sz="1000" b="0">
                  <a:solidFill>
                    <a:srgbClr val="FF0000"/>
                  </a:solidFill>
                  <a:effectLst/>
                </a:rPr>
                <a:t> NaOH</a:t>
              </a:r>
            </a:p>
          </p:txBody>
        </p:sp>
        <p:sp>
          <p:nvSpPr>
            <p:cNvPr id="231462" name="Text Box 38"/>
            <p:cNvSpPr txBox="1">
              <a:spLocks noChangeArrowheads="1"/>
            </p:cNvSpPr>
            <p:nvPr/>
          </p:nvSpPr>
          <p:spPr bwMode="auto">
            <a:xfrm>
              <a:off x="3153" y="3449"/>
              <a:ext cx="895" cy="192"/>
            </a:xfrm>
            <a:prstGeom prst="rect">
              <a:avLst/>
            </a:prstGeom>
            <a:noFill/>
            <a:ln w="9525">
              <a:noFill/>
              <a:miter lim="800000"/>
              <a:headEnd/>
              <a:tailEnd/>
            </a:ln>
            <a:effectLst/>
          </p:spPr>
          <p:txBody>
            <a:bodyPr wrap="none">
              <a:spAutoFit/>
            </a:bodyPr>
            <a:lstStyle/>
            <a:p>
              <a:r>
                <a:rPr lang="es-ES" sz="1400" b="0">
                  <a:solidFill>
                    <a:srgbClr val="FF0000"/>
                  </a:solidFill>
                  <a:effectLst/>
                </a:rPr>
                <a:t>1</a:t>
              </a:r>
              <a:r>
                <a:rPr lang="es-ES" sz="1000" b="0">
                  <a:solidFill>
                    <a:srgbClr val="FF0000"/>
                  </a:solidFill>
                  <a:effectLst/>
                </a:rPr>
                <a:t> </a:t>
              </a:r>
              <a:r>
                <a:rPr lang="es-ES" sz="1400" b="0">
                  <a:solidFill>
                    <a:srgbClr val="FF0000"/>
                  </a:solidFill>
                  <a:effectLst/>
                </a:rPr>
                <a:t>[mol]</a:t>
              </a:r>
              <a:r>
                <a:rPr lang="es-ES" sz="1000" b="0">
                  <a:solidFill>
                    <a:srgbClr val="FF0000"/>
                  </a:solidFill>
                  <a:effectLst/>
                </a:rPr>
                <a:t> CH</a:t>
              </a:r>
              <a:r>
                <a:rPr lang="es-ES" sz="1000" b="0" baseline="-25000">
                  <a:solidFill>
                    <a:srgbClr val="FF0000"/>
                  </a:solidFill>
                  <a:effectLst/>
                </a:rPr>
                <a:t>3</a:t>
              </a:r>
              <a:r>
                <a:rPr lang="es-ES" sz="1000" b="0">
                  <a:solidFill>
                    <a:srgbClr val="FF0000"/>
                  </a:solidFill>
                  <a:effectLst/>
                </a:rPr>
                <a:t>CO</a:t>
              </a:r>
              <a:r>
                <a:rPr lang="es-ES" sz="1000" b="0" baseline="-25000">
                  <a:solidFill>
                    <a:srgbClr val="FF0000"/>
                  </a:solidFill>
                  <a:effectLst/>
                </a:rPr>
                <a:t>2</a:t>
              </a:r>
              <a:r>
                <a:rPr lang="es-ES" sz="1000" b="0">
                  <a:solidFill>
                    <a:srgbClr val="FF0000"/>
                  </a:solidFill>
                  <a:effectLst/>
                </a:rPr>
                <a:t>Na</a:t>
              </a:r>
            </a:p>
          </p:txBody>
        </p:sp>
        <p:sp>
          <p:nvSpPr>
            <p:cNvPr id="231463" name="Text Box 39"/>
            <p:cNvSpPr txBox="1">
              <a:spLocks noChangeArrowheads="1"/>
            </p:cNvSpPr>
            <p:nvPr/>
          </p:nvSpPr>
          <p:spPr bwMode="auto">
            <a:xfrm>
              <a:off x="4250" y="3449"/>
              <a:ext cx="619" cy="194"/>
            </a:xfrm>
            <a:prstGeom prst="rect">
              <a:avLst/>
            </a:prstGeom>
            <a:noFill/>
            <a:ln w="9525">
              <a:noFill/>
              <a:miter lim="800000"/>
              <a:headEnd/>
              <a:tailEnd/>
            </a:ln>
            <a:effectLst/>
          </p:spPr>
          <p:txBody>
            <a:bodyPr wrap="none">
              <a:spAutoFit/>
            </a:bodyPr>
            <a:lstStyle/>
            <a:p>
              <a:r>
                <a:rPr lang="es-ES" sz="1400" b="0">
                  <a:solidFill>
                    <a:srgbClr val="FF0000"/>
                  </a:solidFill>
                  <a:effectLst/>
                </a:rPr>
                <a:t>1</a:t>
              </a:r>
              <a:r>
                <a:rPr lang="es-ES" sz="1000" b="0">
                  <a:solidFill>
                    <a:srgbClr val="FF0000"/>
                  </a:solidFill>
                  <a:effectLst/>
                </a:rPr>
                <a:t> </a:t>
              </a:r>
              <a:r>
                <a:rPr lang="es-ES" sz="1400" b="0">
                  <a:solidFill>
                    <a:srgbClr val="FF0000"/>
                  </a:solidFill>
                  <a:effectLst/>
                </a:rPr>
                <a:t>[mol]</a:t>
              </a:r>
              <a:r>
                <a:rPr lang="es-ES" sz="1000" b="0">
                  <a:solidFill>
                    <a:srgbClr val="FF0000"/>
                  </a:solidFill>
                  <a:effectLst/>
                </a:rPr>
                <a:t> H</a:t>
              </a:r>
              <a:r>
                <a:rPr lang="es-ES" sz="1000" b="0" baseline="-25000">
                  <a:solidFill>
                    <a:srgbClr val="FF0000"/>
                  </a:solidFill>
                  <a:effectLst/>
                </a:rPr>
                <a:t>2</a:t>
              </a:r>
              <a:r>
                <a:rPr lang="es-ES" sz="1000" b="0">
                  <a:solidFill>
                    <a:srgbClr val="FF0000"/>
                  </a:solidFill>
                  <a:effectLst/>
                </a:rPr>
                <a:t>O</a:t>
              </a:r>
            </a:p>
          </p:txBody>
        </p:sp>
        <p:sp>
          <p:nvSpPr>
            <p:cNvPr id="231465" name="Line 41"/>
            <p:cNvSpPr>
              <a:spLocks noChangeShapeType="1"/>
            </p:cNvSpPr>
            <p:nvPr/>
          </p:nvSpPr>
          <p:spPr bwMode="auto">
            <a:xfrm>
              <a:off x="2760" y="3556"/>
              <a:ext cx="336" cy="0"/>
            </a:xfrm>
            <a:prstGeom prst="line">
              <a:avLst/>
            </a:prstGeom>
            <a:noFill/>
            <a:ln w="9525">
              <a:solidFill>
                <a:srgbClr val="FF0000"/>
              </a:solidFill>
              <a:round/>
              <a:headEnd/>
              <a:tailEnd type="triangle" w="med" len="med"/>
            </a:ln>
            <a:effectLst/>
          </p:spPr>
          <p:txBody>
            <a:bodyPr/>
            <a:lstStyle/>
            <a:p>
              <a:endParaRPr lang="es-MX" b="0"/>
            </a:p>
          </p:txBody>
        </p:sp>
        <p:sp>
          <p:nvSpPr>
            <p:cNvPr id="231468" name="Text Box 44"/>
            <p:cNvSpPr txBox="1">
              <a:spLocks noChangeArrowheads="1"/>
            </p:cNvSpPr>
            <p:nvPr/>
          </p:nvSpPr>
          <p:spPr bwMode="auto">
            <a:xfrm>
              <a:off x="1886" y="3479"/>
              <a:ext cx="163" cy="154"/>
            </a:xfrm>
            <a:prstGeom prst="rect">
              <a:avLst/>
            </a:prstGeom>
            <a:noFill/>
            <a:ln w="9525">
              <a:noFill/>
              <a:miter lim="800000"/>
              <a:headEnd/>
              <a:tailEnd/>
            </a:ln>
            <a:effectLst/>
          </p:spPr>
          <p:txBody>
            <a:bodyPr wrap="none">
              <a:spAutoFit/>
            </a:bodyPr>
            <a:lstStyle/>
            <a:p>
              <a:r>
                <a:rPr lang="es-ES" sz="1000" b="0">
                  <a:effectLst/>
                </a:rPr>
                <a:t>+</a:t>
              </a:r>
              <a:endParaRPr lang="es-ES" sz="1000" b="0" baseline="-25000">
                <a:effectLst/>
              </a:endParaRPr>
            </a:p>
          </p:txBody>
        </p:sp>
        <p:sp>
          <p:nvSpPr>
            <p:cNvPr id="231470" name="Text Box 46"/>
            <p:cNvSpPr txBox="1">
              <a:spLocks noChangeArrowheads="1"/>
            </p:cNvSpPr>
            <p:nvPr/>
          </p:nvSpPr>
          <p:spPr bwMode="auto">
            <a:xfrm>
              <a:off x="4094" y="3479"/>
              <a:ext cx="163" cy="154"/>
            </a:xfrm>
            <a:prstGeom prst="rect">
              <a:avLst/>
            </a:prstGeom>
            <a:noFill/>
            <a:ln w="9525">
              <a:noFill/>
              <a:miter lim="800000"/>
              <a:headEnd/>
              <a:tailEnd/>
            </a:ln>
            <a:effectLst/>
          </p:spPr>
          <p:txBody>
            <a:bodyPr wrap="none">
              <a:spAutoFit/>
            </a:bodyPr>
            <a:lstStyle/>
            <a:p>
              <a:r>
                <a:rPr lang="es-ES" sz="1000" b="0">
                  <a:effectLst/>
                </a:rPr>
                <a:t>+</a:t>
              </a:r>
              <a:endParaRPr lang="es-ES" sz="1000" b="0" baseline="-25000">
                <a:effectLst/>
              </a:endParaRPr>
            </a:p>
          </p:txBody>
        </p:sp>
      </p:grpSp>
      <p:sp>
        <p:nvSpPr>
          <p:cNvPr id="231473" name="Text Box 49"/>
          <p:cNvSpPr txBox="1">
            <a:spLocks noChangeArrowheads="1"/>
          </p:cNvSpPr>
          <p:nvPr/>
        </p:nvSpPr>
        <p:spPr bwMode="auto">
          <a:xfrm>
            <a:off x="1639744" y="5932512"/>
            <a:ext cx="1309975" cy="307777"/>
          </a:xfrm>
          <a:prstGeom prst="rect">
            <a:avLst/>
          </a:prstGeom>
          <a:noFill/>
          <a:ln w="9525">
            <a:noFill/>
            <a:miter lim="800000"/>
            <a:headEnd/>
            <a:tailEnd/>
          </a:ln>
          <a:effectLst/>
        </p:spPr>
        <p:txBody>
          <a:bodyPr wrap="none">
            <a:spAutoFit/>
          </a:bodyPr>
          <a:lstStyle/>
          <a:p>
            <a:r>
              <a:rPr lang="es-ES" sz="1400" b="0" dirty="0">
                <a:solidFill>
                  <a:srgbClr val="FF0000"/>
                </a:solidFill>
                <a:effectLst/>
              </a:rPr>
              <a:t>5</a:t>
            </a:r>
            <a:r>
              <a:rPr lang="es-ES" sz="1000" b="0" dirty="0">
                <a:solidFill>
                  <a:srgbClr val="FF0000"/>
                </a:solidFill>
                <a:effectLst/>
              </a:rPr>
              <a:t> </a:t>
            </a:r>
            <a:r>
              <a:rPr lang="es-ES" sz="1400" b="0" dirty="0">
                <a:solidFill>
                  <a:srgbClr val="FF0000"/>
                </a:solidFill>
                <a:effectLst/>
              </a:rPr>
              <a:t>[mol]</a:t>
            </a:r>
            <a:r>
              <a:rPr lang="es-ES" sz="1000" b="0" dirty="0">
                <a:solidFill>
                  <a:srgbClr val="FF0000"/>
                </a:solidFill>
                <a:effectLst/>
              </a:rPr>
              <a:t> CH</a:t>
            </a:r>
            <a:r>
              <a:rPr lang="es-ES" sz="1000" b="0" baseline="-25000" dirty="0">
                <a:solidFill>
                  <a:srgbClr val="FF0000"/>
                </a:solidFill>
                <a:effectLst/>
              </a:rPr>
              <a:t>3</a:t>
            </a:r>
            <a:r>
              <a:rPr lang="es-ES" sz="1000" b="0" dirty="0">
                <a:solidFill>
                  <a:srgbClr val="FF0000"/>
                </a:solidFill>
                <a:effectLst/>
              </a:rPr>
              <a:t>CO</a:t>
            </a:r>
            <a:r>
              <a:rPr lang="es-ES" sz="1000" b="0" baseline="-25000" dirty="0">
                <a:solidFill>
                  <a:srgbClr val="FF0000"/>
                </a:solidFill>
                <a:effectLst/>
              </a:rPr>
              <a:t>2</a:t>
            </a:r>
            <a:r>
              <a:rPr lang="es-ES" sz="1000" b="0" dirty="0">
                <a:solidFill>
                  <a:srgbClr val="FF0000"/>
                </a:solidFill>
                <a:effectLst/>
              </a:rPr>
              <a:t>H</a:t>
            </a:r>
          </a:p>
        </p:txBody>
      </p:sp>
      <p:sp>
        <p:nvSpPr>
          <p:cNvPr id="231474" name="Text Box 50"/>
          <p:cNvSpPr txBox="1">
            <a:spLocks noChangeArrowheads="1"/>
          </p:cNvSpPr>
          <p:nvPr/>
        </p:nvSpPr>
        <p:spPr bwMode="auto">
          <a:xfrm>
            <a:off x="3269543" y="5932512"/>
            <a:ext cx="1098378" cy="307777"/>
          </a:xfrm>
          <a:prstGeom prst="rect">
            <a:avLst/>
          </a:prstGeom>
          <a:noFill/>
          <a:ln w="9525">
            <a:noFill/>
            <a:miter lim="800000"/>
            <a:headEnd/>
            <a:tailEnd/>
          </a:ln>
          <a:effectLst/>
        </p:spPr>
        <p:txBody>
          <a:bodyPr wrap="none">
            <a:spAutoFit/>
          </a:bodyPr>
          <a:lstStyle/>
          <a:p>
            <a:r>
              <a:rPr lang="es-ES" sz="1400" b="0" dirty="0">
                <a:solidFill>
                  <a:srgbClr val="FF0000"/>
                </a:solidFill>
                <a:effectLst/>
              </a:rPr>
              <a:t>5</a:t>
            </a:r>
            <a:r>
              <a:rPr lang="es-ES" sz="1000" b="0" dirty="0">
                <a:solidFill>
                  <a:srgbClr val="FF0000"/>
                </a:solidFill>
                <a:effectLst/>
              </a:rPr>
              <a:t> </a:t>
            </a:r>
            <a:r>
              <a:rPr lang="es-ES" sz="1400" b="0" dirty="0">
                <a:solidFill>
                  <a:srgbClr val="FF0000"/>
                </a:solidFill>
                <a:effectLst/>
              </a:rPr>
              <a:t>[mol]</a:t>
            </a:r>
            <a:r>
              <a:rPr lang="es-ES" sz="1000" b="0" dirty="0">
                <a:solidFill>
                  <a:srgbClr val="FF0000"/>
                </a:solidFill>
                <a:effectLst/>
              </a:rPr>
              <a:t> </a:t>
            </a:r>
            <a:r>
              <a:rPr lang="es-ES" sz="1000" b="0" dirty="0" err="1">
                <a:solidFill>
                  <a:srgbClr val="FF0000"/>
                </a:solidFill>
                <a:effectLst/>
              </a:rPr>
              <a:t>NaOH</a:t>
            </a:r>
            <a:endParaRPr lang="es-ES" sz="1000" b="0" dirty="0">
              <a:solidFill>
                <a:srgbClr val="FF0000"/>
              </a:solidFill>
              <a:effectLst/>
            </a:endParaRPr>
          </a:p>
        </p:txBody>
      </p:sp>
      <p:sp>
        <p:nvSpPr>
          <p:cNvPr id="39"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lang="es-ES" sz="1800" kern="0" dirty="0">
                <a:solidFill>
                  <a:srgbClr val="000099"/>
                </a:solidFill>
                <a:effectLst/>
              </a:rPr>
              <a:t>Titulación ácido-base</a:t>
            </a:r>
          </a:p>
        </p:txBody>
      </p:sp>
    </p:spTree>
    <p:extLst>
      <p:ext uri="{BB962C8B-B14F-4D97-AF65-F5344CB8AC3E}">
        <p14:creationId xmlns:p14="http://schemas.microsoft.com/office/powerpoint/2010/main" val="32539176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314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314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73" grpId="0" autoUpdateAnimBg="0"/>
      <p:bldP spid="23147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69" name="Text Box 1053"/>
          <p:cNvSpPr txBox="1">
            <a:spLocks noChangeArrowheads="1"/>
          </p:cNvSpPr>
          <p:nvPr/>
        </p:nvSpPr>
        <p:spPr bwMode="auto">
          <a:xfrm>
            <a:off x="719138" y="1295400"/>
            <a:ext cx="7705725" cy="823559"/>
          </a:xfrm>
          <a:prstGeom prst="rect">
            <a:avLst/>
          </a:prstGeom>
          <a:noFill/>
          <a:ln w="9525">
            <a:noFill/>
            <a:miter lim="800000"/>
            <a:headEnd/>
            <a:tailEnd/>
          </a:ln>
          <a:effectLst/>
        </p:spPr>
        <p:txBody>
          <a:bodyPr>
            <a:spAutoFit/>
          </a:bodyPr>
          <a:lstStyle/>
          <a:p>
            <a:pPr algn="just" eaLnBrk="1" hangingPunct="1">
              <a:lnSpc>
                <a:spcPct val="140000"/>
              </a:lnSpc>
              <a:spcAft>
                <a:spcPct val="40000"/>
              </a:spcAft>
            </a:pPr>
            <a:r>
              <a:rPr lang="es-ES" sz="1800" b="0" dirty="0">
                <a:solidFill>
                  <a:srgbClr val="000066"/>
                </a:solidFill>
                <a:effectLst/>
                <a:cs typeface="Times New Roman" pitchFamily="18" charset="0"/>
              </a:rPr>
              <a:t>Para determinar qué cantidad de hidróxido de sodio se gastó para neutralizar el ácido que existe en el vinagre:</a:t>
            </a:r>
          </a:p>
        </p:txBody>
      </p:sp>
      <p:pic>
        <p:nvPicPr>
          <p:cNvPr id="240672" name="Picture 1056" descr="mahoma0006"/>
          <p:cNvPicPr>
            <a:picLocks noChangeAspect="1" noChangeArrowheads="1"/>
          </p:cNvPicPr>
          <p:nvPr/>
        </p:nvPicPr>
        <p:blipFill>
          <a:blip r:embed="rId2"/>
          <a:srcRect/>
          <a:stretch>
            <a:fillRect/>
          </a:stretch>
        </p:blipFill>
        <p:spPr bwMode="auto">
          <a:xfrm>
            <a:off x="2062163" y="3871863"/>
            <a:ext cx="733425" cy="981075"/>
          </a:xfrm>
          <a:prstGeom prst="rect">
            <a:avLst/>
          </a:prstGeom>
          <a:noFill/>
        </p:spPr>
      </p:pic>
      <p:sp>
        <p:nvSpPr>
          <p:cNvPr id="240676" name="Text Box 1060"/>
          <p:cNvSpPr txBox="1">
            <a:spLocks noChangeArrowheads="1"/>
          </p:cNvSpPr>
          <p:nvPr/>
        </p:nvSpPr>
        <p:spPr bwMode="auto">
          <a:xfrm>
            <a:off x="1623214" y="2420888"/>
            <a:ext cx="1609735" cy="769441"/>
          </a:xfrm>
          <a:prstGeom prst="rect">
            <a:avLst/>
          </a:prstGeom>
          <a:solidFill>
            <a:srgbClr val="CCFFFF"/>
          </a:solidFill>
          <a:ln w="9525">
            <a:solidFill>
              <a:schemeClr val="bg2"/>
            </a:solidFill>
            <a:miter lim="800000"/>
            <a:headEnd/>
            <a:tailEnd/>
          </a:ln>
          <a:effectLst/>
        </p:spPr>
        <p:txBody>
          <a:bodyPr wrap="none">
            <a:spAutoFit/>
          </a:bodyPr>
          <a:lstStyle/>
          <a:p>
            <a:pPr>
              <a:spcBef>
                <a:spcPct val="50000"/>
              </a:spcBef>
            </a:pPr>
            <a:r>
              <a:rPr lang="es-ES" b="0" dirty="0">
                <a:solidFill>
                  <a:srgbClr val="000066"/>
                </a:solidFill>
                <a:effectLst/>
              </a:rPr>
              <a:t>3 [</a:t>
            </a:r>
            <a:r>
              <a:rPr lang="es-ES" b="0" dirty="0" err="1">
                <a:solidFill>
                  <a:srgbClr val="000066"/>
                </a:solidFill>
                <a:effectLst/>
              </a:rPr>
              <a:t>mL</a:t>
            </a:r>
            <a:r>
              <a:rPr lang="es-ES" b="0" dirty="0">
                <a:solidFill>
                  <a:srgbClr val="000066"/>
                </a:solidFill>
                <a:effectLst/>
              </a:rPr>
              <a:t>] de vinagre</a:t>
            </a:r>
          </a:p>
          <a:p>
            <a:pPr>
              <a:spcBef>
                <a:spcPct val="50000"/>
              </a:spcBef>
            </a:pPr>
            <a:r>
              <a:rPr lang="es-ES" b="0" dirty="0">
                <a:solidFill>
                  <a:srgbClr val="000066"/>
                </a:solidFill>
                <a:effectLst/>
              </a:rPr>
              <a:t>25 [</a:t>
            </a:r>
            <a:r>
              <a:rPr lang="es-ES" b="0" dirty="0" err="1">
                <a:solidFill>
                  <a:srgbClr val="000066"/>
                </a:solidFill>
                <a:effectLst/>
              </a:rPr>
              <a:t>mL</a:t>
            </a:r>
            <a:r>
              <a:rPr lang="es-ES" b="0" dirty="0">
                <a:solidFill>
                  <a:srgbClr val="000066"/>
                </a:solidFill>
                <a:effectLst/>
              </a:rPr>
              <a:t>] agua destilada</a:t>
            </a:r>
          </a:p>
          <a:p>
            <a:pPr>
              <a:spcBef>
                <a:spcPct val="50000"/>
              </a:spcBef>
            </a:pPr>
            <a:r>
              <a:rPr lang="es-ES" b="0" dirty="0">
                <a:solidFill>
                  <a:srgbClr val="000066"/>
                </a:solidFill>
                <a:effectLst/>
              </a:rPr>
              <a:t>Indicador</a:t>
            </a:r>
          </a:p>
        </p:txBody>
      </p:sp>
      <p:sp>
        <p:nvSpPr>
          <p:cNvPr id="240678" name="Line 1062"/>
          <p:cNvSpPr>
            <a:spLocks noChangeShapeType="1"/>
          </p:cNvSpPr>
          <p:nvPr/>
        </p:nvSpPr>
        <p:spPr bwMode="auto">
          <a:xfrm>
            <a:off x="2438400" y="3259088"/>
            <a:ext cx="0" cy="533400"/>
          </a:xfrm>
          <a:prstGeom prst="line">
            <a:avLst/>
          </a:prstGeom>
          <a:noFill/>
          <a:ln w="38100">
            <a:solidFill>
              <a:srgbClr val="000066"/>
            </a:solidFill>
            <a:round/>
            <a:headEnd/>
            <a:tailEnd type="triangle" w="med" len="med"/>
          </a:ln>
          <a:effectLst/>
        </p:spPr>
        <p:txBody>
          <a:bodyPr/>
          <a:lstStyle/>
          <a:p>
            <a:endParaRPr lang="es-MX"/>
          </a:p>
        </p:txBody>
      </p:sp>
      <p:pic>
        <p:nvPicPr>
          <p:cNvPr id="240675" name="Picture 1059" descr="E-7Titulación"/>
          <p:cNvPicPr>
            <a:picLocks noChangeAspect="1" noChangeArrowheads="1"/>
          </p:cNvPicPr>
          <p:nvPr/>
        </p:nvPicPr>
        <p:blipFill>
          <a:blip r:embed="rId3"/>
          <a:srcRect/>
          <a:stretch>
            <a:fillRect/>
          </a:stretch>
        </p:blipFill>
        <p:spPr bwMode="auto">
          <a:xfrm>
            <a:off x="4953000" y="2133600"/>
            <a:ext cx="2679700" cy="4171950"/>
          </a:xfrm>
          <a:prstGeom prst="rect">
            <a:avLst/>
          </a:prstGeom>
          <a:noFill/>
        </p:spPr>
      </p:pic>
      <p:sp>
        <p:nvSpPr>
          <p:cNvPr id="240679" name="Text Box 1063"/>
          <p:cNvSpPr txBox="1">
            <a:spLocks noChangeArrowheads="1"/>
          </p:cNvSpPr>
          <p:nvPr/>
        </p:nvSpPr>
        <p:spPr bwMode="auto">
          <a:xfrm>
            <a:off x="1066800" y="5164088"/>
            <a:ext cx="3048000" cy="1023357"/>
          </a:xfrm>
          <a:prstGeom prst="rect">
            <a:avLst/>
          </a:prstGeom>
          <a:noFill/>
          <a:ln w="9525">
            <a:noFill/>
            <a:miter lim="800000"/>
            <a:headEnd/>
            <a:tailEnd/>
          </a:ln>
          <a:effectLst/>
        </p:spPr>
        <p:txBody>
          <a:bodyPr>
            <a:spAutoFit/>
          </a:bodyPr>
          <a:lstStyle/>
          <a:p>
            <a:pPr algn="just">
              <a:spcBef>
                <a:spcPct val="50000"/>
              </a:spcBef>
            </a:pPr>
            <a:r>
              <a:rPr lang="es-ES" b="0" dirty="0">
                <a:solidFill>
                  <a:srgbClr val="000066"/>
                </a:solidFill>
                <a:effectLst/>
              </a:rPr>
              <a:t>El indicador es fenolftaleína que cambia de color al pasar de un medio ácido (incoloro) a un medio básico (rosa).</a:t>
            </a:r>
          </a:p>
          <a:p>
            <a:pPr algn="just">
              <a:spcBef>
                <a:spcPct val="50000"/>
              </a:spcBef>
            </a:pPr>
            <a:r>
              <a:rPr lang="es-ES" b="0" dirty="0">
                <a:solidFill>
                  <a:srgbClr val="000066"/>
                </a:solidFill>
                <a:effectLst/>
              </a:rPr>
              <a:t>El </a:t>
            </a:r>
            <a:r>
              <a:rPr lang="es-ES" b="0" dirty="0" err="1">
                <a:solidFill>
                  <a:srgbClr val="000066"/>
                </a:solidFill>
                <a:effectLst/>
              </a:rPr>
              <a:t>pHmetro</a:t>
            </a:r>
            <a:r>
              <a:rPr lang="es-ES" b="0" dirty="0">
                <a:solidFill>
                  <a:srgbClr val="000066"/>
                </a:solidFill>
                <a:effectLst/>
              </a:rPr>
              <a:t> (potenciómetro) detecta el valor de pH de la disolución.</a:t>
            </a:r>
          </a:p>
        </p:txBody>
      </p:sp>
      <p:sp>
        <p:nvSpPr>
          <p:cNvPr id="8"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lang="es-ES" sz="1800" kern="0" dirty="0">
                <a:solidFill>
                  <a:srgbClr val="000099"/>
                </a:solidFill>
                <a:effectLst/>
              </a:rPr>
              <a:t>Titulación ácido-base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240669"/>
                                        </p:tgtEl>
                                        <p:attrNameLst>
                                          <p:attrName>style.visibility</p:attrName>
                                        </p:attrNameLst>
                                      </p:cBhvr>
                                      <p:to>
                                        <p:strVal val="visible"/>
                                      </p:to>
                                    </p:set>
                                    <p:animEffect transition="in" filter="strips(downRight)">
                                      <p:cBhvr>
                                        <p:cTn id="7" dur="500"/>
                                        <p:tgtEl>
                                          <p:spTgt spid="24066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499"/>
                                          </p:stCondLst>
                                        </p:cTn>
                                        <p:tgtEl>
                                          <p:spTgt spid="24067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240676"/>
                                        </p:tgtEl>
                                        <p:attrNameLst>
                                          <p:attrName>style.visibility</p:attrName>
                                        </p:attrNameLst>
                                      </p:cBhvr>
                                      <p:to>
                                        <p:strVal val="visible"/>
                                      </p:to>
                                    </p:set>
                                  </p:childTnLst>
                                </p:cTn>
                              </p:par>
                            </p:childTnLst>
                          </p:cTn>
                        </p:par>
                        <p:par>
                          <p:cTn id="16" fill="hold">
                            <p:stCondLst>
                              <p:cond delay="500"/>
                            </p:stCondLst>
                            <p:childTnLst>
                              <p:par>
                                <p:cTn id="17" presetID="17" presetClass="entr" presetSubtype="1" fill="hold" grpId="0" nodeType="afterEffect">
                                  <p:stCondLst>
                                    <p:cond delay="0"/>
                                  </p:stCondLst>
                                  <p:childTnLst>
                                    <p:set>
                                      <p:cBhvr>
                                        <p:cTn id="18" dur="1" fill="hold">
                                          <p:stCondLst>
                                            <p:cond delay="0"/>
                                          </p:stCondLst>
                                        </p:cTn>
                                        <p:tgtEl>
                                          <p:spTgt spid="240678"/>
                                        </p:tgtEl>
                                        <p:attrNameLst>
                                          <p:attrName>style.visibility</p:attrName>
                                        </p:attrNameLst>
                                      </p:cBhvr>
                                      <p:to>
                                        <p:strVal val="visible"/>
                                      </p:to>
                                    </p:set>
                                    <p:anim calcmode="lin" valueType="num">
                                      <p:cBhvr>
                                        <p:cTn id="19" dur="500" fill="hold"/>
                                        <p:tgtEl>
                                          <p:spTgt spid="240678"/>
                                        </p:tgtEl>
                                        <p:attrNameLst>
                                          <p:attrName>ppt_x</p:attrName>
                                        </p:attrNameLst>
                                      </p:cBhvr>
                                      <p:tavLst>
                                        <p:tav tm="0">
                                          <p:val>
                                            <p:strVal val="#ppt_x"/>
                                          </p:val>
                                        </p:tav>
                                        <p:tav tm="100000">
                                          <p:val>
                                            <p:strVal val="#ppt_x"/>
                                          </p:val>
                                        </p:tav>
                                      </p:tavLst>
                                    </p:anim>
                                    <p:anim calcmode="lin" valueType="num">
                                      <p:cBhvr>
                                        <p:cTn id="20" dur="500" fill="hold"/>
                                        <p:tgtEl>
                                          <p:spTgt spid="240678"/>
                                        </p:tgtEl>
                                        <p:attrNameLst>
                                          <p:attrName>ppt_y</p:attrName>
                                        </p:attrNameLst>
                                      </p:cBhvr>
                                      <p:tavLst>
                                        <p:tav tm="0">
                                          <p:val>
                                            <p:strVal val="#ppt_y-#ppt_h/2"/>
                                          </p:val>
                                        </p:tav>
                                        <p:tav tm="100000">
                                          <p:val>
                                            <p:strVal val="#ppt_y"/>
                                          </p:val>
                                        </p:tav>
                                      </p:tavLst>
                                    </p:anim>
                                    <p:anim calcmode="lin" valueType="num">
                                      <p:cBhvr>
                                        <p:cTn id="21" dur="500" fill="hold"/>
                                        <p:tgtEl>
                                          <p:spTgt spid="240678"/>
                                        </p:tgtEl>
                                        <p:attrNameLst>
                                          <p:attrName>ppt_w</p:attrName>
                                        </p:attrNameLst>
                                      </p:cBhvr>
                                      <p:tavLst>
                                        <p:tav tm="0">
                                          <p:val>
                                            <p:strVal val="#ppt_w"/>
                                          </p:val>
                                        </p:tav>
                                        <p:tav tm="100000">
                                          <p:val>
                                            <p:strVal val="#ppt_w"/>
                                          </p:val>
                                        </p:tav>
                                      </p:tavLst>
                                    </p:anim>
                                    <p:anim calcmode="lin" valueType="num">
                                      <p:cBhvr>
                                        <p:cTn id="22" dur="500" fill="hold"/>
                                        <p:tgtEl>
                                          <p:spTgt spid="240678"/>
                                        </p:tgtEl>
                                        <p:attrNameLst>
                                          <p:attrName>ppt_h</p:attrName>
                                        </p:attrNameLst>
                                      </p:cBhvr>
                                      <p:tavLst>
                                        <p:tav tm="0">
                                          <p:val>
                                            <p:fltVal val="0"/>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499"/>
                                          </p:stCondLst>
                                        </p:cTn>
                                        <p:tgtEl>
                                          <p:spTgt spid="24067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406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69" grpId="0" autoUpdateAnimBg="0"/>
      <p:bldP spid="240676" grpId="0" animBg="1" autoUpdateAnimBg="0"/>
      <p:bldP spid="240678" grpId="0" animBg="1"/>
      <p:bldP spid="240679"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31445" name="Text Box 21"/>
              <p:cNvSpPr txBox="1">
                <a:spLocks noChangeArrowheads="1"/>
              </p:cNvSpPr>
              <p:nvPr/>
            </p:nvSpPr>
            <p:spPr bwMode="auto">
              <a:xfrm>
                <a:off x="719138" y="1447800"/>
                <a:ext cx="7705725" cy="3007490"/>
              </a:xfrm>
              <a:prstGeom prst="rect">
                <a:avLst/>
              </a:prstGeom>
              <a:noFill/>
              <a:ln w="9525">
                <a:noFill/>
                <a:miter lim="800000"/>
                <a:headEnd/>
                <a:tailEnd/>
              </a:ln>
              <a:effectLst/>
            </p:spPr>
            <p:txBody>
              <a:bodyPr>
                <a:spAutoFit/>
              </a:bodyPr>
              <a:lstStyle/>
              <a:p>
                <a:pPr algn="just" eaLnBrk="1" hangingPunct="1">
                  <a:lnSpc>
                    <a:spcPct val="140000"/>
                  </a:lnSpc>
                  <a:spcAft>
                    <a:spcPct val="40000"/>
                  </a:spcAft>
                </a:pPr>
                <a:r>
                  <a:rPr lang="es-ES" sz="1600" b="0" dirty="0">
                    <a:solidFill>
                      <a:srgbClr val="000066"/>
                    </a:solidFill>
                    <a:effectLst/>
                    <a:cs typeface="Times New Roman" pitchFamily="18" charset="0"/>
                  </a:rPr>
                  <a:t>El pH es una medida del grado de acidez o basicidad de una disolución, fue definido en 1909 por </a:t>
                </a:r>
                <a:r>
                  <a:rPr lang="es-MX" sz="1600" b="0" dirty="0">
                    <a:solidFill>
                      <a:srgbClr val="000066"/>
                    </a:solidFill>
                    <a:effectLst/>
                    <a:cs typeface="Times New Roman" pitchFamily="18" charset="0"/>
                  </a:rPr>
                  <a:t>el bioquímico danés </a:t>
                </a:r>
                <a:r>
                  <a:rPr lang="es-MX" sz="1600" b="0" dirty="0" err="1">
                    <a:solidFill>
                      <a:srgbClr val="000066"/>
                    </a:solidFill>
                    <a:effectLst/>
                    <a:cs typeface="Times New Roman" pitchFamily="18" charset="0"/>
                  </a:rPr>
                  <a:t>Søren</a:t>
                </a:r>
                <a:r>
                  <a:rPr lang="es-MX" sz="1600" b="0" dirty="0">
                    <a:solidFill>
                      <a:srgbClr val="000066"/>
                    </a:solidFill>
                    <a:effectLst/>
                    <a:cs typeface="Times New Roman" pitchFamily="18" charset="0"/>
                  </a:rPr>
                  <a:t> Peter </a:t>
                </a:r>
                <a:r>
                  <a:rPr lang="es-MX" sz="1600" b="0" dirty="0" err="1">
                    <a:solidFill>
                      <a:srgbClr val="000066"/>
                    </a:solidFill>
                    <a:effectLst/>
                    <a:cs typeface="Times New Roman" pitchFamily="18" charset="0"/>
                  </a:rPr>
                  <a:t>Lauritz</a:t>
                </a:r>
                <a:r>
                  <a:rPr lang="es-MX" sz="1600" b="0" dirty="0">
                    <a:solidFill>
                      <a:srgbClr val="000066"/>
                    </a:solidFill>
                    <a:effectLst/>
                    <a:cs typeface="Times New Roman" pitchFamily="18" charset="0"/>
                  </a:rPr>
                  <a:t> </a:t>
                </a:r>
                <a:r>
                  <a:rPr lang="es-MX" sz="1600" b="0" dirty="0" err="1">
                    <a:solidFill>
                      <a:srgbClr val="000066"/>
                    </a:solidFill>
                    <a:effectLst/>
                    <a:cs typeface="Times New Roman" pitchFamily="18" charset="0"/>
                  </a:rPr>
                  <a:t>Sørensen</a:t>
                </a:r>
                <a:r>
                  <a:rPr lang="es-MX" sz="1600" b="0" dirty="0">
                    <a:solidFill>
                      <a:srgbClr val="000066"/>
                    </a:solidFill>
                    <a:effectLst/>
                    <a:cs typeface="Times New Roman" pitchFamily="18" charset="0"/>
                  </a:rPr>
                  <a:t> (1868-1939), como el logaritmo negativo en base 10 de la concentración de los iones H</a:t>
                </a:r>
                <a:r>
                  <a:rPr lang="es-MX" sz="1600" b="0" baseline="30000" dirty="0">
                    <a:solidFill>
                      <a:srgbClr val="000066"/>
                    </a:solidFill>
                    <a:effectLst/>
                    <a:cs typeface="Times New Roman" pitchFamily="18" charset="0"/>
                  </a:rPr>
                  <a:t>+</a:t>
                </a:r>
                <a:r>
                  <a:rPr lang="es-MX" sz="1600" b="0" dirty="0">
                    <a:solidFill>
                      <a:srgbClr val="000066"/>
                    </a:solidFill>
                    <a:effectLst/>
                    <a:cs typeface="Times New Roman" pitchFamily="18" charset="0"/>
                  </a:rPr>
                  <a:t> presentes en la disolución; es decir:</a:t>
                </a:r>
              </a:p>
              <a:p>
                <a:pPr algn="just" eaLnBrk="1" hangingPunct="1">
                  <a:lnSpc>
                    <a:spcPct val="140000"/>
                  </a:lnSpc>
                  <a:spcAft>
                    <a:spcPct val="40000"/>
                  </a:spcAft>
                </a:pPr>
                <a14:m>
                  <m:oMathPara xmlns:m="http://schemas.openxmlformats.org/officeDocument/2006/math">
                    <m:oMathParaPr>
                      <m:jc m:val="centerGroup"/>
                    </m:oMathParaPr>
                    <m:oMath xmlns:m="http://schemas.openxmlformats.org/officeDocument/2006/math">
                      <m:r>
                        <a:rPr lang="es-MX" sz="1600" b="0" i="1" smtClean="0">
                          <a:solidFill>
                            <a:srgbClr val="000066"/>
                          </a:solidFill>
                          <a:effectLst/>
                          <a:latin typeface="Cambria Math" panose="02040503050406030204" pitchFamily="18" charset="0"/>
                          <a:cs typeface="Times New Roman" pitchFamily="18" charset="0"/>
                        </a:rPr>
                        <m:t>𝑝𝐻</m:t>
                      </m:r>
                      <m:r>
                        <a:rPr lang="es-MX" sz="1600" b="0" i="1" smtClean="0">
                          <a:solidFill>
                            <a:srgbClr val="000066"/>
                          </a:solidFill>
                          <a:effectLst/>
                          <a:latin typeface="Cambria Math" panose="02040503050406030204" pitchFamily="18" charset="0"/>
                          <a:cs typeface="Times New Roman" pitchFamily="18" charset="0"/>
                        </a:rPr>
                        <m:t>=−</m:t>
                      </m:r>
                      <m:r>
                        <a:rPr lang="es-MX" sz="1600" b="0" i="1" smtClean="0">
                          <a:solidFill>
                            <a:srgbClr val="000066"/>
                          </a:solidFill>
                          <a:effectLst/>
                          <a:latin typeface="Cambria Math" panose="02040503050406030204" pitchFamily="18" charset="0"/>
                          <a:cs typeface="Times New Roman" pitchFamily="18" charset="0"/>
                        </a:rPr>
                        <m:t>𝑙𝑜𝑔</m:t>
                      </m:r>
                      <m:d>
                        <m:dPr>
                          <m:begChr m:val="["/>
                          <m:endChr m:val="]"/>
                          <m:ctrlPr>
                            <a:rPr lang="es-MX" sz="1600" b="0" i="1" smtClean="0">
                              <a:solidFill>
                                <a:srgbClr val="000066"/>
                              </a:solidFill>
                              <a:effectLst/>
                              <a:latin typeface="Cambria Math" panose="02040503050406030204" pitchFamily="18" charset="0"/>
                              <a:cs typeface="Times New Roman" pitchFamily="18" charset="0"/>
                            </a:rPr>
                          </m:ctrlPr>
                        </m:dPr>
                        <m:e>
                          <m:sSup>
                            <m:sSupPr>
                              <m:ctrlPr>
                                <a:rPr lang="es-MX" sz="1600" b="0" i="1" smtClean="0">
                                  <a:solidFill>
                                    <a:srgbClr val="000066"/>
                                  </a:solidFill>
                                  <a:effectLst/>
                                  <a:latin typeface="Cambria Math" panose="02040503050406030204" pitchFamily="18" charset="0"/>
                                  <a:cs typeface="Times New Roman" pitchFamily="18" charset="0"/>
                                </a:rPr>
                              </m:ctrlPr>
                            </m:sSupPr>
                            <m:e>
                              <m:r>
                                <a:rPr lang="es-MX" sz="1600" b="0" i="1" smtClean="0">
                                  <a:solidFill>
                                    <a:srgbClr val="000066"/>
                                  </a:solidFill>
                                  <a:effectLst/>
                                  <a:latin typeface="Cambria Math" panose="02040503050406030204" pitchFamily="18" charset="0"/>
                                  <a:cs typeface="Times New Roman" pitchFamily="18" charset="0"/>
                                </a:rPr>
                                <m:t>𝐻</m:t>
                              </m:r>
                            </m:e>
                            <m:sup>
                              <m:r>
                                <a:rPr lang="es-MX" sz="1600" b="0" i="1" smtClean="0">
                                  <a:solidFill>
                                    <a:srgbClr val="000066"/>
                                  </a:solidFill>
                                  <a:effectLst/>
                                  <a:latin typeface="Cambria Math" panose="02040503050406030204" pitchFamily="18" charset="0"/>
                                  <a:cs typeface="Times New Roman" pitchFamily="18" charset="0"/>
                                </a:rPr>
                                <m:t>+</m:t>
                              </m:r>
                            </m:sup>
                          </m:sSup>
                        </m:e>
                      </m:d>
                    </m:oMath>
                  </m:oMathPara>
                </a14:m>
                <a:endParaRPr lang="es-ES" sz="1600" b="0" dirty="0">
                  <a:solidFill>
                    <a:srgbClr val="000066"/>
                  </a:solidFill>
                  <a:effectLst/>
                  <a:cs typeface="Times New Roman" pitchFamily="18" charset="0"/>
                </a:endParaRPr>
              </a:p>
              <a:p>
                <a:pPr algn="just" eaLnBrk="1" hangingPunct="1">
                  <a:lnSpc>
                    <a:spcPct val="140000"/>
                  </a:lnSpc>
                  <a:spcAft>
                    <a:spcPct val="40000"/>
                  </a:spcAft>
                </a:pPr>
                <a:r>
                  <a:rPr lang="es-ES" sz="1600" b="0" dirty="0">
                    <a:solidFill>
                      <a:srgbClr val="000066"/>
                    </a:solidFill>
                    <a:effectLst/>
                    <a:cs typeface="Times New Roman" pitchFamily="18" charset="0"/>
                  </a:rPr>
                  <a:t>La escala de pH va de 0 a 14, una sustancia ácida tiene un pH menor de 7, una sustancia básica tiene un pH mayor de 7 y una sustancia neutra tiene un pH de 7; sin embargo, en la actualidad se pueden tener valores de pH negativos.</a:t>
                </a:r>
              </a:p>
            </p:txBody>
          </p:sp>
        </mc:Choice>
        <mc:Fallback xmlns="">
          <p:sp>
            <p:nvSpPr>
              <p:cNvPr id="231445" name="Text Box 21"/>
              <p:cNvSpPr txBox="1">
                <a:spLocks noRot="1" noChangeAspect="1" noMove="1" noResize="1" noEditPoints="1" noAdjustHandles="1" noChangeArrowheads="1" noChangeShapeType="1" noTextEdit="1"/>
              </p:cNvSpPr>
              <p:nvPr/>
            </p:nvSpPr>
            <p:spPr bwMode="auto">
              <a:xfrm>
                <a:off x="719138" y="1447800"/>
                <a:ext cx="7705725" cy="3007490"/>
              </a:xfrm>
              <a:prstGeom prst="rect">
                <a:avLst/>
              </a:prstGeom>
              <a:blipFill>
                <a:blip r:embed="rId2"/>
                <a:stretch>
                  <a:fillRect l="-475" r="-396" b="-1623"/>
                </a:stretch>
              </a:blipFill>
              <a:ln w="9525">
                <a:noFill/>
                <a:miter lim="800000"/>
                <a:headEnd/>
                <a:tailEnd/>
              </a:ln>
              <a:effectLst/>
            </p:spPr>
            <p:txBody>
              <a:bodyPr/>
              <a:lstStyle/>
              <a:p>
                <a:r>
                  <a:rPr lang="es-MX">
                    <a:noFill/>
                  </a:rPr>
                  <a:t> </a:t>
                </a:r>
              </a:p>
            </p:txBody>
          </p:sp>
        </mc:Fallback>
      </mc:AlternateContent>
      <p:sp>
        <p:nvSpPr>
          <p:cNvPr id="39"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lang="es-ES" sz="1800" kern="0" dirty="0">
                <a:solidFill>
                  <a:srgbClr val="000099"/>
                </a:solidFill>
                <a:effectLst/>
              </a:rPr>
              <a:t>Potencial de hidrógeno (pH)</a:t>
            </a:r>
          </a:p>
        </p:txBody>
      </p:sp>
    </p:spTree>
    <p:extLst>
      <p:ext uri="{BB962C8B-B14F-4D97-AF65-F5344CB8AC3E}">
        <p14:creationId xmlns:p14="http://schemas.microsoft.com/office/powerpoint/2010/main" val="289962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231445">
                                            <p:txEl>
                                              <p:pRg st="0" end="0"/>
                                            </p:txEl>
                                          </p:spTgt>
                                        </p:tgtEl>
                                        <p:attrNameLst>
                                          <p:attrName>style.visibility</p:attrName>
                                        </p:attrNameLst>
                                      </p:cBhvr>
                                      <p:to>
                                        <p:strVal val="visible"/>
                                      </p:to>
                                    </p:set>
                                    <p:animEffect transition="in" filter="strips(downRight)">
                                      <p:cBhvr>
                                        <p:cTn id="7" dur="500"/>
                                        <p:tgtEl>
                                          <p:spTgt spid="2314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1445">
                                            <p:txEl>
                                              <p:pRg st="1" end="1"/>
                                            </p:txEl>
                                          </p:spTgt>
                                        </p:tgtEl>
                                        <p:attrNameLst>
                                          <p:attrName>style.visibility</p:attrName>
                                        </p:attrNameLst>
                                      </p:cBhvr>
                                      <p:to>
                                        <p:strVal val="visible"/>
                                      </p:to>
                                    </p:set>
                                    <p:animEffect transition="in" filter="fade">
                                      <p:cBhvr>
                                        <p:cTn id="12" dur="500"/>
                                        <p:tgtEl>
                                          <p:spTgt spid="2314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31445">
                                            <p:txEl>
                                              <p:pRg st="2" end="2"/>
                                            </p:txEl>
                                          </p:spTgt>
                                        </p:tgtEl>
                                        <p:attrNameLst>
                                          <p:attrName>style.visibility</p:attrName>
                                        </p:attrNameLst>
                                      </p:cBhvr>
                                      <p:to>
                                        <p:strVal val="visible"/>
                                      </p:to>
                                    </p:set>
                                    <p:animEffect transition="in" filter="strips(downRight)">
                                      <p:cBhvr>
                                        <p:cTn id="17" dur="500"/>
                                        <p:tgtEl>
                                          <p:spTgt spid="23144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45" grpId="0" uiExpand="1" build="p"/>
    </p:bldLst>
  </p:timing>
</p:sld>
</file>

<file path=ppt/theme/theme1.xml><?xml version="1.0" encoding="utf-8"?>
<a:theme xmlns:a="http://schemas.openxmlformats.org/drawingml/2006/main" name="1_Ingeniería3">
  <a:themeElements>
    <a:clrScheme name="">
      <a:dk1>
        <a:srgbClr val="000000"/>
      </a:dk1>
      <a:lt1>
        <a:srgbClr val="FFFFFF"/>
      </a:lt1>
      <a:dk2>
        <a:srgbClr val="000000"/>
      </a:dk2>
      <a:lt2>
        <a:srgbClr val="B2B2B2"/>
      </a:lt2>
      <a:accent1>
        <a:srgbClr val="00CC99"/>
      </a:accent1>
      <a:accent2>
        <a:srgbClr val="3333CC"/>
      </a:accent2>
      <a:accent3>
        <a:srgbClr val="FFFFFF"/>
      </a:accent3>
      <a:accent4>
        <a:srgbClr val="000000"/>
      </a:accent4>
      <a:accent5>
        <a:srgbClr val="AAE2CA"/>
      </a:accent5>
      <a:accent6>
        <a:srgbClr val="2D2DB9"/>
      </a:accent6>
      <a:hlink>
        <a:srgbClr val="000066"/>
      </a:hlink>
      <a:folHlink>
        <a:srgbClr val="000066"/>
      </a:folHlink>
    </a:clrScheme>
    <a:fontScheme name="1_Ingeniería3">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s-ES" sz="1100" b="1"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s-ES" sz="1100" b="1"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1_Ingeniería3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Ingeniería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Ingeniería3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Ingeniería3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Ingeniería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Ingeniería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Ingeniería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8586</TotalTime>
  <Words>1648</Words>
  <Application>Microsoft Office PowerPoint</Application>
  <PresentationFormat>Presentación en pantalla (4:3)</PresentationFormat>
  <Paragraphs>250</Paragraphs>
  <Slides>29</Slides>
  <Notes>1</Notes>
  <HiddenSlides>0</HiddenSlides>
  <MMClips>0</MMClips>
  <ScaleCrop>false</ScaleCrop>
  <HeadingPairs>
    <vt:vector size="8" baseType="variant">
      <vt:variant>
        <vt:lpstr>Fuentes usadas</vt:lpstr>
      </vt:variant>
      <vt:variant>
        <vt:i4>4</vt:i4>
      </vt:variant>
      <vt:variant>
        <vt:lpstr>Tema</vt:lpstr>
      </vt:variant>
      <vt:variant>
        <vt:i4>1</vt:i4>
      </vt:variant>
      <vt:variant>
        <vt:lpstr>Servidores OLE incrustados</vt:lpstr>
      </vt:variant>
      <vt:variant>
        <vt:i4>2</vt:i4>
      </vt:variant>
      <vt:variant>
        <vt:lpstr>Títulos de diapositiva</vt:lpstr>
      </vt:variant>
      <vt:variant>
        <vt:i4>29</vt:i4>
      </vt:variant>
    </vt:vector>
  </HeadingPairs>
  <TitlesOfParts>
    <vt:vector size="36" baseType="lpstr">
      <vt:lpstr>Arial</vt:lpstr>
      <vt:lpstr>Cambria Math</vt:lpstr>
      <vt:lpstr>Times New Roman</vt:lpstr>
      <vt:lpstr>Wingdings</vt:lpstr>
      <vt:lpstr>1_Ingeniería3</vt:lpstr>
      <vt:lpstr>Equation.3</vt:lpstr>
      <vt:lpstr>Ecuación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Personal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Alfredo Velásquez Márquez</dc:creator>
  <cp:lastModifiedBy>Alfredo Velásquez M.</cp:lastModifiedBy>
  <cp:revision>257</cp:revision>
  <dcterms:created xsi:type="dcterms:W3CDTF">2005-07-23T04:28:49Z</dcterms:created>
  <dcterms:modified xsi:type="dcterms:W3CDTF">2018-02-04T08:42:13Z</dcterms:modified>
</cp:coreProperties>
</file>