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1"/>
  </p:notesMasterIdLst>
  <p:sldIdLst>
    <p:sldId id="329" r:id="rId2"/>
    <p:sldId id="335" r:id="rId3"/>
    <p:sldId id="336" r:id="rId4"/>
    <p:sldId id="337" r:id="rId5"/>
    <p:sldId id="338" r:id="rId6"/>
    <p:sldId id="339" r:id="rId7"/>
    <p:sldId id="340" r:id="rId8"/>
    <p:sldId id="342" r:id="rId9"/>
    <p:sldId id="343" r:id="rId10"/>
    <p:sldId id="344" r:id="rId11"/>
    <p:sldId id="348" r:id="rId12"/>
    <p:sldId id="354" r:id="rId13"/>
    <p:sldId id="345" r:id="rId14"/>
    <p:sldId id="346" r:id="rId15"/>
    <p:sldId id="347" r:id="rId16"/>
    <p:sldId id="351" r:id="rId17"/>
    <p:sldId id="353" r:id="rId18"/>
    <p:sldId id="352" r:id="rId19"/>
    <p:sldId id="355" r:id="rId20"/>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modifyVerifier cryptProviderType="rsaFull" cryptAlgorithmClass="hash" cryptAlgorithmType="typeAny" cryptAlgorithmSid="4" spinCount="100000" saltData="nlulvS/ZEvewLKTuYmtD0w==" hashData="VbezTVMhUp7VA5hQtaIEEj9sqqQ="/>
  <p:extLst>
    <p:ext uri="{EFAFB233-063F-42B5-8137-9DF3F51BA10A}">
      <p15:sldGuideLst xmlns:p15="http://schemas.microsoft.com/office/powerpoint/2012/main">
        <p15:guide id="1" orient="horz" pos="36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0"/>
    <a:srgbClr val="FAFAE6"/>
    <a:srgbClr val="FAFAD2"/>
    <a:srgbClr val="FFFFCC"/>
    <a:srgbClr val="FAFAFA"/>
    <a:srgbClr val="FFFFFF"/>
    <a:srgbClr val="CCECFF"/>
    <a:srgbClr val="FFFF99"/>
    <a:srgbClr val="FF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40" autoAdjust="0"/>
    <p:restoredTop sz="96996" autoAdjust="0"/>
  </p:normalViewPr>
  <p:slideViewPr>
    <p:cSldViewPr>
      <p:cViewPr varScale="1">
        <p:scale>
          <a:sx n="86" d="100"/>
          <a:sy n="86" d="100"/>
        </p:scale>
        <p:origin x="996" y="96"/>
      </p:cViewPr>
      <p:guideLst>
        <p:guide orient="horz" pos="36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665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65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665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2C0F8EA-9A6D-4CB0-A73E-CCB3A357B216}" type="slidenum">
              <a:rPr lang="es-ES"/>
              <a:pPr/>
              <a:t>‹Nº›</a:t>
            </a:fld>
            <a:endParaRPr lang="es-ES"/>
          </a:p>
        </p:txBody>
      </p:sp>
    </p:spTree>
    <p:extLst>
      <p:ext uri="{BB962C8B-B14F-4D97-AF65-F5344CB8AC3E}">
        <p14:creationId xmlns:p14="http://schemas.microsoft.com/office/powerpoint/2010/main" val="11787880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0"/>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CEE7752A-582C-4846-8300-2C52D1DBFE45}"/>
              </a:ext>
            </a:extLst>
          </p:cNvPr>
          <p:cNvSpPr>
            <a:spLocks noChangeArrowheads="1"/>
          </p:cNvSpPr>
          <p:nvPr userDrawn="1"/>
        </p:nvSpPr>
        <p:spPr bwMode="auto">
          <a:xfrm>
            <a:off x="1" y="1008029"/>
            <a:ext cx="9144000" cy="252000"/>
          </a:xfrm>
          <a:prstGeom prst="rect">
            <a:avLst/>
          </a:prstGeom>
          <a:gradFill rotWithShape="0">
            <a:gsLst>
              <a:gs pos="0">
                <a:srgbClr val="FAFAF2"/>
              </a:gs>
              <a:gs pos="50000">
                <a:srgbClr val="003399"/>
              </a:gs>
              <a:gs pos="100000">
                <a:srgbClr val="FAFAF2"/>
              </a:gs>
            </a:gsLst>
            <a:lin ang="5400000" scaled="1"/>
          </a:gradFill>
          <a:ln w="9525">
            <a:noFill/>
            <a:miter lim="800000"/>
            <a:headEnd/>
            <a:tailEnd/>
          </a:ln>
          <a:effectLst/>
        </p:spPr>
        <p:txBody>
          <a:bodyPr wrap="square" anchor="ctr">
            <a:noAutofit/>
          </a:bodyPr>
          <a:lstStyle/>
          <a:p>
            <a:endParaRPr lang="es-MX" sz="2338" dirty="0"/>
          </a:p>
        </p:txBody>
      </p:sp>
      <p:sp>
        <p:nvSpPr>
          <p:cNvPr id="12" name="Text Box 9">
            <a:extLst>
              <a:ext uri="{FF2B5EF4-FFF2-40B4-BE49-F238E27FC236}">
                <a16:creationId xmlns:a16="http://schemas.microsoft.com/office/drawing/2014/main" id="{9EFB6241-5284-4B11-96DE-43455AD4DD25}"/>
              </a:ext>
            </a:extLst>
          </p:cNvPr>
          <p:cNvSpPr txBox="1">
            <a:spLocks noChangeArrowheads="1"/>
          </p:cNvSpPr>
          <p:nvPr userDrawn="1"/>
        </p:nvSpPr>
        <p:spPr bwMode="auto">
          <a:xfrm>
            <a:off x="2785963" y="53247"/>
            <a:ext cx="3572074" cy="393954"/>
          </a:xfrm>
          <a:prstGeom prst="rect">
            <a:avLst/>
          </a:prstGeom>
          <a:noFill/>
          <a:ln w="9525">
            <a:noFill/>
            <a:miter lim="800000"/>
            <a:headEnd/>
            <a:tailEnd/>
          </a:ln>
          <a:effectLst/>
        </p:spPr>
        <p:txBody>
          <a:bodyPr>
            <a:spAutoFit/>
          </a:bodyPr>
          <a:lstStyle/>
          <a:p>
            <a:pPr algn="ctr">
              <a:lnSpc>
                <a:spcPct val="70000"/>
              </a:lnSpc>
            </a:pPr>
            <a:r>
              <a:rPr lang="es-ES" sz="2800" b="1" i="0" dirty="0">
                <a:solidFill>
                  <a:srgbClr val="000099"/>
                </a:solidFill>
                <a:latin typeface="Arial Black" panose="020B0A04020102020204" pitchFamily="34" charset="0"/>
                <a:cs typeface="Arial" panose="020B0604020202020204" pitchFamily="34" charset="0"/>
              </a:rPr>
              <a:t>U   N   A   M</a:t>
            </a:r>
          </a:p>
        </p:txBody>
      </p:sp>
      <p:sp>
        <p:nvSpPr>
          <p:cNvPr id="18" name="Text Box 10">
            <a:extLst>
              <a:ext uri="{FF2B5EF4-FFF2-40B4-BE49-F238E27FC236}">
                <a16:creationId xmlns:a16="http://schemas.microsoft.com/office/drawing/2014/main" id="{C8E36F42-E7EA-4031-84CE-FC783DDC2BB9}"/>
              </a:ext>
            </a:extLst>
          </p:cNvPr>
          <p:cNvSpPr txBox="1">
            <a:spLocks noChangeArrowheads="1"/>
          </p:cNvSpPr>
          <p:nvPr userDrawn="1"/>
        </p:nvSpPr>
        <p:spPr bwMode="auto">
          <a:xfrm>
            <a:off x="2937966" y="446410"/>
            <a:ext cx="3268067" cy="246286"/>
          </a:xfrm>
          <a:prstGeom prst="rect">
            <a:avLst/>
          </a:prstGeom>
          <a:noFill/>
          <a:ln w="9525">
            <a:noFill/>
            <a:miter lim="800000"/>
            <a:headEnd/>
            <a:tailEnd/>
          </a:ln>
          <a:effectLst/>
        </p:spPr>
        <p:txBody>
          <a:bodyPr wrap="square">
            <a:spAutoFit/>
          </a:bodyPr>
          <a:lstStyle/>
          <a:p>
            <a:pPr algn="ctr">
              <a:lnSpc>
                <a:spcPct val="70000"/>
              </a:lnSpc>
            </a:pPr>
            <a:r>
              <a:rPr lang="es-ES" sz="1400" b="1" i="0" dirty="0">
                <a:solidFill>
                  <a:srgbClr val="000099"/>
                </a:solidFill>
                <a:latin typeface="Arial" panose="020B0604020202020204" pitchFamily="34" charset="0"/>
                <a:cs typeface="Arial" panose="020B0604020202020204" pitchFamily="34" charset="0"/>
              </a:rPr>
              <a:t>Facultad de Ingeniería</a:t>
            </a:r>
          </a:p>
        </p:txBody>
      </p:sp>
      <p:pic>
        <p:nvPicPr>
          <p:cNvPr id="19" name="Imagen 18">
            <a:extLst>
              <a:ext uri="{FF2B5EF4-FFF2-40B4-BE49-F238E27FC236}">
                <a16:creationId xmlns:a16="http://schemas.microsoft.com/office/drawing/2014/main" id="{8133E7BA-4C2B-4F08-8CB2-284B7C2D717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28845" y="0"/>
            <a:ext cx="1003095" cy="1253942"/>
          </a:xfrm>
          <a:prstGeom prst="rect">
            <a:avLst/>
          </a:prstGeom>
        </p:spPr>
      </p:pic>
      <p:pic>
        <p:nvPicPr>
          <p:cNvPr id="20" name="Imagen 19">
            <a:extLst>
              <a:ext uri="{FF2B5EF4-FFF2-40B4-BE49-F238E27FC236}">
                <a16:creationId xmlns:a16="http://schemas.microsoft.com/office/drawing/2014/main" id="{8258A4D9-6054-488C-997A-1B2D71E8E37D}"/>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13379" y="-12899"/>
            <a:ext cx="1083259" cy="1212152"/>
          </a:xfrm>
          <a:prstGeom prst="rect">
            <a:avLst/>
          </a:prstGeom>
        </p:spPr>
      </p:pic>
      <p:sp>
        <p:nvSpPr>
          <p:cNvPr id="21" name="Rectangle 12">
            <a:extLst>
              <a:ext uri="{FF2B5EF4-FFF2-40B4-BE49-F238E27FC236}">
                <a16:creationId xmlns:a16="http://schemas.microsoft.com/office/drawing/2014/main" id="{F7D17DBF-FD4E-4FF6-ADBC-B09FBF72015F}"/>
              </a:ext>
            </a:extLst>
          </p:cNvPr>
          <p:cNvSpPr>
            <a:spLocks noChangeArrowheads="1"/>
          </p:cNvSpPr>
          <p:nvPr userDrawn="1"/>
        </p:nvSpPr>
        <p:spPr bwMode="auto">
          <a:xfrm>
            <a:off x="1" y="6607363"/>
            <a:ext cx="9144000" cy="252000"/>
          </a:xfrm>
          <a:prstGeom prst="rect">
            <a:avLst/>
          </a:prstGeom>
          <a:gradFill rotWithShape="0">
            <a:gsLst>
              <a:gs pos="28000">
                <a:srgbClr val="FAFAF2"/>
              </a:gs>
              <a:gs pos="100000">
                <a:srgbClr val="003399"/>
              </a:gs>
            </a:gsLst>
            <a:lin ang="5400000" scaled="1"/>
          </a:gradFill>
          <a:ln w="9525">
            <a:noFill/>
            <a:miter lim="800000"/>
            <a:headEnd/>
            <a:tailEnd/>
          </a:ln>
          <a:effectLst/>
        </p:spPr>
        <p:txBody>
          <a:bodyPr wrap="square" anchor="ctr">
            <a:noAutofit/>
          </a:bodyPr>
          <a:lstStyle/>
          <a:p>
            <a:endParaRPr lang="es-MX" sz="2338"/>
          </a:p>
        </p:txBody>
      </p:sp>
      <p:sp>
        <p:nvSpPr>
          <p:cNvPr id="22" name="Text Box 13">
            <a:extLst>
              <a:ext uri="{FF2B5EF4-FFF2-40B4-BE49-F238E27FC236}">
                <a16:creationId xmlns:a16="http://schemas.microsoft.com/office/drawing/2014/main" id="{4FD68A97-ED00-4AAC-8A38-83273143B33F}"/>
              </a:ext>
            </a:extLst>
          </p:cNvPr>
          <p:cNvSpPr txBox="1">
            <a:spLocks noChangeArrowheads="1"/>
          </p:cNvSpPr>
          <p:nvPr userDrawn="1"/>
        </p:nvSpPr>
        <p:spPr bwMode="auto">
          <a:xfrm>
            <a:off x="8508908" y="6564517"/>
            <a:ext cx="623032" cy="337692"/>
          </a:xfrm>
          <a:prstGeom prst="rect">
            <a:avLst/>
          </a:prstGeom>
          <a:noFill/>
          <a:ln w="9525">
            <a:noFill/>
            <a:miter lim="800000"/>
            <a:headEnd/>
            <a:tailEnd/>
          </a:ln>
          <a:effectLst/>
        </p:spPr>
        <p:txBody>
          <a:bodyPr wrap="none">
            <a:spAutoFit/>
            <a:flatTx/>
          </a:bodyPr>
          <a:lstStyle/>
          <a:p>
            <a:pPr algn="ctr" eaLnBrk="0" hangingPunct="0"/>
            <a:r>
              <a:rPr lang="es-ES" sz="1559" b="1" i="1" dirty="0">
                <a:solidFill>
                  <a:srgbClr val="9999FF"/>
                </a:solidFill>
                <a:effectLst>
                  <a:outerShdw blurRad="38100" dist="38100" dir="2700000" algn="tl">
                    <a:srgbClr val="000000"/>
                  </a:outerShdw>
                </a:effectLst>
                <a:latin typeface="Times New Roman" pitchFamily="18" charset="0"/>
              </a:rPr>
              <a:t>AVM</a:t>
            </a:r>
          </a:p>
        </p:txBody>
      </p:sp>
    </p:spTree>
  </p:cSld>
  <p:clrMap bg1="lt1" tx1="dk1" bg2="lt2" tx2="dk2" accent1="accent1" accent2="accent2" accent3="accent3" accent4="accent4" accent5="accent5" accent6="accent6" hlink="hlink" folHlink="folHlink"/>
  <p:sldLayoutIdLst>
    <p:sldLayoutId id="2147483657" r:id="rId1"/>
    <p:sldLayoutId id="2147483663"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5.bin"/><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2895600" y="3124200"/>
            <a:ext cx="3340786" cy="769441"/>
          </a:xfrm>
          <a:prstGeom prst="rect">
            <a:avLst/>
          </a:prstGeom>
          <a:noFill/>
          <a:ln w="9525">
            <a:noFill/>
            <a:miter lim="800000"/>
            <a:headEnd/>
            <a:tailEnd/>
          </a:ln>
          <a:effectLst>
            <a:outerShdw dist="35921" dir="2700000" algn="ctr" rotWithShape="0">
              <a:schemeClr val="bg2"/>
            </a:outerShdw>
          </a:effectLst>
        </p:spPr>
        <p:txBody>
          <a:bodyPr wrap="none">
            <a:spAutoFit/>
          </a:bodyPr>
          <a:lstStyle/>
          <a:p>
            <a:r>
              <a:rPr lang="es-ES" sz="4400" b="1" dirty="0">
                <a:solidFill>
                  <a:srgbClr val="000066"/>
                </a:solidFill>
                <a:latin typeface="Arial" pitchFamily="34" charset="0"/>
                <a:cs typeface="Arial" pitchFamily="34" charset="0"/>
              </a:rPr>
              <a:t>CRISTALES</a:t>
            </a:r>
          </a:p>
        </p:txBody>
      </p:sp>
      <p:sp>
        <p:nvSpPr>
          <p:cNvPr id="3" name="1 CuadroTexto"/>
          <p:cNvSpPr txBox="1"/>
          <p:nvPr/>
        </p:nvSpPr>
        <p:spPr>
          <a:xfrm>
            <a:off x="3059832" y="5497487"/>
            <a:ext cx="3168352" cy="307777"/>
          </a:xfrm>
          <a:prstGeom prst="rect">
            <a:avLst/>
          </a:prstGeom>
          <a:noFill/>
        </p:spPr>
        <p:txBody>
          <a:bodyPr wrap="square" rtlCol="0">
            <a:spAutoFit/>
          </a:bodyPr>
          <a:lstStyle>
            <a:defPPr>
              <a:defRPr lang="es-E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400" b="1" i="1" u="none" strike="noStrike" kern="1200" cap="none" spc="0" normalizeH="0" baseline="0" noProof="0" dirty="0">
                <a:ln>
                  <a:noFill/>
                </a:ln>
                <a:solidFill>
                  <a:srgbClr val="000066"/>
                </a:solidFill>
                <a:effectLst/>
                <a:uLnTx/>
                <a:uFillTx/>
                <a:latin typeface="Times New Roman" pitchFamily="18" charset="0"/>
                <a:ea typeface="+mn-ea"/>
                <a:cs typeface="+mn-cs"/>
              </a:rPr>
              <a:t>M. C. Q.  Alfredo Velásquez Márquez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chang13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44634" y="1182416"/>
            <a:ext cx="3853146" cy="5342928"/>
          </a:xfrm>
          <a:prstGeom prst="rect">
            <a:avLst/>
          </a:prstGeom>
          <a:noFill/>
        </p:spPr>
      </p:pic>
      <p:pic>
        <p:nvPicPr>
          <p:cNvPr id="194563" name="Picture 3"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3968" y="1329209"/>
            <a:ext cx="1917700" cy="155575"/>
          </a:xfrm>
          <a:prstGeom prst="rect">
            <a:avLst/>
          </a:prstGeom>
          <a:noFill/>
        </p:spPr>
      </p:pic>
      <p:sp>
        <p:nvSpPr>
          <p:cNvPr id="4"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Celdas unitarias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fade">
                                      <p:cBhvr>
                                        <p:cTn id="7" dur="500"/>
                                        <p:tgtEl>
                                          <p:spTgt spid="194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4"/>
          <p:cNvSpPr>
            <a:spLocks noChangeArrowheads="1"/>
          </p:cNvSpPr>
          <p:nvPr/>
        </p:nvSpPr>
        <p:spPr bwMode="auto">
          <a:xfrm>
            <a:off x="537966" y="1529497"/>
            <a:ext cx="8066482" cy="1077218"/>
          </a:xfrm>
          <a:prstGeom prst="rect">
            <a:avLst/>
          </a:prstGeom>
          <a:noFill/>
          <a:ln w="9525">
            <a:noFill/>
            <a:miter lim="800000"/>
            <a:headEnd/>
            <a:tailEnd/>
          </a:ln>
          <a:effectLst/>
        </p:spPr>
        <p:txBody>
          <a:bodyPr wrap="square">
            <a:spAutoFit/>
          </a:bodyPr>
          <a:lstStyle/>
          <a:p>
            <a:pPr algn="just"/>
            <a:r>
              <a:rPr lang="es-ES" sz="1600" dirty="0">
                <a:solidFill>
                  <a:srgbClr val="000099"/>
                </a:solidFill>
                <a:latin typeface="Arial" charset="0"/>
              </a:rPr>
              <a:t>Conociendo la estructura en la que cristalizan los átomos de un elemento y su densidad, se pueden determinar los radios atómicos; por ejemplo, el oro cristaliza en un estructura cúbica compacta (un cubo centrado en las caras) y tiene una densidad de 19.3 [</a:t>
            </a:r>
            <a:r>
              <a:rPr lang="es-ES" sz="1600" dirty="0" err="1">
                <a:solidFill>
                  <a:srgbClr val="000099"/>
                </a:solidFill>
                <a:latin typeface="Arial" charset="0"/>
              </a:rPr>
              <a:t>g·cm</a:t>
            </a:r>
            <a:r>
              <a:rPr lang="es-ES" sz="1600" baseline="30000" dirty="0">
                <a:solidFill>
                  <a:srgbClr val="000099"/>
                </a:solidFill>
                <a:latin typeface="Arial" charset="0"/>
                <a:cs typeface="Arial" charset="0"/>
              </a:rPr>
              <a:t>–</a:t>
            </a:r>
            <a:r>
              <a:rPr lang="es-ES" sz="1600" baseline="30000" dirty="0">
                <a:solidFill>
                  <a:srgbClr val="000099"/>
                </a:solidFill>
                <a:latin typeface="Arial" charset="0"/>
              </a:rPr>
              <a:t>3</a:t>
            </a:r>
            <a:r>
              <a:rPr lang="es-ES" sz="1600" dirty="0">
                <a:solidFill>
                  <a:srgbClr val="000099"/>
                </a:solidFill>
                <a:latin typeface="Arial" charset="0"/>
              </a:rPr>
              <a:t>]. El radio atómico del oro se puede determinar de la forma siguiente:</a:t>
            </a:r>
          </a:p>
        </p:txBody>
      </p:sp>
      <p:pic>
        <p:nvPicPr>
          <p:cNvPr id="4" name="Picture 3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399" y="2852936"/>
            <a:ext cx="5903616" cy="1797448"/>
          </a:xfrm>
          <a:prstGeom prst="rect">
            <a:avLst/>
          </a:prstGeom>
          <a:noFill/>
          <a:ln>
            <a:noFill/>
          </a:ln>
        </p:spPr>
      </p:pic>
      <p:graphicFrame>
        <p:nvGraphicFramePr>
          <p:cNvPr id="2" name="1 Objeto"/>
          <p:cNvGraphicFramePr>
            <a:graphicFrameLocks noChangeAspect="1"/>
          </p:cNvGraphicFramePr>
          <p:nvPr>
            <p:extLst>
              <p:ext uri="{D42A27DB-BD31-4B8C-83A1-F6EECF244321}">
                <p14:modId xmlns:p14="http://schemas.microsoft.com/office/powerpoint/2010/main" val="1169510759"/>
              </p:ext>
            </p:extLst>
          </p:nvPr>
        </p:nvGraphicFramePr>
        <p:xfrm>
          <a:off x="1556366" y="4797152"/>
          <a:ext cx="6029682" cy="521188"/>
        </p:xfrm>
        <a:graphic>
          <a:graphicData uri="http://schemas.openxmlformats.org/presentationml/2006/ole">
            <mc:AlternateContent xmlns:mc="http://schemas.openxmlformats.org/markup-compatibility/2006">
              <mc:Choice xmlns:v="urn:schemas-microsoft-com:vml" Requires="v">
                <p:oleObj spid="_x0000_s224306" name="Ecuación" r:id="rId4" imgW="4851400" imgH="419100" progId="Equation.3">
                  <p:embed/>
                </p:oleObj>
              </mc:Choice>
              <mc:Fallback>
                <p:oleObj name="Ecuación" r:id="rId4" imgW="4851400" imgH="4191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6366" y="4797152"/>
                        <a:ext cx="6029682" cy="521188"/>
                      </a:xfrm>
                      <a:prstGeom prst="rect">
                        <a:avLst/>
                      </a:prstGeom>
                      <a:noFill/>
                      <a:ln>
                        <a:noFill/>
                      </a:ln>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1647956096"/>
              </p:ext>
            </p:extLst>
          </p:nvPr>
        </p:nvGraphicFramePr>
        <p:xfrm>
          <a:off x="1735419" y="5661248"/>
          <a:ext cx="5673162" cy="545282"/>
        </p:xfrm>
        <a:graphic>
          <a:graphicData uri="http://schemas.openxmlformats.org/presentationml/2006/ole">
            <mc:AlternateContent xmlns:mc="http://schemas.openxmlformats.org/markup-compatibility/2006">
              <mc:Choice xmlns:v="urn:schemas-microsoft-com:vml" Requires="v">
                <p:oleObj spid="_x0000_s224307" name="Ecuación" r:id="rId6" imgW="4622800" imgH="444500" progId="Equation.3">
                  <p:embed/>
                </p:oleObj>
              </mc:Choice>
              <mc:Fallback>
                <p:oleObj name="Ecuación" r:id="rId6" imgW="4622800" imgH="4445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5419" y="5661248"/>
                        <a:ext cx="5673162" cy="545282"/>
                      </a:xfrm>
                      <a:prstGeom prst="rect">
                        <a:avLst/>
                      </a:prstGeom>
                      <a:noFill/>
                      <a:ln>
                        <a:noFill/>
                      </a:ln>
                    </p:spPr>
                  </p:pic>
                </p:oleObj>
              </mc:Fallback>
            </mc:AlternateContent>
          </a:graphicData>
        </a:graphic>
      </p:graphicFrame>
      <p:sp>
        <p:nvSpPr>
          <p:cNvPr id="9"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Aplicación</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9684">
                                            <p:txEl>
                                              <p:pRg st="0" end="0"/>
                                            </p:txEl>
                                          </p:spTgt>
                                        </p:tgtEl>
                                        <p:attrNameLst>
                                          <p:attrName>style.visibility</p:attrName>
                                        </p:attrNameLst>
                                      </p:cBhvr>
                                      <p:to>
                                        <p:strVal val="visible"/>
                                      </p:to>
                                    </p:set>
                                    <p:animEffect transition="in" filter="strips(downRight)">
                                      <p:cBhvr>
                                        <p:cTn id="7" dur="500"/>
                                        <p:tgtEl>
                                          <p:spTgt spid="199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0361" y="1412776"/>
            <a:ext cx="5921692" cy="1802952"/>
          </a:xfrm>
          <a:prstGeom prst="rect">
            <a:avLst/>
          </a:prstGeom>
          <a:noFill/>
          <a:ln>
            <a:noFill/>
          </a:ln>
        </p:spPr>
      </p:pic>
      <p:graphicFrame>
        <p:nvGraphicFramePr>
          <p:cNvPr id="5" name="4 Objeto"/>
          <p:cNvGraphicFramePr>
            <a:graphicFrameLocks noChangeAspect="1"/>
          </p:cNvGraphicFramePr>
          <p:nvPr>
            <p:extLst>
              <p:ext uri="{D42A27DB-BD31-4B8C-83A1-F6EECF244321}">
                <p14:modId xmlns:p14="http://schemas.microsoft.com/office/powerpoint/2010/main" val="60970950"/>
              </p:ext>
            </p:extLst>
          </p:nvPr>
        </p:nvGraphicFramePr>
        <p:xfrm>
          <a:off x="3058246" y="3434428"/>
          <a:ext cx="3025922" cy="315026"/>
        </p:xfrm>
        <a:graphic>
          <a:graphicData uri="http://schemas.openxmlformats.org/presentationml/2006/ole">
            <mc:AlternateContent xmlns:mc="http://schemas.openxmlformats.org/markup-compatibility/2006">
              <mc:Choice xmlns:v="urn:schemas-microsoft-com:vml" Requires="v">
                <p:oleObj spid="_x0000_s225318" name="Ecuación" r:id="rId4" imgW="2324100" imgH="241300" progId="Equation.3">
                  <p:embed/>
                </p:oleObj>
              </mc:Choice>
              <mc:Fallback>
                <p:oleObj name="Ecuación" r:id="rId4" imgW="23241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8246" y="3434428"/>
                        <a:ext cx="3025922" cy="315026"/>
                      </a:xfrm>
                      <a:prstGeom prst="rect">
                        <a:avLst/>
                      </a:prstGeom>
                      <a:noFill/>
                      <a:ln>
                        <a:noFill/>
                      </a:ln>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2085793628"/>
              </p:ext>
            </p:extLst>
          </p:nvPr>
        </p:nvGraphicFramePr>
        <p:xfrm>
          <a:off x="2823903" y="4036478"/>
          <a:ext cx="3496196" cy="472642"/>
        </p:xfrm>
        <a:graphic>
          <a:graphicData uri="http://schemas.openxmlformats.org/presentationml/2006/ole">
            <mc:AlternateContent xmlns:mc="http://schemas.openxmlformats.org/markup-compatibility/2006">
              <mc:Choice xmlns:v="urn:schemas-microsoft-com:vml" Requires="v">
                <p:oleObj spid="_x0000_s225319" name="Ecuación" r:id="rId6" imgW="2730500" imgH="368300" progId="Equation.3">
                  <p:embed/>
                </p:oleObj>
              </mc:Choice>
              <mc:Fallback>
                <p:oleObj name="Ecuación" r:id="rId6" imgW="27305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3903" y="4036478"/>
                        <a:ext cx="3496196" cy="472642"/>
                      </a:xfrm>
                      <a:prstGeom prst="rect">
                        <a:avLst/>
                      </a:prstGeom>
                      <a:noFill/>
                      <a:ln>
                        <a:noFill/>
                      </a:ln>
                    </p:spPr>
                  </p:pic>
                </p:oleObj>
              </mc:Fallback>
            </mc:AlternateContent>
          </a:graphicData>
        </a:graphic>
      </p:graphicFrame>
      <p:sp>
        <p:nvSpPr>
          <p:cNvPr id="9" name="Rectangle 10"/>
          <p:cNvSpPr>
            <a:spLocks noChangeArrowheads="1"/>
          </p:cNvSpPr>
          <p:nvPr/>
        </p:nvSpPr>
        <p:spPr bwMode="auto">
          <a:xfrm>
            <a:off x="958850" y="4902259"/>
            <a:ext cx="7224713" cy="830997"/>
          </a:xfrm>
          <a:prstGeom prst="rect">
            <a:avLst/>
          </a:prstGeom>
          <a:noFill/>
          <a:ln w="9525">
            <a:noFill/>
            <a:miter lim="800000"/>
            <a:headEnd/>
            <a:tailEnd/>
          </a:ln>
          <a:effectLst/>
        </p:spPr>
        <p:txBody>
          <a:bodyPr>
            <a:spAutoFit/>
          </a:bodyPr>
          <a:lstStyle/>
          <a:p>
            <a:pPr algn="just"/>
            <a:r>
              <a:rPr lang="es-ES" sz="1600" dirty="0">
                <a:solidFill>
                  <a:srgbClr val="000099"/>
                </a:solidFill>
                <a:latin typeface="Arial" charset="0"/>
              </a:rPr>
              <a:t>Cuando la plata cristaliza forma celdas cúbicas centradas en las caras. La longitud de la arista de la celda unitaria es de 408.7 [pm]. Calcule la densidad de la plata.</a:t>
            </a:r>
          </a:p>
        </p:txBody>
      </p:sp>
      <p:sp>
        <p:nvSpPr>
          <p:cNvPr id="10"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Aplicación</a:t>
            </a:r>
            <a:endParaRPr lang="es-ES" sz="1800" b="1" u="sng" dirty="0">
              <a:solidFill>
                <a:srgbClr val="000099"/>
              </a:solidFill>
              <a:latin typeface="Arial" charset="0"/>
            </a:endParaRPr>
          </a:p>
        </p:txBody>
      </p:sp>
    </p:spTree>
    <p:extLst>
      <p:ext uri="{BB962C8B-B14F-4D97-AF65-F5344CB8AC3E}">
        <p14:creationId xmlns:p14="http://schemas.microsoft.com/office/powerpoint/2010/main" val="3952959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strips(downRight)">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Text Box 4"/>
          <p:cNvSpPr txBox="1">
            <a:spLocks noChangeArrowheads="1"/>
          </p:cNvSpPr>
          <p:nvPr/>
        </p:nvSpPr>
        <p:spPr bwMode="auto">
          <a:xfrm>
            <a:off x="753989" y="1487686"/>
            <a:ext cx="7634436" cy="1077218"/>
          </a:xfrm>
          <a:prstGeom prst="rect">
            <a:avLst/>
          </a:prstGeom>
          <a:noFill/>
          <a:ln w="9525">
            <a:noFill/>
            <a:miter lim="800000"/>
            <a:headEnd/>
            <a:tailEnd/>
          </a:ln>
          <a:effectLst/>
        </p:spPr>
        <p:txBody>
          <a:bodyPr wrap="square">
            <a:spAutoFit/>
          </a:bodyPr>
          <a:lstStyle/>
          <a:p>
            <a:pPr algn="just"/>
            <a:r>
              <a:rPr lang="es-ES" sz="1600" dirty="0">
                <a:solidFill>
                  <a:srgbClr val="000099"/>
                </a:solidFill>
                <a:latin typeface="Arial" charset="0"/>
              </a:rPr>
              <a:t>En 1912 el físico alemán Max von </a:t>
            </a:r>
            <a:r>
              <a:rPr lang="es-ES" sz="1600" dirty="0" err="1">
                <a:solidFill>
                  <a:srgbClr val="000099"/>
                </a:solidFill>
                <a:latin typeface="Arial" charset="0"/>
              </a:rPr>
              <a:t>Laue</a:t>
            </a:r>
            <a:r>
              <a:rPr lang="es-ES" sz="1600" dirty="0">
                <a:solidFill>
                  <a:srgbClr val="000099"/>
                </a:solidFill>
                <a:latin typeface="Arial" charset="0"/>
              </a:rPr>
              <a:t> sugirió que las longitudes de onda de los rayos X son comparables con las magnitudes de las distancias que existen entre los puntos reticulares de un cristal. Por lo que la red cristalina podría difractar los rayos X.</a:t>
            </a:r>
            <a:endParaRPr lang="es-ES" sz="1600" dirty="0"/>
          </a:p>
        </p:txBody>
      </p:sp>
      <p:grpSp>
        <p:nvGrpSpPr>
          <p:cNvPr id="195593" name="Group 9"/>
          <p:cNvGrpSpPr>
            <a:grpSpLocks/>
          </p:cNvGrpSpPr>
          <p:nvPr/>
        </p:nvGrpSpPr>
        <p:grpSpPr bwMode="auto">
          <a:xfrm>
            <a:off x="1808163" y="2780928"/>
            <a:ext cx="5526087" cy="3175000"/>
            <a:chOff x="1139" y="1824"/>
            <a:chExt cx="3481" cy="2000"/>
          </a:xfrm>
        </p:grpSpPr>
        <p:pic>
          <p:nvPicPr>
            <p:cNvPr id="195589" name="Picture 5" descr="chang13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39" y="1824"/>
              <a:ext cx="3481" cy="2000"/>
            </a:xfrm>
            <a:prstGeom prst="rect">
              <a:avLst/>
            </a:prstGeom>
            <a:noFill/>
          </p:spPr>
        </p:pic>
        <p:pic>
          <p:nvPicPr>
            <p:cNvPr id="195592" name="Picture 8" descr="electroquimica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8" y="3724"/>
              <a:ext cx="1172" cy="95"/>
            </a:xfrm>
            <a:prstGeom prst="rect">
              <a:avLst/>
            </a:prstGeom>
            <a:noFill/>
          </p:spPr>
        </p:pic>
      </p:grpSp>
      <p:graphicFrame>
        <p:nvGraphicFramePr>
          <p:cNvPr id="223232" name="Object 0"/>
          <p:cNvGraphicFramePr>
            <a:graphicFrameLocks noChangeAspect="1"/>
          </p:cNvGraphicFramePr>
          <p:nvPr>
            <p:extLst>
              <p:ext uri="{D42A27DB-BD31-4B8C-83A1-F6EECF244321}">
                <p14:modId xmlns:p14="http://schemas.microsoft.com/office/powerpoint/2010/main" val="1538501933"/>
              </p:ext>
            </p:extLst>
          </p:nvPr>
        </p:nvGraphicFramePr>
        <p:xfrm>
          <a:off x="3378200" y="3068960"/>
          <a:ext cx="2387600" cy="404813"/>
        </p:xfrm>
        <a:graphic>
          <a:graphicData uri="http://schemas.openxmlformats.org/presentationml/2006/ole">
            <mc:AlternateContent xmlns:mc="http://schemas.openxmlformats.org/markup-compatibility/2006">
              <mc:Choice xmlns:v="urn:schemas-microsoft-com:vml" Requires="v">
                <p:oleObj spid="_x0000_s223262" name="Ecuación" r:id="rId5" imgW="1574640" imgH="266400" progId="Equation.3">
                  <p:embed/>
                </p:oleObj>
              </mc:Choice>
              <mc:Fallback>
                <p:oleObj name="Ecuación" r:id="rId5" imgW="1574640" imgH="266400" progId="Equation.3">
                  <p:embed/>
                  <p:pic>
                    <p:nvPicPr>
                      <p:cNvPr id="0" name="Picture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8200" y="3068960"/>
                        <a:ext cx="238760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Difracción de rayos X</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strips(downRight)">
                                      <p:cBhvr>
                                        <p:cTn id="7" dur="500"/>
                                        <p:tgtEl>
                                          <p:spTgt spid="1955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593"/>
                                        </p:tgtEl>
                                        <p:attrNameLst>
                                          <p:attrName>style.visibility</p:attrName>
                                        </p:attrNameLst>
                                      </p:cBhvr>
                                      <p:to>
                                        <p:strVal val="visible"/>
                                      </p:to>
                                    </p:set>
                                    <p:animEffect transition="in" filter="fade">
                                      <p:cBhvr>
                                        <p:cTn id="12" dur="500"/>
                                        <p:tgtEl>
                                          <p:spTgt spid="19559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23232"/>
                                        </p:tgtEl>
                                        <p:attrNameLst>
                                          <p:attrName>style.visibility</p:attrName>
                                        </p:attrNameLst>
                                      </p:cBhvr>
                                      <p:to>
                                        <p:strVal val="visible"/>
                                      </p:to>
                                    </p:set>
                                    <p:animEffect transition="in" filter="strips(downRight)">
                                      <p:cBhvr>
                                        <p:cTn id="17" dur="500"/>
                                        <p:tgtEl>
                                          <p:spTgt spid="223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613" name="Group 5"/>
          <p:cNvGrpSpPr>
            <a:grpSpLocks/>
          </p:cNvGrpSpPr>
          <p:nvPr/>
        </p:nvGrpSpPr>
        <p:grpSpPr bwMode="auto">
          <a:xfrm>
            <a:off x="824409" y="1628800"/>
            <a:ext cx="7492008" cy="4113460"/>
            <a:chOff x="430" y="1082"/>
            <a:chExt cx="4898" cy="2740"/>
          </a:xfrm>
        </p:grpSpPr>
        <p:pic>
          <p:nvPicPr>
            <p:cNvPr id="196611" name="Picture 3" descr="chang13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0" y="1082"/>
              <a:ext cx="4898" cy="2740"/>
            </a:xfrm>
            <a:prstGeom prst="rect">
              <a:avLst/>
            </a:prstGeom>
            <a:noFill/>
          </p:spPr>
        </p:pic>
        <p:pic>
          <p:nvPicPr>
            <p:cNvPr id="196612" name="Picture 4"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6" y="1117"/>
              <a:ext cx="1707" cy="139"/>
            </a:xfrm>
            <a:prstGeom prst="rect">
              <a:avLst/>
            </a:prstGeom>
            <a:noFill/>
          </p:spPr>
        </p:pic>
      </p:grpSp>
      <p:sp>
        <p:nvSpPr>
          <p:cNvPr id="5"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Difracción de rayos X</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6613"/>
                                        </p:tgtEl>
                                        <p:attrNameLst>
                                          <p:attrName>style.visibility</p:attrName>
                                        </p:attrNameLst>
                                      </p:cBhvr>
                                      <p:to>
                                        <p:strVal val="visible"/>
                                      </p:to>
                                    </p:set>
                                    <p:animEffect transition="in" filter="fade">
                                      <p:cBhvr>
                                        <p:cTn id="7" dur="500"/>
                                        <p:tgtEl>
                                          <p:spTgt spid="19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636" name="Group 4"/>
          <p:cNvGrpSpPr>
            <a:grpSpLocks/>
          </p:cNvGrpSpPr>
          <p:nvPr/>
        </p:nvGrpSpPr>
        <p:grpSpPr bwMode="auto">
          <a:xfrm>
            <a:off x="685800" y="2279650"/>
            <a:ext cx="7772400" cy="3438525"/>
            <a:chOff x="432" y="1436"/>
            <a:chExt cx="4896" cy="2166"/>
          </a:xfrm>
        </p:grpSpPr>
        <p:pic>
          <p:nvPicPr>
            <p:cNvPr id="197634" name="Picture 2" descr="chang13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2" y="1436"/>
              <a:ext cx="4896" cy="2166"/>
            </a:xfrm>
            <a:prstGeom prst="rect">
              <a:avLst/>
            </a:prstGeom>
            <a:noFill/>
          </p:spPr>
        </p:pic>
        <p:pic>
          <p:nvPicPr>
            <p:cNvPr id="197635" name="Picture 3"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6" y="1480"/>
              <a:ext cx="1707" cy="139"/>
            </a:xfrm>
            <a:prstGeom prst="rect">
              <a:avLst/>
            </a:prstGeom>
            <a:noFill/>
          </p:spPr>
        </p:pic>
      </p:grpSp>
      <p:sp>
        <p:nvSpPr>
          <p:cNvPr id="5"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err="1">
                <a:solidFill>
                  <a:srgbClr val="000099"/>
                </a:solidFill>
                <a:latin typeface="Arial" charset="0"/>
              </a:rPr>
              <a:t>Alótropos</a:t>
            </a:r>
            <a:r>
              <a:rPr lang="es-ES" sz="1800" b="1" dirty="0">
                <a:solidFill>
                  <a:srgbClr val="000099"/>
                </a:solidFill>
                <a:latin typeface="Arial" charset="0"/>
              </a:rPr>
              <a:t> del carbono</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fade">
                                      <p:cBhvr>
                                        <p:cTn id="7" dur="500"/>
                                        <p:tgtEl>
                                          <p:spTgt spid="19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9" name="Rectangle 7"/>
          <p:cNvSpPr>
            <a:spLocks noChangeArrowheads="1"/>
          </p:cNvSpPr>
          <p:nvPr/>
        </p:nvSpPr>
        <p:spPr bwMode="auto">
          <a:xfrm>
            <a:off x="1981200" y="2708920"/>
            <a:ext cx="5181600" cy="2590800"/>
          </a:xfrm>
          <a:prstGeom prst="rect">
            <a:avLst/>
          </a:prstGeom>
          <a:noFill/>
          <a:ln w="9525">
            <a:noFill/>
            <a:miter lim="800000"/>
            <a:headEnd/>
            <a:tailEnd/>
          </a:ln>
          <a:effectLst/>
        </p:spPr>
        <p:txBody>
          <a:bodyPr wrap="none" anchor="ctr"/>
          <a:lstStyle/>
          <a:p>
            <a:pPr algn="ctr"/>
            <a:endParaRPr lang="es-ES"/>
          </a:p>
        </p:txBody>
      </p:sp>
      <p:sp>
        <p:nvSpPr>
          <p:cNvPr id="202810" name="Text Box 58"/>
          <p:cNvSpPr txBox="1">
            <a:spLocks noChangeArrowheads="1"/>
          </p:cNvSpPr>
          <p:nvPr/>
        </p:nvSpPr>
        <p:spPr bwMode="auto">
          <a:xfrm>
            <a:off x="3224217" y="1600200"/>
            <a:ext cx="2787943" cy="630942"/>
          </a:xfrm>
          <a:prstGeom prst="rect">
            <a:avLst/>
          </a:prstGeom>
          <a:noFill/>
          <a:ln w="9525">
            <a:noFill/>
            <a:miter lim="800000"/>
            <a:headEnd/>
            <a:tailEnd/>
          </a:ln>
          <a:effectLst/>
        </p:spPr>
        <p:txBody>
          <a:bodyPr wrap="none">
            <a:spAutoFit/>
          </a:bodyPr>
          <a:lstStyle/>
          <a:p>
            <a:pPr algn="ctr">
              <a:lnSpc>
                <a:spcPct val="150000"/>
              </a:lnSpc>
            </a:pPr>
            <a:r>
              <a:rPr lang="es-ES" sz="1400" b="1" dirty="0">
                <a:latin typeface="Arial" charset="0"/>
              </a:rPr>
              <a:t>Benzoato de </a:t>
            </a:r>
            <a:r>
              <a:rPr lang="es-ES" sz="1400" b="1" dirty="0" err="1">
                <a:latin typeface="Arial" charset="0"/>
              </a:rPr>
              <a:t>Colesterilo</a:t>
            </a:r>
            <a:r>
              <a:rPr lang="es-ES" sz="1400" b="1" dirty="0">
                <a:latin typeface="Arial" charset="0"/>
              </a:rPr>
              <a:t> (1888)</a:t>
            </a:r>
          </a:p>
          <a:p>
            <a:pPr algn="ctr"/>
            <a:r>
              <a:rPr lang="es-ES" sz="1400" b="1" dirty="0">
                <a:latin typeface="Arial" charset="0"/>
              </a:rPr>
              <a:t>C</a:t>
            </a:r>
            <a:r>
              <a:rPr lang="es-ES" sz="1400" b="1" baseline="-25000" dirty="0">
                <a:latin typeface="Arial" charset="0"/>
              </a:rPr>
              <a:t>34</a:t>
            </a:r>
            <a:r>
              <a:rPr lang="es-ES" sz="1400" b="1" dirty="0">
                <a:latin typeface="Arial" charset="0"/>
              </a:rPr>
              <a:t>H</a:t>
            </a:r>
            <a:r>
              <a:rPr lang="es-ES" sz="1400" b="1" baseline="-25000" dirty="0">
                <a:latin typeface="Arial" charset="0"/>
              </a:rPr>
              <a:t>50</a:t>
            </a:r>
            <a:r>
              <a:rPr lang="es-ES" sz="1400" b="1" dirty="0">
                <a:latin typeface="Arial" charset="0"/>
              </a:rPr>
              <a:t>O</a:t>
            </a:r>
            <a:r>
              <a:rPr lang="es-ES" sz="1400" b="1" baseline="-25000" dirty="0">
                <a:latin typeface="Arial" charset="0"/>
              </a:rPr>
              <a:t>2</a:t>
            </a:r>
          </a:p>
        </p:txBody>
      </p:sp>
      <p:grpSp>
        <p:nvGrpSpPr>
          <p:cNvPr id="202819" name="Group 67"/>
          <p:cNvGrpSpPr>
            <a:grpSpLocks/>
          </p:cNvGrpSpPr>
          <p:nvPr/>
        </p:nvGrpSpPr>
        <p:grpSpPr bwMode="auto">
          <a:xfrm>
            <a:off x="2286000" y="2708920"/>
            <a:ext cx="1066800" cy="2492375"/>
            <a:chOff x="1440" y="1296"/>
            <a:chExt cx="672" cy="1570"/>
          </a:xfrm>
        </p:grpSpPr>
        <p:grpSp>
          <p:nvGrpSpPr>
            <p:cNvPr id="202803" name="Group 51"/>
            <p:cNvGrpSpPr>
              <a:grpSpLocks/>
            </p:cNvGrpSpPr>
            <p:nvPr/>
          </p:nvGrpSpPr>
          <p:grpSpPr bwMode="auto">
            <a:xfrm>
              <a:off x="1440" y="1296"/>
              <a:ext cx="672" cy="1392"/>
              <a:chOff x="1344" y="1248"/>
              <a:chExt cx="672" cy="1392"/>
            </a:xfrm>
          </p:grpSpPr>
          <p:sp>
            <p:nvSpPr>
              <p:cNvPr id="202804" name="AutoShape 52"/>
              <p:cNvSpPr>
                <a:spLocks noChangeArrowheads="1"/>
              </p:cNvSpPr>
              <p:nvPr/>
            </p:nvSpPr>
            <p:spPr bwMode="auto">
              <a:xfrm>
                <a:off x="1440" y="1296"/>
                <a:ext cx="480" cy="1344"/>
              </a:xfrm>
              <a:prstGeom prst="roundRect">
                <a:avLst>
                  <a:gd name="adj" fmla="val 50000"/>
                </a:avLst>
              </a:prstGeom>
              <a:solidFill>
                <a:srgbClr val="CCECFF"/>
              </a:solidFill>
              <a:ln w="9525">
                <a:solidFill>
                  <a:schemeClr val="tx1"/>
                </a:solidFill>
                <a:miter lim="800000"/>
                <a:headEnd/>
                <a:tailEnd/>
              </a:ln>
              <a:effectLst/>
            </p:spPr>
            <p:txBody>
              <a:bodyPr wrap="none" anchor="ctr"/>
              <a:lstStyle/>
              <a:p>
                <a:endParaRPr lang="es-ES"/>
              </a:p>
            </p:txBody>
          </p:sp>
          <p:sp>
            <p:nvSpPr>
              <p:cNvPr id="202805" name="Rectangle 53"/>
              <p:cNvSpPr>
                <a:spLocks noChangeArrowheads="1"/>
              </p:cNvSpPr>
              <p:nvPr/>
            </p:nvSpPr>
            <p:spPr bwMode="auto">
              <a:xfrm>
                <a:off x="1344" y="1248"/>
                <a:ext cx="672" cy="336"/>
              </a:xfrm>
              <a:prstGeom prst="rect">
                <a:avLst/>
              </a:prstGeom>
              <a:solidFill>
                <a:srgbClr val="FAFAF0"/>
              </a:solidFill>
              <a:ln w="9525">
                <a:noFill/>
                <a:miter lim="800000"/>
                <a:headEnd/>
                <a:tailEnd/>
              </a:ln>
              <a:effectLst/>
            </p:spPr>
            <p:txBody>
              <a:bodyPr wrap="none" anchor="ctr"/>
              <a:lstStyle/>
              <a:p>
                <a:endParaRPr lang="es-ES"/>
              </a:p>
            </p:txBody>
          </p:sp>
        </p:grpSp>
        <p:grpSp>
          <p:nvGrpSpPr>
            <p:cNvPr id="202806" name="Group 54"/>
            <p:cNvGrpSpPr>
              <a:grpSpLocks/>
            </p:cNvGrpSpPr>
            <p:nvPr/>
          </p:nvGrpSpPr>
          <p:grpSpPr bwMode="auto">
            <a:xfrm>
              <a:off x="1540" y="1884"/>
              <a:ext cx="472" cy="800"/>
              <a:chOff x="528" y="2640"/>
              <a:chExt cx="480" cy="816"/>
            </a:xfrm>
          </p:grpSpPr>
          <p:sp>
            <p:nvSpPr>
              <p:cNvPr id="202807" name="AutoShape 55"/>
              <p:cNvSpPr>
                <a:spLocks noChangeArrowheads="1"/>
              </p:cNvSpPr>
              <p:nvPr/>
            </p:nvSpPr>
            <p:spPr bwMode="auto">
              <a:xfrm>
                <a:off x="528" y="2640"/>
                <a:ext cx="480" cy="816"/>
              </a:xfrm>
              <a:prstGeom prst="roundRect">
                <a:avLst>
                  <a:gd name="adj" fmla="val 50000"/>
                </a:avLst>
              </a:prstGeom>
              <a:solidFill>
                <a:srgbClr val="FFFF00"/>
              </a:solidFill>
              <a:ln w="9525">
                <a:noFill/>
                <a:miter lim="800000"/>
                <a:headEnd/>
                <a:tailEnd/>
              </a:ln>
              <a:effectLst/>
            </p:spPr>
            <p:txBody>
              <a:bodyPr wrap="none" anchor="ctr"/>
              <a:lstStyle/>
              <a:p>
                <a:endParaRPr lang="es-ES"/>
              </a:p>
            </p:txBody>
          </p:sp>
          <p:sp>
            <p:nvSpPr>
              <p:cNvPr id="202808" name="AutoShape 56"/>
              <p:cNvSpPr>
                <a:spLocks noChangeArrowheads="1"/>
              </p:cNvSpPr>
              <p:nvPr/>
            </p:nvSpPr>
            <p:spPr bwMode="auto">
              <a:xfrm>
                <a:off x="528" y="2640"/>
                <a:ext cx="480" cy="336"/>
              </a:xfrm>
              <a:prstGeom prst="roundRect">
                <a:avLst>
                  <a:gd name="adj" fmla="val 0"/>
                </a:avLst>
              </a:prstGeom>
              <a:solidFill>
                <a:srgbClr val="FFFF00"/>
              </a:solidFill>
              <a:ln w="9525">
                <a:noFill/>
                <a:miter lim="800000"/>
                <a:headEnd/>
                <a:tailEnd/>
              </a:ln>
              <a:effectLst/>
            </p:spPr>
            <p:txBody>
              <a:bodyPr wrap="none" anchor="ctr"/>
              <a:lstStyle/>
              <a:p>
                <a:endParaRPr lang="es-ES"/>
              </a:p>
            </p:txBody>
          </p:sp>
        </p:grpSp>
        <p:sp>
          <p:nvSpPr>
            <p:cNvPr id="202813" name="Text Box 61"/>
            <p:cNvSpPr txBox="1">
              <a:spLocks noChangeArrowheads="1"/>
            </p:cNvSpPr>
            <p:nvPr/>
          </p:nvSpPr>
          <p:spPr bwMode="auto">
            <a:xfrm>
              <a:off x="1584" y="2712"/>
              <a:ext cx="502" cy="154"/>
            </a:xfrm>
            <a:prstGeom prst="rect">
              <a:avLst/>
            </a:prstGeom>
            <a:noFill/>
            <a:ln w="9525">
              <a:noFill/>
              <a:miter lim="800000"/>
              <a:headEnd/>
              <a:tailEnd/>
            </a:ln>
            <a:effectLst/>
          </p:spPr>
          <p:txBody>
            <a:bodyPr wrap="none">
              <a:spAutoFit/>
            </a:bodyPr>
            <a:lstStyle/>
            <a:p>
              <a:r>
                <a:rPr lang="es-ES" sz="1000" b="1">
                  <a:latin typeface="Arial" charset="0"/>
                </a:rPr>
                <a:t>T &lt; 145</a:t>
              </a:r>
              <a:r>
                <a:rPr lang="es-ES" sz="1000" b="1" baseline="30000">
                  <a:latin typeface="Arial" charset="0"/>
                </a:rPr>
                <a:t>o</a:t>
              </a:r>
              <a:r>
                <a:rPr lang="es-ES" sz="1000" b="1">
                  <a:latin typeface="Arial" charset="0"/>
                </a:rPr>
                <a:t> C</a:t>
              </a:r>
            </a:p>
          </p:txBody>
        </p:sp>
      </p:grpSp>
      <p:grpSp>
        <p:nvGrpSpPr>
          <p:cNvPr id="202815" name="Group 63"/>
          <p:cNvGrpSpPr>
            <a:grpSpLocks/>
          </p:cNvGrpSpPr>
          <p:nvPr/>
        </p:nvGrpSpPr>
        <p:grpSpPr bwMode="auto">
          <a:xfrm>
            <a:off x="5791200" y="2708920"/>
            <a:ext cx="1066800" cy="2492375"/>
            <a:chOff x="1392" y="1176"/>
            <a:chExt cx="672" cy="1570"/>
          </a:xfrm>
        </p:grpSpPr>
        <p:grpSp>
          <p:nvGrpSpPr>
            <p:cNvPr id="202793" name="Group 41"/>
            <p:cNvGrpSpPr>
              <a:grpSpLocks/>
            </p:cNvGrpSpPr>
            <p:nvPr/>
          </p:nvGrpSpPr>
          <p:grpSpPr bwMode="auto">
            <a:xfrm>
              <a:off x="1392" y="1176"/>
              <a:ext cx="672" cy="1392"/>
              <a:chOff x="1344" y="1248"/>
              <a:chExt cx="672" cy="1392"/>
            </a:xfrm>
          </p:grpSpPr>
          <p:grpSp>
            <p:nvGrpSpPr>
              <p:cNvPr id="202762" name="Group 10"/>
              <p:cNvGrpSpPr>
                <a:grpSpLocks/>
              </p:cNvGrpSpPr>
              <p:nvPr/>
            </p:nvGrpSpPr>
            <p:grpSpPr bwMode="auto">
              <a:xfrm>
                <a:off x="1344" y="1248"/>
                <a:ext cx="672" cy="1392"/>
                <a:chOff x="1344" y="1248"/>
                <a:chExt cx="672" cy="1392"/>
              </a:xfrm>
            </p:grpSpPr>
            <p:sp>
              <p:nvSpPr>
                <p:cNvPr id="202758" name="AutoShape 6"/>
                <p:cNvSpPr>
                  <a:spLocks noChangeArrowheads="1"/>
                </p:cNvSpPr>
                <p:nvPr/>
              </p:nvSpPr>
              <p:spPr bwMode="auto">
                <a:xfrm>
                  <a:off x="1440" y="1296"/>
                  <a:ext cx="480" cy="1344"/>
                </a:xfrm>
                <a:prstGeom prst="roundRect">
                  <a:avLst>
                    <a:gd name="adj" fmla="val 50000"/>
                  </a:avLst>
                </a:prstGeom>
                <a:solidFill>
                  <a:srgbClr val="CCECFF"/>
                </a:solidFill>
                <a:ln w="9525">
                  <a:solidFill>
                    <a:schemeClr val="tx1"/>
                  </a:solidFill>
                  <a:miter lim="800000"/>
                  <a:headEnd/>
                  <a:tailEnd/>
                </a:ln>
                <a:effectLst/>
              </p:spPr>
              <p:txBody>
                <a:bodyPr wrap="none" anchor="ctr"/>
                <a:lstStyle/>
                <a:p>
                  <a:endParaRPr lang="es-ES"/>
                </a:p>
              </p:txBody>
            </p:sp>
            <p:sp>
              <p:nvSpPr>
                <p:cNvPr id="202761" name="Rectangle 9"/>
                <p:cNvSpPr>
                  <a:spLocks noChangeArrowheads="1"/>
                </p:cNvSpPr>
                <p:nvPr/>
              </p:nvSpPr>
              <p:spPr bwMode="auto">
                <a:xfrm>
                  <a:off x="1344" y="1248"/>
                  <a:ext cx="672" cy="336"/>
                </a:xfrm>
                <a:prstGeom prst="rect">
                  <a:avLst/>
                </a:prstGeom>
                <a:solidFill>
                  <a:srgbClr val="FAFAF0"/>
                </a:solidFill>
                <a:ln w="9525">
                  <a:noFill/>
                  <a:miter lim="800000"/>
                  <a:headEnd/>
                  <a:tailEnd/>
                </a:ln>
                <a:effectLst/>
              </p:spPr>
              <p:txBody>
                <a:bodyPr wrap="none" anchor="ctr"/>
                <a:lstStyle/>
                <a:p>
                  <a:endParaRPr lang="es-ES"/>
                </a:p>
              </p:txBody>
            </p:sp>
          </p:grpSp>
          <p:sp>
            <p:nvSpPr>
              <p:cNvPr id="202760" name="AutoShape 8"/>
              <p:cNvSpPr>
                <a:spLocks noChangeArrowheads="1"/>
              </p:cNvSpPr>
              <p:nvPr/>
            </p:nvSpPr>
            <p:spPr bwMode="auto">
              <a:xfrm>
                <a:off x="1440" y="1835"/>
                <a:ext cx="480" cy="801"/>
              </a:xfrm>
              <a:custGeom>
                <a:avLst/>
                <a:gdLst>
                  <a:gd name="connsiteX0" fmla="*/ 0 w 749300"/>
                  <a:gd name="connsiteY0" fmla="*/ 374650 h 1270000"/>
                  <a:gd name="connsiteX1" fmla="*/ 374650 w 749300"/>
                  <a:gd name="connsiteY1" fmla="*/ 0 h 1270000"/>
                  <a:gd name="connsiteX2" fmla="*/ 374650 w 749300"/>
                  <a:gd name="connsiteY2" fmla="*/ 0 h 1270000"/>
                  <a:gd name="connsiteX3" fmla="*/ 749300 w 749300"/>
                  <a:gd name="connsiteY3" fmla="*/ 374650 h 1270000"/>
                  <a:gd name="connsiteX4" fmla="*/ 749300 w 749300"/>
                  <a:gd name="connsiteY4" fmla="*/ 895350 h 1270000"/>
                  <a:gd name="connsiteX5" fmla="*/ 374650 w 749300"/>
                  <a:gd name="connsiteY5" fmla="*/ 1270000 h 1270000"/>
                  <a:gd name="connsiteX6" fmla="*/ 374650 w 749300"/>
                  <a:gd name="connsiteY6" fmla="*/ 1270000 h 1270000"/>
                  <a:gd name="connsiteX7" fmla="*/ 0 w 749300"/>
                  <a:gd name="connsiteY7" fmla="*/ 895350 h 1270000"/>
                  <a:gd name="connsiteX8" fmla="*/ 0 w 749300"/>
                  <a:gd name="connsiteY8" fmla="*/ 374650 h 1270000"/>
                  <a:gd name="connsiteX0" fmla="*/ 0 w 754910"/>
                  <a:gd name="connsiteY0" fmla="*/ 463363 h 1358713"/>
                  <a:gd name="connsiteX1" fmla="*/ 374650 w 754910"/>
                  <a:gd name="connsiteY1" fmla="*/ 88713 h 1358713"/>
                  <a:gd name="connsiteX2" fmla="*/ 374650 w 754910"/>
                  <a:gd name="connsiteY2" fmla="*/ 88713 h 1358713"/>
                  <a:gd name="connsiteX3" fmla="*/ 754910 w 754910"/>
                  <a:gd name="connsiteY3" fmla="*/ 93116 h 1358713"/>
                  <a:gd name="connsiteX4" fmla="*/ 749300 w 754910"/>
                  <a:gd name="connsiteY4" fmla="*/ 984063 h 1358713"/>
                  <a:gd name="connsiteX5" fmla="*/ 374650 w 754910"/>
                  <a:gd name="connsiteY5" fmla="*/ 1358713 h 1358713"/>
                  <a:gd name="connsiteX6" fmla="*/ 374650 w 754910"/>
                  <a:gd name="connsiteY6" fmla="*/ 1358713 h 1358713"/>
                  <a:gd name="connsiteX7" fmla="*/ 0 w 754910"/>
                  <a:gd name="connsiteY7" fmla="*/ 984063 h 1358713"/>
                  <a:gd name="connsiteX8" fmla="*/ 0 w 754910"/>
                  <a:gd name="connsiteY8" fmla="*/ 463363 h 1358713"/>
                  <a:gd name="connsiteX0" fmla="*/ 0 w 754910"/>
                  <a:gd name="connsiteY0" fmla="*/ 374672 h 1270022"/>
                  <a:gd name="connsiteX1" fmla="*/ 374650 w 754910"/>
                  <a:gd name="connsiteY1" fmla="*/ 22 h 1270022"/>
                  <a:gd name="connsiteX2" fmla="*/ 374650 w 754910"/>
                  <a:gd name="connsiteY2" fmla="*/ 22 h 1270022"/>
                  <a:gd name="connsiteX3" fmla="*/ 754910 w 754910"/>
                  <a:gd name="connsiteY3" fmla="*/ 4425 h 1270022"/>
                  <a:gd name="connsiteX4" fmla="*/ 749300 w 754910"/>
                  <a:gd name="connsiteY4" fmla="*/ 895372 h 1270022"/>
                  <a:gd name="connsiteX5" fmla="*/ 374650 w 754910"/>
                  <a:gd name="connsiteY5" fmla="*/ 1270022 h 1270022"/>
                  <a:gd name="connsiteX6" fmla="*/ 374650 w 754910"/>
                  <a:gd name="connsiteY6" fmla="*/ 1270022 h 1270022"/>
                  <a:gd name="connsiteX7" fmla="*/ 0 w 754910"/>
                  <a:gd name="connsiteY7" fmla="*/ 895372 h 1270022"/>
                  <a:gd name="connsiteX8" fmla="*/ 0 w 754910"/>
                  <a:gd name="connsiteY8" fmla="*/ 374672 h 1270022"/>
                  <a:gd name="connsiteX0" fmla="*/ 0 w 760515"/>
                  <a:gd name="connsiteY0" fmla="*/ 99474 h 1342639"/>
                  <a:gd name="connsiteX1" fmla="*/ 380255 w 760515"/>
                  <a:gd name="connsiteY1" fmla="*/ 72639 h 1342639"/>
                  <a:gd name="connsiteX2" fmla="*/ 380255 w 760515"/>
                  <a:gd name="connsiteY2" fmla="*/ 72639 h 1342639"/>
                  <a:gd name="connsiteX3" fmla="*/ 760515 w 760515"/>
                  <a:gd name="connsiteY3" fmla="*/ 77042 h 1342639"/>
                  <a:gd name="connsiteX4" fmla="*/ 754905 w 760515"/>
                  <a:gd name="connsiteY4" fmla="*/ 967989 h 1342639"/>
                  <a:gd name="connsiteX5" fmla="*/ 380255 w 760515"/>
                  <a:gd name="connsiteY5" fmla="*/ 1342639 h 1342639"/>
                  <a:gd name="connsiteX6" fmla="*/ 380255 w 760515"/>
                  <a:gd name="connsiteY6" fmla="*/ 1342639 h 1342639"/>
                  <a:gd name="connsiteX7" fmla="*/ 5605 w 760515"/>
                  <a:gd name="connsiteY7" fmla="*/ 967989 h 1342639"/>
                  <a:gd name="connsiteX8" fmla="*/ 0 w 760515"/>
                  <a:gd name="connsiteY8" fmla="*/ 99474 h 1342639"/>
                  <a:gd name="connsiteX0" fmla="*/ 0 w 760515"/>
                  <a:gd name="connsiteY0" fmla="*/ 26857 h 1270022"/>
                  <a:gd name="connsiteX1" fmla="*/ 380255 w 760515"/>
                  <a:gd name="connsiteY1" fmla="*/ 22 h 1270022"/>
                  <a:gd name="connsiteX2" fmla="*/ 380255 w 760515"/>
                  <a:gd name="connsiteY2" fmla="*/ 22 h 1270022"/>
                  <a:gd name="connsiteX3" fmla="*/ 760515 w 760515"/>
                  <a:gd name="connsiteY3" fmla="*/ 4425 h 1270022"/>
                  <a:gd name="connsiteX4" fmla="*/ 754905 w 760515"/>
                  <a:gd name="connsiteY4" fmla="*/ 895372 h 1270022"/>
                  <a:gd name="connsiteX5" fmla="*/ 380255 w 760515"/>
                  <a:gd name="connsiteY5" fmla="*/ 1270022 h 1270022"/>
                  <a:gd name="connsiteX6" fmla="*/ 380255 w 760515"/>
                  <a:gd name="connsiteY6" fmla="*/ 1270022 h 1270022"/>
                  <a:gd name="connsiteX7" fmla="*/ 5605 w 760515"/>
                  <a:gd name="connsiteY7" fmla="*/ 895372 h 1270022"/>
                  <a:gd name="connsiteX8" fmla="*/ 0 w 760515"/>
                  <a:gd name="connsiteY8" fmla="*/ 26857 h 1270022"/>
                  <a:gd name="connsiteX0" fmla="*/ 0 w 760515"/>
                  <a:gd name="connsiteY0" fmla="*/ 0 h 1271214"/>
                  <a:gd name="connsiteX1" fmla="*/ 380255 w 760515"/>
                  <a:gd name="connsiteY1" fmla="*/ 1214 h 1271214"/>
                  <a:gd name="connsiteX2" fmla="*/ 380255 w 760515"/>
                  <a:gd name="connsiteY2" fmla="*/ 1214 h 1271214"/>
                  <a:gd name="connsiteX3" fmla="*/ 760515 w 760515"/>
                  <a:gd name="connsiteY3" fmla="*/ 5617 h 1271214"/>
                  <a:gd name="connsiteX4" fmla="*/ 754905 w 760515"/>
                  <a:gd name="connsiteY4" fmla="*/ 896564 h 1271214"/>
                  <a:gd name="connsiteX5" fmla="*/ 380255 w 760515"/>
                  <a:gd name="connsiteY5" fmla="*/ 1271214 h 1271214"/>
                  <a:gd name="connsiteX6" fmla="*/ 380255 w 760515"/>
                  <a:gd name="connsiteY6" fmla="*/ 1271214 h 1271214"/>
                  <a:gd name="connsiteX7" fmla="*/ 5605 w 760515"/>
                  <a:gd name="connsiteY7" fmla="*/ 896564 h 1271214"/>
                  <a:gd name="connsiteX8" fmla="*/ 0 w 760515"/>
                  <a:gd name="connsiteY8" fmla="*/ 0 h 1271214"/>
                  <a:gd name="connsiteX0" fmla="*/ 0 w 760515"/>
                  <a:gd name="connsiteY0" fmla="*/ 0 h 1271214"/>
                  <a:gd name="connsiteX1" fmla="*/ 380255 w 760515"/>
                  <a:gd name="connsiteY1" fmla="*/ 1214 h 1271214"/>
                  <a:gd name="connsiteX2" fmla="*/ 380255 w 760515"/>
                  <a:gd name="connsiteY2" fmla="*/ 1214 h 1271214"/>
                  <a:gd name="connsiteX3" fmla="*/ 760515 w 760515"/>
                  <a:gd name="connsiteY3" fmla="*/ 5617 h 1271214"/>
                  <a:gd name="connsiteX4" fmla="*/ 754905 w 760515"/>
                  <a:gd name="connsiteY4" fmla="*/ 896564 h 1271214"/>
                  <a:gd name="connsiteX5" fmla="*/ 380255 w 760515"/>
                  <a:gd name="connsiteY5" fmla="*/ 1271214 h 1271214"/>
                  <a:gd name="connsiteX6" fmla="*/ 380255 w 760515"/>
                  <a:gd name="connsiteY6" fmla="*/ 1271214 h 1271214"/>
                  <a:gd name="connsiteX7" fmla="*/ 5605 w 760515"/>
                  <a:gd name="connsiteY7" fmla="*/ 896564 h 1271214"/>
                  <a:gd name="connsiteX8" fmla="*/ 0 w 760515"/>
                  <a:gd name="connsiteY8" fmla="*/ 0 h 12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515" h="1271214">
                    <a:moveTo>
                      <a:pt x="0" y="0"/>
                    </a:moveTo>
                    <a:cubicBezTo>
                      <a:pt x="395500" y="6013"/>
                      <a:pt x="253503" y="809"/>
                      <a:pt x="380255" y="1214"/>
                    </a:cubicBezTo>
                    <a:lnTo>
                      <a:pt x="380255" y="1214"/>
                    </a:lnTo>
                    <a:cubicBezTo>
                      <a:pt x="587168" y="1214"/>
                      <a:pt x="396234" y="629"/>
                      <a:pt x="760515" y="5617"/>
                    </a:cubicBezTo>
                    <a:cubicBezTo>
                      <a:pt x="760515" y="179184"/>
                      <a:pt x="754905" y="722997"/>
                      <a:pt x="754905" y="896564"/>
                    </a:cubicBezTo>
                    <a:cubicBezTo>
                      <a:pt x="754905" y="1103477"/>
                      <a:pt x="587168" y="1271214"/>
                      <a:pt x="380255" y="1271214"/>
                    </a:cubicBezTo>
                    <a:lnTo>
                      <a:pt x="380255" y="1271214"/>
                    </a:lnTo>
                    <a:cubicBezTo>
                      <a:pt x="173342" y="1271214"/>
                      <a:pt x="5605" y="1103477"/>
                      <a:pt x="5605" y="896564"/>
                    </a:cubicBezTo>
                    <a:cubicBezTo>
                      <a:pt x="3737" y="607059"/>
                      <a:pt x="1868" y="289505"/>
                      <a:pt x="0" y="0"/>
                    </a:cubicBezTo>
                    <a:close/>
                  </a:path>
                </a:pathLst>
              </a:custGeom>
              <a:solidFill>
                <a:srgbClr val="FFFF66">
                  <a:alpha val="50000"/>
                </a:srgbClr>
              </a:solidFill>
              <a:ln w="9525">
                <a:noFill/>
                <a:miter lim="800000"/>
                <a:headEnd/>
                <a:tailEnd/>
              </a:ln>
              <a:effectLst/>
            </p:spPr>
            <p:txBody>
              <a:bodyPr wrap="none" anchor="ctr"/>
              <a:lstStyle/>
              <a:p>
                <a:endParaRPr lang="es-ES"/>
              </a:p>
            </p:txBody>
          </p:sp>
        </p:grpSp>
        <p:sp>
          <p:nvSpPr>
            <p:cNvPr id="202812" name="Text Box 60"/>
            <p:cNvSpPr txBox="1">
              <a:spLocks noChangeArrowheads="1"/>
            </p:cNvSpPr>
            <p:nvPr/>
          </p:nvSpPr>
          <p:spPr bwMode="auto">
            <a:xfrm>
              <a:off x="1488" y="2592"/>
              <a:ext cx="502" cy="154"/>
            </a:xfrm>
            <a:prstGeom prst="rect">
              <a:avLst/>
            </a:prstGeom>
            <a:noFill/>
            <a:ln w="9525">
              <a:noFill/>
              <a:miter lim="800000"/>
              <a:headEnd/>
              <a:tailEnd/>
            </a:ln>
            <a:effectLst/>
          </p:spPr>
          <p:txBody>
            <a:bodyPr wrap="none">
              <a:spAutoFit/>
            </a:bodyPr>
            <a:lstStyle/>
            <a:p>
              <a:r>
                <a:rPr lang="es-ES" sz="1000" b="1">
                  <a:latin typeface="Arial" charset="0"/>
                </a:rPr>
                <a:t>T &gt; 179</a:t>
              </a:r>
              <a:r>
                <a:rPr lang="es-ES" sz="1000" b="1" baseline="30000">
                  <a:latin typeface="Arial" charset="0"/>
                </a:rPr>
                <a:t>o</a:t>
              </a:r>
              <a:r>
                <a:rPr lang="es-ES" sz="1000" b="1">
                  <a:latin typeface="Arial" charset="0"/>
                </a:rPr>
                <a:t> C</a:t>
              </a:r>
            </a:p>
          </p:txBody>
        </p:sp>
      </p:grpSp>
      <p:grpSp>
        <p:nvGrpSpPr>
          <p:cNvPr id="202818" name="Group 66"/>
          <p:cNvGrpSpPr>
            <a:grpSpLocks/>
          </p:cNvGrpSpPr>
          <p:nvPr/>
        </p:nvGrpSpPr>
        <p:grpSpPr bwMode="auto">
          <a:xfrm>
            <a:off x="3876675" y="2708920"/>
            <a:ext cx="1389063" cy="2492375"/>
            <a:chOff x="2442" y="1296"/>
            <a:chExt cx="875" cy="1570"/>
          </a:xfrm>
        </p:grpSpPr>
        <p:grpSp>
          <p:nvGrpSpPr>
            <p:cNvPr id="202795" name="Group 43"/>
            <p:cNvGrpSpPr>
              <a:grpSpLocks/>
            </p:cNvGrpSpPr>
            <p:nvPr/>
          </p:nvGrpSpPr>
          <p:grpSpPr bwMode="auto">
            <a:xfrm>
              <a:off x="2520" y="1296"/>
              <a:ext cx="672" cy="1392"/>
              <a:chOff x="1344" y="1248"/>
              <a:chExt cx="672" cy="1392"/>
            </a:xfrm>
          </p:grpSpPr>
          <p:sp>
            <p:nvSpPr>
              <p:cNvPr id="202796" name="AutoShape 44"/>
              <p:cNvSpPr>
                <a:spLocks noChangeArrowheads="1"/>
              </p:cNvSpPr>
              <p:nvPr/>
            </p:nvSpPr>
            <p:spPr bwMode="auto">
              <a:xfrm>
                <a:off x="1440" y="1296"/>
                <a:ext cx="480" cy="1344"/>
              </a:xfrm>
              <a:prstGeom prst="roundRect">
                <a:avLst>
                  <a:gd name="adj" fmla="val 50000"/>
                </a:avLst>
              </a:prstGeom>
              <a:solidFill>
                <a:srgbClr val="CCECFF"/>
              </a:solidFill>
              <a:ln w="9525">
                <a:solidFill>
                  <a:schemeClr val="tx1"/>
                </a:solidFill>
                <a:miter lim="800000"/>
                <a:headEnd/>
                <a:tailEnd/>
              </a:ln>
              <a:effectLst/>
            </p:spPr>
            <p:txBody>
              <a:bodyPr wrap="none" anchor="ctr"/>
              <a:lstStyle/>
              <a:p>
                <a:endParaRPr lang="es-ES"/>
              </a:p>
            </p:txBody>
          </p:sp>
          <p:sp>
            <p:nvSpPr>
              <p:cNvPr id="202797" name="Rectangle 45"/>
              <p:cNvSpPr>
                <a:spLocks noChangeArrowheads="1"/>
              </p:cNvSpPr>
              <p:nvPr/>
            </p:nvSpPr>
            <p:spPr bwMode="auto">
              <a:xfrm>
                <a:off x="1344" y="1248"/>
                <a:ext cx="672" cy="336"/>
              </a:xfrm>
              <a:prstGeom prst="rect">
                <a:avLst/>
              </a:prstGeom>
              <a:solidFill>
                <a:srgbClr val="FAFAF0"/>
              </a:solidFill>
              <a:ln w="9525">
                <a:noFill/>
                <a:miter lim="800000"/>
                <a:headEnd/>
                <a:tailEnd/>
              </a:ln>
              <a:effectLst/>
            </p:spPr>
            <p:txBody>
              <a:bodyPr wrap="none" anchor="ctr"/>
              <a:lstStyle/>
              <a:p>
                <a:endParaRPr lang="es-ES"/>
              </a:p>
            </p:txBody>
          </p:sp>
        </p:grpSp>
        <p:grpSp>
          <p:nvGrpSpPr>
            <p:cNvPr id="202798" name="Group 46"/>
            <p:cNvGrpSpPr>
              <a:grpSpLocks/>
            </p:cNvGrpSpPr>
            <p:nvPr/>
          </p:nvGrpSpPr>
          <p:grpSpPr bwMode="auto">
            <a:xfrm>
              <a:off x="2626" y="1884"/>
              <a:ext cx="469" cy="800"/>
              <a:chOff x="534" y="2640"/>
              <a:chExt cx="477" cy="816"/>
            </a:xfrm>
          </p:grpSpPr>
          <p:sp>
            <p:nvSpPr>
              <p:cNvPr id="202799" name="AutoShape 47"/>
              <p:cNvSpPr>
                <a:spLocks noChangeArrowheads="1"/>
              </p:cNvSpPr>
              <p:nvPr/>
            </p:nvSpPr>
            <p:spPr bwMode="auto">
              <a:xfrm>
                <a:off x="534" y="2640"/>
                <a:ext cx="477" cy="816"/>
              </a:xfrm>
              <a:prstGeom prst="roundRect">
                <a:avLst>
                  <a:gd name="adj" fmla="val 50000"/>
                </a:avLst>
              </a:prstGeom>
              <a:solidFill>
                <a:srgbClr val="FFFF99"/>
              </a:solidFill>
              <a:ln w="9525">
                <a:noFill/>
                <a:miter lim="800000"/>
                <a:headEnd/>
                <a:tailEnd/>
              </a:ln>
              <a:effectLst/>
            </p:spPr>
            <p:txBody>
              <a:bodyPr wrap="none" anchor="ctr"/>
              <a:lstStyle/>
              <a:p>
                <a:endParaRPr lang="es-ES"/>
              </a:p>
            </p:txBody>
          </p:sp>
          <p:sp>
            <p:nvSpPr>
              <p:cNvPr id="202800" name="AutoShape 48"/>
              <p:cNvSpPr>
                <a:spLocks noChangeArrowheads="1"/>
              </p:cNvSpPr>
              <p:nvPr/>
            </p:nvSpPr>
            <p:spPr bwMode="auto">
              <a:xfrm>
                <a:off x="534" y="2640"/>
                <a:ext cx="477" cy="336"/>
              </a:xfrm>
              <a:prstGeom prst="roundRect">
                <a:avLst>
                  <a:gd name="adj" fmla="val 0"/>
                </a:avLst>
              </a:prstGeom>
              <a:solidFill>
                <a:srgbClr val="FFFF99"/>
              </a:solidFill>
              <a:ln w="9525">
                <a:noFill/>
                <a:miter lim="800000"/>
                <a:headEnd/>
                <a:tailEnd/>
              </a:ln>
              <a:effectLst/>
            </p:spPr>
            <p:txBody>
              <a:bodyPr wrap="none" anchor="ctr"/>
              <a:lstStyle/>
              <a:p>
                <a:endParaRPr lang="es-ES"/>
              </a:p>
            </p:txBody>
          </p:sp>
        </p:grpSp>
        <p:sp>
          <p:nvSpPr>
            <p:cNvPr id="202814" name="Text Box 62"/>
            <p:cNvSpPr txBox="1">
              <a:spLocks noChangeArrowheads="1"/>
            </p:cNvSpPr>
            <p:nvPr/>
          </p:nvSpPr>
          <p:spPr bwMode="auto">
            <a:xfrm>
              <a:off x="2442" y="2712"/>
              <a:ext cx="875" cy="154"/>
            </a:xfrm>
            <a:prstGeom prst="rect">
              <a:avLst/>
            </a:prstGeom>
            <a:noFill/>
            <a:ln w="9525">
              <a:noFill/>
              <a:miter lim="800000"/>
              <a:headEnd/>
              <a:tailEnd/>
            </a:ln>
            <a:effectLst/>
          </p:spPr>
          <p:txBody>
            <a:bodyPr>
              <a:spAutoFit/>
            </a:bodyPr>
            <a:lstStyle/>
            <a:p>
              <a:r>
                <a:rPr lang="es-ES" sz="1000" b="1">
                  <a:latin typeface="Arial" charset="0"/>
                </a:rPr>
                <a:t>145</a:t>
              </a:r>
              <a:r>
                <a:rPr lang="es-ES" sz="1000" b="1" baseline="30000">
                  <a:latin typeface="Arial" charset="0"/>
                </a:rPr>
                <a:t>o</a:t>
              </a:r>
              <a:r>
                <a:rPr lang="es-ES" sz="1000" b="1">
                  <a:latin typeface="Arial" charset="0"/>
                </a:rPr>
                <a:t> C </a:t>
              </a:r>
              <a:r>
                <a:rPr lang="es-ES" sz="1000" b="1">
                  <a:latin typeface="Arial" charset="0"/>
                  <a:cs typeface="Symath" pitchFamily="2" charset="0"/>
                  <a:sym typeface="Symbol" pitchFamily="18" charset="2"/>
                </a:rPr>
                <a:t></a:t>
              </a:r>
              <a:r>
                <a:rPr lang="es-ES" sz="1000" b="1">
                  <a:latin typeface="Arial" charset="0"/>
                </a:rPr>
                <a:t> T </a:t>
              </a:r>
              <a:r>
                <a:rPr lang="es-ES" sz="1000" b="1">
                  <a:latin typeface="Arial" charset="0"/>
                  <a:cs typeface="Symath" pitchFamily="2" charset="0"/>
                  <a:sym typeface="Symbol" pitchFamily="18" charset="2"/>
                </a:rPr>
                <a:t></a:t>
              </a:r>
              <a:r>
                <a:rPr lang="es-ES" sz="1000" b="1">
                  <a:latin typeface="Arial" charset="0"/>
                </a:rPr>
                <a:t> 179</a:t>
              </a:r>
              <a:r>
                <a:rPr lang="es-ES" sz="1000" b="1" baseline="30000">
                  <a:latin typeface="Arial" charset="0"/>
                </a:rPr>
                <a:t>o</a:t>
              </a:r>
              <a:r>
                <a:rPr lang="es-ES" sz="1000" b="1">
                  <a:latin typeface="Arial" charset="0"/>
                </a:rPr>
                <a:t> C</a:t>
              </a:r>
            </a:p>
          </p:txBody>
        </p:sp>
      </p:grpSp>
      <p:sp>
        <p:nvSpPr>
          <p:cNvPr id="28"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Cristales líquidos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28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02819"/>
                                        </p:tgtEl>
                                        <p:attrNameLst>
                                          <p:attrName>style.visibility</p:attrName>
                                        </p:attrNameLst>
                                      </p:cBhvr>
                                      <p:to>
                                        <p:strVal val="visible"/>
                                      </p:to>
                                    </p:set>
                                    <p:animEffect transition="in" filter="dissolve">
                                      <p:cBhvr>
                                        <p:cTn id="11" dur="500"/>
                                        <p:tgtEl>
                                          <p:spTgt spid="20281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02815"/>
                                        </p:tgtEl>
                                        <p:attrNameLst>
                                          <p:attrName>style.visibility</p:attrName>
                                        </p:attrNameLst>
                                      </p:cBhvr>
                                      <p:to>
                                        <p:strVal val="visible"/>
                                      </p:to>
                                    </p:set>
                                    <p:animEffect transition="in" filter="dissolve">
                                      <p:cBhvr>
                                        <p:cTn id="16" dur="500"/>
                                        <p:tgtEl>
                                          <p:spTgt spid="20281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02818"/>
                                        </p:tgtEl>
                                        <p:attrNameLst>
                                          <p:attrName>style.visibility</p:attrName>
                                        </p:attrNameLst>
                                      </p:cBhvr>
                                      <p:to>
                                        <p:strVal val="visible"/>
                                      </p:to>
                                    </p:set>
                                    <p:animEffect transition="in" filter="dissolve">
                                      <p:cBhvr>
                                        <p:cTn id="21" dur="500"/>
                                        <p:tgtEl>
                                          <p:spTgt spid="202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1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55" name="AutoShape 31"/>
          <p:cNvSpPr>
            <a:spLocks noChangeArrowheads="1"/>
          </p:cNvSpPr>
          <p:nvPr/>
        </p:nvSpPr>
        <p:spPr bwMode="auto">
          <a:xfrm rot="5400000">
            <a:off x="3668941" y="657110"/>
            <a:ext cx="1600200" cy="5966558"/>
          </a:xfrm>
          <a:prstGeom prst="can">
            <a:avLst>
              <a:gd name="adj" fmla="val 21488"/>
            </a:avLst>
          </a:prstGeom>
          <a:solidFill>
            <a:srgbClr val="CCFFFF">
              <a:alpha val="50000"/>
            </a:srgbClr>
          </a:solidFill>
          <a:ln w="9525">
            <a:solidFill>
              <a:schemeClr val="tx1"/>
            </a:solidFill>
            <a:miter lim="800000"/>
            <a:headEnd/>
            <a:tailEnd/>
          </a:ln>
          <a:effectLst/>
        </p:spPr>
        <p:txBody>
          <a:bodyPr wrap="none" anchor="ctr"/>
          <a:lstStyle/>
          <a:p>
            <a:endParaRPr lang="es-ES"/>
          </a:p>
        </p:txBody>
      </p:sp>
      <p:pic>
        <p:nvPicPr>
          <p:cNvPr id="2242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554" y="2852936"/>
            <a:ext cx="5644051" cy="161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Cristales líquidos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05855"/>
                                        </p:tgtEl>
                                        <p:attrNameLst>
                                          <p:attrName>style.visibility</p:attrName>
                                        </p:attrNameLst>
                                      </p:cBhvr>
                                      <p:to>
                                        <p:strVal val="visible"/>
                                      </p:to>
                                    </p:set>
                                    <p:anim calcmode="lin" valueType="num">
                                      <p:cBhvr>
                                        <p:cTn id="7" dur="500" fill="hold"/>
                                        <p:tgtEl>
                                          <p:spTgt spid="205855"/>
                                        </p:tgtEl>
                                        <p:attrNameLst>
                                          <p:attrName>ppt_x</p:attrName>
                                        </p:attrNameLst>
                                      </p:cBhvr>
                                      <p:tavLst>
                                        <p:tav tm="0">
                                          <p:val>
                                            <p:strVal val="#ppt_x-#ppt_w/2"/>
                                          </p:val>
                                        </p:tav>
                                        <p:tav tm="100000">
                                          <p:val>
                                            <p:strVal val="#ppt_x"/>
                                          </p:val>
                                        </p:tav>
                                      </p:tavLst>
                                    </p:anim>
                                    <p:anim calcmode="lin" valueType="num">
                                      <p:cBhvr>
                                        <p:cTn id="8" dur="500" fill="hold"/>
                                        <p:tgtEl>
                                          <p:spTgt spid="205855"/>
                                        </p:tgtEl>
                                        <p:attrNameLst>
                                          <p:attrName>ppt_y</p:attrName>
                                        </p:attrNameLst>
                                      </p:cBhvr>
                                      <p:tavLst>
                                        <p:tav tm="0">
                                          <p:val>
                                            <p:strVal val="#ppt_y"/>
                                          </p:val>
                                        </p:tav>
                                        <p:tav tm="100000">
                                          <p:val>
                                            <p:strVal val="#ppt_y"/>
                                          </p:val>
                                        </p:tav>
                                      </p:tavLst>
                                    </p:anim>
                                    <p:anim calcmode="lin" valueType="num">
                                      <p:cBhvr>
                                        <p:cTn id="9" dur="500" fill="hold"/>
                                        <p:tgtEl>
                                          <p:spTgt spid="205855"/>
                                        </p:tgtEl>
                                        <p:attrNameLst>
                                          <p:attrName>ppt_w</p:attrName>
                                        </p:attrNameLst>
                                      </p:cBhvr>
                                      <p:tavLst>
                                        <p:tav tm="0">
                                          <p:val>
                                            <p:fltVal val="0"/>
                                          </p:val>
                                        </p:tav>
                                        <p:tav tm="100000">
                                          <p:val>
                                            <p:strVal val="#ppt_w"/>
                                          </p:val>
                                        </p:tav>
                                      </p:tavLst>
                                    </p:anim>
                                    <p:anim calcmode="lin" valueType="num">
                                      <p:cBhvr>
                                        <p:cTn id="10" dur="500" fill="hold"/>
                                        <p:tgtEl>
                                          <p:spTgt spid="2058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039" name="Group 263"/>
          <p:cNvGrpSpPr>
            <a:grpSpLocks/>
          </p:cNvGrpSpPr>
          <p:nvPr/>
        </p:nvGrpSpPr>
        <p:grpSpPr bwMode="auto">
          <a:xfrm>
            <a:off x="1907704" y="1916832"/>
            <a:ext cx="1676400" cy="2090738"/>
            <a:chOff x="1344" y="1440"/>
            <a:chExt cx="1056" cy="1317"/>
          </a:xfrm>
        </p:grpSpPr>
        <p:sp>
          <p:nvSpPr>
            <p:cNvPr id="203808" name="Rectangle 32"/>
            <p:cNvSpPr>
              <a:spLocks noChangeArrowheads="1"/>
            </p:cNvSpPr>
            <p:nvPr/>
          </p:nvSpPr>
          <p:spPr bwMode="auto">
            <a:xfrm>
              <a:off x="1344" y="1440"/>
              <a:ext cx="1056" cy="1008"/>
            </a:xfrm>
            <a:prstGeom prst="rect">
              <a:avLst/>
            </a:prstGeom>
            <a:solidFill>
              <a:srgbClr val="B2B2B2">
                <a:alpha val="50000"/>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anchor="ctr">
              <a:flatTx/>
            </a:bodyPr>
            <a:lstStyle/>
            <a:p>
              <a:endParaRPr lang="es-ES"/>
            </a:p>
          </p:txBody>
        </p:sp>
        <p:sp>
          <p:nvSpPr>
            <p:cNvPr id="203941" name="Text Box 165"/>
            <p:cNvSpPr txBox="1">
              <a:spLocks noChangeArrowheads="1"/>
            </p:cNvSpPr>
            <p:nvPr/>
          </p:nvSpPr>
          <p:spPr bwMode="auto">
            <a:xfrm>
              <a:off x="1584" y="2544"/>
              <a:ext cx="698" cy="213"/>
            </a:xfrm>
            <a:prstGeom prst="rect">
              <a:avLst/>
            </a:prstGeom>
            <a:noFill/>
            <a:ln w="9525">
              <a:noFill/>
              <a:miter lim="800000"/>
              <a:headEnd/>
              <a:tailEnd/>
            </a:ln>
            <a:effectLst/>
          </p:spPr>
          <p:txBody>
            <a:bodyPr wrap="none">
              <a:spAutoFit/>
            </a:bodyPr>
            <a:lstStyle/>
            <a:p>
              <a:r>
                <a:rPr lang="es-ES" sz="1600" b="1" dirty="0" err="1">
                  <a:latin typeface="Arial" charset="0"/>
                </a:rPr>
                <a:t>Nemático</a:t>
              </a:r>
              <a:endParaRPr lang="es-ES" sz="1600" b="1" dirty="0">
                <a:latin typeface="Arial" charset="0"/>
              </a:endParaRPr>
            </a:p>
          </p:txBody>
        </p:sp>
        <p:grpSp>
          <p:nvGrpSpPr>
            <p:cNvPr id="204037" name="Group 261"/>
            <p:cNvGrpSpPr>
              <a:grpSpLocks/>
            </p:cNvGrpSpPr>
            <p:nvPr/>
          </p:nvGrpSpPr>
          <p:grpSpPr bwMode="auto">
            <a:xfrm>
              <a:off x="1584" y="1536"/>
              <a:ext cx="768" cy="398"/>
              <a:chOff x="1968" y="1008"/>
              <a:chExt cx="768" cy="398"/>
            </a:xfrm>
          </p:grpSpPr>
          <p:sp>
            <p:nvSpPr>
              <p:cNvPr id="203849" name="AutoShape 73"/>
              <p:cNvSpPr>
                <a:spLocks noChangeArrowheads="1"/>
              </p:cNvSpPr>
              <p:nvPr/>
            </p:nvSpPr>
            <p:spPr bwMode="auto">
              <a:xfrm>
                <a:off x="1968" y="1070"/>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45" name="AutoShape 169"/>
              <p:cNvSpPr>
                <a:spLocks noChangeArrowheads="1"/>
              </p:cNvSpPr>
              <p:nvPr/>
            </p:nvSpPr>
            <p:spPr bwMode="auto">
              <a:xfrm>
                <a:off x="2016" y="1118"/>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46" name="AutoShape 170"/>
              <p:cNvSpPr>
                <a:spLocks noChangeArrowheads="1"/>
              </p:cNvSpPr>
              <p:nvPr/>
            </p:nvSpPr>
            <p:spPr bwMode="auto">
              <a:xfrm>
                <a:off x="2064" y="1070"/>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47" name="AutoShape 171"/>
              <p:cNvSpPr>
                <a:spLocks noChangeArrowheads="1"/>
              </p:cNvSpPr>
              <p:nvPr/>
            </p:nvSpPr>
            <p:spPr bwMode="auto">
              <a:xfrm>
                <a:off x="2112" y="116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48" name="AutoShape 172"/>
              <p:cNvSpPr>
                <a:spLocks noChangeArrowheads="1"/>
              </p:cNvSpPr>
              <p:nvPr/>
            </p:nvSpPr>
            <p:spPr bwMode="auto">
              <a:xfrm>
                <a:off x="2160" y="1022"/>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49" name="AutoShape 173"/>
              <p:cNvSpPr>
                <a:spLocks noChangeArrowheads="1"/>
              </p:cNvSpPr>
              <p:nvPr/>
            </p:nvSpPr>
            <p:spPr bwMode="auto">
              <a:xfrm>
                <a:off x="2208" y="1118"/>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50" name="AutoShape 174"/>
              <p:cNvSpPr>
                <a:spLocks noChangeArrowheads="1"/>
              </p:cNvSpPr>
              <p:nvPr/>
            </p:nvSpPr>
            <p:spPr bwMode="auto">
              <a:xfrm>
                <a:off x="2256" y="1022"/>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51" name="AutoShape 175"/>
              <p:cNvSpPr>
                <a:spLocks noChangeArrowheads="1"/>
              </p:cNvSpPr>
              <p:nvPr/>
            </p:nvSpPr>
            <p:spPr bwMode="auto">
              <a:xfrm>
                <a:off x="2304" y="116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52" name="AutoShape 176"/>
              <p:cNvSpPr>
                <a:spLocks noChangeArrowheads="1"/>
              </p:cNvSpPr>
              <p:nvPr/>
            </p:nvSpPr>
            <p:spPr bwMode="auto">
              <a:xfrm>
                <a:off x="2352" y="107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74" name="AutoShape 198"/>
              <p:cNvSpPr>
                <a:spLocks noChangeArrowheads="1"/>
              </p:cNvSpPr>
              <p:nvPr/>
            </p:nvSpPr>
            <p:spPr bwMode="auto">
              <a:xfrm>
                <a:off x="2400" y="110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75" name="AutoShape 199"/>
              <p:cNvSpPr>
                <a:spLocks noChangeArrowheads="1"/>
              </p:cNvSpPr>
              <p:nvPr/>
            </p:nvSpPr>
            <p:spPr bwMode="auto">
              <a:xfrm>
                <a:off x="2448" y="105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76" name="AutoShape 200"/>
              <p:cNvSpPr>
                <a:spLocks noChangeArrowheads="1"/>
              </p:cNvSpPr>
              <p:nvPr/>
            </p:nvSpPr>
            <p:spPr bwMode="auto">
              <a:xfrm>
                <a:off x="2496" y="1152"/>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77" name="AutoShape 201"/>
              <p:cNvSpPr>
                <a:spLocks noChangeArrowheads="1"/>
              </p:cNvSpPr>
              <p:nvPr/>
            </p:nvSpPr>
            <p:spPr bwMode="auto">
              <a:xfrm>
                <a:off x="2544" y="1008"/>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78" name="AutoShape 202"/>
              <p:cNvSpPr>
                <a:spLocks noChangeArrowheads="1"/>
              </p:cNvSpPr>
              <p:nvPr/>
            </p:nvSpPr>
            <p:spPr bwMode="auto">
              <a:xfrm>
                <a:off x="2592" y="110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79" name="AutoShape 203"/>
              <p:cNvSpPr>
                <a:spLocks noChangeArrowheads="1"/>
              </p:cNvSpPr>
              <p:nvPr/>
            </p:nvSpPr>
            <p:spPr bwMode="auto">
              <a:xfrm>
                <a:off x="2640" y="1008"/>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80" name="AutoShape 204"/>
              <p:cNvSpPr>
                <a:spLocks noChangeArrowheads="1"/>
              </p:cNvSpPr>
              <p:nvPr/>
            </p:nvSpPr>
            <p:spPr bwMode="auto">
              <a:xfrm>
                <a:off x="2688" y="1152"/>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grpSp>
        <p:grpSp>
          <p:nvGrpSpPr>
            <p:cNvPr id="203983" name="Group 207"/>
            <p:cNvGrpSpPr>
              <a:grpSpLocks/>
            </p:cNvGrpSpPr>
            <p:nvPr/>
          </p:nvGrpSpPr>
          <p:grpSpPr bwMode="auto">
            <a:xfrm>
              <a:off x="1520" y="1632"/>
              <a:ext cx="816" cy="398"/>
              <a:chOff x="1920" y="1330"/>
              <a:chExt cx="816" cy="398"/>
            </a:xfrm>
          </p:grpSpPr>
          <p:sp>
            <p:nvSpPr>
              <p:cNvPr id="203984" name="AutoShape 208"/>
              <p:cNvSpPr>
                <a:spLocks noChangeArrowheads="1"/>
              </p:cNvSpPr>
              <p:nvPr/>
            </p:nvSpPr>
            <p:spPr bwMode="auto">
              <a:xfrm>
                <a:off x="1920" y="1392"/>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85" name="AutoShape 209"/>
              <p:cNvSpPr>
                <a:spLocks noChangeArrowheads="1"/>
              </p:cNvSpPr>
              <p:nvPr/>
            </p:nvSpPr>
            <p:spPr bwMode="auto">
              <a:xfrm>
                <a:off x="1968" y="1440"/>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86" name="AutoShape 210"/>
              <p:cNvSpPr>
                <a:spLocks noChangeArrowheads="1"/>
              </p:cNvSpPr>
              <p:nvPr/>
            </p:nvSpPr>
            <p:spPr bwMode="auto">
              <a:xfrm>
                <a:off x="2016" y="1392"/>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87" name="AutoShape 211"/>
              <p:cNvSpPr>
                <a:spLocks noChangeArrowheads="1"/>
              </p:cNvSpPr>
              <p:nvPr/>
            </p:nvSpPr>
            <p:spPr bwMode="auto">
              <a:xfrm>
                <a:off x="2064" y="1488"/>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88" name="AutoShape 212"/>
              <p:cNvSpPr>
                <a:spLocks noChangeArrowheads="1"/>
              </p:cNvSpPr>
              <p:nvPr/>
            </p:nvSpPr>
            <p:spPr bwMode="auto">
              <a:xfrm>
                <a:off x="2112" y="134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89" name="AutoShape 213"/>
              <p:cNvSpPr>
                <a:spLocks noChangeArrowheads="1"/>
              </p:cNvSpPr>
              <p:nvPr/>
            </p:nvSpPr>
            <p:spPr bwMode="auto">
              <a:xfrm>
                <a:off x="2160" y="1440"/>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0" name="AutoShape 214"/>
              <p:cNvSpPr>
                <a:spLocks noChangeArrowheads="1"/>
              </p:cNvSpPr>
              <p:nvPr/>
            </p:nvSpPr>
            <p:spPr bwMode="auto">
              <a:xfrm>
                <a:off x="2208" y="134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1" name="AutoShape 215"/>
              <p:cNvSpPr>
                <a:spLocks noChangeArrowheads="1"/>
              </p:cNvSpPr>
              <p:nvPr/>
            </p:nvSpPr>
            <p:spPr bwMode="auto">
              <a:xfrm>
                <a:off x="2256" y="1488"/>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2" name="AutoShape 216"/>
              <p:cNvSpPr>
                <a:spLocks noChangeArrowheads="1"/>
              </p:cNvSpPr>
              <p:nvPr/>
            </p:nvSpPr>
            <p:spPr bwMode="auto">
              <a:xfrm>
                <a:off x="2304" y="139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3" name="AutoShape 217"/>
              <p:cNvSpPr>
                <a:spLocks noChangeArrowheads="1"/>
              </p:cNvSpPr>
              <p:nvPr/>
            </p:nvSpPr>
            <p:spPr bwMode="auto">
              <a:xfrm>
                <a:off x="2352" y="142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4" name="AutoShape 218"/>
              <p:cNvSpPr>
                <a:spLocks noChangeArrowheads="1"/>
              </p:cNvSpPr>
              <p:nvPr/>
            </p:nvSpPr>
            <p:spPr bwMode="auto">
              <a:xfrm>
                <a:off x="2400" y="1378"/>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5" name="AutoShape 219"/>
              <p:cNvSpPr>
                <a:spLocks noChangeArrowheads="1"/>
              </p:cNvSpPr>
              <p:nvPr/>
            </p:nvSpPr>
            <p:spPr bwMode="auto">
              <a:xfrm>
                <a:off x="2448" y="147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6" name="AutoShape 220"/>
              <p:cNvSpPr>
                <a:spLocks noChangeArrowheads="1"/>
              </p:cNvSpPr>
              <p:nvPr/>
            </p:nvSpPr>
            <p:spPr bwMode="auto">
              <a:xfrm>
                <a:off x="2496" y="1330"/>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7" name="AutoShape 221"/>
              <p:cNvSpPr>
                <a:spLocks noChangeArrowheads="1"/>
              </p:cNvSpPr>
              <p:nvPr/>
            </p:nvSpPr>
            <p:spPr bwMode="auto">
              <a:xfrm>
                <a:off x="2544" y="142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8" name="AutoShape 222"/>
              <p:cNvSpPr>
                <a:spLocks noChangeArrowheads="1"/>
              </p:cNvSpPr>
              <p:nvPr/>
            </p:nvSpPr>
            <p:spPr bwMode="auto">
              <a:xfrm>
                <a:off x="2592" y="1330"/>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999" name="AutoShape 223"/>
              <p:cNvSpPr>
                <a:spLocks noChangeArrowheads="1"/>
              </p:cNvSpPr>
              <p:nvPr/>
            </p:nvSpPr>
            <p:spPr bwMode="auto">
              <a:xfrm>
                <a:off x="2640" y="147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4000" name="AutoShape 224"/>
              <p:cNvSpPr>
                <a:spLocks noChangeArrowheads="1"/>
              </p:cNvSpPr>
              <p:nvPr/>
            </p:nvSpPr>
            <p:spPr bwMode="auto">
              <a:xfrm>
                <a:off x="2688" y="142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grpSp>
        <p:grpSp>
          <p:nvGrpSpPr>
            <p:cNvPr id="204001" name="Group 225"/>
            <p:cNvGrpSpPr>
              <a:grpSpLocks/>
            </p:cNvGrpSpPr>
            <p:nvPr/>
          </p:nvGrpSpPr>
          <p:grpSpPr bwMode="auto">
            <a:xfrm>
              <a:off x="1488" y="1728"/>
              <a:ext cx="816" cy="398"/>
              <a:chOff x="1920" y="1330"/>
              <a:chExt cx="816" cy="398"/>
            </a:xfrm>
          </p:grpSpPr>
          <p:sp>
            <p:nvSpPr>
              <p:cNvPr id="204002" name="AutoShape 226"/>
              <p:cNvSpPr>
                <a:spLocks noChangeArrowheads="1"/>
              </p:cNvSpPr>
              <p:nvPr/>
            </p:nvSpPr>
            <p:spPr bwMode="auto">
              <a:xfrm>
                <a:off x="1920" y="1392"/>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3" name="AutoShape 227"/>
              <p:cNvSpPr>
                <a:spLocks noChangeArrowheads="1"/>
              </p:cNvSpPr>
              <p:nvPr/>
            </p:nvSpPr>
            <p:spPr bwMode="auto">
              <a:xfrm>
                <a:off x="1968" y="1440"/>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4" name="AutoShape 228"/>
              <p:cNvSpPr>
                <a:spLocks noChangeArrowheads="1"/>
              </p:cNvSpPr>
              <p:nvPr/>
            </p:nvSpPr>
            <p:spPr bwMode="auto">
              <a:xfrm>
                <a:off x="2016" y="1392"/>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5" name="AutoShape 229"/>
              <p:cNvSpPr>
                <a:spLocks noChangeArrowheads="1"/>
              </p:cNvSpPr>
              <p:nvPr/>
            </p:nvSpPr>
            <p:spPr bwMode="auto">
              <a:xfrm>
                <a:off x="2064" y="1488"/>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6" name="AutoShape 230"/>
              <p:cNvSpPr>
                <a:spLocks noChangeArrowheads="1"/>
              </p:cNvSpPr>
              <p:nvPr/>
            </p:nvSpPr>
            <p:spPr bwMode="auto">
              <a:xfrm>
                <a:off x="2112" y="1344"/>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7" name="AutoShape 231"/>
              <p:cNvSpPr>
                <a:spLocks noChangeArrowheads="1"/>
              </p:cNvSpPr>
              <p:nvPr/>
            </p:nvSpPr>
            <p:spPr bwMode="auto">
              <a:xfrm>
                <a:off x="2160" y="1440"/>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8" name="AutoShape 232"/>
              <p:cNvSpPr>
                <a:spLocks noChangeArrowheads="1"/>
              </p:cNvSpPr>
              <p:nvPr/>
            </p:nvSpPr>
            <p:spPr bwMode="auto">
              <a:xfrm>
                <a:off x="2208" y="1344"/>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09" name="AutoShape 233"/>
              <p:cNvSpPr>
                <a:spLocks noChangeArrowheads="1"/>
              </p:cNvSpPr>
              <p:nvPr/>
            </p:nvSpPr>
            <p:spPr bwMode="auto">
              <a:xfrm>
                <a:off x="2256" y="1488"/>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0" name="AutoShape 234"/>
              <p:cNvSpPr>
                <a:spLocks noChangeArrowheads="1"/>
              </p:cNvSpPr>
              <p:nvPr/>
            </p:nvSpPr>
            <p:spPr bwMode="auto">
              <a:xfrm>
                <a:off x="2304" y="1396"/>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1" name="AutoShape 235"/>
              <p:cNvSpPr>
                <a:spLocks noChangeArrowheads="1"/>
              </p:cNvSpPr>
              <p:nvPr/>
            </p:nvSpPr>
            <p:spPr bwMode="auto">
              <a:xfrm>
                <a:off x="2352" y="1426"/>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2" name="AutoShape 236"/>
              <p:cNvSpPr>
                <a:spLocks noChangeArrowheads="1"/>
              </p:cNvSpPr>
              <p:nvPr/>
            </p:nvSpPr>
            <p:spPr bwMode="auto">
              <a:xfrm>
                <a:off x="2400" y="1378"/>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3" name="AutoShape 237"/>
              <p:cNvSpPr>
                <a:spLocks noChangeArrowheads="1"/>
              </p:cNvSpPr>
              <p:nvPr/>
            </p:nvSpPr>
            <p:spPr bwMode="auto">
              <a:xfrm>
                <a:off x="2448" y="1474"/>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4" name="AutoShape 238"/>
              <p:cNvSpPr>
                <a:spLocks noChangeArrowheads="1"/>
              </p:cNvSpPr>
              <p:nvPr/>
            </p:nvSpPr>
            <p:spPr bwMode="auto">
              <a:xfrm>
                <a:off x="2496" y="1330"/>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5" name="AutoShape 239"/>
              <p:cNvSpPr>
                <a:spLocks noChangeArrowheads="1"/>
              </p:cNvSpPr>
              <p:nvPr/>
            </p:nvSpPr>
            <p:spPr bwMode="auto">
              <a:xfrm>
                <a:off x="2544" y="1426"/>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6" name="AutoShape 240"/>
              <p:cNvSpPr>
                <a:spLocks noChangeArrowheads="1"/>
              </p:cNvSpPr>
              <p:nvPr/>
            </p:nvSpPr>
            <p:spPr bwMode="auto">
              <a:xfrm>
                <a:off x="2592" y="1330"/>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7" name="AutoShape 241"/>
              <p:cNvSpPr>
                <a:spLocks noChangeArrowheads="1"/>
              </p:cNvSpPr>
              <p:nvPr/>
            </p:nvSpPr>
            <p:spPr bwMode="auto">
              <a:xfrm>
                <a:off x="2640" y="1474"/>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sp>
            <p:nvSpPr>
              <p:cNvPr id="204018" name="AutoShape 242"/>
              <p:cNvSpPr>
                <a:spLocks noChangeArrowheads="1"/>
              </p:cNvSpPr>
              <p:nvPr/>
            </p:nvSpPr>
            <p:spPr bwMode="auto">
              <a:xfrm>
                <a:off x="2688" y="1426"/>
                <a:ext cx="48" cy="240"/>
              </a:xfrm>
              <a:prstGeom prst="can">
                <a:avLst>
                  <a:gd name="adj" fmla="val 35718"/>
                </a:avLst>
              </a:prstGeom>
              <a:solidFill>
                <a:srgbClr val="3366FF"/>
              </a:solidFill>
              <a:ln w="9525">
                <a:solidFill>
                  <a:schemeClr val="tx1"/>
                </a:solidFill>
                <a:miter lim="800000"/>
                <a:headEnd/>
                <a:tailEnd/>
              </a:ln>
              <a:effectLst/>
            </p:spPr>
            <p:txBody>
              <a:bodyPr wrap="none" anchor="ctr"/>
              <a:lstStyle/>
              <a:p>
                <a:endParaRPr lang="es-ES"/>
              </a:p>
            </p:txBody>
          </p:sp>
        </p:grpSp>
        <p:grpSp>
          <p:nvGrpSpPr>
            <p:cNvPr id="204019" name="Group 243"/>
            <p:cNvGrpSpPr>
              <a:grpSpLocks/>
            </p:cNvGrpSpPr>
            <p:nvPr/>
          </p:nvGrpSpPr>
          <p:grpSpPr bwMode="auto">
            <a:xfrm>
              <a:off x="1458" y="1818"/>
              <a:ext cx="816" cy="398"/>
              <a:chOff x="1920" y="1330"/>
              <a:chExt cx="816" cy="398"/>
            </a:xfrm>
          </p:grpSpPr>
          <p:sp>
            <p:nvSpPr>
              <p:cNvPr id="204020" name="AutoShape 244"/>
              <p:cNvSpPr>
                <a:spLocks noChangeArrowheads="1"/>
              </p:cNvSpPr>
              <p:nvPr/>
            </p:nvSpPr>
            <p:spPr bwMode="auto">
              <a:xfrm>
                <a:off x="1920" y="1392"/>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1" name="AutoShape 245"/>
              <p:cNvSpPr>
                <a:spLocks noChangeArrowheads="1"/>
              </p:cNvSpPr>
              <p:nvPr/>
            </p:nvSpPr>
            <p:spPr bwMode="auto">
              <a:xfrm>
                <a:off x="1968" y="1440"/>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2" name="AutoShape 246"/>
              <p:cNvSpPr>
                <a:spLocks noChangeArrowheads="1"/>
              </p:cNvSpPr>
              <p:nvPr/>
            </p:nvSpPr>
            <p:spPr bwMode="auto">
              <a:xfrm>
                <a:off x="2016" y="1392"/>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3" name="AutoShape 247"/>
              <p:cNvSpPr>
                <a:spLocks noChangeArrowheads="1"/>
              </p:cNvSpPr>
              <p:nvPr/>
            </p:nvSpPr>
            <p:spPr bwMode="auto">
              <a:xfrm>
                <a:off x="2064" y="1488"/>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4" name="AutoShape 248"/>
              <p:cNvSpPr>
                <a:spLocks noChangeArrowheads="1"/>
              </p:cNvSpPr>
              <p:nvPr/>
            </p:nvSpPr>
            <p:spPr bwMode="auto">
              <a:xfrm>
                <a:off x="2112" y="1344"/>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5" name="AutoShape 249"/>
              <p:cNvSpPr>
                <a:spLocks noChangeArrowheads="1"/>
              </p:cNvSpPr>
              <p:nvPr/>
            </p:nvSpPr>
            <p:spPr bwMode="auto">
              <a:xfrm>
                <a:off x="2160" y="1440"/>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6" name="AutoShape 250"/>
              <p:cNvSpPr>
                <a:spLocks noChangeArrowheads="1"/>
              </p:cNvSpPr>
              <p:nvPr/>
            </p:nvSpPr>
            <p:spPr bwMode="auto">
              <a:xfrm>
                <a:off x="2208" y="1344"/>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7" name="AutoShape 251"/>
              <p:cNvSpPr>
                <a:spLocks noChangeArrowheads="1"/>
              </p:cNvSpPr>
              <p:nvPr/>
            </p:nvSpPr>
            <p:spPr bwMode="auto">
              <a:xfrm>
                <a:off x="2256" y="1488"/>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8" name="AutoShape 252"/>
              <p:cNvSpPr>
                <a:spLocks noChangeArrowheads="1"/>
              </p:cNvSpPr>
              <p:nvPr/>
            </p:nvSpPr>
            <p:spPr bwMode="auto">
              <a:xfrm>
                <a:off x="2304" y="1396"/>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29" name="AutoShape 253"/>
              <p:cNvSpPr>
                <a:spLocks noChangeArrowheads="1"/>
              </p:cNvSpPr>
              <p:nvPr/>
            </p:nvSpPr>
            <p:spPr bwMode="auto">
              <a:xfrm>
                <a:off x="2352" y="1426"/>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0" name="AutoShape 254"/>
              <p:cNvSpPr>
                <a:spLocks noChangeArrowheads="1"/>
              </p:cNvSpPr>
              <p:nvPr/>
            </p:nvSpPr>
            <p:spPr bwMode="auto">
              <a:xfrm>
                <a:off x="2400" y="1378"/>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1" name="AutoShape 255"/>
              <p:cNvSpPr>
                <a:spLocks noChangeArrowheads="1"/>
              </p:cNvSpPr>
              <p:nvPr/>
            </p:nvSpPr>
            <p:spPr bwMode="auto">
              <a:xfrm>
                <a:off x="2448" y="1474"/>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2" name="AutoShape 256"/>
              <p:cNvSpPr>
                <a:spLocks noChangeArrowheads="1"/>
              </p:cNvSpPr>
              <p:nvPr/>
            </p:nvSpPr>
            <p:spPr bwMode="auto">
              <a:xfrm>
                <a:off x="2496" y="1330"/>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3" name="AutoShape 257"/>
              <p:cNvSpPr>
                <a:spLocks noChangeArrowheads="1"/>
              </p:cNvSpPr>
              <p:nvPr/>
            </p:nvSpPr>
            <p:spPr bwMode="auto">
              <a:xfrm>
                <a:off x="2544" y="1426"/>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4" name="AutoShape 258"/>
              <p:cNvSpPr>
                <a:spLocks noChangeArrowheads="1"/>
              </p:cNvSpPr>
              <p:nvPr/>
            </p:nvSpPr>
            <p:spPr bwMode="auto">
              <a:xfrm>
                <a:off x="2592" y="1330"/>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5" name="AutoShape 259"/>
              <p:cNvSpPr>
                <a:spLocks noChangeArrowheads="1"/>
              </p:cNvSpPr>
              <p:nvPr/>
            </p:nvSpPr>
            <p:spPr bwMode="auto">
              <a:xfrm>
                <a:off x="2640" y="1474"/>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sp>
            <p:nvSpPr>
              <p:cNvPr id="204036" name="AutoShape 260"/>
              <p:cNvSpPr>
                <a:spLocks noChangeArrowheads="1"/>
              </p:cNvSpPr>
              <p:nvPr/>
            </p:nvSpPr>
            <p:spPr bwMode="auto">
              <a:xfrm>
                <a:off x="2688" y="1426"/>
                <a:ext cx="48" cy="240"/>
              </a:xfrm>
              <a:prstGeom prst="can">
                <a:avLst>
                  <a:gd name="adj" fmla="val 35718"/>
                </a:avLst>
              </a:prstGeom>
              <a:solidFill>
                <a:srgbClr val="6666FF"/>
              </a:solidFill>
              <a:ln w="9525">
                <a:solidFill>
                  <a:schemeClr val="tx1"/>
                </a:solidFill>
                <a:miter lim="800000"/>
                <a:headEnd/>
                <a:tailEnd/>
              </a:ln>
              <a:effectLst/>
            </p:spPr>
            <p:txBody>
              <a:bodyPr wrap="none" anchor="ctr"/>
              <a:lstStyle/>
              <a:p>
                <a:endParaRPr lang="es-ES"/>
              </a:p>
            </p:txBody>
          </p:sp>
        </p:grpSp>
      </p:grpSp>
      <p:grpSp>
        <p:nvGrpSpPr>
          <p:cNvPr id="203944" name="Group 168"/>
          <p:cNvGrpSpPr>
            <a:grpSpLocks/>
          </p:cNvGrpSpPr>
          <p:nvPr/>
        </p:nvGrpSpPr>
        <p:grpSpPr bwMode="auto">
          <a:xfrm>
            <a:off x="5415880" y="1916832"/>
            <a:ext cx="1676400" cy="2166938"/>
            <a:chOff x="3264" y="1440"/>
            <a:chExt cx="1056" cy="1365"/>
          </a:xfrm>
        </p:grpSpPr>
        <p:sp>
          <p:nvSpPr>
            <p:cNvPr id="203858" name="Rectangle 82"/>
            <p:cNvSpPr>
              <a:spLocks noChangeArrowheads="1"/>
            </p:cNvSpPr>
            <p:nvPr/>
          </p:nvSpPr>
          <p:spPr bwMode="auto">
            <a:xfrm>
              <a:off x="3264" y="1440"/>
              <a:ext cx="1056" cy="1008"/>
            </a:xfrm>
            <a:prstGeom prst="rect">
              <a:avLst/>
            </a:prstGeom>
            <a:solidFill>
              <a:srgbClr val="B2B2B2">
                <a:alpha val="50000"/>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anchor="ctr">
              <a:flatTx/>
            </a:bodyPr>
            <a:lstStyle/>
            <a:p>
              <a:endParaRPr lang="es-ES"/>
            </a:p>
          </p:txBody>
        </p:sp>
        <p:grpSp>
          <p:nvGrpSpPr>
            <p:cNvPr id="203900" name="Group 124"/>
            <p:cNvGrpSpPr>
              <a:grpSpLocks/>
            </p:cNvGrpSpPr>
            <p:nvPr/>
          </p:nvGrpSpPr>
          <p:grpSpPr bwMode="auto">
            <a:xfrm>
              <a:off x="3408" y="1804"/>
              <a:ext cx="768" cy="384"/>
              <a:chOff x="2592" y="1536"/>
              <a:chExt cx="768" cy="384"/>
            </a:xfrm>
          </p:grpSpPr>
          <p:grpSp>
            <p:nvGrpSpPr>
              <p:cNvPr id="203901" name="Group 125"/>
              <p:cNvGrpSpPr>
                <a:grpSpLocks/>
              </p:cNvGrpSpPr>
              <p:nvPr/>
            </p:nvGrpSpPr>
            <p:grpSpPr bwMode="auto">
              <a:xfrm>
                <a:off x="2688" y="1536"/>
                <a:ext cx="672" cy="240"/>
                <a:chOff x="2688" y="1536"/>
                <a:chExt cx="672" cy="240"/>
              </a:xfrm>
            </p:grpSpPr>
            <p:sp>
              <p:nvSpPr>
                <p:cNvPr id="203902" name="AutoShape 126"/>
                <p:cNvSpPr>
                  <a:spLocks noChangeArrowheads="1"/>
                </p:cNvSpPr>
                <p:nvPr/>
              </p:nvSpPr>
              <p:spPr bwMode="auto">
                <a:xfrm>
                  <a:off x="2688"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3" name="AutoShape 127"/>
                <p:cNvSpPr>
                  <a:spLocks noChangeArrowheads="1"/>
                </p:cNvSpPr>
                <p:nvPr/>
              </p:nvSpPr>
              <p:spPr bwMode="auto">
                <a:xfrm>
                  <a:off x="2736"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4" name="AutoShape 128"/>
                <p:cNvSpPr>
                  <a:spLocks noChangeArrowheads="1"/>
                </p:cNvSpPr>
                <p:nvPr/>
              </p:nvSpPr>
              <p:spPr bwMode="auto">
                <a:xfrm>
                  <a:off x="2832"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5" name="AutoShape 129"/>
                <p:cNvSpPr>
                  <a:spLocks noChangeArrowheads="1"/>
                </p:cNvSpPr>
                <p:nvPr/>
              </p:nvSpPr>
              <p:spPr bwMode="auto">
                <a:xfrm>
                  <a:off x="2904"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6" name="AutoShape 130"/>
                <p:cNvSpPr>
                  <a:spLocks noChangeArrowheads="1"/>
                </p:cNvSpPr>
                <p:nvPr/>
              </p:nvSpPr>
              <p:spPr bwMode="auto">
                <a:xfrm>
                  <a:off x="2976"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7" name="AutoShape 131"/>
                <p:cNvSpPr>
                  <a:spLocks noChangeArrowheads="1"/>
                </p:cNvSpPr>
                <p:nvPr/>
              </p:nvSpPr>
              <p:spPr bwMode="auto">
                <a:xfrm>
                  <a:off x="3072"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8" name="AutoShape 132"/>
                <p:cNvSpPr>
                  <a:spLocks noChangeArrowheads="1"/>
                </p:cNvSpPr>
                <p:nvPr/>
              </p:nvSpPr>
              <p:spPr bwMode="auto">
                <a:xfrm>
                  <a:off x="3168"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09" name="AutoShape 133"/>
                <p:cNvSpPr>
                  <a:spLocks noChangeArrowheads="1"/>
                </p:cNvSpPr>
                <p:nvPr/>
              </p:nvSpPr>
              <p:spPr bwMode="auto">
                <a:xfrm>
                  <a:off x="3312"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0" name="AutoShape 134"/>
                <p:cNvSpPr>
                  <a:spLocks noChangeArrowheads="1"/>
                </p:cNvSpPr>
                <p:nvPr/>
              </p:nvSpPr>
              <p:spPr bwMode="auto">
                <a:xfrm>
                  <a:off x="3264" y="1536"/>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grpSp>
          <p:grpSp>
            <p:nvGrpSpPr>
              <p:cNvPr id="203911" name="Group 135"/>
              <p:cNvGrpSpPr>
                <a:grpSpLocks/>
              </p:cNvGrpSpPr>
              <p:nvPr/>
            </p:nvGrpSpPr>
            <p:grpSpPr bwMode="auto">
              <a:xfrm>
                <a:off x="2640" y="1584"/>
                <a:ext cx="672" cy="240"/>
                <a:chOff x="2640" y="1584"/>
                <a:chExt cx="672" cy="240"/>
              </a:xfrm>
            </p:grpSpPr>
            <p:sp>
              <p:nvSpPr>
                <p:cNvPr id="203912" name="AutoShape 136"/>
                <p:cNvSpPr>
                  <a:spLocks noChangeArrowheads="1"/>
                </p:cNvSpPr>
                <p:nvPr/>
              </p:nvSpPr>
              <p:spPr bwMode="auto">
                <a:xfrm>
                  <a:off x="2640"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3" name="AutoShape 137"/>
                <p:cNvSpPr>
                  <a:spLocks noChangeArrowheads="1"/>
                </p:cNvSpPr>
                <p:nvPr/>
              </p:nvSpPr>
              <p:spPr bwMode="auto">
                <a:xfrm>
                  <a:off x="2688"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4" name="AutoShape 138"/>
                <p:cNvSpPr>
                  <a:spLocks noChangeArrowheads="1"/>
                </p:cNvSpPr>
                <p:nvPr/>
              </p:nvSpPr>
              <p:spPr bwMode="auto">
                <a:xfrm>
                  <a:off x="278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5" name="AutoShape 139"/>
                <p:cNvSpPr>
                  <a:spLocks noChangeArrowheads="1"/>
                </p:cNvSpPr>
                <p:nvPr/>
              </p:nvSpPr>
              <p:spPr bwMode="auto">
                <a:xfrm>
                  <a:off x="2856"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6" name="AutoShape 140"/>
                <p:cNvSpPr>
                  <a:spLocks noChangeArrowheads="1"/>
                </p:cNvSpPr>
                <p:nvPr/>
              </p:nvSpPr>
              <p:spPr bwMode="auto">
                <a:xfrm>
                  <a:off x="2928"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7" name="AutoShape 141"/>
                <p:cNvSpPr>
                  <a:spLocks noChangeArrowheads="1"/>
                </p:cNvSpPr>
                <p:nvPr/>
              </p:nvSpPr>
              <p:spPr bwMode="auto">
                <a:xfrm>
                  <a:off x="302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8" name="AutoShape 142"/>
                <p:cNvSpPr>
                  <a:spLocks noChangeArrowheads="1"/>
                </p:cNvSpPr>
                <p:nvPr/>
              </p:nvSpPr>
              <p:spPr bwMode="auto">
                <a:xfrm>
                  <a:off x="3120"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19" name="AutoShape 143"/>
                <p:cNvSpPr>
                  <a:spLocks noChangeArrowheads="1"/>
                </p:cNvSpPr>
                <p:nvPr/>
              </p:nvSpPr>
              <p:spPr bwMode="auto">
                <a:xfrm>
                  <a:off x="326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0" name="AutoShape 144"/>
                <p:cNvSpPr>
                  <a:spLocks noChangeArrowheads="1"/>
                </p:cNvSpPr>
                <p:nvPr/>
              </p:nvSpPr>
              <p:spPr bwMode="auto">
                <a:xfrm>
                  <a:off x="3216"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grpSp>
          <p:grpSp>
            <p:nvGrpSpPr>
              <p:cNvPr id="203921" name="Group 145"/>
              <p:cNvGrpSpPr>
                <a:grpSpLocks/>
              </p:cNvGrpSpPr>
              <p:nvPr/>
            </p:nvGrpSpPr>
            <p:grpSpPr bwMode="auto">
              <a:xfrm>
                <a:off x="2592" y="1632"/>
                <a:ext cx="672" cy="240"/>
                <a:chOff x="2640" y="1584"/>
                <a:chExt cx="672" cy="240"/>
              </a:xfrm>
            </p:grpSpPr>
            <p:sp>
              <p:nvSpPr>
                <p:cNvPr id="203922" name="AutoShape 146"/>
                <p:cNvSpPr>
                  <a:spLocks noChangeArrowheads="1"/>
                </p:cNvSpPr>
                <p:nvPr/>
              </p:nvSpPr>
              <p:spPr bwMode="auto">
                <a:xfrm>
                  <a:off x="2640"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3" name="AutoShape 147"/>
                <p:cNvSpPr>
                  <a:spLocks noChangeArrowheads="1"/>
                </p:cNvSpPr>
                <p:nvPr/>
              </p:nvSpPr>
              <p:spPr bwMode="auto">
                <a:xfrm>
                  <a:off x="2688"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4" name="AutoShape 148"/>
                <p:cNvSpPr>
                  <a:spLocks noChangeArrowheads="1"/>
                </p:cNvSpPr>
                <p:nvPr/>
              </p:nvSpPr>
              <p:spPr bwMode="auto">
                <a:xfrm>
                  <a:off x="278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5" name="AutoShape 149"/>
                <p:cNvSpPr>
                  <a:spLocks noChangeArrowheads="1"/>
                </p:cNvSpPr>
                <p:nvPr/>
              </p:nvSpPr>
              <p:spPr bwMode="auto">
                <a:xfrm>
                  <a:off x="2856"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6" name="AutoShape 150"/>
                <p:cNvSpPr>
                  <a:spLocks noChangeArrowheads="1"/>
                </p:cNvSpPr>
                <p:nvPr/>
              </p:nvSpPr>
              <p:spPr bwMode="auto">
                <a:xfrm>
                  <a:off x="2928"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7" name="AutoShape 151"/>
                <p:cNvSpPr>
                  <a:spLocks noChangeArrowheads="1"/>
                </p:cNvSpPr>
                <p:nvPr/>
              </p:nvSpPr>
              <p:spPr bwMode="auto">
                <a:xfrm>
                  <a:off x="302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8" name="AutoShape 152"/>
                <p:cNvSpPr>
                  <a:spLocks noChangeArrowheads="1"/>
                </p:cNvSpPr>
                <p:nvPr/>
              </p:nvSpPr>
              <p:spPr bwMode="auto">
                <a:xfrm>
                  <a:off x="3120"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29" name="AutoShape 153"/>
                <p:cNvSpPr>
                  <a:spLocks noChangeArrowheads="1"/>
                </p:cNvSpPr>
                <p:nvPr/>
              </p:nvSpPr>
              <p:spPr bwMode="auto">
                <a:xfrm>
                  <a:off x="326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0" name="AutoShape 154"/>
                <p:cNvSpPr>
                  <a:spLocks noChangeArrowheads="1"/>
                </p:cNvSpPr>
                <p:nvPr/>
              </p:nvSpPr>
              <p:spPr bwMode="auto">
                <a:xfrm>
                  <a:off x="3216"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grpSp>
          <p:grpSp>
            <p:nvGrpSpPr>
              <p:cNvPr id="203931" name="Group 155"/>
              <p:cNvGrpSpPr>
                <a:grpSpLocks/>
              </p:cNvGrpSpPr>
              <p:nvPr/>
            </p:nvGrpSpPr>
            <p:grpSpPr bwMode="auto">
              <a:xfrm>
                <a:off x="2632" y="1680"/>
                <a:ext cx="672" cy="240"/>
                <a:chOff x="2640" y="1584"/>
                <a:chExt cx="672" cy="240"/>
              </a:xfrm>
            </p:grpSpPr>
            <p:sp>
              <p:nvSpPr>
                <p:cNvPr id="203932" name="AutoShape 156"/>
                <p:cNvSpPr>
                  <a:spLocks noChangeArrowheads="1"/>
                </p:cNvSpPr>
                <p:nvPr/>
              </p:nvSpPr>
              <p:spPr bwMode="auto">
                <a:xfrm>
                  <a:off x="2640"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3" name="AutoShape 157"/>
                <p:cNvSpPr>
                  <a:spLocks noChangeArrowheads="1"/>
                </p:cNvSpPr>
                <p:nvPr/>
              </p:nvSpPr>
              <p:spPr bwMode="auto">
                <a:xfrm>
                  <a:off x="2688"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4" name="AutoShape 158"/>
                <p:cNvSpPr>
                  <a:spLocks noChangeArrowheads="1"/>
                </p:cNvSpPr>
                <p:nvPr/>
              </p:nvSpPr>
              <p:spPr bwMode="auto">
                <a:xfrm>
                  <a:off x="278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5" name="AutoShape 159"/>
                <p:cNvSpPr>
                  <a:spLocks noChangeArrowheads="1"/>
                </p:cNvSpPr>
                <p:nvPr/>
              </p:nvSpPr>
              <p:spPr bwMode="auto">
                <a:xfrm>
                  <a:off x="2856"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6" name="AutoShape 160"/>
                <p:cNvSpPr>
                  <a:spLocks noChangeArrowheads="1"/>
                </p:cNvSpPr>
                <p:nvPr/>
              </p:nvSpPr>
              <p:spPr bwMode="auto">
                <a:xfrm>
                  <a:off x="2928"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7" name="AutoShape 161"/>
                <p:cNvSpPr>
                  <a:spLocks noChangeArrowheads="1"/>
                </p:cNvSpPr>
                <p:nvPr/>
              </p:nvSpPr>
              <p:spPr bwMode="auto">
                <a:xfrm>
                  <a:off x="302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8" name="AutoShape 162"/>
                <p:cNvSpPr>
                  <a:spLocks noChangeArrowheads="1"/>
                </p:cNvSpPr>
                <p:nvPr/>
              </p:nvSpPr>
              <p:spPr bwMode="auto">
                <a:xfrm>
                  <a:off x="3120"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39" name="AutoShape 163"/>
                <p:cNvSpPr>
                  <a:spLocks noChangeArrowheads="1"/>
                </p:cNvSpPr>
                <p:nvPr/>
              </p:nvSpPr>
              <p:spPr bwMode="auto">
                <a:xfrm>
                  <a:off x="3264"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sp>
              <p:nvSpPr>
                <p:cNvPr id="203940" name="AutoShape 164"/>
                <p:cNvSpPr>
                  <a:spLocks noChangeArrowheads="1"/>
                </p:cNvSpPr>
                <p:nvPr/>
              </p:nvSpPr>
              <p:spPr bwMode="auto">
                <a:xfrm>
                  <a:off x="3216" y="1584"/>
                  <a:ext cx="48" cy="240"/>
                </a:xfrm>
                <a:prstGeom prst="can">
                  <a:avLst>
                    <a:gd name="adj" fmla="val 35718"/>
                  </a:avLst>
                </a:prstGeom>
                <a:solidFill>
                  <a:srgbClr val="000099"/>
                </a:solidFill>
                <a:ln w="9525">
                  <a:solidFill>
                    <a:schemeClr val="tx1"/>
                  </a:solidFill>
                  <a:miter lim="800000"/>
                  <a:headEnd/>
                  <a:tailEnd/>
                </a:ln>
                <a:effectLst/>
              </p:spPr>
              <p:txBody>
                <a:bodyPr wrap="none" anchor="ctr"/>
                <a:lstStyle/>
                <a:p>
                  <a:endParaRPr lang="es-ES"/>
                </a:p>
              </p:txBody>
            </p:sp>
          </p:grpSp>
        </p:grpSp>
        <p:grpSp>
          <p:nvGrpSpPr>
            <p:cNvPr id="203899" name="Group 123"/>
            <p:cNvGrpSpPr>
              <a:grpSpLocks/>
            </p:cNvGrpSpPr>
            <p:nvPr/>
          </p:nvGrpSpPr>
          <p:grpSpPr bwMode="auto">
            <a:xfrm>
              <a:off x="3408" y="1536"/>
              <a:ext cx="768" cy="384"/>
              <a:chOff x="2592" y="1536"/>
              <a:chExt cx="768" cy="384"/>
            </a:xfrm>
          </p:grpSpPr>
          <p:grpSp>
            <p:nvGrpSpPr>
              <p:cNvPr id="203877" name="Group 101"/>
              <p:cNvGrpSpPr>
                <a:grpSpLocks/>
              </p:cNvGrpSpPr>
              <p:nvPr/>
            </p:nvGrpSpPr>
            <p:grpSpPr bwMode="auto">
              <a:xfrm>
                <a:off x="2688" y="1536"/>
                <a:ext cx="672" cy="240"/>
                <a:chOff x="2688" y="1536"/>
                <a:chExt cx="672" cy="240"/>
              </a:xfrm>
            </p:grpSpPr>
            <p:sp>
              <p:nvSpPr>
                <p:cNvPr id="203868" name="AutoShape 92"/>
                <p:cNvSpPr>
                  <a:spLocks noChangeArrowheads="1"/>
                </p:cNvSpPr>
                <p:nvPr/>
              </p:nvSpPr>
              <p:spPr bwMode="auto">
                <a:xfrm>
                  <a:off x="2688"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9" name="AutoShape 93"/>
                <p:cNvSpPr>
                  <a:spLocks noChangeArrowheads="1"/>
                </p:cNvSpPr>
                <p:nvPr/>
              </p:nvSpPr>
              <p:spPr bwMode="auto">
                <a:xfrm>
                  <a:off x="2736"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0" name="AutoShape 94"/>
                <p:cNvSpPr>
                  <a:spLocks noChangeArrowheads="1"/>
                </p:cNvSpPr>
                <p:nvPr/>
              </p:nvSpPr>
              <p:spPr bwMode="auto">
                <a:xfrm>
                  <a:off x="2832"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1" name="AutoShape 95"/>
                <p:cNvSpPr>
                  <a:spLocks noChangeArrowheads="1"/>
                </p:cNvSpPr>
                <p:nvPr/>
              </p:nvSpPr>
              <p:spPr bwMode="auto">
                <a:xfrm>
                  <a:off x="2904"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2" name="AutoShape 96"/>
                <p:cNvSpPr>
                  <a:spLocks noChangeArrowheads="1"/>
                </p:cNvSpPr>
                <p:nvPr/>
              </p:nvSpPr>
              <p:spPr bwMode="auto">
                <a:xfrm>
                  <a:off x="2976"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3" name="AutoShape 97"/>
                <p:cNvSpPr>
                  <a:spLocks noChangeArrowheads="1"/>
                </p:cNvSpPr>
                <p:nvPr/>
              </p:nvSpPr>
              <p:spPr bwMode="auto">
                <a:xfrm>
                  <a:off x="3072"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4" name="AutoShape 98"/>
                <p:cNvSpPr>
                  <a:spLocks noChangeArrowheads="1"/>
                </p:cNvSpPr>
                <p:nvPr/>
              </p:nvSpPr>
              <p:spPr bwMode="auto">
                <a:xfrm>
                  <a:off x="3168"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5" name="AutoShape 99"/>
                <p:cNvSpPr>
                  <a:spLocks noChangeArrowheads="1"/>
                </p:cNvSpPr>
                <p:nvPr/>
              </p:nvSpPr>
              <p:spPr bwMode="auto">
                <a:xfrm>
                  <a:off x="3312"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76" name="AutoShape 100"/>
                <p:cNvSpPr>
                  <a:spLocks noChangeArrowheads="1"/>
                </p:cNvSpPr>
                <p:nvPr/>
              </p:nvSpPr>
              <p:spPr bwMode="auto">
                <a:xfrm>
                  <a:off x="3264" y="1536"/>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grpSp>
          <p:grpSp>
            <p:nvGrpSpPr>
              <p:cNvPr id="203878" name="Group 102"/>
              <p:cNvGrpSpPr>
                <a:grpSpLocks/>
              </p:cNvGrpSpPr>
              <p:nvPr/>
            </p:nvGrpSpPr>
            <p:grpSpPr bwMode="auto">
              <a:xfrm>
                <a:off x="2640" y="1584"/>
                <a:ext cx="672" cy="240"/>
                <a:chOff x="2640" y="1584"/>
                <a:chExt cx="672" cy="240"/>
              </a:xfrm>
            </p:grpSpPr>
            <p:sp>
              <p:nvSpPr>
                <p:cNvPr id="203859" name="AutoShape 83"/>
                <p:cNvSpPr>
                  <a:spLocks noChangeArrowheads="1"/>
                </p:cNvSpPr>
                <p:nvPr/>
              </p:nvSpPr>
              <p:spPr bwMode="auto">
                <a:xfrm>
                  <a:off x="2640"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0" name="AutoShape 84"/>
                <p:cNvSpPr>
                  <a:spLocks noChangeArrowheads="1"/>
                </p:cNvSpPr>
                <p:nvPr/>
              </p:nvSpPr>
              <p:spPr bwMode="auto">
                <a:xfrm>
                  <a:off x="2688"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1" name="AutoShape 85"/>
                <p:cNvSpPr>
                  <a:spLocks noChangeArrowheads="1"/>
                </p:cNvSpPr>
                <p:nvPr/>
              </p:nvSpPr>
              <p:spPr bwMode="auto">
                <a:xfrm>
                  <a:off x="278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2" name="AutoShape 86"/>
                <p:cNvSpPr>
                  <a:spLocks noChangeArrowheads="1"/>
                </p:cNvSpPr>
                <p:nvPr/>
              </p:nvSpPr>
              <p:spPr bwMode="auto">
                <a:xfrm>
                  <a:off x="2856"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3" name="AutoShape 87"/>
                <p:cNvSpPr>
                  <a:spLocks noChangeArrowheads="1"/>
                </p:cNvSpPr>
                <p:nvPr/>
              </p:nvSpPr>
              <p:spPr bwMode="auto">
                <a:xfrm>
                  <a:off x="2928"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4" name="AutoShape 88"/>
                <p:cNvSpPr>
                  <a:spLocks noChangeArrowheads="1"/>
                </p:cNvSpPr>
                <p:nvPr/>
              </p:nvSpPr>
              <p:spPr bwMode="auto">
                <a:xfrm>
                  <a:off x="302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5" name="AutoShape 89"/>
                <p:cNvSpPr>
                  <a:spLocks noChangeArrowheads="1"/>
                </p:cNvSpPr>
                <p:nvPr/>
              </p:nvSpPr>
              <p:spPr bwMode="auto">
                <a:xfrm>
                  <a:off x="3120"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6" name="AutoShape 90"/>
                <p:cNvSpPr>
                  <a:spLocks noChangeArrowheads="1"/>
                </p:cNvSpPr>
                <p:nvPr/>
              </p:nvSpPr>
              <p:spPr bwMode="auto">
                <a:xfrm>
                  <a:off x="326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67" name="AutoShape 91"/>
                <p:cNvSpPr>
                  <a:spLocks noChangeArrowheads="1"/>
                </p:cNvSpPr>
                <p:nvPr/>
              </p:nvSpPr>
              <p:spPr bwMode="auto">
                <a:xfrm>
                  <a:off x="3216"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grpSp>
          <p:grpSp>
            <p:nvGrpSpPr>
              <p:cNvPr id="203879" name="Group 103"/>
              <p:cNvGrpSpPr>
                <a:grpSpLocks/>
              </p:cNvGrpSpPr>
              <p:nvPr/>
            </p:nvGrpSpPr>
            <p:grpSpPr bwMode="auto">
              <a:xfrm>
                <a:off x="2592" y="1632"/>
                <a:ext cx="672" cy="240"/>
                <a:chOff x="2640" y="1584"/>
                <a:chExt cx="672" cy="240"/>
              </a:xfrm>
            </p:grpSpPr>
            <p:sp>
              <p:nvSpPr>
                <p:cNvPr id="203880" name="AutoShape 104"/>
                <p:cNvSpPr>
                  <a:spLocks noChangeArrowheads="1"/>
                </p:cNvSpPr>
                <p:nvPr/>
              </p:nvSpPr>
              <p:spPr bwMode="auto">
                <a:xfrm>
                  <a:off x="2640"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1" name="AutoShape 105"/>
                <p:cNvSpPr>
                  <a:spLocks noChangeArrowheads="1"/>
                </p:cNvSpPr>
                <p:nvPr/>
              </p:nvSpPr>
              <p:spPr bwMode="auto">
                <a:xfrm>
                  <a:off x="2688"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2" name="AutoShape 106"/>
                <p:cNvSpPr>
                  <a:spLocks noChangeArrowheads="1"/>
                </p:cNvSpPr>
                <p:nvPr/>
              </p:nvSpPr>
              <p:spPr bwMode="auto">
                <a:xfrm>
                  <a:off x="278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3" name="AutoShape 107"/>
                <p:cNvSpPr>
                  <a:spLocks noChangeArrowheads="1"/>
                </p:cNvSpPr>
                <p:nvPr/>
              </p:nvSpPr>
              <p:spPr bwMode="auto">
                <a:xfrm>
                  <a:off x="2856"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4" name="AutoShape 108"/>
                <p:cNvSpPr>
                  <a:spLocks noChangeArrowheads="1"/>
                </p:cNvSpPr>
                <p:nvPr/>
              </p:nvSpPr>
              <p:spPr bwMode="auto">
                <a:xfrm>
                  <a:off x="2928"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5" name="AutoShape 109"/>
                <p:cNvSpPr>
                  <a:spLocks noChangeArrowheads="1"/>
                </p:cNvSpPr>
                <p:nvPr/>
              </p:nvSpPr>
              <p:spPr bwMode="auto">
                <a:xfrm>
                  <a:off x="302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6" name="AutoShape 110"/>
                <p:cNvSpPr>
                  <a:spLocks noChangeArrowheads="1"/>
                </p:cNvSpPr>
                <p:nvPr/>
              </p:nvSpPr>
              <p:spPr bwMode="auto">
                <a:xfrm>
                  <a:off x="3120"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7" name="AutoShape 111"/>
                <p:cNvSpPr>
                  <a:spLocks noChangeArrowheads="1"/>
                </p:cNvSpPr>
                <p:nvPr/>
              </p:nvSpPr>
              <p:spPr bwMode="auto">
                <a:xfrm>
                  <a:off x="326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88" name="AutoShape 112"/>
                <p:cNvSpPr>
                  <a:spLocks noChangeArrowheads="1"/>
                </p:cNvSpPr>
                <p:nvPr/>
              </p:nvSpPr>
              <p:spPr bwMode="auto">
                <a:xfrm>
                  <a:off x="3216"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grpSp>
          <p:grpSp>
            <p:nvGrpSpPr>
              <p:cNvPr id="203889" name="Group 113"/>
              <p:cNvGrpSpPr>
                <a:grpSpLocks/>
              </p:cNvGrpSpPr>
              <p:nvPr/>
            </p:nvGrpSpPr>
            <p:grpSpPr bwMode="auto">
              <a:xfrm>
                <a:off x="2632" y="1680"/>
                <a:ext cx="672" cy="240"/>
                <a:chOff x="2640" y="1584"/>
                <a:chExt cx="672" cy="240"/>
              </a:xfrm>
            </p:grpSpPr>
            <p:sp>
              <p:nvSpPr>
                <p:cNvPr id="203890" name="AutoShape 114"/>
                <p:cNvSpPr>
                  <a:spLocks noChangeArrowheads="1"/>
                </p:cNvSpPr>
                <p:nvPr/>
              </p:nvSpPr>
              <p:spPr bwMode="auto">
                <a:xfrm>
                  <a:off x="2640"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1" name="AutoShape 115"/>
                <p:cNvSpPr>
                  <a:spLocks noChangeArrowheads="1"/>
                </p:cNvSpPr>
                <p:nvPr/>
              </p:nvSpPr>
              <p:spPr bwMode="auto">
                <a:xfrm>
                  <a:off x="2688"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2" name="AutoShape 116"/>
                <p:cNvSpPr>
                  <a:spLocks noChangeArrowheads="1"/>
                </p:cNvSpPr>
                <p:nvPr/>
              </p:nvSpPr>
              <p:spPr bwMode="auto">
                <a:xfrm>
                  <a:off x="278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3" name="AutoShape 117"/>
                <p:cNvSpPr>
                  <a:spLocks noChangeArrowheads="1"/>
                </p:cNvSpPr>
                <p:nvPr/>
              </p:nvSpPr>
              <p:spPr bwMode="auto">
                <a:xfrm>
                  <a:off x="2856"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4" name="AutoShape 118"/>
                <p:cNvSpPr>
                  <a:spLocks noChangeArrowheads="1"/>
                </p:cNvSpPr>
                <p:nvPr/>
              </p:nvSpPr>
              <p:spPr bwMode="auto">
                <a:xfrm>
                  <a:off x="2928"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5" name="AutoShape 119"/>
                <p:cNvSpPr>
                  <a:spLocks noChangeArrowheads="1"/>
                </p:cNvSpPr>
                <p:nvPr/>
              </p:nvSpPr>
              <p:spPr bwMode="auto">
                <a:xfrm>
                  <a:off x="302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6" name="AutoShape 120"/>
                <p:cNvSpPr>
                  <a:spLocks noChangeArrowheads="1"/>
                </p:cNvSpPr>
                <p:nvPr/>
              </p:nvSpPr>
              <p:spPr bwMode="auto">
                <a:xfrm>
                  <a:off x="3120"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7" name="AutoShape 121"/>
                <p:cNvSpPr>
                  <a:spLocks noChangeArrowheads="1"/>
                </p:cNvSpPr>
                <p:nvPr/>
              </p:nvSpPr>
              <p:spPr bwMode="auto">
                <a:xfrm>
                  <a:off x="3264"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sp>
              <p:nvSpPr>
                <p:cNvPr id="203898" name="AutoShape 122"/>
                <p:cNvSpPr>
                  <a:spLocks noChangeArrowheads="1"/>
                </p:cNvSpPr>
                <p:nvPr/>
              </p:nvSpPr>
              <p:spPr bwMode="auto">
                <a:xfrm>
                  <a:off x="3216" y="1584"/>
                  <a:ext cx="48" cy="240"/>
                </a:xfrm>
                <a:prstGeom prst="can">
                  <a:avLst>
                    <a:gd name="adj" fmla="val 35718"/>
                  </a:avLst>
                </a:prstGeom>
                <a:solidFill>
                  <a:schemeClr val="accent2"/>
                </a:solidFill>
                <a:ln w="9525">
                  <a:solidFill>
                    <a:schemeClr val="tx1"/>
                  </a:solidFill>
                  <a:miter lim="800000"/>
                  <a:headEnd/>
                  <a:tailEnd/>
                </a:ln>
                <a:effectLst/>
              </p:spPr>
              <p:txBody>
                <a:bodyPr wrap="none" anchor="ctr"/>
                <a:lstStyle/>
                <a:p>
                  <a:endParaRPr lang="es-ES"/>
                </a:p>
              </p:txBody>
            </p:sp>
          </p:grpSp>
        </p:grpSp>
        <p:sp>
          <p:nvSpPr>
            <p:cNvPr id="203942" name="Text Box 166"/>
            <p:cNvSpPr txBox="1">
              <a:spLocks noChangeArrowheads="1"/>
            </p:cNvSpPr>
            <p:nvPr/>
          </p:nvSpPr>
          <p:spPr bwMode="auto">
            <a:xfrm>
              <a:off x="3504" y="2592"/>
              <a:ext cx="763" cy="213"/>
            </a:xfrm>
            <a:prstGeom prst="rect">
              <a:avLst/>
            </a:prstGeom>
            <a:noFill/>
            <a:ln w="9525">
              <a:noFill/>
              <a:miter lim="800000"/>
              <a:headEnd/>
              <a:tailEnd/>
            </a:ln>
            <a:effectLst/>
          </p:spPr>
          <p:txBody>
            <a:bodyPr wrap="none">
              <a:spAutoFit/>
            </a:bodyPr>
            <a:lstStyle/>
            <a:p>
              <a:r>
                <a:rPr lang="es-ES" sz="1600" b="1" dirty="0">
                  <a:latin typeface="Arial" charset="0"/>
                </a:rPr>
                <a:t>Esméctico</a:t>
              </a:r>
            </a:p>
          </p:txBody>
        </p:sp>
      </p:grpSp>
      <p:sp>
        <p:nvSpPr>
          <p:cNvPr id="204040" name="Text Box 264"/>
          <p:cNvSpPr txBox="1">
            <a:spLocks noChangeArrowheads="1"/>
          </p:cNvSpPr>
          <p:nvPr/>
        </p:nvSpPr>
        <p:spPr bwMode="auto">
          <a:xfrm>
            <a:off x="792163" y="4431431"/>
            <a:ext cx="7559675" cy="338554"/>
          </a:xfrm>
          <a:prstGeom prst="rect">
            <a:avLst/>
          </a:prstGeom>
          <a:noFill/>
          <a:ln w="9525">
            <a:noFill/>
            <a:miter lim="800000"/>
            <a:headEnd/>
            <a:tailEnd/>
          </a:ln>
          <a:effectLst/>
        </p:spPr>
        <p:txBody>
          <a:bodyPr>
            <a:spAutoFit/>
          </a:bodyPr>
          <a:lstStyle/>
          <a:p>
            <a:r>
              <a:rPr lang="es-ES" sz="1600" b="1" dirty="0">
                <a:latin typeface="Arial" charset="0"/>
              </a:rPr>
              <a:t>Cristal </a:t>
            </a:r>
            <a:r>
              <a:rPr lang="es-ES" sz="1600" b="1" dirty="0" err="1">
                <a:latin typeface="Arial" charset="0"/>
              </a:rPr>
              <a:t>nemático</a:t>
            </a:r>
            <a:r>
              <a:rPr lang="es-ES" sz="1600" b="1" dirty="0">
                <a:latin typeface="Arial" charset="0"/>
              </a:rPr>
              <a:t>:</a:t>
            </a:r>
            <a:r>
              <a:rPr lang="es-ES" sz="1600" dirty="0">
                <a:latin typeface="Arial" charset="0"/>
              </a:rPr>
              <a:t>  Moléculas alineadas a lo largo de sus ejes longitudinales.</a:t>
            </a:r>
          </a:p>
        </p:txBody>
      </p:sp>
      <p:sp>
        <p:nvSpPr>
          <p:cNvPr id="204041" name="Text Box 265"/>
          <p:cNvSpPr txBox="1">
            <a:spLocks noChangeArrowheads="1"/>
          </p:cNvSpPr>
          <p:nvPr/>
        </p:nvSpPr>
        <p:spPr bwMode="auto">
          <a:xfrm>
            <a:off x="792163" y="5076473"/>
            <a:ext cx="7559675" cy="584775"/>
          </a:xfrm>
          <a:prstGeom prst="rect">
            <a:avLst/>
          </a:prstGeom>
          <a:noFill/>
          <a:ln w="9525">
            <a:noFill/>
            <a:miter lim="800000"/>
            <a:headEnd/>
            <a:tailEnd/>
          </a:ln>
          <a:effectLst/>
        </p:spPr>
        <p:txBody>
          <a:bodyPr>
            <a:spAutoFit/>
          </a:bodyPr>
          <a:lstStyle/>
          <a:p>
            <a:pPr algn="just"/>
            <a:r>
              <a:rPr lang="es-ES" sz="1600" b="1" dirty="0">
                <a:latin typeface="Arial" charset="0"/>
              </a:rPr>
              <a:t>Cristal esméctico:</a:t>
            </a:r>
            <a:r>
              <a:rPr lang="es-ES" sz="1600" dirty="0">
                <a:latin typeface="Arial" charset="0"/>
              </a:rPr>
              <a:t> Moléculas dispuestas en capas con sus ejes longitudinales perpendiculares a las capas.</a:t>
            </a:r>
          </a:p>
        </p:txBody>
      </p:sp>
      <p:sp>
        <p:nvSpPr>
          <p:cNvPr id="164"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Cristales líquidos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039"/>
                                        </p:tgtEl>
                                        <p:attrNameLst>
                                          <p:attrName>style.visibility</p:attrName>
                                        </p:attrNameLst>
                                      </p:cBhvr>
                                      <p:to>
                                        <p:strVal val="visible"/>
                                      </p:to>
                                    </p:set>
                                    <p:animEffect transition="in" filter="dissolve">
                                      <p:cBhvr>
                                        <p:cTn id="7" dur="500"/>
                                        <p:tgtEl>
                                          <p:spTgt spid="2040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3944"/>
                                        </p:tgtEl>
                                        <p:attrNameLst>
                                          <p:attrName>style.visibility</p:attrName>
                                        </p:attrNameLst>
                                      </p:cBhvr>
                                      <p:to>
                                        <p:strVal val="visible"/>
                                      </p:to>
                                    </p:set>
                                    <p:animEffect transition="in" filter="dissolve">
                                      <p:cBhvr>
                                        <p:cTn id="12" dur="500"/>
                                        <p:tgtEl>
                                          <p:spTgt spid="20394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4040"/>
                                        </p:tgtEl>
                                        <p:attrNameLst>
                                          <p:attrName>style.visibility</p:attrName>
                                        </p:attrNameLst>
                                      </p:cBhvr>
                                      <p:to>
                                        <p:strVal val="visible"/>
                                      </p:to>
                                    </p:set>
                                    <p:animEffect transition="in" filter="strips(downRight)">
                                      <p:cBhvr>
                                        <p:cTn id="17" dur="500"/>
                                        <p:tgtEl>
                                          <p:spTgt spid="20404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04041"/>
                                        </p:tgtEl>
                                        <p:attrNameLst>
                                          <p:attrName>style.visibility</p:attrName>
                                        </p:attrNameLst>
                                      </p:cBhvr>
                                      <p:to>
                                        <p:strVal val="visible"/>
                                      </p:to>
                                    </p:set>
                                    <p:animEffect transition="in" filter="strips(downRight)">
                                      <p:cBhvr>
                                        <p:cTn id="22" dur="500"/>
                                        <p:tgtEl>
                                          <p:spTgt spid="20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40" grpId="0" autoUpdateAnimBg="0"/>
      <p:bldP spid="20404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7"/>
          <p:cNvSpPr txBox="1">
            <a:spLocks noChangeArrowheads="1"/>
          </p:cNvSpPr>
          <p:nvPr/>
        </p:nvSpPr>
        <p:spPr bwMode="auto">
          <a:xfrm>
            <a:off x="1763688" y="1715031"/>
            <a:ext cx="5616624" cy="3370153"/>
          </a:xfrm>
          <a:prstGeom prst="rect">
            <a:avLst/>
          </a:prstGeom>
          <a:noFill/>
          <a:ln w="9525">
            <a:noFill/>
            <a:miter lim="800000"/>
            <a:headEnd/>
            <a:tailEnd/>
          </a:ln>
          <a:effectLst/>
        </p:spPr>
        <p:txBody>
          <a:bodyPr wrap="square">
            <a:spAutoFit/>
          </a:bodyPr>
          <a:lstStyle/>
          <a:p>
            <a:pPr algn="ctr">
              <a:spcBef>
                <a:spcPct val="50000"/>
              </a:spcBef>
            </a:pPr>
            <a:r>
              <a:rPr lang="es-ES" sz="1800" b="1" dirty="0">
                <a:solidFill>
                  <a:srgbClr val="000099"/>
                </a:solidFill>
                <a:latin typeface="Arial" charset="0"/>
              </a:rPr>
              <a:t>Presentación revisada por:</a:t>
            </a:r>
          </a:p>
          <a:p>
            <a:pPr algn="ctr">
              <a:spcBef>
                <a:spcPct val="50000"/>
              </a:spcBef>
            </a:pPr>
            <a:endParaRPr lang="es-ES" sz="1400" dirty="0">
              <a:solidFill>
                <a:srgbClr val="000099"/>
              </a:solidFill>
              <a:latin typeface="Arial" charset="0"/>
            </a:endParaRPr>
          </a:p>
          <a:p>
            <a:pPr algn="ctr">
              <a:spcBef>
                <a:spcPct val="50000"/>
              </a:spcBef>
            </a:pPr>
            <a:r>
              <a:rPr lang="es-ES" sz="1400" dirty="0">
                <a:solidFill>
                  <a:srgbClr val="000099"/>
                </a:solidFill>
                <a:latin typeface="Arial" charset="0"/>
              </a:rPr>
              <a:t>Q. Adriana Ramírez González</a:t>
            </a:r>
          </a:p>
          <a:p>
            <a:pPr algn="ctr">
              <a:spcBef>
                <a:spcPct val="50000"/>
              </a:spcBef>
            </a:pPr>
            <a:r>
              <a:rPr lang="es-ES" sz="1400" dirty="0">
                <a:solidFill>
                  <a:srgbClr val="000099"/>
                </a:solidFill>
                <a:latin typeface="Arial" charset="0"/>
              </a:rPr>
              <a:t>Ing. </a:t>
            </a:r>
            <a:r>
              <a:rPr lang="es-ES" sz="1400" dirty="0" err="1">
                <a:solidFill>
                  <a:srgbClr val="000099"/>
                </a:solidFill>
                <a:latin typeface="Arial" charset="0"/>
              </a:rPr>
              <a:t>Ayesha</a:t>
            </a:r>
            <a:r>
              <a:rPr lang="es-ES" sz="1400" dirty="0">
                <a:solidFill>
                  <a:srgbClr val="000099"/>
                </a:solidFill>
                <a:latin typeface="Arial" charset="0"/>
              </a:rPr>
              <a:t> Sagrario Román García</a:t>
            </a:r>
          </a:p>
          <a:p>
            <a:pPr algn="ctr">
              <a:spcBef>
                <a:spcPct val="50000"/>
              </a:spcBef>
            </a:pPr>
            <a:r>
              <a:rPr lang="es-ES" sz="1400" dirty="0">
                <a:solidFill>
                  <a:srgbClr val="000099"/>
                </a:solidFill>
                <a:latin typeface="Arial" charset="0"/>
              </a:rPr>
              <a:t>M. A. Claudia  Elisa Sánchez Navarro</a:t>
            </a:r>
          </a:p>
          <a:p>
            <a:pPr algn="ctr">
              <a:spcBef>
                <a:spcPct val="50000"/>
              </a:spcBef>
            </a:pPr>
            <a:r>
              <a:rPr lang="es-ES" sz="1400" dirty="0">
                <a:solidFill>
                  <a:srgbClr val="000099"/>
                </a:solidFill>
                <a:latin typeface="Arial" charset="0"/>
              </a:rPr>
              <a:t>Q. Esther Flores Cruz</a:t>
            </a:r>
          </a:p>
          <a:p>
            <a:pPr algn="ctr">
              <a:spcBef>
                <a:spcPct val="50000"/>
              </a:spcBef>
            </a:pPr>
            <a:r>
              <a:rPr lang="es-ES" sz="1400" dirty="0">
                <a:solidFill>
                  <a:srgbClr val="000099"/>
                </a:solidFill>
                <a:latin typeface="Arial" charset="0"/>
              </a:rPr>
              <a:t>Ing. </a:t>
            </a:r>
            <a:r>
              <a:rPr lang="es-ES" sz="1400" dirty="0" err="1">
                <a:solidFill>
                  <a:srgbClr val="000099"/>
                </a:solidFill>
                <a:latin typeface="Arial" charset="0"/>
              </a:rPr>
              <a:t>Jacquelyn</a:t>
            </a:r>
            <a:r>
              <a:rPr lang="es-ES" sz="1400" dirty="0">
                <a:solidFill>
                  <a:srgbClr val="000099"/>
                </a:solidFill>
                <a:latin typeface="Arial" charset="0"/>
              </a:rPr>
              <a:t> Martínez </a:t>
            </a:r>
            <a:r>
              <a:rPr lang="es-ES" sz="1400" dirty="0" err="1">
                <a:solidFill>
                  <a:srgbClr val="000099"/>
                </a:solidFill>
                <a:latin typeface="Arial" charset="0"/>
              </a:rPr>
              <a:t>Alavez</a:t>
            </a:r>
            <a:endParaRPr lang="es-ES" sz="1400" dirty="0">
              <a:solidFill>
                <a:srgbClr val="000099"/>
              </a:solidFill>
              <a:latin typeface="Arial" charset="0"/>
            </a:endParaRPr>
          </a:p>
          <a:p>
            <a:pPr algn="ctr">
              <a:spcBef>
                <a:spcPct val="50000"/>
              </a:spcBef>
            </a:pPr>
            <a:r>
              <a:rPr lang="es-ES" sz="1400" dirty="0">
                <a:solidFill>
                  <a:srgbClr val="000099"/>
                </a:solidFill>
                <a:latin typeface="Arial" charset="0"/>
              </a:rPr>
              <a:t>Dr. Ramiro Maravilla Galván</a:t>
            </a:r>
          </a:p>
          <a:p>
            <a:pPr algn="ctr">
              <a:spcBef>
                <a:spcPct val="50000"/>
              </a:spcBef>
            </a:pPr>
            <a:endParaRPr lang="es-ES" sz="1400" dirty="0">
              <a:solidFill>
                <a:srgbClr val="000099"/>
              </a:solidFill>
              <a:latin typeface="Arial" charset="0"/>
            </a:endParaRPr>
          </a:p>
          <a:p>
            <a:pPr algn="ctr">
              <a:spcBef>
                <a:spcPct val="50000"/>
              </a:spcBef>
            </a:pPr>
            <a:r>
              <a:rPr lang="es-ES" sz="1800" i="1" dirty="0">
                <a:solidFill>
                  <a:srgbClr val="000099"/>
                </a:solidFill>
                <a:latin typeface="Arial" charset="0"/>
              </a:rPr>
              <a:t>Profesores de la Facultad de Ingeniería, UNAM</a:t>
            </a:r>
          </a:p>
        </p:txBody>
      </p:sp>
    </p:spTree>
    <p:extLst>
      <p:ext uri="{BB962C8B-B14F-4D97-AF65-F5344CB8AC3E}">
        <p14:creationId xmlns:p14="http://schemas.microsoft.com/office/powerpoint/2010/main" val="336867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835025" y="1556792"/>
            <a:ext cx="7470775" cy="830997"/>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En los líquidos y en los gases, las moléculas se desplazan de manera continua y aleatoria, y además giran y vibran; sin embargo, en los sólidos las moléculas, átomos o iones no pueden moverse (aunque vibran y ocasionalmente rotan).</a:t>
            </a:r>
          </a:p>
        </p:txBody>
      </p:sp>
      <p:sp>
        <p:nvSpPr>
          <p:cNvPr id="185347" name="Text Box 3"/>
          <p:cNvSpPr txBox="1">
            <a:spLocks noChangeArrowheads="1"/>
          </p:cNvSpPr>
          <p:nvPr/>
        </p:nvSpPr>
        <p:spPr bwMode="auto">
          <a:xfrm>
            <a:off x="836613" y="2724051"/>
            <a:ext cx="7470775" cy="1077218"/>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Existen muchos tipos de sólidos y la Química del estado sólido es una de las áreas de la ciencia donde se están realizando más descubrimientos, en particular porque se relaciona con el desarrollo de nuevos materiales muy interesantes.</a:t>
            </a:r>
          </a:p>
        </p:txBody>
      </p:sp>
      <p:sp>
        <p:nvSpPr>
          <p:cNvPr id="5"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Cristales</a:t>
            </a:r>
            <a:endParaRPr lang="es-ES" sz="1800" b="1" u="sng" dirty="0">
              <a:solidFill>
                <a:srgbClr val="000099"/>
              </a:solidFill>
              <a:latin typeface="Arial" charset="0"/>
            </a:endParaRPr>
          </a:p>
        </p:txBody>
      </p:sp>
      <p:sp>
        <p:nvSpPr>
          <p:cNvPr id="6" name="Text Box 2"/>
          <p:cNvSpPr txBox="1">
            <a:spLocks noChangeArrowheads="1"/>
          </p:cNvSpPr>
          <p:nvPr/>
        </p:nvSpPr>
        <p:spPr bwMode="auto">
          <a:xfrm>
            <a:off x="835025" y="4121785"/>
            <a:ext cx="7470775" cy="1077218"/>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En términos generales, los sólidos se clasifican en</a:t>
            </a:r>
            <a:r>
              <a:rPr lang="es-ES" sz="1600" dirty="0">
                <a:solidFill>
                  <a:schemeClr val="folHlink"/>
                </a:solidFill>
                <a:latin typeface="Arial" charset="0"/>
              </a:rPr>
              <a:t> </a:t>
            </a:r>
            <a:r>
              <a:rPr lang="es-ES" sz="1600" dirty="0">
                <a:solidFill>
                  <a:srgbClr val="FF0000"/>
                </a:solidFill>
                <a:latin typeface="Arial" charset="0"/>
              </a:rPr>
              <a:t>amorfos</a:t>
            </a:r>
            <a:r>
              <a:rPr lang="es-ES" sz="1600" dirty="0">
                <a:solidFill>
                  <a:schemeClr val="folHlink"/>
                </a:solidFill>
                <a:latin typeface="Arial" charset="0"/>
              </a:rPr>
              <a:t> </a:t>
            </a:r>
            <a:r>
              <a:rPr lang="es-ES" sz="1600" dirty="0">
                <a:solidFill>
                  <a:srgbClr val="000099"/>
                </a:solidFill>
                <a:latin typeface="Arial" charset="0"/>
              </a:rPr>
              <a:t>y </a:t>
            </a:r>
            <a:r>
              <a:rPr lang="es-ES" sz="1600" dirty="0">
                <a:solidFill>
                  <a:srgbClr val="FF0000"/>
                </a:solidFill>
                <a:latin typeface="Arial" charset="0"/>
              </a:rPr>
              <a:t>cristalinos</a:t>
            </a:r>
            <a:r>
              <a:rPr lang="es-ES" sz="1600" dirty="0">
                <a:solidFill>
                  <a:srgbClr val="000099"/>
                </a:solidFill>
                <a:latin typeface="Arial" charset="0"/>
              </a:rPr>
              <a:t>. En los sólidos amorfos las moléculas o átomos no tienen un orden definido; sin embargo en los sólidos cristalinos existe un patrón regular, repetitivo y característico de átomos o moléculas en su estructura.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strips(downRight)">
                                      <p:cBhvr>
                                        <p:cTn id="7" dur="500"/>
                                        <p:tgtEl>
                                          <p:spTgt spid="1853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5347"/>
                                        </p:tgtEl>
                                        <p:attrNameLst>
                                          <p:attrName>style.visibility</p:attrName>
                                        </p:attrNameLst>
                                      </p:cBhvr>
                                      <p:to>
                                        <p:strVal val="visible"/>
                                      </p:to>
                                    </p:set>
                                    <p:animEffect transition="in" filter="strips(downRight)">
                                      <p:cBhvr>
                                        <p:cTn id="12" dur="500"/>
                                        <p:tgtEl>
                                          <p:spTgt spid="18534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utoUpdateAnimBg="0"/>
      <p:bldP spid="185347" grpId="0" autoUpdateAnimBg="0"/>
      <p:bldP spid="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835025" y="1556792"/>
            <a:ext cx="7470775" cy="584775"/>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A ese patrón que se repite, se le conoce como</a:t>
            </a:r>
            <a:r>
              <a:rPr lang="es-ES" sz="1600" dirty="0">
                <a:solidFill>
                  <a:schemeClr val="folHlink"/>
                </a:solidFill>
                <a:latin typeface="Arial" charset="0"/>
              </a:rPr>
              <a:t> </a:t>
            </a:r>
            <a:r>
              <a:rPr lang="es-ES" sz="1600" dirty="0">
                <a:solidFill>
                  <a:srgbClr val="FF0000"/>
                </a:solidFill>
                <a:latin typeface="Arial" charset="0"/>
              </a:rPr>
              <a:t>celda unitaria</a:t>
            </a:r>
            <a:r>
              <a:rPr lang="es-ES" sz="1600" dirty="0">
                <a:solidFill>
                  <a:srgbClr val="000099"/>
                </a:solidFill>
                <a:latin typeface="Arial" charset="0"/>
              </a:rPr>
              <a:t>, y un conjunto de celdas unitarias conforma una </a:t>
            </a:r>
            <a:r>
              <a:rPr lang="es-ES" sz="1600" dirty="0">
                <a:solidFill>
                  <a:srgbClr val="FF0000"/>
                </a:solidFill>
                <a:latin typeface="Arial" charset="0"/>
              </a:rPr>
              <a:t>red cristalina</a:t>
            </a:r>
            <a:r>
              <a:rPr lang="es-ES" sz="1600" dirty="0">
                <a:solidFill>
                  <a:srgbClr val="000099"/>
                </a:solidFill>
                <a:latin typeface="Arial" charset="0"/>
              </a:rPr>
              <a:t>.</a:t>
            </a:r>
          </a:p>
        </p:txBody>
      </p:sp>
      <p:grpSp>
        <p:nvGrpSpPr>
          <p:cNvPr id="186373" name="Group 5"/>
          <p:cNvGrpSpPr>
            <a:grpSpLocks/>
          </p:cNvGrpSpPr>
          <p:nvPr/>
        </p:nvGrpSpPr>
        <p:grpSpPr bwMode="auto">
          <a:xfrm>
            <a:off x="2051722" y="2636912"/>
            <a:ext cx="5040558" cy="3165772"/>
            <a:chOff x="1409" y="2266"/>
            <a:chExt cx="2942" cy="1604"/>
          </a:xfrm>
        </p:grpSpPr>
        <p:pic>
          <p:nvPicPr>
            <p:cNvPr id="186371" name="Picture 3" descr="chang12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09" y="2266"/>
              <a:ext cx="2942" cy="1604"/>
            </a:xfrm>
            <a:prstGeom prst="rect">
              <a:avLst/>
            </a:prstGeom>
            <a:noFill/>
          </p:spPr>
        </p:pic>
        <p:pic>
          <p:nvPicPr>
            <p:cNvPr id="186372" name="Picture 4"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76" y="3757"/>
              <a:ext cx="1294" cy="106"/>
            </a:xfrm>
            <a:prstGeom prst="rect">
              <a:avLst/>
            </a:prstGeom>
            <a:noFill/>
          </p:spPr>
        </p:pic>
      </p:grpSp>
      <p:sp>
        <p:nvSpPr>
          <p:cNvPr id="6"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Celda unitaria y red cristalina</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strips(downRight)">
                                      <p:cBhvr>
                                        <p:cTn id="7" dur="500"/>
                                        <p:tgtEl>
                                          <p:spTgt spid="186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373"/>
                                        </p:tgtEl>
                                        <p:attrNameLst>
                                          <p:attrName>style.visibility</p:attrName>
                                        </p:attrNameLst>
                                      </p:cBhvr>
                                      <p:to>
                                        <p:strVal val="visible"/>
                                      </p:to>
                                    </p:set>
                                    <p:animEffect transition="in" filter="fade">
                                      <p:cBhvr>
                                        <p:cTn id="12" dur="500"/>
                                        <p:tgtEl>
                                          <p:spTgt spid="186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836613" y="1340768"/>
            <a:ext cx="7470775" cy="338554"/>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Existen 7 diferentes tipos de celdas unitarias.</a:t>
            </a:r>
          </a:p>
        </p:txBody>
      </p:sp>
      <p:sp>
        <p:nvSpPr>
          <p:cNvPr id="187396" name="Text Box 4"/>
          <p:cNvSpPr txBox="1">
            <a:spLocks noChangeArrowheads="1"/>
          </p:cNvSpPr>
          <p:nvPr/>
        </p:nvSpPr>
        <p:spPr bwMode="auto">
          <a:xfrm>
            <a:off x="836613" y="5898758"/>
            <a:ext cx="7470775" cy="338554"/>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Cada esfera representa un átomo, ion o molécula y se denomina punto reticular.</a:t>
            </a:r>
          </a:p>
        </p:txBody>
      </p:sp>
      <p:grpSp>
        <p:nvGrpSpPr>
          <p:cNvPr id="187398" name="Group 6"/>
          <p:cNvGrpSpPr>
            <a:grpSpLocks/>
          </p:cNvGrpSpPr>
          <p:nvPr/>
        </p:nvGrpSpPr>
        <p:grpSpPr bwMode="auto">
          <a:xfrm>
            <a:off x="1447800" y="1690464"/>
            <a:ext cx="6248400" cy="4114800"/>
            <a:chOff x="912" y="1008"/>
            <a:chExt cx="3936" cy="2592"/>
          </a:xfrm>
        </p:grpSpPr>
        <p:pic>
          <p:nvPicPr>
            <p:cNvPr id="187395" name="Picture 3" descr="chang12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12" y="1008"/>
              <a:ext cx="3936" cy="2578"/>
            </a:xfrm>
            <a:prstGeom prst="rect">
              <a:avLst/>
            </a:prstGeom>
            <a:noFill/>
          </p:spPr>
        </p:pic>
        <p:pic>
          <p:nvPicPr>
            <p:cNvPr id="187397" name="Picture 5"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39" y="3512"/>
              <a:ext cx="1081" cy="88"/>
            </a:xfrm>
            <a:prstGeom prst="rect">
              <a:avLst/>
            </a:prstGeom>
            <a:noFill/>
          </p:spPr>
        </p:pic>
      </p:grpSp>
      <p:sp>
        <p:nvSpPr>
          <p:cNvPr id="7"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Celdas unitarias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strips(downRight)">
                                      <p:cBhvr>
                                        <p:cTn id="7" dur="500"/>
                                        <p:tgtEl>
                                          <p:spTgt spid="187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398"/>
                                        </p:tgtEl>
                                        <p:attrNameLst>
                                          <p:attrName>style.visibility</p:attrName>
                                        </p:attrNameLst>
                                      </p:cBhvr>
                                      <p:to>
                                        <p:strVal val="visible"/>
                                      </p:to>
                                    </p:set>
                                    <p:animEffect transition="in" filter="fade">
                                      <p:cBhvr>
                                        <p:cTn id="12" dur="500"/>
                                        <p:tgtEl>
                                          <p:spTgt spid="18739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7396"/>
                                        </p:tgtEl>
                                        <p:attrNameLst>
                                          <p:attrName>style.visibility</p:attrName>
                                        </p:attrNameLst>
                                      </p:cBhvr>
                                      <p:to>
                                        <p:strVal val="visible"/>
                                      </p:to>
                                    </p:set>
                                    <p:animEffect transition="in" filter="strips(downRight)">
                                      <p:cBhvr>
                                        <p:cTn id="17" dur="500"/>
                                        <p:tgtEl>
                                          <p:spTgt spid="187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utoUpdateAnimBg="0"/>
      <p:bldP spid="18739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836613" y="1556792"/>
            <a:ext cx="7470775" cy="584775"/>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Dependiendo del tipo de entidad que conforma al punto reticular, los sólidos cristalinos se clasifican en:</a:t>
            </a:r>
          </a:p>
        </p:txBody>
      </p:sp>
      <p:sp>
        <p:nvSpPr>
          <p:cNvPr id="188419" name="Text Box 3"/>
          <p:cNvSpPr txBox="1">
            <a:spLocks noChangeArrowheads="1"/>
          </p:cNvSpPr>
          <p:nvPr/>
        </p:nvSpPr>
        <p:spPr bwMode="auto">
          <a:xfrm>
            <a:off x="3303054" y="2614194"/>
            <a:ext cx="2537891" cy="2139047"/>
          </a:xfrm>
          <a:prstGeom prst="rect">
            <a:avLst/>
          </a:prstGeom>
          <a:noFill/>
          <a:ln w="9525">
            <a:noFill/>
            <a:miter lim="800000"/>
            <a:headEnd/>
            <a:tailEnd/>
          </a:ln>
          <a:effectLst/>
        </p:spPr>
        <p:txBody>
          <a:bodyPr wrap="square">
            <a:spAutoFit/>
          </a:bodyPr>
          <a:lstStyle/>
          <a:p>
            <a:pPr algn="just" eaLnBrk="0" hangingPunct="0">
              <a:spcAft>
                <a:spcPts val="1800"/>
              </a:spcAft>
              <a:buFontTx/>
              <a:buBlip>
                <a:blip r:embed="rId2"/>
              </a:buBlip>
            </a:pPr>
            <a:r>
              <a:rPr lang="es-ES" sz="1600" dirty="0">
                <a:solidFill>
                  <a:srgbClr val="FF0000"/>
                </a:solidFill>
                <a:latin typeface="Arial" charset="0"/>
              </a:rPr>
              <a:t>  Cristales Moleculares.</a:t>
            </a:r>
          </a:p>
          <a:p>
            <a:pPr algn="just" eaLnBrk="0" hangingPunct="0">
              <a:lnSpc>
                <a:spcPct val="150000"/>
              </a:lnSpc>
              <a:spcAft>
                <a:spcPts val="1800"/>
              </a:spcAft>
              <a:buFontTx/>
              <a:buBlip>
                <a:blip r:embed="rId2"/>
              </a:buBlip>
            </a:pPr>
            <a:r>
              <a:rPr lang="es-ES" sz="1600" dirty="0">
                <a:solidFill>
                  <a:srgbClr val="FF0000"/>
                </a:solidFill>
                <a:latin typeface="Arial" charset="0"/>
              </a:rPr>
              <a:t>  Cristales Iónicos.</a:t>
            </a:r>
          </a:p>
          <a:p>
            <a:pPr algn="just" eaLnBrk="0" hangingPunct="0">
              <a:lnSpc>
                <a:spcPct val="150000"/>
              </a:lnSpc>
              <a:spcAft>
                <a:spcPts val="1800"/>
              </a:spcAft>
              <a:buFontTx/>
              <a:buBlip>
                <a:blip r:embed="rId2"/>
              </a:buBlip>
            </a:pPr>
            <a:r>
              <a:rPr lang="es-ES" sz="1600" dirty="0">
                <a:solidFill>
                  <a:srgbClr val="FF0000"/>
                </a:solidFill>
                <a:latin typeface="Arial" charset="0"/>
              </a:rPr>
              <a:t>  Cristales Atómicos.</a:t>
            </a:r>
          </a:p>
          <a:p>
            <a:pPr algn="just" eaLnBrk="0" hangingPunct="0">
              <a:lnSpc>
                <a:spcPct val="150000"/>
              </a:lnSpc>
              <a:spcAft>
                <a:spcPts val="1800"/>
              </a:spcAft>
              <a:buFontTx/>
              <a:buBlip>
                <a:blip r:embed="rId2"/>
              </a:buBlip>
            </a:pPr>
            <a:r>
              <a:rPr lang="es-ES" sz="1600" dirty="0">
                <a:solidFill>
                  <a:srgbClr val="FF0000"/>
                </a:solidFill>
                <a:latin typeface="Arial" charset="0"/>
              </a:rPr>
              <a:t>  Cristales Metálicos.</a:t>
            </a:r>
          </a:p>
        </p:txBody>
      </p:sp>
      <p:sp>
        <p:nvSpPr>
          <p:cNvPr id="4"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Tipos de cristales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strips(downRight)">
                                      <p:cBhvr>
                                        <p:cTn id="7" dur="500"/>
                                        <p:tgtEl>
                                          <p:spTgt spid="1884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8419">
                                            <p:txEl>
                                              <p:pRg st="0" end="0"/>
                                            </p:txEl>
                                          </p:spTgt>
                                        </p:tgtEl>
                                        <p:attrNameLst>
                                          <p:attrName>style.visibility</p:attrName>
                                        </p:attrNameLst>
                                      </p:cBhvr>
                                      <p:to>
                                        <p:strVal val="visible"/>
                                      </p:to>
                                    </p:set>
                                    <p:animEffect transition="in" filter="strips(downRight)">
                                      <p:cBhvr>
                                        <p:cTn id="12" dur="500"/>
                                        <p:tgtEl>
                                          <p:spTgt spid="1884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8419">
                                            <p:txEl>
                                              <p:pRg st="1" end="1"/>
                                            </p:txEl>
                                          </p:spTgt>
                                        </p:tgtEl>
                                        <p:attrNameLst>
                                          <p:attrName>style.visibility</p:attrName>
                                        </p:attrNameLst>
                                      </p:cBhvr>
                                      <p:to>
                                        <p:strVal val="visible"/>
                                      </p:to>
                                    </p:set>
                                    <p:animEffect transition="in" filter="strips(downRight)">
                                      <p:cBhvr>
                                        <p:cTn id="17" dur="500"/>
                                        <p:tgtEl>
                                          <p:spTgt spid="1884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8419">
                                            <p:txEl>
                                              <p:pRg st="2" end="2"/>
                                            </p:txEl>
                                          </p:spTgt>
                                        </p:tgtEl>
                                        <p:attrNameLst>
                                          <p:attrName>style.visibility</p:attrName>
                                        </p:attrNameLst>
                                      </p:cBhvr>
                                      <p:to>
                                        <p:strVal val="visible"/>
                                      </p:to>
                                    </p:set>
                                    <p:animEffect transition="in" filter="strips(downRight)">
                                      <p:cBhvr>
                                        <p:cTn id="22" dur="500"/>
                                        <p:tgtEl>
                                          <p:spTgt spid="1884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8419">
                                            <p:txEl>
                                              <p:pRg st="3" end="3"/>
                                            </p:txEl>
                                          </p:spTgt>
                                        </p:tgtEl>
                                        <p:attrNameLst>
                                          <p:attrName>style.visibility</p:attrName>
                                        </p:attrNameLst>
                                      </p:cBhvr>
                                      <p:to>
                                        <p:strVal val="visible"/>
                                      </p:to>
                                    </p:set>
                                    <p:animEffect transition="in" filter="strips(downRight)">
                                      <p:cBhvr>
                                        <p:cTn id="27" dur="500"/>
                                        <p:tgtEl>
                                          <p:spTgt spid="188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autoUpdateAnimBg="0"/>
      <p:bldP spid="1884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836613" y="1556792"/>
            <a:ext cx="7470775" cy="830997"/>
          </a:xfrm>
          <a:prstGeom prst="rect">
            <a:avLst/>
          </a:prstGeom>
          <a:noFill/>
          <a:ln w="9525">
            <a:noFill/>
            <a:miter lim="800000"/>
            <a:headEnd/>
            <a:tailEnd/>
          </a:ln>
          <a:effectLst/>
        </p:spPr>
        <p:txBody>
          <a:bodyPr>
            <a:spAutoFit/>
          </a:bodyPr>
          <a:lstStyle/>
          <a:p>
            <a:pPr algn="just" eaLnBrk="0" hangingPunct="0"/>
            <a:r>
              <a:rPr lang="es-ES" sz="1600" dirty="0">
                <a:solidFill>
                  <a:srgbClr val="000099"/>
                </a:solidFill>
                <a:latin typeface="Arial" charset="0"/>
              </a:rPr>
              <a:t>Si se considera que cada punto reticular es una esfera, se tendrían diferentes formas de empacar dichas esferas y de esta forma se obtendrían diferentes celdas unitarias.</a:t>
            </a:r>
          </a:p>
        </p:txBody>
      </p:sp>
      <p:grpSp>
        <p:nvGrpSpPr>
          <p:cNvPr id="2" name="1 Grupo"/>
          <p:cNvGrpSpPr/>
          <p:nvPr/>
        </p:nvGrpSpPr>
        <p:grpSpPr>
          <a:xfrm>
            <a:off x="2338166" y="2420888"/>
            <a:ext cx="4466082" cy="3820750"/>
            <a:chOff x="2338166" y="2420888"/>
            <a:chExt cx="4466082" cy="3820750"/>
          </a:xfrm>
        </p:grpSpPr>
        <p:grpSp>
          <p:nvGrpSpPr>
            <p:cNvPr id="189445" name="Group 5"/>
            <p:cNvGrpSpPr>
              <a:grpSpLocks/>
            </p:cNvGrpSpPr>
            <p:nvPr/>
          </p:nvGrpSpPr>
          <p:grpSpPr bwMode="auto">
            <a:xfrm>
              <a:off x="2338166" y="2420888"/>
              <a:ext cx="4466082" cy="3820750"/>
              <a:chOff x="932" y="1872"/>
              <a:chExt cx="3895" cy="3486"/>
            </a:xfrm>
          </p:grpSpPr>
          <p:pic>
            <p:nvPicPr>
              <p:cNvPr id="189443" name="Picture 3" descr="chang12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32" y="1872"/>
                <a:ext cx="3895" cy="1771"/>
              </a:xfrm>
              <a:prstGeom prst="rect">
                <a:avLst/>
              </a:prstGeom>
              <a:noFill/>
            </p:spPr>
          </p:pic>
          <p:pic>
            <p:nvPicPr>
              <p:cNvPr id="189444" name="Picture 4"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04" y="5219"/>
                <a:ext cx="1707" cy="139"/>
              </a:xfrm>
              <a:prstGeom prst="rect">
                <a:avLst/>
              </a:prstGeom>
              <a:noFill/>
            </p:spPr>
          </p:pic>
        </p:grpSp>
        <p:pic>
          <p:nvPicPr>
            <p:cNvPr id="6" name="Picture 2" descr="chang12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54190" y="4293096"/>
              <a:ext cx="4034034" cy="1753886"/>
            </a:xfrm>
            <a:prstGeom prst="rect">
              <a:avLst/>
            </a:prstGeom>
            <a:noFill/>
          </p:spPr>
        </p:pic>
      </p:grpSp>
      <p:sp>
        <p:nvSpPr>
          <p:cNvPr id="8"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Celdas unitarias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strips(downRight)">
                                      <p:cBhvr>
                                        <p:cTn id="7" dur="500"/>
                                        <p:tgtEl>
                                          <p:spTgt spid="1894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chang12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04830" y="1772816"/>
            <a:ext cx="6134340" cy="3833962"/>
          </a:xfrm>
          <a:prstGeom prst="rect">
            <a:avLst/>
          </a:prstGeom>
          <a:noFill/>
        </p:spPr>
      </p:pic>
      <p:pic>
        <p:nvPicPr>
          <p:cNvPr id="190467" name="Picture 3"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05213" y="5635625"/>
            <a:ext cx="1931987" cy="157163"/>
          </a:xfrm>
          <a:prstGeom prst="rect">
            <a:avLst/>
          </a:prstGeom>
          <a:noFill/>
        </p:spPr>
      </p:pic>
      <p:sp>
        <p:nvSpPr>
          <p:cNvPr id="4"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Celdas unitarias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fade">
                                      <p:cBhvr>
                                        <p:cTn id="7" dur="500"/>
                                        <p:tgtEl>
                                          <p:spTgt spid="190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chang13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38165" y="2254705"/>
            <a:ext cx="4466084" cy="2347004"/>
          </a:xfrm>
          <a:prstGeom prst="rect">
            <a:avLst/>
          </a:prstGeom>
          <a:noFill/>
        </p:spPr>
      </p:pic>
      <p:pic>
        <p:nvPicPr>
          <p:cNvPr id="192515" name="Picture 3"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6275" y="4864522"/>
            <a:ext cx="2709863" cy="220662"/>
          </a:xfrm>
          <a:prstGeom prst="rect">
            <a:avLst/>
          </a:prstGeom>
          <a:noFill/>
        </p:spPr>
      </p:pic>
      <p:sp>
        <p:nvSpPr>
          <p:cNvPr id="4"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Celdas unitarias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2514"/>
                                        </p:tgtEl>
                                        <p:attrNameLst>
                                          <p:attrName>style.visibility</p:attrName>
                                        </p:attrNameLst>
                                      </p:cBhvr>
                                      <p:to>
                                        <p:strVal val="visible"/>
                                      </p:to>
                                    </p:set>
                                    <p:animEffect transition="in" filter="fade">
                                      <p:cBhvr>
                                        <p:cTn id="7" dur="500"/>
                                        <p:tgtEl>
                                          <p:spTgt spid="192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1026" descr="chang13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35494" y="1250776"/>
            <a:ext cx="3671426" cy="5274568"/>
          </a:xfrm>
          <a:prstGeom prst="rect">
            <a:avLst/>
          </a:prstGeom>
          <a:noFill/>
        </p:spPr>
      </p:pic>
      <p:pic>
        <p:nvPicPr>
          <p:cNvPr id="193539" name="Picture 1027"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12914" y="2708275"/>
            <a:ext cx="1643062" cy="133350"/>
          </a:xfrm>
          <a:prstGeom prst="rect">
            <a:avLst/>
          </a:prstGeom>
          <a:noFill/>
        </p:spPr>
      </p:pic>
      <p:sp>
        <p:nvSpPr>
          <p:cNvPr id="4" name="Text Box 72"/>
          <p:cNvSpPr txBox="1">
            <a:spLocks noChangeArrowheads="1"/>
          </p:cNvSpPr>
          <p:nvPr/>
        </p:nvSpPr>
        <p:spPr bwMode="auto">
          <a:xfrm>
            <a:off x="2590800" y="765175"/>
            <a:ext cx="3962400" cy="369332"/>
          </a:xfrm>
          <a:prstGeom prst="rect">
            <a:avLst/>
          </a:prstGeom>
          <a:noFill/>
          <a:ln w="9525">
            <a:noFill/>
            <a:miter lim="800000"/>
            <a:headEnd/>
            <a:tailEnd/>
          </a:ln>
          <a:effectLst/>
        </p:spPr>
        <p:txBody>
          <a:bodyPr>
            <a:spAutoFit/>
          </a:bodyPr>
          <a:lstStyle/>
          <a:p>
            <a:pPr algn="ctr">
              <a:spcBef>
                <a:spcPct val="50000"/>
              </a:spcBef>
            </a:pPr>
            <a:r>
              <a:rPr lang="es-ES" sz="1800" b="1" dirty="0">
                <a:solidFill>
                  <a:srgbClr val="000099"/>
                </a:solidFill>
                <a:latin typeface="Arial" charset="0"/>
              </a:rPr>
              <a:t>Celdas unitarias</a:t>
            </a:r>
            <a:endParaRPr lang="es-ES" sz="1800" b="1" u="sng"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fade">
                                      <p:cBhvr>
                                        <p:cTn id="7" dur="500"/>
                                        <p:tgtEl>
                                          <p:spTgt spid="19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geniería1">
  <a:themeElements>
    <a:clrScheme name="Ingeniería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ngeniería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geniería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geniería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geniería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geniería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geniería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geniería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geniería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3425</TotalTime>
  <Words>545</Words>
  <Application>Microsoft Office PowerPoint</Application>
  <PresentationFormat>Presentación en pantalla (4:3)</PresentationFormat>
  <Paragraphs>53</Paragraphs>
  <Slides>19</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4" baseType="lpstr">
      <vt:lpstr>Arial</vt:lpstr>
      <vt:lpstr>Arial Black</vt:lpstr>
      <vt:lpstr>Times New Roman</vt:lpstr>
      <vt:lpstr>Ingeniería1</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Alfredo Velásquez Márquez</dc:creator>
  <cp:lastModifiedBy>Alfredo Velásquez Márquez</cp:lastModifiedBy>
  <cp:revision>221</cp:revision>
  <dcterms:created xsi:type="dcterms:W3CDTF">2006-08-24T12:20:22Z</dcterms:created>
  <dcterms:modified xsi:type="dcterms:W3CDTF">2019-08-19T04:10:48Z</dcterms:modified>
</cp:coreProperties>
</file>