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7"/>
  </p:notesMasterIdLst>
  <p:sldIdLst>
    <p:sldId id="329" r:id="rId2"/>
    <p:sldId id="330" r:id="rId3"/>
    <p:sldId id="337" r:id="rId4"/>
    <p:sldId id="361" r:id="rId5"/>
    <p:sldId id="336" r:id="rId6"/>
    <p:sldId id="355" r:id="rId7"/>
    <p:sldId id="331" r:id="rId8"/>
    <p:sldId id="332" r:id="rId9"/>
    <p:sldId id="354" r:id="rId10"/>
    <p:sldId id="356" r:id="rId11"/>
    <p:sldId id="360" r:id="rId12"/>
    <p:sldId id="339" r:id="rId13"/>
    <p:sldId id="340" r:id="rId14"/>
    <p:sldId id="341" r:id="rId15"/>
    <p:sldId id="346" r:id="rId16"/>
    <p:sldId id="347" r:id="rId17"/>
    <p:sldId id="359" r:id="rId18"/>
    <p:sldId id="343" r:id="rId19"/>
    <p:sldId id="344" r:id="rId20"/>
    <p:sldId id="345" r:id="rId21"/>
    <p:sldId id="353" r:id="rId22"/>
    <p:sldId id="351" r:id="rId23"/>
    <p:sldId id="342" r:id="rId24"/>
    <p:sldId id="357" r:id="rId25"/>
    <p:sldId id="358" r:id="rId26"/>
  </p:sldIdLst>
  <p:sldSz cx="9144000" cy="6858000" type="screen4x3"/>
  <p:notesSz cx="7315200" cy="96012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wwtHmgoXxNNVf4I4vEeMfw==" hashData="HCVwJqw9YjRgSZV209XCphHEKHg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0"/>
    <a:srgbClr val="FAFAE6"/>
    <a:srgbClr val="FFFFFF"/>
    <a:srgbClr val="0000FF"/>
    <a:srgbClr val="FAFAD2"/>
    <a:srgbClr val="000099"/>
    <a:srgbClr val="FFFFBD"/>
    <a:srgbClr val="FFFFCC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0" autoAdjust="0"/>
    <p:restoredTop sz="95667" autoAdjust="0"/>
  </p:normalViewPr>
  <p:slideViewPr>
    <p:cSldViewPr showGuides="1">
      <p:cViewPr varScale="1">
        <p:scale>
          <a:sx n="71" d="100"/>
          <a:sy n="71" d="100"/>
        </p:scale>
        <p:origin x="15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s-MX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s-MX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s-MX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BD25C79A-46AB-4B7B-BBE4-B7898A0A5C2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920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55CBD9E8-6147-4155-AE08-4B5970E8B4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008029"/>
            <a:ext cx="9144000" cy="252000"/>
          </a:xfrm>
          <a:prstGeom prst="rect">
            <a:avLst/>
          </a:prstGeom>
          <a:gradFill rotWithShape="0">
            <a:gsLst>
              <a:gs pos="0">
                <a:srgbClr val="FAFAF2"/>
              </a:gs>
              <a:gs pos="50000">
                <a:srgbClr val="003399"/>
              </a:gs>
              <a:gs pos="100000">
                <a:srgbClr val="FAFAF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s-MX" sz="2338" dirty="0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42E55BE6-7714-42ED-B6F1-417097C1F4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85963" y="53247"/>
            <a:ext cx="3572074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2800" b="1" i="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   N   A   M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xmlns="" id="{C881442C-F8C3-4DBB-B916-7550B8FBF6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37966" y="446410"/>
            <a:ext cx="3268067" cy="2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s-ES" sz="1400" b="1" i="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Ingeniería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C1841984-CCB9-4913-96AE-ECD800ED94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45" y="0"/>
            <a:ext cx="1003095" cy="125394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BED54BF0-53FB-4591-9B6F-C588E2823C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79" y="-12899"/>
            <a:ext cx="1083259" cy="1212152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xmlns="" id="{88BE2AA0-19AB-477A-AA96-5DA661B1F6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07363"/>
            <a:ext cx="9144000" cy="252000"/>
          </a:xfrm>
          <a:prstGeom prst="rect">
            <a:avLst/>
          </a:prstGeom>
          <a:gradFill rotWithShape="0">
            <a:gsLst>
              <a:gs pos="28000">
                <a:srgbClr val="FAFAF2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s-MX" sz="2338"/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xmlns="" id="{3D5914AF-D321-454F-BB33-4B4C2CAF52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08908" y="6564517"/>
            <a:ext cx="623032" cy="3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 eaLnBrk="0" hangingPunct="0"/>
            <a:r>
              <a:rPr lang="es-ES" sz="1559" b="1" i="1" dirty="0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AVM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1576388" y="3048000"/>
            <a:ext cx="60484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r>
              <a:rPr lang="es-ES" sz="4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ENLACES  QUÍMICOS</a:t>
            </a:r>
          </a:p>
        </p:txBody>
      </p:sp>
      <p:sp>
        <p:nvSpPr>
          <p:cNvPr id="3" name="1 CuadroTexto"/>
          <p:cNvSpPr txBox="1"/>
          <p:nvPr/>
        </p:nvSpPr>
        <p:spPr>
          <a:xfrm>
            <a:off x="3059832" y="5497487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M. C. Q.  Alfredo Velásquez Márquez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11560" y="2177298"/>
            <a:ext cx="990600" cy="304800"/>
            <a:chOff x="1752" y="1104"/>
            <a:chExt cx="624" cy="192"/>
          </a:xfrm>
        </p:grpSpPr>
        <p:sp>
          <p:nvSpPr>
            <p:cNvPr id="10273" name="Oval 23"/>
            <p:cNvSpPr>
              <a:spLocks noChangeArrowheads="1"/>
            </p:cNvSpPr>
            <p:nvPr/>
          </p:nvSpPr>
          <p:spPr bwMode="auto">
            <a:xfrm>
              <a:off x="1752" y="110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C5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b="1">
                  <a:solidFill>
                    <a:schemeClr val="bg1"/>
                  </a:solidFill>
                  <a:cs typeface="Times New Roman" pitchFamily="18" charset="0"/>
                </a:rPr>
                <a:t>+</a:t>
              </a:r>
            </a:p>
          </p:txBody>
        </p:sp>
        <p:sp>
          <p:nvSpPr>
            <p:cNvPr id="187416" name="Oval 24"/>
            <p:cNvSpPr>
              <a:spLocks noChangeArrowheads="1"/>
            </p:cNvSpPr>
            <p:nvPr/>
          </p:nvSpPr>
          <p:spPr bwMode="auto">
            <a:xfrm>
              <a:off x="2184" y="110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6784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s-ES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s-ES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s-ES" sz="1200" b="1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802260" y="2177298"/>
            <a:ext cx="1143000" cy="304800"/>
            <a:chOff x="1752" y="1488"/>
            <a:chExt cx="720" cy="192"/>
          </a:xfrm>
        </p:grpSpPr>
        <p:sp>
          <p:nvSpPr>
            <p:cNvPr id="10270" name="Oval 25"/>
            <p:cNvSpPr>
              <a:spLocks noChangeArrowheads="1"/>
            </p:cNvSpPr>
            <p:nvPr/>
          </p:nvSpPr>
          <p:spPr bwMode="auto">
            <a:xfrm>
              <a:off x="1752" y="148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C5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  <a:cs typeface="Times New Roman" pitchFamily="18" charset="0"/>
                </a:rPr>
                <a:t>+</a:t>
              </a:r>
            </a:p>
          </p:txBody>
        </p:sp>
        <p:sp>
          <p:nvSpPr>
            <p:cNvPr id="187418" name="Freeform 26"/>
            <p:cNvSpPr>
              <a:spLocks/>
            </p:cNvSpPr>
            <p:nvPr/>
          </p:nvSpPr>
          <p:spPr bwMode="auto">
            <a:xfrm rot="5400000">
              <a:off x="2232" y="1416"/>
              <a:ext cx="144" cy="336"/>
            </a:xfrm>
            <a:custGeom>
              <a:avLst/>
              <a:gdLst/>
              <a:ahLst/>
              <a:cxnLst>
                <a:cxn ang="0">
                  <a:pos x="16" y="384"/>
                </a:cxn>
                <a:cxn ang="0">
                  <a:pos x="208" y="384"/>
                </a:cxn>
                <a:cxn ang="0">
                  <a:pos x="112" y="0"/>
                </a:cxn>
                <a:cxn ang="0">
                  <a:pos x="16" y="384"/>
                </a:cxn>
              </a:cxnLst>
              <a:rect l="0" t="0" r="r" b="b"/>
              <a:pathLst>
                <a:path w="224" h="448">
                  <a:moveTo>
                    <a:pt x="16" y="384"/>
                  </a:moveTo>
                  <a:cubicBezTo>
                    <a:pt x="32" y="448"/>
                    <a:pt x="192" y="448"/>
                    <a:pt x="208" y="384"/>
                  </a:cubicBezTo>
                  <a:cubicBezTo>
                    <a:pt x="224" y="320"/>
                    <a:pt x="144" y="0"/>
                    <a:pt x="112" y="0"/>
                  </a:cubicBezTo>
                  <a:cubicBezTo>
                    <a:pt x="80" y="0"/>
                    <a:pt x="0" y="320"/>
                    <a:pt x="16" y="38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67843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2" name="Text Box 27"/>
            <p:cNvSpPr txBox="1">
              <a:spLocks noChangeArrowheads="1"/>
            </p:cNvSpPr>
            <p:nvPr/>
          </p:nvSpPr>
          <p:spPr bwMode="auto">
            <a:xfrm>
              <a:off x="2112" y="1488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 dirty="0">
                  <a:cs typeface="Times New Roman" pitchFamily="18" charset="0"/>
                </a:rPr>
                <a:t>–</a:t>
              </a:r>
              <a:r>
                <a:rPr lang="es-ES" sz="1400" dirty="0"/>
                <a:t>    +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609412" y="3407784"/>
            <a:ext cx="1338263" cy="304800"/>
            <a:chOff x="1536" y="2024"/>
            <a:chExt cx="843" cy="192"/>
          </a:xfrm>
        </p:grpSpPr>
        <p:sp>
          <p:nvSpPr>
            <p:cNvPr id="187422" name="Oval 30"/>
            <p:cNvSpPr>
              <a:spLocks noChangeArrowheads="1"/>
            </p:cNvSpPr>
            <p:nvPr/>
          </p:nvSpPr>
          <p:spPr bwMode="auto">
            <a:xfrm>
              <a:off x="2187" y="202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6784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s-ES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s-ES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es-ES" sz="12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269" name="Oval 36"/>
            <p:cNvSpPr>
              <a:spLocks noChangeArrowheads="1"/>
            </p:cNvSpPr>
            <p:nvPr/>
          </p:nvSpPr>
          <p:spPr bwMode="auto">
            <a:xfrm rot="10800000" flipH="1">
              <a:off x="1536" y="2032"/>
              <a:ext cx="528" cy="168"/>
            </a:xfrm>
            <a:prstGeom prst="ellipse">
              <a:avLst/>
            </a:prstGeom>
            <a:gradFill rotWithShape="0">
              <a:gsLst>
                <a:gs pos="9000">
                  <a:schemeClr val="tx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400" b="1">
                  <a:solidFill>
                    <a:schemeClr val="bg1"/>
                  </a:solidFill>
                </a:rPr>
                <a:t>+           </a:t>
              </a:r>
              <a:r>
                <a:rPr lang="es-ES" sz="1400" b="1">
                  <a:solidFill>
                    <a:schemeClr val="bg1"/>
                  </a:solidFill>
                  <a:cs typeface="Times New Roman" pitchFamily="18" charset="0"/>
                </a:rPr>
                <a:t>–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417724" y="3401434"/>
            <a:ext cx="1490663" cy="304800"/>
            <a:chOff x="1536" y="2408"/>
            <a:chExt cx="939" cy="192"/>
          </a:xfrm>
        </p:grpSpPr>
        <p:sp>
          <p:nvSpPr>
            <p:cNvPr id="187423" name="Freeform 31"/>
            <p:cNvSpPr>
              <a:spLocks/>
            </p:cNvSpPr>
            <p:nvPr/>
          </p:nvSpPr>
          <p:spPr bwMode="auto">
            <a:xfrm rot="5400000">
              <a:off x="2235" y="2336"/>
              <a:ext cx="144" cy="336"/>
            </a:xfrm>
            <a:custGeom>
              <a:avLst/>
              <a:gdLst/>
              <a:ahLst/>
              <a:cxnLst>
                <a:cxn ang="0">
                  <a:pos x="16" y="384"/>
                </a:cxn>
                <a:cxn ang="0">
                  <a:pos x="208" y="384"/>
                </a:cxn>
                <a:cxn ang="0">
                  <a:pos x="112" y="0"/>
                </a:cxn>
                <a:cxn ang="0">
                  <a:pos x="16" y="384"/>
                </a:cxn>
              </a:cxnLst>
              <a:rect l="0" t="0" r="r" b="b"/>
              <a:pathLst>
                <a:path w="224" h="448">
                  <a:moveTo>
                    <a:pt x="16" y="384"/>
                  </a:moveTo>
                  <a:cubicBezTo>
                    <a:pt x="32" y="448"/>
                    <a:pt x="192" y="448"/>
                    <a:pt x="208" y="384"/>
                  </a:cubicBezTo>
                  <a:cubicBezTo>
                    <a:pt x="224" y="320"/>
                    <a:pt x="144" y="0"/>
                    <a:pt x="112" y="0"/>
                  </a:cubicBezTo>
                  <a:cubicBezTo>
                    <a:pt x="80" y="0"/>
                    <a:pt x="0" y="320"/>
                    <a:pt x="16" y="38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67843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66" name="Text Box 32"/>
            <p:cNvSpPr txBox="1">
              <a:spLocks noChangeArrowheads="1"/>
            </p:cNvSpPr>
            <p:nvPr/>
          </p:nvSpPr>
          <p:spPr bwMode="auto">
            <a:xfrm>
              <a:off x="2115" y="2408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>
                  <a:cs typeface="Times New Roman" pitchFamily="18" charset="0"/>
                </a:rPr>
                <a:t>–</a:t>
              </a:r>
              <a:r>
                <a:rPr lang="es-ES" sz="1400"/>
                <a:t>    +</a:t>
              </a:r>
            </a:p>
          </p:txBody>
        </p:sp>
        <p:sp>
          <p:nvSpPr>
            <p:cNvPr id="10267" name="Oval 35"/>
            <p:cNvSpPr>
              <a:spLocks noChangeArrowheads="1"/>
            </p:cNvSpPr>
            <p:nvPr/>
          </p:nvSpPr>
          <p:spPr bwMode="auto">
            <a:xfrm rot="10800000" flipH="1">
              <a:off x="1536" y="2424"/>
              <a:ext cx="528" cy="168"/>
            </a:xfrm>
            <a:prstGeom prst="ellipse">
              <a:avLst/>
            </a:prstGeom>
            <a:gradFill rotWithShape="0">
              <a:gsLst>
                <a:gs pos="9000">
                  <a:schemeClr val="tx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</a:rPr>
                <a:t>+           </a:t>
              </a:r>
              <a:r>
                <a:rPr lang="es-ES" sz="1400" b="1" dirty="0">
                  <a:solidFill>
                    <a:schemeClr val="bg1"/>
                  </a:solidFill>
                  <a:cs typeface="Times New Roman" pitchFamily="18" charset="0"/>
                </a:rPr>
                <a:t>–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5306760" y="4769586"/>
            <a:ext cx="1333500" cy="304800"/>
            <a:chOff x="5713660" y="4221088"/>
            <a:chExt cx="1333500" cy="304800"/>
          </a:xfrm>
        </p:grpSpPr>
        <p:grpSp>
          <p:nvGrpSpPr>
            <p:cNvPr id="10257" name="Group 39"/>
            <p:cNvGrpSpPr>
              <a:grpSpLocks/>
            </p:cNvGrpSpPr>
            <p:nvPr/>
          </p:nvGrpSpPr>
          <p:grpSpPr bwMode="auto">
            <a:xfrm>
              <a:off x="5713660" y="4221088"/>
              <a:ext cx="571500" cy="304800"/>
              <a:chOff x="2928" y="3264"/>
              <a:chExt cx="360" cy="192"/>
            </a:xfrm>
          </p:grpSpPr>
          <p:sp>
            <p:nvSpPr>
              <p:cNvPr id="187432" name="Freeform 40"/>
              <p:cNvSpPr>
                <a:spLocks/>
              </p:cNvSpPr>
              <p:nvPr/>
            </p:nvSpPr>
            <p:spPr bwMode="auto">
              <a:xfrm rot="5400000">
                <a:off x="3048" y="3192"/>
                <a:ext cx="144" cy="336"/>
              </a:xfrm>
              <a:custGeom>
                <a:avLst/>
                <a:gdLst/>
                <a:ahLst/>
                <a:cxnLst>
                  <a:cxn ang="0">
                    <a:pos x="16" y="384"/>
                  </a:cxn>
                  <a:cxn ang="0">
                    <a:pos x="208" y="384"/>
                  </a:cxn>
                  <a:cxn ang="0">
                    <a:pos x="112" y="0"/>
                  </a:cxn>
                  <a:cxn ang="0">
                    <a:pos x="16" y="384"/>
                  </a:cxn>
                </a:cxnLst>
                <a:rect l="0" t="0" r="r" b="b"/>
                <a:pathLst>
                  <a:path w="224" h="448">
                    <a:moveTo>
                      <a:pt x="16" y="384"/>
                    </a:moveTo>
                    <a:cubicBezTo>
                      <a:pt x="32" y="448"/>
                      <a:pt x="192" y="448"/>
                      <a:pt x="208" y="384"/>
                    </a:cubicBezTo>
                    <a:cubicBezTo>
                      <a:pt x="224" y="320"/>
                      <a:pt x="144" y="0"/>
                      <a:pt x="112" y="0"/>
                    </a:cubicBezTo>
                    <a:cubicBezTo>
                      <a:pt x="80" y="0"/>
                      <a:pt x="0" y="320"/>
                      <a:pt x="16" y="38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784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62" name="Text Box 41"/>
              <p:cNvSpPr txBox="1">
                <a:spLocks noChangeArrowheads="1"/>
              </p:cNvSpPr>
              <p:nvPr/>
            </p:nvSpPr>
            <p:spPr bwMode="auto">
              <a:xfrm>
                <a:off x="2928" y="3264"/>
                <a:ext cx="34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1400" dirty="0">
                    <a:cs typeface="Times New Roman" pitchFamily="18" charset="0"/>
                  </a:rPr>
                  <a:t>–</a:t>
                </a:r>
                <a:r>
                  <a:rPr lang="es-ES" sz="1400" dirty="0"/>
                  <a:t>    +</a:t>
                </a:r>
              </a:p>
            </p:txBody>
          </p:sp>
        </p:grpSp>
        <p:grpSp>
          <p:nvGrpSpPr>
            <p:cNvPr id="10258" name="Group 42"/>
            <p:cNvGrpSpPr>
              <a:grpSpLocks/>
            </p:cNvGrpSpPr>
            <p:nvPr/>
          </p:nvGrpSpPr>
          <p:grpSpPr bwMode="auto">
            <a:xfrm>
              <a:off x="6475660" y="4221088"/>
              <a:ext cx="571500" cy="304800"/>
              <a:chOff x="2928" y="3264"/>
              <a:chExt cx="360" cy="192"/>
            </a:xfrm>
          </p:grpSpPr>
          <p:sp>
            <p:nvSpPr>
              <p:cNvPr id="187435" name="Freeform 43"/>
              <p:cNvSpPr>
                <a:spLocks/>
              </p:cNvSpPr>
              <p:nvPr/>
            </p:nvSpPr>
            <p:spPr bwMode="auto">
              <a:xfrm rot="5400000">
                <a:off x="3048" y="3192"/>
                <a:ext cx="144" cy="336"/>
              </a:xfrm>
              <a:custGeom>
                <a:avLst/>
                <a:gdLst/>
                <a:ahLst/>
                <a:cxnLst>
                  <a:cxn ang="0">
                    <a:pos x="16" y="384"/>
                  </a:cxn>
                  <a:cxn ang="0">
                    <a:pos x="208" y="384"/>
                  </a:cxn>
                  <a:cxn ang="0">
                    <a:pos x="112" y="0"/>
                  </a:cxn>
                  <a:cxn ang="0">
                    <a:pos x="16" y="384"/>
                  </a:cxn>
                </a:cxnLst>
                <a:rect l="0" t="0" r="r" b="b"/>
                <a:pathLst>
                  <a:path w="224" h="448">
                    <a:moveTo>
                      <a:pt x="16" y="384"/>
                    </a:moveTo>
                    <a:cubicBezTo>
                      <a:pt x="32" y="448"/>
                      <a:pt x="192" y="448"/>
                      <a:pt x="208" y="384"/>
                    </a:cubicBezTo>
                    <a:cubicBezTo>
                      <a:pt x="224" y="320"/>
                      <a:pt x="144" y="0"/>
                      <a:pt x="112" y="0"/>
                    </a:cubicBezTo>
                    <a:cubicBezTo>
                      <a:pt x="80" y="0"/>
                      <a:pt x="0" y="320"/>
                      <a:pt x="16" y="38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784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60" name="Text Box 44"/>
              <p:cNvSpPr txBox="1">
                <a:spLocks noChangeArrowheads="1"/>
              </p:cNvSpPr>
              <p:nvPr/>
            </p:nvSpPr>
            <p:spPr bwMode="auto">
              <a:xfrm>
                <a:off x="2928" y="3264"/>
                <a:ext cx="34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1400">
                    <a:cs typeface="Times New Roman" pitchFamily="18" charset="0"/>
                  </a:rPr>
                  <a:t>–</a:t>
                </a:r>
                <a:r>
                  <a:rPr lang="es-ES" sz="1400"/>
                  <a:t>    +</a:t>
                </a:r>
              </a:p>
            </p:txBody>
          </p:sp>
        </p:grpSp>
      </p:grpSp>
      <p:sp>
        <p:nvSpPr>
          <p:cNvPr id="187438" name="Text Box 46"/>
          <p:cNvSpPr txBox="1">
            <a:spLocks noChangeArrowheads="1"/>
          </p:cNvSpPr>
          <p:nvPr/>
        </p:nvSpPr>
        <p:spPr bwMode="auto">
          <a:xfrm>
            <a:off x="2732585" y="5177271"/>
            <a:ext cx="9284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000" dirty="0">
                <a:latin typeface="Arial" charset="0"/>
              </a:rPr>
              <a:t>Dipolo</a:t>
            </a:r>
          </a:p>
          <a:p>
            <a:pPr algn="ctr"/>
            <a:r>
              <a:rPr lang="es-ES" sz="1000" dirty="0">
                <a:latin typeface="Arial" charset="0"/>
              </a:rPr>
              <a:t>momentáneo</a:t>
            </a:r>
          </a:p>
        </p:txBody>
      </p:sp>
      <p:cxnSp>
        <p:nvCxnSpPr>
          <p:cNvPr id="9" name="8 Conector recto de flecha"/>
          <p:cNvCxnSpPr/>
          <p:nvPr/>
        </p:nvCxnSpPr>
        <p:spPr bwMode="auto">
          <a:xfrm>
            <a:off x="2326343" y="3553834"/>
            <a:ext cx="6691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3361930" y="2568954"/>
            <a:ext cx="6591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000" dirty="0">
                <a:latin typeface="Arial" charset="0"/>
              </a:rPr>
              <a:t>Dipolo</a:t>
            </a:r>
          </a:p>
          <a:p>
            <a:pPr algn="ctr"/>
            <a:r>
              <a:rPr lang="es-ES" sz="1000" dirty="0">
                <a:latin typeface="Arial" charset="0"/>
              </a:rPr>
              <a:t>inducido</a:t>
            </a:r>
          </a:p>
        </p:txBody>
      </p:sp>
      <p:cxnSp>
        <p:nvCxnSpPr>
          <p:cNvPr id="40" name="39 Conector recto de flecha"/>
          <p:cNvCxnSpPr/>
          <p:nvPr/>
        </p:nvCxnSpPr>
        <p:spPr bwMode="auto">
          <a:xfrm>
            <a:off x="1853704" y="2329698"/>
            <a:ext cx="6691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4312109" y="3798026"/>
            <a:ext cx="6591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000" dirty="0">
                <a:latin typeface="Arial" charset="0"/>
              </a:rPr>
              <a:t>Dipolo</a:t>
            </a:r>
          </a:p>
          <a:p>
            <a:pPr algn="ctr"/>
            <a:r>
              <a:rPr lang="es-ES" sz="1000" dirty="0">
                <a:latin typeface="Arial" charset="0"/>
              </a:rPr>
              <a:t>inducido</a:t>
            </a:r>
          </a:p>
        </p:txBody>
      </p:sp>
      <p:grpSp>
        <p:nvGrpSpPr>
          <p:cNvPr id="42" name="Group 53"/>
          <p:cNvGrpSpPr>
            <a:grpSpLocks/>
          </p:cNvGrpSpPr>
          <p:nvPr/>
        </p:nvGrpSpPr>
        <p:grpSpPr bwMode="auto">
          <a:xfrm>
            <a:off x="708716" y="4784866"/>
            <a:ext cx="881063" cy="304800"/>
            <a:chOff x="1720" y="2976"/>
            <a:chExt cx="555" cy="192"/>
          </a:xfrm>
        </p:grpSpPr>
        <p:sp>
          <p:nvSpPr>
            <p:cNvPr id="43" name="Oval 37"/>
            <p:cNvSpPr>
              <a:spLocks noChangeArrowheads="1"/>
            </p:cNvSpPr>
            <p:nvPr/>
          </p:nvSpPr>
          <p:spPr bwMode="auto">
            <a:xfrm>
              <a:off x="1720" y="297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6784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 sz="1200" b="1">
                <a:latin typeface="Arial" charset="0"/>
              </a:endParaRPr>
            </a:p>
          </p:txBody>
        </p:sp>
        <p:sp>
          <p:nvSpPr>
            <p:cNvPr id="44" name="Oval 38"/>
            <p:cNvSpPr>
              <a:spLocks noChangeArrowheads="1"/>
            </p:cNvSpPr>
            <p:nvPr/>
          </p:nvSpPr>
          <p:spPr bwMode="auto">
            <a:xfrm>
              <a:off x="2083" y="297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6784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 sz="1200" b="1">
                <a:latin typeface="Arial" charset="0"/>
              </a:endParaRPr>
            </a:p>
          </p:txBody>
        </p:sp>
      </p:grpSp>
      <p:cxnSp>
        <p:nvCxnSpPr>
          <p:cNvPr id="45" name="44 Conector recto de flecha"/>
          <p:cNvCxnSpPr/>
          <p:nvPr/>
        </p:nvCxnSpPr>
        <p:spPr bwMode="auto">
          <a:xfrm>
            <a:off x="1860842" y="4937266"/>
            <a:ext cx="6691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pSp>
        <p:nvGrpSpPr>
          <p:cNvPr id="6" name="5 Grupo"/>
          <p:cNvGrpSpPr/>
          <p:nvPr/>
        </p:nvGrpSpPr>
        <p:grpSpPr>
          <a:xfrm>
            <a:off x="2857370" y="4784866"/>
            <a:ext cx="1228515" cy="304800"/>
            <a:chOff x="3264270" y="4236368"/>
            <a:chExt cx="1228515" cy="304800"/>
          </a:xfrm>
        </p:grpSpPr>
        <p:sp>
          <p:nvSpPr>
            <p:cNvPr id="187429" name="Oval 37"/>
            <p:cNvSpPr>
              <a:spLocks noChangeArrowheads="1"/>
            </p:cNvSpPr>
            <p:nvPr/>
          </p:nvSpPr>
          <p:spPr bwMode="auto">
            <a:xfrm>
              <a:off x="4187985" y="4236368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6784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/>
            </a:p>
            <a:p>
              <a:pPr algn="ctr">
                <a:defRPr/>
              </a:pPr>
              <a:endParaRPr lang="es-ES" sz="1200" b="1">
                <a:latin typeface="Arial" charset="0"/>
              </a:endParaRPr>
            </a:p>
          </p:txBody>
        </p:sp>
        <p:grpSp>
          <p:nvGrpSpPr>
            <p:cNvPr id="47" name="Group 39"/>
            <p:cNvGrpSpPr>
              <a:grpSpLocks/>
            </p:cNvGrpSpPr>
            <p:nvPr/>
          </p:nvGrpSpPr>
          <p:grpSpPr bwMode="auto">
            <a:xfrm>
              <a:off x="3264270" y="4236368"/>
              <a:ext cx="571500" cy="304800"/>
              <a:chOff x="2928" y="3264"/>
              <a:chExt cx="360" cy="192"/>
            </a:xfrm>
          </p:grpSpPr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 rot="5400000">
                <a:off x="3048" y="3192"/>
                <a:ext cx="144" cy="336"/>
              </a:xfrm>
              <a:custGeom>
                <a:avLst/>
                <a:gdLst/>
                <a:ahLst/>
                <a:cxnLst>
                  <a:cxn ang="0">
                    <a:pos x="16" y="384"/>
                  </a:cxn>
                  <a:cxn ang="0">
                    <a:pos x="208" y="384"/>
                  </a:cxn>
                  <a:cxn ang="0">
                    <a:pos x="112" y="0"/>
                  </a:cxn>
                  <a:cxn ang="0">
                    <a:pos x="16" y="384"/>
                  </a:cxn>
                </a:cxnLst>
                <a:rect l="0" t="0" r="r" b="b"/>
                <a:pathLst>
                  <a:path w="224" h="448">
                    <a:moveTo>
                      <a:pt x="16" y="384"/>
                    </a:moveTo>
                    <a:cubicBezTo>
                      <a:pt x="32" y="448"/>
                      <a:pt x="192" y="448"/>
                      <a:pt x="208" y="384"/>
                    </a:cubicBezTo>
                    <a:cubicBezTo>
                      <a:pt x="224" y="320"/>
                      <a:pt x="144" y="0"/>
                      <a:pt x="112" y="0"/>
                    </a:cubicBezTo>
                    <a:cubicBezTo>
                      <a:pt x="80" y="0"/>
                      <a:pt x="0" y="320"/>
                      <a:pt x="16" y="38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67843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2928" y="3264"/>
                <a:ext cx="34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1400" dirty="0">
                    <a:cs typeface="Times New Roman" pitchFamily="18" charset="0"/>
                  </a:rPr>
                  <a:t>–</a:t>
                </a:r>
                <a:r>
                  <a:rPr lang="es-ES" sz="1400" dirty="0"/>
                  <a:t>    +</a:t>
                </a:r>
              </a:p>
            </p:txBody>
          </p:sp>
        </p:grpSp>
      </p:grpSp>
      <p:cxnSp>
        <p:nvCxnSpPr>
          <p:cNvPr id="50" name="49 Conector recto de flecha"/>
          <p:cNvCxnSpPr/>
          <p:nvPr/>
        </p:nvCxnSpPr>
        <p:spPr bwMode="auto">
          <a:xfrm>
            <a:off x="4389643" y="4937266"/>
            <a:ext cx="6691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46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Fuerzas intermoleculares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4236509" y="2174321"/>
            <a:ext cx="21608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FF"/>
                </a:solidFill>
                <a:latin typeface="Arial" charset="0"/>
              </a:rPr>
              <a:t>Ion-dipolo inducido</a:t>
            </a: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5236475" y="3402250"/>
            <a:ext cx="21608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FF"/>
                </a:solidFill>
                <a:latin typeface="Arial" charset="0"/>
              </a:rPr>
              <a:t>Dipolo-dipolo inducido</a:t>
            </a:r>
          </a:p>
        </p:txBody>
      </p:sp>
      <p:sp>
        <p:nvSpPr>
          <p:cNvPr id="53" name="Text Box 46"/>
          <p:cNvSpPr txBox="1">
            <a:spLocks noChangeArrowheads="1"/>
          </p:cNvSpPr>
          <p:nvPr/>
        </p:nvSpPr>
        <p:spPr bwMode="auto">
          <a:xfrm>
            <a:off x="5197866" y="5177271"/>
            <a:ext cx="9284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000" dirty="0">
                <a:latin typeface="Arial" charset="0"/>
              </a:rPr>
              <a:t>Dipolo</a:t>
            </a:r>
          </a:p>
          <a:p>
            <a:pPr algn="ctr"/>
            <a:r>
              <a:rPr lang="es-ES" sz="1000" dirty="0">
                <a:latin typeface="Arial" charset="0"/>
              </a:rPr>
              <a:t>momentáneo</a:t>
            </a:r>
          </a:p>
        </p:txBody>
      </p:sp>
      <p:sp>
        <p:nvSpPr>
          <p:cNvPr id="54" name="Text Box 46"/>
          <p:cNvSpPr txBox="1">
            <a:spLocks noChangeArrowheads="1"/>
          </p:cNvSpPr>
          <p:nvPr/>
        </p:nvSpPr>
        <p:spPr bwMode="auto">
          <a:xfrm>
            <a:off x="6095668" y="5177271"/>
            <a:ext cx="6591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000" dirty="0">
                <a:latin typeface="Arial" charset="0"/>
              </a:rPr>
              <a:t>Dipolo</a:t>
            </a:r>
          </a:p>
          <a:p>
            <a:pPr algn="ctr"/>
            <a:r>
              <a:rPr lang="es-ES" sz="1000" dirty="0">
                <a:latin typeface="Arial" charset="0"/>
              </a:rPr>
              <a:t>inducido</a:t>
            </a: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4541849" y="5589240"/>
            <a:ext cx="31264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FF"/>
                </a:solidFill>
                <a:latin typeface="Arial" charset="0"/>
              </a:rPr>
              <a:t>Dipolo momentáneo-dipolo inducido</a:t>
            </a:r>
          </a:p>
        </p:txBody>
      </p:sp>
      <p:sp>
        <p:nvSpPr>
          <p:cNvPr id="56" name="Text Box 72"/>
          <p:cNvSpPr txBox="1">
            <a:spLocks noChangeArrowheads="1"/>
          </p:cNvSpPr>
          <p:nvPr/>
        </p:nvSpPr>
        <p:spPr bwMode="auto">
          <a:xfrm>
            <a:off x="632756" y="1480968"/>
            <a:ext cx="4947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 dirty="0">
                <a:solidFill>
                  <a:srgbClr val="000099"/>
                </a:solidFill>
                <a:latin typeface="Arial" charset="0"/>
              </a:rPr>
              <a:t>Tipos de interacciones entre moléculas: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38" grpId="0" autoUpdateAnimBg="0"/>
      <p:bldP spid="38" grpId="0" autoUpdateAnimBg="0"/>
      <p:bldP spid="41" grpId="0" autoUpdateAnimBg="0"/>
      <p:bldP spid="51" grpId="0" autoUpdateAnimBg="0"/>
      <p:bldP spid="52" grpId="0" autoUpdateAnimBg="0"/>
      <p:bldP spid="53" grpId="0" autoUpdateAnimBg="0"/>
      <p:bldP spid="54" grpId="0" autoUpdateAnimBg="0"/>
      <p:bldP spid="55" grpId="0" autoUpdateAnimBg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Fuerzas intermoleculares</a:t>
            </a:r>
          </a:p>
        </p:txBody>
      </p:sp>
      <p:sp>
        <p:nvSpPr>
          <p:cNvPr id="58" name="Text Box 48"/>
          <p:cNvSpPr txBox="1">
            <a:spLocks noChangeArrowheads="1"/>
          </p:cNvSpPr>
          <p:nvPr/>
        </p:nvSpPr>
        <p:spPr bwMode="auto">
          <a:xfrm>
            <a:off x="74540" y="4958416"/>
            <a:ext cx="33090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rgbClr val="0000FF"/>
                </a:solidFill>
                <a:latin typeface="Arial" charset="0"/>
              </a:rPr>
              <a:t>Fuerzas de van der Waals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659460" y="4394885"/>
            <a:ext cx="2064668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/>
            <a:r>
              <a:rPr lang="es-ES" sz="1800" dirty="0">
                <a:solidFill>
                  <a:srgbClr val="0000FF"/>
                </a:solidFill>
                <a:latin typeface="Arial" charset="0"/>
              </a:rPr>
              <a:t>Fuerzas de </a:t>
            </a:r>
            <a:r>
              <a:rPr lang="es-ES" sz="1800" dirty="0" err="1">
                <a:solidFill>
                  <a:srgbClr val="0000FF"/>
                </a:solidFill>
                <a:latin typeface="Arial" charset="0"/>
              </a:rPr>
              <a:t>Keesom</a:t>
            </a:r>
            <a:endParaRPr lang="es-ES" sz="1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3669078" y="5042957"/>
            <a:ext cx="188513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/>
            <a:r>
              <a:rPr lang="es-ES" sz="1800" dirty="0">
                <a:solidFill>
                  <a:srgbClr val="0000FF"/>
                </a:solidFill>
                <a:latin typeface="Arial" charset="0"/>
              </a:rPr>
              <a:t>Fuerzas de </a:t>
            </a:r>
            <a:r>
              <a:rPr lang="es-ES" sz="1800" dirty="0" err="1">
                <a:solidFill>
                  <a:srgbClr val="0000FF"/>
                </a:solidFill>
                <a:latin typeface="Arial" charset="0"/>
              </a:rPr>
              <a:t>Debye</a:t>
            </a:r>
            <a:endParaRPr lang="es-ES" sz="1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3663467" y="5691029"/>
            <a:ext cx="1987724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/>
            <a:r>
              <a:rPr lang="es-ES" sz="1800" dirty="0">
                <a:solidFill>
                  <a:srgbClr val="0000FF"/>
                </a:solidFill>
                <a:latin typeface="Arial" charset="0"/>
              </a:rPr>
              <a:t>Fuerzas de London</a:t>
            </a:r>
          </a:p>
        </p:txBody>
      </p:sp>
      <p:cxnSp>
        <p:nvCxnSpPr>
          <p:cNvPr id="4" name="Conector recto de flecha 3"/>
          <p:cNvCxnSpPr>
            <a:stCxn id="2" idx="3"/>
          </p:cNvCxnSpPr>
          <p:nvPr/>
        </p:nvCxnSpPr>
        <p:spPr bwMode="auto">
          <a:xfrm flipV="1">
            <a:off x="5724128" y="4533384"/>
            <a:ext cx="50405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6" name="Conector recto de flecha 5"/>
          <p:cNvCxnSpPr>
            <a:stCxn id="61" idx="3"/>
          </p:cNvCxnSpPr>
          <p:nvPr/>
        </p:nvCxnSpPr>
        <p:spPr bwMode="auto">
          <a:xfrm flipV="1">
            <a:off x="5554209" y="5181456"/>
            <a:ext cx="67397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8" name="Conector recto de flecha 7"/>
          <p:cNvCxnSpPr>
            <a:stCxn id="73" idx="3"/>
          </p:cNvCxnSpPr>
          <p:nvPr/>
        </p:nvCxnSpPr>
        <p:spPr bwMode="auto">
          <a:xfrm flipV="1">
            <a:off x="5651191" y="5829528"/>
            <a:ext cx="576993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85" name="Rectángulo 84"/>
          <p:cNvSpPr/>
          <p:nvPr/>
        </p:nvSpPr>
        <p:spPr>
          <a:xfrm>
            <a:off x="6248511" y="5737195"/>
            <a:ext cx="249267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/>
            <a:r>
              <a:rPr lang="es-ES" sz="1200" dirty="0">
                <a:solidFill>
                  <a:srgbClr val="0000FF"/>
                </a:solidFill>
                <a:latin typeface="Arial" charset="0"/>
              </a:rPr>
              <a:t>Dipolo momentáneo-dipolo inducido</a:t>
            </a:r>
          </a:p>
        </p:txBody>
      </p:sp>
      <p:sp>
        <p:nvSpPr>
          <p:cNvPr id="88" name="Rectángulo 87"/>
          <p:cNvSpPr/>
          <p:nvPr/>
        </p:nvSpPr>
        <p:spPr>
          <a:xfrm>
            <a:off x="6248511" y="5089123"/>
            <a:ext cx="1503617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/>
            <a:r>
              <a:rPr lang="es-ES" sz="1200" dirty="0">
                <a:solidFill>
                  <a:srgbClr val="0000FF"/>
                </a:solidFill>
                <a:latin typeface="Arial" charset="0"/>
              </a:rPr>
              <a:t>Dipolo-dipolo inducido</a:t>
            </a:r>
          </a:p>
        </p:txBody>
      </p:sp>
      <p:sp>
        <p:nvSpPr>
          <p:cNvPr id="90" name="Rectángulo 89"/>
          <p:cNvSpPr/>
          <p:nvPr/>
        </p:nvSpPr>
        <p:spPr>
          <a:xfrm>
            <a:off x="6249226" y="4441026"/>
            <a:ext cx="89127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/>
            <a:r>
              <a:rPr lang="es-ES" sz="1200" dirty="0">
                <a:solidFill>
                  <a:srgbClr val="0000FF"/>
                </a:solidFill>
                <a:latin typeface="Arial" charset="0"/>
              </a:rPr>
              <a:t>Dipolo-dipolo</a:t>
            </a:r>
          </a:p>
        </p:txBody>
      </p:sp>
      <p:sp>
        <p:nvSpPr>
          <p:cNvPr id="28" name="Abrir llave 27"/>
          <p:cNvSpPr/>
          <p:nvPr/>
        </p:nvSpPr>
        <p:spPr bwMode="auto">
          <a:xfrm>
            <a:off x="3414497" y="4310444"/>
            <a:ext cx="244963" cy="171084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Text Box 48"/>
          <p:cNvSpPr txBox="1">
            <a:spLocks noChangeArrowheads="1"/>
          </p:cNvSpPr>
          <p:nvPr/>
        </p:nvSpPr>
        <p:spPr bwMode="auto">
          <a:xfrm>
            <a:off x="3901784" y="1345204"/>
            <a:ext cx="134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 u="sng" dirty="0">
                <a:solidFill>
                  <a:srgbClr val="0000FF"/>
                </a:solidFill>
                <a:latin typeface="Arial" charset="0"/>
              </a:rPr>
              <a:t>Con iones</a:t>
            </a:r>
          </a:p>
        </p:txBody>
      </p:sp>
      <p:sp>
        <p:nvSpPr>
          <p:cNvPr id="92" name="Text Box 48"/>
          <p:cNvSpPr txBox="1">
            <a:spLocks noChangeArrowheads="1"/>
          </p:cNvSpPr>
          <p:nvPr/>
        </p:nvSpPr>
        <p:spPr bwMode="auto">
          <a:xfrm>
            <a:off x="3853564" y="2422167"/>
            <a:ext cx="1423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rgbClr val="0000FF"/>
                </a:solidFill>
                <a:latin typeface="Arial" charset="0"/>
              </a:rPr>
              <a:t>ion-dipolo</a:t>
            </a:r>
          </a:p>
        </p:txBody>
      </p:sp>
      <p:sp>
        <p:nvSpPr>
          <p:cNvPr id="93" name="Text Box 48"/>
          <p:cNvSpPr txBox="1">
            <a:spLocks noChangeArrowheads="1"/>
          </p:cNvSpPr>
          <p:nvPr/>
        </p:nvSpPr>
        <p:spPr bwMode="auto">
          <a:xfrm>
            <a:off x="3283696" y="2884874"/>
            <a:ext cx="2563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rgbClr val="0000FF"/>
                </a:solidFill>
                <a:latin typeface="Arial" charset="0"/>
              </a:rPr>
              <a:t>ion-dipolo inducido</a:t>
            </a:r>
          </a:p>
        </p:txBody>
      </p:sp>
      <p:sp>
        <p:nvSpPr>
          <p:cNvPr id="94" name="Text Box 48"/>
          <p:cNvSpPr txBox="1">
            <a:spLocks noChangeArrowheads="1"/>
          </p:cNvSpPr>
          <p:nvPr/>
        </p:nvSpPr>
        <p:spPr bwMode="auto">
          <a:xfrm>
            <a:off x="4045924" y="1959015"/>
            <a:ext cx="1039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 b="1" dirty="0">
                <a:solidFill>
                  <a:srgbClr val="0000FF"/>
                </a:solidFill>
                <a:latin typeface="Arial" charset="0"/>
              </a:rPr>
              <a:t>ion-ion</a:t>
            </a:r>
          </a:p>
        </p:txBody>
      </p:sp>
      <p:sp>
        <p:nvSpPr>
          <p:cNvPr id="95" name="Text Box 48"/>
          <p:cNvSpPr txBox="1">
            <a:spLocks noChangeArrowheads="1"/>
          </p:cNvSpPr>
          <p:nvPr/>
        </p:nvSpPr>
        <p:spPr bwMode="auto">
          <a:xfrm>
            <a:off x="3951477" y="3748970"/>
            <a:ext cx="12410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 u="sng" dirty="0">
                <a:solidFill>
                  <a:srgbClr val="0000FF"/>
                </a:solidFill>
                <a:latin typeface="Arial" charset="0"/>
              </a:rPr>
              <a:t>Sin iones</a:t>
            </a:r>
          </a:p>
        </p:txBody>
      </p:sp>
    </p:spTree>
    <p:extLst>
      <p:ext uri="{BB962C8B-B14F-4D97-AF65-F5344CB8AC3E}">
        <p14:creationId xmlns:p14="http://schemas.microsoft.com/office/powerpoint/2010/main" val="15428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" grpId="0"/>
      <p:bldP spid="61" grpId="0"/>
      <p:bldP spid="73" grpId="0"/>
      <p:bldP spid="85" grpId="0"/>
      <p:bldP spid="88" grpId="0"/>
      <p:bldP spid="90" grpId="0"/>
      <p:bldP spid="28" grpId="0" animBg="1"/>
      <p:bldP spid="91" grpId="0"/>
      <p:bldP spid="92" grpId="0"/>
      <p:bldP spid="93" grpId="0"/>
      <p:bldP spid="94" grpId="0"/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Oval 2"/>
          <p:cNvSpPr>
            <a:spLocks noChangeArrowheads="1"/>
          </p:cNvSpPr>
          <p:nvPr/>
        </p:nvSpPr>
        <p:spPr bwMode="auto">
          <a:xfrm rot="1333821">
            <a:off x="3390900" y="2743200"/>
            <a:ext cx="1322388" cy="2536825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987" name="Oval 3"/>
          <p:cNvSpPr>
            <a:spLocks noChangeArrowheads="1"/>
          </p:cNvSpPr>
          <p:nvPr/>
        </p:nvSpPr>
        <p:spPr bwMode="auto">
          <a:xfrm rot="1375392">
            <a:off x="4533900" y="3822700"/>
            <a:ext cx="1257300" cy="16002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10113" y="4260850"/>
            <a:ext cx="736600" cy="339725"/>
            <a:chOff x="2967" y="2934"/>
            <a:chExt cx="464" cy="214"/>
          </a:xfrm>
        </p:grpSpPr>
        <p:sp>
          <p:nvSpPr>
            <p:cNvPr id="169989" name="Freeform 5"/>
            <p:cNvSpPr>
              <a:spLocks/>
            </p:cNvSpPr>
            <p:nvPr/>
          </p:nvSpPr>
          <p:spPr bwMode="auto">
            <a:xfrm>
              <a:off x="2967" y="2934"/>
              <a:ext cx="464" cy="214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429" y="48"/>
                </a:cxn>
                <a:cxn ang="0">
                  <a:pos x="447" y="144"/>
                </a:cxn>
                <a:cxn ang="0">
                  <a:pos x="327" y="210"/>
                </a:cxn>
                <a:cxn ang="0">
                  <a:pos x="129" y="120"/>
                </a:cxn>
                <a:cxn ang="0">
                  <a:pos x="11" y="50"/>
                </a:cxn>
                <a:cxn ang="0">
                  <a:pos x="195" y="12"/>
                </a:cxn>
                <a:cxn ang="0">
                  <a:pos x="339" y="0"/>
                </a:cxn>
              </a:cxnLst>
              <a:rect l="0" t="0" r="r" b="b"/>
              <a:pathLst>
                <a:path w="464" h="214">
                  <a:moveTo>
                    <a:pt x="339" y="0"/>
                  </a:moveTo>
                  <a:cubicBezTo>
                    <a:pt x="383" y="4"/>
                    <a:pt x="411" y="24"/>
                    <a:pt x="429" y="48"/>
                  </a:cubicBezTo>
                  <a:cubicBezTo>
                    <a:pt x="447" y="72"/>
                    <a:pt x="464" y="117"/>
                    <a:pt x="447" y="144"/>
                  </a:cubicBezTo>
                  <a:cubicBezTo>
                    <a:pt x="430" y="171"/>
                    <a:pt x="380" y="214"/>
                    <a:pt x="327" y="210"/>
                  </a:cubicBezTo>
                  <a:cubicBezTo>
                    <a:pt x="274" y="206"/>
                    <a:pt x="182" y="147"/>
                    <a:pt x="129" y="120"/>
                  </a:cubicBezTo>
                  <a:cubicBezTo>
                    <a:pt x="76" y="93"/>
                    <a:pt x="0" y="68"/>
                    <a:pt x="11" y="50"/>
                  </a:cubicBezTo>
                  <a:cubicBezTo>
                    <a:pt x="22" y="32"/>
                    <a:pt x="140" y="20"/>
                    <a:pt x="195" y="12"/>
                  </a:cubicBezTo>
                  <a:cubicBezTo>
                    <a:pt x="250" y="4"/>
                    <a:pt x="309" y="2"/>
                    <a:pt x="33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1294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92" name="Oval 6"/>
            <p:cNvSpPr>
              <a:spLocks noChangeAspect="1" noChangeArrowheads="1"/>
            </p:cNvSpPr>
            <p:nvPr/>
          </p:nvSpPr>
          <p:spPr bwMode="auto">
            <a:xfrm>
              <a:off x="3312" y="2988"/>
              <a:ext cx="29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Oval 7"/>
            <p:cNvSpPr>
              <a:spLocks noChangeAspect="1" noChangeArrowheads="1"/>
            </p:cNvSpPr>
            <p:nvPr/>
          </p:nvSpPr>
          <p:spPr bwMode="auto">
            <a:xfrm>
              <a:off x="3300" y="3066"/>
              <a:ext cx="29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743000" y="1556792"/>
            <a:ext cx="742940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lvl="1" algn="just">
              <a:lnSpc>
                <a:spcPct val="130000"/>
              </a:lnSpc>
              <a:spcBef>
                <a:spcPct val="100000"/>
              </a:spcBef>
            </a:pPr>
            <a:r>
              <a:rPr lang="es-ES" sz="1600" dirty="0">
                <a:latin typeface="Arial" charset="0"/>
                <a:cs typeface="Arial" charset="0"/>
              </a:rPr>
              <a:t>En la molécula de agua, el oxígeno tiene dos enlaces covalentes con átomos de hidrógeno y dos pares electrónicos libres.</a:t>
            </a:r>
            <a:endParaRPr lang="es-ES" sz="16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69993" name="Oval 9"/>
          <p:cNvSpPr>
            <a:spLocks noChangeAspect="1" noChangeArrowheads="1"/>
          </p:cNvSpPr>
          <p:nvPr/>
        </p:nvSpPr>
        <p:spPr bwMode="auto">
          <a:xfrm>
            <a:off x="4298950" y="4019550"/>
            <a:ext cx="482600" cy="509588"/>
          </a:xfrm>
          <a:prstGeom prst="ellipse">
            <a:avLst/>
          </a:prstGeom>
          <a:gradFill rotWithShape="0">
            <a:gsLst>
              <a:gs pos="0">
                <a:srgbClr val="00CC00"/>
              </a:gs>
              <a:gs pos="100000">
                <a:srgbClr val="0097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403725" y="3082925"/>
            <a:ext cx="268288" cy="936625"/>
            <a:chOff x="2774" y="1838"/>
            <a:chExt cx="169" cy="590"/>
          </a:xfrm>
        </p:grpSpPr>
        <p:sp>
          <p:nvSpPr>
            <p:cNvPr id="11289" name="Rectangle 11"/>
            <p:cNvSpPr>
              <a:spLocks noChangeArrowheads="1"/>
            </p:cNvSpPr>
            <p:nvPr/>
          </p:nvSpPr>
          <p:spPr bwMode="auto">
            <a:xfrm>
              <a:off x="2842" y="2008"/>
              <a:ext cx="34" cy="420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Oval 12"/>
            <p:cNvSpPr>
              <a:spLocks noChangeAspect="1" noChangeArrowheads="1"/>
            </p:cNvSpPr>
            <p:nvPr/>
          </p:nvSpPr>
          <p:spPr bwMode="auto">
            <a:xfrm>
              <a:off x="2774" y="1838"/>
              <a:ext cx="169" cy="17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AD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648075" y="4624388"/>
            <a:ext cx="788988" cy="452437"/>
            <a:chOff x="2298" y="2809"/>
            <a:chExt cx="497" cy="285"/>
          </a:xfrm>
        </p:grpSpPr>
        <p:sp>
          <p:nvSpPr>
            <p:cNvPr id="11287" name="Oval 14"/>
            <p:cNvSpPr>
              <a:spLocks noChangeAspect="1" noChangeArrowheads="1"/>
            </p:cNvSpPr>
            <p:nvPr/>
          </p:nvSpPr>
          <p:spPr bwMode="auto">
            <a:xfrm>
              <a:off x="2298" y="2916"/>
              <a:ext cx="169" cy="17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AD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15"/>
            <p:cNvSpPr>
              <a:spLocks noChangeArrowheads="1"/>
            </p:cNvSpPr>
            <p:nvPr/>
          </p:nvSpPr>
          <p:spPr bwMode="auto">
            <a:xfrm rot="3130447">
              <a:off x="2578" y="2628"/>
              <a:ext cx="36" cy="39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495800" y="4549775"/>
            <a:ext cx="1054100" cy="479425"/>
            <a:chOff x="2840" y="3132"/>
            <a:chExt cx="664" cy="302"/>
          </a:xfrm>
        </p:grpSpPr>
        <p:sp>
          <p:nvSpPr>
            <p:cNvPr id="170001" name="Freeform 17"/>
            <p:cNvSpPr>
              <a:spLocks/>
            </p:cNvSpPr>
            <p:nvPr/>
          </p:nvSpPr>
          <p:spPr bwMode="auto">
            <a:xfrm rot="2425261">
              <a:off x="2840" y="3132"/>
              <a:ext cx="664" cy="244"/>
            </a:xfrm>
            <a:custGeom>
              <a:avLst/>
              <a:gdLst/>
              <a:ahLst/>
              <a:cxnLst>
                <a:cxn ang="0">
                  <a:pos x="317" y="7"/>
                </a:cxn>
                <a:cxn ang="0">
                  <a:pos x="378" y="39"/>
                </a:cxn>
                <a:cxn ang="0">
                  <a:pos x="387" y="114"/>
                </a:cxn>
                <a:cxn ang="0">
                  <a:pos x="298" y="165"/>
                </a:cxn>
                <a:cxn ang="0">
                  <a:pos x="136" y="124"/>
                </a:cxn>
                <a:cxn ang="0">
                  <a:pos x="0" y="77"/>
                </a:cxn>
                <a:cxn ang="0">
                  <a:pos x="130" y="31"/>
                </a:cxn>
                <a:cxn ang="0">
                  <a:pos x="317" y="7"/>
                </a:cxn>
              </a:cxnLst>
              <a:rect l="0" t="0" r="r" b="b"/>
              <a:pathLst>
                <a:path w="400" h="167">
                  <a:moveTo>
                    <a:pt x="317" y="7"/>
                  </a:moveTo>
                  <a:cubicBezTo>
                    <a:pt x="358" y="8"/>
                    <a:pt x="366" y="21"/>
                    <a:pt x="378" y="39"/>
                  </a:cubicBezTo>
                  <a:cubicBezTo>
                    <a:pt x="390" y="57"/>
                    <a:pt x="400" y="93"/>
                    <a:pt x="387" y="114"/>
                  </a:cubicBezTo>
                  <a:cubicBezTo>
                    <a:pt x="374" y="135"/>
                    <a:pt x="340" y="163"/>
                    <a:pt x="298" y="165"/>
                  </a:cubicBezTo>
                  <a:cubicBezTo>
                    <a:pt x="256" y="167"/>
                    <a:pt x="185" y="138"/>
                    <a:pt x="136" y="124"/>
                  </a:cubicBezTo>
                  <a:cubicBezTo>
                    <a:pt x="86" y="109"/>
                    <a:pt x="2" y="92"/>
                    <a:pt x="0" y="77"/>
                  </a:cubicBezTo>
                  <a:cubicBezTo>
                    <a:pt x="0" y="61"/>
                    <a:pt x="77" y="42"/>
                    <a:pt x="130" y="31"/>
                  </a:cubicBezTo>
                  <a:cubicBezTo>
                    <a:pt x="183" y="19"/>
                    <a:pt x="274" y="0"/>
                    <a:pt x="317" y="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5" name="Oval 18"/>
            <p:cNvSpPr>
              <a:spLocks noChangeAspect="1" noChangeArrowheads="1"/>
            </p:cNvSpPr>
            <p:nvPr/>
          </p:nvSpPr>
          <p:spPr bwMode="auto">
            <a:xfrm>
              <a:off x="3273" y="3405"/>
              <a:ext cx="29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Oval 19"/>
            <p:cNvSpPr>
              <a:spLocks noChangeAspect="1" noChangeArrowheads="1"/>
            </p:cNvSpPr>
            <p:nvPr/>
          </p:nvSpPr>
          <p:spPr bwMode="auto">
            <a:xfrm>
              <a:off x="3342" y="3339"/>
              <a:ext cx="29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695700" y="3365500"/>
            <a:ext cx="647700" cy="1181100"/>
            <a:chOff x="2328" y="2016"/>
            <a:chExt cx="408" cy="744"/>
          </a:xfrm>
        </p:grpSpPr>
        <p:sp>
          <p:nvSpPr>
            <p:cNvPr id="11282" name="Line 21"/>
            <p:cNvSpPr>
              <a:spLocks noChangeShapeType="1"/>
            </p:cNvSpPr>
            <p:nvPr/>
          </p:nvSpPr>
          <p:spPr bwMode="auto">
            <a:xfrm>
              <a:off x="2736" y="2016"/>
              <a:ext cx="0" cy="384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1283" name="Line 22"/>
            <p:cNvSpPr>
              <a:spLocks noChangeShapeType="1"/>
            </p:cNvSpPr>
            <p:nvPr/>
          </p:nvSpPr>
          <p:spPr bwMode="auto">
            <a:xfrm rot="-7580294">
              <a:off x="2519" y="2568"/>
              <a:ext cx="1" cy="384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70007" name="Line 23"/>
          <p:cNvSpPr>
            <a:spLocks noChangeShapeType="1"/>
          </p:cNvSpPr>
          <p:nvPr/>
        </p:nvSpPr>
        <p:spPr bwMode="auto">
          <a:xfrm>
            <a:off x="3962400" y="4051300"/>
            <a:ext cx="914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/>
          <a:lstStyle/>
          <a:p>
            <a:endParaRPr lang="es-MX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5690592" y="4844008"/>
            <a:ext cx="609600" cy="457200"/>
            <a:chOff x="1776" y="3408"/>
            <a:chExt cx="384" cy="288"/>
          </a:xfrm>
        </p:grpSpPr>
        <p:sp>
          <p:nvSpPr>
            <p:cNvPr id="11280" name="Text Box 25"/>
            <p:cNvSpPr txBox="1">
              <a:spLocks noChangeArrowheads="1"/>
            </p:cNvSpPr>
            <p:nvPr/>
          </p:nvSpPr>
          <p:spPr bwMode="auto">
            <a:xfrm>
              <a:off x="1776" y="340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>
                  <a:latin typeface="Symbol" pitchFamily="18" charset="2"/>
                </a:rPr>
                <a:t>d</a:t>
              </a:r>
              <a:endParaRPr lang="es-ES" sz="1600" b="1">
                <a:latin typeface="Symbol" pitchFamily="18" charset="2"/>
              </a:endParaRPr>
            </a:p>
          </p:txBody>
        </p:sp>
        <p:sp>
          <p:nvSpPr>
            <p:cNvPr id="11281" name="Text Box 26"/>
            <p:cNvSpPr txBox="1">
              <a:spLocks noChangeArrowheads="1"/>
            </p:cNvSpPr>
            <p:nvPr/>
          </p:nvSpPr>
          <p:spPr bwMode="auto">
            <a:xfrm>
              <a:off x="1872" y="3436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 b="1">
                  <a:latin typeface="Arial" charset="0"/>
                </a:rPr>
                <a:t>(-)</a:t>
              </a:r>
              <a:endParaRPr lang="es-ES" sz="1600" b="1">
                <a:latin typeface="Symbol" pitchFamily="18" charset="2"/>
              </a:endParaRP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843808" y="3429000"/>
            <a:ext cx="609600" cy="457200"/>
            <a:chOff x="1776" y="3408"/>
            <a:chExt cx="384" cy="288"/>
          </a:xfrm>
        </p:grpSpPr>
        <p:sp>
          <p:nvSpPr>
            <p:cNvPr id="11278" name="Text Box 28"/>
            <p:cNvSpPr txBox="1">
              <a:spLocks noChangeArrowheads="1"/>
            </p:cNvSpPr>
            <p:nvPr/>
          </p:nvSpPr>
          <p:spPr bwMode="auto">
            <a:xfrm>
              <a:off x="1776" y="3408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>
                  <a:latin typeface="Symbol" pitchFamily="18" charset="2"/>
                </a:rPr>
                <a:t>d</a:t>
              </a:r>
              <a:endParaRPr lang="es-ES" sz="1600" b="1">
                <a:latin typeface="Symbol" pitchFamily="18" charset="2"/>
              </a:endParaRPr>
            </a:p>
          </p:txBody>
        </p:sp>
        <p:sp>
          <p:nvSpPr>
            <p:cNvPr id="11279" name="Text Box 29"/>
            <p:cNvSpPr txBox="1">
              <a:spLocks noChangeArrowheads="1"/>
            </p:cNvSpPr>
            <p:nvPr/>
          </p:nvSpPr>
          <p:spPr bwMode="auto">
            <a:xfrm>
              <a:off x="1872" y="3436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 b="1" dirty="0">
                  <a:latin typeface="Arial" charset="0"/>
                </a:rPr>
                <a:t>(+)</a:t>
              </a:r>
              <a:endParaRPr lang="es-ES" sz="1600" b="1" dirty="0">
                <a:latin typeface="Symbol" pitchFamily="18" charset="2"/>
              </a:endParaRPr>
            </a:p>
          </p:txBody>
        </p:sp>
      </p:grpSp>
      <p:sp>
        <p:nvSpPr>
          <p:cNvPr id="30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70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nimBg="1"/>
      <p:bldP spid="169987" grpId="0" animBg="1"/>
      <p:bldP spid="169992" grpId="0" autoUpdateAnimBg="0"/>
      <p:bldP spid="169993" grpId="0" animBg="1"/>
      <p:bldP spid="1700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1295400" y="1484784"/>
            <a:ext cx="6324600" cy="37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algn="just">
              <a:lnSpc>
                <a:spcPct val="130000"/>
              </a:lnSpc>
              <a:spcBef>
                <a:spcPct val="100000"/>
              </a:spcBef>
            </a:pPr>
            <a:r>
              <a:rPr lang="es-ES" sz="1600" dirty="0">
                <a:latin typeface="Arial" charset="0"/>
                <a:cs typeface="Arial" charset="0"/>
              </a:rPr>
              <a:t>La molécula de agua tiene una parte positiva y una negativa.</a:t>
            </a:r>
            <a:endParaRPr lang="es-ES" sz="1600" dirty="0">
              <a:latin typeface="Arial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12900" y="2743200"/>
            <a:ext cx="1104900" cy="392113"/>
            <a:chOff x="1232" y="2009"/>
            <a:chExt cx="696" cy="247"/>
          </a:xfrm>
        </p:grpSpPr>
        <p:sp>
          <p:nvSpPr>
            <p:cNvPr id="12332" name="Oval 4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Text Box 5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34" name="Text Box 6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170238" y="2744788"/>
            <a:ext cx="1104900" cy="392112"/>
            <a:chOff x="1232" y="2009"/>
            <a:chExt cx="696" cy="247"/>
          </a:xfrm>
        </p:grpSpPr>
        <p:sp>
          <p:nvSpPr>
            <p:cNvPr id="12329" name="Oval 8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Text Box 9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31" name="Text Box 10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727575" y="2743200"/>
            <a:ext cx="1104900" cy="392113"/>
            <a:chOff x="1232" y="2009"/>
            <a:chExt cx="696" cy="247"/>
          </a:xfrm>
        </p:grpSpPr>
        <p:sp>
          <p:nvSpPr>
            <p:cNvPr id="12326" name="Oval 12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Text Box 13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28" name="Text Box 14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86500" y="2743200"/>
            <a:ext cx="1104900" cy="392113"/>
            <a:chOff x="1232" y="2009"/>
            <a:chExt cx="696" cy="247"/>
          </a:xfrm>
        </p:grpSpPr>
        <p:sp>
          <p:nvSpPr>
            <p:cNvPr id="12323" name="Oval 16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Text Box 17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25" name="Text Box 18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438400" y="3570288"/>
            <a:ext cx="1104900" cy="392112"/>
            <a:chOff x="1232" y="2009"/>
            <a:chExt cx="696" cy="247"/>
          </a:xfrm>
        </p:grpSpPr>
        <p:sp>
          <p:nvSpPr>
            <p:cNvPr id="12320" name="Oval 20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Text Box 21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22" name="Text Box 22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995738" y="3568700"/>
            <a:ext cx="1104900" cy="392113"/>
            <a:chOff x="1232" y="2009"/>
            <a:chExt cx="696" cy="247"/>
          </a:xfrm>
        </p:grpSpPr>
        <p:sp>
          <p:nvSpPr>
            <p:cNvPr id="12317" name="Oval 24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Text Box 25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19" name="Text Box 26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5554663" y="3568700"/>
            <a:ext cx="1104900" cy="392113"/>
            <a:chOff x="1232" y="2009"/>
            <a:chExt cx="696" cy="247"/>
          </a:xfrm>
        </p:grpSpPr>
        <p:sp>
          <p:nvSpPr>
            <p:cNvPr id="12314" name="Oval 28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Text Box 29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16" name="Text Box 30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608138" y="4484688"/>
            <a:ext cx="1104900" cy="392112"/>
            <a:chOff x="1232" y="2009"/>
            <a:chExt cx="696" cy="247"/>
          </a:xfrm>
        </p:grpSpPr>
        <p:sp>
          <p:nvSpPr>
            <p:cNvPr id="12311" name="Oval 32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Text Box 33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13" name="Text Box 34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3165475" y="4483100"/>
            <a:ext cx="1104900" cy="392113"/>
            <a:chOff x="1232" y="2009"/>
            <a:chExt cx="696" cy="247"/>
          </a:xfrm>
        </p:grpSpPr>
        <p:sp>
          <p:nvSpPr>
            <p:cNvPr id="12308" name="Oval 36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Text Box 37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10" name="Text Box 38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724400" y="4483100"/>
            <a:ext cx="1104900" cy="392113"/>
            <a:chOff x="1232" y="2009"/>
            <a:chExt cx="696" cy="247"/>
          </a:xfrm>
        </p:grpSpPr>
        <p:sp>
          <p:nvSpPr>
            <p:cNvPr id="12305" name="Oval 40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Text Box 41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07" name="Text Box 42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6286500" y="4483100"/>
            <a:ext cx="1104900" cy="392113"/>
            <a:chOff x="1232" y="2009"/>
            <a:chExt cx="696" cy="247"/>
          </a:xfrm>
        </p:grpSpPr>
        <p:sp>
          <p:nvSpPr>
            <p:cNvPr id="12302" name="Oval 44"/>
            <p:cNvSpPr>
              <a:spLocks noChangeArrowheads="1"/>
            </p:cNvSpPr>
            <p:nvPr/>
          </p:nvSpPr>
          <p:spPr bwMode="auto">
            <a:xfrm>
              <a:off x="1248" y="2016"/>
              <a:ext cx="672" cy="240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6DB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Text Box 45"/>
            <p:cNvSpPr txBox="1">
              <a:spLocks noChangeArrowheads="1"/>
            </p:cNvSpPr>
            <p:nvPr/>
          </p:nvSpPr>
          <p:spPr bwMode="auto">
            <a:xfrm>
              <a:off x="1232" y="2040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>
                  <a:latin typeface="Arial" charset="0"/>
                </a:rPr>
                <a:t>+</a:t>
              </a:r>
            </a:p>
          </p:txBody>
        </p:sp>
        <p:sp>
          <p:nvSpPr>
            <p:cNvPr id="12304" name="Text Box 46"/>
            <p:cNvSpPr txBox="1">
              <a:spLocks noChangeArrowheads="1"/>
            </p:cNvSpPr>
            <p:nvPr/>
          </p:nvSpPr>
          <p:spPr bwMode="auto">
            <a:xfrm>
              <a:off x="1764" y="2009"/>
              <a:ext cx="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ES" sz="1800">
                  <a:latin typeface="Arial" charset="0"/>
                </a:rPr>
                <a:t>-</a:t>
              </a:r>
            </a:p>
          </p:txBody>
        </p:sp>
      </p:grpSp>
      <p:sp>
        <p:nvSpPr>
          <p:cNvPr id="47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C:\Documents and Settings\Alfredo\Mis documentos\Química(18-I-06)\Cuaderno de Experimentos\Desviando líquido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75" y="1422400"/>
            <a:ext cx="32702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627312" y="6063099"/>
            <a:ext cx="3889375" cy="246221"/>
          </a:xfrm>
          <a:prstGeom prst="rect">
            <a:avLst/>
          </a:prstGeom>
          <a:solidFill>
            <a:srgbClr val="FAFAE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000" dirty="0">
                <a:solidFill>
                  <a:schemeClr val="folHlink"/>
                </a:solidFill>
                <a:latin typeface="Arial" charset="0"/>
              </a:rPr>
              <a:t>https://commons.wikimedia.org/wiki/File:Tabla_periodica.png</a:t>
            </a:r>
          </a:p>
        </p:txBody>
      </p:sp>
      <p:sp>
        <p:nvSpPr>
          <p:cNvPr id="5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772816"/>
            <a:ext cx="8185330" cy="4349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95264" y="2667002"/>
            <a:ext cx="3820616" cy="2201865"/>
            <a:chOff x="1104" y="1248"/>
            <a:chExt cx="1824" cy="1387"/>
          </a:xfrm>
        </p:grpSpPr>
        <p:sp>
          <p:nvSpPr>
            <p:cNvPr id="18441" name="Text Box 3"/>
            <p:cNvSpPr txBox="1">
              <a:spLocks noChangeArrowheads="1"/>
            </p:cNvSpPr>
            <p:nvPr/>
          </p:nvSpPr>
          <p:spPr bwMode="auto">
            <a:xfrm>
              <a:off x="1104" y="1248"/>
              <a:ext cx="1776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90500" lvl="1" algn="just">
                <a:lnSpc>
                  <a:spcPct val="130000"/>
                </a:lnSpc>
                <a:spcBef>
                  <a:spcPct val="100000"/>
                </a:spcBef>
              </a:pPr>
              <a:r>
                <a:rPr lang="es-ES" sz="1800" dirty="0">
                  <a:latin typeface="Arial" charset="0"/>
                  <a:cs typeface="Times New Roman" pitchFamily="18" charset="0"/>
                </a:rPr>
                <a:t>H</a:t>
              </a:r>
              <a:r>
                <a:rPr lang="es-ES" sz="1800" baseline="-25000" dirty="0">
                  <a:latin typeface="Arial" charset="0"/>
                  <a:cs typeface="Times New Roman" pitchFamily="18" charset="0"/>
                </a:rPr>
                <a:t>2</a:t>
              </a:r>
              <a:r>
                <a:rPr lang="es-ES" sz="1800" dirty="0">
                  <a:latin typeface="Arial" charset="0"/>
                  <a:cs typeface="Times New Roman" pitchFamily="18" charset="0"/>
                </a:rPr>
                <a:t>Te  (ácido </a:t>
              </a:r>
              <a:r>
                <a:rPr lang="es-ES" sz="1800" dirty="0" err="1">
                  <a:latin typeface="Arial" charset="0"/>
                  <a:cs typeface="Times New Roman" pitchFamily="18" charset="0"/>
                </a:rPr>
                <a:t>telurhídrico</a:t>
              </a:r>
              <a:r>
                <a:rPr lang="es-ES" sz="1800" dirty="0">
                  <a:latin typeface="Arial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8442" name="Text Box 4"/>
            <p:cNvSpPr txBox="1">
              <a:spLocks noChangeArrowheads="1"/>
            </p:cNvSpPr>
            <p:nvPr/>
          </p:nvSpPr>
          <p:spPr bwMode="auto">
            <a:xfrm>
              <a:off x="1104" y="1624"/>
              <a:ext cx="1824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90500" lvl="1" algn="just">
                <a:lnSpc>
                  <a:spcPct val="130000"/>
                </a:lnSpc>
                <a:spcBef>
                  <a:spcPct val="100000"/>
                </a:spcBef>
              </a:pPr>
              <a:r>
                <a:rPr lang="es-ES" sz="1800" dirty="0">
                  <a:latin typeface="Arial" charset="0"/>
                  <a:cs typeface="Times New Roman" pitchFamily="18" charset="0"/>
                </a:rPr>
                <a:t>H</a:t>
              </a:r>
              <a:r>
                <a:rPr lang="es-ES" sz="1800" baseline="-25000" dirty="0">
                  <a:latin typeface="Arial" charset="0"/>
                  <a:cs typeface="Times New Roman" pitchFamily="18" charset="0"/>
                </a:rPr>
                <a:t>2</a:t>
              </a:r>
              <a:r>
                <a:rPr lang="es-ES" sz="1800" dirty="0">
                  <a:latin typeface="Arial" charset="0"/>
                  <a:cs typeface="Times New Roman" pitchFamily="18" charset="0"/>
                </a:rPr>
                <a:t>Se  (ácido </a:t>
              </a:r>
              <a:r>
                <a:rPr lang="es-ES" sz="1800" dirty="0" err="1">
                  <a:latin typeface="Arial" charset="0"/>
                  <a:cs typeface="Times New Roman" pitchFamily="18" charset="0"/>
                </a:rPr>
                <a:t>selenhídrico</a:t>
              </a:r>
              <a:r>
                <a:rPr lang="es-ES" sz="1800" dirty="0">
                  <a:latin typeface="Arial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8443" name="Text Box 5"/>
            <p:cNvSpPr txBox="1">
              <a:spLocks noChangeArrowheads="1"/>
            </p:cNvSpPr>
            <p:nvPr/>
          </p:nvSpPr>
          <p:spPr bwMode="auto">
            <a:xfrm>
              <a:off x="1104" y="1987"/>
              <a:ext cx="1824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90500" lvl="1" algn="just">
                <a:lnSpc>
                  <a:spcPct val="130000"/>
                </a:lnSpc>
                <a:spcBef>
                  <a:spcPct val="100000"/>
                </a:spcBef>
              </a:pPr>
              <a:r>
                <a:rPr lang="es-ES" sz="1800" dirty="0">
                  <a:latin typeface="Arial" charset="0"/>
                  <a:cs typeface="Times New Roman" pitchFamily="18" charset="0"/>
                </a:rPr>
                <a:t>H</a:t>
              </a:r>
              <a:r>
                <a:rPr lang="es-ES" sz="1800" baseline="-25000" dirty="0">
                  <a:latin typeface="Arial" charset="0"/>
                  <a:cs typeface="Times New Roman" pitchFamily="18" charset="0"/>
                </a:rPr>
                <a:t>2</a:t>
              </a:r>
              <a:r>
                <a:rPr lang="es-ES" sz="1800" dirty="0">
                  <a:latin typeface="Arial" charset="0"/>
                  <a:cs typeface="Times New Roman" pitchFamily="18" charset="0"/>
                </a:rPr>
                <a:t>S    (ácido sulfhídrico)</a:t>
              </a:r>
            </a:p>
          </p:txBody>
        </p:sp>
        <p:sp>
          <p:nvSpPr>
            <p:cNvPr id="18444" name="Text Box 6"/>
            <p:cNvSpPr txBox="1">
              <a:spLocks noChangeArrowheads="1"/>
            </p:cNvSpPr>
            <p:nvPr/>
          </p:nvSpPr>
          <p:spPr bwMode="auto">
            <a:xfrm>
              <a:off x="1104" y="2350"/>
              <a:ext cx="1824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90500" lvl="1" algn="just">
                <a:lnSpc>
                  <a:spcPct val="130000"/>
                </a:lnSpc>
                <a:spcBef>
                  <a:spcPct val="100000"/>
                </a:spcBef>
              </a:pPr>
              <a:r>
                <a:rPr lang="es-ES" sz="1800" dirty="0">
                  <a:latin typeface="Arial" charset="0"/>
                  <a:cs typeface="Times New Roman" pitchFamily="18" charset="0"/>
                </a:rPr>
                <a:t>H</a:t>
              </a:r>
              <a:r>
                <a:rPr lang="es-ES" sz="1800" baseline="-25000" dirty="0">
                  <a:latin typeface="Arial" charset="0"/>
                  <a:cs typeface="Times New Roman" pitchFamily="18" charset="0"/>
                </a:rPr>
                <a:t>2</a:t>
              </a:r>
              <a:r>
                <a:rPr lang="es-ES" sz="1800" dirty="0">
                  <a:latin typeface="Arial" charset="0"/>
                  <a:cs typeface="Times New Roman" pitchFamily="18" charset="0"/>
                </a:rPr>
                <a:t>O    (agua)</a:t>
              </a:r>
            </a:p>
          </p:txBody>
        </p:sp>
      </p:grp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4392488" y="2667000"/>
            <a:ext cx="281940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algn="just">
              <a:lnSpc>
                <a:spcPct val="130000"/>
              </a:lnSpc>
              <a:spcBef>
                <a:spcPct val="100000"/>
              </a:spcBef>
              <a:buClr>
                <a:srgbClr val="CC0000"/>
              </a:buClr>
              <a:buFontTx/>
              <a:buChar char="→"/>
            </a:pP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   p. </a:t>
            </a:r>
            <a:r>
              <a:rPr lang="es-ES" sz="1800" dirty="0" err="1">
                <a:solidFill>
                  <a:srgbClr val="CC0000"/>
                </a:solidFill>
                <a:latin typeface="Arial" charset="0"/>
                <a:cs typeface="Arial" charset="0"/>
              </a:rPr>
              <a:t>eb</a:t>
            </a: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.  - 2.15 [</a:t>
            </a:r>
            <a:r>
              <a:rPr lang="es-ES" sz="1800" baseline="30000" dirty="0" err="1">
                <a:solidFill>
                  <a:srgbClr val="CC0000"/>
                </a:solidFill>
                <a:latin typeface="Arial" charset="0"/>
                <a:cs typeface="Arial" charset="0"/>
              </a:rPr>
              <a:t>o</a:t>
            </a:r>
            <a:r>
              <a:rPr lang="es-ES" sz="1800" dirty="0" err="1">
                <a:solidFill>
                  <a:srgbClr val="CC0000"/>
                </a:solidFill>
                <a:latin typeface="Arial" charset="0"/>
                <a:cs typeface="Arial" charset="0"/>
              </a:rPr>
              <a:t>C</a:t>
            </a: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]</a:t>
            </a:r>
            <a:endParaRPr lang="es-ES" sz="1800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4392488" y="3264600"/>
            <a:ext cx="281940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algn="just">
              <a:lnSpc>
                <a:spcPct val="130000"/>
              </a:lnSpc>
              <a:spcBef>
                <a:spcPct val="100000"/>
              </a:spcBef>
              <a:buClr>
                <a:srgbClr val="CC0000"/>
              </a:buClr>
              <a:buFontTx/>
              <a:buChar char="→"/>
            </a:pP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   p. </a:t>
            </a:r>
            <a:r>
              <a:rPr lang="es-ES" sz="1800" dirty="0" err="1">
                <a:solidFill>
                  <a:srgbClr val="CC0000"/>
                </a:solidFill>
                <a:latin typeface="Arial" charset="0"/>
                <a:cs typeface="Arial" charset="0"/>
              </a:rPr>
              <a:t>eb</a:t>
            </a: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.  - 41.45 [</a:t>
            </a:r>
            <a:r>
              <a:rPr lang="es-ES" sz="1800" baseline="30000" dirty="0" err="1">
                <a:solidFill>
                  <a:srgbClr val="CC0000"/>
                </a:solidFill>
                <a:latin typeface="Arial" charset="0"/>
                <a:cs typeface="Arial" charset="0"/>
              </a:rPr>
              <a:t>o</a:t>
            </a:r>
            <a:r>
              <a:rPr lang="es-ES" sz="1800" dirty="0" err="1">
                <a:solidFill>
                  <a:srgbClr val="CC0000"/>
                </a:solidFill>
                <a:latin typeface="Arial" charset="0"/>
                <a:cs typeface="Arial" charset="0"/>
              </a:rPr>
              <a:t>C</a:t>
            </a: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]</a:t>
            </a:r>
            <a:endParaRPr lang="es-ES" sz="1800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4392488" y="3840664"/>
            <a:ext cx="281940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algn="just">
              <a:lnSpc>
                <a:spcPct val="130000"/>
              </a:lnSpc>
              <a:spcBef>
                <a:spcPct val="100000"/>
              </a:spcBef>
              <a:buClr>
                <a:srgbClr val="CC0000"/>
              </a:buClr>
              <a:buFontTx/>
              <a:buChar char="→"/>
            </a:pP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   p. </a:t>
            </a:r>
            <a:r>
              <a:rPr lang="es-ES" sz="1800" dirty="0" err="1">
                <a:solidFill>
                  <a:srgbClr val="CC0000"/>
                </a:solidFill>
                <a:latin typeface="Arial" charset="0"/>
                <a:cs typeface="Arial" charset="0"/>
              </a:rPr>
              <a:t>eb</a:t>
            </a: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.  - 59.65 [</a:t>
            </a:r>
            <a:r>
              <a:rPr lang="es-ES" sz="1800" baseline="30000" dirty="0" err="1">
                <a:solidFill>
                  <a:srgbClr val="CC0000"/>
                </a:solidFill>
                <a:latin typeface="Arial" charset="0"/>
                <a:cs typeface="Arial" charset="0"/>
              </a:rPr>
              <a:t>o</a:t>
            </a:r>
            <a:r>
              <a:rPr lang="es-ES" sz="1800" dirty="0" err="1">
                <a:solidFill>
                  <a:srgbClr val="CC0000"/>
                </a:solidFill>
                <a:latin typeface="Arial" charset="0"/>
                <a:cs typeface="Arial" charset="0"/>
              </a:rPr>
              <a:t>C</a:t>
            </a: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]</a:t>
            </a:r>
            <a:endParaRPr lang="es-ES" sz="1800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4381400" y="4416728"/>
            <a:ext cx="281940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algn="just">
              <a:lnSpc>
                <a:spcPct val="130000"/>
              </a:lnSpc>
              <a:spcBef>
                <a:spcPct val="100000"/>
              </a:spcBef>
              <a:buClr>
                <a:srgbClr val="CC0000"/>
              </a:buClr>
              <a:buFontTx/>
              <a:buChar char="→"/>
            </a:pP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    p. </a:t>
            </a:r>
            <a:r>
              <a:rPr lang="es-ES" sz="1800" dirty="0" err="1">
                <a:solidFill>
                  <a:srgbClr val="CC0000"/>
                </a:solidFill>
                <a:latin typeface="Arial" charset="0"/>
                <a:cs typeface="Arial" charset="0"/>
              </a:rPr>
              <a:t>eb</a:t>
            </a: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.  - 73.15 [</a:t>
            </a:r>
            <a:r>
              <a:rPr lang="es-ES" sz="1800" baseline="30000" dirty="0" err="1">
                <a:solidFill>
                  <a:srgbClr val="CC0000"/>
                </a:solidFill>
                <a:latin typeface="Arial" charset="0"/>
                <a:cs typeface="Arial" charset="0"/>
              </a:rPr>
              <a:t>o</a:t>
            </a:r>
            <a:r>
              <a:rPr lang="es-ES" sz="1800" dirty="0" err="1">
                <a:solidFill>
                  <a:srgbClr val="CC0000"/>
                </a:solidFill>
                <a:latin typeface="Arial" charset="0"/>
                <a:cs typeface="Arial" charset="0"/>
              </a:rPr>
              <a:t>C</a:t>
            </a: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]</a:t>
            </a:r>
            <a:endParaRPr lang="es-ES" sz="1800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78187" name="Rectangle 11" descr="Papel seda azul"/>
          <p:cNvSpPr>
            <a:spLocks noChangeArrowheads="1"/>
          </p:cNvSpPr>
          <p:nvPr/>
        </p:nvSpPr>
        <p:spPr bwMode="auto">
          <a:xfrm>
            <a:off x="5771728" y="4509120"/>
            <a:ext cx="1309464" cy="304800"/>
          </a:xfrm>
          <a:prstGeom prst="rect">
            <a:avLst/>
          </a:prstGeom>
          <a:solidFill>
            <a:srgbClr val="FAFA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5555704" y="4416728"/>
            <a:ext cx="1752600" cy="452432"/>
          </a:xfrm>
          <a:prstGeom prst="rect">
            <a:avLst/>
          </a:prstGeom>
          <a:solidFill>
            <a:srgbClr val="FAFA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lvl="1" algn="just">
              <a:lnSpc>
                <a:spcPct val="130000"/>
              </a:lnSpc>
              <a:spcBef>
                <a:spcPct val="100000"/>
              </a:spcBef>
              <a:buClr>
                <a:srgbClr val="CC0000"/>
              </a:buClr>
            </a:pP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¡ 100.0 [</a:t>
            </a:r>
            <a:r>
              <a:rPr lang="es-ES" sz="1800" baseline="30000" dirty="0" err="1">
                <a:solidFill>
                  <a:srgbClr val="CC0000"/>
                </a:solidFill>
                <a:latin typeface="Arial" charset="0"/>
                <a:cs typeface="Arial" charset="0"/>
              </a:rPr>
              <a:t>o</a:t>
            </a:r>
            <a:r>
              <a:rPr lang="es-ES" sz="1800" dirty="0" err="1">
                <a:solidFill>
                  <a:srgbClr val="CC0000"/>
                </a:solidFill>
                <a:latin typeface="Arial" charset="0"/>
                <a:cs typeface="Arial" charset="0"/>
              </a:rPr>
              <a:t>C</a:t>
            </a:r>
            <a:r>
              <a:rPr lang="es-ES" sz="1800" dirty="0">
                <a:solidFill>
                  <a:srgbClr val="CC0000"/>
                </a:solidFill>
                <a:latin typeface="Arial" charset="0"/>
                <a:cs typeface="Arial" charset="0"/>
              </a:rPr>
              <a:t>] !</a:t>
            </a:r>
            <a:endParaRPr lang="es-ES" sz="1800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3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 autoUpdateAnimBg="0"/>
      <p:bldP spid="178184" grpId="0" autoUpdateAnimBg="0"/>
      <p:bldP spid="178185" grpId="0" autoUpdateAnimBg="0"/>
      <p:bldP spid="178186" grpId="0" autoUpdateAnimBg="0"/>
      <p:bldP spid="178187" grpId="0" animBg="1"/>
      <p:bldP spid="178188" grpId="0" animBg="1" autoUpdateAnimBg="0"/>
      <p:bldP spid="17818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743000" y="1556792"/>
            <a:ext cx="742940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lvl="1" algn="just">
              <a:lnSpc>
                <a:spcPct val="130000"/>
              </a:lnSpc>
              <a:spcBef>
                <a:spcPct val="100000"/>
              </a:spcBef>
            </a:pPr>
            <a:r>
              <a:rPr lang="es-ES" sz="1600" dirty="0">
                <a:latin typeface="Arial" charset="0"/>
                <a:cs typeface="Arial" charset="0"/>
              </a:rPr>
              <a:t>En la molécula de agua, el oxígeno tiene dos enlaces covalentes con átomos de hidrógeno y dos pares electrónicos libres.</a:t>
            </a:r>
            <a:endParaRPr lang="es-ES" sz="16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0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1835696" y="3291733"/>
            <a:ext cx="883934" cy="1145379"/>
            <a:chOff x="6663543" y="2719051"/>
            <a:chExt cx="883934" cy="1145379"/>
          </a:xfrm>
        </p:grpSpPr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6741995" y="2907588"/>
              <a:ext cx="14747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 b="1" dirty="0">
                  <a:latin typeface="Arial" charset="0"/>
                </a:rPr>
                <a:t>H</a:t>
              </a:r>
              <a:endParaRPr lang="es-ES" sz="1600" b="1" dirty="0">
                <a:latin typeface="Symbol" pitchFamily="18" charset="2"/>
              </a:endParaRP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7069696" y="3189541"/>
              <a:ext cx="1603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 b="1" dirty="0">
                  <a:latin typeface="Arial" charset="0"/>
                </a:rPr>
                <a:t>O</a:t>
              </a:r>
              <a:endParaRPr lang="es-ES" sz="1600" b="1" dirty="0">
                <a:latin typeface="Symbol" pitchFamily="18" charset="2"/>
              </a:endParaRPr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6741995" y="3458125"/>
              <a:ext cx="14747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 b="1" dirty="0">
                  <a:latin typeface="Arial" charset="0"/>
                </a:rPr>
                <a:t>H</a:t>
              </a:r>
              <a:endParaRPr lang="es-ES" sz="1600" b="1" dirty="0">
                <a:latin typeface="Symbol" pitchFamily="18" charset="2"/>
              </a:endParaRPr>
            </a:p>
          </p:txBody>
        </p:sp>
        <p:cxnSp>
          <p:nvCxnSpPr>
            <p:cNvPr id="10" name="Conector recto 9"/>
            <p:cNvCxnSpPr>
              <a:stCxn id="32" idx="3"/>
            </p:cNvCxnSpPr>
            <p:nvPr/>
          </p:nvCxnSpPr>
          <p:spPr bwMode="auto">
            <a:xfrm>
              <a:off x="6889471" y="3030699"/>
              <a:ext cx="185655" cy="2385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Conector recto 11"/>
            <p:cNvCxnSpPr>
              <a:stCxn id="34" idx="3"/>
            </p:cNvCxnSpPr>
            <p:nvPr/>
          </p:nvCxnSpPr>
          <p:spPr bwMode="auto">
            <a:xfrm flipV="1">
              <a:off x="6889471" y="3376041"/>
              <a:ext cx="192716" cy="2051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" name="Elipse 14"/>
            <p:cNvSpPr/>
            <p:nvPr/>
          </p:nvSpPr>
          <p:spPr bwMode="auto">
            <a:xfrm>
              <a:off x="7229234" y="3191790"/>
              <a:ext cx="24045" cy="25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Elipse 41"/>
            <p:cNvSpPr/>
            <p:nvPr/>
          </p:nvSpPr>
          <p:spPr bwMode="auto">
            <a:xfrm>
              <a:off x="7253752" y="3243884"/>
              <a:ext cx="24045" cy="25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Elipse 42"/>
            <p:cNvSpPr/>
            <p:nvPr/>
          </p:nvSpPr>
          <p:spPr bwMode="auto">
            <a:xfrm>
              <a:off x="7227843" y="3405196"/>
              <a:ext cx="24045" cy="25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Elipse 43"/>
            <p:cNvSpPr/>
            <p:nvPr/>
          </p:nvSpPr>
          <p:spPr bwMode="auto">
            <a:xfrm>
              <a:off x="7252361" y="3353920"/>
              <a:ext cx="24045" cy="252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Text Box 28"/>
            <p:cNvSpPr txBox="1">
              <a:spLocks noChangeArrowheads="1"/>
            </p:cNvSpPr>
            <p:nvPr/>
          </p:nvSpPr>
          <p:spPr bwMode="auto">
            <a:xfrm>
              <a:off x="6669058" y="2719051"/>
              <a:ext cx="20197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 dirty="0">
                  <a:solidFill>
                    <a:srgbClr val="0000FF"/>
                  </a:solidFill>
                  <a:latin typeface="Symbol" pitchFamily="18" charset="2"/>
                </a:rPr>
                <a:t>d</a:t>
              </a:r>
              <a:r>
                <a:rPr lang="es-ES" sz="1200" b="1" baseline="10000" dirty="0">
                  <a:solidFill>
                    <a:srgbClr val="0000FF"/>
                  </a:solidFill>
                  <a:latin typeface="Arial" charset="0"/>
                </a:rPr>
                <a:t>(+)</a:t>
              </a:r>
              <a:endParaRPr lang="es-ES" sz="1200" b="1" baseline="100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6663543" y="3679764"/>
              <a:ext cx="20197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200" dirty="0">
                  <a:solidFill>
                    <a:srgbClr val="0000FF"/>
                  </a:solidFill>
                  <a:latin typeface="Symbol" pitchFamily="18" charset="2"/>
                </a:rPr>
                <a:t>d</a:t>
              </a:r>
              <a:r>
                <a:rPr lang="es-ES" sz="1200" b="1" baseline="10000" dirty="0">
                  <a:solidFill>
                    <a:srgbClr val="0000FF"/>
                  </a:solidFill>
                  <a:latin typeface="Arial" charset="0"/>
                </a:rPr>
                <a:t>(+)</a:t>
              </a:r>
              <a:endParaRPr lang="es-ES" sz="1200" b="1" baseline="100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7311835" y="3170690"/>
              <a:ext cx="2356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1600" dirty="0">
                  <a:solidFill>
                    <a:srgbClr val="0000FF"/>
                  </a:solidFill>
                  <a:latin typeface="Symbol" pitchFamily="18" charset="2"/>
                </a:rPr>
                <a:t>d</a:t>
              </a:r>
              <a:r>
                <a:rPr lang="es-ES" sz="1600" b="1" baseline="10000" dirty="0">
                  <a:solidFill>
                    <a:srgbClr val="0000FF"/>
                  </a:solidFill>
                  <a:latin typeface="Arial" charset="0"/>
                </a:rPr>
                <a:t>(-)</a:t>
              </a:r>
              <a:endParaRPr lang="es-ES" sz="1600" b="1" baseline="10000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</p:grpSp>
      <p:cxnSp>
        <p:nvCxnSpPr>
          <p:cNvPr id="11" name="Conector recto de flecha 10"/>
          <p:cNvCxnSpPr/>
          <p:nvPr/>
        </p:nvCxnSpPr>
        <p:spPr bwMode="auto">
          <a:xfrm>
            <a:off x="2987824" y="3847845"/>
            <a:ext cx="7200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pSp>
        <p:nvGrpSpPr>
          <p:cNvPr id="11267" name="Grupo 11266"/>
          <p:cNvGrpSpPr/>
          <p:nvPr/>
        </p:nvGrpSpPr>
        <p:grpSpPr>
          <a:xfrm>
            <a:off x="3851920" y="2723209"/>
            <a:ext cx="1535983" cy="2247100"/>
            <a:chOff x="3851920" y="2723209"/>
            <a:chExt cx="1535983" cy="2247100"/>
          </a:xfrm>
        </p:grpSpPr>
        <p:grpSp>
          <p:nvGrpSpPr>
            <p:cNvPr id="47" name="Grupo 46"/>
            <p:cNvGrpSpPr/>
            <p:nvPr/>
          </p:nvGrpSpPr>
          <p:grpSpPr>
            <a:xfrm>
              <a:off x="3851920" y="3275155"/>
              <a:ext cx="566453" cy="1145379"/>
              <a:chOff x="6663543" y="2719051"/>
              <a:chExt cx="566453" cy="1145379"/>
            </a:xfrm>
          </p:grpSpPr>
          <p:sp>
            <p:nvSpPr>
              <p:cNvPr id="50" name="Text Box 29"/>
              <p:cNvSpPr txBox="1">
                <a:spLocks noChangeArrowheads="1"/>
              </p:cNvSpPr>
              <p:nvPr/>
            </p:nvSpPr>
            <p:spPr bwMode="auto">
              <a:xfrm>
                <a:off x="6741995" y="2907588"/>
                <a:ext cx="1474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b="1" dirty="0">
                    <a:latin typeface="Arial" charset="0"/>
                  </a:rPr>
                  <a:t>H</a:t>
                </a:r>
                <a:endParaRPr lang="es-ES" sz="1600" b="1" dirty="0">
                  <a:latin typeface="Symbol" pitchFamily="18" charset="2"/>
                </a:endParaRPr>
              </a:p>
            </p:txBody>
          </p:sp>
          <p:sp>
            <p:nvSpPr>
              <p:cNvPr id="51" name="Text Box 29"/>
              <p:cNvSpPr txBox="1">
                <a:spLocks noChangeArrowheads="1"/>
              </p:cNvSpPr>
              <p:nvPr/>
            </p:nvSpPr>
            <p:spPr bwMode="auto">
              <a:xfrm>
                <a:off x="7069696" y="3189541"/>
                <a:ext cx="1603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b="1" dirty="0">
                    <a:latin typeface="Arial" charset="0"/>
                  </a:rPr>
                  <a:t>O</a:t>
                </a:r>
                <a:endParaRPr lang="es-ES" sz="1600" b="1" dirty="0">
                  <a:latin typeface="Symbol" pitchFamily="18" charset="2"/>
                </a:endParaRPr>
              </a:p>
            </p:txBody>
          </p:sp>
          <p:sp>
            <p:nvSpPr>
              <p:cNvPr id="52" name="Text Box 29"/>
              <p:cNvSpPr txBox="1">
                <a:spLocks noChangeArrowheads="1"/>
              </p:cNvSpPr>
              <p:nvPr/>
            </p:nvSpPr>
            <p:spPr bwMode="auto">
              <a:xfrm>
                <a:off x="6741995" y="3458125"/>
                <a:ext cx="1474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b="1" dirty="0">
                    <a:latin typeface="Arial" charset="0"/>
                  </a:rPr>
                  <a:t>H</a:t>
                </a:r>
                <a:endParaRPr lang="es-ES" sz="1600" b="1" dirty="0">
                  <a:latin typeface="Symbol" pitchFamily="18" charset="2"/>
                </a:endParaRPr>
              </a:p>
            </p:txBody>
          </p:sp>
          <p:cxnSp>
            <p:nvCxnSpPr>
              <p:cNvPr id="53" name="Conector recto 52"/>
              <p:cNvCxnSpPr>
                <a:stCxn id="50" idx="3"/>
              </p:cNvCxnSpPr>
              <p:nvPr/>
            </p:nvCxnSpPr>
            <p:spPr bwMode="auto">
              <a:xfrm>
                <a:off x="6889471" y="3030699"/>
                <a:ext cx="185655" cy="2385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Conector recto 53"/>
              <p:cNvCxnSpPr>
                <a:stCxn id="52" idx="3"/>
              </p:cNvCxnSpPr>
              <p:nvPr/>
            </p:nvCxnSpPr>
            <p:spPr bwMode="auto">
              <a:xfrm flipV="1">
                <a:off x="6889471" y="3376041"/>
                <a:ext cx="192716" cy="2051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9" name="Text Box 28"/>
              <p:cNvSpPr txBox="1">
                <a:spLocks noChangeArrowheads="1"/>
              </p:cNvSpPr>
              <p:nvPr/>
            </p:nvSpPr>
            <p:spPr bwMode="auto">
              <a:xfrm>
                <a:off x="6669058" y="2719051"/>
                <a:ext cx="20197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200" dirty="0">
                    <a:solidFill>
                      <a:srgbClr val="0000FF"/>
                    </a:solidFill>
                    <a:latin typeface="Symbol" pitchFamily="18" charset="2"/>
                  </a:rPr>
                  <a:t>d</a:t>
                </a:r>
                <a:r>
                  <a:rPr lang="es-ES" sz="1200" b="1" baseline="10000" dirty="0">
                    <a:solidFill>
                      <a:srgbClr val="0000FF"/>
                    </a:solidFill>
                    <a:latin typeface="Arial" charset="0"/>
                  </a:rPr>
                  <a:t>(+)</a:t>
                </a:r>
                <a:endParaRPr lang="es-ES" sz="1200" b="1" baseline="10000" dirty="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60" name="Text Box 28"/>
              <p:cNvSpPr txBox="1">
                <a:spLocks noChangeArrowheads="1"/>
              </p:cNvSpPr>
              <p:nvPr/>
            </p:nvSpPr>
            <p:spPr bwMode="auto">
              <a:xfrm>
                <a:off x="6663543" y="3679764"/>
                <a:ext cx="20197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200" dirty="0">
                    <a:solidFill>
                      <a:srgbClr val="0000FF"/>
                    </a:solidFill>
                    <a:latin typeface="Symbol" pitchFamily="18" charset="2"/>
                  </a:rPr>
                  <a:t>d</a:t>
                </a:r>
                <a:r>
                  <a:rPr lang="es-ES" sz="1200" b="1" baseline="10000" dirty="0">
                    <a:solidFill>
                      <a:srgbClr val="0000FF"/>
                    </a:solidFill>
                    <a:latin typeface="Arial" charset="0"/>
                  </a:rPr>
                  <a:t>(+)</a:t>
                </a:r>
                <a:endParaRPr lang="es-ES" sz="1200" b="1" baseline="10000" dirty="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62" name="Grupo 61"/>
            <p:cNvGrpSpPr/>
            <p:nvPr/>
          </p:nvGrpSpPr>
          <p:grpSpPr>
            <a:xfrm>
              <a:off x="4509484" y="2723209"/>
              <a:ext cx="878419" cy="985295"/>
              <a:chOff x="6669058" y="2719051"/>
              <a:chExt cx="878419" cy="985295"/>
            </a:xfrm>
          </p:grpSpPr>
          <p:sp>
            <p:nvSpPr>
              <p:cNvPr id="63" name="Text Box 29"/>
              <p:cNvSpPr txBox="1">
                <a:spLocks noChangeArrowheads="1"/>
              </p:cNvSpPr>
              <p:nvPr/>
            </p:nvSpPr>
            <p:spPr bwMode="auto">
              <a:xfrm>
                <a:off x="6741995" y="2907588"/>
                <a:ext cx="1474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b="1" dirty="0">
                    <a:latin typeface="Arial" charset="0"/>
                  </a:rPr>
                  <a:t>H</a:t>
                </a:r>
                <a:endParaRPr lang="es-ES" sz="1600" b="1" dirty="0">
                  <a:latin typeface="Symbol" pitchFamily="18" charset="2"/>
                </a:endParaRPr>
              </a:p>
            </p:txBody>
          </p:sp>
          <p:sp>
            <p:nvSpPr>
              <p:cNvPr id="64" name="Text Box 29"/>
              <p:cNvSpPr txBox="1">
                <a:spLocks noChangeArrowheads="1"/>
              </p:cNvSpPr>
              <p:nvPr/>
            </p:nvSpPr>
            <p:spPr bwMode="auto">
              <a:xfrm>
                <a:off x="7069696" y="3189541"/>
                <a:ext cx="1603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b="1" dirty="0">
                    <a:latin typeface="Arial" charset="0"/>
                  </a:rPr>
                  <a:t>O</a:t>
                </a:r>
                <a:endParaRPr lang="es-ES" sz="1600" b="1" dirty="0">
                  <a:latin typeface="Symbol" pitchFamily="18" charset="2"/>
                </a:endParaRPr>
              </a:p>
            </p:txBody>
          </p:sp>
          <p:sp>
            <p:nvSpPr>
              <p:cNvPr id="65" name="Text Box 29"/>
              <p:cNvSpPr txBox="1">
                <a:spLocks noChangeArrowheads="1"/>
              </p:cNvSpPr>
              <p:nvPr/>
            </p:nvSpPr>
            <p:spPr bwMode="auto">
              <a:xfrm>
                <a:off x="6741995" y="3458125"/>
                <a:ext cx="1474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b="1" dirty="0">
                    <a:latin typeface="Arial" charset="0"/>
                  </a:rPr>
                  <a:t>H</a:t>
                </a:r>
                <a:endParaRPr lang="es-ES" sz="1600" b="1" dirty="0">
                  <a:latin typeface="Symbol" pitchFamily="18" charset="2"/>
                </a:endParaRPr>
              </a:p>
            </p:txBody>
          </p:sp>
          <p:cxnSp>
            <p:nvCxnSpPr>
              <p:cNvPr id="66" name="Conector recto 65"/>
              <p:cNvCxnSpPr>
                <a:stCxn id="63" idx="3"/>
              </p:cNvCxnSpPr>
              <p:nvPr/>
            </p:nvCxnSpPr>
            <p:spPr bwMode="auto">
              <a:xfrm>
                <a:off x="6889471" y="3030699"/>
                <a:ext cx="185655" cy="2385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Conector recto 66"/>
              <p:cNvCxnSpPr>
                <a:stCxn id="65" idx="3"/>
              </p:cNvCxnSpPr>
              <p:nvPr/>
            </p:nvCxnSpPr>
            <p:spPr bwMode="auto">
              <a:xfrm flipV="1">
                <a:off x="6889471" y="3376041"/>
                <a:ext cx="192716" cy="2051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8" name="Elipse 67"/>
              <p:cNvSpPr/>
              <p:nvPr/>
            </p:nvSpPr>
            <p:spPr bwMode="auto">
              <a:xfrm>
                <a:off x="7229234" y="3191790"/>
                <a:ext cx="24045" cy="252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9" name="Elipse 68"/>
              <p:cNvSpPr/>
              <p:nvPr/>
            </p:nvSpPr>
            <p:spPr bwMode="auto">
              <a:xfrm>
                <a:off x="7253752" y="3243884"/>
                <a:ext cx="24045" cy="252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0" name="Elipse 69"/>
              <p:cNvSpPr/>
              <p:nvPr/>
            </p:nvSpPr>
            <p:spPr bwMode="auto">
              <a:xfrm>
                <a:off x="7227843" y="3405196"/>
                <a:ext cx="24045" cy="252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1" name="Elipse 70"/>
              <p:cNvSpPr/>
              <p:nvPr/>
            </p:nvSpPr>
            <p:spPr bwMode="auto">
              <a:xfrm>
                <a:off x="7252361" y="3353920"/>
                <a:ext cx="24045" cy="252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Text Box 28"/>
              <p:cNvSpPr txBox="1">
                <a:spLocks noChangeArrowheads="1"/>
              </p:cNvSpPr>
              <p:nvPr/>
            </p:nvSpPr>
            <p:spPr bwMode="auto">
              <a:xfrm>
                <a:off x="6669058" y="2719051"/>
                <a:ext cx="20197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200" dirty="0">
                    <a:solidFill>
                      <a:srgbClr val="0000FF"/>
                    </a:solidFill>
                    <a:latin typeface="Symbol" pitchFamily="18" charset="2"/>
                  </a:rPr>
                  <a:t>d</a:t>
                </a:r>
                <a:r>
                  <a:rPr lang="es-ES" sz="1200" b="1" baseline="10000" dirty="0">
                    <a:solidFill>
                      <a:srgbClr val="0000FF"/>
                    </a:solidFill>
                    <a:latin typeface="Arial" charset="0"/>
                  </a:rPr>
                  <a:t>(+)</a:t>
                </a:r>
                <a:endParaRPr lang="es-ES" sz="1200" b="1" baseline="10000" dirty="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74" name="Text Box 28"/>
              <p:cNvSpPr txBox="1">
                <a:spLocks noChangeArrowheads="1"/>
              </p:cNvSpPr>
              <p:nvPr/>
            </p:nvSpPr>
            <p:spPr bwMode="auto">
              <a:xfrm>
                <a:off x="7311835" y="3170690"/>
                <a:ext cx="23564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dirty="0">
                    <a:solidFill>
                      <a:srgbClr val="0000FF"/>
                    </a:solidFill>
                    <a:latin typeface="Symbol" pitchFamily="18" charset="2"/>
                  </a:rPr>
                  <a:t>d</a:t>
                </a:r>
                <a:r>
                  <a:rPr lang="es-ES" sz="1600" b="1" baseline="10000" dirty="0">
                    <a:solidFill>
                      <a:srgbClr val="0000FF"/>
                    </a:solidFill>
                    <a:latin typeface="Arial" charset="0"/>
                  </a:rPr>
                  <a:t>(-)</a:t>
                </a:r>
                <a:endParaRPr lang="es-ES" sz="1600" b="1" baseline="10000" dirty="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</p:grpSp>
        <p:grpSp>
          <p:nvGrpSpPr>
            <p:cNvPr id="75" name="Grupo 74"/>
            <p:cNvGrpSpPr/>
            <p:nvPr/>
          </p:nvGrpSpPr>
          <p:grpSpPr>
            <a:xfrm>
              <a:off x="4503392" y="4013467"/>
              <a:ext cx="883934" cy="956842"/>
              <a:chOff x="6663543" y="2907588"/>
              <a:chExt cx="883934" cy="956842"/>
            </a:xfrm>
          </p:grpSpPr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6741995" y="2907588"/>
                <a:ext cx="1474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b="1" dirty="0">
                    <a:latin typeface="Arial" charset="0"/>
                  </a:rPr>
                  <a:t>H</a:t>
                </a:r>
                <a:endParaRPr lang="es-ES" sz="1600" b="1" dirty="0">
                  <a:latin typeface="Symbol" pitchFamily="18" charset="2"/>
                </a:endParaRPr>
              </a:p>
            </p:txBody>
          </p:sp>
          <p:sp>
            <p:nvSpPr>
              <p:cNvPr id="77" name="Text Box 29"/>
              <p:cNvSpPr txBox="1">
                <a:spLocks noChangeArrowheads="1"/>
              </p:cNvSpPr>
              <p:nvPr/>
            </p:nvSpPr>
            <p:spPr bwMode="auto">
              <a:xfrm>
                <a:off x="7069696" y="3189541"/>
                <a:ext cx="1603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b="1" dirty="0">
                    <a:latin typeface="Arial" charset="0"/>
                  </a:rPr>
                  <a:t>O</a:t>
                </a:r>
                <a:endParaRPr lang="es-ES" sz="1600" b="1" dirty="0">
                  <a:latin typeface="Symbol" pitchFamily="18" charset="2"/>
                </a:endParaRPr>
              </a:p>
            </p:txBody>
          </p:sp>
          <p:sp>
            <p:nvSpPr>
              <p:cNvPr id="78" name="Text Box 29"/>
              <p:cNvSpPr txBox="1">
                <a:spLocks noChangeArrowheads="1"/>
              </p:cNvSpPr>
              <p:nvPr/>
            </p:nvSpPr>
            <p:spPr bwMode="auto">
              <a:xfrm>
                <a:off x="6741995" y="3458125"/>
                <a:ext cx="1474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b="1" dirty="0">
                    <a:latin typeface="Arial" charset="0"/>
                  </a:rPr>
                  <a:t>H</a:t>
                </a:r>
                <a:endParaRPr lang="es-ES" sz="1600" b="1" dirty="0">
                  <a:latin typeface="Symbol" pitchFamily="18" charset="2"/>
                </a:endParaRPr>
              </a:p>
            </p:txBody>
          </p:sp>
          <p:cxnSp>
            <p:nvCxnSpPr>
              <p:cNvPr id="79" name="Conector recto 78"/>
              <p:cNvCxnSpPr>
                <a:stCxn id="76" idx="3"/>
              </p:cNvCxnSpPr>
              <p:nvPr/>
            </p:nvCxnSpPr>
            <p:spPr bwMode="auto">
              <a:xfrm>
                <a:off x="6889471" y="3030699"/>
                <a:ext cx="185655" cy="23854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Conector recto 79"/>
              <p:cNvCxnSpPr>
                <a:stCxn id="78" idx="3"/>
              </p:cNvCxnSpPr>
              <p:nvPr/>
            </p:nvCxnSpPr>
            <p:spPr bwMode="auto">
              <a:xfrm flipV="1">
                <a:off x="6889471" y="3376041"/>
                <a:ext cx="192716" cy="2051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1" name="Elipse 80"/>
              <p:cNvSpPr/>
              <p:nvPr/>
            </p:nvSpPr>
            <p:spPr bwMode="auto">
              <a:xfrm>
                <a:off x="7229234" y="3191790"/>
                <a:ext cx="24045" cy="252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2" name="Elipse 81"/>
              <p:cNvSpPr/>
              <p:nvPr/>
            </p:nvSpPr>
            <p:spPr bwMode="auto">
              <a:xfrm>
                <a:off x="7253752" y="3243884"/>
                <a:ext cx="24045" cy="252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3" name="Elipse 82"/>
              <p:cNvSpPr/>
              <p:nvPr/>
            </p:nvSpPr>
            <p:spPr bwMode="auto">
              <a:xfrm>
                <a:off x="7227843" y="3405196"/>
                <a:ext cx="24045" cy="252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4" name="Elipse 83"/>
              <p:cNvSpPr/>
              <p:nvPr/>
            </p:nvSpPr>
            <p:spPr bwMode="auto">
              <a:xfrm>
                <a:off x="7252361" y="3353920"/>
                <a:ext cx="24045" cy="252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MX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6" name="Text Box 28"/>
              <p:cNvSpPr txBox="1">
                <a:spLocks noChangeArrowheads="1"/>
              </p:cNvSpPr>
              <p:nvPr/>
            </p:nvSpPr>
            <p:spPr bwMode="auto">
              <a:xfrm>
                <a:off x="6663543" y="3679764"/>
                <a:ext cx="20197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200" dirty="0">
                    <a:solidFill>
                      <a:srgbClr val="0000FF"/>
                    </a:solidFill>
                    <a:latin typeface="Symbol" pitchFamily="18" charset="2"/>
                  </a:rPr>
                  <a:t>d</a:t>
                </a:r>
                <a:r>
                  <a:rPr lang="es-ES" sz="1200" b="1" baseline="10000" dirty="0">
                    <a:solidFill>
                      <a:srgbClr val="0000FF"/>
                    </a:solidFill>
                    <a:latin typeface="Arial" charset="0"/>
                  </a:rPr>
                  <a:t>(+)</a:t>
                </a:r>
                <a:endParaRPr lang="es-ES" sz="1200" b="1" baseline="10000" dirty="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87" name="Text Box 28"/>
              <p:cNvSpPr txBox="1">
                <a:spLocks noChangeArrowheads="1"/>
              </p:cNvSpPr>
              <p:nvPr/>
            </p:nvSpPr>
            <p:spPr bwMode="auto">
              <a:xfrm>
                <a:off x="7311835" y="3170690"/>
                <a:ext cx="23564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s-ES" sz="1600" dirty="0">
                    <a:solidFill>
                      <a:srgbClr val="0000FF"/>
                    </a:solidFill>
                    <a:latin typeface="Symbol" pitchFamily="18" charset="2"/>
                  </a:rPr>
                  <a:t>d</a:t>
                </a:r>
                <a:r>
                  <a:rPr lang="es-ES" sz="1600" b="1" baseline="10000" dirty="0">
                    <a:solidFill>
                      <a:srgbClr val="0000FF"/>
                    </a:solidFill>
                    <a:latin typeface="Arial" charset="0"/>
                  </a:rPr>
                  <a:t>(-)</a:t>
                </a:r>
                <a:endParaRPr lang="es-ES" sz="1600" b="1" baseline="10000" dirty="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</p:grpSp>
        <p:cxnSp>
          <p:nvCxnSpPr>
            <p:cNvPr id="14" name="Conector recto 13"/>
            <p:cNvCxnSpPr>
              <a:endCxn id="65" idx="1"/>
            </p:cNvCxnSpPr>
            <p:nvPr/>
          </p:nvCxnSpPr>
          <p:spPr bwMode="auto">
            <a:xfrm flipV="1">
              <a:off x="4414839" y="3585394"/>
              <a:ext cx="167582" cy="2198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Conector recto 18"/>
            <p:cNvCxnSpPr>
              <a:stCxn id="76" idx="1"/>
            </p:cNvCxnSpPr>
            <p:nvPr/>
          </p:nvCxnSpPr>
          <p:spPr bwMode="auto">
            <a:xfrm flipH="1" flipV="1">
              <a:off x="4419601" y="3943350"/>
              <a:ext cx="162243" cy="1932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1" name="Conector recto de flecha 30"/>
          <p:cNvCxnSpPr/>
          <p:nvPr/>
        </p:nvCxnSpPr>
        <p:spPr bwMode="auto">
          <a:xfrm flipH="1" flipV="1">
            <a:off x="4512699" y="3763680"/>
            <a:ext cx="1037014" cy="902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cxnSp>
        <p:nvCxnSpPr>
          <p:cNvPr id="101" name="Conector recto de flecha 100"/>
          <p:cNvCxnSpPr/>
          <p:nvPr/>
        </p:nvCxnSpPr>
        <p:spPr bwMode="auto">
          <a:xfrm flipH="1">
            <a:off x="4512699" y="3854195"/>
            <a:ext cx="1037014" cy="1311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stealth"/>
          </a:ln>
          <a:effectLst/>
        </p:spPr>
      </p:cxnSp>
      <p:sp>
        <p:nvSpPr>
          <p:cNvPr id="112" name="Text Box 29"/>
          <p:cNvSpPr txBox="1">
            <a:spLocks noChangeArrowheads="1"/>
          </p:cNvSpPr>
          <p:nvPr/>
        </p:nvSpPr>
        <p:spPr bwMode="auto">
          <a:xfrm>
            <a:off x="5580112" y="3772998"/>
            <a:ext cx="22570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200" dirty="0">
                <a:solidFill>
                  <a:srgbClr val="FF0000"/>
                </a:solidFill>
                <a:latin typeface="Arial" charset="0"/>
              </a:rPr>
              <a:t>Enlaces por puente de hidrógeno</a:t>
            </a:r>
            <a:endParaRPr lang="es-ES" sz="1200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945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1511300" y="1484313"/>
            <a:ext cx="6096000" cy="4448175"/>
            <a:chOff x="952" y="935"/>
            <a:chExt cx="3840" cy="2802"/>
          </a:xfrm>
        </p:grpSpPr>
        <p:pic>
          <p:nvPicPr>
            <p:cNvPr id="19458" name="Picture 2" descr="C:\Documents and Settings\Alfredo\Mis documentos\Seminarios y congresos\Sem 06-2\Agua\agua_estructura_hiel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1F5F4"/>
                </a:clrFrom>
                <a:clrTo>
                  <a:srgbClr val="F1F5F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2" y="935"/>
              <a:ext cx="3840" cy="2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0" name="Picture 2" descr="electroquimica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5" y="935"/>
              <a:ext cx="1209" cy="98"/>
            </a:xfrm>
            <a:prstGeom prst="rect">
              <a:avLst/>
            </a:prstGeom>
            <a:noFill/>
          </p:spPr>
        </p:pic>
      </p:grpSp>
      <p:sp>
        <p:nvSpPr>
          <p:cNvPr id="5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2119313" y="1557338"/>
            <a:ext cx="4905375" cy="4538662"/>
            <a:chOff x="1335" y="874"/>
            <a:chExt cx="3090" cy="2859"/>
          </a:xfrm>
        </p:grpSpPr>
        <p:pic>
          <p:nvPicPr>
            <p:cNvPr id="175106" name="Picture 2" descr="C:\Documents and Settings\Alfredo\Mis documentos\Seminarios y congresos\Sem 06-2\Agua\densidad_agu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5" y="874"/>
              <a:ext cx="3090" cy="2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3" name="Picture 3" descr="electroquimica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8" y="3612"/>
              <a:ext cx="1209" cy="98"/>
            </a:xfrm>
            <a:prstGeom prst="rect">
              <a:avLst/>
            </a:prstGeom>
            <a:noFill/>
          </p:spPr>
        </p:pic>
      </p:grpSp>
      <p:sp>
        <p:nvSpPr>
          <p:cNvPr id="5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995363" y="2379663"/>
            <a:ext cx="7151687" cy="231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800" dirty="0">
                <a:solidFill>
                  <a:srgbClr val="000099"/>
                </a:solidFill>
                <a:latin typeface="Arial" charset="0"/>
              </a:rPr>
              <a:t>Un enlace químico es la atracción que existe entre dos o más átomos, que los hace mantenerse juntos reduciendo así la energía potencial de sus electrones.</a:t>
            </a:r>
          </a:p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800" dirty="0">
                <a:solidFill>
                  <a:srgbClr val="000099"/>
                </a:solidFill>
                <a:latin typeface="Arial" charset="0"/>
              </a:rPr>
              <a:t>Existen tres tipos generales de enlace el </a:t>
            </a:r>
            <a:r>
              <a:rPr lang="es-MX" sz="1800" dirty="0">
                <a:solidFill>
                  <a:srgbClr val="FF0000"/>
                </a:solidFill>
                <a:latin typeface="Arial" charset="0"/>
              </a:rPr>
              <a:t>covalente</a:t>
            </a:r>
            <a:r>
              <a:rPr lang="es-MX" sz="1800" dirty="0">
                <a:solidFill>
                  <a:srgbClr val="000099"/>
                </a:solidFill>
                <a:latin typeface="Arial" charset="0"/>
              </a:rPr>
              <a:t>, el </a:t>
            </a:r>
            <a:r>
              <a:rPr lang="es-MX" sz="1800" dirty="0">
                <a:solidFill>
                  <a:srgbClr val="FF0000"/>
                </a:solidFill>
                <a:latin typeface="Arial" charset="0"/>
              </a:rPr>
              <a:t>iónico</a:t>
            </a:r>
            <a:r>
              <a:rPr lang="es-MX" sz="1800" dirty="0">
                <a:solidFill>
                  <a:srgbClr val="000099"/>
                </a:solidFill>
                <a:latin typeface="Arial" charset="0"/>
              </a:rPr>
              <a:t> y el </a:t>
            </a:r>
            <a:r>
              <a:rPr lang="es-MX" sz="1800" dirty="0">
                <a:solidFill>
                  <a:srgbClr val="FF0000"/>
                </a:solidFill>
                <a:latin typeface="Arial" charset="0"/>
              </a:rPr>
              <a:t>metálico</a:t>
            </a:r>
            <a:r>
              <a:rPr lang="es-MX" sz="1800" dirty="0">
                <a:solidFill>
                  <a:srgbClr val="000099"/>
                </a:solidFill>
                <a:latin typeface="Arial" charset="0"/>
              </a:rPr>
              <a:t>.</a:t>
            </a:r>
          </a:p>
        </p:txBody>
      </p:sp>
      <p:sp>
        <p:nvSpPr>
          <p:cNvPr id="4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Enlace químico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2801938" y="1484313"/>
            <a:ext cx="3538537" cy="4648200"/>
            <a:chOff x="1765" y="935"/>
            <a:chExt cx="2229" cy="2928"/>
          </a:xfrm>
        </p:grpSpPr>
        <p:pic>
          <p:nvPicPr>
            <p:cNvPr id="16386" name="Picture 1026" descr="C:\Documents and Settings\Alfredo\Mis documentos\Seminarios y congresos\Sem 06-2\Agua\foto019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5" y="935"/>
              <a:ext cx="2229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06" name="Picture 2" descr="electroquimica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75" y="3760"/>
              <a:ext cx="1209" cy="98"/>
            </a:xfrm>
            <a:prstGeom prst="rect">
              <a:avLst/>
            </a:prstGeom>
            <a:noFill/>
          </p:spPr>
        </p:pic>
      </p:grpSp>
      <p:sp>
        <p:nvSpPr>
          <p:cNvPr id="5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1026"/>
          <p:cNvSpPr txBox="1">
            <a:spLocks noChangeArrowheads="1"/>
          </p:cNvSpPr>
          <p:nvPr/>
        </p:nvSpPr>
        <p:spPr bwMode="auto">
          <a:xfrm>
            <a:off x="2819399" y="1735138"/>
            <a:ext cx="2857749" cy="294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6238" lvl="1" indent="200025" algn="just">
              <a:lnSpc>
                <a:spcPct val="130000"/>
              </a:lnSpc>
              <a:spcBef>
                <a:spcPct val="100000"/>
              </a:spcBef>
              <a:buFontTx/>
              <a:buBlip>
                <a:blip r:embed="rId2"/>
              </a:buBlip>
            </a:pPr>
            <a:r>
              <a:rPr lang="es-ES" sz="1800" b="1" dirty="0">
                <a:latin typeface="Arial" charset="0"/>
                <a:cs typeface="Arial" charset="0"/>
              </a:rPr>
              <a:t> Hidrógeno</a:t>
            </a:r>
            <a:endParaRPr lang="es-ES" sz="1800" b="1" dirty="0"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sz="1800" b="1" dirty="0">
                <a:latin typeface="Arial" charset="0"/>
                <a:cs typeface="Arial" charset="0"/>
              </a:rPr>
              <a:t> Helio</a:t>
            </a:r>
            <a:endParaRPr lang="es-ES" sz="1800" b="1" dirty="0"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sz="1800" b="1" dirty="0">
                <a:latin typeface="Arial" charset="0"/>
                <a:cs typeface="Arial" charset="0"/>
              </a:rPr>
              <a:t> Oxígeno</a:t>
            </a:r>
            <a:endParaRPr lang="es-ES" sz="1800" b="1" dirty="0"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MX" sz="1800" b="1" dirty="0">
                <a:latin typeface="Arial" charset="0"/>
                <a:cs typeface="Arial" charset="0"/>
              </a:rPr>
              <a:t> Neón</a:t>
            </a:r>
            <a:endParaRPr lang="es-ES" sz="1800" b="1" dirty="0"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MX" sz="1800" b="1" dirty="0">
                <a:latin typeface="Arial" charset="0"/>
                <a:cs typeface="Arial" charset="0"/>
              </a:rPr>
              <a:t> Nitrógeno</a:t>
            </a:r>
            <a:endParaRPr lang="es-ES" sz="1800" b="1" dirty="0"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s-ES" sz="1800" b="1" dirty="0">
                <a:latin typeface="Arial" charset="0"/>
                <a:cs typeface="Arial" charset="0"/>
              </a:rPr>
              <a:t> Carbono</a:t>
            </a:r>
            <a:endParaRPr lang="es-ES" sz="18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84323" name="Text Box 1027"/>
          <p:cNvSpPr txBox="1">
            <a:spLocks noChangeArrowheads="1"/>
          </p:cNvSpPr>
          <p:nvPr/>
        </p:nvSpPr>
        <p:spPr bwMode="auto">
          <a:xfrm>
            <a:off x="4378547" y="1735138"/>
            <a:ext cx="2857749" cy="294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6238" lvl="1" indent="200025" algn="just">
              <a:lnSpc>
                <a:spcPct val="130000"/>
              </a:lnSpc>
              <a:spcBef>
                <a:spcPct val="100000"/>
              </a:spcBef>
              <a:buClr>
                <a:srgbClr val="CC0000"/>
              </a:buClr>
              <a:buFontTx/>
              <a:buChar char="→"/>
            </a:pPr>
            <a:r>
              <a:rPr lang="es-ES" sz="1800" b="1" dirty="0">
                <a:solidFill>
                  <a:srgbClr val="CC0000"/>
                </a:solidFill>
                <a:latin typeface="Arial" charset="0"/>
                <a:cs typeface="Arial" charset="0"/>
              </a:rPr>
              <a:t>   9200</a:t>
            </a:r>
            <a:endParaRPr lang="es-ES" sz="1800" b="1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Clr>
                <a:srgbClr val="CC0000"/>
              </a:buClr>
              <a:buFontTx/>
              <a:buChar char="→"/>
            </a:pPr>
            <a:r>
              <a:rPr lang="es-ES" sz="1800" b="1" dirty="0">
                <a:solidFill>
                  <a:srgbClr val="CC0000"/>
                </a:solidFill>
                <a:latin typeface="Arial" charset="0"/>
                <a:cs typeface="Arial" charset="0"/>
              </a:rPr>
              <a:t>   790</a:t>
            </a:r>
            <a:endParaRPr lang="es-ES" sz="1800" b="1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Clr>
                <a:srgbClr val="CC0000"/>
              </a:buClr>
              <a:buFontTx/>
              <a:buChar char="→"/>
            </a:pPr>
            <a:r>
              <a:rPr lang="es-ES" sz="1800" b="1" dirty="0">
                <a:solidFill>
                  <a:srgbClr val="CC0000"/>
                </a:solidFill>
                <a:latin typeface="Arial" charset="0"/>
                <a:cs typeface="Arial" charset="0"/>
              </a:rPr>
              <a:t>   5</a:t>
            </a:r>
            <a:endParaRPr lang="es-ES" sz="1800" b="1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Clr>
                <a:srgbClr val="CC0000"/>
              </a:buClr>
              <a:buFontTx/>
              <a:buChar char="→"/>
            </a:pPr>
            <a:r>
              <a:rPr lang="es-MX" sz="1800" b="1" dirty="0">
                <a:solidFill>
                  <a:srgbClr val="CC0000"/>
                </a:solidFill>
                <a:latin typeface="Arial" charset="0"/>
                <a:cs typeface="Arial" charset="0"/>
              </a:rPr>
              <a:t>   2</a:t>
            </a:r>
            <a:endParaRPr lang="es-ES" sz="1800" b="1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Clr>
                <a:srgbClr val="CC0000"/>
              </a:buClr>
              <a:buFontTx/>
              <a:buChar char="→"/>
            </a:pPr>
            <a:r>
              <a:rPr lang="es-MX" sz="1800" b="1" dirty="0">
                <a:solidFill>
                  <a:srgbClr val="CC0000"/>
                </a:solidFill>
                <a:latin typeface="Arial" charset="0"/>
                <a:cs typeface="Arial" charset="0"/>
              </a:rPr>
              <a:t>   2</a:t>
            </a:r>
            <a:endParaRPr lang="es-ES" sz="1800" b="1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  <a:p>
            <a:pPr marL="376238" lvl="1" indent="200025" algn="just">
              <a:lnSpc>
                <a:spcPct val="130000"/>
              </a:lnSpc>
              <a:spcBef>
                <a:spcPct val="50000"/>
              </a:spcBef>
              <a:buClr>
                <a:srgbClr val="CC0000"/>
              </a:buClr>
              <a:buFontTx/>
              <a:buChar char="→"/>
            </a:pPr>
            <a:r>
              <a:rPr lang="es-ES" sz="1800" b="1" dirty="0">
                <a:solidFill>
                  <a:srgbClr val="CC0000"/>
                </a:solidFill>
                <a:latin typeface="Arial" charset="0"/>
                <a:cs typeface="Arial" charset="0"/>
              </a:rPr>
              <a:t>   1</a:t>
            </a:r>
            <a:endParaRPr lang="es-ES" sz="1800" b="1" dirty="0">
              <a:solidFill>
                <a:srgbClr val="CC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4324" name="Rectangle 1028"/>
          <p:cNvSpPr>
            <a:spLocks noChangeArrowheads="1"/>
          </p:cNvSpPr>
          <p:nvPr/>
        </p:nvSpPr>
        <p:spPr bwMode="auto">
          <a:xfrm>
            <a:off x="3059832" y="2332112"/>
            <a:ext cx="2911669" cy="304800"/>
          </a:xfrm>
          <a:prstGeom prst="rect">
            <a:avLst/>
          </a:prstGeom>
          <a:solidFill>
            <a:srgbClr val="FAFA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84325" name="Rectangle 1029"/>
          <p:cNvSpPr>
            <a:spLocks noChangeArrowheads="1"/>
          </p:cNvSpPr>
          <p:nvPr/>
        </p:nvSpPr>
        <p:spPr bwMode="auto">
          <a:xfrm>
            <a:off x="3059832" y="3284984"/>
            <a:ext cx="2929642" cy="304800"/>
          </a:xfrm>
          <a:prstGeom prst="rect">
            <a:avLst/>
          </a:prstGeom>
          <a:solidFill>
            <a:srgbClr val="FAFA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84326" name="Text Box 1030"/>
          <p:cNvSpPr txBox="1">
            <a:spLocks noChangeArrowheads="1"/>
          </p:cNvSpPr>
          <p:nvPr/>
        </p:nvSpPr>
        <p:spPr bwMode="auto">
          <a:xfrm>
            <a:off x="1904999" y="5075892"/>
            <a:ext cx="1833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Arial" charset="0"/>
                <a:cs typeface="Arial" charset="0"/>
              </a:rPr>
              <a:t>Agua (H</a:t>
            </a:r>
            <a:r>
              <a:rPr lang="es-ES" sz="1800" b="1" baseline="-25000">
                <a:latin typeface="Arial" charset="0"/>
                <a:cs typeface="Arial" charset="0"/>
              </a:rPr>
              <a:t>2</a:t>
            </a:r>
            <a:r>
              <a:rPr lang="es-ES" sz="1800" b="1">
                <a:latin typeface="Arial" charset="0"/>
                <a:cs typeface="Arial" charset="0"/>
              </a:rPr>
              <a:t>O)</a:t>
            </a:r>
          </a:p>
        </p:txBody>
      </p:sp>
      <p:sp>
        <p:nvSpPr>
          <p:cNvPr id="184327" name="Text Box 1031"/>
          <p:cNvSpPr txBox="1">
            <a:spLocks noChangeArrowheads="1"/>
          </p:cNvSpPr>
          <p:nvPr/>
        </p:nvSpPr>
        <p:spPr bwMode="auto">
          <a:xfrm>
            <a:off x="3695699" y="5075892"/>
            <a:ext cx="24803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Arial" charset="0"/>
                <a:cs typeface="Arial" charset="0"/>
              </a:rPr>
              <a:t>Amoniaco (NH</a:t>
            </a:r>
            <a:r>
              <a:rPr lang="es-ES" sz="1800" b="1" baseline="-25000">
                <a:latin typeface="Arial" charset="0"/>
                <a:cs typeface="Arial" charset="0"/>
              </a:rPr>
              <a:t>3</a:t>
            </a:r>
            <a:r>
              <a:rPr lang="es-ES" sz="1800" b="1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84328" name="Text Box 1032"/>
          <p:cNvSpPr txBox="1">
            <a:spLocks noChangeArrowheads="1"/>
          </p:cNvSpPr>
          <p:nvPr/>
        </p:nvSpPr>
        <p:spPr bwMode="auto">
          <a:xfrm>
            <a:off x="5943600" y="5075892"/>
            <a:ext cx="2156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b="1">
                <a:latin typeface="Arial" charset="0"/>
                <a:cs typeface="Arial" charset="0"/>
              </a:rPr>
              <a:t>Metano (CH</a:t>
            </a:r>
            <a:r>
              <a:rPr lang="es-ES" sz="1800" b="1" baseline="-25000">
                <a:latin typeface="Arial" charset="0"/>
                <a:cs typeface="Arial" charset="0"/>
              </a:rPr>
              <a:t>4</a:t>
            </a:r>
            <a:r>
              <a:rPr lang="es-ES" sz="1800" b="1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utoUpdateAnimBg="0"/>
      <p:bldP spid="184323" grpId="0" autoUpdateAnimBg="0"/>
      <p:bldP spid="184324" grpId="0" animBg="1"/>
      <p:bldP spid="184325" grpId="0" animBg="1"/>
      <p:bldP spid="184326" grpId="0" autoUpdateAnimBg="0"/>
      <p:bldP spid="184327" grpId="0" autoUpdateAnimBg="0"/>
      <p:bldP spid="18432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1027"/>
          <p:cNvSpPr txBox="1">
            <a:spLocks noChangeArrowheads="1"/>
          </p:cNvSpPr>
          <p:nvPr/>
        </p:nvSpPr>
        <p:spPr bwMode="auto">
          <a:xfrm>
            <a:off x="1447800" y="1796802"/>
            <a:ext cx="6324600" cy="37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lvl="1" indent="-285750" algn="just">
              <a:lnSpc>
                <a:spcPct val="13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es-ES" sz="1600" b="1" dirty="0">
                <a:solidFill>
                  <a:srgbClr val="0000FF"/>
                </a:solidFill>
                <a:latin typeface="Arial" charset="0"/>
                <a:cs typeface="Arial" charset="0"/>
              </a:rPr>
              <a:t>Constituye el 0.155 % del volumen terrestre. </a:t>
            </a:r>
            <a:endParaRPr lang="es-ES" sz="1600" b="1" dirty="0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82276" name="Text Box 1028"/>
          <p:cNvSpPr txBox="1">
            <a:spLocks noChangeArrowheads="1"/>
          </p:cNvSpPr>
          <p:nvPr/>
        </p:nvSpPr>
        <p:spPr bwMode="auto">
          <a:xfrm>
            <a:off x="1447800" y="2436269"/>
            <a:ext cx="6324600" cy="37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lvl="1" indent="-285750" algn="just">
              <a:lnSpc>
                <a:spcPct val="13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es-ES" sz="1600" b="1">
                <a:solidFill>
                  <a:srgbClr val="0000FF"/>
                </a:solidFill>
                <a:latin typeface="Arial" charset="0"/>
                <a:cs typeface="Arial" charset="0"/>
              </a:rPr>
              <a:t>Se encuentra en los tres estados: sólido, líquido y gas.</a:t>
            </a:r>
          </a:p>
        </p:txBody>
      </p:sp>
      <p:sp>
        <p:nvSpPr>
          <p:cNvPr id="182277" name="Text Box 1029"/>
          <p:cNvSpPr txBox="1">
            <a:spLocks noChangeArrowheads="1"/>
          </p:cNvSpPr>
          <p:nvPr/>
        </p:nvSpPr>
        <p:spPr bwMode="auto">
          <a:xfrm>
            <a:off x="1447800" y="3075736"/>
            <a:ext cx="6324600" cy="37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lvl="1" indent="-285750" algn="just">
              <a:lnSpc>
                <a:spcPct val="13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es-ES" sz="1600" b="1">
                <a:solidFill>
                  <a:srgbClr val="0000FF"/>
                </a:solidFill>
                <a:latin typeface="Arial" charset="0"/>
                <a:cs typeface="Arial" charset="0"/>
              </a:rPr>
              <a:t>Puede disolver prácticamente cualquier otra sustancia.</a:t>
            </a:r>
          </a:p>
        </p:txBody>
      </p:sp>
      <p:sp>
        <p:nvSpPr>
          <p:cNvPr id="182278" name="Text Box 1030"/>
          <p:cNvSpPr txBox="1">
            <a:spLocks noChangeArrowheads="1"/>
          </p:cNvSpPr>
          <p:nvPr/>
        </p:nvSpPr>
        <p:spPr bwMode="auto">
          <a:xfrm>
            <a:off x="1447800" y="3715203"/>
            <a:ext cx="6324600" cy="37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lvl="1" indent="-285750" algn="just">
              <a:lnSpc>
                <a:spcPct val="13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es-ES" sz="1600" b="1" dirty="0">
                <a:solidFill>
                  <a:srgbClr val="0000FF"/>
                </a:solidFill>
                <a:latin typeface="Arial" charset="0"/>
                <a:cs typeface="Arial" charset="0"/>
              </a:rPr>
              <a:t>Fue el medio ideal para el inicio de la vida.</a:t>
            </a:r>
          </a:p>
        </p:txBody>
      </p:sp>
      <p:sp>
        <p:nvSpPr>
          <p:cNvPr id="182279" name="Text Box 1031"/>
          <p:cNvSpPr txBox="1">
            <a:spLocks noChangeArrowheads="1"/>
          </p:cNvSpPr>
          <p:nvPr/>
        </p:nvSpPr>
        <p:spPr bwMode="auto">
          <a:xfrm>
            <a:off x="1447800" y="4354670"/>
            <a:ext cx="6324600" cy="37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lvl="1" indent="-285750" algn="just">
              <a:lnSpc>
                <a:spcPct val="13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es-ES" sz="1600" b="1" dirty="0">
                <a:solidFill>
                  <a:srgbClr val="0000FF"/>
                </a:solidFill>
                <a:latin typeface="Arial" charset="0"/>
                <a:cs typeface="Arial" charset="0"/>
              </a:rPr>
              <a:t>Constituye el 75 % de nuestro cuerpo.</a:t>
            </a:r>
          </a:p>
        </p:txBody>
      </p:sp>
      <p:sp>
        <p:nvSpPr>
          <p:cNvPr id="182280" name="Text Box 1032"/>
          <p:cNvSpPr txBox="1">
            <a:spLocks noChangeArrowheads="1"/>
          </p:cNvSpPr>
          <p:nvPr/>
        </p:nvSpPr>
        <p:spPr bwMode="auto">
          <a:xfrm>
            <a:off x="1447800" y="4994138"/>
            <a:ext cx="6324600" cy="37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250" lvl="1" indent="-285750" algn="just">
              <a:lnSpc>
                <a:spcPct val="130000"/>
              </a:lnSpc>
              <a:spcBef>
                <a:spcPct val="100000"/>
              </a:spcBef>
              <a:buFont typeface="Wingdings" pitchFamily="2" charset="2"/>
              <a:buChar char="Ø"/>
            </a:pPr>
            <a:r>
              <a:rPr lang="es-ES" sz="1600" b="1" dirty="0">
                <a:solidFill>
                  <a:srgbClr val="0000FF"/>
                </a:solidFill>
                <a:latin typeface="Arial" charset="0"/>
                <a:cs typeface="Arial" charset="0"/>
              </a:rPr>
              <a:t>Hace las veces de un “acondicionador de aire”.</a:t>
            </a:r>
            <a:endParaRPr lang="es-ES" sz="1600" b="1" dirty="0">
              <a:solidFill>
                <a:srgbClr val="0000FF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La molécula de agua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utoUpdateAnimBg="0"/>
      <p:bldP spid="182276" grpId="0" autoUpdateAnimBg="0"/>
      <p:bldP spid="182277" grpId="0" autoUpdateAnimBg="0"/>
      <p:bldP spid="182278" grpId="0" autoUpdateAnimBg="0"/>
      <p:bldP spid="182279" grpId="0" autoUpdateAnimBg="0"/>
      <p:bldP spid="18228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09800" y="5733256"/>
            <a:ext cx="4244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99"/>
                </a:solidFill>
                <a:latin typeface="Arial" charset="0"/>
              </a:rPr>
              <a:t>Tensión superficial (cohesión)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539750" y="1412776"/>
            <a:ext cx="3132138" cy="4116388"/>
            <a:chOff x="340" y="1026"/>
            <a:chExt cx="1973" cy="2593"/>
          </a:xfrm>
        </p:grpSpPr>
        <p:pic>
          <p:nvPicPr>
            <p:cNvPr id="173058" name="Picture 2" descr="C:\Documents and Settings\Alfredo\Mis documentos\Seminarios y congresos\Sem 06-2\Agua\foto019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026"/>
              <a:ext cx="1973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2" name="Picture 2" descr="electroquimica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0" y="3521"/>
              <a:ext cx="1209" cy="98"/>
            </a:xfrm>
            <a:prstGeom prst="rect">
              <a:avLst/>
            </a:prstGeom>
            <a:noFill/>
          </p:spPr>
        </p:pic>
      </p:grpSp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3779838" y="1535014"/>
            <a:ext cx="5033962" cy="3354387"/>
            <a:chOff x="2381" y="1103"/>
            <a:chExt cx="3171" cy="2113"/>
          </a:xfrm>
        </p:grpSpPr>
        <p:pic>
          <p:nvPicPr>
            <p:cNvPr id="46086" name="Picture 6" descr="Tensión superfici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81" y="1103"/>
              <a:ext cx="3171" cy="2113"/>
            </a:xfrm>
            <a:prstGeom prst="rect">
              <a:avLst/>
            </a:prstGeom>
            <a:noFill/>
          </p:spPr>
        </p:pic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3032" y="3035"/>
              <a:ext cx="195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s-ES" sz="1000">
                  <a:solidFill>
                    <a:schemeClr val="bg2"/>
                  </a:solidFill>
                  <a:latin typeface="Arial" charset="0"/>
                </a:rPr>
                <a:t>http://www.fotonatura.org/galerias/fotos/179024/</a:t>
              </a:r>
            </a:p>
          </p:txBody>
        </p:sp>
      </p:grpSp>
      <p:sp>
        <p:nvSpPr>
          <p:cNvPr id="9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Tensión superficial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9" name="Picture 3" descr="C:\Documents and Settings\Alfredo\Mis documentos\Seminarios y congresos\Sem 06-2\Agua\capila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F3F2"/>
              </a:clrFrom>
              <a:clrTo>
                <a:srgbClr val="EFF3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340768"/>
            <a:ext cx="312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724400" y="5733256"/>
            <a:ext cx="3288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99"/>
                </a:solidFill>
                <a:latin typeface="Arial" charset="0"/>
              </a:rPr>
              <a:t>Capilaridad (adhesión)</a:t>
            </a:r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539750" y="1484313"/>
            <a:ext cx="3630613" cy="4694237"/>
            <a:chOff x="340" y="935"/>
            <a:chExt cx="2287" cy="2957"/>
          </a:xfrm>
        </p:grpSpPr>
        <p:pic>
          <p:nvPicPr>
            <p:cNvPr id="38919" name="Picture 7" descr="yosem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935"/>
              <a:ext cx="2287" cy="2949"/>
            </a:xfrm>
            <a:prstGeom prst="rect">
              <a:avLst/>
            </a:prstGeom>
            <a:noFill/>
          </p:spPr>
        </p:pic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86" y="3748"/>
              <a:ext cx="213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sz="900" b="1">
                  <a:latin typeface="Arial" charset="0"/>
                </a:rPr>
                <a:t>http://www.tempsdoci.com/Yosemite_estados_unidos.php</a:t>
              </a:r>
            </a:p>
          </p:txBody>
        </p:sp>
      </p:grpSp>
      <p:sp>
        <p:nvSpPr>
          <p:cNvPr id="7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Capilaridad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1763688" y="1715031"/>
            <a:ext cx="561662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Presentación revisada por:</a:t>
            </a:r>
          </a:p>
          <a:p>
            <a:pPr algn="ctr">
              <a:spcBef>
                <a:spcPct val="50000"/>
              </a:spcBef>
            </a:pPr>
            <a:endParaRPr lang="es-ES" sz="1400" dirty="0">
              <a:solidFill>
                <a:srgbClr val="000099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Q. Adriana Ramírez González</a:t>
            </a:r>
          </a:p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Ing. </a:t>
            </a:r>
            <a:r>
              <a:rPr lang="es-ES" sz="1400" dirty="0" err="1">
                <a:solidFill>
                  <a:srgbClr val="000099"/>
                </a:solidFill>
                <a:latin typeface="Arial" charset="0"/>
              </a:rPr>
              <a:t>Ayesha</a:t>
            </a:r>
            <a:r>
              <a:rPr lang="es-ES" sz="1400" dirty="0">
                <a:solidFill>
                  <a:srgbClr val="000099"/>
                </a:solidFill>
                <a:latin typeface="Arial" charset="0"/>
              </a:rPr>
              <a:t> Sagrario Román García</a:t>
            </a:r>
          </a:p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M. A. Claudia  Elisa Sánchez Navarro</a:t>
            </a:r>
          </a:p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Q. Esther Flores Cruz</a:t>
            </a:r>
          </a:p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Ing. </a:t>
            </a:r>
            <a:r>
              <a:rPr lang="es-ES" sz="1400" dirty="0" err="1">
                <a:solidFill>
                  <a:srgbClr val="000099"/>
                </a:solidFill>
                <a:latin typeface="Arial" charset="0"/>
              </a:rPr>
              <a:t>Jacquelyn</a:t>
            </a:r>
            <a:r>
              <a:rPr lang="es-ES" sz="1400" dirty="0">
                <a:solidFill>
                  <a:srgbClr val="000099"/>
                </a:solidFill>
                <a:latin typeface="Arial" charset="0"/>
              </a:rPr>
              <a:t> Martínez </a:t>
            </a:r>
            <a:r>
              <a:rPr lang="es-ES" sz="1400" dirty="0" err="1">
                <a:solidFill>
                  <a:srgbClr val="000099"/>
                </a:solidFill>
                <a:latin typeface="Arial" charset="0"/>
              </a:rPr>
              <a:t>Alavez</a:t>
            </a:r>
            <a:endParaRPr lang="es-ES" sz="1400" dirty="0">
              <a:solidFill>
                <a:srgbClr val="000099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Dr. Ramiro Maravilla Galván</a:t>
            </a:r>
          </a:p>
          <a:p>
            <a:pPr algn="ctr">
              <a:spcBef>
                <a:spcPct val="50000"/>
              </a:spcBef>
            </a:pPr>
            <a:r>
              <a:rPr lang="es-ES" sz="1400" dirty="0">
                <a:solidFill>
                  <a:srgbClr val="000099"/>
                </a:solidFill>
                <a:latin typeface="Arial" charset="0"/>
              </a:rPr>
              <a:t>Dra. Patricia García Vázquez</a:t>
            </a:r>
          </a:p>
          <a:p>
            <a:pPr algn="ctr">
              <a:spcBef>
                <a:spcPct val="50000"/>
              </a:spcBef>
            </a:pPr>
            <a:endParaRPr lang="es-ES" sz="1400" dirty="0">
              <a:solidFill>
                <a:srgbClr val="000099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s-ES" sz="1800" i="1" dirty="0">
                <a:solidFill>
                  <a:srgbClr val="000099"/>
                </a:solidFill>
                <a:latin typeface="Arial" charset="0"/>
              </a:rPr>
              <a:t>Profesores de la Facultad de Ingeniería, UNAM</a:t>
            </a:r>
          </a:p>
        </p:txBody>
      </p:sp>
    </p:spTree>
    <p:extLst>
      <p:ext uri="{BB962C8B-B14F-4D97-AF65-F5344CB8AC3E}">
        <p14:creationId xmlns:p14="http://schemas.microsoft.com/office/powerpoint/2010/main" val="31715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1027"/>
          <p:cNvSpPr txBox="1">
            <a:spLocks noChangeArrowheads="1"/>
          </p:cNvSpPr>
          <p:nvPr/>
        </p:nvSpPr>
        <p:spPr bwMode="auto">
          <a:xfrm>
            <a:off x="571500" y="1300683"/>
            <a:ext cx="799623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  <a:tabLst>
                <a:tab pos="381000" algn="l"/>
                <a:tab pos="1905000" algn="l"/>
                <a:tab pos="4673600" algn="l"/>
              </a:tabLs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Un enlace covalente se forma cuando dos átomos comparten sus electrones de valencia. Este tipo de enlace se </a:t>
            </a:r>
            <a:r>
              <a:rPr lang="es-MX" sz="1600" dirty="0" err="1">
                <a:solidFill>
                  <a:srgbClr val="000099"/>
                </a:solidFill>
                <a:latin typeface="Arial" charset="0"/>
              </a:rPr>
              <a:t>subclasifica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 dependiendo de la diferencia de electronegatividad de los átomos participantes. </a:t>
            </a:r>
          </a:p>
        </p:txBody>
      </p:sp>
      <p:sp>
        <p:nvSpPr>
          <p:cNvPr id="167940" name="Text Box 1028"/>
          <p:cNvSpPr txBox="1">
            <a:spLocks noChangeArrowheads="1"/>
          </p:cNvSpPr>
          <p:nvPr/>
        </p:nvSpPr>
        <p:spPr bwMode="auto">
          <a:xfrm>
            <a:off x="1203325" y="2781523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chemeClr val="tx2"/>
                </a:solidFill>
                <a:latin typeface="Arial" charset="0"/>
              </a:rPr>
              <a:t>A</a:t>
            </a:r>
            <a:r>
              <a:rPr lang="es-MX" sz="1600" b="1" baseline="300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s-MX" sz="2000" b="1">
                <a:solidFill>
                  <a:schemeClr val="tx2"/>
                </a:solidFill>
                <a:latin typeface="Arial" charset="0"/>
                <a:cs typeface="Arial" charset="0"/>
              </a:rPr>
              <a:t>—</a:t>
            </a:r>
            <a:r>
              <a:rPr lang="es-MX" sz="1600" b="1">
                <a:solidFill>
                  <a:schemeClr val="tx2"/>
                </a:solidFill>
                <a:latin typeface="Arial" charset="0"/>
              </a:rPr>
              <a:t> B</a:t>
            </a:r>
            <a:endParaRPr lang="es-MX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7943" name="Text Box 1031"/>
          <p:cNvSpPr txBox="1">
            <a:spLocks noChangeArrowheads="1"/>
          </p:cNvSpPr>
          <p:nvPr/>
        </p:nvSpPr>
        <p:spPr bwMode="auto">
          <a:xfrm>
            <a:off x="2895600" y="2806923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EN = 0</a:t>
            </a:r>
            <a:endParaRPr lang="es-MX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7944" name="Text Box 1032"/>
          <p:cNvSpPr txBox="1">
            <a:spLocks noChangeArrowheads="1"/>
          </p:cNvSpPr>
          <p:nvPr/>
        </p:nvSpPr>
        <p:spPr bwMode="auto">
          <a:xfrm>
            <a:off x="4352925" y="2806923"/>
            <a:ext cx="2200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FF0000"/>
                </a:solidFill>
                <a:latin typeface="Arial" charset="0"/>
              </a:rPr>
              <a:t>Enlace Covalente Puro</a:t>
            </a:r>
          </a:p>
        </p:txBody>
      </p:sp>
      <p:sp>
        <p:nvSpPr>
          <p:cNvPr id="167946" name="Text Box 1034"/>
          <p:cNvSpPr txBox="1">
            <a:spLocks noChangeArrowheads="1"/>
          </p:cNvSpPr>
          <p:nvPr/>
        </p:nvSpPr>
        <p:spPr bwMode="auto">
          <a:xfrm>
            <a:off x="2590800" y="3629248"/>
            <a:ext cx="1258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0000FF"/>
                </a:solidFill>
                <a:latin typeface="Arial" charset="0"/>
              </a:rPr>
              <a:t>0 &lt; </a:t>
            </a:r>
            <a:r>
              <a:rPr lang="es-MX" sz="1600" b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EN </a:t>
            </a:r>
            <a:r>
              <a:rPr lang="es-MX" sz="16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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 0.7</a:t>
            </a:r>
          </a:p>
        </p:txBody>
      </p:sp>
      <p:sp>
        <p:nvSpPr>
          <p:cNvPr id="167945" name="Text Box 1033"/>
          <p:cNvSpPr txBox="1">
            <a:spLocks noChangeArrowheads="1"/>
          </p:cNvSpPr>
          <p:nvPr/>
        </p:nvSpPr>
        <p:spPr bwMode="auto">
          <a:xfrm>
            <a:off x="1146175" y="3603848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chemeClr val="tx2"/>
                </a:solidFill>
                <a:latin typeface="Arial" charset="0"/>
              </a:rPr>
              <a:t>A</a:t>
            </a:r>
            <a:r>
              <a:rPr lang="es-MX" sz="1600" b="1" baseline="30000">
                <a:solidFill>
                  <a:schemeClr val="tx2"/>
                </a:solidFill>
                <a:latin typeface="Arial" charset="0"/>
              </a:rPr>
              <a:t>    </a:t>
            </a:r>
            <a:r>
              <a:rPr lang="es-MX" sz="2000" b="1">
                <a:solidFill>
                  <a:schemeClr val="tx2"/>
                </a:solidFill>
                <a:latin typeface="Arial" charset="0"/>
                <a:cs typeface="Arial" charset="0"/>
              </a:rPr>
              <a:t>—</a:t>
            </a:r>
            <a:r>
              <a:rPr lang="es-MX" sz="1600" b="1">
                <a:solidFill>
                  <a:schemeClr val="tx2"/>
                </a:solidFill>
                <a:latin typeface="Arial" charset="0"/>
              </a:rPr>
              <a:t> B</a:t>
            </a:r>
            <a:endParaRPr lang="es-MX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7953" name="Rectangle 1041"/>
          <p:cNvSpPr>
            <a:spLocks noChangeArrowheads="1"/>
          </p:cNvSpPr>
          <p:nvPr/>
        </p:nvSpPr>
        <p:spPr bwMode="auto">
          <a:xfrm>
            <a:off x="1671638" y="3489548"/>
            <a:ext cx="219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r>
              <a:rPr lang="es-MX" sz="1000" b="1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s-MX" sz="1000" b="1">
                <a:solidFill>
                  <a:srgbClr val="FF3300"/>
                </a:solidFill>
                <a:latin typeface="Arial" charset="0"/>
              </a:rPr>
              <a:t>(</a:t>
            </a:r>
            <a:r>
              <a:rPr lang="es-MX" sz="1000" b="1">
                <a:solidFill>
                  <a:srgbClr val="FF3300"/>
                </a:solidFill>
                <a:latin typeface="Arial" charset="0"/>
                <a:cs typeface="Arial" charset="0"/>
              </a:rPr>
              <a:t>–</a:t>
            </a:r>
            <a:r>
              <a:rPr lang="es-MX" sz="1000" b="1">
                <a:solidFill>
                  <a:srgbClr val="FF3300"/>
                </a:solidFill>
                <a:latin typeface="Arial" charset="0"/>
              </a:rPr>
              <a:t>)</a:t>
            </a:r>
            <a:endParaRPr lang="es-ES" sz="10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7951" name="Rectangle 1039"/>
          <p:cNvSpPr>
            <a:spLocks noChangeArrowheads="1"/>
          </p:cNvSpPr>
          <p:nvPr/>
        </p:nvSpPr>
        <p:spPr bwMode="auto">
          <a:xfrm>
            <a:off x="1147763" y="3499073"/>
            <a:ext cx="2238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r>
              <a:rPr lang="es-MX" sz="1000" b="1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s-MX" sz="1000" b="1">
                <a:solidFill>
                  <a:srgbClr val="FF3300"/>
                </a:solidFill>
                <a:latin typeface="Arial" charset="0"/>
              </a:rPr>
              <a:t>(+)</a:t>
            </a:r>
            <a:endParaRPr lang="es-ES" sz="10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7947" name="Text Box 1035"/>
          <p:cNvSpPr txBox="1">
            <a:spLocks noChangeArrowheads="1"/>
          </p:cNvSpPr>
          <p:nvPr/>
        </p:nvSpPr>
        <p:spPr bwMode="auto">
          <a:xfrm>
            <a:off x="4352925" y="3629248"/>
            <a:ext cx="2405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FF0000"/>
                </a:solidFill>
                <a:latin typeface="Arial" charset="0"/>
              </a:rPr>
              <a:t>Enlace Covalente Simple</a:t>
            </a:r>
          </a:p>
        </p:txBody>
      </p:sp>
      <p:sp>
        <p:nvSpPr>
          <p:cNvPr id="167949" name="Text Box 1037"/>
          <p:cNvSpPr txBox="1">
            <a:spLocks noChangeArrowheads="1"/>
          </p:cNvSpPr>
          <p:nvPr/>
        </p:nvSpPr>
        <p:spPr bwMode="auto">
          <a:xfrm>
            <a:off x="2514600" y="4543648"/>
            <a:ext cx="142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0000FF"/>
                </a:solidFill>
                <a:latin typeface="Arial" charset="0"/>
              </a:rPr>
              <a:t>0.7 &lt; </a:t>
            </a:r>
            <a:r>
              <a:rPr lang="es-MX" sz="1600" b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EN </a:t>
            </a:r>
            <a:r>
              <a:rPr lang="es-MX" sz="16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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 1.6</a:t>
            </a:r>
          </a:p>
        </p:txBody>
      </p:sp>
      <p:sp>
        <p:nvSpPr>
          <p:cNvPr id="167948" name="Text Box 1036"/>
          <p:cNvSpPr txBox="1">
            <a:spLocks noChangeArrowheads="1"/>
          </p:cNvSpPr>
          <p:nvPr/>
        </p:nvSpPr>
        <p:spPr bwMode="auto">
          <a:xfrm>
            <a:off x="1108075" y="4518248"/>
            <a:ext cx="831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chemeClr val="tx2"/>
                </a:solidFill>
                <a:latin typeface="Arial" charset="0"/>
              </a:rPr>
              <a:t>A</a:t>
            </a:r>
            <a:r>
              <a:rPr lang="es-MX" sz="1600" b="1" baseline="30000">
                <a:solidFill>
                  <a:schemeClr val="tx2"/>
                </a:solidFill>
                <a:latin typeface="Arial" charset="0"/>
              </a:rPr>
              <a:t>      </a:t>
            </a:r>
            <a:r>
              <a:rPr lang="es-MX" sz="2000" b="1">
                <a:solidFill>
                  <a:schemeClr val="tx2"/>
                </a:solidFill>
                <a:latin typeface="Arial" charset="0"/>
                <a:cs typeface="Arial" charset="0"/>
              </a:rPr>
              <a:t>—</a:t>
            </a:r>
            <a:r>
              <a:rPr lang="es-MX" sz="1600" b="1">
                <a:solidFill>
                  <a:schemeClr val="tx2"/>
                </a:solidFill>
                <a:latin typeface="Arial" charset="0"/>
              </a:rPr>
              <a:t> B</a:t>
            </a:r>
            <a:endParaRPr lang="es-MX" sz="1600" b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057"/>
          <p:cNvGrpSpPr>
            <a:grpSpLocks/>
          </p:cNvGrpSpPr>
          <p:nvPr/>
        </p:nvGrpSpPr>
        <p:grpSpPr bwMode="auto">
          <a:xfrm>
            <a:off x="990600" y="4319811"/>
            <a:ext cx="1009650" cy="300037"/>
            <a:chOff x="624" y="2639"/>
            <a:chExt cx="636" cy="189"/>
          </a:xfrm>
        </p:grpSpPr>
        <p:sp>
          <p:nvSpPr>
            <p:cNvPr id="5150" name="Rectangle 1040"/>
            <p:cNvSpPr>
              <a:spLocks noChangeArrowheads="1"/>
            </p:cNvSpPr>
            <p:nvPr/>
          </p:nvSpPr>
          <p:spPr bwMode="auto">
            <a:xfrm>
              <a:off x="624" y="2645"/>
              <a:ext cx="22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>
              <a:spAutoFit/>
            </a:bodyPr>
            <a:lstStyle/>
            <a:p>
              <a:r>
                <a:rPr lang="es-MX" sz="1600" b="1">
                  <a:solidFill>
                    <a:srgbClr val="FF3300"/>
                  </a:solidFill>
                  <a:latin typeface="Symbol" pitchFamily="18" charset="2"/>
                </a:rPr>
                <a:t>d</a:t>
              </a:r>
              <a:r>
                <a:rPr lang="es-MX" sz="1600" b="1">
                  <a:solidFill>
                    <a:srgbClr val="FF3300"/>
                  </a:solidFill>
                  <a:latin typeface="Arial" charset="0"/>
                </a:rPr>
                <a:t>(+)</a:t>
              </a:r>
              <a:endParaRPr lang="es-ES" sz="1600" b="1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5151" name="Rectangle 1042"/>
            <p:cNvSpPr>
              <a:spLocks noChangeArrowheads="1"/>
            </p:cNvSpPr>
            <p:nvPr/>
          </p:nvSpPr>
          <p:spPr bwMode="auto">
            <a:xfrm>
              <a:off x="1040" y="2639"/>
              <a:ext cx="2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>
              <a:spAutoFit/>
            </a:bodyPr>
            <a:lstStyle/>
            <a:p>
              <a:r>
                <a:rPr lang="es-MX" sz="1600" b="1">
                  <a:solidFill>
                    <a:srgbClr val="FF3300"/>
                  </a:solidFill>
                  <a:latin typeface="Symbol" pitchFamily="18" charset="2"/>
                </a:rPr>
                <a:t>d</a:t>
              </a:r>
              <a:r>
                <a:rPr lang="es-MX" sz="1600" b="1">
                  <a:solidFill>
                    <a:srgbClr val="FF3300"/>
                  </a:solidFill>
                  <a:latin typeface="Arial" charset="0"/>
                </a:rPr>
                <a:t>(</a:t>
              </a:r>
              <a:r>
                <a:rPr lang="es-MX" sz="16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–</a:t>
              </a:r>
              <a:r>
                <a:rPr lang="es-MX" sz="1600" b="1">
                  <a:solidFill>
                    <a:srgbClr val="FF3300"/>
                  </a:solidFill>
                  <a:latin typeface="Arial" charset="0"/>
                </a:rPr>
                <a:t>)</a:t>
              </a:r>
              <a:endParaRPr lang="es-ES" sz="1600" b="1">
                <a:solidFill>
                  <a:srgbClr val="FF3300"/>
                </a:solidFill>
                <a:latin typeface="Arial" charset="0"/>
              </a:endParaRPr>
            </a:p>
          </p:txBody>
        </p:sp>
      </p:grpSp>
      <p:sp>
        <p:nvSpPr>
          <p:cNvPr id="167950" name="Text Box 1038"/>
          <p:cNvSpPr txBox="1">
            <a:spLocks noChangeArrowheads="1"/>
          </p:cNvSpPr>
          <p:nvPr/>
        </p:nvSpPr>
        <p:spPr bwMode="auto">
          <a:xfrm>
            <a:off x="4352925" y="4543648"/>
            <a:ext cx="2246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FF0000"/>
                </a:solidFill>
                <a:latin typeface="Arial" charset="0"/>
              </a:rPr>
              <a:t>Enlace Covalente Polar</a:t>
            </a:r>
          </a:p>
        </p:txBody>
      </p:sp>
      <p:sp>
        <p:nvSpPr>
          <p:cNvPr id="167956" name="Text Box 1044"/>
          <p:cNvSpPr txBox="1">
            <a:spLocks noChangeArrowheads="1"/>
          </p:cNvSpPr>
          <p:nvPr/>
        </p:nvSpPr>
        <p:spPr bwMode="auto">
          <a:xfrm>
            <a:off x="2802012" y="5416773"/>
            <a:ext cx="977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0000FF"/>
                </a:solidFill>
                <a:latin typeface="Arial" charset="0"/>
              </a:rPr>
              <a:t>1.6 </a:t>
            </a:r>
            <a:r>
              <a:rPr lang="es-MX" sz="16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&lt;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s-MX" sz="1600" b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EN </a:t>
            </a:r>
          </a:p>
        </p:txBody>
      </p:sp>
      <p:sp>
        <p:nvSpPr>
          <p:cNvPr id="167955" name="Text Box 1043"/>
          <p:cNvSpPr txBox="1">
            <a:spLocks noChangeArrowheads="1"/>
          </p:cNvSpPr>
          <p:nvPr/>
        </p:nvSpPr>
        <p:spPr bwMode="auto">
          <a:xfrm>
            <a:off x="1143000" y="5372323"/>
            <a:ext cx="76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chemeClr val="tx2"/>
                </a:solidFill>
                <a:latin typeface="Arial" charset="0"/>
              </a:rPr>
              <a:t>A</a:t>
            </a:r>
            <a:r>
              <a:rPr lang="es-MX" sz="1600" b="1" baseline="30000">
                <a:solidFill>
                  <a:schemeClr val="tx2"/>
                </a:solidFill>
                <a:latin typeface="Arial" charset="0"/>
              </a:rPr>
              <a:t>           </a:t>
            </a:r>
            <a:r>
              <a:rPr lang="es-MX" sz="1600" b="1">
                <a:solidFill>
                  <a:schemeClr val="tx2"/>
                </a:solidFill>
                <a:latin typeface="Arial" charset="0"/>
              </a:rPr>
              <a:t> B</a:t>
            </a:r>
            <a:endParaRPr lang="es-MX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7959" name="Rectangle 1047"/>
          <p:cNvSpPr>
            <a:spLocks noChangeArrowheads="1"/>
          </p:cNvSpPr>
          <p:nvPr/>
        </p:nvSpPr>
        <p:spPr bwMode="auto">
          <a:xfrm>
            <a:off x="1693863" y="5137373"/>
            <a:ext cx="2492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r>
              <a:rPr lang="es-MX" sz="1600" b="1">
                <a:solidFill>
                  <a:srgbClr val="FF3300"/>
                </a:solidFill>
                <a:latin typeface="Arial" charset="0"/>
              </a:rPr>
              <a:t>(</a:t>
            </a:r>
            <a:r>
              <a:rPr lang="es-MX" sz="1600" b="1">
                <a:solidFill>
                  <a:srgbClr val="FF3300"/>
                </a:solidFill>
                <a:latin typeface="Arial" charset="0"/>
                <a:cs typeface="Arial" charset="0"/>
              </a:rPr>
              <a:t>–</a:t>
            </a:r>
            <a:r>
              <a:rPr lang="es-MX" sz="1600" b="1">
                <a:solidFill>
                  <a:srgbClr val="FF3300"/>
                </a:solidFill>
                <a:latin typeface="Arial" charset="0"/>
              </a:rPr>
              <a:t>)</a:t>
            </a:r>
            <a:endParaRPr lang="es-ES" sz="16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7958" name="Rectangle 1046"/>
          <p:cNvSpPr>
            <a:spLocks noChangeArrowheads="1"/>
          </p:cNvSpPr>
          <p:nvPr/>
        </p:nvSpPr>
        <p:spPr bwMode="auto">
          <a:xfrm>
            <a:off x="1096963" y="5135786"/>
            <a:ext cx="25558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r>
              <a:rPr lang="es-MX" sz="1600" b="1">
                <a:solidFill>
                  <a:srgbClr val="FF3300"/>
                </a:solidFill>
                <a:latin typeface="Arial" charset="0"/>
              </a:rPr>
              <a:t>(+)</a:t>
            </a:r>
            <a:endParaRPr lang="es-ES" sz="16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7957" name="Text Box 1045"/>
          <p:cNvSpPr txBox="1">
            <a:spLocks noChangeArrowheads="1"/>
          </p:cNvSpPr>
          <p:nvPr/>
        </p:nvSpPr>
        <p:spPr bwMode="auto">
          <a:xfrm>
            <a:off x="4352925" y="5359623"/>
            <a:ext cx="1309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FF0000"/>
                </a:solidFill>
                <a:latin typeface="Arial" charset="0"/>
              </a:rPr>
              <a:t>Enlace Iónico</a:t>
            </a:r>
          </a:p>
        </p:txBody>
      </p:sp>
      <p:sp>
        <p:nvSpPr>
          <p:cNvPr id="32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Enlace covalente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/>
      <p:bldP spid="167940" grpId="0" autoUpdateAnimBg="0"/>
      <p:bldP spid="167943" grpId="0" autoUpdateAnimBg="0"/>
      <p:bldP spid="167944" grpId="0" autoUpdateAnimBg="0"/>
      <p:bldP spid="167946" grpId="0" autoUpdateAnimBg="0"/>
      <p:bldP spid="167945" grpId="0" autoUpdateAnimBg="0"/>
      <p:bldP spid="167953" grpId="0" autoUpdateAnimBg="0"/>
      <p:bldP spid="167951" grpId="0" autoUpdateAnimBg="0"/>
      <p:bldP spid="167947" grpId="0" autoUpdateAnimBg="0"/>
      <p:bldP spid="167949" grpId="0" autoUpdateAnimBg="0"/>
      <p:bldP spid="167948" grpId="0" autoUpdateAnimBg="0"/>
      <p:bldP spid="167950" grpId="0" autoUpdateAnimBg="0"/>
      <p:bldP spid="167956" grpId="0" autoUpdateAnimBg="0"/>
      <p:bldP spid="167955" grpId="0" autoUpdateAnimBg="0"/>
      <p:bldP spid="167959" grpId="0" autoUpdateAnimBg="0"/>
      <p:bldP spid="167958" grpId="0" autoUpdateAnimBg="0"/>
      <p:bldP spid="16795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1027"/>
          <p:cNvSpPr txBox="1">
            <a:spLocks noChangeArrowheads="1"/>
          </p:cNvSpPr>
          <p:nvPr/>
        </p:nvSpPr>
        <p:spPr bwMode="auto">
          <a:xfrm>
            <a:off x="571500" y="1300683"/>
            <a:ext cx="799623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  <a:tabLst>
                <a:tab pos="381000" algn="l"/>
                <a:tab pos="1905000" algn="l"/>
                <a:tab pos="4673600" algn="l"/>
              </a:tabLs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Un enlace covalente se forma cuando dos átomos comparten sus electrones de valencia. Este tipo de enlace se </a:t>
            </a:r>
            <a:r>
              <a:rPr lang="es-MX" sz="1600" dirty="0" err="1">
                <a:solidFill>
                  <a:srgbClr val="000099"/>
                </a:solidFill>
                <a:latin typeface="Arial" charset="0"/>
              </a:rPr>
              <a:t>subclasifica</a:t>
            </a:r>
            <a:r>
              <a:rPr lang="es-MX" sz="1600" dirty="0">
                <a:solidFill>
                  <a:srgbClr val="000099"/>
                </a:solidFill>
                <a:latin typeface="Arial" charset="0"/>
              </a:rPr>
              <a:t> dependiendo de la diferencia de electronegatividad de los átomos participantes. </a:t>
            </a:r>
          </a:p>
        </p:txBody>
      </p:sp>
      <p:sp>
        <p:nvSpPr>
          <p:cNvPr id="167940" name="Text Box 1028"/>
          <p:cNvSpPr txBox="1">
            <a:spLocks noChangeArrowheads="1"/>
          </p:cNvSpPr>
          <p:nvPr/>
        </p:nvSpPr>
        <p:spPr bwMode="auto">
          <a:xfrm>
            <a:off x="1203325" y="2781523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chemeClr val="tx2"/>
                </a:solidFill>
                <a:latin typeface="Arial" charset="0"/>
              </a:rPr>
              <a:t>A</a:t>
            </a:r>
            <a:r>
              <a:rPr lang="es-MX" sz="1600" b="1" baseline="300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s-MX" sz="2000" b="1">
                <a:solidFill>
                  <a:schemeClr val="tx2"/>
                </a:solidFill>
                <a:latin typeface="Arial" charset="0"/>
                <a:cs typeface="Arial" charset="0"/>
              </a:rPr>
              <a:t>—</a:t>
            </a:r>
            <a:r>
              <a:rPr lang="es-MX" sz="1600" b="1">
                <a:solidFill>
                  <a:schemeClr val="tx2"/>
                </a:solidFill>
                <a:latin typeface="Arial" charset="0"/>
              </a:rPr>
              <a:t> B</a:t>
            </a:r>
            <a:endParaRPr lang="es-MX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7943" name="Text Box 1031"/>
          <p:cNvSpPr txBox="1">
            <a:spLocks noChangeArrowheads="1"/>
          </p:cNvSpPr>
          <p:nvPr/>
        </p:nvSpPr>
        <p:spPr bwMode="auto">
          <a:xfrm>
            <a:off x="2895600" y="2806923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EN = 0</a:t>
            </a:r>
            <a:endParaRPr lang="es-MX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7944" name="Text Box 1032"/>
          <p:cNvSpPr txBox="1">
            <a:spLocks noChangeArrowheads="1"/>
          </p:cNvSpPr>
          <p:nvPr/>
        </p:nvSpPr>
        <p:spPr bwMode="auto">
          <a:xfrm>
            <a:off x="4352925" y="2806923"/>
            <a:ext cx="2200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FF0000"/>
                </a:solidFill>
                <a:latin typeface="Arial" charset="0"/>
              </a:rPr>
              <a:t>Enlace Covalente Puro</a:t>
            </a:r>
          </a:p>
        </p:txBody>
      </p:sp>
      <p:sp>
        <p:nvSpPr>
          <p:cNvPr id="167949" name="Text Box 1037"/>
          <p:cNvSpPr txBox="1">
            <a:spLocks noChangeArrowheads="1"/>
          </p:cNvSpPr>
          <p:nvPr/>
        </p:nvSpPr>
        <p:spPr bwMode="auto">
          <a:xfrm>
            <a:off x="2593384" y="4085704"/>
            <a:ext cx="12711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 dirty="0">
                <a:solidFill>
                  <a:srgbClr val="0000FF"/>
                </a:solidFill>
                <a:latin typeface="Arial" charset="0"/>
              </a:rPr>
              <a:t>0 &lt; </a:t>
            </a:r>
            <a:r>
              <a:rPr lang="es-MX" sz="1600" b="1" dirty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s-MX" sz="1600" b="1" dirty="0">
                <a:solidFill>
                  <a:srgbClr val="0000FF"/>
                </a:solidFill>
                <a:latin typeface="Arial" charset="0"/>
              </a:rPr>
              <a:t>EN </a:t>
            </a:r>
            <a:r>
              <a:rPr lang="es-MX" sz="1600" b="1" dirty="0">
                <a:solidFill>
                  <a:srgbClr val="0000FF"/>
                </a:solidFill>
                <a:latin typeface="Arial" charset="0"/>
                <a:sym typeface="Symbol" pitchFamily="18" charset="2"/>
              </a:rPr>
              <a:t></a:t>
            </a:r>
            <a:r>
              <a:rPr lang="es-MX" sz="1600" b="1" dirty="0">
                <a:solidFill>
                  <a:srgbClr val="0000FF"/>
                </a:solidFill>
                <a:latin typeface="Arial" charset="0"/>
              </a:rPr>
              <a:t> 1.6</a:t>
            </a:r>
          </a:p>
        </p:txBody>
      </p:sp>
      <p:sp>
        <p:nvSpPr>
          <p:cNvPr id="167948" name="Text Box 1036"/>
          <p:cNvSpPr txBox="1">
            <a:spLocks noChangeArrowheads="1"/>
          </p:cNvSpPr>
          <p:nvPr/>
        </p:nvSpPr>
        <p:spPr bwMode="auto">
          <a:xfrm>
            <a:off x="1108075" y="4060304"/>
            <a:ext cx="831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chemeClr val="tx2"/>
                </a:solidFill>
                <a:latin typeface="Arial" charset="0"/>
              </a:rPr>
              <a:t>A</a:t>
            </a:r>
            <a:r>
              <a:rPr lang="es-MX" sz="1600" b="1" baseline="30000">
                <a:solidFill>
                  <a:schemeClr val="tx2"/>
                </a:solidFill>
                <a:latin typeface="Arial" charset="0"/>
              </a:rPr>
              <a:t>      </a:t>
            </a:r>
            <a:r>
              <a:rPr lang="es-MX" sz="2000" b="1">
                <a:solidFill>
                  <a:schemeClr val="tx2"/>
                </a:solidFill>
                <a:latin typeface="Arial" charset="0"/>
                <a:cs typeface="Arial" charset="0"/>
              </a:rPr>
              <a:t>—</a:t>
            </a:r>
            <a:r>
              <a:rPr lang="es-MX" sz="1600" b="1">
                <a:solidFill>
                  <a:schemeClr val="tx2"/>
                </a:solidFill>
                <a:latin typeface="Arial" charset="0"/>
              </a:rPr>
              <a:t> B</a:t>
            </a:r>
            <a:endParaRPr lang="es-MX" sz="1600" b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057"/>
          <p:cNvGrpSpPr>
            <a:grpSpLocks/>
          </p:cNvGrpSpPr>
          <p:nvPr/>
        </p:nvGrpSpPr>
        <p:grpSpPr bwMode="auto">
          <a:xfrm>
            <a:off x="990600" y="3861867"/>
            <a:ext cx="1009650" cy="300037"/>
            <a:chOff x="624" y="2639"/>
            <a:chExt cx="636" cy="189"/>
          </a:xfrm>
        </p:grpSpPr>
        <p:sp>
          <p:nvSpPr>
            <p:cNvPr id="5150" name="Rectangle 1040"/>
            <p:cNvSpPr>
              <a:spLocks noChangeArrowheads="1"/>
            </p:cNvSpPr>
            <p:nvPr/>
          </p:nvSpPr>
          <p:spPr bwMode="auto">
            <a:xfrm>
              <a:off x="624" y="2645"/>
              <a:ext cx="22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>
              <a:spAutoFit/>
            </a:bodyPr>
            <a:lstStyle/>
            <a:p>
              <a:r>
                <a:rPr lang="es-MX" sz="1600" b="1">
                  <a:solidFill>
                    <a:srgbClr val="FF3300"/>
                  </a:solidFill>
                  <a:latin typeface="Symbol" pitchFamily="18" charset="2"/>
                </a:rPr>
                <a:t>d</a:t>
              </a:r>
              <a:r>
                <a:rPr lang="es-MX" sz="1600" b="1">
                  <a:solidFill>
                    <a:srgbClr val="FF3300"/>
                  </a:solidFill>
                  <a:latin typeface="Arial" charset="0"/>
                </a:rPr>
                <a:t>(+)</a:t>
              </a:r>
              <a:endParaRPr lang="es-ES" sz="1600" b="1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5151" name="Rectangle 1042"/>
            <p:cNvSpPr>
              <a:spLocks noChangeArrowheads="1"/>
            </p:cNvSpPr>
            <p:nvPr/>
          </p:nvSpPr>
          <p:spPr bwMode="auto">
            <a:xfrm>
              <a:off x="1040" y="2639"/>
              <a:ext cx="22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>
              <a:spAutoFit/>
            </a:bodyPr>
            <a:lstStyle/>
            <a:p>
              <a:r>
                <a:rPr lang="es-MX" sz="1600" b="1">
                  <a:solidFill>
                    <a:srgbClr val="FF3300"/>
                  </a:solidFill>
                  <a:latin typeface="Symbol" pitchFamily="18" charset="2"/>
                </a:rPr>
                <a:t>d</a:t>
              </a:r>
              <a:r>
                <a:rPr lang="es-MX" sz="1600" b="1">
                  <a:solidFill>
                    <a:srgbClr val="FF3300"/>
                  </a:solidFill>
                  <a:latin typeface="Arial" charset="0"/>
                </a:rPr>
                <a:t>(</a:t>
              </a:r>
              <a:r>
                <a:rPr lang="es-MX" sz="1600" b="1">
                  <a:solidFill>
                    <a:srgbClr val="FF3300"/>
                  </a:solidFill>
                  <a:latin typeface="Arial" charset="0"/>
                  <a:cs typeface="Arial" charset="0"/>
                </a:rPr>
                <a:t>–</a:t>
              </a:r>
              <a:r>
                <a:rPr lang="es-MX" sz="1600" b="1">
                  <a:solidFill>
                    <a:srgbClr val="FF3300"/>
                  </a:solidFill>
                  <a:latin typeface="Arial" charset="0"/>
                </a:rPr>
                <a:t>)</a:t>
              </a:r>
              <a:endParaRPr lang="es-ES" sz="1600" b="1">
                <a:solidFill>
                  <a:srgbClr val="FF3300"/>
                </a:solidFill>
                <a:latin typeface="Arial" charset="0"/>
              </a:endParaRPr>
            </a:p>
          </p:txBody>
        </p:sp>
      </p:grpSp>
      <p:sp>
        <p:nvSpPr>
          <p:cNvPr id="167950" name="Text Box 1038"/>
          <p:cNvSpPr txBox="1">
            <a:spLocks noChangeArrowheads="1"/>
          </p:cNvSpPr>
          <p:nvPr/>
        </p:nvSpPr>
        <p:spPr bwMode="auto">
          <a:xfrm>
            <a:off x="4352925" y="4085704"/>
            <a:ext cx="2246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FF0000"/>
                </a:solidFill>
                <a:latin typeface="Arial" charset="0"/>
              </a:rPr>
              <a:t>Enlace Covalente Polar</a:t>
            </a:r>
          </a:p>
        </p:txBody>
      </p:sp>
      <p:sp>
        <p:nvSpPr>
          <p:cNvPr id="167956" name="Text Box 1044"/>
          <p:cNvSpPr txBox="1">
            <a:spLocks noChangeArrowheads="1"/>
          </p:cNvSpPr>
          <p:nvPr/>
        </p:nvSpPr>
        <p:spPr bwMode="auto">
          <a:xfrm>
            <a:off x="2802012" y="5416773"/>
            <a:ext cx="977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0000FF"/>
                </a:solidFill>
                <a:latin typeface="Arial" charset="0"/>
              </a:rPr>
              <a:t>1.6 </a:t>
            </a:r>
            <a:r>
              <a:rPr lang="es-MX" sz="1600" b="1">
                <a:solidFill>
                  <a:srgbClr val="0000FF"/>
                </a:solidFill>
                <a:latin typeface="Arial" charset="0"/>
                <a:sym typeface="Symbol" pitchFamily="18" charset="2"/>
              </a:rPr>
              <a:t>&lt;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s-MX" sz="1600" b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s-MX" sz="1600" b="1">
                <a:solidFill>
                  <a:srgbClr val="0000FF"/>
                </a:solidFill>
                <a:latin typeface="Arial" charset="0"/>
              </a:rPr>
              <a:t>EN </a:t>
            </a:r>
          </a:p>
        </p:txBody>
      </p:sp>
      <p:sp>
        <p:nvSpPr>
          <p:cNvPr id="167955" name="Text Box 1043"/>
          <p:cNvSpPr txBox="1">
            <a:spLocks noChangeArrowheads="1"/>
          </p:cNvSpPr>
          <p:nvPr/>
        </p:nvSpPr>
        <p:spPr bwMode="auto">
          <a:xfrm>
            <a:off x="1143000" y="5372323"/>
            <a:ext cx="76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chemeClr val="tx2"/>
                </a:solidFill>
                <a:latin typeface="Arial" charset="0"/>
              </a:rPr>
              <a:t>A</a:t>
            </a:r>
            <a:r>
              <a:rPr lang="es-MX" sz="1600" b="1" baseline="30000">
                <a:solidFill>
                  <a:schemeClr val="tx2"/>
                </a:solidFill>
                <a:latin typeface="Arial" charset="0"/>
              </a:rPr>
              <a:t>           </a:t>
            </a:r>
            <a:r>
              <a:rPr lang="es-MX" sz="1600" b="1">
                <a:solidFill>
                  <a:schemeClr val="tx2"/>
                </a:solidFill>
                <a:latin typeface="Arial" charset="0"/>
              </a:rPr>
              <a:t> B</a:t>
            </a:r>
            <a:endParaRPr lang="es-MX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7959" name="Rectangle 1047"/>
          <p:cNvSpPr>
            <a:spLocks noChangeArrowheads="1"/>
          </p:cNvSpPr>
          <p:nvPr/>
        </p:nvSpPr>
        <p:spPr bwMode="auto">
          <a:xfrm>
            <a:off x="1693863" y="5137373"/>
            <a:ext cx="24923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r>
              <a:rPr lang="es-MX" sz="1600" b="1">
                <a:solidFill>
                  <a:srgbClr val="FF3300"/>
                </a:solidFill>
                <a:latin typeface="Arial" charset="0"/>
              </a:rPr>
              <a:t>(</a:t>
            </a:r>
            <a:r>
              <a:rPr lang="es-MX" sz="1600" b="1">
                <a:solidFill>
                  <a:srgbClr val="FF3300"/>
                </a:solidFill>
                <a:latin typeface="Arial" charset="0"/>
                <a:cs typeface="Arial" charset="0"/>
              </a:rPr>
              <a:t>–</a:t>
            </a:r>
            <a:r>
              <a:rPr lang="es-MX" sz="1600" b="1">
                <a:solidFill>
                  <a:srgbClr val="FF3300"/>
                </a:solidFill>
                <a:latin typeface="Arial" charset="0"/>
              </a:rPr>
              <a:t>)</a:t>
            </a:r>
            <a:endParaRPr lang="es-ES" sz="16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7958" name="Rectangle 1046"/>
          <p:cNvSpPr>
            <a:spLocks noChangeArrowheads="1"/>
          </p:cNvSpPr>
          <p:nvPr/>
        </p:nvSpPr>
        <p:spPr bwMode="auto">
          <a:xfrm>
            <a:off x="1096963" y="5135786"/>
            <a:ext cx="25558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r>
              <a:rPr lang="es-MX" sz="1600" b="1">
                <a:solidFill>
                  <a:srgbClr val="FF3300"/>
                </a:solidFill>
                <a:latin typeface="Arial" charset="0"/>
              </a:rPr>
              <a:t>(+)</a:t>
            </a:r>
            <a:endParaRPr lang="es-ES" sz="16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7957" name="Text Box 1045"/>
          <p:cNvSpPr txBox="1">
            <a:spLocks noChangeArrowheads="1"/>
          </p:cNvSpPr>
          <p:nvPr/>
        </p:nvSpPr>
        <p:spPr bwMode="auto">
          <a:xfrm>
            <a:off x="4352925" y="5359623"/>
            <a:ext cx="1309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just">
              <a:spcAft>
                <a:spcPct val="70000"/>
              </a:spcAft>
              <a:tabLst>
                <a:tab pos="381000" algn="l"/>
                <a:tab pos="2095500" algn="l"/>
                <a:tab pos="3810000" algn="l"/>
              </a:tabLst>
            </a:pPr>
            <a:r>
              <a:rPr lang="es-MX" sz="1600" b="1">
                <a:solidFill>
                  <a:srgbClr val="FF0000"/>
                </a:solidFill>
                <a:latin typeface="Arial" charset="0"/>
              </a:rPr>
              <a:t>Enlace Iónico</a:t>
            </a:r>
          </a:p>
        </p:txBody>
      </p:sp>
      <p:grpSp>
        <p:nvGrpSpPr>
          <p:cNvPr id="3" name="Group 1048"/>
          <p:cNvGrpSpPr>
            <a:grpSpLocks/>
          </p:cNvGrpSpPr>
          <p:nvPr/>
        </p:nvGrpSpPr>
        <p:grpSpPr bwMode="auto">
          <a:xfrm>
            <a:off x="7164288" y="2797398"/>
            <a:ext cx="336550" cy="2819400"/>
            <a:chOff x="4029" y="2640"/>
            <a:chExt cx="199" cy="1248"/>
          </a:xfrm>
        </p:grpSpPr>
        <p:sp>
          <p:nvSpPr>
            <p:cNvPr id="5148" name="Line 1049"/>
            <p:cNvSpPr>
              <a:spLocks noChangeShapeType="1"/>
            </p:cNvSpPr>
            <p:nvPr/>
          </p:nvSpPr>
          <p:spPr bwMode="auto">
            <a:xfrm>
              <a:off x="4224" y="264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MX"/>
            </a:p>
          </p:txBody>
        </p:sp>
        <p:sp>
          <p:nvSpPr>
            <p:cNvPr id="5149" name="Text Box 1050"/>
            <p:cNvSpPr txBox="1">
              <a:spLocks noChangeArrowheads="1"/>
            </p:cNvSpPr>
            <p:nvPr/>
          </p:nvSpPr>
          <p:spPr bwMode="auto">
            <a:xfrm rot="-5400000">
              <a:off x="3769" y="3186"/>
              <a:ext cx="720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b="1" i="1"/>
                <a:t>Densidad</a:t>
              </a:r>
            </a:p>
          </p:txBody>
        </p:sp>
      </p:grpSp>
      <p:grpSp>
        <p:nvGrpSpPr>
          <p:cNvPr id="4" name="Group 1051"/>
          <p:cNvGrpSpPr>
            <a:grpSpLocks/>
          </p:cNvGrpSpPr>
          <p:nvPr/>
        </p:nvGrpSpPr>
        <p:grpSpPr bwMode="auto">
          <a:xfrm>
            <a:off x="7665831" y="2797398"/>
            <a:ext cx="338250" cy="2819400"/>
            <a:chOff x="4028" y="2640"/>
            <a:chExt cx="199" cy="1248"/>
          </a:xfrm>
        </p:grpSpPr>
        <p:sp>
          <p:nvSpPr>
            <p:cNvPr id="5146" name="Line 1052"/>
            <p:cNvSpPr>
              <a:spLocks noChangeShapeType="1"/>
            </p:cNvSpPr>
            <p:nvPr/>
          </p:nvSpPr>
          <p:spPr bwMode="auto">
            <a:xfrm>
              <a:off x="4224" y="264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MX"/>
            </a:p>
          </p:txBody>
        </p:sp>
        <p:sp>
          <p:nvSpPr>
            <p:cNvPr id="5147" name="Text Box 1053"/>
            <p:cNvSpPr txBox="1">
              <a:spLocks noChangeArrowheads="1"/>
            </p:cNvSpPr>
            <p:nvPr/>
          </p:nvSpPr>
          <p:spPr bwMode="auto">
            <a:xfrm rot="16200000">
              <a:off x="3682" y="3098"/>
              <a:ext cx="892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b="1" i="1" dirty="0"/>
                <a:t>Solubilidad en agua</a:t>
              </a:r>
            </a:p>
          </p:txBody>
        </p:sp>
      </p:grpSp>
      <p:grpSp>
        <p:nvGrpSpPr>
          <p:cNvPr id="5" name="Group 1054"/>
          <p:cNvGrpSpPr>
            <a:grpSpLocks/>
          </p:cNvGrpSpPr>
          <p:nvPr/>
        </p:nvGrpSpPr>
        <p:grpSpPr bwMode="auto">
          <a:xfrm>
            <a:off x="8237438" y="2797398"/>
            <a:ext cx="336550" cy="2819400"/>
            <a:chOff x="4032" y="2640"/>
            <a:chExt cx="198" cy="1248"/>
          </a:xfrm>
        </p:grpSpPr>
        <p:sp>
          <p:nvSpPr>
            <p:cNvPr id="5144" name="Line 1055"/>
            <p:cNvSpPr>
              <a:spLocks noChangeShapeType="1"/>
            </p:cNvSpPr>
            <p:nvPr/>
          </p:nvSpPr>
          <p:spPr bwMode="auto">
            <a:xfrm>
              <a:off x="4224" y="264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s-MX"/>
            </a:p>
          </p:txBody>
        </p:sp>
        <p:sp>
          <p:nvSpPr>
            <p:cNvPr id="5145" name="Text Box 1056"/>
            <p:cNvSpPr txBox="1">
              <a:spLocks noChangeArrowheads="1"/>
            </p:cNvSpPr>
            <p:nvPr/>
          </p:nvSpPr>
          <p:spPr bwMode="auto">
            <a:xfrm rot="-5400000">
              <a:off x="3771" y="3184"/>
              <a:ext cx="72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 b="1" i="1"/>
                <a:t>p. f.       p. eb.</a:t>
              </a:r>
            </a:p>
          </p:txBody>
        </p:sp>
      </p:grpSp>
      <p:sp>
        <p:nvSpPr>
          <p:cNvPr id="32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Enlace covalente</a:t>
            </a:r>
          </a:p>
        </p:txBody>
      </p:sp>
    </p:spTree>
    <p:extLst>
      <p:ext uri="{BB962C8B-B14F-4D97-AF65-F5344CB8AC3E}">
        <p14:creationId xmlns:p14="http://schemas.microsoft.com/office/powerpoint/2010/main" val="1630062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753989" y="2060848"/>
            <a:ext cx="7634436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800" dirty="0">
                <a:solidFill>
                  <a:srgbClr val="000099"/>
                </a:solidFill>
                <a:latin typeface="Arial" charset="0"/>
              </a:rPr>
              <a:t>Un enlace iónico se forma cuando se transfiere uno o más electrones de valencia de un átomo a otro (del menos electronegativo al más electronegativo), creando así iones positivos y negativos. Este enlace se forma comúnmente cuando la diferencia de electronegatividades entre los dos átomos participantes es mayor de 1.6.</a:t>
            </a:r>
          </a:p>
        </p:txBody>
      </p:sp>
      <p:sp>
        <p:nvSpPr>
          <p:cNvPr id="4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Enlace iónico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995363" y="1586116"/>
            <a:ext cx="715168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800" dirty="0">
                <a:solidFill>
                  <a:srgbClr val="000099"/>
                </a:solidFill>
                <a:latin typeface="Arial" charset="0"/>
              </a:rPr>
              <a:t>Un enlace covalente coordinado se forma, cuando uno solo de los átomos contribuye con los dos electrones para formar el enlace, como en el caso del NH</a:t>
            </a:r>
            <a:r>
              <a:rPr lang="es-MX" sz="1800" baseline="-25000" dirty="0">
                <a:solidFill>
                  <a:srgbClr val="000099"/>
                </a:solidFill>
                <a:latin typeface="Arial" charset="0"/>
              </a:rPr>
              <a:t>4</a:t>
            </a:r>
            <a:r>
              <a:rPr lang="es-MX" sz="1800" baseline="30000" dirty="0">
                <a:solidFill>
                  <a:srgbClr val="000099"/>
                </a:solidFill>
                <a:latin typeface="Arial" charset="0"/>
              </a:rPr>
              <a:t>+</a:t>
            </a:r>
            <a:endParaRPr lang="es-MX" sz="1800" baseline="-250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Enlace covalente coordinado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76232"/>
              </p:ext>
            </p:extLst>
          </p:nvPr>
        </p:nvGraphicFramePr>
        <p:xfrm>
          <a:off x="2171601" y="2060848"/>
          <a:ext cx="4381599" cy="3855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Document" r:id="rId3" imgW="2400480" imgH="2247840" progId="ChemWindow.Document">
                  <p:embed/>
                </p:oleObj>
              </mc:Choice>
              <mc:Fallback>
                <p:oleObj name="Document" r:id="rId3" imgW="2400480" imgH="2247840" progId="ChemWindow.Document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601" y="2060848"/>
                        <a:ext cx="4381599" cy="3855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995363" y="1270000"/>
            <a:ext cx="7151687" cy="4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ct val="70000"/>
              </a:spcAft>
            </a:pPr>
            <a:r>
              <a:rPr lang="es-MX" sz="1600" dirty="0">
                <a:solidFill>
                  <a:srgbClr val="000099"/>
                </a:solidFill>
                <a:latin typeface="Arial" charset="0"/>
              </a:rPr>
              <a:t>Qué tipos de enlace presenta la molécula hipotética siguiente:</a:t>
            </a:r>
          </a:p>
        </p:txBody>
      </p:sp>
      <p:sp>
        <p:nvSpPr>
          <p:cNvPr id="4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Ejercicio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71600" y="2413694"/>
            <a:ext cx="2324100" cy="1303338"/>
            <a:chOff x="1896" y="1080"/>
            <a:chExt cx="1464" cy="821"/>
          </a:xfrm>
        </p:grpSpPr>
        <p:sp>
          <p:nvSpPr>
            <p:cNvPr id="8200" name="Oval 7"/>
            <p:cNvSpPr>
              <a:spLocks noChangeArrowheads="1"/>
            </p:cNvSpPr>
            <p:nvPr/>
          </p:nvSpPr>
          <p:spPr bwMode="auto">
            <a:xfrm>
              <a:off x="1920" y="1080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C5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b="1">
                  <a:solidFill>
                    <a:schemeClr val="bg1"/>
                  </a:solidFill>
                  <a:cs typeface="Times New Roman" pitchFamily="18" charset="0"/>
                </a:rPr>
                <a:t>+</a:t>
              </a:r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2880" y="1080"/>
              <a:ext cx="432" cy="432"/>
            </a:xfrm>
            <a:prstGeom prst="ellipse">
              <a:avLst/>
            </a:prstGeom>
            <a:gradFill rotWithShape="0">
              <a:gsLst>
                <a:gs pos="0">
                  <a:srgbClr val="0099FF"/>
                </a:gs>
                <a:gs pos="100000">
                  <a:srgbClr val="0076C5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b="1">
                  <a:solidFill>
                    <a:schemeClr val="bg1"/>
                  </a:solidFill>
                  <a:cs typeface="Times New Roman" pitchFamily="18" charset="0"/>
                </a:rPr>
                <a:t>–</a:t>
              </a:r>
            </a:p>
          </p:txBody>
        </p:sp>
        <p:sp>
          <p:nvSpPr>
            <p:cNvPr id="8202" name="AutoShape 11"/>
            <p:cNvSpPr>
              <a:spLocks/>
            </p:cNvSpPr>
            <p:nvPr/>
          </p:nvSpPr>
          <p:spPr bwMode="auto">
            <a:xfrm rot="-5400000">
              <a:off x="2604" y="924"/>
              <a:ext cx="48" cy="1464"/>
            </a:xfrm>
            <a:prstGeom prst="leftBrace">
              <a:avLst>
                <a:gd name="adj1" fmla="val 2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Text Box 12"/>
            <p:cNvSpPr txBox="1">
              <a:spLocks noChangeArrowheads="1"/>
            </p:cNvSpPr>
            <p:nvPr/>
          </p:nvSpPr>
          <p:spPr bwMode="auto">
            <a:xfrm>
              <a:off x="2438" y="1728"/>
              <a:ext cx="3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 b="1">
                  <a:latin typeface="Arial" charset="0"/>
                </a:rPr>
                <a:t>Iones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302968" y="2566094"/>
            <a:ext cx="1676400" cy="922338"/>
            <a:chOff x="3840" y="1176"/>
            <a:chExt cx="1056" cy="581"/>
          </a:xfrm>
        </p:grpSpPr>
        <p:sp>
          <p:nvSpPr>
            <p:cNvPr id="8198" name="Oval 8"/>
            <p:cNvSpPr>
              <a:spLocks noChangeArrowheads="1"/>
            </p:cNvSpPr>
            <p:nvPr/>
          </p:nvSpPr>
          <p:spPr bwMode="auto">
            <a:xfrm>
              <a:off x="3840" y="1176"/>
              <a:ext cx="1056" cy="24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91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+          </a:t>
              </a:r>
              <a:r>
                <a:rPr lang="es-ES" b="1" dirty="0">
                  <a:solidFill>
                    <a:schemeClr val="bg1"/>
                  </a:solidFill>
                  <a:cs typeface="Times New Roman" pitchFamily="18" charset="0"/>
                </a:rPr>
                <a:t>–</a:t>
              </a:r>
              <a:endParaRPr lang="es-ES" b="1" dirty="0">
                <a:solidFill>
                  <a:schemeClr val="bg1"/>
                </a:solidFill>
              </a:endParaRPr>
            </a:p>
          </p:txBody>
        </p:sp>
        <p:sp>
          <p:nvSpPr>
            <p:cNvPr id="8199" name="Text Box 14"/>
            <p:cNvSpPr txBox="1">
              <a:spLocks noChangeArrowheads="1"/>
            </p:cNvSpPr>
            <p:nvPr/>
          </p:nvSpPr>
          <p:spPr bwMode="auto">
            <a:xfrm>
              <a:off x="4032" y="1584"/>
              <a:ext cx="74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200" b="1">
                  <a:latin typeface="Arial" charset="0"/>
                </a:rPr>
                <a:t>Polar (Dipolo)</a:t>
              </a:r>
            </a:p>
          </p:txBody>
        </p:sp>
      </p:grpSp>
      <p:sp>
        <p:nvSpPr>
          <p:cNvPr id="162822" name="Oval 6"/>
          <p:cNvSpPr>
            <a:spLocks noChangeArrowheads="1"/>
          </p:cNvSpPr>
          <p:nvPr/>
        </p:nvSpPr>
        <p:spPr bwMode="auto">
          <a:xfrm>
            <a:off x="7342584" y="2413694"/>
            <a:ext cx="685800" cy="6858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6784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/>
          </a:p>
          <a:p>
            <a:pPr algn="ctr">
              <a:defRPr/>
            </a:pPr>
            <a:endParaRPr lang="es-ES"/>
          </a:p>
          <a:p>
            <a:pPr algn="ctr">
              <a:defRPr/>
            </a:pPr>
            <a:endParaRPr lang="es-ES"/>
          </a:p>
          <a:p>
            <a:pPr algn="ctr">
              <a:defRPr/>
            </a:pPr>
            <a:r>
              <a:rPr lang="es-ES" sz="1200" b="1">
                <a:latin typeface="Arial" charset="0"/>
              </a:rPr>
              <a:t>No polar</a:t>
            </a:r>
          </a:p>
        </p:txBody>
      </p:sp>
      <p:sp>
        <p:nvSpPr>
          <p:cNvPr id="12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Fuerzas intermoleculares</a:t>
            </a:r>
          </a:p>
        </p:txBody>
      </p:sp>
      <p:sp>
        <p:nvSpPr>
          <p:cNvPr id="13" name="Text Box 72"/>
          <p:cNvSpPr txBox="1">
            <a:spLocks noChangeArrowheads="1"/>
          </p:cNvSpPr>
          <p:nvPr/>
        </p:nvSpPr>
        <p:spPr bwMode="auto">
          <a:xfrm>
            <a:off x="632756" y="1480968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 dirty="0">
                <a:solidFill>
                  <a:srgbClr val="000099"/>
                </a:solidFill>
                <a:latin typeface="Arial" charset="0"/>
              </a:rPr>
              <a:t>Tipos de moléculas: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animBg="1" autoUpdateAnimBg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6" name="Oval 12"/>
          <p:cNvSpPr>
            <a:spLocks noChangeArrowheads="1"/>
          </p:cNvSpPr>
          <p:nvPr/>
        </p:nvSpPr>
        <p:spPr bwMode="auto">
          <a:xfrm>
            <a:off x="3505200" y="2026940"/>
            <a:ext cx="304800" cy="304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C5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cs typeface="Times New Roman" pitchFamily="18" charset="0"/>
              </a:rPr>
              <a:t>+</a:t>
            </a:r>
          </a:p>
        </p:txBody>
      </p:sp>
      <p:sp>
        <p:nvSpPr>
          <p:cNvPr id="185357" name="Oval 13"/>
          <p:cNvSpPr>
            <a:spLocks noChangeArrowheads="1"/>
          </p:cNvSpPr>
          <p:nvPr/>
        </p:nvSpPr>
        <p:spPr bwMode="auto">
          <a:xfrm>
            <a:off x="4114800" y="2026940"/>
            <a:ext cx="304800" cy="304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C5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cs typeface="Times New Roman" pitchFamily="18" charset="0"/>
              </a:rPr>
              <a:t>+</a:t>
            </a:r>
          </a:p>
        </p:txBody>
      </p:sp>
      <p:sp>
        <p:nvSpPr>
          <p:cNvPr id="185360" name="Oval 16"/>
          <p:cNvSpPr>
            <a:spLocks noChangeArrowheads="1"/>
          </p:cNvSpPr>
          <p:nvPr/>
        </p:nvSpPr>
        <p:spPr bwMode="auto">
          <a:xfrm>
            <a:off x="3505200" y="256034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cs typeface="Times New Roman" pitchFamily="18" charset="0"/>
              </a:rPr>
              <a:t>–</a:t>
            </a:r>
          </a:p>
        </p:txBody>
      </p:sp>
      <p:sp>
        <p:nvSpPr>
          <p:cNvPr id="185361" name="Oval 17"/>
          <p:cNvSpPr>
            <a:spLocks noChangeArrowheads="1"/>
          </p:cNvSpPr>
          <p:nvPr/>
        </p:nvSpPr>
        <p:spPr bwMode="auto">
          <a:xfrm>
            <a:off x="4114800" y="2560340"/>
            <a:ext cx="304800" cy="304800"/>
          </a:xfrm>
          <a:prstGeom prst="ellipse">
            <a:avLst/>
          </a:prstGeom>
          <a:gradFill rotWithShape="0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600" b="1">
                <a:solidFill>
                  <a:schemeClr val="bg1"/>
                </a:solidFill>
                <a:cs typeface="Times New Roman" pitchFamily="18" charset="0"/>
              </a:rPr>
              <a:t>–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3505200" y="3093740"/>
            <a:ext cx="914400" cy="304800"/>
            <a:chOff x="2208" y="1608"/>
            <a:chExt cx="576" cy="192"/>
          </a:xfrm>
        </p:grpSpPr>
        <p:sp>
          <p:nvSpPr>
            <p:cNvPr id="9242" name="Oval 14"/>
            <p:cNvSpPr>
              <a:spLocks noChangeArrowheads="1"/>
            </p:cNvSpPr>
            <p:nvPr/>
          </p:nvSpPr>
          <p:spPr bwMode="auto">
            <a:xfrm>
              <a:off x="2208" y="1608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C5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b="1">
                  <a:solidFill>
                    <a:schemeClr val="bg1"/>
                  </a:solidFill>
                  <a:cs typeface="Times New Roman" pitchFamily="18" charset="0"/>
                </a:rPr>
                <a:t>+</a:t>
              </a:r>
            </a:p>
          </p:txBody>
        </p:sp>
        <p:sp>
          <p:nvSpPr>
            <p:cNvPr id="9243" name="Oval 15"/>
            <p:cNvSpPr>
              <a:spLocks noChangeArrowheads="1"/>
            </p:cNvSpPr>
            <p:nvPr/>
          </p:nvSpPr>
          <p:spPr bwMode="auto">
            <a:xfrm>
              <a:off x="2592" y="160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b="1">
                  <a:solidFill>
                    <a:schemeClr val="bg1"/>
                  </a:solidFill>
                  <a:cs typeface="Times New Roman" pitchFamily="18" charset="0"/>
                </a:rPr>
                <a:t>–</a:t>
              </a:r>
            </a:p>
          </p:txBody>
        </p:sp>
      </p:grpSp>
      <p:sp>
        <p:nvSpPr>
          <p:cNvPr id="185351" name="AutoShape 7"/>
          <p:cNvSpPr>
            <a:spLocks/>
          </p:cNvSpPr>
          <p:nvPr/>
        </p:nvSpPr>
        <p:spPr bwMode="auto">
          <a:xfrm rot="10800000">
            <a:off x="4572000" y="1988840"/>
            <a:ext cx="76200" cy="1447800"/>
          </a:xfrm>
          <a:prstGeom prst="leftBrace">
            <a:avLst>
              <a:gd name="adj1" fmla="val 158333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362" name="Text Box 18"/>
          <p:cNvSpPr txBox="1">
            <a:spLocks noChangeArrowheads="1"/>
          </p:cNvSpPr>
          <p:nvPr/>
        </p:nvSpPr>
        <p:spPr bwMode="auto">
          <a:xfrm>
            <a:off x="4903472" y="2560340"/>
            <a:ext cx="9429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FF"/>
                </a:solidFill>
                <a:latin typeface="Arial" charset="0"/>
              </a:rPr>
              <a:t>Ion-ion</a:t>
            </a: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3276600" y="4026768"/>
            <a:ext cx="1600200" cy="342900"/>
            <a:chOff x="2064" y="2256"/>
            <a:chExt cx="1008" cy="216"/>
          </a:xfrm>
        </p:grpSpPr>
        <p:sp>
          <p:nvSpPr>
            <p:cNvPr id="9240" name="Oval 10"/>
            <p:cNvSpPr>
              <a:spLocks noChangeArrowheads="1"/>
            </p:cNvSpPr>
            <p:nvPr/>
          </p:nvSpPr>
          <p:spPr bwMode="auto">
            <a:xfrm>
              <a:off x="2544" y="2304"/>
              <a:ext cx="528" cy="1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91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400" b="1">
                  <a:solidFill>
                    <a:schemeClr val="bg1"/>
                  </a:solidFill>
                </a:rPr>
                <a:t>+           </a:t>
              </a:r>
              <a:r>
                <a:rPr lang="es-ES" sz="1400" b="1">
                  <a:solidFill>
                    <a:schemeClr val="bg1"/>
                  </a:solidFill>
                  <a:cs typeface="Times New Roman" pitchFamily="18" charset="0"/>
                </a:rPr>
                <a:t>–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  <p:sp>
          <p:nvSpPr>
            <p:cNvPr id="9241" name="Oval 19"/>
            <p:cNvSpPr>
              <a:spLocks noChangeArrowheads="1"/>
            </p:cNvSpPr>
            <p:nvPr/>
          </p:nvSpPr>
          <p:spPr bwMode="auto">
            <a:xfrm>
              <a:off x="2064" y="225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C5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b="1">
                  <a:solidFill>
                    <a:schemeClr val="bg1"/>
                  </a:solidFill>
                  <a:cs typeface="Times New Roman" pitchFamily="18" charset="0"/>
                </a:rPr>
                <a:t>+</a:t>
              </a: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3276600" y="4560168"/>
            <a:ext cx="1600200" cy="304800"/>
            <a:chOff x="2064" y="2592"/>
            <a:chExt cx="1008" cy="192"/>
          </a:xfrm>
        </p:grpSpPr>
        <p:sp>
          <p:nvSpPr>
            <p:cNvPr id="9238" name="Oval 20"/>
            <p:cNvSpPr>
              <a:spLocks noChangeArrowheads="1"/>
            </p:cNvSpPr>
            <p:nvPr/>
          </p:nvSpPr>
          <p:spPr bwMode="auto">
            <a:xfrm>
              <a:off x="2064" y="259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b="1" dirty="0">
                  <a:solidFill>
                    <a:schemeClr val="bg1"/>
                  </a:solidFill>
                  <a:cs typeface="Times New Roman" pitchFamily="18" charset="0"/>
                </a:rPr>
                <a:t>–</a:t>
              </a:r>
            </a:p>
          </p:txBody>
        </p:sp>
        <p:sp>
          <p:nvSpPr>
            <p:cNvPr id="9239" name="Oval 21"/>
            <p:cNvSpPr>
              <a:spLocks noChangeArrowheads="1"/>
            </p:cNvSpPr>
            <p:nvPr/>
          </p:nvSpPr>
          <p:spPr bwMode="auto">
            <a:xfrm>
              <a:off x="2544" y="2592"/>
              <a:ext cx="528" cy="1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91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400" b="1">
                  <a:solidFill>
                    <a:schemeClr val="bg1"/>
                  </a:solidFill>
                </a:rPr>
                <a:t>+           </a:t>
              </a:r>
              <a:r>
                <a:rPr lang="es-ES" sz="1400" b="1">
                  <a:solidFill>
                    <a:schemeClr val="bg1"/>
                  </a:solidFill>
                  <a:cs typeface="Times New Roman" pitchFamily="18" charset="0"/>
                </a:rPr>
                <a:t>–</a:t>
              </a:r>
              <a:endParaRPr lang="es-E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85366" name="AutoShape 22"/>
          <p:cNvSpPr>
            <a:spLocks/>
          </p:cNvSpPr>
          <p:nvPr/>
        </p:nvSpPr>
        <p:spPr bwMode="auto">
          <a:xfrm rot="10800000">
            <a:off x="5029200" y="3988668"/>
            <a:ext cx="76200" cy="952500"/>
          </a:xfrm>
          <a:prstGeom prst="leftBrace">
            <a:avLst>
              <a:gd name="adj1" fmla="val 1041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367" name="Text Box 23"/>
          <p:cNvSpPr txBox="1">
            <a:spLocks noChangeArrowheads="1"/>
          </p:cNvSpPr>
          <p:nvPr/>
        </p:nvSpPr>
        <p:spPr bwMode="auto">
          <a:xfrm>
            <a:off x="5360672" y="4331568"/>
            <a:ext cx="11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>
                <a:solidFill>
                  <a:srgbClr val="0000FF"/>
                </a:solidFill>
                <a:latin typeface="Arial" charset="0"/>
              </a:rPr>
              <a:t>Ion-dipolo</a:t>
            </a:r>
          </a:p>
        </p:txBody>
      </p: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2971800" y="5598095"/>
            <a:ext cx="1905000" cy="266700"/>
            <a:chOff x="1872" y="3312"/>
            <a:chExt cx="1200" cy="168"/>
          </a:xfrm>
        </p:grpSpPr>
        <p:sp>
          <p:nvSpPr>
            <p:cNvPr id="9236" name="Oval 24"/>
            <p:cNvSpPr>
              <a:spLocks noChangeArrowheads="1"/>
            </p:cNvSpPr>
            <p:nvPr/>
          </p:nvSpPr>
          <p:spPr bwMode="auto">
            <a:xfrm>
              <a:off x="2544" y="3312"/>
              <a:ext cx="528" cy="1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91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</a:rPr>
                <a:t>+           </a:t>
              </a:r>
              <a:r>
                <a:rPr lang="es-ES" sz="1400" b="1" dirty="0">
                  <a:solidFill>
                    <a:schemeClr val="bg1"/>
                  </a:solidFill>
                  <a:cs typeface="Times New Roman" pitchFamily="18" charset="0"/>
                </a:rPr>
                <a:t>–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237" name="Oval 26"/>
            <p:cNvSpPr>
              <a:spLocks noChangeArrowheads="1"/>
            </p:cNvSpPr>
            <p:nvPr/>
          </p:nvSpPr>
          <p:spPr bwMode="auto">
            <a:xfrm>
              <a:off x="1872" y="3312"/>
              <a:ext cx="528" cy="1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91000">
                  <a:schemeClr val="tx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400" b="1" dirty="0">
                  <a:solidFill>
                    <a:schemeClr val="bg1"/>
                  </a:solidFill>
                </a:rPr>
                <a:t>+           </a:t>
              </a:r>
              <a:r>
                <a:rPr lang="es-ES" sz="1400" b="1" dirty="0">
                  <a:solidFill>
                    <a:schemeClr val="bg1"/>
                  </a:solidFill>
                  <a:cs typeface="Times New Roman" pitchFamily="18" charset="0"/>
                </a:rPr>
                <a:t>–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5373" name="Text Box 29"/>
          <p:cNvSpPr txBox="1">
            <a:spLocks noChangeArrowheads="1"/>
          </p:cNvSpPr>
          <p:nvPr/>
        </p:nvSpPr>
        <p:spPr bwMode="auto">
          <a:xfrm>
            <a:off x="5360671" y="5641503"/>
            <a:ext cx="13715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FF"/>
                </a:solidFill>
                <a:latin typeface="Arial" charset="0"/>
              </a:rPr>
              <a:t>Dipolo-dipolo</a:t>
            </a:r>
          </a:p>
        </p:txBody>
      </p:sp>
      <p:sp>
        <p:nvSpPr>
          <p:cNvPr id="24" name="Text Box 72"/>
          <p:cNvSpPr txBox="1">
            <a:spLocks noChangeArrowheads="1"/>
          </p:cNvSpPr>
          <p:nvPr/>
        </p:nvSpPr>
        <p:spPr bwMode="auto">
          <a:xfrm>
            <a:off x="2590800" y="765175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800" b="1" dirty="0">
                <a:solidFill>
                  <a:srgbClr val="000099"/>
                </a:solidFill>
                <a:latin typeface="Arial" charset="0"/>
              </a:rPr>
              <a:t>Fuerzas intermoleculares</a:t>
            </a:r>
          </a:p>
        </p:txBody>
      </p:sp>
      <p:sp>
        <p:nvSpPr>
          <p:cNvPr id="25" name="Text Box 72"/>
          <p:cNvSpPr txBox="1">
            <a:spLocks noChangeArrowheads="1"/>
          </p:cNvSpPr>
          <p:nvPr/>
        </p:nvSpPr>
        <p:spPr bwMode="auto">
          <a:xfrm>
            <a:off x="632756" y="1480968"/>
            <a:ext cx="4947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800" dirty="0">
                <a:solidFill>
                  <a:srgbClr val="000099"/>
                </a:solidFill>
                <a:latin typeface="Arial" charset="0"/>
              </a:rPr>
              <a:t>Tipos de interacciones entre moléculas: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 animBg="1" autoUpdateAnimBg="0"/>
      <p:bldP spid="185357" grpId="0" animBg="1" autoUpdateAnimBg="0"/>
      <p:bldP spid="185360" grpId="0" animBg="1" autoUpdateAnimBg="0"/>
      <p:bldP spid="185361" grpId="0" animBg="1" autoUpdateAnimBg="0"/>
      <p:bldP spid="185351" grpId="0" animBg="1"/>
      <p:bldP spid="185362" grpId="0" autoUpdateAnimBg="0"/>
      <p:bldP spid="185366" grpId="0" animBg="1"/>
      <p:bldP spid="185367" grpId="0" autoUpdateAnimBg="0"/>
      <p:bldP spid="185373" grpId="0" autoUpdateAnimBg="0"/>
      <p:bldP spid="25" grpId="0"/>
    </p:bldLst>
  </p:timing>
</p:sld>
</file>

<file path=ppt/theme/theme1.xml><?xml version="1.0" encoding="utf-8"?>
<a:theme xmlns:a="http://schemas.openxmlformats.org/drawingml/2006/main" name="Ingeniería1">
  <a:themeElements>
    <a:clrScheme name="Ingeniería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ngeniería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geniería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eniería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Settings\Alfredo\Datos de programa\Microsoft\Plantillas\Ingeniería1.pot</Template>
  <TotalTime>2916</TotalTime>
  <Words>822</Words>
  <Application>Microsoft Office PowerPoint</Application>
  <PresentationFormat>Presentación en pantalla (4:3)</PresentationFormat>
  <Paragraphs>234</Paragraphs>
  <Slides>25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Symbol</vt:lpstr>
      <vt:lpstr>Times New Roman</vt:lpstr>
      <vt:lpstr>Wingdings</vt:lpstr>
      <vt:lpstr>Ingeniería1</vt:lpstr>
      <vt:lpstr>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Alfredo Velásquez Márquez</dc:creator>
  <cp:lastModifiedBy>Alfredo Velásquez M.</cp:lastModifiedBy>
  <cp:revision>216</cp:revision>
  <dcterms:created xsi:type="dcterms:W3CDTF">2006-08-24T12:20:22Z</dcterms:created>
  <dcterms:modified xsi:type="dcterms:W3CDTF">2019-08-26T23:19:42Z</dcterms:modified>
</cp:coreProperties>
</file>