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6" r:id="rId2"/>
    <p:sldId id="260" r:id="rId3"/>
    <p:sldId id="331" r:id="rId4"/>
    <p:sldId id="358" r:id="rId5"/>
    <p:sldId id="359" r:id="rId6"/>
    <p:sldId id="360" r:id="rId7"/>
    <p:sldId id="326" r:id="rId8"/>
    <p:sldId id="333" r:id="rId9"/>
    <p:sldId id="330" r:id="rId10"/>
    <p:sldId id="367" r:id="rId11"/>
    <p:sldId id="368" r:id="rId12"/>
    <p:sldId id="366" r:id="rId13"/>
    <p:sldId id="372" r:id="rId14"/>
    <p:sldId id="369" r:id="rId15"/>
    <p:sldId id="370" r:id="rId16"/>
    <p:sldId id="373" r:id="rId17"/>
    <p:sldId id="371" r:id="rId18"/>
    <p:sldId id="374" r:id="rId19"/>
    <p:sldId id="375" r:id="rId20"/>
    <p:sldId id="362" r:id="rId21"/>
    <p:sldId id="365" r:id="rId22"/>
    <p:sldId id="363" r:id="rId23"/>
  </p:sldIdLst>
  <p:sldSz cx="9144000" cy="6858000" type="screen4x3"/>
  <p:notesSz cx="6858000" cy="9144000"/>
  <p:defaultTex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modifyVerifier cryptProviderType="rsaAES" cryptAlgorithmClass="hash" cryptAlgorithmType="typeAny" cryptAlgorithmSid="14" spinCount="100000" saltData="Ekxgovu302f63IZqKMDrDA==" hashData="a0uqGsZEqjfk33A8UVnmGkn74kvj6JBSMTR9lBR1NGH3aavWfkgA9hG7TmRA8DkZE4YRgJU1DZ/9YrTaFPj9h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a:srgbClr val="000099"/>
    <a:srgbClr val="FAFAE6"/>
    <a:srgbClr val="0066FF"/>
    <a:srgbClr val="0000FF"/>
    <a:srgbClr val="0000CC"/>
    <a:srgbClr val="808080"/>
    <a:srgbClr val="96969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23" autoAdjust="0"/>
    <p:restoredTop sz="94434" autoAdjust="0"/>
  </p:normalViewPr>
  <p:slideViewPr>
    <p:cSldViewPr showGuides="1">
      <p:cViewPr varScale="1">
        <p:scale>
          <a:sx n="71" d="100"/>
          <a:sy n="71" d="100"/>
        </p:scale>
        <p:origin x="14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Times New Roman" pitchFamily="18" charset="0"/>
              </a:defRPr>
            </a:lvl1pPr>
          </a:lstStyle>
          <a:p>
            <a:endParaRPr lang="es-E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latin typeface="Times New Roman" pitchFamily="18" charset="0"/>
              </a:defRPr>
            </a:lvl1pPr>
          </a:lstStyle>
          <a:p>
            <a:fld id="{4D72D657-C7AF-4AF4-B143-5B49F2D44CB9}" type="slidenum">
              <a:rPr lang="es-ES"/>
              <a:pPr/>
              <a:t>‹Nº›</a:t>
            </a:fld>
            <a:endParaRPr lang="es-ES"/>
          </a:p>
        </p:txBody>
      </p:sp>
    </p:spTree>
    <p:extLst>
      <p:ext uri="{BB962C8B-B14F-4D97-AF65-F5344CB8AC3E}">
        <p14:creationId xmlns:p14="http://schemas.microsoft.com/office/powerpoint/2010/main" val="3627805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4EE2A-0677-4CA3-B85D-B6966FC9CE8B}" type="slidenum">
              <a:rPr lang="es-ES"/>
              <a:pPr/>
              <a:t>2</a:t>
            </a:fld>
            <a:endParaRPr lang="es-E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s-ES" sz="1800" b="1" dirty="0">
              <a:solidFill>
                <a:srgbClr val="000066"/>
              </a:solidFill>
              <a:effectLst>
                <a:outerShdw blurRad="38100" dist="38100" dir="2700000" algn="tl">
                  <a:srgbClr val="C0C0C0"/>
                </a:outerShdw>
              </a:effectLst>
              <a:latin typeface="Arial" charset="0"/>
              <a:cs typeface="Times New Roman" pitchFamily="18" charset="0"/>
            </a:endParaRPr>
          </a:p>
        </p:txBody>
      </p:sp>
    </p:spTree>
    <p:extLst>
      <p:ext uri="{BB962C8B-B14F-4D97-AF65-F5344CB8AC3E}">
        <p14:creationId xmlns:p14="http://schemas.microsoft.com/office/powerpoint/2010/main" val="213310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E6"/>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1066800"/>
            <a:ext cx="9144000" cy="252000"/>
          </a:xfrm>
          <a:prstGeom prst="rect">
            <a:avLst/>
          </a:prstGeom>
          <a:gradFill rotWithShape="0">
            <a:gsLst>
              <a:gs pos="0">
                <a:srgbClr val="FAFAE6"/>
              </a:gs>
              <a:gs pos="50000">
                <a:srgbClr val="003399"/>
              </a:gs>
              <a:gs pos="100000">
                <a:srgbClr val="FAFAE6"/>
              </a:gs>
            </a:gsLst>
            <a:lin ang="5400000" scaled="1"/>
          </a:gradFill>
          <a:ln w="9525">
            <a:noFill/>
            <a:miter lim="800000"/>
            <a:headEnd/>
            <a:tailEnd/>
          </a:ln>
          <a:effectLst/>
        </p:spPr>
        <p:txBody>
          <a:bodyPr anchor="ctr">
            <a:spAutoFit/>
          </a:bodyPr>
          <a:lstStyle/>
          <a:p>
            <a:endParaRPr lang="es-MX"/>
          </a:p>
        </p:txBody>
      </p:sp>
      <p:sp>
        <p:nvSpPr>
          <p:cNvPr id="10" name="Text Box 4"/>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eaLnBrk="1" hangingPunct="1">
              <a:lnSpc>
                <a:spcPct val="70000"/>
              </a:lnSpc>
            </a:pPr>
            <a:r>
              <a:rPr lang="es-ES" sz="2800" i="1">
                <a:solidFill>
                  <a:srgbClr val="000099"/>
                </a:solidFill>
                <a:effectLst/>
                <a:latin typeface="Times New Roman" pitchFamily="18" charset="0"/>
              </a:rPr>
              <a:t>U   N   A   M</a:t>
            </a:r>
          </a:p>
        </p:txBody>
      </p:sp>
      <p:sp>
        <p:nvSpPr>
          <p:cNvPr id="11" name="Text Box 5"/>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eaLnBrk="1" hangingPunct="1">
              <a:lnSpc>
                <a:spcPct val="70000"/>
              </a:lnSpc>
            </a:pPr>
            <a:r>
              <a:rPr lang="es-ES" sz="1400">
                <a:solidFill>
                  <a:srgbClr val="000099"/>
                </a:solidFill>
                <a:effectLst/>
                <a:latin typeface="Times New Roman" pitchFamily="18" charset="0"/>
              </a:rPr>
              <a:t>Facultad de Ingeniería</a:t>
            </a:r>
          </a:p>
        </p:txBody>
      </p:sp>
      <p:sp>
        <p:nvSpPr>
          <p:cNvPr id="12" name="Text Box 8"/>
          <p:cNvSpPr txBox="1">
            <a:spLocks noChangeArrowheads="1"/>
          </p:cNvSpPr>
          <p:nvPr userDrawn="1"/>
        </p:nvSpPr>
        <p:spPr bwMode="auto">
          <a:xfrm>
            <a:off x="8509000" y="6620842"/>
            <a:ext cx="635000" cy="336550"/>
          </a:xfrm>
          <a:prstGeom prst="rect">
            <a:avLst/>
          </a:prstGeom>
          <a:noFill/>
          <a:ln w="9525">
            <a:noFill/>
            <a:miter lim="800000"/>
            <a:headEnd/>
            <a:tailEnd/>
          </a:ln>
          <a:effectLst/>
        </p:spPr>
        <p:txBody>
          <a:bodyPr wrap="none">
            <a:spAutoFit/>
            <a:flatTx/>
          </a:bodyPr>
          <a:lstStyle/>
          <a:p>
            <a:r>
              <a:rPr lang="es-ES" sz="1600" i="1" dirty="0">
                <a:solidFill>
                  <a:srgbClr val="9999FF"/>
                </a:solidFill>
                <a:effectLst>
                  <a:outerShdw blurRad="38100" dist="38100" dir="2700000" algn="tl">
                    <a:srgbClr val="000000"/>
                  </a:outerShdw>
                </a:effectLst>
                <a:latin typeface="Times New Roman" pitchFamily="18" charset="0"/>
              </a:rPr>
              <a:t>AVM</a:t>
            </a:r>
          </a:p>
        </p:txBody>
      </p:sp>
      <p:pic>
        <p:nvPicPr>
          <p:cNvPr id="13" name="Picture 12" descr="escudo[1]"/>
          <p:cNvPicPr>
            <a:picLocks noChangeAspect="1" noChangeArrowheads="1"/>
          </p:cNvPicPr>
          <p:nvPr userDrawn="1"/>
        </p:nvPicPr>
        <p:blipFill>
          <a:blip r:embed="rId3"/>
          <a:srcRect/>
          <a:stretch>
            <a:fillRect/>
          </a:stretch>
        </p:blipFill>
        <p:spPr bwMode="auto">
          <a:xfrm>
            <a:off x="281260" y="50800"/>
            <a:ext cx="936000" cy="1048000"/>
          </a:xfrm>
          <a:prstGeom prst="rect">
            <a:avLst/>
          </a:prstGeom>
          <a:noFill/>
        </p:spPr>
      </p:pic>
      <p:pic>
        <p:nvPicPr>
          <p:cNvPr id="14"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8762" y="36500"/>
            <a:ext cx="936000" cy="1170000"/>
          </a:xfrm>
          <a:prstGeom prst="rect">
            <a:avLst/>
          </a:prstGeom>
        </p:spPr>
      </p:pic>
      <p:sp>
        <p:nvSpPr>
          <p:cNvPr id="15" name="Rectangle 7"/>
          <p:cNvSpPr>
            <a:spLocks noChangeArrowheads="1"/>
          </p:cNvSpPr>
          <p:nvPr userDrawn="1"/>
        </p:nvSpPr>
        <p:spPr bwMode="auto">
          <a:xfrm>
            <a:off x="0" y="6633384"/>
            <a:ext cx="9144000" cy="252000"/>
          </a:xfrm>
          <a:prstGeom prst="rect">
            <a:avLst/>
          </a:prstGeom>
          <a:gradFill rotWithShape="0">
            <a:gsLst>
              <a:gs pos="0">
                <a:srgbClr val="FAFAE6"/>
              </a:gs>
              <a:gs pos="100000">
                <a:srgbClr val="003399"/>
              </a:gs>
            </a:gsLst>
            <a:lin ang="5400000" scaled="1"/>
          </a:gradFill>
          <a:ln w="9525">
            <a:noFill/>
            <a:miter lim="800000"/>
            <a:headEnd/>
            <a:tailEnd/>
          </a:ln>
          <a:effectLst/>
        </p:spPr>
        <p:txBody>
          <a:bodyPr anchor="ctr">
            <a:spAutoFit/>
          </a:bodyPr>
          <a:lstStyle/>
          <a:p>
            <a:endParaRPr lang="es-MX"/>
          </a:p>
        </p:txBody>
      </p:sp>
      <p:sp>
        <p:nvSpPr>
          <p:cNvPr id="16" name="Text Box 8"/>
          <p:cNvSpPr txBox="1">
            <a:spLocks noChangeArrowheads="1"/>
          </p:cNvSpPr>
          <p:nvPr userDrawn="1"/>
        </p:nvSpPr>
        <p:spPr bwMode="auto">
          <a:xfrm>
            <a:off x="8509000" y="6597352"/>
            <a:ext cx="635000" cy="336550"/>
          </a:xfrm>
          <a:prstGeom prst="rect">
            <a:avLst/>
          </a:prstGeom>
          <a:noFill/>
          <a:ln w="9525">
            <a:noFill/>
            <a:miter lim="800000"/>
            <a:headEnd/>
            <a:tailEnd/>
          </a:ln>
          <a:effectLst/>
        </p:spPr>
        <p:txBody>
          <a:bodyPr wrap="none">
            <a:spAutoFit/>
            <a:flatTx/>
          </a:bodyPr>
          <a:lstStyle/>
          <a:p>
            <a:pPr algn="ctr"/>
            <a:r>
              <a:rPr lang="es-ES" sz="1600" i="1" dirty="0">
                <a:solidFill>
                  <a:srgbClr val="9999FF"/>
                </a:solidFill>
                <a:effectLst>
                  <a:outerShdw blurRad="38100" dist="38100" dir="2700000" algn="tl">
                    <a:srgbClr val="000000"/>
                  </a:outerShdw>
                </a:effectLst>
                <a:latin typeface="Times New Roman" pitchFamily="18" charset="0"/>
              </a:rPr>
              <a:t>AVM</a:t>
            </a:r>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xml"/><Relationship Id="rId11" Type="http://schemas.openxmlformats.org/officeDocument/2006/relationships/image" Target="../media/image55.png"/><Relationship Id="rId5" Type="http://schemas.openxmlformats.org/officeDocument/2006/relationships/image" Target="../media/image28.png"/><Relationship Id="rId10"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5.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6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34.png"/><Relationship Id="rId4" Type="http://schemas.openxmlformats.org/officeDocument/2006/relationships/image" Target="../media/image56.png"/><Relationship Id="rId9" Type="http://schemas.openxmlformats.org/officeDocument/2006/relationships/image" Target="../media/image33.png"/><Relationship Id="rId14"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066800" y="3145342"/>
            <a:ext cx="7010400" cy="931730"/>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lnSpc>
                <a:spcPct val="140000"/>
              </a:lnSpc>
            </a:pPr>
            <a:r>
              <a:rPr lang="es-ES" sz="4400" dirty="0">
                <a:solidFill>
                  <a:srgbClr val="000066"/>
                </a:solidFill>
                <a:effectLst/>
                <a:latin typeface="Arial" panose="020B0604020202020204" pitchFamily="34" charset="0"/>
                <a:cs typeface="Arial" panose="020B0604020202020204" pitchFamily="34" charset="0"/>
              </a:rPr>
              <a:t>EQUILIBRIO QUÍMICO</a:t>
            </a:r>
          </a:p>
        </p:txBody>
      </p:sp>
      <p:sp>
        <p:nvSpPr>
          <p:cNvPr id="3" name="Text Box 72">
            <a:extLst>
              <a:ext uri="{FF2B5EF4-FFF2-40B4-BE49-F238E27FC236}">
                <a16:creationId xmlns="" xmlns:a16="http://schemas.microsoft.com/office/drawing/2014/main" id="{27664E2F-E032-430D-83DD-14E08BFE45E9}"/>
              </a:ext>
            </a:extLst>
          </p:cNvPr>
          <p:cNvSpPr txBox="1">
            <a:spLocks noChangeArrowheads="1"/>
          </p:cNvSpPr>
          <p:nvPr/>
        </p:nvSpPr>
        <p:spPr bwMode="auto">
          <a:xfrm>
            <a:off x="1979712" y="620688"/>
            <a:ext cx="5184576" cy="1908215"/>
          </a:xfrm>
          <a:prstGeom prst="rect">
            <a:avLst/>
          </a:prstGeom>
          <a:noFill/>
          <a:ln w="9525">
            <a:noFill/>
            <a:miter lim="800000"/>
            <a:headEnd/>
            <a:tailEnd/>
          </a:ln>
          <a:effectLst/>
        </p:spPr>
        <p:txBody>
          <a:bodyPr wrap="square">
            <a:spAutoFit/>
          </a:bodyPr>
          <a:lstStyle/>
          <a:p>
            <a:pPr algn="ctr">
              <a:spcBef>
                <a:spcPts val="0"/>
              </a:spcBef>
            </a:pPr>
            <a:r>
              <a:rPr lang="es-ES" sz="1400" b="1" dirty="0">
                <a:solidFill>
                  <a:srgbClr val="000099"/>
                </a:solidFill>
                <a:effectLst/>
                <a:latin typeface="Arial" charset="0"/>
              </a:rPr>
              <a:t>DIVISIÓN DE CIENCIAS BÁSICAS</a:t>
            </a:r>
          </a:p>
          <a:p>
            <a:pPr algn="ctr">
              <a:spcBef>
                <a:spcPts val="0"/>
              </a:spcBef>
            </a:pPr>
            <a:r>
              <a:rPr lang="es-ES" sz="1400" b="1" dirty="0">
                <a:solidFill>
                  <a:srgbClr val="000099"/>
                </a:solidFill>
                <a:effectLst/>
                <a:latin typeface="Arial" charset="0"/>
              </a:rPr>
              <a:t>LABORATORIO DE QUÍMICA</a:t>
            </a:r>
          </a:p>
          <a:p>
            <a:pPr algn="ctr">
              <a:spcBef>
                <a:spcPct val="50000"/>
              </a:spcBef>
            </a:pPr>
            <a:endParaRPr lang="es-ES" sz="2000" b="1" dirty="0">
              <a:solidFill>
                <a:srgbClr val="000099"/>
              </a:solidFill>
              <a:effectLst/>
              <a:latin typeface="Arial" charset="0"/>
            </a:endParaRPr>
          </a:p>
          <a:p>
            <a:pPr algn="ctr">
              <a:spcBef>
                <a:spcPct val="50000"/>
              </a:spcBef>
            </a:pPr>
            <a:endParaRPr lang="es-ES" sz="2000" b="1" dirty="0">
              <a:solidFill>
                <a:srgbClr val="000099"/>
              </a:solidFill>
              <a:effectLst/>
              <a:latin typeface="Arial" charset="0"/>
            </a:endParaRPr>
          </a:p>
          <a:p>
            <a:pPr algn="ctr">
              <a:spcBef>
                <a:spcPct val="50000"/>
              </a:spcBef>
            </a:pPr>
            <a:r>
              <a:rPr lang="es-ES" sz="2000" b="1" dirty="0">
                <a:solidFill>
                  <a:srgbClr val="000099"/>
                </a:solidFill>
                <a:effectLst/>
                <a:latin typeface="Arial" charset="0"/>
              </a:rPr>
              <a:t>Práctica: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3844093" y="731251"/>
            <a:ext cx="1454245"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Reactivos</a:t>
            </a:r>
          </a:p>
        </p:txBody>
      </p:sp>
      <p:sp>
        <p:nvSpPr>
          <p:cNvPr id="6" name="Text Box 1053">
            <a:extLst>
              <a:ext uri="{FF2B5EF4-FFF2-40B4-BE49-F238E27FC236}">
                <a16:creationId xmlns="" xmlns:a16="http://schemas.microsoft.com/office/drawing/2014/main" id="{979F545B-5FE8-47BA-839B-F5160EF161C7}"/>
              </a:ext>
            </a:extLst>
          </p:cNvPr>
          <p:cNvSpPr txBox="1">
            <a:spLocks noChangeArrowheads="1"/>
          </p:cNvSpPr>
          <p:nvPr/>
        </p:nvSpPr>
        <p:spPr bwMode="auto">
          <a:xfrm>
            <a:off x="719137" y="1484784"/>
            <a:ext cx="7705725" cy="2209836"/>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1) Disolución saturada de bromuro de potasio, </a:t>
            </a:r>
            <a:r>
              <a:rPr lang="es-MX" sz="1600" b="0" dirty="0" err="1">
                <a:solidFill>
                  <a:srgbClr val="000066"/>
                </a:solidFill>
                <a:effectLst/>
                <a:cs typeface="Times New Roman" pitchFamily="18" charset="0"/>
              </a:rPr>
              <a:t>KBr</a:t>
            </a:r>
            <a:r>
              <a:rPr lang="es-MX" sz="1600" b="0" dirty="0">
                <a:solidFill>
                  <a:srgbClr val="000066"/>
                </a:solidFill>
                <a:effectLst/>
                <a:cs typeface="Times New Roman" pitchFamily="18" charset="0"/>
              </a:rPr>
              <a:t>.</a:t>
            </a:r>
          </a:p>
          <a:p>
            <a:pPr algn="just" eaLnBrk="1" hangingPunct="1">
              <a:lnSpc>
                <a:spcPct val="140000"/>
              </a:lnSpc>
              <a:spcAft>
                <a:spcPct val="40000"/>
              </a:spcAft>
            </a:pPr>
            <a:r>
              <a:rPr lang="es-MX" sz="1600" b="0" dirty="0">
                <a:solidFill>
                  <a:srgbClr val="000066"/>
                </a:solidFill>
                <a:effectLst/>
                <a:cs typeface="Times New Roman" pitchFamily="18" charset="0"/>
              </a:rPr>
              <a:t>2) Disolución 0.2 [M] de sulfato de cobre, CuSO</a:t>
            </a:r>
            <a:r>
              <a:rPr lang="es-MX" sz="1600" b="0" baseline="-25000" dirty="0">
                <a:solidFill>
                  <a:srgbClr val="000066"/>
                </a:solidFill>
                <a:effectLst/>
                <a:cs typeface="Times New Roman" pitchFamily="18" charset="0"/>
              </a:rPr>
              <a:t>4</a:t>
            </a:r>
            <a:r>
              <a:rPr lang="es-MX" sz="1600" b="0" dirty="0">
                <a:solidFill>
                  <a:srgbClr val="000066"/>
                </a:solidFill>
                <a:effectLst/>
                <a:cs typeface="Times New Roman" pitchFamily="18" charset="0"/>
              </a:rPr>
              <a:t>.</a:t>
            </a:r>
          </a:p>
          <a:p>
            <a:pPr algn="just" eaLnBrk="1" hangingPunct="1">
              <a:lnSpc>
                <a:spcPct val="140000"/>
              </a:lnSpc>
              <a:spcAft>
                <a:spcPct val="40000"/>
              </a:spcAft>
            </a:pPr>
            <a:r>
              <a:rPr lang="es-MX" sz="1600" b="0" dirty="0">
                <a:solidFill>
                  <a:srgbClr val="000066"/>
                </a:solidFill>
                <a:effectLst/>
                <a:cs typeface="Times New Roman" pitchFamily="18" charset="0"/>
              </a:rPr>
              <a:t>3) Disoluciones 0.1 [M], 0.01 [M] y 0.001 [M] de ácido acético, 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COOH.</a:t>
            </a:r>
          </a:p>
          <a:p>
            <a:pPr algn="just" eaLnBrk="1" hangingPunct="1">
              <a:lnSpc>
                <a:spcPct val="140000"/>
              </a:lnSpc>
              <a:spcAft>
                <a:spcPct val="40000"/>
              </a:spcAft>
            </a:pPr>
            <a:r>
              <a:rPr lang="es-MX" sz="1600" b="0" dirty="0">
                <a:solidFill>
                  <a:srgbClr val="000066"/>
                </a:solidFill>
                <a:effectLst/>
                <a:cs typeface="Times New Roman" pitchFamily="18" charset="0"/>
              </a:rPr>
              <a:t>4) Acetato de sodio, 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COONa.</a:t>
            </a:r>
          </a:p>
          <a:p>
            <a:pPr algn="just" eaLnBrk="1" hangingPunct="1">
              <a:lnSpc>
                <a:spcPct val="140000"/>
              </a:lnSpc>
              <a:spcAft>
                <a:spcPct val="40000"/>
              </a:spcAft>
            </a:pPr>
            <a:r>
              <a:rPr lang="es-MX" sz="1600" b="0" dirty="0">
                <a:solidFill>
                  <a:srgbClr val="000066"/>
                </a:solidFill>
                <a:effectLst/>
                <a:cs typeface="Times New Roman" pitchFamily="18" charset="0"/>
              </a:rPr>
              <a:t>5) Agua destilada.</a:t>
            </a:r>
            <a:endParaRPr lang="es-ES" sz="1600" b="0" dirty="0">
              <a:solidFill>
                <a:srgbClr val="000066"/>
              </a:solidFill>
              <a:effectLst/>
              <a:cs typeface="Times New Roman" pitchFamily="18" charset="0"/>
            </a:endParaRPr>
          </a:p>
        </p:txBody>
      </p:sp>
    </p:spTree>
    <p:extLst>
      <p:ext uri="{BB962C8B-B14F-4D97-AF65-F5344CB8AC3E}">
        <p14:creationId xmlns:p14="http://schemas.microsoft.com/office/powerpoint/2010/main" val="3917014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strips(downRight)">
                                      <p:cBhvr>
                                        <p:cTn id="11" dur="500"/>
                                        <p:tgtEl>
                                          <p:spTgt spid="6">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trips(downRight)">
                                      <p:cBhvr>
                                        <p:cTn id="15" dur="500"/>
                                        <p:tgtEl>
                                          <p:spTgt spid="6">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strips(downRight)">
                                      <p:cBhvr>
                                        <p:cTn id="19" dur="500"/>
                                        <p:tgtEl>
                                          <p:spTgt spid="6">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strips(downRigh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1569660"/>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ACTIVIDAD 1.</a:t>
            </a:r>
          </a:p>
          <a:p>
            <a:pPr algn="just" eaLnBrk="1" hangingPunct="1">
              <a:lnSpc>
                <a:spcPct val="140000"/>
              </a:lnSpc>
              <a:spcAft>
                <a:spcPct val="40000"/>
              </a:spcAft>
            </a:pPr>
            <a:r>
              <a:rPr lang="es-MX" sz="1600" b="0" dirty="0">
                <a:solidFill>
                  <a:srgbClr val="000066"/>
                </a:solidFill>
                <a:effectLst/>
                <a:cs typeface="Times New Roman" pitchFamily="18" charset="0"/>
              </a:rPr>
              <a:t>El profesor verificará que los alumnos posean los conocimientos teóricos necesarios para la realización de la práctica y explicará el manejo de los reactivos que se emplearán.</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spTree>
    <p:extLst>
      <p:ext uri="{BB962C8B-B14F-4D97-AF65-F5344CB8AC3E}">
        <p14:creationId xmlns:p14="http://schemas.microsoft.com/office/powerpoint/2010/main" val="2423226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1" dur="500"/>
                                        <p:tgtEl>
                                          <p:spTgt spid="2283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1668149"/>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ACTIVIDAD 2</a:t>
            </a:r>
          </a:p>
          <a:p>
            <a:pPr algn="just" eaLnBrk="1" hangingPunct="1">
              <a:lnSpc>
                <a:spcPct val="140000"/>
              </a:lnSpc>
              <a:spcAft>
                <a:spcPct val="40000"/>
              </a:spcAft>
            </a:pPr>
            <a:r>
              <a:rPr lang="es-MX" sz="1600" b="0" u="sng" dirty="0">
                <a:solidFill>
                  <a:srgbClr val="000066"/>
                </a:solidFill>
                <a:effectLst/>
                <a:cs typeface="Times New Roman" pitchFamily="18" charset="0"/>
              </a:rPr>
              <a:t>Determinación de la constante de equilibrio.</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1. Etiquete tres vasos de precipitados de 30 [ml] con las diferentes disoluciones de ácido acético y transfiera aproximadamente 20 [ml] en cada uno de los vasos.</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pic>
        <p:nvPicPr>
          <p:cNvPr id="4" name="Imagen 3">
            <a:extLst>
              <a:ext uri="{FF2B5EF4-FFF2-40B4-BE49-F238E27FC236}">
                <a16:creationId xmlns="" xmlns:a16="http://schemas.microsoft.com/office/drawing/2014/main" id="{DE80E813-DAB3-4FAB-99C4-9FAA26C285B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477243" y="3284984"/>
            <a:ext cx="1346777" cy="1512168"/>
          </a:xfrm>
          <a:prstGeom prst="rect">
            <a:avLst/>
          </a:prstGeom>
        </p:spPr>
      </p:pic>
      <p:pic>
        <p:nvPicPr>
          <p:cNvPr id="7" name="Imagen 6">
            <a:extLst>
              <a:ext uri="{FF2B5EF4-FFF2-40B4-BE49-F238E27FC236}">
                <a16:creationId xmlns="" xmlns:a16="http://schemas.microsoft.com/office/drawing/2014/main" id="{B6AA0C6C-F098-4D68-B84A-5790297ADCAF}"/>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899405" y="3284984"/>
            <a:ext cx="1346777" cy="1512168"/>
          </a:xfrm>
          <a:prstGeom prst="rect">
            <a:avLst/>
          </a:prstGeom>
        </p:spPr>
      </p:pic>
      <p:pic>
        <p:nvPicPr>
          <p:cNvPr id="8" name="Imagen 7">
            <a:extLst>
              <a:ext uri="{FF2B5EF4-FFF2-40B4-BE49-F238E27FC236}">
                <a16:creationId xmlns="" xmlns:a16="http://schemas.microsoft.com/office/drawing/2014/main" id="{AB5899EE-59C5-432E-BD80-9343E0A1A27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321567" y="3284984"/>
            <a:ext cx="1346777" cy="1512168"/>
          </a:xfrm>
          <a:prstGeom prst="rect">
            <a:avLst/>
          </a:prstGeom>
        </p:spPr>
      </p:pic>
      <p:sp>
        <p:nvSpPr>
          <p:cNvPr id="9" name="Text Box 1030">
            <a:extLst>
              <a:ext uri="{FF2B5EF4-FFF2-40B4-BE49-F238E27FC236}">
                <a16:creationId xmlns="" xmlns:a16="http://schemas.microsoft.com/office/drawing/2014/main" id="{58719BF9-AA01-4655-ABB7-941F550B4A2D}"/>
              </a:ext>
            </a:extLst>
          </p:cNvPr>
          <p:cNvSpPr txBox="1">
            <a:spLocks noChangeArrowheads="1"/>
          </p:cNvSpPr>
          <p:nvPr/>
        </p:nvSpPr>
        <p:spPr bwMode="auto">
          <a:xfrm>
            <a:off x="1608660" y="4909693"/>
            <a:ext cx="1083941" cy="535531"/>
          </a:xfrm>
          <a:prstGeom prst="rect">
            <a:avLst/>
          </a:prstGeom>
          <a:noFill/>
          <a:ln w="9525">
            <a:noFill/>
            <a:miter lim="800000"/>
            <a:headEnd/>
            <a:tailEnd/>
          </a:ln>
          <a:effectLst/>
        </p:spPr>
        <p:txBody>
          <a:bodyPr wrap="square">
            <a:spAutoFit/>
          </a:bodyPr>
          <a:lstStyle/>
          <a:p>
            <a:pPr eaLnBrk="1" hangingPunct="1">
              <a:lnSpc>
                <a:spcPct val="120000"/>
              </a:lnSpc>
              <a:spcAft>
                <a:spcPts val="0"/>
              </a:spcAft>
            </a:pPr>
            <a:r>
              <a:rPr lang="es-MX" sz="1200" b="0" dirty="0">
                <a:solidFill>
                  <a:srgbClr val="0033CC"/>
                </a:solidFill>
                <a:effectLst/>
                <a:cs typeface="Times New Roman" pitchFamily="18" charset="0"/>
              </a:rPr>
              <a:t>CH</a:t>
            </a:r>
            <a:r>
              <a:rPr lang="es-MX" sz="1200" b="0" baseline="-25000" dirty="0">
                <a:solidFill>
                  <a:srgbClr val="0033CC"/>
                </a:solidFill>
                <a:effectLst/>
                <a:cs typeface="Times New Roman" pitchFamily="18" charset="0"/>
              </a:rPr>
              <a:t>3</a:t>
            </a:r>
            <a:r>
              <a:rPr lang="es-MX" sz="1200" b="0" dirty="0">
                <a:solidFill>
                  <a:srgbClr val="0033CC"/>
                </a:solidFill>
                <a:effectLst/>
                <a:cs typeface="Times New Roman" pitchFamily="18" charset="0"/>
              </a:rPr>
              <a:t>COOH</a:t>
            </a:r>
          </a:p>
          <a:p>
            <a:pPr eaLnBrk="1" hangingPunct="1">
              <a:lnSpc>
                <a:spcPct val="120000"/>
              </a:lnSpc>
              <a:spcAft>
                <a:spcPts val="0"/>
              </a:spcAft>
            </a:pPr>
            <a:r>
              <a:rPr lang="es-MX" sz="1200" b="0" dirty="0">
                <a:solidFill>
                  <a:srgbClr val="0033CC"/>
                </a:solidFill>
                <a:effectLst/>
                <a:cs typeface="Times New Roman" pitchFamily="18" charset="0"/>
              </a:rPr>
              <a:t>0.001 [M]</a:t>
            </a:r>
          </a:p>
        </p:txBody>
      </p:sp>
      <p:sp>
        <p:nvSpPr>
          <p:cNvPr id="10" name="Text Box 1030">
            <a:extLst>
              <a:ext uri="{FF2B5EF4-FFF2-40B4-BE49-F238E27FC236}">
                <a16:creationId xmlns="" xmlns:a16="http://schemas.microsoft.com/office/drawing/2014/main" id="{187A71AD-7FFD-41AB-9C7F-853395958A83}"/>
              </a:ext>
            </a:extLst>
          </p:cNvPr>
          <p:cNvSpPr txBox="1">
            <a:spLocks noChangeArrowheads="1"/>
          </p:cNvSpPr>
          <p:nvPr/>
        </p:nvSpPr>
        <p:spPr bwMode="auto">
          <a:xfrm>
            <a:off x="4030822" y="4909693"/>
            <a:ext cx="1083941" cy="535531"/>
          </a:xfrm>
          <a:prstGeom prst="rect">
            <a:avLst/>
          </a:prstGeom>
          <a:noFill/>
          <a:ln w="9525">
            <a:noFill/>
            <a:miter lim="800000"/>
            <a:headEnd/>
            <a:tailEnd/>
          </a:ln>
          <a:effectLst/>
        </p:spPr>
        <p:txBody>
          <a:bodyPr wrap="square">
            <a:spAutoFit/>
          </a:bodyPr>
          <a:lstStyle/>
          <a:p>
            <a:pPr eaLnBrk="1" hangingPunct="1">
              <a:lnSpc>
                <a:spcPct val="120000"/>
              </a:lnSpc>
              <a:spcAft>
                <a:spcPts val="0"/>
              </a:spcAft>
            </a:pPr>
            <a:r>
              <a:rPr lang="es-MX" sz="1200" b="0" dirty="0">
                <a:solidFill>
                  <a:srgbClr val="0033CC"/>
                </a:solidFill>
                <a:effectLst/>
                <a:cs typeface="Times New Roman" pitchFamily="18" charset="0"/>
              </a:rPr>
              <a:t>CH</a:t>
            </a:r>
            <a:r>
              <a:rPr lang="es-MX" sz="1200" b="0" baseline="-25000" dirty="0">
                <a:solidFill>
                  <a:srgbClr val="0033CC"/>
                </a:solidFill>
                <a:effectLst/>
                <a:cs typeface="Times New Roman" pitchFamily="18" charset="0"/>
              </a:rPr>
              <a:t>3</a:t>
            </a:r>
            <a:r>
              <a:rPr lang="es-MX" sz="1200" b="0" dirty="0">
                <a:solidFill>
                  <a:srgbClr val="0033CC"/>
                </a:solidFill>
                <a:effectLst/>
                <a:cs typeface="Times New Roman" pitchFamily="18" charset="0"/>
              </a:rPr>
              <a:t>COOH</a:t>
            </a:r>
          </a:p>
          <a:p>
            <a:pPr eaLnBrk="1" hangingPunct="1">
              <a:lnSpc>
                <a:spcPct val="120000"/>
              </a:lnSpc>
              <a:spcAft>
                <a:spcPts val="0"/>
              </a:spcAft>
            </a:pPr>
            <a:r>
              <a:rPr lang="es-MX" sz="1200" b="0" dirty="0">
                <a:solidFill>
                  <a:srgbClr val="0033CC"/>
                </a:solidFill>
                <a:effectLst/>
                <a:cs typeface="Times New Roman" pitchFamily="18" charset="0"/>
              </a:rPr>
              <a:t>0.01 [M]</a:t>
            </a:r>
          </a:p>
        </p:txBody>
      </p:sp>
      <p:sp>
        <p:nvSpPr>
          <p:cNvPr id="11" name="Text Box 1030">
            <a:extLst>
              <a:ext uri="{FF2B5EF4-FFF2-40B4-BE49-F238E27FC236}">
                <a16:creationId xmlns="" xmlns:a16="http://schemas.microsoft.com/office/drawing/2014/main" id="{E4A05D59-F4FD-49C4-A598-2921A38AD47B}"/>
              </a:ext>
            </a:extLst>
          </p:cNvPr>
          <p:cNvSpPr txBox="1">
            <a:spLocks noChangeArrowheads="1"/>
          </p:cNvSpPr>
          <p:nvPr/>
        </p:nvSpPr>
        <p:spPr bwMode="auto">
          <a:xfrm>
            <a:off x="6452984" y="4909693"/>
            <a:ext cx="1083941" cy="535531"/>
          </a:xfrm>
          <a:prstGeom prst="rect">
            <a:avLst/>
          </a:prstGeom>
          <a:noFill/>
          <a:ln w="9525">
            <a:noFill/>
            <a:miter lim="800000"/>
            <a:headEnd/>
            <a:tailEnd/>
          </a:ln>
          <a:effectLst/>
        </p:spPr>
        <p:txBody>
          <a:bodyPr wrap="square">
            <a:spAutoFit/>
          </a:bodyPr>
          <a:lstStyle/>
          <a:p>
            <a:pPr eaLnBrk="1" hangingPunct="1">
              <a:lnSpc>
                <a:spcPct val="120000"/>
              </a:lnSpc>
              <a:spcAft>
                <a:spcPts val="0"/>
              </a:spcAft>
            </a:pPr>
            <a:r>
              <a:rPr lang="es-MX" sz="1200" b="0" dirty="0">
                <a:solidFill>
                  <a:srgbClr val="0033CC"/>
                </a:solidFill>
                <a:effectLst/>
                <a:cs typeface="Times New Roman" pitchFamily="18" charset="0"/>
              </a:rPr>
              <a:t>CH</a:t>
            </a:r>
            <a:r>
              <a:rPr lang="es-MX" sz="1200" b="0" baseline="-25000" dirty="0">
                <a:solidFill>
                  <a:srgbClr val="0033CC"/>
                </a:solidFill>
                <a:effectLst/>
                <a:cs typeface="Times New Roman" pitchFamily="18" charset="0"/>
              </a:rPr>
              <a:t>3</a:t>
            </a:r>
            <a:r>
              <a:rPr lang="es-MX" sz="1200" b="0" dirty="0">
                <a:solidFill>
                  <a:srgbClr val="0033CC"/>
                </a:solidFill>
                <a:effectLst/>
                <a:cs typeface="Times New Roman" pitchFamily="18" charset="0"/>
              </a:rPr>
              <a:t>COOH</a:t>
            </a:r>
          </a:p>
          <a:p>
            <a:pPr eaLnBrk="1" hangingPunct="1">
              <a:lnSpc>
                <a:spcPct val="120000"/>
              </a:lnSpc>
              <a:spcAft>
                <a:spcPts val="0"/>
              </a:spcAft>
            </a:pPr>
            <a:r>
              <a:rPr lang="es-MX" sz="1200" b="0" dirty="0">
                <a:solidFill>
                  <a:srgbClr val="0033CC"/>
                </a:solidFill>
                <a:effectLst/>
                <a:cs typeface="Times New Roman" pitchFamily="18" charset="0"/>
              </a:rPr>
              <a:t>0.1 [M]</a:t>
            </a:r>
          </a:p>
        </p:txBody>
      </p:sp>
    </p:spTree>
    <p:extLst>
      <p:ext uri="{BB962C8B-B14F-4D97-AF65-F5344CB8AC3E}">
        <p14:creationId xmlns:p14="http://schemas.microsoft.com/office/powerpoint/2010/main" val="1893198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1" dur="500"/>
                                        <p:tgtEl>
                                          <p:spTgt spid="2283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28358">
                                            <p:txEl>
                                              <p:pRg st="2" end="2"/>
                                            </p:txEl>
                                          </p:spTgt>
                                        </p:tgtEl>
                                        <p:attrNameLst>
                                          <p:attrName>style.visibility</p:attrName>
                                        </p:attrNameLst>
                                      </p:cBhvr>
                                      <p:to>
                                        <p:strVal val="visible"/>
                                      </p:to>
                                    </p:set>
                                    <p:animEffect transition="in" filter="strips(downRight)">
                                      <p:cBhvr>
                                        <p:cTn id="16" dur="500"/>
                                        <p:tgtEl>
                                          <p:spTgt spid="2283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609976" y="1396202"/>
            <a:ext cx="7922464" cy="2200602"/>
          </a:xfrm>
          <a:prstGeom prst="rect">
            <a:avLst/>
          </a:prstGeom>
          <a:noFill/>
          <a:ln w="9525">
            <a:noFill/>
            <a:miter lim="800000"/>
            <a:headEnd/>
            <a:tailEnd/>
          </a:ln>
          <a:effectLst/>
        </p:spPr>
        <p:txBody>
          <a:bodyPr wrap="square">
            <a:spAutoFit/>
          </a:bodyPr>
          <a:lstStyle/>
          <a:p>
            <a:pPr marL="268288" indent="-268288" algn="just" eaLnBrk="1" hangingPunct="1">
              <a:lnSpc>
                <a:spcPct val="120000"/>
              </a:lnSpc>
              <a:spcAft>
                <a:spcPts val="600"/>
              </a:spcAft>
            </a:pPr>
            <a:r>
              <a:rPr lang="es-MX" sz="1600" b="0" dirty="0">
                <a:solidFill>
                  <a:srgbClr val="000066"/>
                </a:solidFill>
                <a:effectLst/>
                <a:cs typeface="Times New Roman" pitchFamily="18" charset="0"/>
              </a:rPr>
              <a:t>2. Retire la cubierta protectora de la celda del medidor de pH e introdúzcala en la disolución de 0.001 [M], procurando que la punta del electrodo quede completamente sumergida dentro del líquido (como se muestra en la figura 1). Agite ligeramente el electrodo para desalojar las burbujas de aire que hayan quedado retenidas en la punta. Seleccione con ayuda de la perilla el pH y enciéndalo.</a:t>
            </a:r>
          </a:p>
          <a:p>
            <a:pPr marL="268288" algn="just" eaLnBrk="1" hangingPunct="1">
              <a:lnSpc>
                <a:spcPct val="120000"/>
              </a:lnSpc>
              <a:spcAft>
                <a:spcPts val="600"/>
              </a:spcAft>
            </a:pPr>
            <a:r>
              <a:rPr lang="es-MX" sz="1400" dirty="0">
                <a:solidFill>
                  <a:srgbClr val="FF0000"/>
                </a:solidFill>
                <a:effectLst/>
                <a:cs typeface="Times New Roman" pitchFamily="18" charset="0"/>
              </a:rPr>
              <a:t>NOTA: </a:t>
            </a:r>
            <a:r>
              <a:rPr lang="es-MX" sz="1400" b="0" dirty="0">
                <a:solidFill>
                  <a:srgbClr val="FF0000"/>
                </a:solidFill>
                <a:effectLst/>
                <a:cs typeface="Times New Roman" pitchFamily="18" charset="0"/>
              </a:rPr>
              <a:t>Evite golpear el electrodo con las paredes del vaso de precipitados.</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grpSp>
        <p:nvGrpSpPr>
          <p:cNvPr id="4" name="Grupo 3">
            <a:extLst>
              <a:ext uri="{FF2B5EF4-FFF2-40B4-BE49-F238E27FC236}">
                <a16:creationId xmlns="" xmlns:a16="http://schemas.microsoft.com/office/drawing/2014/main" id="{B8588560-9FD5-4F19-B1BE-CB0096514AE6}"/>
              </a:ext>
            </a:extLst>
          </p:cNvPr>
          <p:cNvGrpSpPr/>
          <p:nvPr/>
        </p:nvGrpSpPr>
        <p:grpSpPr>
          <a:xfrm>
            <a:off x="1867915" y="3789040"/>
            <a:ext cx="5519197" cy="2737638"/>
            <a:chOff x="1867915" y="3861048"/>
            <a:chExt cx="5519197" cy="2737638"/>
          </a:xfrm>
        </p:grpSpPr>
        <p:pic>
          <p:nvPicPr>
            <p:cNvPr id="3" name="Imagen 2">
              <a:extLst>
                <a:ext uri="{FF2B5EF4-FFF2-40B4-BE49-F238E27FC236}">
                  <a16:creationId xmlns="" xmlns:a16="http://schemas.microsoft.com/office/drawing/2014/main" id="{EEA521C0-4B2B-4C88-95BC-12CA03286E2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1867915" y="3861048"/>
              <a:ext cx="5406583" cy="2580786"/>
            </a:xfrm>
            <a:prstGeom prst="rect">
              <a:avLst/>
            </a:prstGeom>
          </p:spPr>
        </p:pic>
        <p:sp>
          <p:nvSpPr>
            <p:cNvPr id="6" name="Text Box 1030">
              <a:extLst>
                <a:ext uri="{FF2B5EF4-FFF2-40B4-BE49-F238E27FC236}">
                  <a16:creationId xmlns="" xmlns:a16="http://schemas.microsoft.com/office/drawing/2014/main" id="{DB6ADDFD-D20E-4E1B-B4C8-63766A1EC90B}"/>
                </a:ext>
              </a:extLst>
            </p:cNvPr>
            <p:cNvSpPr txBox="1">
              <a:spLocks noChangeArrowheads="1"/>
            </p:cNvSpPr>
            <p:nvPr/>
          </p:nvSpPr>
          <p:spPr bwMode="auto">
            <a:xfrm>
              <a:off x="4245092" y="6124870"/>
              <a:ext cx="1083941" cy="461665"/>
            </a:xfrm>
            <a:prstGeom prst="rect">
              <a:avLst/>
            </a:prstGeom>
            <a:noFill/>
            <a:ln w="9525">
              <a:noFill/>
              <a:miter lim="800000"/>
              <a:headEnd/>
              <a:tailEnd/>
            </a:ln>
            <a:effectLst/>
          </p:spPr>
          <p:txBody>
            <a:bodyPr wrap="square">
              <a:spAutoFit/>
            </a:bodyPr>
            <a:lstStyle/>
            <a:p>
              <a:pPr eaLnBrk="1" hangingPunct="1">
                <a:lnSpc>
                  <a:spcPct val="120000"/>
                </a:lnSpc>
                <a:spcAft>
                  <a:spcPts val="0"/>
                </a:spcAft>
              </a:pPr>
              <a:r>
                <a:rPr lang="es-MX" sz="1000" b="0" dirty="0">
                  <a:solidFill>
                    <a:srgbClr val="0033CC"/>
                  </a:solidFill>
                  <a:effectLst/>
                  <a:cs typeface="Times New Roman" pitchFamily="18" charset="0"/>
                </a:rPr>
                <a:t>CH</a:t>
              </a:r>
              <a:r>
                <a:rPr lang="es-MX" sz="1000" b="0" baseline="-25000" dirty="0">
                  <a:solidFill>
                    <a:srgbClr val="0033CC"/>
                  </a:solidFill>
                  <a:effectLst/>
                  <a:cs typeface="Times New Roman" pitchFamily="18" charset="0"/>
                </a:rPr>
                <a:t>3</a:t>
              </a:r>
              <a:r>
                <a:rPr lang="es-MX" sz="1000" b="0" dirty="0">
                  <a:solidFill>
                    <a:srgbClr val="0033CC"/>
                  </a:solidFill>
                  <a:effectLst/>
                  <a:cs typeface="Times New Roman" pitchFamily="18" charset="0"/>
                </a:rPr>
                <a:t>COOH</a:t>
              </a:r>
            </a:p>
            <a:p>
              <a:pPr eaLnBrk="1" hangingPunct="1">
                <a:lnSpc>
                  <a:spcPct val="120000"/>
                </a:lnSpc>
                <a:spcAft>
                  <a:spcPts val="0"/>
                </a:spcAft>
              </a:pPr>
              <a:r>
                <a:rPr lang="es-MX" sz="1000" b="0" dirty="0">
                  <a:solidFill>
                    <a:srgbClr val="0033CC"/>
                  </a:solidFill>
                  <a:effectLst/>
                  <a:cs typeface="Times New Roman" pitchFamily="18" charset="0"/>
                </a:rPr>
                <a:t>0.001 [M]</a:t>
              </a:r>
            </a:p>
          </p:txBody>
        </p:sp>
        <p:sp>
          <p:nvSpPr>
            <p:cNvPr id="7" name="Text Box 1030">
              <a:extLst>
                <a:ext uri="{FF2B5EF4-FFF2-40B4-BE49-F238E27FC236}">
                  <a16:creationId xmlns="" xmlns:a16="http://schemas.microsoft.com/office/drawing/2014/main" id="{00A8057F-3E57-48EB-9D2A-65B9FE3C5D98}"/>
                </a:ext>
              </a:extLst>
            </p:cNvPr>
            <p:cNvSpPr txBox="1">
              <a:spLocks noChangeArrowheads="1"/>
            </p:cNvSpPr>
            <p:nvPr/>
          </p:nvSpPr>
          <p:spPr bwMode="auto">
            <a:xfrm>
              <a:off x="5217824" y="6137021"/>
              <a:ext cx="1083941" cy="461665"/>
            </a:xfrm>
            <a:prstGeom prst="rect">
              <a:avLst/>
            </a:prstGeom>
            <a:noFill/>
            <a:ln w="9525">
              <a:noFill/>
              <a:miter lim="800000"/>
              <a:headEnd/>
              <a:tailEnd/>
            </a:ln>
            <a:effectLst/>
          </p:spPr>
          <p:txBody>
            <a:bodyPr wrap="square">
              <a:spAutoFit/>
            </a:bodyPr>
            <a:lstStyle/>
            <a:p>
              <a:pPr eaLnBrk="1" hangingPunct="1">
                <a:lnSpc>
                  <a:spcPct val="120000"/>
                </a:lnSpc>
                <a:spcAft>
                  <a:spcPts val="0"/>
                </a:spcAft>
              </a:pPr>
              <a:r>
                <a:rPr lang="es-MX" sz="1000" b="0" dirty="0">
                  <a:solidFill>
                    <a:srgbClr val="0033CC"/>
                  </a:solidFill>
                  <a:effectLst/>
                  <a:cs typeface="Times New Roman" pitchFamily="18" charset="0"/>
                </a:rPr>
                <a:t>CH</a:t>
              </a:r>
              <a:r>
                <a:rPr lang="es-MX" sz="1000" b="0" baseline="-25000" dirty="0">
                  <a:solidFill>
                    <a:srgbClr val="0033CC"/>
                  </a:solidFill>
                  <a:effectLst/>
                  <a:cs typeface="Times New Roman" pitchFamily="18" charset="0"/>
                </a:rPr>
                <a:t>3</a:t>
              </a:r>
              <a:r>
                <a:rPr lang="es-MX" sz="1000" b="0" dirty="0">
                  <a:solidFill>
                    <a:srgbClr val="0033CC"/>
                  </a:solidFill>
                  <a:effectLst/>
                  <a:cs typeface="Times New Roman" pitchFamily="18" charset="0"/>
                </a:rPr>
                <a:t>COOH</a:t>
              </a:r>
            </a:p>
            <a:p>
              <a:pPr eaLnBrk="1" hangingPunct="1">
                <a:lnSpc>
                  <a:spcPct val="120000"/>
                </a:lnSpc>
                <a:spcAft>
                  <a:spcPts val="0"/>
                </a:spcAft>
              </a:pPr>
              <a:r>
                <a:rPr lang="es-MX" sz="1000" b="0" dirty="0">
                  <a:solidFill>
                    <a:srgbClr val="0033CC"/>
                  </a:solidFill>
                  <a:effectLst/>
                  <a:cs typeface="Times New Roman" pitchFamily="18" charset="0"/>
                </a:rPr>
                <a:t>0.01 [M]</a:t>
              </a:r>
            </a:p>
          </p:txBody>
        </p:sp>
        <p:sp>
          <p:nvSpPr>
            <p:cNvPr id="8" name="Text Box 1030">
              <a:extLst>
                <a:ext uri="{FF2B5EF4-FFF2-40B4-BE49-F238E27FC236}">
                  <a16:creationId xmlns="" xmlns:a16="http://schemas.microsoft.com/office/drawing/2014/main" id="{9D250C17-7043-4A29-826C-BB1C4BD6CC74}"/>
                </a:ext>
              </a:extLst>
            </p:cNvPr>
            <p:cNvSpPr txBox="1">
              <a:spLocks noChangeArrowheads="1"/>
            </p:cNvSpPr>
            <p:nvPr/>
          </p:nvSpPr>
          <p:spPr bwMode="auto">
            <a:xfrm>
              <a:off x="6303171" y="6135017"/>
              <a:ext cx="1083941" cy="461665"/>
            </a:xfrm>
            <a:prstGeom prst="rect">
              <a:avLst/>
            </a:prstGeom>
            <a:noFill/>
            <a:ln w="9525">
              <a:noFill/>
              <a:miter lim="800000"/>
              <a:headEnd/>
              <a:tailEnd/>
            </a:ln>
            <a:effectLst/>
          </p:spPr>
          <p:txBody>
            <a:bodyPr wrap="square">
              <a:spAutoFit/>
            </a:bodyPr>
            <a:lstStyle/>
            <a:p>
              <a:pPr eaLnBrk="1" hangingPunct="1">
                <a:lnSpc>
                  <a:spcPct val="120000"/>
                </a:lnSpc>
                <a:spcAft>
                  <a:spcPts val="0"/>
                </a:spcAft>
              </a:pPr>
              <a:r>
                <a:rPr lang="es-MX" sz="1000" b="0" dirty="0">
                  <a:solidFill>
                    <a:srgbClr val="0033CC"/>
                  </a:solidFill>
                  <a:effectLst/>
                  <a:cs typeface="Times New Roman" pitchFamily="18" charset="0"/>
                </a:rPr>
                <a:t>CH</a:t>
              </a:r>
              <a:r>
                <a:rPr lang="es-MX" sz="1000" b="0" baseline="-25000" dirty="0">
                  <a:solidFill>
                    <a:srgbClr val="0033CC"/>
                  </a:solidFill>
                  <a:effectLst/>
                  <a:cs typeface="Times New Roman" pitchFamily="18" charset="0"/>
                </a:rPr>
                <a:t>3</a:t>
              </a:r>
              <a:r>
                <a:rPr lang="es-MX" sz="1000" b="0" dirty="0">
                  <a:solidFill>
                    <a:srgbClr val="0033CC"/>
                  </a:solidFill>
                  <a:effectLst/>
                  <a:cs typeface="Times New Roman" pitchFamily="18" charset="0"/>
                </a:rPr>
                <a:t>COOH</a:t>
              </a:r>
            </a:p>
            <a:p>
              <a:pPr eaLnBrk="1" hangingPunct="1">
                <a:lnSpc>
                  <a:spcPct val="120000"/>
                </a:lnSpc>
                <a:spcAft>
                  <a:spcPts val="0"/>
                </a:spcAft>
              </a:pPr>
              <a:r>
                <a:rPr lang="es-MX" sz="1000" b="0" dirty="0">
                  <a:solidFill>
                    <a:srgbClr val="0033CC"/>
                  </a:solidFill>
                  <a:effectLst/>
                  <a:cs typeface="Times New Roman" pitchFamily="18" charset="0"/>
                </a:rPr>
                <a:t>0.1 [M]</a:t>
              </a:r>
            </a:p>
          </p:txBody>
        </p:sp>
      </p:grpSp>
    </p:spTree>
    <p:extLst>
      <p:ext uri="{BB962C8B-B14F-4D97-AF65-F5344CB8AC3E}">
        <p14:creationId xmlns:p14="http://schemas.microsoft.com/office/powerpoint/2010/main" val="3546551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1" dur="500"/>
                                        <p:tgtEl>
                                          <p:spTgt spid="2283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2761269"/>
          </a:xfrm>
          <a:prstGeom prst="rect">
            <a:avLst/>
          </a:prstGeom>
          <a:noFill/>
          <a:ln w="9525">
            <a:noFill/>
            <a:miter lim="800000"/>
            <a:headEnd/>
            <a:tailEnd/>
          </a:ln>
          <a:effectLst/>
        </p:spPr>
        <p:txBody>
          <a:bodyPr>
            <a:spAutoFit/>
          </a:bodyPr>
          <a:lstStyle/>
          <a:p>
            <a:pPr marL="268288" indent="-268288" algn="just" eaLnBrk="1" hangingPunct="1">
              <a:lnSpc>
                <a:spcPct val="140000"/>
              </a:lnSpc>
              <a:spcAft>
                <a:spcPct val="40000"/>
              </a:spcAft>
            </a:pPr>
            <a:r>
              <a:rPr lang="es-MX" sz="1600" b="0" dirty="0">
                <a:solidFill>
                  <a:srgbClr val="000066"/>
                </a:solidFill>
                <a:effectLst/>
                <a:cs typeface="Times New Roman" pitchFamily="18" charset="0"/>
              </a:rPr>
              <a:t>3. Una vez hecha la medición del pH, apague el medidor, saque el electrodo y enjuáguelo con agua destilada.</a:t>
            </a:r>
          </a:p>
          <a:p>
            <a:pPr marL="268288" algn="just" eaLnBrk="1" hangingPunct="1">
              <a:lnSpc>
                <a:spcPct val="140000"/>
              </a:lnSpc>
              <a:spcAft>
                <a:spcPct val="40000"/>
              </a:spcAft>
            </a:pPr>
            <a:r>
              <a:rPr lang="es-MX" sz="1400" dirty="0">
                <a:solidFill>
                  <a:srgbClr val="FF0000"/>
                </a:solidFill>
                <a:effectLst/>
                <a:cs typeface="Times New Roman" pitchFamily="18" charset="0"/>
              </a:rPr>
              <a:t>NOTA: </a:t>
            </a:r>
            <a:r>
              <a:rPr lang="es-MX" sz="1400" b="0" dirty="0">
                <a:solidFill>
                  <a:srgbClr val="FF0000"/>
                </a:solidFill>
                <a:effectLst/>
                <a:cs typeface="Times New Roman" pitchFamily="18" charset="0"/>
              </a:rPr>
              <a:t>En caso de no enjuagar después de cada lectura, la punta del electrodo se obtendrán resultados erróneos.</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4. Repita el paso 2 y 3 para determinar el pH de las otras dos disoluciones de ácido acético.</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5. Con los datos de pH, llene la tabla siguiente:</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pic>
        <p:nvPicPr>
          <p:cNvPr id="3" name="Imagen 2">
            <a:extLst>
              <a:ext uri="{FF2B5EF4-FFF2-40B4-BE49-F238E27FC236}">
                <a16:creationId xmlns="" xmlns:a16="http://schemas.microsoft.com/office/drawing/2014/main" id="{B2C5C598-0872-4593-97F9-369E393956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31372" y="4330956"/>
            <a:ext cx="7079670" cy="1274514"/>
          </a:xfrm>
          <a:prstGeom prst="rect">
            <a:avLst/>
          </a:prstGeom>
        </p:spPr>
      </p:pic>
    </p:spTree>
    <p:extLst>
      <p:ext uri="{BB962C8B-B14F-4D97-AF65-F5344CB8AC3E}">
        <p14:creationId xmlns:p14="http://schemas.microsoft.com/office/powerpoint/2010/main" val="3099417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2" dur="500"/>
                                        <p:tgtEl>
                                          <p:spTgt spid="228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28358">
                                            <p:txEl>
                                              <p:pRg st="2" end="2"/>
                                            </p:txEl>
                                          </p:spTgt>
                                        </p:tgtEl>
                                        <p:attrNameLst>
                                          <p:attrName>style.visibility</p:attrName>
                                        </p:attrNameLst>
                                      </p:cBhvr>
                                      <p:to>
                                        <p:strVal val="visible"/>
                                      </p:to>
                                    </p:set>
                                    <p:animEffect transition="in" filter="strips(downRight)">
                                      <p:cBhvr>
                                        <p:cTn id="17" dur="500"/>
                                        <p:tgtEl>
                                          <p:spTgt spid="228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8358">
                                            <p:txEl>
                                              <p:pRg st="3" end="3"/>
                                            </p:txEl>
                                          </p:spTgt>
                                        </p:tgtEl>
                                        <p:attrNameLst>
                                          <p:attrName>style.visibility</p:attrName>
                                        </p:attrNameLst>
                                      </p:cBhvr>
                                      <p:to>
                                        <p:strVal val="visible"/>
                                      </p:to>
                                    </p:set>
                                    <p:animEffect transition="in" filter="strips(downRight)">
                                      <p:cBhvr>
                                        <p:cTn id="22" dur="500"/>
                                        <p:tgtEl>
                                          <p:spTgt spid="228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2012859"/>
          </a:xfrm>
          <a:prstGeom prst="rect">
            <a:avLst/>
          </a:prstGeom>
          <a:noFill/>
          <a:ln w="9525">
            <a:noFill/>
            <a:miter lim="800000"/>
            <a:headEnd/>
            <a:tailEnd/>
          </a:ln>
          <a:effectLst/>
        </p:spPr>
        <p:txBody>
          <a:bodyPr>
            <a:spAutoFit/>
          </a:bodyPr>
          <a:lstStyle/>
          <a:p>
            <a:pPr marL="268288" indent="-268288" algn="just" eaLnBrk="1" hangingPunct="1">
              <a:lnSpc>
                <a:spcPct val="140000"/>
              </a:lnSpc>
              <a:spcAft>
                <a:spcPct val="40000"/>
              </a:spcAft>
            </a:pPr>
            <a:r>
              <a:rPr lang="es-MX" sz="1600" b="0" dirty="0">
                <a:solidFill>
                  <a:srgbClr val="000066"/>
                </a:solidFill>
                <a:effectLst/>
                <a:cs typeface="Times New Roman" pitchFamily="18" charset="0"/>
              </a:rPr>
              <a:t>6. En el apéndice de la práctica encontrará los cálculos que se deberán realizar para determinar la constante de equilibrio del ácido acético.</a:t>
            </a:r>
          </a:p>
          <a:p>
            <a:pPr marL="268288" indent="-268288" eaLnBrk="1" hangingPunct="1">
              <a:lnSpc>
                <a:spcPct val="140000"/>
              </a:lnSpc>
              <a:spcAft>
                <a:spcPct val="40000"/>
              </a:spcAft>
            </a:pPr>
            <a:r>
              <a:rPr lang="es-MX" sz="1600" b="0" dirty="0">
                <a:solidFill>
                  <a:srgbClr val="000066"/>
                </a:solidFill>
                <a:effectLst/>
                <a:cs typeface="Times New Roman" pitchFamily="18" charset="0"/>
              </a:rPr>
              <a:t>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COOH</a:t>
            </a:r>
            <a:r>
              <a:rPr lang="es-MX" sz="1600" b="0" baseline="-25000" dirty="0">
                <a:solidFill>
                  <a:srgbClr val="000066"/>
                </a:solidFill>
                <a:effectLst/>
                <a:cs typeface="Times New Roman" pitchFamily="18" charset="0"/>
              </a:rPr>
              <a:t>(ac)</a:t>
            </a:r>
            <a:r>
              <a:rPr lang="es-MX" sz="1600" b="0" dirty="0">
                <a:solidFill>
                  <a:srgbClr val="000066"/>
                </a:solidFill>
                <a:effectLst/>
                <a:cs typeface="Times New Roman" pitchFamily="18" charset="0"/>
              </a:rPr>
              <a:t>                  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COO</a:t>
            </a:r>
            <a:r>
              <a:rPr lang="es-MX" sz="1600" b="0" baseline="30000" dirty="0">
                <a:solidFill>
                  <a:srgbClr val="000066"/>
                </a:solidFill>
                <a:effectLst/>
                <a:cs typeface="Times New Roman" pitchFamily="18" charset="0"/>
              </a:rPr>
              <a:t>−</a:t>
            </a:r>
            <a:r>
              <a:rPr lang="es-MX" sz="1600" b="0" baseline="-25000" dirty="0">
                <a:solidFill>
                  <a:srgbClr val="000066"/>
                </a:solidFill>
                <a:effectLst/>
                <a:cs typeface="Times New Roman" pitchFamily="18" charset="0"/>
              </a:rPr>
              <a:t>(ac)</a:t>
            </a:r>
            <a:r>
              <a:rPr lang="es-MX" sz="1600" b="0" dirty="0">
                <a:solidFill>
                  <a:srgbClr val="000066"/>
                </a:solidFill>
                <a:effectLst/>
                <a:cs typeface="Times New Roman" pitchFamily="18" charset="0"/>
              </a:rPr>
              <a:t>    +    H</a:t>
            </a:r>
            <a:r>
              <a:rPr lang="es-MX" sz="1600" b="0" baseline="30000" dirty="0">
                <a:solidFill>
                  <a:srgbClr val="000066"/>
                </a:solidFill>
                <a:effectLst/>
                <a:cs typeface="Times New Roman" pitchFamily="18" charset="0"/>
              </a:rPr>
              <a:t>+</a:t>
            </a:r>
            <a:r>
              <a:rPr lang="es-MX" sz="1600" b="0" baseline="-25000" dirty="0">
                <a:solidFill>
                  <a:srgbClr val="000066"/>
                </a:solidFill>
                <a:effectLst/>
                <a:cs typeface="Times New Roman" pitchFamily="18" charset="0"/>
              </a:rPr>
              <a:t>(ac)</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7. Las disoluciones de 0.01 [M] y 0.001 [M] de ácido acético se regresarán a sus respectivos recipientes.</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grpSp>
        <p:nvGrpSpPr>
          <p:cNvPr id="2" name="Grupo 1"/>
          <p:cNvGrpSpPr/>
          <p:nvPr/>
        </p:nvGrpSpPr>
        <p:grpSpPr>
          <a:xfrm>
            <a:off x="3923928" y="2309997"/>
            <a:ext cx="432000" cy="74399"/>
            <a:chOff x="4283968" y="3858657"/>
            <a:chExt cx="432000" cy="74399"/>
          </a:xfrm>
        </p:grpSpPr>
        <p:cxnSp>
          <p:nvCxnSpPr>
            <p:cNvPr id="4" name="Conector recto de flecha 3"/>
            <p:cNvCxnSpPr/>
            <p:nvPr/>
          </p:nvCxnSpPr>
          <p:spPr bwMode="auto">
            <a:xfrm flipH="1">
              <a:off x="4283968" y="3933056"/>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cxnSp>
          <p:nvCxnSpPr>
            <p:cNvPr id="5" name="Conector recto de flecha 4"/>
            <p:cNvCxnSpPr/>
            <p:nvPr/>
          </p:nvCxnSpPr>
          <p:spPr bwMode="auto">
            <a:xfrm>
              <a:off x="4283968" y="3858657"/>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grpSp>
    </p:spTree>
    <p:extLst>
      <p:ext uri="{BB962C8B-B14F-4D97-AF65-F5344CB8AC3E}">
        <p14:creationId xmlns:p14="http://schemas.microsoft.com/office/powerpoint/2010/main" val="3296316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8358">
                                            <p:txEl>
                                              <p:pRg st="1" end="1"/>
                                            </p:txEl>
                                          </p:spTgt>
                                        </p:tgtEl>
                                        <p:attrNameLst>
                                          <p:attrName>style.visibility</p:attrName>
                                        </p:attrNameLst>
                                      </p:cBhvr>
                                      <p:to>
                                        <p:strVal val="visible"/>
                                      </p:to>
                                    </p:set>
                                    <p:animEffect transition="in" filter="fade">
                                      <p:cBhvr>
                                        <p:cTn id="12" dur="500"/>
                                        <p:tgtEl>
                                          <p:spTgt spid="22835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28358">
                                            <p:txEl>
                                              <p:pRg st="2" end="2"/>
                                            </p:txEl>
                                          </p:spTgt>
                                        </p:tgtEl>
                                        <p:attrNameLst>
                                          <p:attrName>style.visibility</p:attrName>
                                        </p:attrNameLst>
                                      </p:cBhvr>
                                      <p:to>
                                        <p:strVal val="visible"/>
                                      </p:to>
                                    </p:set>
                                    <p:animEffect transition="in" filter="strips(downRight)">
                                      <p:cBhvr>
                                        <p:cTn id="20" dur="500"/>
                                        <p:tgtEl>
                                          <p:spTgt spid="2283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3588675"/>
          </a:xfrm>
          <a:prstGeom prst="rect">
            <a:avLst/>
          </a:prstGeom>
          <a:noFill/>
          <a:ln w="9525">
            <a:noFill/>
            <a:miter lim="800000"/>
            <a:headEnd/>
            <a:tailEnd/>
          </a:ln>
          <a:effectLst/>
        </p:spPr>
        <p:txBody>
          <a:bodyPr>
            <a:spAutoFit/>
          </a:bodyPr>
          <a:lstStyle/>
          <a:p>
            <a:pPr marL="268288" indent="-268288" algn="just" eaLnBrk="1" hangingPunct="1">
              <a:lnSpc>
                <a:spcPct val="140000"/>
              </a:lnSpc>
              <a:spcAft>
                <a:spcPct val="40000"/>
              </a:spcAft>
            </a:pPr>
            <a:r>
              <a:rPr lang="es-MX" sz="1600" b="0" dirty="0">
                <a:solidFill>
                  <a:srgbClr val="000066"/>
                </a:solidFill>
                <a:effectLst/>
                <a:cs typeface="Times New Roman" pitchFamily="18" charset="0"/>
              </a:rPr>
              <a:t>ACTIVIDAD 3</a:t>
            </a:r>
          </a:p>
          <a:p>
            <a:pPr marL="268288" indent="-268288" algn="just" eaLnBrk="1" hangingPunct="1">
              <a:lnSpc>
                <a:spcPct val="140000"/>
              </a:lnSpc>
              <a:spcAft>
                <a:spcPct val="40000"/>
              </a:spcAft>
            </a:pPr>
            <a:r>
              <a:rPr lang="es-MX" sz="1600" b="0" u="sng" dirty="0">
                <a:solidFill>
                  <a:srgbClr val="000066"/>
                </a:solidFill>
                <a:effectLst/>
                <a:cs typeface="Times New Roman" pitchFamily="18" charset="0"/>
              </a:rPr>
              <a:t>Principio de Le </a:t>
            </a:r>
            <a:r>
              <a:rPr lang="es-MX" sz="1600" b="0" u="sng" dirty="0" err="1">
                <a:solidFill>
                  <a:srgbClr val="000066"/>
                </a:solidFill>
                <a:effectLst/>
                <a:cs typeface="Times New Roman" pitchFamily="18" charset="0"/>
              </a:rPr>
              <a:t>Chatelier</a:t>
            </a:r>
            <a:r>
              <a:rPr lang="es-MX" sz="1600" b="0" u="sng" dirty="0">
                <a:solidFill>
                  <a:srgbClr val="000066"/>
                </a:solidFill>
                <a:effectLst/>
                <a:cs typeface="Times New Roman" pitchFamily="18" charset="0"/>
              </a:rPr>
              <a:t> (efecto del ion común).</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1. Al vaso de precipitados, empleado en la actividad 2, que contiene la disolución 0.1 [M] de ácido acético, se le agrega con la punta de la espátula una pequeña cantidad de acetato de sodio sólido; se agita hasta la total disolución. Determine el pH y calcule la concentración molar del ion H</a:t>
            </a:r>
            <a:r>
              <a:rPr lang="es-MX" sz="1600" b="0" baseline="30000" dirty="0">
                <a:solidFill>
                  <a:srgbClr val="000066"/>
                </a:solidFill>
                <a:effectLst/>
                <a:cs typeface="Times New Roman" pitchFamily="18" charset="0"/>
              </a:rPr>
              <a:t>+</a:t>
            </a:r>
            <a:r>
              <a:rPr lang="es-MX" sz="1600" b="0" dirty="0">
                <a:solidFill>
                  <a:srgbClr val="000066"/>
                </a:solidFill>
                <a:effectLst/>
                <a:cs typeface="Times New Roman" pitchFamily="18" charset="0"/>
              </a:rPr>
              <a:t>.</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2. Compárelo con el obtenido en el punto 4 de la actividad 2 e indique hacia dónde se desplaza el equilibrio.</a:t>
            </a:r>
          </a:p>
          <a:p>
            <a:pPr marL="268288" indent="-268288" eaLnBrk="1" hangingPunct="1">
              <a:lnSpc>
                <a:spcPct val="140000"/>
              </a:lnSpc>
              <a:spcAft>
                <a:spcPct val="40000"/>
              </a:spcAft>
            </a:pPr>
            <a:r>
              <a:rPr lang="es-MX" sz="1600" b="0" dirty="0">
                <a:solidFill>
                  <a:srgbClr val="000066"/>
                </a:solidFill>
                <a:effectLst/>
                <a:cs typeface="Times New Roman" pitchFamily="18" charset="0"/>
              </a:rPr>
              <a:t>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COONa</a:t>
            </a:r>
            <a:r>
              <a:rPr lang="es-MX" sz="1600" b="0" baseline="-25000" dirty="0">
                <a:solidFill>
                  <a:srgbClr val="000066"/>
                </a:solidFill>
                <a:effectLst/>
                <a:cs typeface="Times New Roman" pitchFamily="18" charset="0"/>
              </a:rPr>
              <a:t>(ac)</a:t>
            </a:r>
            <a:r>
              <a:rPr lang="es-MX" sz="1600" b="0" dirty="0">
                <a:solidFill>
                  <a:srgbClr val="000066"/>
                </a:solidFill>
                <a:effectLst/>
                <a:cs typeface="Times New Roman" pitchFamily="18" charset="0"/>
              </a:rPr>
              <a:t>                  CH</a:t>
            </a:r>
            <a:r>
              <a:rPr lang="es-MX" sz="1600" b="0" baseline="-25000" dirty="0">
                <a:solidFill>
                  <a:srgbClr val="000066"/>
                </a:solidFill>
                <a:effectLst/>
                <a:cs typeface="Times New Roman" pitchFamily="18" charset="0"/>
              </a:rPr>
              <a:t>3</a:t>
            </a:r>
            <a:r>
              <a:rPr lang="es-MX" sz="1600" b="0" dirty="0">
                <a:solidFill>
                  <a:srgbClr val="000066"/>
                </a:solidFill>
                <a:effectLst/>
                <a:cs typeface="Times New Roman" pitchFamily="18" charset="0"/>
              </a:rPr>
              <a:t>COO</a:t>
            </a:r>
            <a:r>
              <a:rPr lang="es-MX" sz="1600" b="0" baseline="30000" dirty="0">
                <a:solidFill>
                  <a:srgbClr val="000066"/>
                </a:solidFill>
                <a:effectLst/>
                <a:cs typeface="Times New Roman" pitchFamily="18" charset="0"/>
              </a:rPr>
              <a:t>−</a:t>
            </a:r>
            <a:r>
              <a:rPr lang="es-MX" sz="1600" b="0" baseline="-25000" dirty="0">
                <a:solidFill>
                  <a:srgbClr val="000066"/>
                </a:solidFill>
                <a:effectLst/>
                <a:cs typeface="Times New Roman" pitchFamily="18" charset="0"/>
              </a:rPr>
              <a:t>(ac)</a:t>
            </a:r>
            <a:r>
              <a:rPr lang="es-MX" sz="1600" b="0" dirty="0">
                <a:solidFill>
                  <a:srgbClr val="000066"/>
                </a:solidFill>
                <a:effectLst/>
                <a:cs typeface="Times New Roman" pitchFamily="18" charset="0"/>
              </a:rPr>
              <a:t>    +    </a:t>
            </a:r>
            <a:r>
              <a:rPr lang="es-MX" sz="1600" b="0" dirty="0" err="1">
                <a:solidFill>
                  <a:srgbClr val="000066"/>
                </a:solidFill>
                <a:effectLst/>
                <a:cs typeface="Times New Roman" pitchFamily="18" charset="0"/>
              </a:rPr>
              <a:t>Na</a:t>
            </a:r>
            <a:r>
              <a:rPr lang="es-MX" sz="1600" b="0" baseline="30000" dirty="0">
                <a:solidFill>
                  <a:srgbClr val="000066"/>
                </a:solidFill>
                <a:effectLst/>
                <a:cs typeface="Times New Roman" pitchFamily="18" charset="0"/>
              </a:rPr>
              <a:t>+</a:t>
            </a:r>
            <a:r>
              <a:rPr lang="es-MX" sz="1600" b="0" baseline="-25000" dirty="0">
                <a:solidFill>
                  <a:srgbClr val="000066"/>
                </a:solidFill>
                <a:effectLst/>
                <a:cs typeface="Times New Roman" pitchFamily="18" charset="0"/>
              </a:rPr>
              <a:t>(ac)</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grpSp>
        <p:nvGrpSpPr>
          <p:cNvPr id="4" name="Grupo 3"/>
          <p:cNvGrpSpPr/>
          <p:nvPr/>
        </p:nvGrpSpPr>
        <p:grpSpPr>
          <a:xfrm>
            <a:off x="3923976" y="4653136"/>
            <a:ext cx="432000" cy="74399"/>
            <a:chOff x="4283968" y="3858657"/>
            <a:chExt cx="432000" cy="74399"/>
          </a:xfrm>
        </p:grpSpPr>
        <p:cxnSp>
          <p:nvCxnSpPr>
            <p:cNvPr id="5" name="Conector recto de flecha 4"/>
            <p:cNvCxnSpPr/>
            <p:nvPr/>
          </p:nvCxnSpPr>
          <p:spPr bwMode="auto">
            <a:xfrm flipH="1">
              <a:off x="4283968" y="3933056"/>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cxnSp>
          <p:nvCxnSpPr>
            <p:cNvPr id="6" name="Conector recto de flecha 5"/>
            <p:cNvCxnSpPr/>
            <p:nvPr/>
          </p:nvCxnSpPr>
          <p:spPr bwMode="auto">
            <a:xfrm>
              <a:off x="4283968" y="3858657"/>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grpSp>
    </p:spTree>
    <p:extLst>
      <p:ext uri="{BB962C8B-B14F-4D97-AF65-F5344CB8AC3E}">
        <p14:creationId xmlns:p14="http://schemas.microsoft.com/office/powerpoint/2010/main" val="459663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1" dur="500"/>
                                        <p:tgtEl>
                                          <p:spTgt spid="2283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28358">
                                            <p:txEl>
                                              <p:pRg st="2" end="2"/>
                                            </p:txEl>
                                          </p:spTgt>
                                        </p:tgtEl>
                                        <p:attrNameLst>
                                          <p:attrName>style.visibility</p:attrName>
                                        </p:attrNameLst>
                                      </p:cBhvr>
                                      <p:to>
                                        <p:strVal val="visible"/>
                                      </p:to>
                                    </p:set>
                                    <p:animEffect transition="in" filter="strips(downRight)">
                                      <p:cBhvr>
                                        <p:cTn id="16" dur="500"/>
                                        <p:tgtEl>
                                          <p:spTgt spid="2283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8358">
                                            <p:txEl>
                                              <p:pRg st="3" end="3"/>
                                            </p:txEl>
                                          </p:spTgt>
                                        </p:tgtEl>
                                        <p:attrNameLst>
                                          <p:attrName>style.visibility</p:attrName>
                                        </p:attrNameLst>
                                      </p:cBhvr>
                                      <p:to>
                                        <p:strVal val="visible"/>
                                      </p:to>
                                    </p:set>
                                    <p:animEffect transition="in" filter="strips(downRight)">
                                      <p:cBhvr>
                                        <p:cTn id="21" dur="500"/>
                                        <p:tgtEl>
                                          <p:spTgt spid="22835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8358">
                                            <p:txEl>
                                              <p:pRg st="4" end="4"/>
                                            </p:txEl>
                                          </p:spTgt>
                                        </p:tgtEl>
                                        <p:attrNameLst>
                                          <p:attrName>style.visibility</p:attrName>
                                        </p:attrNameLst>
                                      </p:cBhvr>
                                      <p:to>
                                        <p:strVal val="visible"/>
                                      </p:to>
                                    </p:set>
                                    <p:animEffect transition="in" filter="fade">
                                      <p:cBhvr>
                                        <p:cTn id="26" dur="500"/>
                                        <p:tgtEl>
                                          <p:spTgt spid="228358">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3109056"/>
          </a:xfrm>
          <a:prstGeom prst="rect">
            <a:avLst/>
          </a:prstGeom>
          <a:noFill/>
          <a:ln w="9525">
            <a:noFill/>
            <a:miter lim="800000"/>
            <a:headEnd/>
            <a:tailEnd/>
          </a:ln>
          <a:effectLst/>
        </p:spPr>
        <p:txBody>
          <a:bodyPr>
            <a:spAutoFit/>
          </a:bodyPr>
          <a:lstStyle/>
          <a:p>
            <a:pPr marL="268288" indent="-268288" algn="just" eaLnBrk="1" hangingPunct="1">
              <a:lnSpc>
                <a:spcPct val="120000"/>
              </a:lnSpc>
              <a:spcAft>
                <a:spcPts val="0"/>
              </a:spcAft>
            </a:pPr>
            <a:r>
              <a:rPr lang="es-MX" sz="1600" b="0" dirty="0">
                <a:solidFill>
                  <a:srgbClr val="000066"/>
                </a:solidFill>
                <a:effectLst/>
                <a:cs typeface="Times New Roman" pitchFamily="18" charset="0"/>
              </a:rPr>
              <a:t>ACTIVIDAD 4.</a:t>
            </a:r>
          </a:p>
          <a:p>
            <a:pPr marL="268288" indent="-268288" algn="just" eaLnBrk="1" hangingPunct="1">
              <a:lnSpc>
                <a:spcPct val="120000"/>
              </a:lnSpc>
              <a:spcAft>
                <a:spcPts val="600"/>
              </a:spcAft>
            </a:pPr>
            <a:r>
              <a:rPr lang="es-MX" sz="1600" b="0" u="sng" dirty="0">
                <a:solidFill>
                  <a:srgbClr val="000066"/>
                </a:solidFill>
                <a:effectLst/>
                <a:cs typeface="Times New Roman" pitchFamily="18" charset="0"/>
              </a:rPr>
              <a:t>Principio de Le </a:t>
            </a:r>
            <a:r>
              <a:rPr lang="es-MX" sz="1600" b="0" u="sng" dirty="0" err="1">
                <a:solidFill>
                  <a:srgbClr val="000066"/>
                </a:solidFill>
                <a:effectLst/>
                <a:cs typeface="Times New Roman" pitchFamily="18" charset="0"/>
              </a:rPr>
              <a:t>Chatelier</a:t>
            </a:r>
            <a:r>
              <a:rPr lang="es-MX" sz="1600" b="0" u="sng" dirty="0">
                <a:solidFill>
                  <a:srgbClr val="000066"/>
                </a:solidFill>
                <a:effectLst/>
                <a:cs typeface="Times New Roman" pitchFamily="18" charset="0"/>
              </a:rPr>
              <a:t> (efecto del cambio de temperatura).</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1. Con ayuda de la pipeta y </a:t>
            </a:r>
            <a:r>
              <a:rPr lang="es-MX" sz="1600" b="0" dirty="0" err="1">
                <a:solidFill>
                  <a:srgbClr val="000066"/>
                </a:solidFill>
                <a:effectLst/>
                <a:cs typeface="Times New Roman" pitchFamily="18" charset="0"/>
              </a:rPr>
              <a:t>propipeta</a:t>
            </a:r>
            <a:r>
              <a:rPr lang="es-MX" sz="1600" b="0" dirty="0">
                <a:solidFill>
                  <a:srgbClr val="000066"/>
                </a:solidFill>
                <a:effectLst/>
                <a:cs typeface="Times New Roman" pitchFamily="18" charset="0"/>
              </a:rPr>
              <a:t>, adicione 2 [ml] de la disolución de CuSO</a:t>
            </a:r>
            <a:r>
              <a:rPr lang="es-MX" sz="1600" b="0" baseline="-25000" dirty="0">
                <a:solidFill>
                  <a:srgbClr val="000066"/>
                </a:solidFill>
                <a:effectLst/>
                <a:cs typeface="Times New Roman" pitchFamily="18" charset="0"/>
              </a:rPr>
              <a:t>4</a:t>
            </a:r>
            <a:r>
              <a:rPr lang="es-MX" sz="1600" b="0" dirty="0">
                <a:solidFill>
                  <a:srgbClr val="000066"/>
                </a:solidFill>
                <a:effectLst/>
                <a:cs typeface="Times New Roman" pitchFamily="18" charset="0"/>
              </a:rPr>
              <a:t> en un tubo de ensayo y con la otra, adicione 0.5 [ml] de la disolución de </a:t>
            </a:r>
            <a:r>
              <a:rPr lang="es-MX" sz="1600" b="0" dirty="0" err="1">
                <a:solidFill>
                  <a:srgbClr val="000066"/>
                </a:solidFill>
                <a:effectLst/>
                <a:cs typeface="Times New Roman" pitchFamily="18" charset="0"/>
              </a:rPr>
              <a:t>KBr</a:t>
            </a:r>
            <a:r>
              <a:rPr lang="es-MX" sz="1600" b="0" dirty="0">
                <a:solidFill>
                  <a:srgbClr val="000066"/>
                </a:solidFill>
                <a:effectLst/>
                <a:cs typeface="Times New Roman" pitchFamily="18" charset="0"/>
              </a:rPr>
              <a:t>.</a:t>
            </a:r>
          </a:p>
          <a:p>
            <a:pPr marL="268288" indent="-268288" eaLnBrk="1" hangingPunct="1">
              <a:lnSpc>
                <a:spcPct val="120000"/>
              </a:lnSpc>
              <a:spcAft>
                <a:spcPts val="600"/>
              </a:spcAft>
            </a:pPr>
            <a:r>
              <a:rPr lang="es-MX" sz="1600" b="0" dirty="0">
                <a:solidFill>
                  <a:srgbClr val="000066"/>
                </a:solidFill>
                <a:effectLst/>
                <a:cs typeface="Times New Roman" pitchFamily="18" charset="0"/>
              </a:rPr>
              <a:t>CuSO</a:t>
            </a:r>
            <a:r>
              <a:rPr lang="es-MX" sz="1600" b="0" baseline="-25000" dirty="0">
                <a:solidFill>
                  <a:srgbClr val="000066"/>
                </a:solidFill>
                <a:effectLst/>
                <a:cs typeface="Times New Roman" pitchFamily="18" charset="0"/>
              </a:rPr>
              <a:t>4(ac)</a:t>
            </a:r>
            <a:r>
              <a:rPr lang="es-MX" sz="1600" b="0" dirty="0">
                <a:solidFill>
                  <a:srgbClr val="000066"/>
                </a:solidFill>
                <a:effectLst/>
                <a:cs typeface="Times New Roman" pitchFamily="18" charset="0"/>
              </a:rPr>
              <a:t>    +    2 </a:t>
            </a:r>
            <a:r>
              <a:rPr lang="es-MX" sz="1600" b="0" dirty="0" err="1">
                <a:solidFill>
                  <a:srgbClr val="000066"/>
                </a:solidFill>
                <a:effectLst/>
                <a:cs typeface="Times New Roman" pitchFamily="18" charset="0"/>
              </a:rPr>
              <a:t>KBr</a:t>
            </a:r>
            <a:r>
              <a:rPr lang="es-MX" sz="1600" b="0" baseline="-25000" dirty="0">
                <a:solidFill>
                  <a:srgbClr val="000066"/>
                </a:solidFill>
                <a:effectLst/>
                <a:cs typeface="Times New Roman" pitchFamily="18" charset="0"/>
              </a:rPr>
              <a:t>(ac)</a:t>
            </a:r>
            <a:r>
              <a:rPr lang="es-MX" sz="1600" b="0" dirty="0">
                <a:solidFill>
                  <a:srgbClr val="000066"/>
                </a:solidFill>
                <a:effectLst/>
                <a:cs typeface="Times New Roman" pitchFamily="18" charset="0"/>
              </a:rPr>
              <a:t>                CuBr</a:t>
            </a:r>
            <a:r>
              <a:rPr lang="es-MX" sz="1600" b="0" baseline="-25000" dirty="0">
                <a:solidFill>
                  <a:srgbClr val="000066"/>
                </a:solidFill>
                <a:effectLst/>
                <a:cs typeface="Times New Roman" pitchFamily="18" charset="0"/>
              </a:rPr>
              <a:t>2(ac)</a:t>
            </a:r>
            <a:r>
              <a:rPr lang="es-MX" sz="1600" b="0" dirty="0">
                <a:solidFill>
                  <a:srgbClr val="000066"/>
                </a:solidFill>
                <a:effectLst/>
                <a:cs typeface="Times New Roman" pitchFamily="18" charset="0"/>
              </a:rPr>
              <a:t>    +    K</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SO</a:t>
            </a:r>
            <a:r>
              <a:rPr lang="es-MX" sz="1600" b="0" baseline="-25000" dirty="0">
                <a:solidFill>
                  <a:srgbClr val="000066"/>
                </a:solidFill>
                <a:effectLst/>
                <a:cs typeface="Times New Roman" pitchFamily="18" charset="0"/>
              </a:rPr>
              <a:t>4(ac)</a:t>
            </a:r>
          </a:p>
          <a:p>
            <a:pPr algn="just" eaLnBrk="1" hangingPunct="1">
              <a:lnSpc>
                <a:spcPct val="120000"/>
              </a:lnSpc>
              <a:spcAft>
                <a:spcPts val="600"/>
              </a:spcAft>
              <a:tabLst>
                <a:tab pos="1617663" algn="ctr"/>
                <a:tab pos="4303713" algn="ctr"/>
              </a:tabLst>
            </a:pPr>
            <a:r>
              <a:rPr lang="es-MX" sz="1600" b="0" dirty="0">
                <a:solidFill>
                  <a:srgbClr val="000066"/>
                </a:solidFill>
                <a:effectLst/>
                <a:cs typeface="Times New Roman" pitchFamily="18" charset="0"/>
              </a:rPr>
              <a:t>	(azul)</a:t>
            </a:r>
            <a:r>
              <a:rPr lang="es-MX" sz="1600" b="0">
                <a:solidFill>
                  <a:srgbClr val="000066"/>
                </a:solidFill>
                <a:effectLst/>
                <a:cs typeface="Times New Roman" pitchFamily="18" charset="0"/>
              </a:rPr>
              <a:t>	</a:t>
            </a:r>
            <a:r>
              <a:rPr lang="es-MX" sz="1600" b="0" smtClean="0">
                <a:solidFill>
                  <a:srgbClr val="000066"/>
                </a:solidFill>
                <a:effectLst/>
                <a:cs typeface="Times New Roman" pitchFamily="18" charset="0"/>
              </a:rPr>
              <a:t>        (</a:t>
            </a:r>
            <a:r>
              <a:rPr lang="es-MX" sz="1600" b="0" dirty="0">
                <a:solidFill>
                  <a:srgbClr val="000066"/>
                </a:solidFill>
                <a:effectLst/>
                <a:cs typeface="Times New Roman" pitchFamily="18" charset="0"/>
              </a:rPr>
              <a:t>verde)</a:t>
            </a:r>
          </a:p>
          <a:p>
            <a:pPr marL="268288" indent="-268288" algn="just" eaLnBrk="1" hangingPunct="1">
              <a:lnSpc>
                <a:spcPct val="120000"/>
              </a:lnSpc>
              <a:spcAft>
                <a:spcPts val="600"/>
              </a:spcAft>
            </a:pPr>
            <a:r>
              <a:rPr lang="es-MX" sz="1600" b="0" dirty="0">
                <a:solidFill>
                  <a:srgbClr val="000066"/>
                </a:solidFill>
                <a:effectLst/>
                <a:cs typeface="Times New Roman" pitchFamily="18" charset="0"/>
              </a:rPr>
              <a:t>2. Coloque la disolución anterior en un baño de hielo y agua (aproximadamente 5 minutos) y agítela. Anote sus observaciones e indique hacia dónde se desplaza el equilibrio en la reacción.</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rightnessContrast bright="7000" contrast="3000"/>
                    </a14:imgEffect>
                  </a14:imgLayer>
                </a14:imgProps>
              </a:ext>
            </a:extLst>
          </a:blip>
          <a:stretch>
            <a:fillRect/>
          </a:stretch>
        </p:blipFill>
        <p:spPr>
          <a:xfrm>
            <a:off x="3490294" y="4379128"/>
            <a:ext cx="2161826" cy="2218224"/>
          </a:xfrm>
          <a:prstGeom prst="rect">
            <a:avLst/>
          </a:prstGeom>
        </p:spPr>
      </p:pic>
      <p:grpSp>
        <p:nvGrpSpPr>
          <p:cNvPr id="6" name="Grupo 5"/>
          <p:cNvGrpSpPr/>
          <p:nvPr/>
        </p:nvGrpSpPr>
        <p:grpSpPr>
          <a:xfrm>
            <a:off x="4355207" y="2818072"/>
            <a:ext cx="432000" cy="74399"/>
            <a:chOff x="4283968" y="3858657"/>
            <a:chExt cx="432000" cy="74399"/>
          </a:xfrm>
        </p:grpSpPr>
        <p:cxnSp>
          <p:nvCxnSpPr>
            <p:cNvPr id="7" name="Conector recto de flecha 6"/>
            <p:cNvCxnSpPr/>
            <p:nvPr/>
          </p:nvCxnSpPr>
          <p:spPr bwMode="auto">
            <a:xfrm flipH="1">
              <a:off x="4283968" y="3933056"/>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cxnSp>
          <p:nvCxnSpPr>
            <p:cNvPr id="8" name="Conector recto de flecha 7"/>
            <p:cNvCxnSpPr/>
            <p:nvPr/>
          </p:nvCxnSpPr>
          <p:spPr bwMode="auto">
            <a:xfrm>
              <a:off x="4283968" y="3858657"/>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grpSp>
    </p:spTree>
    <p:extLst>
      <p:ext uri="{BB962C8B-B14F-4D97-AF65-F5344CB8AC3E}">
        <p14:creationId xmlns:p14="http://schemas.microsoft.com/office/powerpoint/2010/main" val="1846046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1" dur="500"/>
                                        <p:tgtEl>
                                          <p:spTgt spid="22835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228358">
                                            <p:txEl>
                                              <p:pRg st="2" end="2"/>
                                            </p:txEl>
                                          </p:spTgt>
                                        </p:tgtEl>
                                        <p:attrNameLst>
                                          <p:attrName>style.visibility</p:attrName>
                                        </p:attrNameLst>
                                      </p:cBhvr>
                                      <p:to>
                                        <p:strVal val="visible"/>
                                      </p:to>
                                    </p:set>
                                    <p:animEffect transition="in" filter="strips(downRight)">
                                      <p:cBhvr>
                                        <p:cTn id="16" dur="500"/>
                                        <p:tgtEl>
                                          <p:spTgt spid="22835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8358">
                                            <p:txEl>
                                              <p:pRg st="3" end="3"/>
                                            </p:txEl>
                                          </p:spTgt>
                                        </p:tgtEl>
                                        <p:attrNameLst>
                                          <p:attrName>style.visibility</p:attrName>
                                        </p:attrNameLst>
                                      </p:cBhvr>
                                      <p:to>
                                        <p:strVal val="visible"/>
                                      </p:to>
                                    </p:set>
                                    <p:animEffect transition="in" filter="fade">
                                      <p:cBhvr>
                                        <p:cTn id="21" dur="500"/>
                                        <p:tgtEl>
                                          <p:spTgt spid="22835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8358">
                                            <p:txEl>
                                              <p:pRg st="4" end="4"/>
                                            </p:txEl>
                                          </p:spTgt>
                                        </p:tgtEl>
                                        <p:attrNameLst>
                                          <p:attrName>style.visibility</p:attrName>
                                        </p:attrNameLst>
                                      </p:cBhvr>
                                      <p:to>
                                        <p:strVal val="visible"/>
                                      </p:to>
                                    </p:set>
                                    <p:animEffect transition="in" filter="fade">
                                      <p:cBhvr>
                                        <p:cTn id="29" dur="500"/>
                                        <p:tgtEl>
                                          <p:spTgt spid="22835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28358">
                                            <p:txEl>
                                              <p:pRg st="5" end="5"/>
                                            </p:txEl>
                                          </p:spTgt>
                                        </p:tgtEl>
                                        <p:attrNameLst>
                                          <p:attrName>style.visibility</p:attrName>
                                        </p:attrNameLst>
                                      </p:cBhvr>
                                      <p:to>
                                        <p:strVal val="visible"/>
                                      </p:to>
                                    </p:set>
                                    <p:animEffect transition="in" filter="strips(downRight)">
                                      <p:cBhvr>
                                        <p:cTn id="34" dur="500"/>
                                        <p:tgtEl>
                                          <p:spTgt spid="228358">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5262979"/>
          </a:xfrm>
          <a:prstGeom prst="rect">
            <a:avLst/>
          </a:prstGeom>
          <a:noFill/>
          <a:ln w="9525">
            <a:noFill/>
            <a:miter lim="800000"/>
            <a:headEnd/>
            <a:tailEnd/>
          </a:ln>
          <a:effectLst/>
        </p:spPr>
        <p:txBody>
          <a:bodyPr>
            <a:spAutoFit/>
          </a:bodyPr>
          <a:lstStyle/>
          <a:p>
            <a:pPr marL="268288" indent="-268288" algn="just" eaLnBrk="1" hangingPunct="1">
              <a:lnSpc>
                <a:spcPct val="140000"/>
              </a:lnSpc>
              <a:spcAft>
                <a:spcPct val="40000"/>
              </a:spcAft>
            </a:pPr>
            <a:r>
              <a:rPr lang="es-MX" sz="1600" b="0" dirty="0">
                <a:solidFill>
                  <a:srgbClr val="000066"/>
                </a:solidFill>
                <a:effectLst/>
                <a:cs typeface="Times New Roman" pitchFamily="18" charset="0"/>
              </a:rPr>
              <a:t>3. En uno de los vasos de precipitados, agregue aproximadamente 20 [ml] de agua de la llave y colóquelo sobre la parrilla para obtener un baño de agua caliente (no permita que el agua alcance su temperatura de ebullición).</a:t>
            </a: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4. Con ayuda de las pinzas, ponga el tubo de ensayo en el baño de agua caliente y anote sus observaciones. Indique hacia dónde se desplaza el equilibrio en la reacción.</a:t>
            </a:r>
          </a:p>
          <a:p>
            <a:pPr marL="268288" indent="-268288" algn="just" eaLnBrk="1" hangingPunct="1">
              <a:lnSpc>
                <a:spcPct val="140000"/>
              </a:lnSpc>
              <a:spcAft>
                <a:spcPts val="600"/>
              </a:spcAft>
            </a:pPr>
            <a:endParaRPr lang="es-MX" sz="1600" b="0" dirty="0">
              <a:solidFill>
                <a:srgbClr val="000066"/>
              </a:solidFill>
              <a:effectLst/>
              <a:cs typeface="Times New Roman" pitchFamily="18" charset="0"/>
            </a:endParaRPr>
          </a:p>
          <a:p>
            <a:pPr marL="268288" indent="-268288" algn="just" eaLnBrk="1" hangingPunct="1">
              <a:lnSpc>
                <a:spcPct val="140000"/>
              </a:lnSpc>
              <a:spcAft>
                <a:spcPts val="600"/>
              </a:spcAft>
            </a:pPr>
            <a:endParaRPr lang="es-MX" sz="1600" b="0" dirty="0">
              <a:solidFill>
                <a:srgbClr val="000066"/>
              </a:solidFill>
              <a:effectLst/>
              <a:cs typeface="Times New Roman" pitchFamily="18" charset="0"/>
            </a:endParaRPr>
          </a:p>
          <a:p>
            <a:pPr marL="268288" indent="-268288" algn="just" eaLnBrk="1" hangingPunct="1">
              <a:lnSpc>
                <a:spcPct val="140000"/>
              </a:lnSpc>
              <a:spcAft>
                <a:spcPts val="600"/>
              </a:spcAft>
            </a:pPr>
            <a:endParaRPr lang="es-MX" sz="1600" b="0" dirty="0">
              <a:solidFill>
                <a:srgbClr val="000066"/>
              </a:solidFill>
              <a:effectLst/>
              <a:cs typeface="Times New Roman" pitchFamily="18" charset="0"/>
            </a:endParaRPr>
          </a:p>
          <a:p>
            <a:pPr marL="268288" indent="-268288" algn="just" eaLnBrk="1" hangingPunct="1">
              <a:lnSpc>
                <a:spcPct val="140000"/>
              </a:lnSpc>
              <a:spcAft>
                <a:spcPts val="600"/>
              </a:spcAft>
            </a:pPr>
            <a:endParaRPr lang="es-MX" sz="1600" b="0" dirty="0">
              <a:solidFill>
                <a:srgbClr val="000066"/>
              </a:solidFill>
              <a:effectLst/>
              <a:cs typeface="Times New Roman" pitchFamily="18" charset="0"/>
            </a:endParaRPr>
          </a:p>
          <a:p>
            <a:pPr marL="268288" indent="-268288" algn="just" eaLnBrk="1" hangingPunct="1">
              <a:lnSpc>
                <a:spcPct val="140000"/>
              </a:lnSpc>
              <a:spcAft>
                <a:spcPts val="600"/>
              </a:spcAft>
            </a:pPr>
            <a:endParaRPr lang="es-MX" sz="1600" b="0" dirty="0">
              <a:solidFill>
                <a:srgbClr val="000066"/>
              </a:solidFill>
              <a:effectLst/>
              <a:cs typeface="Times New Roman" pitchFamily="18" charset="0"/>
            </a:endParaRPr>
          </a:p>
          <a:p>
            <a:pPr marL="268288" indent="-268288" algn="just" eaLnBrk="1" hangingPunct="1">
              <a:lnSpc>
                <a:spcPct val="140000"/>
              </a:lnSpc>
              <a:spcAft>
                <a:spcPct val="40000"/>
              </a:spcAft>
            </a:pPr>
            <a:r>
              <a:rPr lang="es-MX" sz="1600" b="0" dirty="0">
                <a:solidFill>
                  <a:srgbClr val="000066"/>
                </a:solidFill>
                <a:effectLst/>
                <a:cs typeface="Times New Roman" pitchFamily="18" charset="0"/>
              </a:rPr>
              <a:t>5. Infiera si la formación de CuBr</a:t>
            </a:r>
            <a:r>
              <a:rPr lang="es-MX" sz="1600" b="0" baseline="-25000" dirty="0">
                <a:solidFill>
                  <a:srgbClr val="000066"/>
                </a:solidFill>
                <a:effectLst/>
                <a:cs typeface="Times New Roman" pitchFamily="18" charset="0"/>
              </a:rPr>
              <a:t>2(ac)</a:t>
            </a:r>
            <a:r>
              <a:rPr lang="es-MX" sz="1600" b="0" dirty="0">
                <a:solidFill>
                  <a:srgbClr val="000066"/>
                </a:solidFill>
                <a:effectLst/>
                <a:cs typeface="Times New Roman" pitchFamily="18" charset="0"/>
              </a:rPr>
              <a:t> y K</a:t>
            </a:r>
            <a:r>
              <a:rPr lang="es-MX" sz="1600" b="0" baseline="-25000" dirty="0">
                <a:solidFill>
                  <a:srgbClr val="000066"/>
                </a:solidFill>
                <a:effectLst/>
                <a:cs typeface="Times New Roman" pitchFamily="18" charset="0"/>
              </a:rPr>
              <a:t>2</a:t>
            </a:r>
            <a:r>
              <a:rPr lang="es-MX" sz="1600" b="0" dirty="0">
                <a:solidFill>
                  <a:srgbClr val="000066"/>
                </a:solidFill>
                <a:effectLst/>
                <a:cs typeface="Times New Roman" pitchFamily="18" charset="0"/>
              </a:rPr>
              <a:t>SO</a:t>
            </a:r>
            <a:r>
              <a:rPr lang="es-MX" sz="1600" b="0" baseline="-25000" dirty="0">
                <a:solidFill>
                  <a:srgbClr val="000066"/>
                </a:solidFill>
                <a:effectLst/>
                <a:cs typeface="Times New Roman" pitchFamily="18" charset="0"/>
              </a:rPr>
              <a:t>4(ac)</a:t>
            </a:r>
            <a:r>
              <a:rPr lang="es-MX" sz="1600" b="0" dirty="0">
                <a:solidFill>
                  <a:srgbClr val="000066"/>
                </a:solidFill>
                <a:effectLst/>
                <a:cs typeface="Times New Roman" pitchFamily="18" charset="0"/>
              </a:rPr>
              <a:t> es un proceso endotérmico o exotérmico, respectivamente.</a:t>
            </a:r>
          </a:p>
        </p:txBody>
      </p:sp>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pic>
        <p:nvPicPr>
          <p:cNvPr id="3" name="Imagen 2"/>
          <p:cNvPicPr>
            <a:picLocks noChangeAspect="1"/>
          </p:cNvPicPr>
          <p:nvPr/>
        </p:nvPicPr>
        <p:blipFill>
          <a:blip r:embed="rId2"/>
          <a:stretch>
            <a:fillRect/>
          </a:stretch>
        </p:blipFill>
        <p:spPr>
          <a:xfrm>
            <a:off x="3485209" y="3501008"/>
            <a:ext cx="2171996" cy="2012094"/>
          </a:xfrm>
          <a:prstGeom prst="rect">
            <a:avLst/>
          </a:prstGeom>
        </p:spPr>
      </p:pic>
    </p:spTree>
    <p:extLst>
      <p:ext uri="{BB962C8B-B14F-4D97-AF65-F5344CB8AC3E}">
        <p14:creationId xmlns:p14="http://schemas.microsoft.com/office/powerpoint/2010/main" val="3467908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strips(downRight)">
                                      <p:cBhvr>
                                        <p:cTn id="7" dur="500"/>
                                        <p:tgtEl>
                                          <p:spTgt spid="228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8358">
                                            <p:txEl>
                                              <p:pRg st="1" end="1"/>
                                            </p:txEl>
                                          </p:spTgt>
                                        </p:tgtEl>
                                        <p:attrNameLst>
                                          <p:attrName>style.visibility</p:attrName>
                                        </p:attrNameLst>
                                      </p:cBhvr>
                                      <p:to>
                                        <p:strVal val="visible"/>
                                      </p:to>
                                    </p:set>
                                    <p:animEffect transition="in" filter="strips(downRight)">
                                      <p:cBhvr>
                                        <p:cTn id="12" dur="500"/>
                                        <p:tgtEl>
                                          <p:spTgt spid="228358">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8358">
                                            <p:txEl>
                                              <p:pRg st="7" end="7"/>
                                            </p:txEl>
                                          </p:spTgt>
                                        </p:tgtEl>
                                        <p:attrNameLst>
                                          <p:attrName>style.visibility</p:attrName>
                                        </p:attrNameLst>
                                      </p:cBhvr>
                                      <p:to>
                                        <p:strVal val="visible"/>
                                      </p:to>
                                    </p:set>
                                    <p:animEffect transition="in" filter="strips(downRight)">
                                      <p:cBhvr>
                                        <p:cTn id="21" dur="500"/>
                                        <p:tgtEl>
                                          <p:spTgt spid="2283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9"/>
          <p:cNvSpPr txBox="1">
            <a:spLocks noChangeArrowheads="1"/>
          </p:cNvSpPr>
          <p:nvPr/>
        </p:nvSpPr>
        <p:spPr bwMode="auto">
          <a:xfrm>
            <a:off x="3813628" y="731251"/>
            <a:ext cx="151515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Desarrollo</a:t>
            </a:r>
          </a:p>
        </p:txBody>
      </p:sp>
      <p:pic>
        <p:nvPicPr>
          <p:cNvPr id="6" name="Imagen 5">
            <a:extLst>
              <a:ext uri="{FF2B5EF4-FFF2-40B4-BE49-F238E27FC236}">
                <a16:creationId xmlns="" xmlns:a16="http://schemas.microsoft.com/office/drawing/2014/main" id="{A59497BA-083F-4507-8E0A-7C54EFA692A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8000"/>
                    </a14:imgEffect>
                  </a14:imgLayer>
                </a14:imgProps>
              </a:ext>
            </a:extLst>
          </a:blip>
          <a:stretch>
            <a:fillRect/>
          </a:stretch>
        </p:blipFill>
        <p:spPr>
          <a:xfrm>
            <a:off x="2937963" y="1772816"/>
            <a:ext cx="3266488" cy="3168354"/>
          </a:xfrm>
          <a:prstGeom prst="rect">
            <a:avLst/>
          </a:prstGeom>
        </p:spPr>
      </p:pic>
    </p:spTree>
    <p:extLst>
      <p:ext uri="{BB962C8B-B14F-4D97-AF65-F5344CB8AC3E}">
        <p14:creationId xmlns:p14="http://schemas.microsoft.com/office/powerpoint/2010/main" val="23038180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2922358" y="731251"/>
            <a:ext cx="329769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Objetivos de la práctica</a:t>
            </a:r>
          </a:p>
        </p:txBody>
      </p:sp>
      <p:sp>
        <p:nvSpPr>
          <p:cNvPr id="5" name="Text Box 23"/>
          <p:cNvSpPr txBox="1">
            <a:spLocks noChangeArrowheads="1"/>
          </p:cNvSpPr>
          <p:nvPr/>
        </p:nvSpPr>
        <p:spPr bwMode="auto">
          <a:xfrm>
            <a:off x="753407" y="1340768"/>
            <a:ext cx="7635600" cy="1766637"/>
          </a:xfrm>
          <a:prstGeom prst="rect">
            <a:avLst/>
          </a:prstGeom>
          <a:noFill/>
          <a:ln w="9525">
            <a:noFill/>
            <a:miter lim="800000"/>
            <a:headEnd/>
            <a:tailEnd/>
          </a:ln>
          <a:effectLst/>
        </p:spPr>
        <p:txBody>
          <a:bodyPr>
            <a:spAutoFit/>
          </a:bodyPr>
          <a:lstStyle/>
          <a:p>
            <a:pPr marL="241300" indent="-241300" algn="just" eaLnBrk="1" hangingPunct="1">
              <a:lnSpc>
                <a:spcPct val="140000"/>
              </a:lnSpc>
              <a:spcAft>
                <a:spcPct val="40000"/>
              </a:spcAft>
              <a:tabLst>
                <a:tab pos="228600" algn="l"/>
              </a:tabLst>
            </a:pPr>
            <a:r>
              <a:rPr lang="es-ES" sz="1600" dirty="0">
                <a:solidFill>
                  <a:srgbClr val="000066"/>
                </a:solidFill>
                <a:effectLst/>
              </a:rPr>
              <a:t>El alumno:</a:t>
            </a:r>
          </a:p>
          <a:p>
            <a:pPr marL="342900" indent="-342900" algn="just" eaLnBrk="1" hangingPunct="1">
              <a:lnSpc>
                <a:spcPct val="140000"/>
              </a:lnSpc>
              <a:spcAft>
                <a:spcPct val="40000"/>
              </a:spcAft>
              <a:buAutoNum type="arabicPeriod"/>
              <a:tabLst>
                <a:tab pos="228600" algn="l"/>
              </a:tabLst>
            </a:pPr>
            <a:r>
              <a:rPr lang="es-MX" sz="1600" b="0" dirty="0">
                <a:solidFill>
                  <a:srgbClr val="000066"/>
                </a:solidFill>
                <a:effectLst/>
              </a:rPr>
              <a:t>Comprobará experimentalmente la existencia del equilibrio químico.</a:t>
            </a:r>
          </a:p>
          <a:p>
            <a:pPr marL="342900" indent="-342900" algn="just" eaLnBrk="1" hangingPunct="1">
              <a:lnSpc>
                <a:spcPct val="140000"/>
              </a:lnSpc>
              <a:spcAft>
                <a:spcPct val="40000"/>
              </a:spcAft>
              <a:buAutoNum type="arabicPeriod"/>
              <a:tabLst>
                <a:tab pos="228600" algn="l"/>
              </a:tabLst>
            </a:pPr>
            <a:r>
              <a:rPr lang="es-MX" sz="1600" b="0" dirty="0">
                <a:solidFill>
                  <a:srgbClr val="000066"/>
                </a:solidFill>
                <a:effectLst/>
              </a:rPr>
              <a:t>Verificará experimentalmente el principio de Le </a:t>
            </a:r>
            <a:r>
              <a:rPr lang="es-MX" sz="1600" b="0" dirty="0" err="1">
                <a:solidFill>
                  <a:srgbClr val="000066"/>
                </a:solidFill>
                <a:effectLst/>
              </a:rPr>
              <a:t>Châtelier</a:t>
            </a:r>
            <a:r>
              <a:rPr lang="es-MX" sz="1600" b="0" dirty="0">
                <a:solidFill>
                  <a:srgbClr val="000066"/>
                </a:solidFill>
                <a:effectLst/>
              </a:rPr>
              <a:t>.</a:t>
            </a:r>
          </a:p>
          <a:p>
            <a:pPr marL="342900" indent="-342900" algn="just" eaLnBrk="1" hangingPunct="1">
              <a:lnSpc>
                <a:spcPct val="140000"/>
              </a:lnSpc>
              <a:spcAft>
                <a:spcPct val="40000"/>
              </a:spcAft>
              <a:buAutoNum type="arabicPeriod"/>
              <a:tabLst>
                <a:tab pos="228600" algn="l"/>
              </a:tabLst>
            </a:pPr>
            <a:r>
              <a:rPr lang="es-MX" sz="1600" b="0" dirty="0">
                <a:solidFill>
                  <a:srgbClr val="000066"/>
                </a:solidFill>
                <a:effectLst/>
              </a:rPr>
              <a:t>Determinará experimentalmente la constante de equilibrio del ácido acético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3872945" y="731251"/>
            <a:ext cx="1396536"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Apéndice</a:t>
            </a:r>
          </a:p>
        </p:txBody>
      </p:sp>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539552" y="1484789"/>
            <a:ext cx="7905560" cy="472345"/>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580986" y="2756636"/>
            <a:ext cx="6049328" cy="240316"/>
          </a:xfrm>
          <a:prstGeom prst="rect">
            <a:avLst/>
          </a:prstGeom>
        </p:spPr>
      </p:pic>
      <p:pic>
        <p:nvPicPr>
          <p:cNvPr id="9" name="Imagen 8"/>
          <p:cNvPicPr>
            <a:picLocks noChangeAspect="1"/>
          </p:cNvPicPr>
          <p:nvPr/>
        </p:nvPicPr>
        <p:blipFill>
          <a:blip r:embed="rId4">
            <a:clrChange>
              <a:clrFrom>
                <a:srgbClr val="FFFFFF"/>
              </a:clrFrom>
              <a:clrTo>
                <a:srgbClr val="FFFFFF">
                  <a:alpha val="0"/>
                </a:srgbClr>
              </a:clrTo>
            </a:clrChange>
          </a:blip>
          <a:stretch>
            <a:fillRect/>
          </a:stretch>
        </p:blipFill>
        <p:spPr>
          <a:xfrm>
            <a:off x="1448304" y="5186883"/>
            <a:ext cx="1541336" cy="232029"/>
          </a:xfrm>
          <a:prstGeom prst="rect">
            <a:avLst/>
          </a:prstGeom>
        </p:spPr>
      </p:pic>
      <p:pic>
        <p:nvPicPr>
          <p:cNvPr id="11" name="Imagen 10"/>
          <p:cNvPicPr>
            <a:picLocks noChangeAspect="1"/>
          </p:cNvPicPr>
          <p:nvPr/>
        </p:nvPicPr>
        <p:blipFill>
          <a:blip r:embed="rId5">
            <a:clrChange>
              <a:clrFrom>
                <a:srgbClr val="FFFFFF"/>
              </a:clrFrom>
              <a:clrTo>
                <a:srgbClr val="FFFFFF">
                  <a:alpha val="0"/>
                </a:srgbClr>
              </a:clrTo>
            </a:clrChange>
          </a:blip>
          <a:stretch>
            <a:fillRect/>
          </a:stretch>
        </p:blipFill>
        <p:spPr>
          <a:xfrm>
            <a:off x="812264" y="5666948"/>
            <a:ext cx="2187702" cy="256889"/>
          </a:xfrm>
          <a:prstGeom prst="rect">
            <a:avLst/>
          </a:prstGeom>
        </p:spPr>
      </p:pic>
      <p:grpSp>
        <p:nvGrpSpPr>
          <p:cNvPr id="25" name="Grupo 24"/>
          <p:cNvGrpSpPr/>
          <p:nvPr/>
        </p:nvGrpSpPr>
        <p:grpSpPr>
          <a:xfrm>
            <a:off x="2768828" y="1947970"/>
            <a:ext cx="3436903" cy="416219"/>
            <a:chOff x="2729893" y="1880704"/>
            <a:chExt cx="3436903" cy="416219"/>
          </a:xfrm>
        </p:grpSpPr>
        <p:sp>
          <p:nvSpPr>
            <p:cNvPr id="20" name="Text Box 19"/>
            <p:cNvSpPr txBox="1">
              <a:spLocks noChangeArrowheads="1"/>
            </p:cNvSpPr>
            <p:nvPr/>
          </p:nvSpPr>
          <p:spPr bwMode="auto">
            <a:xfrm>
              <a:off x="2729893" y="1989146"/>
              <a:ext cx="3436903" cy="307777"/>
            </a:xfrm>
            <a:prstGeom prst="rect">
              <a:avLst/>
            </a:prstGeom>
            <a:noFill/>
            <a:ln w="9525">
              <a:noFill/>
              <a:miter lim="800000"/>
              <a:headEnd/>
              <a:tailEnd/>
            </a:ln>
            <a:effectLst/>
          </p:spPr>
          <p:txBody>
            <a:bodyPr wrap="none">
              <a:spAutoFit/>
            </a:bodyPr>
            <a:lstStyle/>
            <a:p>
              <a:pPr algn="just" eaLnBrk="1" hangingPunct="1">
                <a:spcBef>
                  <a:spcPct val="50000"/>
                </a:spcBef>
              </a:pPr>
              <a:r>
                <a:rPr lang="es-ES" sz="1400" b="0" dirty="0">
                  <a:solidFill>
                    <a:srgbClr val="000066"/>
                  </a:solidFill>
                  <a:effectLst/>
                </a:rPr>
                <a:t>HA</a:t>
              </a:r>
              <a:r>
                <a:rPr lang="es-ES" sz="1400" b="0" baseline="-25000" dirty="0">
                  <a:solidFill>
                    <a:srgbClr val="000066"/>
                  </a:solidFill>
                  <a:effectLst/>
                </a:rPr>
                <a:t>(</a:t>
              </a:r>
              <a:r>
                <a:rPr lang="es-ES" sz="1400" b="0" baseline="-25000" dirty="0" err="1">
                  <a:solidFill>
                    <a:srgbClr val="000066"/>
                  </a:solidFill>
                  <a:effectLst/>
                </a:rPr>
                <a:t>ac</a:t>
              </a:r>
              <a:r>
                <a:rPr lang="es-ES" sz="1400" b="0" baseline="-25000" dirty="0">
                  <a:solidFill>
                    <a:srgbClr val="000066"/>
                  </a:solidFill>
                  <a:effectLst/>
                </a:rPr>
                <a:t>)</a:t>
              </a:r>
              <a:r>
                <a:rPr lang="es-ES" sz="1400" b="0" dirty="0">
                  <a:solidFill>
                    <a:srgbClr val="000066"/>
                  </a:solidFill>
                  <a:effectLst/>
                </a:rPr>
                <a:t>                       H</a:t>
              </a:r>
              <a:r>
                <a:rPr lang="es-ES" sz="1400" b="0" baseline="-25000" dirty="0">
                  <a:solidFill>
                    <a:srgbClr val="000066"/>
                  </a:solidFill>
                  <a:effectLst/>
                </a:rPr>
                <a:t>(</a:t>
              </a:r>
              <a:r>
                <a:rPr lang="es-ES" sz="1400" b="0" baseline="-25000" dirty="0" err="1">
                  <a:solidFill>
                    <a:srgbClr val="000066"/>
                  </a:solidFill>
                  <a:effectLst/>
                </a:rPr>
                <a:t>ac</a:t>
              </a:r>
              <a:r>
                <a:rPr lang="es-ES" sz="1400" b="0" baseline="-25000" dirty="0">
                  <a:solidFill>
                    <a:srgbClr val="000066"/>
                  </a:solidFill>
                  <a:effectLst/>
                </a:rPr>
                <a:t>)</a:t>
              </a:r>
              <a:r>
                <a:rPr lang="es-ES" sz="1400" b="0" dirty="0">
                  <a:solidFill>
                    <a:srgbClr val="000066"/>
                  </a:solidFill>
                  <a:effectLst/>
                </a:rPr>
                <a:t>         +         A</a:t>
              </a:r>
              <a:r>
                <a:rPr lang="es-ES" sz="1400" b="0" baseline="-25000" dirty="0">
                  <a:solidFill>
                    <a:srgbClr val="000066"/>
                  </a:solidFill>
                  <a:effectLst/>
                </a:rPr>
                <a:t>(</a:t>
              </a:r>
              <a:r>
                <a:rPr lang="es-ES" sz="1400" b="0" baseline="-25000" dirty="0" err="1">
                  <a:solidFill>
                    <a:srgbClr val="000066"/>
                  </a:solidFill>
                  <a:effectLst/>
                </a:rPr>
                <a:t>ac</a:t>
              </a:r>
              <a:r>
                <a:rPr lang="es-ES" sz="1400" b="0" baseline="-25000" dirty="0">
                  <a:solidFill>
                    <a:srgbClr val="000066"/>
                  </a:solidFill>
                  <a:effectLst/>
                </a:rPr>
                <a:t>)</a:t>
              </a:r>
              <a:endParaRPr lang="es-ES" sz="1400" b="0" dirty="0">
                <a:solidFill>
                  <a:srgbClr val="000066"/>
                </a:solidFill>
                <a:effectLst/>
              </a:endParaRPr>
            </a:p>
          </p:txBody>
        </p:sp>
        <p:sp>
          <p:nvSpPr>
            <p:cNvPr id="24" name="Text Box 19"/>
            <p:cNvSpPr txBox="1">
              <a:spLocks noChangeArrowheads="1"/>
            </p:cNvSpPr>
            <p:nvPr/>
          </p:nvSpPr>
          <p:spPr bwMode="auto">
            <a:xfrm>
              <a:off x="4488562" y="1880704"/>
              <a:ext cx="1579278" cy="338554"/>
            </a:xfrm>
            <a:prstGeom prst="rect">
              <a:avLst/>
            </a:prstGeom>
            <a:noFill/>
            <a:ln w="9525">
              <a:noFill/>
              <a:miter lim="800000"/>
              <a:headEnd/>
              <a:tailEnd/>
            </a:ln>
            <a:effectLst/>
          </p:spPr>
          <p:txBody>
            <a:bodyPr wrap="none">
              <a:spAutoFit/>
            </a:bodyPr>
            <a:lstStyle/>
            <a:p>
              <a:pPr algn="just" eaLnBrk="1" hangingPunct="1">
                <a:spcBef>
                  <a:spcPct val="50000"/>
                </a:spcBef>
              </a:pPr>
              <a:r>
                <a:rPr lang="es-ES" sz="1600" b="0" dirty="0">
                  <a:solidFill>
                    <a:srgbClr val="000066"/>
                  </a:solidFill>
                  <a:effectLst/>
                </a:rPr>
                <a:t>+                    −</a:t>
              </a:r>
            </a:p>
          </p:txBody>
        </p:sp>
      </p:grpSp>
      <p:grpSp>
        <p:nvGrpSpPr>
          <p:cNvPr id="26" name="Grupo 25"/>
          <p:cNvGrpSpPr/>
          <p:nvPr/>
        </p:nvGrpSpPr>
        <p:grpSpPr>
          <a:xfrm>
            <a:off x="3620617" y="4530271"/>
            <a:ext cx="3436903" cy="472918"/>
            <a:chOff x="2729893" y="1880704"/>
            <a:chExt cx="3436903" cy="472918"/>
          </a:xfrm>
        </p:grpSpPr>
        <p:sp>
          <p:nvSpPr>
            <p:cNvPr id="27" name="Text Box 19"/>
            <p:cNvSpPr txBox="1">
              <a:spLocks noChangeArrowheads="1"/>
            </p:cNvSpPr>
            <p:nvPr/>
          </p:nvSpPr>
          <p:spPr bwMode="auto">
            <a:xfrm>
              <a:off x="2729893" y="1989146"/>
              <a:ext cx="3436903" cy="307777"/>
            </a:xfrm>
            <a:prstGeom prst="rect">
              <a:avLst/>
            </a:prstGeom>
            <a:noFill/>
            <a:ln w="9525">
              <a:noFill/>
              <a:miter lim="800000"/>
              <a:headEnd/>
              <a:tailEnd/>
            </a:ln>
            <a:effectLst/>
          </p:spPr>
          <p:txBody>
            <a:bodyPr wrap="none">
              <a:spAutoFit/>
            </a:bodyPr>
            <a:lstStyle/>
            <a:p>
              <a:pPr algn="just" eaLnBrk="1" hangingPunct="1">
                <a:spcBef>
                  <a:spcPct val="50000"/>
                </a:spcBef>
              </a:pPr>
              <a:r>
                <a:rPr lang="es-ES" sz="1400" b="0" dirty="0">
                  <a:solidFill>
                    <a:srgbClr val="000066"/>
                  </a:solidFill>
                  <a:effectLst/>
                </a:rPr>
                <a:t>HA</a:t>
              </a:r>
              <a:r>
                <a:rPr lang="es-ES" sz="1400" b="0" baseline="-25000" dirty="0">
                  <a:solidFill>
                    <a:srgbClr val="000066"/>
                  </a:solidFill>
                  <a:effectLst/>
                </a:rPr>
                <a:t>(</a:t>
              </a:r>
              <a:r>
                <a:rPr lang="es-ES" sz="1400" b="0" baseline="-25000" dirty="0" err="1">
                  <a:solidFill>
                    <a:srgbClr val="000066"/>
                  </a:solidFill>
                  <a:effectLst/>
                </a:rPr>
                <a:t>ac</a:t>
              </a:r>
              <a:r>
                <a:rPr lang="es-ES" sz="1400" b="0" baseline="-25000" dirty="0">
                  <a:solidFill>
                    <a:srgbClr val="000066"/>
                  </a:solidFill>
                  <a:effectLst/>
                </a:rPr>
                <a:t>)</a:t>
              </a:r>
              <a:r>
                <a:rPr lang="es-ES" sz="1400" b="0" dirty="0">
                  <a:solidFill>
                    <a:srgbClr val="000066"/>
                  </a:solidFill>
                  <a:effectLst/>
                </a:rPr>
                <a:t>                       H</a:t>
              </a:r>
              <a:r>
                <a:rPr lang="es-ES" sz="1400" b="0" baseline="-25000" dirty="0">
                  <a:solidFill>
                    <a:srgbClr val="000066"/>
                  </a:solidFill>
                  <a:effectLst/>
                </a:rPr>
                <a:t>(</a:t>
              </a:r>
              <a:r>
                <a:rPr lang="es-ES" sz="1400" b="0" baseline="-25000" dirty="0" err="1">
                  <a:solidFill>
                    <a:srgbClr val="000066"/>
                  </a:solidFill>
                  <a:effectLst/>
                </a:rPr>
                <a:t>ac</a:t>
              </a:r>
              <a:r>
                <a:rPr lang="es-ES" sz="1400" b="0" baseline="-25000" dirty="0">
                  <a:solidFill>
                    <a:srgbClr val="000066"/>
                  </a:solidFill>
                  <a:effectLst/>
                </a:rPr>
                <a:t>)</a:t>
              </a:r>
              <a:r>
                <a:rPr lang="es-ES" sz="1400" b="0" dirty="0">
                  <a:solidFill>
                    <a:srgbClr val="000066"/>
                  </a:solidFill>
                  <a:effectLst/>
                </a:rPr>
                <a:t>         +         A</a:t>
              </a:r>
              <a:r>
                <a:rPr lang="es-ES" sz="1400" b="0" baseline="-25000" dirty="0">
                  <a:solidFill>
                    <a:srgbClr val="000066"/>
                  </a:solidFill>
                  <a:effectLst/>
                </a:rPr>
                <a:t>(</a:t>
              </a:r>
              <a:r>
                <a:rPr lang="es-ES" sz="1400" b="0" baseline="-25000" dirty="0" err="1">
                  <a:solidFill>
                    <a:srgbClr val="000066"/>
                  </a:solidFill>
                  <a:effectLst/>
                </a:rPr>
                <a:t>ac</a:t>
              </a:r>
              <a:r>
                <a:rPr lang="es-ES" sz="1400" b="0" baseline="-25000" dirty="0">
                  <a:solidFill>
                    <a:srgbClr val="000066"/>
                  </a:solidFill>
                  <a:effectLst/>
                </a:rPr>
                <a:t>)</a:t>
              </a:r>
              <a:endParaRPr lang="es-ES" sz="1400" b="0" dirty="0">
                <a:solidFill>
                  <a:srgbClr val="000066"/>
                </a:solidFill>
                <a:effectLst/>
              </a:endParaRPr>
            </a:p>
          </p:txBody>
        </p:sp>
        <p:grpSp>
          <p:nvGrpSpPr>
            <p:cNvPr id="28" name="Grupo 27"/>
            <p:cNvGrpSpPr/>
            <p:nvPr/>
          </p:nvGrpSpPr>
          <p:grpSpPr>
            <a:xfrm>
              <a:off x="3316729" y="1901800"/>
              <a:ext cx="752498" cy="451822"/>
              <a:chOff x="1403648" y="2877445"/>
              <a:chExt cx="752498" cy="451822"/>
            </a:xfrm>
          </p:grpSpPr>
          <mc:AlternateContent xmlns:mc="http://schemas.openxmlformats.org/markup-compatibility/2006" xmlns:a14="http://schemas.microsoft.com/office/drawing/2010/main">
            <mc:Choice Requires="a14">
              <p:sp>
                <p:nvSpPr>
                  <p:cNvPr id="30" name="Rectángulo 29"/>
                  <p:cNvSpPr/>
                  <p:nvPr/>
                </p:nvSpPr>
                <p:spPr>
                  <a:xfrm>
                    <a:off x="1403648" y="2877445"/>
                    <a:ext cx="691215"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30" name="Rectángulo 29"/>
                  <p:cNvSpPr>
                    <a:spLocks noRot="1" noChangeAspect="1" noMove="1" noResize="1" noEditPoints="1" noAdjustHandles="1" noChangeArrowheads="1" noChangeShapeType="1" noTextEdit="1"/>
                  </p:cNvSpPr>
                  <p:nvPr/>
                </p:nvSpPr>
                <p:spPr>
                  <a:xfrm>
                    <a:off x="1403648" y="2877445"/>
                    <a:ext cx="691215" cy="369332"/>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flipH="1">
                    <a:off x="1464931" y="2959935"/>
                    <a:ext cx="691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31" name="Rectángulo 30"/>
                  <p:cNvSpPr>
                    <a:spLocks noRot="1" noChangeAspect="1" noMove="1" noResize="1" noEditPoints="1" noAdjustHandles="1" noChangeArrowheads="1" noChangeShapeType="1" noTextEdit="1"/>
                  </p:cNvSpPr>
                  <p:nvPr/>
                </p:nvSpPr>
                <p:spPr>
                  <a:xfrm flipH="1">
                    <a:off x="1464931" y="2959935"/>
                    <a:ext cx="691215" cy="369332"/>
                  </a:xfrm>
                  <a:prstGeom prst="rect">
                    <a:avLst/>
                  </a:prstGeom>
                  <a:blipFill rotWithShape="0">
                    <a:blip r:embed="rId10"/>
                    <a:stretch>
                      <a:fillRect/>
                    </a:stretch>
                  </a:blipFill>
                </p:spPr>
                <p:txBody>
                  <a:bodyPr/>
                  <a:lstStyle/>
                  <a:p>
                    <a:r>
                      <a:rPr lang="es-MX">
                        <a:noFill/>
                      </a:rPr>
                      <a:t> </a:t>
                    </a:r>
                  </a:p>
                </p:txBody>
              </p:sp>
            </mc:Fallback>
          </mc:AlternateContent>
        </p:grpSp>
        <p:sp>
          <p:nvSpPr>
            <p:cNvPr id="29" name="Text Box 19"/>
            <p:cNvSpPr txBox="1">
              <a:spLocks noChangeArrowheads="1"/>
            </p:cNvSpPr>
            <p:nvPr/>
          </p:nvSpPr>
          <p:spPr bwMode="auto">
            <a:xfrm>
              <a:off x="4488562" y="1880704"/>
              <a:ext cx="1579278" cy="338554"/>
            </a:xfrm>
            <a:prstGeom prst="rect">
              <a:avLst/>
            </a:prstGeom>
            <a:noFill/>
            <a:ln w="9525">
              <a:noFill/>
              <a:miter lim="800000"/>
              <a:headEnd/>
              <a:tailEnd/>
            </a:ln>
            <a:effectLst/>
          </p:spPr>
          <p:txBody>
            <a:bodyPr wrap="none">
              <a:spAutoFit/>
            </a:bodyPr>
            <a:lstStyle/>
            <a:p>
              <a:pPr algn="just" eaLnBrk="1" hangingPunct="1">
                <a:spcBef>
                  <a:spcPct val="50000"/>
                </a:spcBef>
              </a:pPr>
              <a:r>
                <a:rPr lang="es-ES" sz="1600" b="0" dirty="0">
                  <a:solidFill>
                    <a:srgbClr val="000066"/>
                  </a:solidFill>
                  <a:effectLst/>
                </a:rPr>
                <a:t>+                    −</a:t>
              </a:r>
            </a:p>
          </p:txBody>
        </p:sp>
      </p:grpSp>
      <mc:AlternateContent xmlns:mc="http://schemas.openxmlformats.org/markup-compatibility/2006" xmlns:a14="http://schemas.microsoft.com/office/drawing/2010/main">
        <mc:Choice Requires="a14">
          <p:sp>
            <p:nvSpPr>
              <p:cNvPr id="32" name="CuadroTexto 31"/>
              <p:cNvSpPr txBox="1"/>
              <p:nvPr/>
            </p:nvSpPr>
            <p:spPr>
              <a:xfrm>
                <a:off x="3868956" y="3125925"/>
                <a:ext cx="1246752" cy="479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1400" b="0" i="1" smtClean="0">
                              <a:solidFill>
                                <a:srgbClr val="000066"/>
                              </a:solidFill>
                              <a:effectLst/>
                              <a:latin typeface="Cambria Math" panose="02040503050406030204" pitchFamily="18" charset="0"/>
                            </a:rPr>
                          </m:ctrlPr>
                        </m:sSubPr>
                        <m:e>
                          <m:r>
                            <m:rPr>
                              <m:nor/>
                            </m:rPr>
                            <a:rPr lang="es-MX" sz="1400" b="0" i="0" smtClean="0">
                              <a:solidFill>
                                <a:srgbClr val="000066"/>
                              </a:solidFill>
                              <a:effectLst/>
                              <a:latin typeface="Arial" panose="020B0604020202020204" pitchFamily="34" charset="0"/>
                              <a:cs typeface="Arial" panose="020B0604020202020204" pitchFamily="34" charset="0"/>
                            </a:rPr>
                            <m:t>K</m:t>
                          </m:r>
                        </m:e>
                        <m:sub>
                          <m:r>
                            <m:rPr>
                              <m:nor/>
                            </m:rPr>
                            <a:rPr lang="es-MX" sz="1400" b="0" i="0" smtClean="0">
                              <a:solidFill>
                                <a:srgbClr val="000066"/>
                              </a:solidFill>
                              <a:effectLst/>
                              <a:latin typeface="Cambria Math" panose="02040503050406030204" pitchFamily="18" charset="0"/>
                            </a:rPr>
                            <m:t>a</m:t>
                          </m:r>
                        </m:sub>
                      </m:sSub>
                      <m:r>
                        <a:rPr lang="es-MX" sz="1400" b="0" i="1" smtClean="0">
                          <a:solidFill>
                            <a:srgbClr val="000066"/>
                          </a:solidFill>
                          <a:effectLst/>
                          <a:latin typeface="Cambria Math" panose="02040503050406030204" pitchFamily="18" charset="0"/>
                        </a:rPr>
                        <m:t> </m:t>
                      </m:r>
                      <m:r>
                        <m:rPr>
                          <m:nor/>
                        </m:rPr>
                        <a:rPr lang="es-MX" sz="1400" b="0" i="0" smtClean="0">
                          <a:solidFill>
                            <a:srgbClr val="000066"/>
                          </a:solidFill>
                          <a:effectLst/>
                          <a:latin typeface="Arial" panose="020B0604020202020204" pitchFamily="34" charset="0"/>
                          <a:cs typeface="Arial" panose="020B0604020202020204" pitchFamily="34" charset="0"/>
                        </a:rPr>
                        <m:t>= </m:t>
                      </m:r>
                      <m:f>
                        <m:fPr>
                          <m:ctrlPr>
                            <a:rPr lang="es-MX" sz="1400" b="0" i="1" smtClean="0">
                              <a:solidFill>
                                <a:srgbClr val="000066"/>
                              </a:solidFill>
                              <a:effectLst/>
                              <a:latin typeface="Cambria Math" panose="02040503050406030204" pitchFamily="18" charset="0"/>
                            </a:rPr>
                          </m:ctrlPr>
                        </m:fPr>
                        <m:num>
                          <m:d>
                            <m:dPr>
                              <m:begChr m:val="["/>
                              <m:endChr m:val="]"/>
                              <m:ctrlPr>
                                <a:rPr lang="es-MX" sz="1400" b="0" i="1">
                                  <a:solidFill>
                                    <a:srgbClr val="000066"/>
                                  </a:solidFill>
                                  <a:effectLst/>
                                  <a:latin typeface="Cambria Math" panose="02040503050406030204" pitchFamily="18" charset="0"/>
                                </a:rPr>
                              </m:ctrlPr>
                            </m:dPr>
                            <m:e>
                              <m:sSup>
                                <m:sSupPr>
                                  <m:ctrlPr>
                                    <a:rPr lang="es-MX" sz="1400" b="0" i="1">
                                      <a:solidFill>
                                        <a:srgbClr val="000066"/>
                                      </a:solidFill>
                                      <a:effectLst/>
                                      <a:latin typeface="Cambria Math" panose="02040503050406030204" pitchFamily="18" charset="0"/>
                                    </a:rPr>
                                  </m:ctrlPr>
                                </m:sSupPr>
                                <m:e>
                                  <m:r>
                                    <m:rPr>
                                      <m:nor/>
                                    </m:rPr>
                                    <a:rPr lang="es-MX" sz="1400" b="0" i="0" smtClean="0">
                                      <a:solidFill>
                                        <a:srgbClr val="000066"/>
                                      </a:solidFill>
                                      <a:effectLst/>
                                      <a:latin typeface="Arial" panose="020B0604020202020204" pitchFamily="34" charset="0"/>
                                      <a:cs typeface="Arial" panose="020B0604020202020204" pitchFamily="34" charset="0"/>
                                    </a:rPr>
                                    <m:t>H</m:t>
                                  </m:r>
                                </m:e>
                                <m:sup>
                                  <m:r>
                                    <a:rPr lang="es-MX" sz="1400" b="0" i="1">
                                      <a:solidFill>
                                        <a:srgbClr val="000066"/>
                                      </a:solidFill>
                                      <a:effectLst/>
                                      <a:latin typeface="Cambria Math" panose="02040503050406030204" pitchFamily="18" charset="0"/>
                                    </a:rPr>
                                    <m:t>+</m:t>
                                  </m:r>
                                </m:sup>
                              </m:sSup>
                            </m:e>
                          </m:d>
                          <m:r>
                            <m:rPr>
                              <m:nor/>
                            </m:rPr>
                            <a:rPr lang="es-MX" sz="1400" b="0" i="0" smtClean="0">
                              <a:solidFill>
                                <a:srgbClr val="000066"/>
                              </a:solidFill>
                              <a:effectLst/>
                              <a:latin typeface="Arial" panose="020B0604020202020204" pitchFamily="34" charset="0"/>
                              <a:ea typeface="Cambria Math" panose="02040503050406030204" pitchFamily="18" charset="0"/>
                              <a:cs typeface="Arial" panose="020B0604020202020204" pitchFamily="34" charset="0"/>
                            </a:rPr>
                            <m:t>∙</m:t>
                          </m:r>
                          <m:d>
                            <m:dPr>
                              <m:begChr m:val="["/>
                              <m:endChr m:val="]"/>
                              <m:ctrlPr>
                                <a:rPr lang="es-MX" sz="1400" b="0" i="1">
                                  <a:solidFill>
                                    <a:srgbClr val="000066"/>
                                  </a:solidFill>
                                  <a:effectLst/>
                                  <a:latin typeface="Cambria Math" panose="02040503050406030204" pitchFamily="18" charset="0"/>
                                </a:rPr>
                              </m:ctrlPr>
                            </m:dPr>
                            <m:e>
                              <m:sSup>
                                <m:sSupPr>
                                  <m:ctrlPr>
                                    <a:rPr lang="es-MX" sz="1400" b="0" i="1">
                                      <a:solidFill>
                                        <a:srgbClr val="000066"/>
                                      </a:solidFill>
                                      <a:effectLst/>
                                      <a:latin typeface="Cambria Math" panose="02040503050406030204" pitchFamily="18" charset="0"/>
                                    </a:rPr>
                                  </m:ctrlPr>
                                </m:sSupPr>
                                <m:e>
                                  <m:r>
                                    <m:rPr>
                                      <m:nor/>
                                    </m:rPr>
                                    <a:rPr lang="es-MX" sz="1400" b="0">
                                      <a:solidFill>
                                        <a:srgbClr val="000066"/>
                                      </a:solidFill>
                                      <a:effectLst/>
                                      <a:latin typeface="Arial" panose="020B0604020202020204" pitchFamily="34" charset="0"/>
                                      <a:cs typeface="Arial" panose="020B0604020202020204" pitchFamily="34" charset="0"/>
                                    </a:rPr>
                                    <m:t>A</m:t>
                                  </m:r>
                                </m:e>
                                <m:sup>
                                  <m:r>
                                    <a:rPr lang="es-MX" sz="1400" b="0" i="1" smtClean="0">
                                      <a:solidFill>
                                        <a:srgbClr val="000066"/>
                                      </a:solidFill>
                                      <a:effectLst/>
                                      <a:latin typeface="Cambria Math" panose="02040503050406030204" pitchFamily="18" charset="0"/>
                                      <a:cs typeface="Arial" panose="020B0604020202020204" pitchFamily="34" charset="0"/>
                                    </a:rPr>
                                    <m:t>−</m:t>
                                  </m:r>
                                </m:sup>
                              </m:sSup>
                            </m:e>
                          </m:d>
                        </m:num>
                        <m:den>
                          <m:d>
                            <m:dPr>
                              <m:begChr m:val="["/>
                              <m:endChr m:val="]"/>
                              <m:ctrlPr>
                                <a:rPr lang="es-MX" sz="1400" b="0" i="1">
                                  <a:solidFill>
                                    <a:srgbClr val="000066"/>
                                  </a:solidFill>
                                  <a:effectLst/>
                                  <a:latin typeface="Cambria Math" panose="02040503050406030204" pitchFamily="18" charset="0"/>
                                </a:rPr>
                              </m:ctrlPr>
                            </m:dPr>
                            <m:e>
                              <m:r>
                                <m:rPr>
                                  <m:nor/>
                                </m:rPr>
                                <a:rPr lang="es-MX" sz="1400" b="0" i="0" smtClean="0">
                                  <a:solidFill>
                                    <a:srgbClr val="000066"/>
                                  </a:solidFill>
                                  <a:effectLst/>
                                  <a:latin typeface="Arial" panose="020B0604020202020204" pitchFamily="34" charset="0"/>
                                  <a:cs typeface="Arial" panose="020B0604020202020204" pitchFamily="34" charset="0"/>
                                </a:rPr>
                                <m:t>HA</m:t>
                              </m:r>
                            </m:e>
                          </m:d>
                        </m:den>
                      </m:f>
                    </m:oMath>
                  </m:oMathPara>
                </a14:m>
                <a:endParaRPr lang="es-MX" sz="1400" b="0" dirty="0">
                  <a:solidFill>
                    <a:srgbClr val="000066"/>
                  </a:solidFill>
                  <a:effectLst/>
                  <a:latin typeface="Arial" panose="020B0604020202020204" pitchFamily="34" charset="0"/>
                  <a:cs typeface="Arial" panose="020B0604020202020204" pitchFamily="34" charset="0"/>
                </a:endParaRPr>
              </a:p>
            </p:txBody>
          </p:sp>
        </mc:Choice>
        <mc:Fallback xmlns="">
          <p:sp>
            <p:nvSpPr>
              <p:cNvPr id="32" name="CuadroTexto 31"/>
              <p:cNvSpPr txBox="1">
                <a:spLocks noRot="1" noChangeAspect="1" noMove="1" noResize="1" noEditPoints="1" noAdjustHandles="1" noChangeArrowheads="1" noChangeShapeType="1" noTextEdit="1"/>
              </p:cNvSpPr>
              <p:nvPr/>
            </p:nvSpPr>
            <p:spPr>
              <a:xfrm>
                <a:off x="3868956" y="3125925"/>
                <a:ext cx="1246752" cy="479940"/>
              </a:xfrm>
              <a:prstGeom prst="rect">
                <a:avLst/>
              </a:prstGeom>
              <a:blipFill rotWithShape="0">
                <a:blip r:embed="rId11"/>
                <a:stretch>
                  <a:fillRect/>
                </a:stretch>
              </a:blipFill>
            </p:spPr>
            <p:txBody>
              <a:bodyPr/>
              <a:lstStyle/>
              <a:p>
                <a:r>
                  <a:rPr lang="es-MX">
                    <a:noFill/>
                  </a:rPr>
                  <a:t> </a:t>
                </a:r>
              </a:p>
            </p:txBody>
          </p:sp>
        </mc:Fallback>
      </mc:AlternateContent>
      <p:sp>
        <p:nvSpPr>
          <p:cNvPr id="33" name="Text Box 19"/>
          <p:cNvSpPr txBox="1">
            <a:spLocks noChangeArrowheads="1"/>
          </p:cNvSpPr>
          <p:nvPr/>
        </p:nvSpPr>
        <p:spPr bwMode="auto">
          <a:xfrm>
            <a:off x="3705212" y="5152642"/>
            <a:ext cx="3345788" cy="307777"/>
          </a:xfrm>
          <a:prstGeom prst="rect">
            <a:avLst/>
          </a:prstGeom>
          <a:noFill/>
          <a:ln w="9525">
            <a:noFill/>
            <a:miter lim="800000"/>
            <a:headEnd/>
            <a:tailEnd/>
          </a:ln>
          <a:effectLst/>
        </p:spPr>
        <p:txBody>
          <a:bodyPr wrap="none">
            <a:spAutoFit/>
          </a:bodyPr>
          <a:lstStyle/>
          <a:p>
            <a:pPr algn="l" eaLnBrk="1" hangingPunct="1">
              <a:spcBef>
                <a:spcPct val="50000"/>
              </a:spcBef>
            </a:pPr>
            <a:r>
              <a:rPr lang="es-ES" sz="1400" dirty="0">
                <a:solidFill>
                  <a:srgbClr val="000066"/>
                </a:solidFill>
                <a:effectLst/>
              </a:rPr>
              <a:t>C                             0.0                     0.0</a:t>
            </a:r>
          </a:p>
        </p:txBody>
      </p:sp>
      <p:sp>
        <p:nvSpPr>
          <p:cNvPr id="34" name="Text Box 19"/>
          <p:cNvSpPr txBox="1">
            <a:spLocks noChangeArrowheads="1"/>
          </p:cNvSpPr>
          <p:nvPr/>
        </p:nvSpPr>
        <p:spPr bwMode="auto">
          <a:xfrm>
            <a:off x="3595143" y="5641503"/>
            <a:ext cx="3363421" cy="307777"/>
          </a:xfrm>
          <a:prstGeom prst="rect">
            <a:avLst/>
          </a:prstGeom>
          <a:noFill/>
          <a:ln w="9525">
            <a:noFill/>
            <a:miter lim="800000"/>
            <a:headEnd/>
            <a:tailEnd/>
          </a:ln>
          <a:effectLst/>
        </p:spPr>
        <p:txBody>
          <a:bodyPr wrap="none">
            <a:spAutoFit/>
          </a:bodyPr>
          <a:lstStyle/>
          <a:p>
            <a:pPr algn="l" eaLnBrk="1" hangingPunct="1">
              <a:spcBef>
                <a:spcPct val="50000"/>
              </a:spcBef>
            </a:pPr>
            <a:r>
              <a:rPr lang="es-ES" sz="1400" dirty="0">
                <a:solidFill>
                  <a:srgbClr val="000066"/>
                </a:solidFill>
                <a:effectLst/>
              </a:rPr>
              <a:t>C−X                            X                        </a:t>
            </a:r>
            <a:r>
              <a:rPr lang="es-ES" sz="1400" dirty="0" err="1">
                <a:solidFill>
                  <a:srgbClr val="000066"/>
                </a:solidFill>
                <a:effectLst/>
              </a:rPr>
              <a:t>X</a:t>
            </a:r>
            <a:endParaRPr lang="es-ES" sz="1400" dirty="0">
              <a:solidFill>
                <a:srgbClr val="000066"/>
              </a:solidFill>
              <a:effectLst/>
            </a:endParaRPr>
          </a:p>
        </p:txBody>
      </p:sp>
      <p:pic>
        <p:nvPicPr>
          <p:cNvPr id="3" name="Imagen 2"/>
          <p:cNvPicPr>
            <a:picLocks noChangeAspect="1"/>
          </p:cNvPicPr>
          <p:nvPr/>
        </p:nvPicPr>
        <p:blipFill>
          <a:blip r:embed="rId12">
            <a:clrChange>
              <a:clrFrom>
                <a:srgbClr val="FFFFFF"/>
              </a:clrFrom>
              <a:clrTo>
                <a:srgbClr val="FFFFFF">
                  <a:alpha val="0"/>
                </a:srgbClr>
              </a:clrTo>
            </a:clrChange>
          </a:blip>
          <a:stretch>
            <a:fillRect/>
          </a:stretch>
        </p:blipFill>
        <p:spPr>
          <a:xfrm>
            <a:off x="539552" y="3816846"/>
            <a:ext cx="7867650" cy="476250"/>
          </a:xfrm>
          <a:prstGeom prst="rect">
            <a:avLst/>
          </a:prstGeom>
        </p:spPr>
      </p:pic>
      <p:grpSp>
        <p:nvGrpSpPr>
          <p:cNvPr id="35" name="Grupo 34"/>
          <p:cNvGrpSpPr/>
          <p:nvPr/>
        </p:nvGrpSpPr>
        <p:grpSpPr>
          <a:xfrm>
            <a:off x="3652956" y="2168115"/>
            <a:ext cx="432000" cy="74399"/>
            <a:chOff x="4283968" y="3858657"/>
            <a:chExt cx="432000" cy="74399"/>
          </a:xfrm>
        </p:grpSpPr>
        <p:cxnSp>
          <p:nvCxnSpPr>
            <p:cNvPr id="36" name="Conector recto de flecha 35"/>
            <p:cNvCxnSpPr/>
            <p:nvPr/>
          </p:nvCxnSpPr>
          <p:spPr bwMode="auto">
            <a:xfrm flipH="1">
              <a:off x="4283968" y="3933056"/>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cxnSp>
          <p:nvCxnSpPr>
            <p:cNvPr id="37" name="Conector recto de flecha 36"/>
            <p:cNvCxnSpPr/>
            <p:nvPr/>
          </p:nvCxnSpPr>
          <p:spPr bwMode="auto">
            <a:xfrm>
              <a:off x="4283968" y="3858657"/>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grpSp>
    </p:spTree>
    <p:extLst>
      <p:ext uri="{BB962C8B-B14F-4D97-AF65-F5344CB8AC3E}">
        <p14:creationId xmlns:p14="http://schemas.microsoft.com/office/powerpoint/2010/main" val="31499201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3872945" y="731251"/>
            <a:ext cx="1396536"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Apéndice</a:t>
            </a:r>
          </a:p>
        </p:txBody>
      </p:sp>
      <p:grpSp>
        <p:nvGrpSpPr>
          <p:cNvPr id="25" name="Grupo 24"/>
          <p:cNvGrpSpPr/>
          <p:nvPr/>
        </p:nvGrpSpPr>
        <p:grpSpPr>
          <a:xfrm>
            <a:off x="899592" y="1268760"/>
            <a:ext cx="6268499" cy="1027857"/>
            <a:chOff x="899592" y="1268760"/>
            <a:chExt cx="6268499" cy="1027857"/>
          </a:xfrm>
        </p:grpSpPr>
        <p:pic>
          <p:nvPicPr>
            <p:cNvPr id="3" name="Imagen 2"/>
            <p:cNvPicPr>
              <a:picLocks noChangeAspect="1"/>
            </p:cNvPicPr>
            <p:nvPr/>
          </p:nvPicPr>
          <p:blipFill>
            <a:blip r:embed="rId2">
              <a:clrChange>
                <a:clrFrom>
                  <a:srgbClr val="FFFFFF"/>
                </a:clrFrom>
                <a:clrTo>
                  <a:srgbClr val="FFFFFF">
                    <a:alpha val="0"/>
                  </a:srgbClr>
                </a:clrTo>
              </a:clrChange>
            </a:blip>
            <a:stretch>
              <a:fillRect/>
            </a:stretch>
          </p:blipFill>
          <p:spPr>
            <a:xfrm>
              <a:off x="1535632" y="1734872"/>
              <a:ext cx="1541336" cy="232029"/>
            </a:xfrm>
            <a:prstGeom prst="rect">
              <a:avLst/>
            </a:prstGeom>
          </p:spPr>
        </p:pic>
        <p:pic>
          <p:nvPicPr>
            <p:cNvPr id="4" name="Imagen 3"/>
            <p:cNvPicPr>
              <a:picLocks noChangeAspect="1"/>
            </p:cNvPicPr>
            <p:nvPr/>
          </p:nvPicPr>
          <p:blipFill>
            <a:blip r:embed="rId3">
              <a:clrChange>
                <a:clrFrom>
                  <a:srgbClr val="FFFFFF"/>
                </a:clrFrom>
                <a:clrTo>
                  <a:srgbClr val="FFFFFF">
                    <a:alpha val="0"/>
                  </a:srgbClr>
                </a:clrTo>
              </a:clrChange>
            </a:blip>
            <a:stretch>
              <a:fillRect/>
            </a:stretch>
          </p:blipFill>
          <p:spPr>
            <a:xfrm>
              <a:off x="899592" y="2014285"/>
              <a:ext cx="2187702" cy="256889"/>
            </a:xfrm>
            <a:prstGeom prst="rect">
              <a:avLst/>
            </a:prstGeom>
          </p:spPr>
        </p:pic>
        <p:grpSp>
          <p:nvGrpSpPr>
            <p:cNvPr id="6" name="Grupo 5"/>
            <p:cNvGrpSpPr/>
            <p:nvPr/>
          </p:nvGrpSpPr>
          <p:grpSpPr>
            <a:xfrm>
              <a:off x="3684702" y="1268760"/>
              <a:ext cx="3483389" cy="472918"/>
              <a:chOff x="2706650" y="1880704"/>
              <a:chExt cx="3483389" cy="472918"/>
            </a:xfrm>
          </p:grpSpPr>
          <p:sp>
            <p:nvSpPr>
              <p:cNvPr id="7" name="Text Box 19"/>
              <p:cNvSpPr txBox="1">
                <a:spLocks noChangeArrowheads="1"/>
              </p:cNvSpPr>
              <p:nvPr/>
            </p:nvSpPr>
            <p:spPr bwMode="auto">
              <a:xfrm>
                <a:off x="2706650" y="1989146"/>
                <a:ext cx="3483389" cy="307777"/>
              </a:xfrm>
              <a:prstGeom prst="rect">
                <a:avLst/>
              </a:prstGeom>
              <a:noFill/>
              <a:ln w="9525">
                <a:noFill/>
                <a:miter lim="800000"/>
                <a:headEnd/>
                <a:tailEnd/>
              </a:ln>
              <a:effectLst/>
            </p:spPr>
            <p:txBody>
              <a:bodyPr wrap="none">
                <a:spAutoFit/>
              </a:bodyPr>
              <a:lstStyle/>
              <a:p>
                <a:pPr algn="just" eaLnBrk="1" hangingPunct="1">
                  <a:spcBef>
                    <a:spcPct val="50000"/>
                  </a:spcBef>
                </a:pPr>
                <a:r>
                  <a:rPr lang="es-ES" sz="1400" b="0" dirty="0">
                    <a:solidFill>
                      <a:srgbClr val="000099"/>
                    </a:solidFill>
                    <a:effectLst/>
                  </a:rPr>
                  <a:t>HA</a:t>
                </a:r>
                <a:r>
                  <a:rPr lang="es-ES" sz="1400" b="0" baseline="-25000" dirty="0">
                    <a:solidFill>
                      <a:srgbClr val="000099"/>
                    </a:solidFill>
                    <a:effectLst/>
                  </a:rPr>
                  <a:t>(</a:t>
                </a:r>
                <a:r>
                  <a:rPr lang="es-ES" sz="1400" b="0" baseline="-25000" dirty="0" err="1">
                    <a:solidFill>
                      <a:srgbClr val="000099"/>
                    </a:solidFill>
                    <a:effectLst/>
                  </a:rPr>
                  <a:t>ac</a:t>
                </a:r>
                <a:r>
                  <a:rPr lang="es-ES" sz="1400" b="0" baseline="-25000" dirty="0">
                    <a:solidFill>
                      <a:srgbClr val="000099"/>
                    </a:solidFill>
                    <a:effectLst/>
                  </a:rPr>
                  <a:t>)</a:t>
                </a:r>
                <a:r>
                  <a:rPr lang="es-ES" sz="1400" b="0" dirty="0">
                    <a:solidFill>
                      <a:srgbClr val="000099"/>
                    </a:solidFill>
                    <a:effectLst/>
                  </a:rPr>
                  <a:t>                       H</a:t>
                </a:r>
                <a:r>
                  <a:rPr lang="es-ES" sz="1400" b="0" baseline="-25000" dirty="0">
                    <a:solidFill>
                      <a:srgbClr val="000099"/>
                    </a:solidFill>
                    <a:effectLst/>
                  </a:rPr>
                  <a:t>(</a:t>
                </a:r>
                <a:r>
                  <a:rPr lang="es-ES" sz="1400" b="0" baseline="-25000" dirty="0" err="1">
                    <a:solidFill>
                      <a:srgbClr val="000099"/>
                    </a:solidFill>
                    <a:effectLst/>
                  </a:rPr>
                  <a:t>ac</a:t>
                </a:r>
                <a:r>
                  <a:rPr lang="es-ES" sz="1400" b="0" baseline="-25000" dirty="0">
                    <a:solidFill>
                      <a:srgbClr val="000099"/>
                    </a:solidFill>
                    <a:effectLst/>
                  </a:rPr>
                  <a:t>)</a:t>
                </a:r>
                <a:r>
                  <a:rPr lang="es-ES" sz="1400" b="0" dirty="0">
                    <a:solidFill>
                      <a:srgbClr val="000099"/>
                    </a:solidFill>
                    <a:effectLst/>
                  </a:rPr>
                  <a:t>         +         A</a:t>
                </a:r>
                <a:r>
                  <a:rPr lang="es-ES" sz="1400" b="0" baseline="-25000" dirty="0">
                    <a:solidFill>
                      <a:srgbClr val="000099"/>
                    </a:solidFill>
                    <a:effectLst/>
                  </a:rPr>
                  <a:t>(</a:t>
                </a:r>
                <a:r>
                  <a:rPr lang="es-ES" sz="1400" b="0" baseline="-25000" dirty="0" err="1">
                    <a:solidFill>
                      <a:srgbClr val="000099"/>
                    </a:solidFill>
                    <a:effectLst/>
                  </a:rPr>
                  <a:t>ac</a:t>
                </a:r>
                <a:r>
                  <a:rPr lang="es-ES" sz="1400" b="0" baseline="-25000" dirty="0">
                    <a:solidFill>
                      <a:srgbClr val="000099"/>
                    </a:solidFill>
                    <a:effectLst/>
                  </a:rPr>
                  <a:t>)</a:t>
                </a:r>
                <a:endParaRPr lang="es-ES" sz="1400" b="0" dirty="0">
                  <a:solidFill>
                    <a:srgbClr val="000099"/>
                  </a:solidFill>
                  <a:effectLst/>
                </a:endParaRPr>
              </a:p>
            </p:txBody>
          </p:sp>
          <p:grpSp>
            <p:nvGrpSpPr>
              <p:cNvPr id="8" name="Grupo 7"/>
              <p:cNvGrpSpPr/>
              <p:nvPr/>
            </p:nvGrpSpPr>
            <p:grpSpPr>
              <a:xfrm>
                <a:off x="3316729" y="1901800"/>
                <a:ext cx="752498" cy="451822"/>
                <a:chOff x="1403648" y="2877445"/>
                <a:chExt cx="752498" cy="451822"/>
              </a:xfrm>
            </p:grpSpPr>
            <mc:AlternateContent xmlns:mc="http://schemas.openxmlformats.org/markup-compatibility/2006" xmlns:a14="http://schemas.microsoft.com/office/drawing/2010/main">
              <mc:Choice Requires="a14">
                <p:sp>
                  <p:nvSpPr>
                    <p:cNvPr id="10" name="Rectángulo 9"/>
                    <p:cNvSpPr/>
                    <p:nvPr/>
                  </p:nvSpPr>
                  <p:spPr>
                    <a:xfrm>
                      <a:off x="1403648" y="2877445"/>
                      <a:ext cx="691215" cy="369332"/>
                    </a:xfrm>
                    <a:prstGeom prst="rect">
                      <a:avLst/>
                    </a:prstGeom>
                  </p:spPr>
                  <p:txBody>
                    <a:bodyPr wrap="none">
                      <a:spAutoFit/>
                    </a:bodyPr>
                    <a:lstStyle/>
                    <a:p>
                      <a:r>
                        <a:rPr lang="es-MX" sz="1800" dirty="0">
                          <a:solidFill>
                            <a:srgbClr val="000099"/>
                          </a:solidFill>
                          <a:effectLst/>
                        </a:rPr>
                        <a:t> </a:t>
                      </a:r>
                      <a14:m>
                        <m:oMath xmlns:m="http://schemas.openxmlformats.org/officeDocument/2006/math">
                          <m:groupChr>
                            <m:groupChrPr>
                              <m:chr m:val="→"/>
                              <m:vertJc m:val="bot"/>
                              <m:ctrlPr>
                                <a:rPr lang="es-MX" sz="1800" i="1">
                                  <a:solidFill>
                                    <a:srgbClr val="000099"/>
                                  </a:solidFill>
                                  <a:effectLst/>
                                  <a:latin typeface="Cambria Math" panose="02040503050406030204" pitchFamily="18" charset="0"/>
                                </a:rPr>
                              </m:ctrlPr>
                            </m:groupChrPr>
                            <m:e>
                              <m:r>
                                <m:rPr>
                                  <m:brk m:alnAt="2"/>
                                </m:rPr>
                                <a:rPr lang="es-MX" sz="1800" i="1">
                                  <a:solidFill>
                                    <a:srgbClr val="000099"/>
                                  </a:solidFill>
                                  <a:effectLst/>
                                  <a:latin typeface="Cambria Math" panose="02040503050406030204" pitchFamily="18" charset="0"/>
                                </a:rPr>
                                <m:t> </m:t>
                              </m:r>
                              <m:r>
                                <a:rPr lang="es-MX" sz="1800" i="1">
                                  <a:solidFill>
                                    <a:srgbClr val="000099"/>
                                  </a:solidFill>
                                  <a:effectLst/>
                                  <a:latin typeface="Cambria Math" panose="02040503050406030204" pitchFamily="18" charset="0"/>
                                </a:rPr>
                                <m:t>   </m:t>
                              </m:r>
                              <m:r>
                                <a:rPr lang="es-MX" sz="1800" b="1" i="1">
                                  <a:solidFill>
                                    <a:srgbClr val="000099"/>
                                  </a:solidFill>
                                  <a:effectLst/>
                                  <a:latin typeface="Cambria Math" panose="02040503050406030204" pitchFamily="18" charset="0"/>
                                </a:rPr>
                                <m:t> </m:t>
                              </m:r>
                              <m:r>
                                <a:rPr lang="es-MX" sz="1800" i="1">
                                  <a:solidFill>
                                    <a:srgbClr val="000099"/>
                                  </a:solidFill>
                                  <a:effectLst/>
                                  <a:latin typeface="Cambria Math" panose="02040503050406030204" pitchFamily="18" charset="0"/>
                                </a:rPr>
                                <m:t> </m:t>
                              </m:r>
                              <m:r>
                                <a:rPr lang="es-MX" sz="1800" b="1" i="1">
                                  <a:solidFill>
                                    <a:srgbClr val="000099"/>
                                  </a:solidFill>
                                  <a:effectLst/>
                                  <a:latin typeface="Cambria Math" panose="02040503050406030204" pitchFamily="18" charset="0"/>
                                </a:rPr>
                                <m:t>  </m:t>
                              </m:r>
                              <m:r>
                                <a:rPr lang="es-MX" sz="1800" i="1">
                                  <a:solidFill>
                                    <a:srgbClr val="000099"/>
                                  </a:solidFill>
                                  <a:effectLst/>
                                  <a:latin typeface="Cambria Math" panose="02040503050406030204" pitchFamily="18" charset="0"/>
                                </a:rPr>
                                <m:t>    </m:t>
                              </m:r>
                            </m:e>
                          </m:groupChr>
                        </m:oMath>
                      </a14:m>
                      <a:endParaRPr lang="es-MX" sz="1800" dirty="0">
                        <a:solidFill>
                          <a:srgbClr val="000099"/>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1403648" y="2877445"/>
                      <a:ext cx="691215" cy="369332"/>
                    </a:xfrm>
                    <a:prstGeom prst="rect">
                      <a:avLst/>
                    </a:prstGeom>
                    <a:blipFill rotWithShape="0">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flipH="1">
                      <a:off x="1464931" y="2959935"/>
                      <a:ext cx="691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99"/>
                                    </a:solidFill>
                                    <a:effectLst/>
                                    <a:latin typeface="Cambria Math" panose="02040503050406030204" pitchFamily="18" charset="0"/>
                                  </a:rPr>
                                </m:ctrlPr>
                              </m:groupChrPr>
                              <m:e>
                                <m:r>
                                  <m:rPr>
                                    <m:brk m:alnAt="2"/>
                                  </m:rPr>
                                  <a:rPr lang="es-MX" sz="1800" b="1" i="1" smtClean="0">
                                    <a:solidFill>
                                      <a:srgbClr val="000099"/>
                                    </a:solidFill>
                                    <a:effectLst/>
                                    <a:latin typeface="Cambria Math" panose="02040503050406030204" pitchFamily="18" charset="0"/>
                                  </a:rPr>
                                  <m:t> </m:t>
                                </m:r>
                                <m:r>
                                  <a:rPr lang="es-MX" sz="1800" b="1" i="1" smtClean="0">
                                    <a:solidFill>
                                      <a:srgbClr val="000099"/>
                                    </a:solidFill>
                                    <a:effectLst/>
                                    <a:latin typeface="Cambria Math" panose="02040503050406030204" pitchFamily="18" charset="0"/>
                                  </a:rPr>
                                  <m:t>           </m:t>
                                </m:r>
                              </m:e>
                            </m:groupChr>
                          </m:oMath>
                        </m:oMathPara>
                      </a14:m>
                      <a:endParaRPr lang="es-MX" sz="1800" dirty="0">
                        <a:solidFill>
                          <a:srgbClr val="000099"/>
                        </a:solidFill>
                      </a:endParaRPr>
                    </a:p>
                  </p:txBody>
                </p:sp>
              </mc:Choice>
              <mc:Fallback xmlns="">
                <p:sp>
                  <p:nvSpPr>
                    <p:cNvPr id="11" name="Rectángulo 10"/>
                    <p:cNvSpPr>
                      <a:spLocks noRot="1" noChangeAspect="1" noMove="1" noResize="1" noEditPoints="1" noAdjustHandles="1" noChangeArrowheads="1" noChangeShapeType="1" noTextEdit="1"/>
                    </p:cNvSpPr>
                    <p:nvPr/>
                  </p:nvSpPr>
                  <p:spPr>
                    <a:xfrm flipH="1">
                      <a:off x="1464931" y="2959935"/>
                      <a:ext cx="691215" cy="369332"/>
                    </a:xfrm>
                    <a:prstGeom prst="rect">
                      <a:avLst/>
                    </a:prstGeom>
                    <a:blipFill rotWithShape="0">
                      <a:blip r:embed="rId5"/>
                      <a:stretch>
                        <a:fillRect/>
                      </a:stretch>
                    </a:blipFill>
                  </p:spPr>
                  <p:txBody>
                    <a:bodyPr/>
                    <a:lstStyle/>
                    <a:p>
                      <a:r>
                        <a:rPr lang="es-MX">
                          <a:noFill/>
                        </a:rPr>
                        <a:t> </a:t>
                      </a:r>
                    </a:p>
                  </p:txBody>
                </p:sp>
              </mc:Fallback>
            </mc:AlternateContent>
          </p:grpSp>
          <p:sp>
            <p:nvSpPr>
              <p:cNvPr id="9" name="Text Box 19"/>
              <p:cNvSpPr txBox="1">
                <a:spLocks noChangeArrowheads="1"/>
              </p:cNvSpPr>
              <p:nvPr/>
            </p:nvSpPr>
            <p:spPr bwMode="auto">
              <a:xfrm>
                <a:off x="4488562" y="1880704"/>
                <a:ext cx="1579278" cy="338554"/>
              </a:xfrm>
              <a:prstGeom prst="rect">
                <a:avLst/>
              </a:prstGeom>
              <a:noFill/>
              <a:ln w="9525">
                <a:noFill/>
                <a:miter lim="800000"/>
                <a:headEnd/>
                <a:tailEnd/>
              </a:ln>
              <a:effectLst/>
            </p:spPr>
            <p:txBody>
              <a:bodyPr wrap="none">
                <a:spAutoFit/>
              </a:bodyPr>
              <a:lstStyle/>
              <a:p>
                <a:pPr algn="just" eaLnBrk="1" hangingPunct="1">
                  <a:spcBef>
                    <a:spcPct val="50000"/>
                  </a:spcBef>
                </a:pPr>
                <a:r>
                  <a:rPr lang="es-ES" sz="1600" b="0" dirty="0">
                    <a:solidFill>
                      <a:srgbClr val="000099"/>
                    </a:solidFill>
                    <a:effectLst/>
                  </a:rPr>
                  <a:t>+                    −</a:t>
                </a:r>
              </a:p>
            </p:txBody>
          </p:sp>
        </p:grpSp>
        <p:sp>
          <p:nvSpPr>
            <p:cNvPr id="12" name="Text Box 19"/>
            <p:cNvSpPr txBox="1">
              <a:spLocks noChangeArrowheads="1"/>
            </p:cNvSpPr>
            <p:nvPr/>
          </p:nvSpPr>
          <p:spPr bwMode="auto">
            <a:xfrm>
              <a:off x="3792540" y="1700631"/>
              <a:ext cx="3345788" cy="307777"/>
            </a:xfrm>
            <a:prstGeom prst="rect">
              <a:avLst/>
            </a:prstGeom>
            <a:noFill/>
            <a:ln w="9525">
              <a:noFill/>
              <a:miter lim="800000"/>
              <a:headEnd/>
              <a:tailEnd/>
            </a:ln>
            <a:effectLst/>
          </p:spPr>
          <p:txBody>
            <a:bodyPr wrap="none">
              <a:spAutoFit/>
            </a:bodyPr>
            <a:lstStyle/>
            <a:p>
              <a:pPr algn="l" eaLnBrk="1" hangingPunct="1">
                <a:spcBef>
                  <a:spcPct val="50000"/>
                </a:spcBef>
              </a:pPr>
              <a:r>
                <a:rPr lang="es-ES" sz="1400" dirty="0">
                  <a:solidFill>
                    <a:srgbClr val="000099"/>
                  </a:solidFill>
                  <a:effectLst/>
                </a:rPr>
                <a:t>C                             0.0                     0.0</a:t>
              </a:r>
            </a:p>
          </p:txBody>
        </p:sp>
        <p:sp>
          <p:nvSpPr>
            <p:cNvPr id="13" name="Text Box 19"/>
            <p:cNvSpPr txBox="1">
              <a:spLocks noChangeArrowheads="1"/>
            </p:cNvSpPr>
            <p:nvPr/>
          </p:nvSpPr>
          <p:spPr bwMode="auto">
            <a:xfrm>
              <a:off x="3682471" y="1988840"/>
              <a:ext cx="3363421" cy="307777"/>
            </a:xfrm>
            <a:prstGeom prst="rect">
              <a:avLst/>
            </a:prstGeom>
            <a:noFill/>
            <a:ln w="9525">
              <a:noFill/>
              <a:miter lim="800000"/>
              <a:headEnd/>
              <a:tailEnd/>
            </a:ln>
            <a:effectLst/>
          </p:spPr>
          <p:txBody>
            <a:bodyPr wrap="none">
              <a:spAutoFit/>
            </a:bodyPr>
            <a:lstStyle/>
            <a:p>
              <a:pPr algn="l" eaLnBrk="1" hangingPunct="1">
                <a:spcBef>
                  <a:spcPct val="50000"/>
                </a:spcBef>
              </a:pPr>
              <a:r>
                <a:rPr lang="es-ES" sz="1400" dirty="0">
                  <a:solidFill>
                    <a:srgbClr val="000099"/>
                  </a:solidFill>
                  <a:effectLst/>
                </a:rPr>
                <a:t>C−X                            X                        </a:t>
              </a:r>
              <a:r>
                <a:rPr lang="es-ES" sz="1400" dirty="0" err="1">
                  <a:solidFill>
                    <a:srgbClr val="000099"/>
                  </a:solidFill>
                  <a:effectLst/>
                </a:rPr>
                <a:t>X</a:t>
              </a:r>
              <a:endParaRPr lang="es-ES" sz="1400" dirty="0">
                <a:solidFill>
                  <a:srgbClr val="000099"/>
                </a:solidFill>
                <a:effectLst/>
              </a:endParaRPr>
            </a:p>
          </p:txBody>
        </p:sp>
      </p:grpSp>
      <p:pic>
        <p:nvPicPr>
          <p:cNvPr id="2" name="Imagen 1"/>
          <p:cNvPicPr>
            <a:picLocks noChangeAspect="1"/>
          </p:cNvPicPr>
          <p:nvPr/>
        </p:nvPicPr>
        <p:blipFill>
          <a:blip r:embed="rId6">
            <a:clrChange>
              <a:clrFrom>
                <a:srgbClr val="FFFFFF"/>
              </a:clrFrom>
              <a:clrTo>
                <a:srgbClr val="FFFFFF">
                  <a:alpha val="0"/>
                </a:srgbClr>
              </a:clrTo>
            </a:clrChange>
          </a:blip>
          <a:stretch>
            <a:fillRect/>
          </a:stretch>
        </p:blipFill>
        <p:spPr>
          <a:xfrm>
            <a:off x="827585" y="2509184"/>
            <a:ext cx="7352633" cy="447485"/>
          </a:xfrm>
          <a:prstGeom prst="rect">
            <a:avLst/>
          </a:prstGeom>
        </p:spPr>
      </p:pic>
      <p:pic>
        <p:nvPicPr>
          <p:cNvPr id="15" name="Imagen 14"/>
          <p:cNvPicPr>
            <a:picLocks noChangeAspect="1"/>
          </p:cNvPicPr>
          <p:nvPr/>
        </p:nvPicPr>
        <p:blipFill>
          <a:blip r:embed="rId7">
            <a:clrChange>
              <a:clrFrom>
                <a:srgbClr val="FFFFFF"/>
              </a:clrFrom>
              <a:clrTo>
                <a:srgbClr val="FFFFFF">
                  <a:alpha val="0"/>
                </a:srgbClr>
              </a:clrTo>
            </a:clrChange>
          </a:blip>
          <a:stretch>
            <a:fillRect/>
          </a:stretch>
        </p:blipFill>
        <p:spPr>
          <a:xfrm>
            <a:off x="827585" y="3757976"/>
            <a:ext cx="7337203" cy="424339"/>
          </a:xfrm>
          <a:prstGeom prst="rect">
            <a:avLst/>
          </a:prstGeom>
        </p:spPr>
      </p:pic>
      <p:pic>
        <p:nvPicPr>
          <p:cNvPr id="17" name="Imagen 16"/>
          <p:cNvPicPr>
            <a:picLocks noChangeAspect="1"/>
          </p:cNvPicPr>
          <p:nvPr/>
        </p:nvPicPr>
        <p:blipFill>
          <a:blip r:embed="rId8">
            <a:clrChange>
              <a:clrFrom>
                <a:srgbClr val="FFFFFF"/>
              </a:clrFrom>
              <a:clrTo>
                <a:srgbClr val="FFFFFF">
                  <a:alpha val="0"/>
                </a:srgbClr>
              </a:clrTo>
            </a:clrChange>
          </a:blip>
          <a:stretch>
            <a:fillRect/>
          </a:stretch>
        </p:blipFill>
        <p:spPr>
          <a:xfrm>
            <a:off x="827585" y="4837245"/>
            <a:ext cx="7337203" cy="455200"/>
          </a:xfrm>
          <a:prstGeom prst="rect">
            <a:avLst/>
          </a:prstGeom>
        </p:spPr>
      </p:pic>
      <p:pic>
        <p:nvPicPr>
          <p:cNvPr id="18" name="Imagen 17"/>
          <p:cNvPicPr>
            <a:picLocks noChangeAspect="1"/>
          </p:cNvPicPr>
          <p:nvPr/>
        </p:nvPicPr>
        <p:blipFill>
          <a:blip r:embed="rId9">
            <a:clrChange>
              <a:clrFrom>
                <a:srgbClr val="FFFFFF"/>
              </a:clrFrom>
              <a:clrTo>
                <a:srgbClr val="FFFFFF">
                  <a:alpha val="0"/>
                </a:srgbClr>
              </a:clrTo>
            </a:clrChange>
          </a:blip>
          <a:stretch>
            <a:fillRect/>
          </a:stretch>
        </p:blipFill>
        <p:spPr>
          <a:xfrm>
            <a:off x="3966051" y="5384981"/>
            <a:ext cx="1208151" cy="280035"/>
          </a:xfrm>
          <a:prstGeom prst="rect">
            <a:avLst/>
          </a:prstGeom>
        </p:spPr>
      </p:pic>
      <p:pic>
        <p:nvPicPr>
          <p:cNvPr id="19" name="Imagen 18"/>
          <p:cNvPicPr>
            <a:picLocks noChangeAspect="1"/>
          </p:cNvPicPr>
          <p:nvPr/>
        </p:nvPicPr>
        <p:blipFill>
          <a:blip r:embed="rId10">
            <a:clrChange>
              <a:clrFrom>
                <a:srgbClr val="FFFFFF"/>
              </a:clrFrom>
              <a:clrTo>
                <a:srgbClr val="FFFFFF">
                  <a:alpha val="0"/>
                </a:srgbClr>
              </a:clrTo>
            </a:clrChange>
          </a:blip>
          <a:stretch>
            <a:fillRect/>
          </a:stretch>
        </p:blipFill>
        <p:spPr>
          <a:xfrm>
            <a:off x="827585" y="5932741"/>
            <a:ext cx="7360349" cy="439769"/>
          </a:xfrm>
          <a:prstGeom prst="rect">
            <a:avLst/>
          </a:prstGeom>
        </p:spPr>
      </p:pic>
      <mc:AlternateContent xmlns:mc="http://schemas.openxmlformats.org/markup-compatibility/2006" xmlns:a14="http://schemas.microsoft.com/office/drawing/2010/main">
        <mc:Choice Requires="a14">
          <p:sp>
            <p:nvSpPr>
              <p:cNvPr id="20" name="CuadroTexto 19"/>
              <p:cNvSpPr txBox="1"/>
              <p:nvPr/>
            </p:nvSpPr>
            <p:spPr>
              <a:xfrm>
                <a:off x="2744420" y="3024248"/>
                <a:ext cx="1157496" cy="445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1300" b="0" i="1" smtClean="0">
                              <a:solidFill>
                                <a:srgbClr val="000099"/>
                              </a:solidFill>
                              <a:effectLst/>
                              <a:latin typeface="Cambria Math" panose="02040503050406030204" pitchFamily="18" charset="0"/>
                            </a:rPr>
                          </m:ctrlPr>
                        </m:sSubPr>
                        <m:e>
                          <m:r>
                            <m:rPr>
                              <m:nor/>
                            </m:rPr>
                            <a:rPr lang="es-MX" sz="1300" b="0" i="0" smtClean="0">
                              <a:solidFill>
                                <a:srgbClr val="000099"/>
                              </a:solidFill>
                              <a:effectLst/>
                              <a:latin typeface="Arial" panose="020B0604020202020204" pitchFamily="34" charset="0"/>
                              <a:cs typeface="Arial" panose="020B0604020202020204" pitchFamily="34" charset="0"/>
                            </a:rPr>
                            <m:t>K</m:t>
                          </m:r>
                        </m:e>
                        <m:sub>
                          <m:r>
                            <m:rPr>
                              <m:nor/>
                            </m:rPr>
                            <a:rPr lang="es-MX" sz="1300" b="0" i="0" smtClean="0">
                              <a:solidFill>
                                <a:srgbClr val="000099"/>
                              </a:solidFill>
                              <a:effectLst/>
                              <a:latin typeface="Cambria Math" panose="02040503050406030204" pitchFamily="18" charset="0"/>
                            </a:rPr>
                            <m:t>a</m:t>
                          </m:r>
                        </m:sub>
                      </m:sSub>
                      <m:r>
                        <a:rPr lang="es-MX" sz="1300" b="0" i="1" smtClean="0">
                          <a:solidFill>
                            <a:srgbClr val="000099"/>
                          </a:solidFill>
                          <a:effectLst/>
                          <a:latin typeface="Cambria Math" panose="02040503050406030204" pitchFamily="18" charset="0"/>
                        </a:rPr>
                        <m:t> </m:t>
                      </m:r>
                      <m:r>
                        <m:rPr>
                          <m:nor/>
                        </m:rPr>
                        <a:rPr lang="es-MX" sz="1300" b="0" i="0" smtClean="0">
                          <a:solidFill>
                            <a:srgbClr val="000099"/>
                          </a:solidFill>
                          <a:effectLst/>
                          <a:latin typeface="Arial" panose="020B0604020202020204" pitchFamily="34" charset="0"/>
                          <a:cs typeface="Arial" panose="020B0604020202020204" pitchFamily="34" charset="0"/>
                        </a:rPr>
                        <m:t>= </m:t>
                      </m:r>
                      <m:f>
                        <m:fPr>
                          <m:ctrlPr>
                            <a:rPr lang="es-MX" sz="1300" b="0" i="1" smtClean="0">
                              <a:solidFill>
                                <a:srgbClr val="000099"/>
                              </a:solidFill>
                              <a:effectLst/>
                              <a:latin typeface="Cambria Math" panose="02040503050406030204" pitchFamily="18" charset="0"/>
                            </a:rPr>
                          </m:ctrlPr>
                        </m:fPr>
                        <m:num>
                          <m:d>
                            <m:dPr>
                              <m:begChr m:val="["/>
                              <m:endChr m:val="]"/>
                              <m:ctrlPr>
                                <a:rPr lang="es-MX" sz="1300" b="0" i="1">
                                  <a:solidFill>
                                    <a:srgbClr val="000099"/>
                                  </a:solidFill>
                                  <a:effectLst/>
                                  <a:latin typeface="Cambria Math" panose="02040503050406030204" pitchFamily="18" charset="0"/>
                                </a:rPr>
                              </m:ctrlPr>
                            </m:dPr>
                            <m:e>
                              <m:sSup>
                                <m:sSupPr>
                                  <m:ctrlPr>
                                    <a:rPr lang="es-MX" sz="1300" b="0" i="1">
                                      <a:solidFill>
                                        <a:srgbClr val="000099"/>
                                      </a:solidFill>
                                      <a:effectLst/>
                                      <a:latin typeface="Cambria Math" panose="02040503050406030204" pitchFamily="18" charset="0"/>
                                    </a:rPr>
                                  </m:ctrlPr>
                                </m:sSupPr>
                                <m:e>
                                  <m:r>
                                    <m:rPr>
                                      <m:nor/>
                                    </m:rPr>
                                    <a:rPr lang="es-MX" sz="1300" b="0" i="0" smtClean="0">
                                      <a:solidFill>
                                        <a:srgbClr val="000099"/>
                                      </a:solidFill>
                                      <a:effectLst/>
                                      <a:latin typeface="Arial" panose="020B0604020202020204" pitchFamily="34" charset="0"/>
                                      <a:cs typeface="Arial" panose="020B0604020202020204" pitchFamily="34" charset="0"/>
                                    </a:rPr>
                                    <m:t>H</m:t>
                                  </m:r>
                                </m:e>
                                <m:sup>
                                  <m:r>
                                    <a:rPr lang="es-MX" sz="1300" b="0" i="1">
                                      <a:solidFill>
                                        <a:srgbClr val="000099"/>
                                      </a:solidFill>
                                      <a:effectLst/>
                                      <a:latin typeface="Cambria Math" panose="02040503050406030204" pitchFamily="18" charset="0"/>
                                    </a:rPr>
                                    <m:t>+</m:t>
                                  </m:r>
                                </m:sup>
                              </m:sSup>
                            </m:e>
                          </m:d>
                          <m:r>
                            <m:rPr>
                              <m:nor/>
                            </m:rPr>
                            <a:rPr lang="es-MX" sz="1300" b="0" i="0" smtClean="0">
                              <a:solidFill>
                                <a:srgbClr val="000099"/>
                              </a:solidFill>
                              <a:effectLst/>
                              <a:latin typeface="Arial" panose="020B0604020202020204" pitchFamily="34" charset="0"/>
                              <a:ea typeface="Cambria Math" panose="02040503050406030204" pitchFamily="18" charset="0"/>
                              <a:cs typeface="Arial" panose="020B0604020202020204" pitchFamily="34" charset="0"/>
                            </a:rPr>
                            <m:t>∙</m:t>
                          </m:r>
                          <m:d>
                            <m:dPr>
                              <m:begChr m:val="["/>
                              <m:endChr m:val="]"/>
                              <m:ctrlPr>
                                <a:rPr lang="es-MX" sz="1300" b="0" i="1">
                                  <a:solidFill>
                                    <a:srgbClr val="000099"/>
                                  </a:solidFill>
                                  <a:effectLst/>
                                  <a:latin typeface="Cambria Math" panose="02040503050406030204" pitchFamily="18" charset="0"/>
                                </a:rPr>
                              </m:ctrlPr>
                            </m:dPr>
                            <m:e>
                              <m:sSup>
                                <m:sSupPr>
                                  <m:ctrlPr>
                                    <a:rPr lang="es-MX" sz="1300" b="0" i="1">
                                      <a:solidFill>
                                        <a:srgbClr val="000099"/>
                                      </a:solidFill>
                                      <a:effectLst/>
                                      <a:latin typeface="Cambria Math" panose="02040503050406030204" pitchFamily="18" charset="0"/>
                                    </a:rPr>
                                  </m:ctrlPr>
                                </m:sSupPr>
                                <m:e>
                                  <m:r>
                                    <m:rPr>
                                      <m:nor/>
                                    </m:rPr>
                                    <a:rPr lang="es-MX" sz="1300" b="0">
                                      <a:solidFill>
                                        <a:srgbClr val="000099"/>
                                      </a:solidFill>
                                      <a:effectLst/>
                                      <a:latin typeface="Arial" panose="020B0604020202020204" pitchFamily="34" charset="0"/>
                                      <a:cs typeface="Arial" panose="020B0604020202020204" pitchFamily="34" charset="0"/>
                                    </a:rPr>
                                    <m:t>A</m:t>
                                  </m:r>
                                </m:e>
                                <m:sup>
                                  <m:r>
                                    <a:rPr lang="es-MX" sz="1300" b="0" i="1" smtClean="0">
                                      <a:solidFill>
                                        <a:srgbClr val="000099"/>
                                      </a:solidFill>
                                      <a:effectLst/>
                                      <a:latin typeface="Cambria Math" panose="02040503050406030204" pitchFamily="18" charset="0"/>
                                      <a:cs typeface="Arial" panose="020B0604020202020204" pitchFamily="34" charset="0"/>
                                    </a:rPr>
                                    <m:t>−</m:t>
                                  </m:r>
                                </m:sup>
                              </m:sSup>
                            </m:e>
                          </m:d>
                        </m:num>
                        <m:den>
                          <m:d>
                            <m:dPr>
                              <m:begChr m:val="["/>
                              <m:endChr m:val="]"/>
                              <m:ctrlPr>
                                <a:rPr lang="es-MX" sz="1300" b="0" i="1">
                                  <a:solidFill>
                                    <a:srgbClr val="000099"/>
                                  </a:solidFill>
                                  <a:effectLst/>
                                  <a:latin typeface="Cambria Math" panose="02040503050406030204" pitchFamily="18" charset="0"/>
                                </a:rPr>
                              </m:ctrlPr>
                            </m:dPr>
                            <m:e>
                              <m:r>
                                <m:rPr>
                                  <m:nor/>
                                </m:rPr>
                                <a:rPr lang="es-MX" sz="1300" b="0" i="0" smtClean="0">
                                  <a:solidFill>
                                    <a:srgbClr val="000099"/>
                                  </a:solidFill>
                                  <a:effectLst/>
                                  <a:latin typeface="Arial" panose="020B0604020202020204" pitchFamily="34" charset="0"/>
                                  <a:cs typeface="Arial" panose="020B0604020202020204" pitchFamily="34" charset="0"/>
                                </a:rPr>
                                <m:t>HA</m:t>
                              </m:r>
                            </m:e>
                          </m:d>
                        </m:den>
                      </m:f>
                    </m:oMath>
                  </m:oMathPara>
                </a14:m>
                <a:endParaRPr lang="es-MX" sz="1300" b="0" dirty="0">
                  <a:solidFill>
                    <a:srgbClr val="000099"/>
                  </a:solidFill>
                  <a:effectLst/>
                  <a:latin typeface="Arial" panose="020B0604020202020204" pitchFamily="34" charset="0"/>
                  <a:cs typeface="Arial" panose="020B0604020202020204" pitchFamily="34" charset="0"/>
                </a:endParaRPr>
              </a:p>
            </p:txBody>
          </p:sp>
        </mc:Choice>
        <mc:Fallback xmlns="">
          <p:sp>
            <p:nvSpPr>
              <p:cNvPr id="20" name="CuadroTexto 19"/>
              <p:cNvSpPr txBox="1">
                <a:spLocks noRot="1" noChangeAspect="1" noMove="1" noResize="1" noEditPoints="1" noAdjustHandles="1" noChangeArrowheads="1" noChangeShapeType="1" noTextEdit="1"/>
              </p:cNvSpPr>
              <p:nvPr/>
            </p:nvSpPr>
            <p:spPr>
              <a:xfrm>
                <a:off x="2744420" y="3024248"/>
                <a:ext cx="1157496" cy="445699"/>
              </a:xfrm>
              <a:prstGeom prst="rect">
                <a:avLst/>
              </a:prstGeom>
              <a:blipFill rotWithShape="0">
                <a:blip r:embed="rId11"/>
                <a:stretch>
                  <a:fillRect l="-4737" b="-6849"/>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CuadroTexto 20"/>
              <p:cNvSpPr txBox="1"/>
              <p:nvPr/>
            </p:nvSpPr>
            <p:spPr>
              <a:xfrm>
                <a:off x="4427984" y="3093209"/>
                <a:ext cx="4456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2000" b="0" i="1" smtClean="0">
                              <a:solidFill>
                                <a:srgbClr val="000099"/>
                              </a:solidFill>
                              <a:effectLst/>
                              <a:latin typeface="Cambria Math" panose="02040503050406030204" pitchFamily="18" charset="0"/>
                            </a:rPr>
                          </m:ctrlPr>
                        </m:groupChrPr>
                        <m:e>
                          <m:r>
                            <m:rPr>
                              <m:brk m:alnAt="2"/>
                            </m:rPr>
                            <a:rPr lang="es-MX" sz="2000" b="0" i="1" smtClean="0">
                              <a:solidFill>
                                <a:srgbClr val="000099"/>
                              </a:solidFill>
                              <a:effectLst/>
                              <a:latin typeface="Cambria Math" panose="02040503050406030204" pitchFamily="18" charset="0"/>
                            </a:rPr>
                            <m:t> </m:t>
                          </m:r>
                          <m:r>
                            <a:rPr lang="es-MX" sz="2000" b="0" i="1" smtClean="0">
                              <a:solidFill>
                                <a:srgbClr val="000099"/>
                              </a:solidFill>
                              <a:effectLst/>
                              <a:latin typeface="Cambria Math" panose="02040503050406030204" pitchFamily="18" charset="0"/>
                            </a:rPr>
                            <m:t>        </m:t>
                          </m:r>
                        </m:e>
                      </m:groupChr>
                    </m:oMath>
                  </m:oMathPara>
                </a14:m>
                <a:endParaRPr lang="es-MX" sz="2000" b="0" dirty="0">
                  <a:solidFill>
                    <a:srgbClr val="000099"/>
                  </a:solidFill>
                  <a:effectLst/>
                  <a:latin typeface="Arial" panose="020B0604020202020204" pitchFamily="34" charset="0"/>
                  <a:cs typeface="Arial" panose="020B0604020202020204" pitchFamily="34" charset="0"/>
                </a:endParaRPr>
              </a:p>
            </p:txBody>
          </p:sp>
        </mc:Choice>
        <mc:Fallback xmlns="">
          <p:sp>
            <p:nvSpPr>
              <p:cNvPr id="21" name="CuadroTexto 20"/>
              <p:cNvSpPr txBox="1">
                <a:spLocks noRot="1" noChangeAspect="1" noMove="1" noResize="1" noEditPoints="1" noAdjustHandles="1" noChangeArrowheads="1" noChangeShapeType="1" noTextEdit="1"/>
              </p:cNvSpPr>
              <p:nvPr/>
            </p:nvSpPr>
            <p:spPr>
              <a:xfrm>
                <a:off x="4427984" y="3093209"/>
                <a:ext cx="445635" cy="307777"/>
              </a:xfrm>
              <a:prstGeom prst="rect">
                <a:avLst/>
              </a:prstGeom>
              <a:blipFill rotWithShape="0">
                <a:blip r:embed="rId1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5421251" y="3032070"/>
                <a:ext cx="679673" cy="430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1200" b="0" i="1" smtClean="0">
                              <a:solidFill>
                                <a:srgbClr val="000099"/>
                              </a:solidFill>
                              <a:effectLst/>
                              <a:latin typeface="Cambria Math" panose="02040503050406030204" pitchFamily="18" charset="0"/>
                            </a:rPr>
                          </m:ctrlPr>
                        </m:sSubPr>
                        <m:e>
                          <m:r>
                            <m:rPr>
                              <m:nor/>
                            </m:rPr>
                            <a:rPr lang="es-MX" sz="1200" b="0" i="0" smtClean="0">
                              <a:solidFill>
                                <a:srgbClr val="000099"/>
                              </a:solidFill>
                              <a:effectLst/>
                              <a:latin typeface="Arial" panose="020B0604020202020204" pitchFamily="34" charset="0"/>
                              <a:cs typeface="Arial" panose="020B0604020202020204" pitchFamily="34" charset="0"/>
                            </a:rPr>
                            <m:t>K</m:t>
                          </m:r>
                        </m:e>
                        <m:sub>
                          <m:r>
                            <m:rPr>
                              <m:nor/>
                            </m:rPr>
                            <a:rPr lang="es-MX" sz="1200" b="0" i="0" smtClean="0">
                              <a:solidFill>
                                <a:srgbClr val="000099"/>
                              </a:solidFill>
                              <a:effectLst/>
                              <a:latin typeface="Cambria Math" panose="02040503050406030204" pitchFamily="18" charset="0"/>
                            </a:rPr>
                            <m:t>a</m:t>
                          </m:r>
                        </m:sub>
                      </m:sSub>
                      <m:r>
                        <a:rPr lang="es-MX" sz="1200" b="0" i="1" smtClean="0">
                          <a:solidFill>
                            <a:srgbClr val="000099"/>
                          </a:solidFill>
                          <a:effectLst/>
                          <a:latin typeface="Cambria Math" panose="02040503050406030204" pitchFamily="18" charset="0"/>
                        </a:rPr>
                        <m:t> </m:t>
                      </m:r>
                      <m:r>
                        <m:rPr>
                          <m:nor/>
                        </m:rPr>
                        <a:rPr lang="es-MX" sz="1200" b="0" i="0" smtClean="0">
                          <a:solidFill>
                            <a:srgbClr val="000099"/>
                          </a:solidFill>
                          <a:effectLst/>
                          <a:latin typeface="Arial" panose="020B0604020202020204" pitchFamily="34" charset="0"/>
                          <a:cs typeface="Arial" panose="020B0604020202020204" pitchFamily="34" charset="0"/>
                        </a:rPr>
                        <m:t>=</m:t>
                      </m:r>
                      <m:f>
                        <m:fPr>
                          <m:ctrlPr>
                            <a:rPr lang="es-MX" sz="1200" b="0" i="1">
                              <a:solidFill>
                                <a:srgbClr val="000099"/>
                              </a:solidFill>
                              <a:effectLst/>
                              <a:latin typeface="Cambria Math" panose="02040503050406030204" pitchFamily="18" charset="0"/>
                            </a:rPr>
                          </m:ctrlPr>
                        </m:fPr>
                        <m:num>
                          <m:sSup>
                            <m:sSupPr>
                              <m:ctrlPr>
                                <a:rPr lang="es-MX" sz="1200" b="0" i="1">
                                  <a:solidFill>
                                    <a:srgbClr val="000099"/>
                                  </a:solidFill>
                                  <a:effectLst/>
                                  <a:latin typeface="Cambria Math" panose="02040503050406030204" pitchFamily="18" charset="0"/>
                                </a:rPr>
                              </m:ctrlPr>
                            </m:sSupPr>
                            <m:e>
                              <m:r>
                                <m:rPr>
                                  <m:nor/>
                                </m:rPr>
                                <a:rPr lang="es-MX" sz="1200" b="0">
                                  <a:solidFill>
                                    <a:srgbClr val="000099"/>
                                  </a:solidFill>
                                  <a:effectLst/>
                                  <a:latin typeface="Arial" panose="020B0604020202020204" pitchFamily="34" charset="0"/>
                                  <a:cs typeface="Arial" panose="020B0604020202020204" pitchFamily="34" charset="0"/>
                                </a:rPr>
                                <m:t>X</m:t>
                              </m:r>
                            </m:e>
                            <m:sup>
                              <m:r>
                                <m:rPr>
                                  <m:nor/>
                                </m:rPr>
                                <a:rPr lang="es-MX" sz="1200" b="0">
                                  <a:solidFill>
                                    <a:srgbClr val="000099"/>
                                  </a:solidFill>
                                  <a:effectLst/>
                                  <a:latin typeface="Arial" panose="020B0604020202020204" pitchFamily="34" charset="0"/>
                                  <a:cs typeface="Arial" panose="020B0604020202020204" pitchFamily="34" charset="0"/>
                                </a:rPr>
                                <m:t>2</m:t>
                              </m:r>
                            </m:sup>
                          </m:sSup>
                        </m:num>
                        <m:den>
                          <m:r>
                            <m:rPr>
                              <m:nor/>
                            </m:rPr>
                            <a:rPr lang="es-MX" sz="1200" b="0">
                              <a:solidFill>
                                <a:srgbClr val="000099"/>
                              </a:solidFill>
                              <a:effectLst/>
                              <a:latin typeface="Arial" panose="020B0604020202020204" pitchFamily="34" charset="0"/>
                              <a:cs typeface="Arial" panose="020B0604020202020204" pitchFamily="34" charset="0"/>
                            </a:rPr>
                            <m:t>C</m:t>
                          </m:r>
                          <m:r>
                            <m:rPr>
                              <m:nor/>
                            </m:rPr>
                            <a:rPr lang="es-MX" sz="1200" b="0">
                              <a:solidFill>
                                <a:srgbClr val="000099"/>
                              </a:solidFill>
                              <a:effectLst/>
                              <a:latin typeface="Arial" panose="020B0604020202020204" pitchFamily="34" charset="0"/>
                              <a:cs typeface="Arial" panose="020B0604020202020204" pitchFamily="34" charset="0"/>
                            </a:rPr>
                            <m:t>−</m:t>
                          </m:r>
                          <m:r>
                            <m:rPr>
                              <m:nor/>
                            </m:rPr>
                            <a:rPr lang="es-MX" sz="1200" b="0">
                              <a:solidFill>
                                <a:srgbClr val="000099"/>
                              </a:solidFill>
                              <a:effectLst/>
                              <a:latin typeface="Arial" panose="020B0604020202020204" pitchFamily="34" charset="0"/>
                              <a:cs typeface="Arial" panose="020B0604020202020204" pitchFamily="34" charset="0"/>
                            </a:rPr>
                            <m:t>X</m:t>
                          </m:r>
                        </m:den>
                      </m:f>
                    </m:oMath>
                  </m:oMathPara>
                </a14:m>
                <a:endParaRPr lang="es-MX" sz="1200" b="0" dirty="0">
                  <a:solidFill>
                    <a:srgbClr val="000099"/>
                  </a:solidFill>
                  <a:effectLst/>
                  <a:latin typeface="Arial" panose="020B0604020202020204" pitchFamily="34" charset="0"/>
                  <a:cs typeface="Arial" panose="020B0604020202020204" pitchFamily="34" charset="0"/>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5421251" y="3032070"/>
                <a:ext cx="679673" cy="430054"/>
              </a:xfrm>
              <a:prstGeom prst="rect">
                <a:avLst/>
              </a:prstGeom>
              <a:blipFill rotWithShape="0">
                <a:blip r:embed="rId1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4286806" y="4149080"/>
                <a:ext cx="589905" cy="4300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1200" b="0" i="1" smtClean="0">
                              <a:solidFill>
                                <a:srgbClr val="000099"/>
                              </a:solidFill>
                              <a:effectLst/>
                              <a:latin typeface="Cambria Math" panose="02040503050406030204" pitchFamily="18" charset="0"/>
                            </a:rPr>
                          </m:ctrlPr>
                        </m:sSubPr>
                        <m:e>
                          <m:r>
                            <m:rPr>
                              <m:nor/>
                            </m:rPr>
                            <a:rPr lang="es-MX" sz="1200" b="0" i="0" smtClean="0">
                              <a:solidFill>
                                <a:srgbClr val="000099"/>
                              </a:solidFill>
                              <a:effectLst/>
                              <a:latin typeface="Arial" panose="020B0604020202020204" pitchFamily="34" charset="0"/>
                              <a:cs typeface="Arial" panose="020B0604020202020204" pitchFamily="34" charset="0"/>
                            </a:rPr>
                            <m:t>K</m:t>
                          </m:r>
                        </m:e>
                        <m:sub>
                          <m:r>
                            <m:rPr>
                              <m:nor/>
                            </m:rPr>
                            <a:rPr lang="es-MX" sz="1200" b="0" i="0" smtClean="0">
                              <a:solidFill>
                                <a:srgbClr val="000099"/>
                              </a:solidFill>
                              <a:effectLst/>
                              <a:latin typeface="Cambria Math" panose="02040503050406030204" pitchFamily="18" charset="0"/>
                            </a:rPr>
                            <m:t>a</m:t>
                          </m:r>
                        </m:sub>
                      </m:sSub>
                      <m:r>
                        <a:rPr lang="es-MX" sz="1200" b="0" i="1" smtClean="0">
                          <a:solidFill>
                            <a:srgbClr val="000099"/>
                          </a:solidFill>
                          <a:effectLst/>
                          <a:latin typeface="Cambria Math" panose="02040503050406030204" pitchFamily="18" charset="0"/>
                        </a:rPr>
                        <m:t> </m:t>
                      </m:r>
                      <m:r>
                        <m:rPr>
                          <m:nor/>
                        </m:rPr>
                        <a:rPr lang="es-MX" sz="1200" b="0" i="0" smtClean="0">
                          <a:solidFill>
                            <a:srgbClr val="000099"/>
                          </a:solidFill>
                          <a:effectLst/>
                          <a:latin typeface="Arial" panose="020B0604020202020204" pitchFamily="34" charset="0"/>
                          <a:cs typeface="Arial" panose="020B0604020202020204" pitchFamily="34" charset="0"/>
                        </a:rPr>
                        <m:t>=</m:t>
                      </m:r>
                      <m:f>
                        <m:fPr>
                          <m:ctrlPr>
                            <a:rPr lang="es-MX" sz="1200" b="0" i="1">
                              <a:solidFill>
                                <a:srgbClr val="000099"/>
                              </a:solidFill>
                              <a:effectLst/>
                              <a:latin typeface="Cambria Math" panose="02040503050406030204" pitchFamily="18" charset="0"/>
                            </a:rPr>
                          </m:ctrlPr>
                        </m:fPr>
                        <m:num>
                          <m:sSup>
                            <m:sSupPr>
                              <m:ctrlPr>
                                <a:rPr lang="es-MX" sz="1200" b="0" i="1">
                                  <a:solidFill>
                                    <a:srgbClr val="000099"/>
                                  </a:solidFill>
                                  <a:effectLst/>
                                  <a:latin typeface="Cambria Math" panose="02040503050406030204" pitchFamily="18" charset="0"/>
                                </a:rPr>
                              </m:ctrlPr>
                            </m:sSupPr>
                            <m:e>
                              <m:r>
                                <m:rPr>
                                  <m:nor/>
                                </m:rPr>
                                <a:rPr lang="es-MX" sz="1200" b="0">
                                  <a:solidFill>
                                    <a:srgbClr val="000099"/>
                                  </a:solidFill>
                                  <a:effectLst/>
                                  <a:latin typeface="Arial" panose="020B0604020202020204" pitchFamily="34" charset="0"/>
                                  <a:cs typeface="Arial" panose="020B0604020202020204" pitchFamily="34" charset="0"/>
                                </a:rPr>
                                <m:t>X</m:t>
                              </m:r>
                            </m:e>
                            <m:sup>
                              <m:r>
                                <m:rPr>
                                  <m:nor/>
                                </m:rPr>
                                <a:rPr lang="es-MX" sz="1200" b="0">
                                  <a:solidFill>
                                    <a:srgbClr val="000099"/>
                                  </a:solidFill>
                                  <a:effectLst/>
                                  <a:latin typeface="Arial" panose="020B0604020202020204" pitchFamily="34" charset="0"/>
                                  <a:cs typeface="Arial" panose="020B0604020202020204" pitchFamily="34" charset="0"/>
                                </a:rPr>
                                <m:t>2</m:t>
                              </m:r>
                            </m:sup>
                          </m:sSup>
                        </m:num>
                        <m:den>
                          <m:r>
                            <m:rPr>
                              <m:nor/>
                            </m:rPr>
                            <a:rPr lang="es-MX" sz="1200" b="0">
                              <a:solidFill>
                                <a:srgbClr val="000099"/>
                              </a:solidFill>
                              <a:effectLst/>
                              <a:latin typeface="Arial" panose="020B0604020202020204" pitchFamily="34" charset="0"/>
                              <a:cs typeface="Arial" panose="020B0604020202020204" pitchFamily="34" charset="0"/>
                            </a:rPr>
                            <m:t>C</m:t>
                          </m:r>
                        </m:den>
                      </m:f>
                    </m:oMath>
                  </m:oMathPara>
                </a14:m>
                <a:endParaRPr lang="es-MX" sz="1200" b="0" dirty="0">
                  <a:solidFill>
                    <a:srgbClr val="000099"/>
                  </a:solidFill>
                  <a:effectLst/>
                  <a:latin typeface="Arial" panose="020B0604020202020204" pitchFamily="34" charset="0"/>
                  <a:cs typeface="Arial" panose="020B0604020202020204" pitchFamily="34" charset="0"/>
                </a:endParaRPr>
              </a:p>
            </p:txBody>
          </p:sp>
        </mc:Choice>
        <mc:Fallback xmlns="">
          <p:sp>
            <p:nvSpPr>
              <p:cNvPr id="24" name="CuadroTexto 23"/>
              <p:cNvSpPr txBox="1">
                <a:spLocks noRot="1" noChangeAspect="1" noMove="1" noResize="1" noEditPoints="1" noAdjustHandles="1" noChangeArrowheads="1" noChangeShapeType="1" noTextEdit="1"/>
              </p:cNvSpPr>
              <p:nvPr/>
            </p:nvSpPr>
            <p:spPr>
              <a:xfrm>
                <a:off x="4286806" y="4149080"/>
                <a:ext cx="589905" cy="430054"/>
              </a:xfrm>
              <a:prstGeom prst="rect">
                <a:avLst/>
              </a:prstGeom>
              <a:blipFill rotWithShape="0">
                <a:blip r:embed="rId1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372864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trips(downRigh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strips(downRigh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a:extLst>
              <a:ext uri="{FF2B5EF4-FFF2-40B4-BE49-F238E27FC236}">
                <a16:creationId xmlns="" xmlns:a16="http://schemas.microsoft.com/office/drawing/2014/main" id="{203F62B1-A6CC-4981-8FF1-0BDC43ABF6A5}"/>
              </a:ext>
            </a:extLst>
          </p:cNvPr>
          <p:cNvSpPr txBox="1">
            <a:spLocks noChangeArrowheads="1"/>
          </p:cNvSpPr>
          <p:nvPr/>
        </p:nvSpPr>
        <p:spPr bwMode="auto">
          <a:xfrm>
            <a:off x="3933058" y="731251"/>
            <a:ext cx="1276311"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Créditos</a:t>
            </a:r>
          </a:p>
        </p:txBody>
      </p:sp>
      <p:sp>
        <p:nvSpPr>
          <p:cNvPr id="5" name="Text Box 7"/>
          <p:cNvSpPr txBox="1">
            <a:spLocks noChangeArrowheads="1"/>
          </p:cNvSpPr>
          <p:nvPr/>
        </p:nvSpPr>
        <p:spPr bwMode="auto">
          <a:xfrm>
            <a:off x="827584" y="1340768"/>
            <a:ext cx="7799294" cy="5278368"/>
          </a:xfrm>
          <a:prstGeom prst="rect">
            <a:avLst/>
          </a:prstGeom>
          <a:noFill/>
          <a:ln w="9525">
            <a:noFill/>
            <a:miter lim="800000"/>
            <a:headEnd/>
            <a:tailEnd/>
          </a:ln>
          <a:effectLst/>
        </p:spPr>
        <p:txBody>
          <a:bodyPr wrap="square">
            <a:spAutoFit/>
          </a:bodyPr>
          <a:ls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smtClean="0">
                <a:solidFill>
                  <a:srgbClr val="000066"/>
                </a:solidFill>
                <a:effectLst/>
              </a:rPr>
              <a:t>Autor:</a:t>
            </a:r>
            <a:endParaRPr lang="es-ES" sz="1400" kern="0" dirty="0">
              <a:solidFill>
                <a:srgbClr val="000066"/>
              </a:solidFill>
              <a:effectLst/>
            </a:endParaRPr>
          </a:p>
          <a:p>
            <a:pPr algn="just" eaLnBrk="1" fontAlgn="auto" hangingPunct="1">
              <a:spcBef>
                <a:spcPts val="600"/>
              </a:spcBef>
              <a:spcAft>
                <a:spcPts val="0"/>
              </a:spcAft>
              <a:defRPr/>
            </a:pPr>
            <a:r>
              <a:rPr lang="es-ES" sz="1400" b="0" kern="0" dirty="0">
                <a:solidFill>
                  <a:srgbClr val="000066"/>
                </a:solidFill>
                <a:effectLst/>
              </a:rPr>
              <a:t>M. C. Q. Alfredo Velásquez </a:t>
            </a:r>
            <a:r>
              <a:rPr lang="es-ES" sz="1400" b="0" kern="0" dirty="0" smtClean="0">
                <a:solidFill>
                  <a:srgbClr val="000066"/>
                </a:solidFill>
                <a:effectLst/>
              </a:rPr>
              <a:t>Márquez; </a:t>
            </a:r>
            <a:r>
              <a:rPr lang="es-ES" sz="1400" b="0" kern="0" smtClean="0">
                <a:solidFill>
                  <a:srgbClr val="000066"/>
                </a:solidFill>
                <a:effectLst/>
              </a:rPr>
              <a:t>Q. Antonia </a:t>
            </a:r>
            <a:r>
              <a:rPr lang="es-ES" sz="1400" b="0" kern="0" dirty="0" smtClean="0">
                <a:solidFill>
                  <a:srgbClr val="000066"/>
                </a:solidFill>
                <a:effectLst/>
              </a:rPr>
              <a:t>del Carmen Pérez León</a:t>
            </a: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Actualización y autorización: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a:solidFill>
                  <a:srgbClr val="000066"/>
                </a:solidFill>
                <a:effectLst/>
              </a:rPr>
              <a:t>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smtClean="0">
                <a:solidFill>
                  <a:srgbClr val="000066"/>
                </a:solidFill>
                <a:effectLst/>
              </a:rPr>
              <a:t>Jefa </a:t>
            </a:r>
            <a:r>
              <a:rPr lang="es-ES" sz="1400" b="0" kern="0" dirty="0">
                <a:solidFill>
                  <a:srgbClr val="000066"/>
                </a:solidFill>
                <a:effectLst/>
              </a:rPr>
              <a:t>de la </a:t>
            </a:r>
            <a:r>
              <a:rPr lang="es-ES" sz="1400" b="0" kern="0" dirty="0" smtClean="0">
                <a:solidFill>
                  <a:srgbClr val="000066"/>
                </a:solidFill>
                <a:effectLst/>
              </a:rPr>
              <a:t>Academia </a:t>
            </a:r>
            <a:r>
              <a:rPr lang="es-ES" sz="1400" b="0" kern="0" dirty="0">
                <a:solidFill>
                  <a:srgbClr val="000066"/>
                </a:solidFill>
                <a:effectLst/>
              </a:rPr>
              <a:t>de Química</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Revisores (2017)</a:t>
            </a:r>
            <a:r>
              <a:rPr kumimoji="0" lang="es-ES" sz="1400" i="0" u="none" strike="noStrike" kern="0" cap="none" spc="0" normalizeH="0" baseline="0" noProof="0" dirty="0">
                <a:ln>
                  <a:noFill/>
                </a:ln>
                <a:solidFill>
                  <a:srgbClr val="000066"/>
                </a:solidFill>
                <a:effectLst/>
                <a:uLnTx/>
                <a:uFillTx/>
              </a:rPr>
              <a:t>:</a:t>
            </a:r>
          </a:p>
          <a:p>
            <a:pPr algn="just" eaLnBrk="1" fontAlgn="auto" hangingPunct="1">
              <a:spcBef>
                <a:spcPts val="600"/>
              </a:spcBef>
              <a:spcAft>
                <a:spcPts val="0"/>
              </a:spcAft>
              <a:tabLst>
                <a:tab pos="3940175" algn="l"/>
              </a:tabLst>
              <a:defRPr/>
            </a:pPr>
            <a:r>
              <a:rPr lang="es-ES" sz="1400" b="0" kern="0" dirty="0">
                <a:solidFill>
                  <a:srgbClr val="000066"/>
                </a:solidFill>
                <a:effectLst/>
              </a:rPr>
              <a:t>Dra. </a:t>
            </a:r>
            <a:r>
              <a:rPr lang="es-ES" sz="1400" b="0" kern="0" dirty="0" err="1">
                <a:solidFill>
                  <a:srgbClr val="000066"/>
                </a:solidFill>
                <a:effectLst/>
              </a:rPr>
              <a:t>Arianee</a:t>
            </a:r>
            <a:r>
              <a:rPr lang="es-ES" sz="1400" b="0" kern="0" dirty="0">
                <a:solidFill>
                  <a:srgbClr val="000066"/>
                </a:solidFill>
                <a:effectLst/>
              </a:rPr>
              <a:t> Sainz </a:t>
            </a:r>
            <a:r>
              <a:rPr lang="es-ES" sz="1400" b="0" kern="0" dirty="0" smtClean="0">
                <a:solidFill>
                  <a:srgbClr val="000066"/>
                </a:solidFill>
                <a:effectLst/>
              </a:rPr>
              <a:t>Vidal	</a:t>
            </a:r>
            <a:r>
              <a:rPr lang="es-ES" sz="1400" b="0" kern="0" dirty="0">
                <a:solidFill>
                  <a:srgbClr val="000066"/>
                </a:solidFill>
                <a:effectLst/>
              </a:rPr>
              <a:t>Ing. Dulce María Cisneros Peralta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Adriana Ramírez </a:t>
            </a:r>
            <a:r>
              <a:rPr lang="es-ES" sz="1400" b="0" kern="0" dirty="0" smtClean="0">
                <a:solidFill>
                  <a:srgbClr val="000066"/>
                </a:solidFill>
                <a:effectLst/>
              </a:rPr>
              <a:t>González	</a:t>
            </a:r>
            <a:r>
              <a:rPr lang="es-ES" sz="1400" b="0" kern="0" dirty="0">
                <a:solidFill>
                  <a:srgbClr val="000066"/>
                </a:solidFill>
                <a:effectLst/>
              </a:rPr>
              <a:t>Q. F. B. Nidia García Arrollo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Patricia García Vázquez</a:t>
            </a:r>
            <a:r>
              <a:rPr lang="es-ES" sz="1400" b="0" kern="0" dirty="0" smtClean="0">
                <a:solidFill>
                  <a:srgbClr val="000066"/>
                </a:solidFill>
                <a:effectLst/>
              </a:rPr>
              <a:t>	</a:t>
            </a:r>
            <a:r>
              <a:rPr lang="es-ES" sz="1400" b="0" kern="0" dirty="0">
                <a:solidFill>
                  <a:srgbClr val="000066"/>
                </a:solidFill>
                <a:effectLst/>
              </a:rPr>
              <a:t>Dr. Alberto Sandoval García</a:t>
            </a:r>
          </a:p>
          <a:p>
            <a:pPr algn="just" eaLnBrk="1" fontAlgn="auto" hangingPunct="1">
              <a:spcBef>
                <a:spcPts val="600"/>
              </a:spcBef>
              <a:spcAft>
                <a:spcPts val="0"/>
              </a:spcAft>
              <a:tabLst>
                <a:tab pos="3940175" algn="l"/>
              </a:tabLst>
              <a:defRPr/>
            </a:pPr>
            <a:r>
              <a:rPr lang="es-ES" sz="1400" b="0" kern="0" dirty="0">
                <a:solidFill>
                  <a:srgbClr val="000066"/>
                </a:solidFill>
                <a:effectLst/>
              </a:rPr>
              <a:t>M. en A. Violeta Luz María Bravo </a:t>
            </a:r>
            <a:r>
              <a:rPr lang="es-ES" sz="1400" b="0" kern="0" dirty="0" smtClean="0">
                <a:solidFill>
                  <a:srgbClr val="000066"/>
                </a:solidFill>
                <a:effectLst/>
              </a:rPr>
              <a:t>Hernández	</a:t>
            </a:r>
            <a:r>
              <a:rPr lang="es-ES" sz="1400" b="0" kern="0" dirty="0">
                <a:solidFill>
                  <a:srgbClr val="000066"/>
                </a:solidFill>
                <a:effectLst/>
              </a:rPr>
              <a:t>M. en C. Luis Edgardo Vigueras Rueda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María del Carmen Gutiérrez </a:t>
            </a:r>
            <a:r>
              <a:rPr lang="es-ES" sz="1400" b="0" kern="0" dirty="0" smtClean="0">
                <a:solidFill>
                  <a:srgbClr val="000066"/>
                </a:solidFill>
                <a:effectLst/>
              </a:rPr>
              <a:t>Hernández	</a:t>
            </a:r>
            <a:r>
              <a:rPr lang="es-ES" sz="1400" b="0" kern="0" dirty="0">
                <a:solidFill>
                  <a:srgbClr val="000066"/>
                </a:solidFill>
                <a:effectLst/>
              </a:rPr>
              <a:t>M. en C. Miguel Ángel Jaime Vasconcelos</a:t>
            </a:r>
          </a:p>
          <a:p>
            <a:pPr algn="just" eaLnBrk="1" fontAlgn="auto" hangingPunct="1">
              <a:spcBef>
                <a:spcPts val="600"/>
              </a:spcBef>
              <a:spcAft>
                <a:spcPts val="0"/>
              </a:spcAft>
              <a:tabLst>
                <a:tab pos="3940175" algn="l"/>
              </a:tabLst>
              <a:defRPr/>
            </a:pPr>
            <a:r>
              <a:rPr lang="es-ES" sz="1400" b="0" kern="0" dirty="0">
                <a:solidFill>
                  <a:srgbClr val="000066"/>
                </a:solidFill>
                <a:effectLst/>
              </a:rPr>
              <a:t>M. A. I. Claudia Elisa Sánchez Navarro	Biol. Miguel Alejandro Maldonado Gordillo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t>
            </a:r>
            <a:r>
              <a:rPr lang="es-ES" sz="1400" b="0" kern="0" dirty="0" err="1">
                <a:solidFill>
                  <a:srgbClr val="000066"/>
                </a:solidFill>
                <a:effectLst/>
              </a:rPr>
              <a:t>Yolia</a:t>
            </a:r>
            <a:r>
              <a:rPr lang="es-ES" sz="1400" b="0" kern="0" dirty="0">
                <a:solidFill>
                  <a:srgbClr val="000066"/>
                </a:solidFill>
                <a:effectLst/>
              </a:rPr>
              <a:t> Judith León Paredes</a:t>
            </a:r>
            <a:r>
              <a:rPr lang="es-ES" sz="1400" b="0" kern="0" dirty="0" smtClean="0">
                <a:solidFill>
                  <a:srgbClr val="000066"/>
                </a:solidFill>
                <a:effectLst/>
              </a:rPr>
              <a:t>	</a:t>
            </a:r>
            <a:r>
              <a:rPr lang="es-ES" sz="1400" b="0" kern="0" dirty="0">
                <a:solidFill>
                  <a:srgbClr val="000066"/>
                </a:solidFill>
                <a:effectLst/>
              </a:rPr>
              <a:t>I. Q. Guillermo Pérez Quintero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I. Q. Hermelinda C. Sánchez </a:t>
            </a:r>
            <a:r>
              <a:rPr lang="es-ES" sz="1400" b="0" kern="0" dirty="0" err="1">
                <a:solidFill>
                  <a:srgbClr val="000066"/>
                </a:solidFill>
                <a:effectLst/>
              </a:rPr>
              <a:t>Tlaxqueño</a:t>
            </a:r>
            <a:r>
              <a:rPr lang="es-ES" sz="1400" b="0" kern="0" dirty="0">
                <a:solidFill>
                  <a:srgbClr val="000066"/>
                </a:solidFill>
                <a:effectLst/>
              </a:rPr>
              <a:t>	I. Q. José Luis Morales Salvatierra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	</a:t>
            </a:r>
            <a:endParaRPr kumimoji="0" lang="es-ES" sz="1400" b="0" i="0" u="none" strike="noStrike" kern="0" cap="none" spc="0" normalizeH="0" baseline="0" noProof="0" dirty="0" smtClean="0">
              <a:ln>
                <a:noFill/>
              </a:ln>
              <a:solidFill>
                <a:srgbClr val="000066"/>
              </a:solidFill>
              <a:effectLst/>
              <a:uLnTx/>
              <a:uFillTx/>
            </a:endParaRPr>
          </a:p>
          <a:p>
            <a:pPr eaLnBrk="1" fontAlgn="auto" hangingPunct="1">
              <a:spcBef>
                <a:spcPts val="600"/>
              </a:spcBef>
              <a:spcAft>
                <a:spcPts val="0"/>
              </a:spcAft>
              <a:defRPr/>
            </a:pPr>
            <a:r>
              <a:rPr kumimoji="0" lang="es-ES" sz="1400" u="none" strike="noStrike" kern="0" cap="none" spc="0" normalizeH="0" baseline="0" noProof="0" dirty="0" smtClean="0">
                <a:ln>
                  <a:noFill/>
                </a:ln>
                <a:solidFill>
                  <a:srgbClr val="000066"/>
                </a:solidFill>
                <a:effectLst/>
                <a:uLnTx/>
                <a:uFillTx/>
              </a:rPr>
              <a:t>Profesores de la Facultad de Ingeniería, UNAM</a:t>
            </a:r>
            <a:endParaRPr kumimoji="0" lang="es-ES" sz="140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25733122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17847"/>
            <a:ext cx="7635600" cy="742254"/>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Considerando una reacción química en la que los reactivos A y B generan los productos C y D, como se muestra a continuación:</a:t>
            </a:r>
            <a:endParaRPr lang="es-ES" sz="1600" b="0" dirty="0">
              <a:solidFill>
                <a:srgbClr val="000066"/>
              </a:solidFill>
              <a:effectLst/>
            </a:endParaRPr>
          </a:p>
        </p:txBody>
      </p:sp>
      <p:sp>
        <p:nvSpPr>
          <p:cNvPr id="43" name="Text Box 19"/>
          <p:cNvSpPr txBox="1">
            <a:spLocks noChangeArrowheads="1"/>
          </p:cNvSpPr>
          <p:nvPr/>
        </p:nvSpPr>
        <p:spPr bwMode="auto">
          <a:xfrm>
            <a:off x="3301469" y="731251"/>
            <a:ext cx="253947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Equilibrio químico</a:t>
            </a:r>
          </a:p>
        </p:txBody>
      </p:sp>
      <mc:AlternateContent xmlns:mc="http://schemas.openxmlformats.org/markup-compatibility/2006" xmlns:a14="http://schemas.microsoft.com/office/drawing/2010/main">
        <mc:Choice Requires="a14">
          <p:sp>
            <p:nvSpPr>
              <p:cNvPr id="2" name="CuadroTexto 1"/>
              <p:cNvSpPr txBox="1"/>
              <p:nvPr/>
            </p:nvSpPr>
            <p:spPr>
              <a:xfrm>
                <a:off x="1763688" y="2276872"/>
                <a:ext cx="5846729" cy="400110"/>
              </a:xfrm>
              <a:prstGeom prst="rect">
                <a:avLst/>
              </a:prstGeom>
              <a:noFill/>
            </p:spPr>
            <p:txBody>
              <a:bodyPr wrap="none" rtlCol="0">
                <a:spAutoFit/>
              </a:bodyPr>
              <a:lstStyle/>
              <a:p>
                <a:r>
                  <a:rPr lang="es-MX" sz="2000" dirty="0">
                    <a:solidFill>
                      <a:srgbClr val="FF0000"/>
                    </a:solidFill>
                    <a:effectLst/>
                  </a:rPr>
                  <a:t>a</a:t>
                </a:r>
                <a:r>
                  <a:rPr lang="es-MX" sz="2000" dirty="0">
                    <a:solidFill>
                      <a:srgbClr val="000066"/>
                    </a:solidFill>
                    <a:effectLst/>
                  </a:rPr>
                  <a:t> </a:t>
                </a:r>
                <a:r>
                  <a:rPr lang="es-MX" sz="2000" dirty="0" err="1">
                    <a:solidFill>
                      <a:srgbClr val="000066"/>
                    </a:solidFill>
                    <a:effectLst/>
                  </a:rPr>
                  <a:t>A</a:t>
                </a:r>
                <a:r>
                  <a:rPr lang="es-MX" sz="2000" dirty="0">
                    <a:solidFill>
                      <a:srgbClr val="000066"/>
                    </a:solidFill>
                    <a:effectLst/>
                  </a:rPr>
                  <a:t>       +       </a:t>
                </a:r>
                <a:r>
                  <a:rPr lang="es-MX" sz="2000" dirty="0">
                    <a:solidFill>
                      <a:srgbClr val="FF0000"/>
                    </a:solidFill>
                    <a:effectLst/>
                  </a:rPr>
                  <a:t>b</a:t>
                </a:r>
                <a:r>
                  <a:rPr lang="es-MX" sz="2000" dirty="0">
                    <a:solidFill>
                      <a:srgbClr val="000066"/>
                    </a:solidFill>
                    <a:effectLst/>
                  </a:rPr>
                  <a:t> </a:t>
                </a:r>
                <a:r>
                  <a:rPr lang="es-MX" sz="2000" dirty="0" err="1">
                    <a:solidFill>
                      <a:srgbClr val="000066"/>
                    </a:solidFill>
                    <a:effectLst/>
                  </a:rPr>
                  <a:t>B</a:t>
                </a:r>
                <a:r>
                  <a:rPr lang="es-MX" sz="2000" dirty="0">
                    <a:solidFill>
                      <a:srgbClr val="000066"/>
                    </a:solidFill>
                    <a:effectLst/>
                  </a:rPr>
                  <a:t>          </a:t>
                </a:r>
                <a14:m>
                  <m:oMath xmlns:m="http://schemas.openxmlformats.org/officeDocument/2006/math">
                    <m:groupChr>
                      <m:groupChrPr>
                        <m:chr m:val="↔"/>
                        <m:vertJc m:val="bot"/>
                        <m:ctrlPr>
                          <a:rPr lang="es-MX" sz="2000" i="1" smtClean="0">
                            <a:solidFill>
                              <a:srgbClr val="000066"/>
                            </a:solidFill>
                            <a:effectLst/>
                            <a:latin typeface="Cambria Math" panose="02040503050406030204" pitchFamily="18" charset="0"/>
                          </a:rPr>
                        </m:ctrlPr>
                      </m:groupChrPr>
                      <m:e>
                        <m:r>
                          <m:rPr>
                            <m:brk m:alnAt="2"/>
                          </m:rPr>
                          <a:rPr lang="es-MX" sz="2000" b="1" i="1" smtClean="0">
                            <a:solidFill>
                              <a:srgbClr val="000066"/>
                            </a:solidFill>
                            <a:effectLst/>
                            <a:latin typeface="Cambria Math" panose="02040503050406030204" pitchFamily="18" charset="0"/>
                          </a:rPr>
                          <m:t> </m:t>
                        </m:r>
                        <m:r>
                          <a:rPr lang="es-MX" sz="2000" b="1" i="1" smtClean="0">
                            <a:solidFill>
                              <a:srgbClr val="000066"/>
                            </a:solidFill>
                            <a:effectLst/>
                            <a:latin typeface="Cambria Math" panose="02040503050406030204" pitchFamily="18" charset="0"/>
                          </a:rPr>
                          <m:t>             </m:t>
                        </m:r>
                      </m:e>
                    </m:groupChr>
                  </m:oMath>
                </a14:m>
                <a:r>
                  <a:rPr lang="es-MX" sz="2000" dirty="0">
                    <a:solidFill>
                      <a:srgbClr val="000066"/>
                    </a:solidFill>
                    <a:effectLst/>
                  </a:rPr>
                  <a:t>       </a:t>
                </a:r>
                <a:r>
                  <a:rPr lang="es-MX" sz="2000" dirty="0">
                    <a:solidFill>
                      <a:srgbClr val="FF0000"/>
                    </a:solidFill>
                    <a:effectLst/>
                  </a:rPr>
                  <a:t>c</a:t>
                </a:r>
                <a:r>
                  <a:rPr lang="es-MX" sz="2000" dirty="0">
                    <a:solidFill>
                      <a:srgbClr val="000066"/>
                    </a:solidFill>
                    <a:effectLst/>
                  </a:rPr>
                  <a:t> </a:t>
                </a:r>
                <a:r>
                  <a:rPr lang="es-MX" sz="2000" dirty="0" err="1">
                    <a:solidFill>
                      <a:srgbClr val="000066"/>
                    </a:solidFill>
                    <a:effectLst/>
                  </a:rPr>
                  <a:t>C</a:t>
                </a:r>
                <a:r>
                  <a:rPr lang="es-MX" sz="2000" dirty="0">
                    <a:solidFill>
                      <a:srgbClr val="000066"/>
                    </a:solidFill>
                    <a:effectLst/>
                  </a:rPr>
                  <a:t>       +       </a:t>
                </a:r>
                <a:r>
                  <a:rPr lang="es-MX" sz="2000" dirty="0">
                    <a:solidFill>
                      <a:srgbClr val="FF0000"/>
                    </a:solidFill>
                    <a:effectLst/>
                  </a:rPr>
                  <a:t>d</a:t>
                </a:r>
                <a:r>
                  <a:rPr lang="es-MX" sz="2000" dirty="0">
                    <a:solidFill>
                      <a:srgbClr val="000066"/>
                    </a:solidFill>
                    <a:effectLst/>
                  </a:rPr>
                  <a:t> </a:t>
                </a:r>
                <a:r>
                  <a:rPr lang="es-MX" sz="2000" dirty="0" err="1">
                    <a:solidFill>
                      <a:srgbClr val="000066"/>
                    </a:solidFill>
                    <a:effectLst/>
                  </a:rPr>
                  <a:t>D</a:t>
                </a:r>
                <a:endParaRPr lang="es-MX" sz="2000" dirty="0">
                  <a:solidFill>
                    <a:srgbClr val="000066"/>
                  </a:solidFill>
                  <a:effectLst/>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1763688" y="2276872"/>
                <a:ext cx="5846729" cy="400110"/>
              </a:xfrm>
              <a:prstGeom prst="rect">
                <a:avLst/>
              </a:prstGeom>
              <a:blipFill rotWithShape="0">
                <a:blip r:embed="rId2"/>
                <a:stretch>
                  <a:fillRect l="-626" t="-7692" r="-626" b="-2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1115616" y="2836562"/>
                <a:ext cx="6696744"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a:solidFill>
                      <a:srgbClr val="000066"/>
                    </a:solidFill>
                    <a:effectLst/>
                  </a:rPr>
                  <a:t>0</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0</a:t>
                </a:r>
                <a:r>
                  <a:rPr lang="es-MX" sz="2000" dirty="0">
                    <a:solidFill>
                      <a:srgbClr val="000066"/>
                    </a:solidFill>
                    <a:effectLst/>
                  </a:rPr>
                  <a:t>                  B</a:t>
                </a:r>
                <a:r>
                  <a:rPr lang="es-MX" sz="2000" baseline="-25000" dirty="0">
                    <a:solidFill>
                      <a:srgbClr val="000066"/>
                    </a:solidFill>
                    <a:effectLst/>
                  </a:rPr>
                  <a:t>0</a:t>
                </a:r>
                <a:r>
                  <a:rPr lang="es-MX" sz="2000" dirty="0">
                    <a:solidFill>
                      <a:srgbClr val="000066"/>
                    </a:solidFill>
                    <a:effectLst/>
                  </a:rPr>
                  <a:t>                  </a:t>
                </a:r>
              </a:p>
            </p:txBody>
          </p:sp>
        </mc:Choice>
        <mc:Fallback xmlns="">
          <p:sp>
            <p:nvSpPr>
              <p:cNvPr id="45" name="CuadroTexto 44"/>
              <p:cNvSpPr txBox="1">
                <a:spLocks noRot="1" noChangeAspect="1" noMove="1" noResize="1" noEditPoints="1" noAdjustHandles="1" noChangeArrowheads="1" noChangeShapeType="1" noTextEdit="1"/>
              </p:cNvSpPr>
              <p:nvPr/>
            </p:nvSpPr>
            <p:spPr>
              <a:xfrm>
                <a:off x="1115616" y="2836562"/>
                <a:ext cx="6696744" cy="400110"/>
              </a:xfrm>
              <a:prstGeom prst="rect">
                <a:avLst/>
              </a:prstGeom>
              <a:blipFill rotWithShape="0">
                <a:blip r:embed="rId3"/>
                <a:stretch>
                  <a:fillRect l="-910" t="-6061" b="-272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307644" y="2830687"/>
                <a:ext cx="986168"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4307644" y="2830687"/>
                <a:ext cx="986168" cy="369332"/>
              </a:xfrm>
              <a:prstGeom prst="rect">
                <a:avLst/>
              </a:prstGeom>
              <a:blipFill rotWithShape="0">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7" name="CuadroTexto 46"/>
              <p:cNvSpPr txBox="1"/>
              <p:nvPr/>
            </p:nvSpPr>
            <p:spPr>
              <a:xfrm>
                <a:off x="1115616" y="3502438"/>
                <a:ext cx="6696744"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a:solidFill>
                      <a:srgbClr val="000066"/>
                    </a:solidFill>
                    <a:effectLst/>
                  </a:rPr>
                  <a:t>1</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1</a:t>
                </a:r>
                <a:r>
                  <a:rPr lang="es-MX" sz="2000" dirty="0">
                    <a:solidFill>
                      <a:srgbClr val="000066"/>
                    </a:solidFill>
                    <a:effectLst/>
                  </a:rPr>
                  <a:t>                  B</a:t>
                </a:r>
                <a:r>
                  <a:rPr lang="es-MX" sz="2000" baseline="-25000" dirty="0">
                    <a:solidFill>
                      <a:srgbClr val="000066"/>
                    </a:solidFill>
                    <a:effectLst/>
                  </a:rPr>
                  <a:t>1</a:t>
                </a:r>
                <a:r>
                  <a:rPr lang="es-MX" sz="2000" dirty="0">
                    <a:solidFill>
                      <a:srgbClr val="000066"/>
                    </a:solidFill>
                    <a:effectLst/>
                  </a:rPr>
                  <a:t>                           C</a:t>
                </a:r>
                <a:r>
                  <a:rPr lang="es-MX" sz="2000" baseline="-25000" dirty="0">
                    <a:solidFill>
                      <a:srgbClr val="000066"/>
                    </a:solidFill>
                    <a:effectLst/>
                  </a:rPr>
                  <a:t>1</a:t>
                </a:r>
                <a:r>
                  <a:rPr lang="es-MX" sz="2000" dirty="0">
                    <a:solidFill>
                      <a:srgbClr val="000066"/>
                    </a:solidFill>
                    <a:effectLst/>
                  </a:rPr>
                  <a:t>                  D</a:t>
                </a:r>
                <a:r>
                  <a:rPr lang="es-MX" sz="2000" baseline="-25000" dirty="0">
                    <a:solidFill>
                      <a:srgbClr val="000066"/>
                    </a:solidFill>
                    <a:effectLst/>
                  </a:rPr>
                  <a:t>1</a:t>
                </a:r>
                <a:endParaRPr lang="es-MX" sz="2000" dirty="0">
                  <a:solidFill>
                    <a:srgbClr val="000066"/>
                  </a:solidFill>
                  <a:effectLst/>
                </a:endParaRPr>
              </a:p>
            </p:txBody>
          </p:sp>
        </mc:Choice>
        <mc:Fallback xmlns="">
          <p:sp>
            <p:nvSpPr>
              <p:cNvPr id="47" name="CuadroTexto 46"/>
              <p:cNvSpPr txBox="1">
                <a:spLocks noRot="1" noChangeAspect="1" noMove="1" noResize="1" noEditPoints="1" noAdjustHandles="1" noChangeArrowheads="1" noChangeShapeType="1" noTextEdit="1"/>
              </p:cNvSpPr>
              <p:nvPr/>
            </p:nvSpPr>
            <p:spPr>
              <a:xfrm>
                <a:off x="1115616" y="3502438"/>
                <a:ext cx="6696744" cy="400110"/>
              </a:xfrm>
              <a:prstGeom prst="rect">
                <a:avLst/>
              </a:prstGeom>
              <a:blipFill rotWithShape="0">
                <a:blip r:embed="rId5"/>
                <a:stretch>
                  <a:fillRect l="-910" t="-7692" b="-2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8" name="Rectángulo 47"/>
              <p:cNvSpPr/>
              <p:nvPr/>
            </p:nvSpPr>
            <p:spPr>
              <a:xfrm>
                <a:off x="4369772" y="3446625"/>
                <a:ext cx="875561"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48" name="Rectángulo 47"/>
              <p:cNvSpPr>
                <a:spLocks noRot="1" noChangeAspect="1" noMove="1" noResize="1" noEditPoints="1" noAdjustHandles="1" noChangeArrowheads="1" noChangeShapeType="1" noTextEdit="1"/>
              </p:cNvSpPr>
              <p:nvPr/>
            </p:nvSpPr>
            <p:spPr>
              <a:xfrm>
                <a:off x="4369772" y="3446625"/>
                <a:ext cx="875561" cy="369332"/>
              </a:xfrm>
              <a:prstGeom prst="rect">
                <a:avLst/>
              </a:prstGeom>
              <a:blipFill rotWithShape="0">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9" name="Rectángulo 48"/>
              <p:cNvSpPr/>
              <p:nvPr/>
            </p:nvSpPr>
            <p:spPr>
              <a:xfrm flipH="1">
                <a:off x="4856732" y="3551140"/>
                <a:ext cx="4421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49" name="Rectángulo 48"/>
              <p:cNvSpPr>
                <a:spLocks noRot="1" noChangeAspect="1" noMove="1" noResize="1" noEditPoints="1" noAdjustHandles="1" noChangeArrowheads="1" noChangeShapeType="1" noTextEdit="1"/>
              </p:cNvSpPr>
              <p:nvPr/>
            </p:nvSpPr>
            <p:spPr>
              <a:xfrm flipH="1">
                <a:off x="4856732" y="3551140"/>
                <a:ext cx="442172" cy="369332"/>
              </a:xfrm>
              <a:prstGeom prst="rect">
                <a:avLst/>
              </a:prstGeom>
              <a:blipFill rotWithShape="0">
                <a:blip r:embed="rId7"/>
                <a:stretch>
                  <a:fillRect l="-18056" t="-16667" r="-19444" b="-48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0" name="CuadroTexto 49"/>
              <p:cNvSpPr txBox="1"/>
              <p:nvPr/>
            </p:nvSpPr>
            <p:spPr>
              <a:xfrm>
                <a:off x="1115616" y="4114960"/>
                <a:ext cx="6696744"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a:solidFill>
                      <a:srgbClr val="000066"/>
                    </a:solidFill>
                    <a:effectLst/>
                  </a:rPr>
                  <a:t>2</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2</a:t>
                </a:r>
                <a:r>
                  <a:rPr lang="es-MX" sz="2000" dirty="0">
                    <a:solidFill>
                      <a:srgbClr val="000066"/>
                    </a:solidFill>
                    <a:effectLst/>
                  </a:rPr>
                  <a:t>                  B</a:t>
                </a:r>
                <a:r>
                  <a:rPr lang="es-MX" sz="2000" baseline="-25000" dirty="0">
                    <a:solidFill>
                      <a:srgbClr val="000066"/>
                    </a:solidFill>
                    <a:effectLst/>
                  </a:rPr>
                  <a:t>2</a:t>
                </a:r>
                <a:r>
                  <a:rPr lang="es-MX" sz="2000" dirty="0">
                    <a:solidFill>
                      <a:srgbClr val="000066"/>
                    </a:solidFill>
                    <a:effectLst/>
                  </a:rPr>
                  <a:t>                           C</a:t>
                </a:r>
                <a:r>
                  <a:rPr lang="es-MX" sz="2000" baseline="-25000" dirty="0">
                    <a:solidFill>
                      <a:srgbClr val="000066"/>
                    </a:solidFill>
                    <a:effectLst/>
                  </a:rPr>
                  <a:t>2</a:t>
                </a:r>
                <a:r>
                  <a:rPr lang="es-MX" sz="2000" dirty="0">
                    <a:solidFill>
                      <a:srgbClr val="000066"/>
                    </a:solidFill>
                    <a:effectLst/>
                  </a:rPr>
                  <a:t>                  D</a:t>
                </a:r>
                <a:r>
                  <a:rPr lang="es-MX" sz="2000" baseline="-25000" dirty="0">
                    <a:solidFill>
                      <a:srgbClr val="000066"/>
                    </a:solidFill>
                    <a:effectLst/>
                  </a:rPr>
                  <a:t>2</a:t>
                </a:r>
                <a:endParaRPr lang="es-MX" sz="2000" dirty="0">
                  <a:solidFill>
                    <a:srgbClr val="000066"/>
                  </a:solidFill>
                  <a:effectLst/>
                </a:endParaRPr>
              </a:p>
            </p:txBody>
          </p:sp>
        </mc:Choice>
        <mc:Fallback xmlns="">
          <p:sp>
            <p:nvSpPr>
              <p:cNvPr id="50" name="CuadroTexto 49"/>
              <p:cNvSpPr txBox="1">
                <a:spLocks noRot="1" noChangeAspect="1" noMove="1" noResize="1" noEditPoints="1" noAdjustHandles="1" noChangeArrowheads="1" noChangeShapeType="1" noTextEdit="1"/>
              </p:cNvSpPr>
              <p:nvPr/>
            </p:nvSpPr>
            <p:spPr>
              <a:xfrm>
                <a:off x="1115616" y="4114960"/>
                <a:ext cx="6696744" cy="400110"/>
              </a:xfrm>
              <a:prstGeom prst="rect">
                <a:avLst/>
              </a:prstGeom>
              <a:blipFill rotWithShape="0">
                <a:blip r:embed="rId8"/>
                <a:stretch>
                  <a:fillRect l="-910" t="-6061" b="-272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1" name="Rectángulo 50"/>
              <p:cNvSpPr/>
              <p:nvPr/>
            </p:nvSpPr>
            <p:spPr>
              <a:xfrm>
                <a:off x="4425076" y="4077072"/>
                <a:ext cx="764953"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51" name="Rectángulo 50"/>
              <p:cNvSpPr>
                <a:spLocks noRot="1" noChangeAspect="1" noMove="1" noResize="1" noEditPoints="1" noAdjustHandles="1" noChangeArrowheads="1" noChangeShapeType="1" noTextEdit="1"/>
              </p:cNvSpPr>
              <p:nvPr/>
            </p:nvSpPr>
            <p:spPr>
              <a:xfrm>
                <a:off x="4425076" y="4077072"/>
                <a:ext cx="764953" cy="369332"/>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2" name="Rectángulo 51"/>
              <p:cNvSpPr/>
              <p:nvPr/>
            </p:nvSpPr>
            <p:spPr>
              <a:xfrm flipH="1">
                <a:off x="4716016" y="4183626"/>
                <a:ext cx="5437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52" name="Rectángulo 51"/>
              <p:cNvSpPr>
                <a:spLocks noRot="1" noChangeAspect="1" noMove="1" noResize="1" noEditPoints="1" noAdjustHandles="1" noChangeArrowheads="1" noChangeShapeType="1" noTextEdit="1"/>
              </p:cNvSpPr>
              <p:nvPr/>
            </p:nvSpPr>
            <p:spPr>
              <a:xfrm flipH="1">
                <a:off x="4716016" y="4183626"/>
                <a:ext cx="543739" cy="369332"/>
              </a:xfrm>
              <a:prstGeom prst="rect">
                <a:avLst/>
              </a:prstGeom>
              <a:blipFill rotWithShape="0">
                <a:blip r:embed="rId10"/>
                <a:stretch>
                  <a:fillRect/>
                </a:stretch>
              </a:blipFill>
            </p:spPr>
            <p:txBody>
              <a:bodyPr/>
              <a:lstStyle/>
              <a:p>
                <a:r>
                  <a:rPr lang="es-MX">
                    <a:noFill/>
                  </a:rPr>
                  <a:t> </a:t>
                </a:r>
              </a:p>
            </p:txBody>
          </p:sp>
        </mc:Fallback>
      </mc:AlternateContent>
      <p:sp>
        <p:nvSpPr>
          <p:cNvPr id="4" name="CuadroTexto 3"/>
          <p:cNvSpPr txBox="1"/>
          <p:nvPr/>
        </p:nvSpPr>
        <p:spPr>
          <a:xfrm>
            <a:off x="2038896"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p:sp>
        <p:nvSpPr>
          <p:cNvPr id="54" name="CuadroTexto 53"/>
          <p:cNvSpPr txBox="1"/>
          <p:nvPr/>
        </p:nvSpPr>
        <p:spPr>
          <a:xfrm>
            <a:off x="3623072"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p:sp>
        <p:nvSpPr>
          <p:cNvPr id="55" name="CuadroTexto 54"/>
          <p:cNvSpPr txBox="1"/>
          <p:nvPr/>
        </p:nvSpPr>
        <p:spPr>
          <a:xfrm>
            <a:off x="5750865"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p:sp>
        <p:nvSpPr>
          <p:cNvPr id="56" name="CuadroTexto 55"/>
          <p:cNvSpPr txBox="1"/>
          <p:nvPr/>
        </p:nvSpPr>
        <p:spPr>
          <a:xfrm>
            <a:off x="7308304"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mc:AlternateContent xmlns:mc="http://schemas.openxmlformats.org/markup-compatibility/2006" xmlns:a14="http://schemas.microsoft.com/office/drawing/2010/main">
        <mc:Choice Requires="a14">
          <p:sp>
            <p:nvSpPr>
              <p:cNvPr id="57" name="CuadroTexto 56"/>
              <p:cNvSpPr txBox="1"/>
              <p:nvPr/>
            </p:nvSpPr>
            <p:spPr>
              <a:xfrm>
                <a:off x="1115616" y="5765194"/>
                <a:ext cx="6840760"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err="1">
                    <a:solidFill>
                      <a:srgbClr val="000066"/>
                    </a:solidFill>
                    <a:effectLst/>
                  </a:rPr>
                  <a:t>x</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x </a:t>
                </a:r>
                <a:r>
                  <a:rPr lang="es-MX" sz="2000" dirty="0">
                    <a:solidFill>
                      <a:srgbClr val="000066"/>
                    </a:solidFill>
                    <a:effectLst/>
                  </a:rPr>
                  <a:t>                  </a:t>
                </a:r>
                <a:r>
                  <a:rPr lang="es-MX" sz="2000" dirty="0" err="1">
                    <a:solidFill>
                      <a:srgbClr val="000066"/>
                    </a:solidFill>
                    <a:effectLst/>
                  </a:rPr>
                  <a:t>B</a:t>
                </a:r>
                <a:r>
                  <a:rPr lang="es-MX" sz="2000" baseline="-25000" dirty="0" err="1">
                    <a:solidFill>
                      <a:srgbClr val="000066"/>
                    </a:solidFill>
                    <a:effectLst/>
                  </a:rPr>
                  <a:t>x</a:t>
                </a:r>
                <a:r>
                  <a:rPr lang="es-MX" sz="2000" dirty="0">
                    <a:solidFill>
                      <a:srgbClr val="000066"/>
                    </a:solidFill>
                    <a:effectLst/>
                  </a:rPr>
                  <a:t>                           </a:t>
                </a:r>
                <a:r>
                  <a:rPr lang="es-MX" sz="2000" dirty="0" err="1">
                    <a:solidFill>
                      <a:srgbClr val="000066"/>
                    </a:solidFill>
                    <a:effectLst/>
                  </a:rPr>
                  <a:t>C</a:t>
                </a:r>
                <a:r>
                  <a:rPr lang="es-MX" sz="2000" baseline="-25000" dirty="0" err="1">
                    <a:solidFill>
                      <a:srgbClr val="000066"/>
                    </a:solidFill>
                    <a:effectLst/>
                  </a:rPr>
                  <a:t>x</a:t>
                </a:r>
                <a:r>
                  <a:rPr lang="es-MX" sz="2000" dirty="0">
                    <a:solidFill>
                      <a:srgbClr val="000066"/>
                    </a:solidFill>
                    <a:effectLst/>
                  </a:rPr>
                  <a:t>                  </a:t>
                </a:r>
                <a:r>
                  <a:rPr lang="es-MX" sz="2000" dirty="0" err="1">
                    <a:solidFill>
                      <a:srgbClr val="000066"/>
                    </a:solidFill>
                    <a:effectLst/>
                  </a:rPr>
                  <a:t>D</a:t>
                </a:r>
                <a:r>
                  <a:rPr lang="es-MX" sz="2000" baseline="-25000" dirty="0" err="1">
                    <a:solidFill>
                      <a:srgbClr val="000066"/>
                    </a:solidFill>
                    <a:effectLst/>
                  </a:rPr>
                  <a:t>x</a:t>
                </a:r>
                <a:endParaRPr lang="es-MX" sz="2000" dirty="0">
                  <a:solidFill>
                    <a:srgbClr val="000066"/>
                  </a:solidFill>
                  <a:effectLst/>
                </a:endParaRPr>
              </a:p>
            </p:txBody>
          </p:sp>
        </mc:Choice>
        <mc:Fallback xmlns="">
          <p:sp>
            <p:nvSpPr>
              <p:cNvPr id="57" name="CuadroTexto 56"/>
              <p:cNvSpPr txBox="1">
                <a:spLocks noRot="1" noChangeAspect="1" noMove="1" noResize="1" noEditPoints="1" noAdjustHandles="1" noChangeArrowheads="1" noChangeShapeType="1" noTextEdit="1"/>
              </p:cNvSpPr>
              <p:nvPr/>
            </p:nvSpPr>
            <p:spPr>
              <a:xfrm>
                <a:off x="1115616" y="5765194"/>
                <a:ext cx="6840760" cy="400110"/>
              </a:xfrm>
              <a:prstGeom prst="rect">
                <a:avLst/>
              </a:prstGeom>
              <a:blipFill rotWithShape="0">
                <a:blip r:embed="rId11"/>
                <a:stretch>
                  <a:fillRect l="-891" t="-7692" b="-2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8" name="Rectángulo 57"/>
              <p:cNvSpPr/>
              <p:nvPr/>
            </p:nvSpPr>
            <p:spPr>
              <a:xfrm>
                <a:off x="4461945" y="5731217"/>
                <a:ext cx="691215"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58" name="Rectángulo 57"/>
              <p:cNvSpPr>
                <a:spLocks noRot="1" noChangeAspect="1" noMove="1" noResize="1" noEditPoints="1" noAdjustHandles="1" noChangeArrowheads="1" noChangeShapeType="1" noTextEdit="1"/>
              </p:cNvSpPr>
              <p:nvPr/>
            </p:nvSpPr>
            <p:spPr>
              <a:xfrm>
                <a:off x="4461945" y="5731217"/>
                <a:ext cx="691215" cy="369332"/>
              </a:xfrm>
              <a:prstGeom prst="rect">
                <a:avLst/>
              </a:prstGeom>
              <a:blipFill rotWithShape="0">
                <a:blip r:embed="rId1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9" name="Rectángulo 58"/>
              <p:cNvSpPr/>
              <p:nvPr/>
            </p:nvSpPr>
            <p:spPr>
              <a:xfrm flipH="1">
                <a:off x="4523228" y="5837771"/>
                <a:ext cx="691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59" name="Rectángulo 58"/>
              <p:cNvSpPr>
                <a:spLocks noRot="1" noChangeAspect="1" noMove="1" noResize="1" noEditPoints="1" noAdjustHandles="1" noChangeArrowheads="1" noChangeShapeType="1" noTextEdit="1"/>
              </p:cNvSpPr>
              <p:nvPr/>
            </p:nvSpPr>
            <p:spPr>
              <a:xfrm flipH="1">
                <a:off x="4523228" y="5837771"/>
                <a:ext cx="691215" cy="369332"/>
              </a:xfrm>
              <a:prstGeom prst="rect">
                <a:avLst/>
              </a:prstGeom>
              <a:blipFill rotWithShape="0">
                <a:blip r:embed="rId13"/>
                <a:stretch>
                  <a:fillRect/>
                </a:stretch>
              </a:blipFill>
            </p:spPr>
            <p:txBody>
              <a:bodyPr/>
              <a:lstStyle/>
              <a:p>
                <a:r>
                  <a:rPr lang="es-MX">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strips(downRight)">
                                      <p:cBhvr>
                                        <p:cTn id="7" dur="500"/>
                                        <p:tgtEl>
                                          <p:spTgt spid="2283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up)">
                                      <p:cBhvr>
                                        <p:cTn id="59" dur="500"/>
                                        <p:tgtEl>
                                          <p:spTgt spid="5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up)">
                                      <p:cBhvr>
                                        <p:cTn id="62" dur="500"/>
                                        <p:tgtEl>
                                          <p:spTgt spid="55"/>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up)">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fade">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P spid="2" grpId="0"/>
      <p:bldP spid="45" grpId="0"/>
      <p:bldP spid="3" grpId="0"/>
      <p:bldP spid="47" grpId="0"/>
      <p:bldP spid="48" grpId="0"/>
      <p:bldP spid="49" grpId="0"/>
      <p:bldP spid="50" grpId="0"/>
      <p:bldP spid="51" grpId="0"/>
      <p:bldP spid="52" grpId="0"/>
      <p:bldP spid="4" grpId="0"/>
      <p:bldP spid="54" grpId="0"/>
      <p:bldP spid="55" grpId="0"/>
      <p:bldP spid="56" grpId="0"/>
      <p:bldP spid="57" grpId="0"/>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60094"/>
            <a:ext cx="7635600" cy="742254"/>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Considerando una reacción química en la que los reactivos A y B generan los productos C y D, como se muestra a continuación:</a:t>
            </a:r>
            <a:endParaRPr lang="es-ES" sz="1600" b="0" dirty="0">
              <a:solidFill>
                <a:srgbClr val="000066"/>
              </a:solidFill>
              <a:effectLst/>
            </a:endParaRPr>
          </a:p>
        </p:txBody>
      </p:sp>
      <p:sp>
        <p:nvSpPr>
          <p:cNvPr id="43" name="Text Box 19"/>
          <p:cNvSpPr txBox="1">
            <a:spLocks noChangeArrowheads="1"/>
          </p:cNvSpPr>
          <p:nvPr/>
        </p:nvSpPr>
        <p:spPr bwMode="auto">
          <a:xfrm>
            <a:off x="3301469" y="731251"/>
            <a:ext cx="253947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Equilibrio químico</a:t>
            </a:r>
          </a:p>
        </p:txBody>
      </p:sp>
      <mc:AlternateContent xmlns:mc="http://schemas.openxmlformats.org/markup-compatibility/2006" xmlns:a14="http://schemas.microsoft.com/office/drawing/2010/main">
        <mc:Choice Requires="a14">
          <p:sp>
            <p:nvSpPr>
              <p:cNvPr id="2" name="CuadroTexto 1"/>
              <p:cNvSpPr txBox="1"/>
              <p:nvPr/>
            </p:nvSpPr>
            <p:spPr>
              <a:xfrm>
                <a:off x="1763688" y="2276872"/>
                <a:ext cx="5846729" cy="400110"/>
              </a:xfrm>
              <a:prstGeom prst="rect">
                <a:avLst/>
              </a:prstGeom>
              <a:noFill/>
            </p:spPr>
            <p:txBody>
              <a:bodyPr wrap="none" rtlCol="0">
                <a:spAutoFit/>
              </a:bodyPr>
              <a:lstStyle/>
              <a:p>
                <a:r>
                  <a:rPr lang="es-MX" sz="2000" dirty="0">
                    <a:solidFill>
                      <a:srgbClr val="FF0000"/>
                    </a:solidFill>
                    <a:effectLst/>
                  </a:rPr>
                  <a:t>a</a:t>
                </a:r>
                <a:r>
                  <a:rPr lang="es-MX" sz="2000" dirty="0">
                    <a:solidFill>
                      <a:srgbClr val="000066"/>
                    </a:solidFill>
                    <a:effectLst/>
                  </a:rPr>
                  <a:t> </a:t>
                </a:r>
                <a:r>
                  <a:rPr lang="es-MX" sz="2000" dirty="0" err="1">
                    <a:solidFill>
                      <a:srgbClr val="000066"/>
                    </a:solidFill>
                    <a:effectLst/>
                  </a:rPr>
                  <a:t>A</a:t>
                </a:r>
                <a:r>
                  <a:rPr lang="es-MX" sz="2000" dirty="0">
                    <a:solidFill>
                      <a:srgbClr val="000066"/>
                    </a:solidFill>
                    <a:effectLst/>
                  </a:rPr>
                  <a:t>       +       </a:t>
                </a:r>
                <a:r>
                  <a:rPr lang="es-MX" sz="2000" dirty="0">
                    <a:solidFill>
                      <a:srgbClr val="FF0000"/>
                    </a:solidFill>
                    <a:effectLst/>
                  </a:rPr>
                  <a:t>b</a:t>
                </a:r>
                <a:r>
                  <a:rPr lang="es-MX" sz="2000" dirty="0">
                    <a:solidFill>
                      <a:srgbClr val="000066"/>
                    </a:solidFill>
                    <a:effectLst/>
                  </a:rPr>
                  <a:t> </a:t>
                </a:r>
                <a:r>
                  <a:rPr lang="es-MX" sz="2000" dirty="0" err="1">
                    <a:solidFill>
                      <a:srgbClr val="000066"/>
                    </a:solidFill>
                    <a:effectLst/>
                  </a:rPr>
                  <a:t>B</a:t>
                </a:r>
                <a:r>
                  <a:rPr lang="es-MX" sz="2000" dirty="0">
                    <a:solidFill>
                      <a:srgbClr val="000066"/>
                    </a:solidFill>
                    <a:effectLst/>
                  </a:rPr>
                  <a:t>          </a:t>
                </a:r>
                <a14:m>
                  <m:oMath xmlns:m="http://schemas.openxmlformats.org/officeDocument/2006/math">
                    <m:groupChr>
                      <m:groupChrPr>
                        <m:chr m:val="↔"/>
                        <m:vertJc m:val="bot"/>
                        <m:ctrlPr>
                          <a:rPr lang="es-MX" sz="2000" i="1" smtClean="0">
                            <a:solidFill>
                              <a:srgbClr val="000066"/>
                            </a:solidFill>
                            <a:effectLst/>
                            <a:latin typeface="Cambria Math" panose="02040503050406030204" pitchFamily="18" charset="0"/>
                          </a:rPr>
                        </m:ctrlPr>
                      </m:groupChrPr>
                      <m:e>
                        <m:r>
                          <m:rPr>
                            <m:brk m:alnAt="2"/>
                          </m:rPr>
                          <a:rPr lang="es-MX" sz="2000" b="1" i="1" smtClean="0">
                            <a:solidFill>
                              <a:srgbClr val="000066"/>
                            </a:solidFill>
                            <a:effectLst/>
                            <a:latin typeface="Cambria Math" panose="02040503050406030204" pitchFamily="18" charset="0"/>
                          </a:rPr>
                          <m:t> </m:t>
                        </m:r>
                        <m:r>
                          <a:rPr lang="es-MX" sz="2000" b="1" i="1" smtClean="0">
                            <a:solidFill>
                              <a:srgbClr val="000066"/>
                            </a:solidFill>
                            <a:effectLst/>
                            <a:latin typeface="Cambria Math" panose="02040503050406030204" pitchFamily="18" charset="0"/>
                          </a:rPr>
                          <m:t>             </m:t>
                        </m:r>
                      </m:e>
                    </m:groupChr>
                  </m:oMath>
                </a14:m>
                <a:r>
                  <a:rPr lang="es-MX" sz="2000" dirty="0">
                    <a:solidFill>
                      <a:srgbClr val="000066"/>
                    </a:solidFill>
                    <a:effectLst/>
                  </a:rPr>
                  <a:t>       </a:t>
                </a:r>
                <a:r>
                  <a:rPr lang="es-MX" sz="2000" dirty="0">
                    <a:solidFill>
                      <a:srgbClr val="FF0000"/>
                    </a:solidFill>
                    <a:effectLst/>
                  </a:rPr>
                  <a:t>c</a:t>
                </a:r>
                <a:r>
                  <a:rPr lang="es-MX" sz="2000" dirty="0">
                    <a:solidFill>
                      <a:srgbClr val="000066"/>
                    </a:solidFill>
                    <a:effectLst/>
                  </a:rPr>
                  <a:t> </a:t>
                </a:r>
                <a:r>
                  <a:rPr lang="es-MX" sz="2000" dirty="0" err="1">
                    <a:solidFill>
                      <a:srgbClr val="000066"/>
                    </a:solidFill>
                    <a:effectLst/>
                  </a:rPr>
                  <a:t>C</a:t>
                </a:r>
                <a:r>
                  <a:rPr lang="es-MX" sz="2000" dirty="0">
                    <a:solidFill>
                      <a:srgbClr val="000066"/>
                    </a:solidFill>
                    <a:effectLst/>
                  </a:rPr>
                  <a:t>       +       </a:t>
                </a:r>
                <a:r>
                  <a:rPr lang="es-MX" sz="2000" dirty="0">
                    <a:solidFill>
                      <a:srgbClr val="FF0000"/>
                    </a:solidFill>
                    <a:effectLst/>
                  </a:rPr>
                  <a:t>d</a:t>
                </a:r>
                <a:r>
                  <a:rPr lang="es-MX" sz="2000" dirty="0">
                    <a:solidFill>
                      <a:srgbClr val="000066"/>
                    </a:solidFill>
                    <a:effectLst/>
                  </a:rPr>
                  <a:t> </a:t>
                </a:r>
                <a:r>
                  <a:rPr lang="es-MX" sz="2000" dirty="0" err="1">
                    <a:solidFill>
                      <a:srgbClr val="000066"/>
                    </a:solidFill>
                    <a:effectLst/>
                  </a:rPr>
                  <a:t>D</a:t>
                </a:r>
                <a:endParaRPr lang="es-MX" sz="2000" dirty="0">
                  <a:solidFill>
                    <a:srgbClr val="000066"/>
                  </a:solidFill>
                  <a:effectLst/>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1763688" y="2276872"/>
                <a:ext cx="5846729" cy="400110"/>
              </a:xfrm>
              <a:prstGeom prst="rect">
                <a:avLst/>
              </a:prstGeom>
              <a:blipFill rotWithShape="0">
                <a:blip r:embed="rId2"/>
                <a:stretch>
                  <a:fillRect l="-626" t="-7692" r="-626" b="-2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1115616" y="2836562"/>
                <a:ext cx="6696744"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a:solidFill>
                      <a:srgbClr val="000066"/>
                    </a:solidFill>
                    <a:effectLst/>
                  </a:rPr>
                  <a:t>0</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0</a:t>
                </a:r>
                <a:r>
                  <a:rPr lang="es-MX" sz="2000" dirty="0">
                    <a:solidFill>
                      <a:srgbClr val="000066"/>
                    </a:solidFill>
                    <a:effectLst/>
                  </a:rPr>
                  <a:t>                  B</a:t>
                </a:r>
                <a:r>
                  <a:rPr lang="es-MX" sz="2000" baseline="-25000" dirty="0">
                    <a:solidFill>
                      <a:srgbClr val="000066"/>
                    </a:solidFill>
                    <a:effectLst/>
                  </a:rPr>
                  <a:t>0</a:t>
                </a:r>
                <a:r>
                  <a:rPr lang="es-MX" sz="2000" dirty="0">
                    <a:solidFill>
                      <a:srgbClr val="000066"/>
                    </a:solidFill>
                    <a:effectLst/>
                  </a:rPr>
                  <a:t>                  </a:t>
                </a:r>
              </a:p>
            </p:txBody>
          </p:sp>
        </mc:Choice>
        <mc:Fallback xmlns="">
          <p:sp>
            <p:nvSpPr>
              <p:cNvPr id="45" name="CuadroTexto 44"/>
              <p:cNvSpPr txBox="1">
                <a:spLocks noRot="1" noChangeAspect="1" noMove="1" noResize="1" noEditPoints="1" noAdjustHandles="1" noChangeArrowheads="1" noChangeShapeType="1" noTextEdit="1"/>
              </p:cNvSpPr>
              <p:nvPr/>
            </p:nvSpPr>
            <p:spPr>
              <a:xfrm>
                <a:off x="1115616" y="2836562"/>
                <a:ext cx="6696744" cy="400110"/>
              </a:xfrm>
              <a:prstGeom prst="rect">
                <a:avLst/>
              </a:prstGeom>
              <a:blipFill rotWithShape="0">
                <a:blip r:embed="rId3"/>
                <a:stretch>
                  <a:fillRect l="-910" t="-6061" b="-272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4307644" y="2830687"/>
                <a:ext cx="986168"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3" name="Rectángulo 2"/>
              <p:cNvSpPr>
                <a:spLocks noRot="1" noChangeAspect="1" noMove="1" noResize="1" noEditPoints="1" noAdjustHandles="1" noChangeArrowheads="1" noChangeShapeType="1" noTextEdit="1"/>
              </p:cNvSpPr>
              <p:nvPr/>
            </p:nvSpPr>
            <p:spPr>
              <a:xfrm>
                <a:off x="4307644" y="2830687"/>
                <a:ext cx="986168" cy="369332"/>
              </a:xfrm>
              <a:prstGeom prst="rect">
                <a:avLst/>
              </a:prstGeom>
              <a:blipFill rotWithShape="0">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7" name="CuadroTexto 46"/>
              <p:cNvSpPr txBox="1"/>
              <p:nvPr/>
            </p:nvSpPr>
            <p:spPr>
              <a:xfrm>
                <a:off x="1115616" y="3502438"/>
                <a:ext cx="6696744"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a:solidFill>
                      <a:srgbClr val="000066"/>
                    </a:solidFill>
                    <a:effectLst/>
                  </a:rPr>
                  <a:t>1</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1</a:t>
                </a:r>
                <a:r>
                  <a:rPr lang="es-MX" sz="2000" dirty="0">
                    <a:solidFill>
                      <a:srgbClr val="000066"/>
                    </a:solidFill>
                    <a:effectLst/>
                  </a:rPr>
                  <a:t>                  B</a:t>
                </a:r>
                <a:r>
                  <a:rPr lang="es-MX" sz="2000" baseline="-25000" dirty="0">
                    <a:solidFill>
                      <a:srgbClr val="000066"/>
                    </a:solidFill>
                    <a:effectLst/>
                  </a:rPr>
                  <a:t>1</a:t>
                </a:r>
                <a:r>
                  <a:rPr lang="es-MX" sz="2000" dirty="0">
                    <a:solidFill>
                      <a:srgbClr val="000066"/>
                    </a:solidFill>
                    <a:effectLst/>
                  </a:rPr>
                  <a:t>                           C</a:t>
                </a:r>
                <a:r>
                  <a:rPr lang="es-MX" sz="2000" baseline="-25000" dirty="0">
                    <a:solidFill>
                      <a:srgbClr val="000066"/>
                    </a:solidFill>
                    <a:effectLst/>
                  </a:rPr>
                  <a:t>1</a:t>
                </a:r>
                <a:r>
                  <a:rPr lang="es-MX" sz="2000" dirty="0">
                    <a:solidFill>
                      <a:srgbClr val="000066"/>
                    </a:solidFill>
                    <a:effectLst/>
                  </a:rPr>
                  <a:t>                  D</a:t>
                </a:r>
                <a:r>
                  <a:rPr lang="es-MX" sz="2000" baseline="-25000" dirty="0">
                    <a:solidFill>
                      <a:srgbClr val="000066"/>
                    </a:solidFill>
                    <a:effectLst/>
                  </a:rPr>
                  <a:t>1</a:t>
                </a:r>
                <a:endParaRPr lang="es-MX" sz="2000" dirty="0">
                  <a:solidFill>
                    <a:srgbClr val="000066"/>
                  </a:solidFill>
                  <a:effectLst/>
                </a:endParaRPr>
              </a:p>
            </p:txBody>
          </p:sp>
        </mc:Choice>
        <mc:Fallback xmlns="">
          <p:sp>
            <p:nvSpPr>
              <p:cNvPr id="47" name="CuadroTexto 46"/>
              <p:cNvSpPr txBox="1">
                <a:spLocks noRot="1" noChangeAspect="1" noMove="1" noResize="1" noEditPoints="1" noAdjustHandles="1" noChangeArrowheads="1" noChangeShapeType="1" noTextEdit="1"/>
              </p:cNvSpPr>
              <p:nvPr/>
            </p:nvSpPr>
            <p:spPr>
              <a:xfrm>
                <a:off x="1115616" y="3502438"/>
                <a:ext cx="6696744" cy="400110"/>
              </a:xfrm>
              <a:prstGeom prst="rect">
                <a:avLst/>
              </a:prstGeom>
              <a:blipFill rotWithShape="0">
                <a:blip r:embed="rId5"/>
                <a:stretch>
                  <a:fillRect l="-910" t="-7692" b="-29231"/>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8" name="Rectángulo 47"/>
              <p:cNvSpPr/>
              <p:nvPr/>
            </p:nvSpPr>
            <p:spPr>
              <a:xfrm>
                <a:off x="4369772" y="3446625"/>
                <a:ext cx="875561"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48" name="Rectángulo 47"/>
              <p:cNvSpPr>
                <a:spLocks noRot="1" noChangeAspect="1" noMove="1" noResize="1" noEditPoints="1" noAdjustHandles="1" noChangeArrowheads="1" noChangeShapeType="1" noTextEdit="1"/>
              </p:cNvSpPr>
              <p:nvPr/>
            </p:nvSpPr>
            <p:spPr>
              <a:xfrm>
                <a:off x="4369772" y="3446625"/>
                <a:ext cx="875561" cy="369332"/>
              </a:xfrm>
              <a:prstGeom prst="rect">
                <a:avLst/>
              </a:prstGeom>
              <a:blipFill rotWithShape="0">
                <a:blip r:embed="rId6"/>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49" name="Rectángulo 48"/>
              <p:cNvSpPr/>
              <p:nvPr/>
            </p:nvSpPr>
            <p:spPr>
              <a:xfrm flipH="1">
                <a:off x="4856732" y="3551140"/>
                <a:ext cx="4421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49" name="Rectángulo 48"/>
              <p:cNvSpPr>
                <a:spLocks noRot="1" noChangeAspect="1" noMove="1" noResize="1" noEditPoints="1" noAdjustHandles="1" noChangeArrowheads="1" noChangeShapeType="1" noTextEdit="1"/>
              </p:cNvSpPr>
              <p:nvPr/>
            </p:nvSpPr>
            <p:spPr>
              <a:xfrm flipH="1">
                <a:off x="4856732" y="3551140"/>
                <a:ext cx="442172" cy="369332"/>
              </a:xfrm>
              <a:prstGeom prst="rect">
                <a:avLst/>
              </a:prstGeom>
              <a:blipFill rotWithShape="0">
                <a:blip r:embed="rId7"/>
                <a:stretch>
                  <a:fillRect l="-18056" t="-16667" r="-19444" b="-4833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0" name="CuadroTexto 49"/>
              <p:cNvSpPr txBox="1"/>
              <p:nvPr/>
            </p:nvSpPr>
            <p:spPr>
              <a:xfrm>
                <a:off x="1115616" y="4114960"/>
                <a:ext cx="6696744"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a:solidFill>
                      <a:srgbClr val="000066"/>
                    </a:solidFill>
                    <a:effectLst/>
                  </a:rPr>
                  <a:t>2</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a:solidFill>
                      <a:srgbClr val="000066"/>
                    </a:solidFill>
                    <a:effectLst/>
                  </a:rPr>
                  <a:t>A</a:t>
                </a:r>
                <a:r>
                  <a:rPr lang="es-MX" sz="2000" baseline="-25000" dirty="0">
                    <a:solidFill>
                      <a:srgbClr val="000066"/>
                    </a:solidFill>
                    <a:effectLst/>
                  </a:rPr>
                  <a:t>2</a:t>
                </a:r>
                <a:r>
                  <a:rPr lang="es-MX" sz="2000" dirty="0">
                    <a:solidFill>
                      <a:srgbClr val="000066"/>
                    </a:solidFill>
                    <a:effectLst/>
                  </a:rPr>
                  <a:t>                  B</a:t>
                </a:r>
                <a:r>
                  <a:rPr lang="es-MX" sz="2000" baseline="-25000" dirty="0">
                    <a:solidFill>
                      <a:srgbClr val="000066"/>
                    </a:solidFill>
                    <a:effectLst/>
                  </a:rPr>
                  <a:t>2</a:t>
                </a:r>
                <a:r>
                  <a:rPr lang="es-MX" sz="2000" dirty="0">
                    <a:solidFill>
                      <a:srgbClr val="000066"/>
                    </a:solidFill>
                    <a:effectLst/>
                  </a:rPr>
                  <a:t>                           C</a:t>
                </a:r>
                <a:r>
                  <a:rPr lang="es-MX" sz="2000" baseline="-25000" dirty="0">
                    <a:solidFill>
                      <a:srgbClr val="000066"/>
                    </a:solidFill>
                    <a:effectLst/>
                  </a:rPr>
                  <a:t>2</a:t>
                </a:r>
                <a:r>
                  <a:rPr lang="es-MX" sz="2000" dirty="0">
                    <a:solidFill>
                      <a:srgbClr val="000066"/>
                    </a:solidFill>
                    <a:effectLst/>
                  </a:rPr>
                  <a:t>                  D</a:t>
                </a:r>
                <a:r>
                  <a:rPr lang="es-MX" sz="2000" baseline="-25000" dirty="0">
                    <a:solidFill>
                      <a:srgbClr val="000066"/>
                    </a:solidFill>
                    <a:effectLst/>
                  </a:rPr>
                  <a:t>2</a:t>
                </a:r>
                <a:endParaRPr lang="es-MX" sz="2000" dirty="0">
                  <a:solidFill>
                    <a:srgbClr val="000066"/>
                  </a:solidFill>
                  <a:effectLst/>
                </a:endParaRPr>
              </a:p>
            </p:txBody>
          </p:sp>
        </mc:Choice>
        <mc:Fallback xmlns="">
          <p:sp>
            <p:nvSpPr>
              <p:cNvPr id="50" name="CuadroTexto 49"/>
              <p:cNvSpPr txBox="1">
                <a:spLocks noRot="1" noChangeAspect="1" noMove="1" noResize="1" noEditPoints="1" noAdjustHandles="1" noChangeArrowheads="1" noChangeShapeType="1" noTextEdit="1"/>
              </p:cNvSpPr>
              <p:nvPr/>
            </p:nvSpPr>
            <p:spPr>
              <a:xfrm>
                <a:off x="1115616" y="4114960"/>
                <a:ext cx="6696744" cy="400110"/>
              </a:xfrm>
              <a:prstGeom prst="rect">
                <a:avLst/>
              </a:prstGeom>
              <a:blipFill rotWithShape="0">
                <a:blip r:embed="rId8"/>
                <a:stretch>
                  <a:fillRect l="-910" t="-6061" b="-272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1" name="Rectángulo 50"/>
              <p:cNvSpPr/>
              <p:nvPr/>
            </p:nvSpPr>
            <p:spPr>
              <a:xfrm>
                <a:off x="4425076" y="4077072"/>
                <a:ext cx="764953"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51" name="Rectángulo 50"/>
              <p:cNvSpPr>
                <a:spLocks noRot="1" noChangeAspect="1" noMove="1" noResize="1" noEditPoints="1" noAdjustHandles="1" noChangeArrowheads="1" noChangeShapeType="1" noTextEdit="1"/>
              </p:cNvSpPr>
              <p:nvPr/>
            </p:nvSpPr>
            <p:spPr>
              <a:xfrm>
                <a:off x="4425076" y="4077072"/>
                <a:ext cx="764953" cy="369332"/>
              </a:xfrm>
              <a:prstGeom prst="rect">
                <a:avLst/>
              </a:prstGeom>
              <a:blipFill rotWithShape="0">
                <a:blip r:embed="rId9"/>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2" name="Rectángulo 51"/>
              <p:cNvSpPr/>
              <p:nvPr/>
            </p:nvSpPr>
            <p:spPr>
              <a:xfrm flipH="1">
                <a:off x="4716016" y="4183626"/>
                <a:ext cx="5437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52" name="Rectángulo 51"/>
              <p:cNvSpPr>
                <a:spLocks noRot="1" noChangeAspect="1" noMove="1" noResize="1" noEditPoints="1" noAdjustHandles="1" noChangeArrowheads="1" noChangeShapeType="1" noTextEdit="1"/>
              </p:cNvSpPr>
              <p:nvPr/>
            </p:nvSpPr>
            <p:spPr>
              <a:xfrm flipH="1">
                <a:off x="4716016" y="4183626"/>
                <a:ext cx="543739" cy="369332"/>
              </a:xfrm>
              <a:prstGeom prst="rect">
                <a:avLst/>
              </a:prstGeom>
              <a:blipFill rotWithShape="0">
                <a:blip r:embed="rId10"/>
                <a:stretch>
                  <a:fillRect/>
                </a:stretch>
              </a:blipFill>
            </p:spPr>
            <p:txBody>
              <a:bodyPr/>
              <a:lstStyle/>
              <a:p>
                <a:r>
                  <a:rPr lang="es-MX">
                    <a:noFill/>
                  </a:rPr>
                  <a:t> </a:t>
                </a:r>
              </a:p>
            </p:txBody>
          </p:sp>
        </mc:Fallback>
      </mc:AlternateContent>
      <p:sp>
        <p:nvSpPr>
          <p:cNvPr id="4" name="CuadroTexto 3"/>
          <p:cNvSpPr txBox="1"/>
          <p:nvPr/>
        </p:nvSpPr>
        <p:spPr>
          <a:xfrm>
            <a:off x="2038896"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p:sp>
        <p:nvSpPr>
          <p:cNvPr id="54" name="CuadroTexto 53"/>
          <p:cNvSpPr txBox="1"/>
          <p:nvPr/>
        </p:nvSpPr>
        <p:spPr>
          <a:xfrm>
            <a:off x="3623072"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p:sp>
        <p:nvSpPr>
          <p:cNvPr id="55" name="CuadroTexto 54"/>
          <p:cNvSpPr txBox="1"/>
          <p:nvPr/>
        </p:nvSpPr>
        <p:spPr>
          <a:xfrm>
            <a:off x="5750865"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p:sp>
        <p:nvSpPr>
          <p:cNvPr id="56" name="CuadroTexto 55"/>
          <p:cNvSpPr txBox="1"/>
          <p:nvPr/>
        </p:nvSpPr>
        <p:spPr>
          <a:xfrm>
            <a:off x="7308304" y="4566176"/>
            <a:ext cx="248787" cy="1200329"/>
          </a:xfrm>
          <a:prstGeom prst="rect">
            <a:avLst/>
          </a:prstGeom>
          <a:noFill/>
        </p:spPr>
        <p:txBody>
          <a:bodyPr wrap="none" rtlCol="0">
            <a:spAutoFit/>
          </a:bodyPr>
          <a:lstStyle/>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a:p>
            <a:r>
              <a:rPr lang="es-MX" sz="1800" dirty="0">
                <a:solidFill>
                  <a:srgbClr val="000066"/>
                </a:solidFill>
                <a:effectLst/>
              </a:rPr>
              <a:t>.</a:t>
            </a:r>
          </a:p>
        </p:txBody>
      </p:sp>
      <mc:AlternateContent xmlns:mc="http://schemas.openxmlformats.org/markup-compatibility/2006" xmlns:a14="http://schemas.microsoft.com/office/drawing/2010/main">
        <mc:Choice Requires="a14">
          <p:sp>
            <p:nvSpPr>
              <p:cNvPr id="57" name="CuadroTexto 56"/>
              <p:cNvSpPr txBox="1"/>
              <p:nvPr/>
            </p:nvSpPr>
            <p:spPr>
              <a:xfrm>
                <a:off x="1115616" y="5769105"/>
                <a:ext cx="6840760" cy="400110"/>
              </a:xfrm>
              <a:prstGeom prst="rect">
                <a:avLst/>
              </a:prstGeom>
              <a:noFill/>
            </p:spPr>
            <p:txBody>
              <a:bodyPr wrap="square" rtlCol="0">
                <a:spAutoFit/>
              </a:bodyPr>
              <a:lstStyle/>
              <a:p>
                <a:pPr algn="just"/>
                <a:r>
                  <a:rPr lang="es-MX" sz="2000" b="0" dirty="0">
                    <a:solidFill>
                      <a:srgbClr val="000066"/>
                    </a:solidFill>
                    <a:effectLst/>
                  </a:rPr>
                  <a:t>t</a:t>
                </a:r>
                <a:r>
                  <a:rPr lang="es-MX" sz="2000" b="0" baseline="-25000" dirty="0" err="1">
                    <a:solidFill>
                      <a:srgbClr val="000066"/>
                    </a:solidFill>
                    <a:effectLst/>
                  </a:rPr>
                  <a:t>eq</a:t>
                </a:r>
                <a:r>
                  <a:rPr lang="es-MX" sz="2000" b="0" dirty="0">
                    <a:solidFill>
                      <a:srgbClr val="000066"/>
                    </a:solidFill>
                    <a:effectLst/>
                  </a:rPr>
                  <a:t> </a:t>
                </a:r>
                <a14:m>
                  <m:oMath xmlns:m="http://schemas.openxmlformats.org/officeDocument/2006/math">
                    <m:groupChr>
                      <m:groupChrPr>
                        <m:chr m:val="⇒"/>
                        <m:vertJc m:val="bot"/>
                        <m:ctrlPr>
                          <a:rPr lang="es-MX" sz="2000" b="0" i="1" smtClean="0">
                            <a:solidFill>
                              <a:srgbClr val="000066"/>
                            </a:solidFill>
                            <a:effectLst/>
                            <a:latin typeface="Cambria Math" panose="02040503050406030204" pitchFamily="18" charset="0"/>
                          </a:rPr>
                        </m:ctrlPr>
                      </m:groupChrPr>
                      <m:e>
                        <m:r>
                          <m:rPr>
                            <m:brk m:alnAt="2"/>
                          </m:rPr>
                          <a:rPr lang="es-MX" sz="2000" b="0" i="1" smtClean="0">
                            <a:solidFill>
                              <a:srgbClr val="000066"/>
                            </a:solidFill>
                            <a:effectLst/>
                            <a:latin typeface="Cambria Math" panose="02040503050406030204" pitchFamily="18" charset="0"/>
                          </a:rPr>
                          <m:t> </m:t>
                        </m:r>
                        <m:r>
                          <a:rPr lang="es-MX" sz="2000" b="0" i="1" smtClean="0">
                            <a:solidFill>
                              <a:srgbClr val="000066"/>
                            </a:solidFill>
                            <a:effectLst/>
                            <a:latin typeface="Cambria Math" panose="02040503050406030204" pitchFamily="18" charset="0"/>
                          </a:rPr>
                          <m:t>      </m:t>
                        </m:r>
                      </m:e>
                    </m:groupChr>
                  </m:oMath>
                </a14:m>
                <a:r>
                  <a:rPr lang="es-MX" sz="2000" b="0" dirty="0">
                    <a:solidFill>
                      <a:srgbClr val="000066"/>
                    </a:solidFill>
                    <a:effectLst/>
                  </a:rPr>
                  <a:t>  </a:t>
                </a:r>
                <a:r>
                  <a:rPr lang="es-MX" sz="2000" dirty="0" err="1">
                    <a:solidFill>
                      <a:srgbClr val="000066"/>
                    </a:solidFill>
                    <a:effectLst/>
                  </a:rPr>
                  <a:t>A</a:t>
                </a:r>
                <a:r>
                  <a:rPr lang="es-MX" sz="2000" baseline="-25000" dirty="0" err="1">
                    <a:solidFill>
                      <a:srgbClr val="000066"/>
                    </a:solidFill>
                    <a:effectLst/>
                  </a:rPr>
                  <a:t>eq</a:t>
                </a:r>
                <a:r>
                  <a:rPr lang="es-MX" sz="2000" dirty="0">
                    <a:solidFill>
                      <a:srgbClr val="000066"/>
                    </a:solidFill>
                    <a:effectLst/>
                  </a:rPr>
                  <a:t>                   </a:t>
                </a:r>
                <a:r>
                  <a:rPr lang="es-MX" sz="2000" dirty="0" err="1">
                    <a:solidFill>
                      <a:srgbClr val="000066"/>
                    </a:solidFill>
                    <a:effectLst/>
                  </a:rPr>
                  <a:t>B</a:t>
                </a:r>
                <a:r>
                  <a:rPr lang="es-MX" sz="2000" baseline="-25000" dirty="0" err="1">
                    <a:solidFill>
                      <a:srgbClr val="000066"/>
                    </a:solidFill>
                    <a:effectLst/>
                  </a:rPr>
                  <a:t>eq</a:t>
                </a:r>
                <a:r>
                  <a:rPr lang="es-MX" sz="2000" dirty="0">
                    <a:solidFill>
                      <a:srgbClr val="000066"/>
                    </a:solidFill>
                    <a:effectLst/>
                  </a:rPr>
                  <a:t>                         </a:t>
                </a:r>
                <a:r>
                  <a:rPr lang="es-MX" sz="2000" dirty="0" err="1">
                    <a:solidFill>
                      <a:srgbClr val="000066"/>
                    </a:solidFill>
                    <a:effectLst/>
                  </a:rPr>
                  <a:t>C</a:t>
                </a:r>
                <a:r>
                  <a:rPr lang="es-MX" sz="2000" baseline="-25000" dirty="0" err="1">
                    <a:solidFill>
                      <a:srgbClr val="000066"/>
                    </a:solidFill>
                    <a:effectLst/>
                  </a:rPr>
                  <a:t>eq</a:t>
                </a:r>
                <a:r>
                  <a:rPr lang="es-MX" sz="2000" dirty="0">
                    <a:solidFill>
                      <a:srgbClr val="000066"/>
                    </a:solidFill>
                    <a:effectLst/>
                  </a:rPr>
                  <a:t>                 </a:t>
                </a:r>
                <a:r>
                  <a:rPr lang="es-MX" sz="2000" dirty="0" err="1">
                    <a:solidFill>
                      <a:srgbClr val="000066"/>
                    </a:solidFill>
                    <a:effectLst/>
                  </a:rPr>
                  <a:t>D</a:t>
                </a:r>
                <a:r>
                  <a:rPr lang="es-MX" sz="2000" baseline="-25000" dirty="0" err="1">
                    <a:solidFill>
                      <a:srgbClr val="000066"/>
                    </a:solidFill>
                    <a:effectLst/>
                  </a:rPr>
                  <a:t>eq</a:t>
                </a:r>
                <a:endParaRPr lang="es-MX" sz="2000" dirty="0">
                  <a:solidFill>
                    <a:srgbClr val="000066"/>
                  </a:solidFill>
                  <a:effectLst/>
                </a:endParaRPr>
              </a:p>
            </p:txBody>
          </p:sp>
        </mc:Choice>
        <mc:Fallback xmlns="">
          <p:sp>
            <p:nvSpPr>
              <p:cNvPr id="57" name="CuadroTexto 56"/>
              <p:cNvSpPr txBox="1">
                <a:spLocks noRot="1" noChangeAspect="1" noMove="1" noResize="1" noEditPoints="1" noAdjustHandles="1" noChangeArrowheads="1" noChangeShapeType="1" noTextEdit="1"/>
              </p:cNvSpPr>
              <p:nvPr/>
            </p:nvSpPr>
            <p:spPr>
              <a:xfrm>
                <a:off x="1115616" y="5769105"/>
                <a:ext cx="6840760" cy="400110"/>
              </a:xfrm>
              <a:prstGeom prst="rect">
                <a:avLst/>
              </a:prstGeom>
              <a:blipFill rotWithShape="0">
                <a:blip r:embed="rId11"/>
                <a:stretch>
                  <a:fillRect l="-891" t="-6061" b="-27273"/>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8" name="Rectángulo 57"/>
              <p:cNvSpPr/>
              <p:nvPr/>
            </p:nvSpPr>
            <p:spPr>
              <a:xfrm>
                <a:off x="4461945" y="5731217"/>
                <a:ext cx="691215" cy="369332"/>
              </a:xfrm>
              <a:prstGeom prst="rect">
                <a:avLst/>
              </a:prstGeom>
            </p:spPr>
            <p:txBody>
              <a:bodyPr wrap="none">
                <a:spAutoFit/>
              </a:bodyPr>
              <a:lstStyle/>
              <a:p>
                <a:r>
                  <a:rPr lang="es-MX" sz="1800" dirty="0">
                    <a:solidFill>
                      <a:srgbClr val="000066"/>
                    </a:solidFill>
                    <a:effectLst/>
                  </a:rPr>
                  <a:t> </a:t>
                </a:r>
                <a14:m>
                  <m:oMath xmlns:m="http://schemas.openxmlformats.org/officeDocument/2006/math">
                    <m:groupChr>
                      <m:groupChrPr>
                        <m:chr m:val="→"/>
                        <m:vertJc m:val="bot"/>
                        <m:ctrlPr>
                          <a:rPr lang="es-MX" sz="1800" i="1">
                            <a:solidFill>
                              <a:srgbClr val="000066"/>
                            </a:solidFill>
                            <a:effectLst/>
                            <a:latin typeface="Cambria Math" panose="02040503050406030204" pitchFamily="18" charset="0"/>
                          </a:rPr>
                        </m:ctrlPr>
                      </m:groupChrPr>
                      <m:e>
                        <m:r>
                          <m:rPr>
                            <m:brk m:alnAt="2"/>
                          </m:rPr>
                          <a:rPr lang="es-MX" sz="1800"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r>
                          <a:rPr lang="es-MX" sz="1800" b="1" i="1">
                            <a:solidFill>
                              <a:srgbClr val="000066"/>
                            </a:solidFill>
                            <a:effectLst/>
                            <a:latin typeface="Cambria Math" panose="02040503050406030204" pitchFamily="18" charset="0"/>
                          </a:rPr>
                          <m:t>  </m:t>
                        </m:r>
                        <m:r>
                          <a:rPr lang="es-MX" sz="1800" i="1">
                            <a:solidFill>
                              <a:srgbClr val="000066"/>
                            </a:solidFill>
                            <a:effectLst/>
                            <a:latin typeface="Cambria Math" panose="02040503050406030204" pitchFamily="18" charset="0"/>
                          </a:rPr>
                          <m:t>    </m:t>
                        </m:r>
                      </m:e>
                    </m:groupChr>
                  </m:oMath>
                </a14:m>
                <a:endParaRPr lang="es-MX" sz="1800" dirty="0">
                  <a:solidFill>
                    <a:srgbClr val="000066"/>
                  </a:solidFill>
                </a:endParaRPr>
              </a:p>
            </p:txBody>
          </p:sp>
        </mc:Choice>
        <mc:Fallback xmlns="">
          <p:sp>
            <p:nvSpPr>
              <p:cNvPr id="58" name="Rectángulo 57"/>
              <p:cNvSpPr>
                <a:spLocks noRot="1" noChangeAspect="1" noMove="1" noResize="1" noEditPoints="1" noAdjustHandles="1" noChangeArrowheads="1" noChangeShapeType="1" noTextEdit="1"/>
              </p:cNvSpPr>
              <p:nvPr/>
            </p:nvSpPr>
            <p:spPr>
              <a:xfrm>
                <a:off x="4461945" y="5731217"/>
                <a:ext cx="691215" cy="369332"/>
              </a:xfrm>
              <a:prstGeom prst="rect">
                <a:avLst/>
              </a:prstGeom>
              <a:blipFill rotWithShape="0">
                <a:blip r:embed="rId1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59" name="Rectángulo 58"/>
              <p:cNvSpPr/>
              <p:nvPr/>
            </p:nvSpPr>
            <p:spPr>
              <a:xfrm flipH="1">
                <a:off x="4523228" y="5837771"/>
                <a:ext cx="6912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s-MX" sz="1800" i="1" smtClean="0">
                              <a:solidFill>
                                <a:srgbClr val="000066"/>
                              </a:solidFill>
                              <a:effectLst/>
                              <a:latin typeface="Cambria Math" panose="02040503050406030204" pitchFamily="18" charset="0"/>
                            </a:rPr>
                          </m:ctrlPr>
                        </m:groupChrPr>
                        <m:e>
                          <m:r>
                            <m:rPr>
                              <m:brk m:alnAt="2"/>
                            </m:rPr>
                            <a:rPr lang="es-MX" sz="1800" b="1" i="1" smtClean="0">
                              <a:solidFill>
                                <a:srgbClr val="000066"/>
                              </a:solidFill>
                              <a:effectLst/>
                              <a:latin typeface="Cambria Math" panose="02040503050406030204" pitchFamily="18" charset="0"/>
                            </a:rPr>
                            <m:t> </m:t>
                          </m:r>
                          <m:r>
                            <a:rPr lang="es-MX" sz="1800" b="1" i="1" smtClean="0">
                              <a:solidFill>
                                <a:srgbClr val="000066"/>
                              </a:solidFill>
                              <a:effectLst/>
                              <a:latin typeface="Cambria Math" panose="02040503050406030204" pitchFamily="18" charset="0"/>
                            </a:rPr>
                            <m:t>           </m:t>
                          </m:r>
                        </m:e>
                      </m:groupChr>
                    </m:oMath>
                  </m:oMathPara>
                </a14:m>
                <a:endParaRPr lang="es-MX" sz="1800" dirty="0">
                  <a:solidFill>
                    <a:srgbClr val="000066"/>
                  </a:solidFill>
                </a:endParaRPr>
              </a:p>
            </p:txBody>
          </p:sp>
        </mc:Choice>
        <mc:Fallback xmlns="">
          <p:sp>
            <p:nvSpPr>
              <p:cNvPr id="59" name="Rectángulo 58"/>
              <p:cNvSpPr>
                <a:spLocks noRot="1" noChangeAspect="1" noMove="1" noResize="1" noEditPoints="1" noAdjustHandles="1" noChangeArrowheads="1" noChangeShapeType="1" noTextEdit="1"/>
              </p:cNvSpPr>
              <p:nvPr/>
            </p:nvSpPr>
            <p:spPr>
              <a:xfrm flipH="1">
                <a:off x="4523228" y="5837771"/>
                <a:ext cx="691215" cy="369332"/>
              </a:xfrm>
              <a:prstGeom prst="rect">
                <a:avLst/>
              </a:prstGeom>
              <a:blipFill rotWithShape="0">
                <a:blip r:embed="rId1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37295755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Text Box 1030"/>
          <p:cNvSpPr txBox="1">
            <a:spLocks noChangeArrowheads="1"/>
          </p:cNvSpPr>
          <p:nvPr/>
        </p:nvSpPr>
        <p:spPr bwMode="auto">
          <a:xfrm>
            <a:off x="753408" y="1340768"/>
            <a:ext cx="7635600" cy="1086964"/>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Una vez que se alcanza el equilibrio químico, las cantidades de reactivos y producto no cambian; sin embargo, se sigue dando con la misma rapidez, la transformación de reactivos en productos y de productos en reactivos.</a:t>
            </a:r>
          </a:p>
        </p:txBody>
      </p:sp>
      <p:sp>
        <p:nvSpPr>
          <p:cNvPr id="43" name="Text Box 19"/>
          <p:cNvSpPr txBox="1">
            <a:spLocks noChangeArrowheads="1"/>
          </p:cNvSpPr>
          <p:nvPr/>
        </p:nvSpPr>
        <p:spPr bwMode="auto">
          <a:xfrm>
            <a:off x="3301469" y="731251"/>
            <a:ext cx="2539478"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Equilibrio químico</a:t>
            </a:r>
          </a:p>
        </p:txBody>
      </p:sp>
    </p:spTree>
    <p:extLst>
      <p:ext uri="{BB962C8B-B14F-4D97-AF65-F5344CB8AC3E}">
        <p14:creationId xmlns:p14="http://schemas.microsoft.com/office/powerpoint/2010/main" val="2750305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strips(downRight)">
                                      <p:cBhvr>
                                        <p:cTn id="7"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9"/>
          <p:cNvSpPr txBox="1">
            <a:spLocks noChangeArrowheads="1"/>
          </p:cNvSpPr>
          <p:nvPr/>
        </p:nvSpPr>
        <p:spPr bwMode="auto">
          <a:xfrm>
            <a:off x="2988084" y="731251"/>
            <a:ext cx="3166251"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Expresión de equilibrio</a:t>
            </a:r>
          </a:p>
        </p:txBody>
      </p:sp>
      <p:sp>
        <p:nvSpPr>
          <p:cNvPr id="22" name="Text Box 87"/>
          <p:cNvSpPr txBox="1">
            <a:spLocks noChangeArrowheads="1"/>
          </p:cNvSpPr>
          <p:nvPr/>
        </p:nvSpPr>
        <p:spPr bwMode="auto">
          <a:xfrm>
            <a:off x="3387254" y="4941168"/>
            <a:ext cx="1870075" cy="396875"/>
          </a:xfrm>
          <a:prstGeom prst="rect">
            <a:avLst/>
          </a:prstGeom>
          <a:noFill/>
          <a:ln w="9525">
            <a:noFill/>
            <a:miter lim="800000"/>
            <a:headEnd/>
            <a:tailEnd/>
          </a:ln>
          <a:effectLst/>
        </p:spPr>
        <p:txBody>
          <a:bodyPr>
            <a:spAutoFit/>
          </a:bodyPr>
          <a:lstStyle/>
          <a:p>
            <a:r>
              <a:rPr lang="es-ES" sz="2000" b="0" dirty="0">
                <a:solidFill>
                  <a:srgbClr val="000066"/>
                </a:solidFill>
                <a:effectLst/>
              </a:rPr>
              <a:t>K</a:t>
            </a:r>
            <a:r>
              <a:rPr lang="es-ES" sz="2000" b="0" baseline="-25000" dirty="0">
                <a:solidFill>
                  <a:srgbClr val="000066"/>
                </a:solidFill>
                <a:effectLst/>
              </a:rPr>
              <a:t>P</a:t>
            </a:r>
            <a:r>
              <a:rPr lang="es-ES" sz="2000" b="0" dirty="0">
                <a:solidFill>
                  <a:srgbClr val="000066"/>
                </a:solidFill>
                <a:effectLst/>
              </a:rPr>
              <a:t> = K</a:t>
            </a:r>
            <a:r>
              <a:rPr lang="es-ES" sz="2000" b="0" baseline="-25000" dirty="0">
                <a:solidFill>
                  <a:srgbClr val="000066"/>
                </a:solidFill>
                <a:effectLst/>
              </a:rPr>
              <a:t>C</a:t>
            </a:r>
            <a:r>
              <a:rPr lang="es-ES" sz="2000" b="0" dirty="0">
                <a:solidFill>
                  <a:srgbClr val="000066"/>
                </a:solidFill>
                <a:effectLst/>
              </a:rPr>
              <a:t> (RT)</a:t>
            </a:r>
            <a:r>
              <a:rPr lang="es-ES" sz="2000" b="0" baseline="30000" dirty="0" err="1">
                <a:solidFill>
                  <a:srgbClr val="000066"/>
                </a:solidFill>
                <a:effectLst/>
                <a:latin typeface="Symbol" pitchFamily="18" charset="2"/>
              </a:rPr>
              <a:t>D</a:t>
            </a:r>
            <a:r>
              <a:rPr lang="es-ES" sz="2000" b="0" baseline="30000" dirty="0" err="1">
                <a:solidFill>
                  <a:srgbClr val="000066"/>
                </a:solidFill>
                <a:effectLst/>
              </a:rPr>
              <a:t>n</a:t>
            </a:r>
            <a:endParaRPr lang="es-ES" sz="2000" b="0" baseline="30000" dirty="0">
              <a:solidFill>
                <a:srgbClr val="000066"/>
              </a:solidFill>
              <a:effectLst/>
            </a:endParaRPr>
          </a:p>
        </p:txBody>
      </p:sp>
      <p:sp>
        <p:nvSpPr>
          <p:cNvPr id="23" name="Text Box 88"/>
          <p:cNvSpPr txBox="1">
            <a:spLocks noChangeArrowheads="1"/>
          </p:cNvSpPr>
          <p:nvPr/>
        </p:nvSpPr>
        <p:spPr bwMode="auto">
          <a:xfrm>
            <a:off x="2862262" y="5733256"/>
            <a:ext cx="3678237" cy="336550"/>
          </a:xfrm>
          <a:prstGeom prst="rect">
            <a:avLst/>
          </a:prstGeom>
          <a:noFill/>
          <a:ln w="9525">
            <a:noFill/>
            <a:miter lim="800000"/>
            <a:headEnd/>
            <a:tailEnd/>
          </a:ln>
          <a:effectLst/>
        </p:spPr>
        <p:txBody>
          <a:bodyPr>
            <a:spAutoFit/>
          </a:bodyPr>
          <a:lstStyle/>
          <a:p>
            <a:r>
              <a:rPr lang="es-ES" sz="1600" b="0" dirty="0" err="1">
                <a:solidFill>
                  <a:srgbClr val="000066"/>
                </a:solidFill>
                <a:effectLst/>
                <a:latin typeface="Symbol" pitchFamily="18" charset="2"/>
              </a:rPr>
              <a:t>D</a:t>
            </a:r>
            <a:r>
              <a:rPr lang="es-ES" sz="1600" b="0" dirty="0" err="1">
                <a:solidFill>
                  <a:srgbClr val="000066"/>
                </a:solidFill>
                <a:effectLst/>
              </a:rPr>
              <a:t>n</a:t>
            </a:r>
            <a:r>
              <a:rPr lang="es-ES" sz="1600" b="0" dirty="0">
                <a:solidFill>
                  <a:srgbClr val="000066"/>
                </a:solidFill>
                <a:effectLst/>
              </a:rPr>
              <a:t> = </a:t>
            </a:r>
            <a:r>
              <a:rPr lang="es-ES" sz="1600" b="0" dirty="0">
                <a:solidFill>
                  <a:srgbClr val="000066"/>
                </a:solidFill>
                <a:effectLst/>
                <a:latin typeface="Symbol" pitchFamily="18" charset="2"/>
                <a:sym typeface="Symbol" pitchFamily="18" charset="2"/>
              </a:rPr>
              <a:t>(</a:t>
            </a:r>
            <a:r>
              <a:rPr lang="es-ES" sz="1600" b="0" dirty="0" err="1">
                <a:solidFill>
                  <a:srgbClr val="000066"/>
                </a:solidFill>
                <a:effectLst/>
              </a:rPr>
              <a:t>coef</a:t>
            </a:r>
            <a:r>
              <a:rPr lang="es-ES" sz="1600" b="0" dirty="0">
                <a:solidFill>
                  <a:srgbClr val="000066"/>
                </a:solidFill>
                <a:effectLst/>
              </a:rPr>
              <a:t>. </a:t>
            </a:r>
            <a:r>
              <a:rPr lang="es-ES" sz="1600" b="0" dirty="0" err="1">
                <a:solidFill>
                  <a:srgbClr val="000066"/>
                </a:solidFill>
                <a:effectLst/>
              </a:rPr>
              <a:t>prod</a:t>
            </a:r>
            <a:r>
              <a:rPr lang="es-ES" sz="1600" b="0" dirty="0">
                <a:solidFill>
                  <a:srgbClr val="000066"/>
                </a:solidFill>
                <a:effectLst/>
              </a:rPr>
              <a:t>.) – </a:t>
            </a:r>
            <a:r>
              <a:rPr lang="es-ES" sz="1600" b="0" dirty="0">
                <a:solidFill>
                  <a:srgbClr val="000066"/>
                </a:solidFill>
                <a:effectLst/>
                <a:latin typeface="Symbol" pitchFamily="18" charset="2"/>
                <a:sym typeface="Symbol" pitchFamily="18" charset="2"/>
              </a:rPr>
              <a:t>(</a:t>
            </a:r>
            <a:r>
              <a:rPr lang="es-ES" sz="1600" b="0" dirty="0" err="1">
                <a:solidFill>
                  <a:srgbClr val="000066"/>
                </a:solidFill>
                <a:effectLst/>
              </a:rPr>
              <a:t>coef</a:t>
            </a:r>
            <a:r>
              <a:rPr lang="es-ES" sz="1600" b="0" dirty="0">
                <a:solidFill>
                  <a:srgbClr val="000066"/>
                </a:solidFill>
                <a:effectLst/>
              </a:rPr>
              <a:t>. </a:t>
            </a:r>
            <a:r>
              <a:rPr lang="es-ES" sz="1600" b="0" dirty="0" err="1">
                <a:solidFill>
                  <a:srgbClr val="000066"/>
                </a:solidFill>
                <a:effectLst/>
              </a:rPr>
              <a:t>react</a:t>
            </a:r>
            <a:r>
              <a:rPr lang="es-ES" sz="1600" b="0" dirty="0">
                <a:solidFill>
                  <a:srgbClr val="000066"/>
                </a:solidFill>
                <a:effectLst/>
              </a:rPr>
              <a:t>.)</a:t>
            </a:r>
          </a:p>
        </p:txBody>
      </p:sp>
      <mc:AlternateContent xmlns:mc="http://schemas.openxmlformats.org/markup-compatibility/2006" xmlns:a14="http://schemas.microsoft.com/office/drawing/2010/main">
        <mc:Choice Requires="a14">
          <p:sp>
            <p:nvSpPr>
              <p:cNvPr id="2" name="CuadroTexto 1"/>
              <p:cNvSpPr txBox="1"/>
              <p:nvPr/>
            </p:nvSpPr>
            <p:spPr>
              <a:xfrm>
                <a:off x="3377801" y="2592804"/>
                <a:ext cx="1888979" cy="760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1800" b="0" i="1" smtClean="0">
                              <a:solidFill>
                                <a:srgbClr val="000066"/>
                              </a:solidFill>
                              <a:effectLst/>
                              <a:latin typeface="Cambria Math" panose="02040503050406030204" pitchFamily="18" charset="0"/>
                            </a:rPr>
                          </m:ctrlPr>
                        </m:sSubPr>
                        <m:e>
                          <m:r>
                            <m:rPr>
                              <m:nor/>
                            </m:rPr>
                            <a:rPr lang="es-MX" sz="1800" b="0" i="0" smtClean="0">
                              <a:solidFill>
                                <a:srgbClr val="000066"/>
                              </a:solidFill>
                              <a:effectLst/>
                              <a:latin typeface="Arial" panose="020B0604020202020204" pitchFamily="34" charset="0"/>
                              <a:cs typeface="Arial" panose="020B0604020202020204" pitchFamily="34" charset="0"/>
                            </a:rPr>
                            <m:t>K</m:t>
                          </m:r>
                        </m:e>
                        <m:sub>
                          <m:r>
                            <m:rPr>
                              <m:nor/>
                            </m:rPr>
                            <a:rPr lang="es-MX" sz="1800" b="0" i="0" smtClean="0">
                              <a:solidFill>
                                <a:srgbClr val="000066"/>
                              </a:solidFill>
                              <a:effectLst/>
                              <a:latin typeface="Cambria Math" panose="02040503050406030204" pitchFamily="18" charset="0"/>
                            </a:rPr>
                            <m:t>c</m:t>
                          </m:r>
                        </m:sub>
                      </m:sSub>
                      <m:r>
                        <a:rPr lang="es-MX" sz="1800" b="0" i="1" smtClean="0">
                          <a:solidFill>
                            <a:srgbClr val="000066"/>
                          </a:solidFill>
                          <a:effectLst/>
                          <a:latin typeface="Cambria Math" panose="02040503050406030204" pitchFamily="18" charset="0"/>
                        </a:rPr>
                        <m:t> </m:t>
                      </m:r>
                      <m:r>
                        <m:rPr>
                          <m:nor/>
                        </m:rPr>
                        <a:rPr lang="es-MX" sz="1800" b="0" i="0" smtClean="0">
                          <a:solidFill>
                            <a:srgbClr val="000066"/>
                          </a:solidFill>
                          <a:effectLst/>
                          <a:latin typeface="Arial" panose="020B0604020202020204" pitchFamily="34" charset="0"/>
                          <a:cs typeface="Arial" panose="020B0604020202020204" pitchFamily="34" charset="0"/>
                        </a:rPr>
                        <m:t>= </m:t>
                      </m:r>
                      <m:f>
                        <m:fPr>
                          <m:ctrlPr>
                            <a:rPr lang="es-MX" sz="1800" b="0" i="1" smtClean="0">
                              <a:solidFill>
                                <a:srgbClr val="000066"/>
                              </a:solidFill>
                              <a:effectLst/>
                              <a:latin typeface="Cambria Math" panose="02040503050406030204" pitchFamily="18" charset="0"/>
                            </a:rPr>
                          </m:ctrlPr>
                        </m:fPr>
                        <m:num>
                          <m:sSup>
                            <m:sSupPr>
                              <m:ctrlPr>
                                <a:rPr lang="es-MX" sz="1800" b="0" i="1" smtClean="0">
                                  <a:solidFill>
                                    <a:srgbClr val="000066"/>
                                  </a:solidFill>
                                  <a:effectLst/>
                                  <a:latin typeface="Cambria Math" panose="02040503050406030204" pitchFamily="18" charset="0"/>
                                </a:rPr>
                              </m:ctrlPr>
                            </m:sSupPr>
                            <m:e>
                              <m:d>
                                <m:dPr>
                                  <m:begChr m:val="["/>
                                  <m:endChr m:val="]"/>
                                  <m:ctrlPr>
                                    <a:rPr lang="es-MX" sz="1800" b="0" i="1" smtClean="0">
                                      <a:solidFill>
                                        <a:srgbClr val="000066"/>
                                      </a:solidFill>
                                      <a:effectLst/>
                                      <a:latin typeface="Cambria Math" panose="02040503050406030204" pitchFamily="18" charset="0"/>
                                    </a:rPr>
                                  </m:ctrlPr>
                                </m:dPr>
                                <m:e>
                                  <m:sSub>
                                    <m:sSubPr>
                                      <m:ctrlPr>
                                        <a:rPr lang="es-MX" sz="1800" b="0" i="1" smtClean="0">
                                          <a:solidFill>
                                            <a:srgbClr val="000066"/>
                                          </a:solidFill>
                                          <a:effectLst/>
                                          <a:latin typeface="Cambria Math" panose="02040503050406030204" pitchFamily="18" charset="0"/>
                                        </a:rPr>
                                      </m:ctrlPr>
                                    </m:sSubPr>
                                    <m:e>
                                      <m:r>
                                        <m:rPr>
                                          <m:nor/>
                                        </m:rPr>
                                        <a:rPr lang="es-MX" sz="1800" b="0" i="0" smtClean="0">
                                          <a:solidFill>
                                            <a:srgbClr val="000066"/>
                                          </a:solidFill>
                                          <a:effectLst/>
                                          <a:latin typeface="Arial" panose="020B0604020202020204" pitchFamily="34" charset="0"/>
                                          <a:cs typeface="Arial" panose="020B0604020202020204" pitchFamily="34" charset="0"/>
                                        </a:rPr>
                                        <m:t>C</m:t>
                                      </m:r>
                                    </m:e>
                                    <m:sub>
                                      <m:r>
                                        <m:rPr>
                                          <m:nor/>
                                        </m:rPr>
                                        <a:rPr lang="es-MX" sz="1800" b="0" i="0" smtClean="0">
                                          <a:solidFill>
                                            <a:srgbClr val="00B050"/>
                                          </a:solidFill>
                                          <a:effectLst/>
                                          <a:latin typeface="Arial" panose="020B0604020202020204" pitchFamily="34" charset="0"/>
                                          <a:cs typeface="Arial" panose="020B0604020202020204" pitchFamily="34" charset="0"/>
                                        </a:rPr>
                                        <m:t>y</m:t>
                                      </m:r>
                                    </m:sub>
                                  </m:sSub>
                                </m:e>
                              </m:d>
                            </m:e>
                            <m:sup>
                              <m:r>
                                <m:rPr>
                                  <m:nor/>
                                </m:rPr>
                                <a:rPr lang="es-MX" sz="1800" b="0" i="0" smtClean="0">
                                  <a:solidFill>
                                    <a:srgbClr val="FF0000"/>
                                  </a:solidFill>
                                  <a:effectLst/>
                                  <a:latin typeface="Arial" panose="020B0604020202020204" pitchFamily="34" charset="0"/>
                                  <a:cs typeface="Arial" panose="020B0604020202020204" pitchFamily="34" charset="0"/>
                                </a:rPr>
                                <m:t>c</m:t>
                              </m:r>
                            </m:sup>
                          </m:sSup>
                          <m:r>
                            <m:rPr>
                              <m:nor/>
                            </m:rPr>
                            <a:rPr lang="es-MX" sz="1800" b="0" i="0" smtClean="0">
                              <a:solidFill>
                                <a:srgbClr val="000066"/>
                              </a:solidFill>
                              <a:effectLst/>
                              <a:latin typeface="Arial" panose="020B0604020202020204" pitchFamily="34" charset="0"/>
                              <a:ea typeface="Cambria Math" panose="02040503050406030204" pitchFamily="18" charset="0"/>
                              <a:cs typeface="Arial" panose="020B0604020202020204" pitchFamily="34" charset="0"/>
                            </a:rPr>
                            <m:t>∙</m:t>
                          </m:r>
                          <m:sSup>
                            <m:sSupPr>
                              <m:ctrlPr>
                                <a:rPr lang="es-MX" sz="1800" b="0" i="1">
                                  <a:solidFill>
                                    <a:srgbClr val="000066"/>
                                  </a:solidFill>
                                  <a:effectLst/>
                                  <a:latin typeface="Cambria Math" panose="02040503050406030204" pitchFamily="18" charset="0"/>
                                </a:rPr>
                              </m:ctrlPr>
                            </m:sSupPr>
                            <m:e>
                              <m:d>
                                <m:dPr>
                                  <m:begChr m:val="["/>
                                  <m:endChr m:val="]"/>
                                  <m:ctrlPr>
                                    <a:rPr lang="es-MX" sz="1800" b="0" i="1">
                                      <a:solidFill>
                                        <a:srgbClr val="000066"/>
                                      </a:solidFill>
                                      <a:effectLst/>
                                      <a:latin typeface="Cambria Math" panose="02040503050406030204" pitchFamily="18" charset="0"/>
                                    </a:rPr>
                                  </m:ctrlPr>
                                </m:dPr>
                                <m:e>
                                  <m:sSub>
                                    <m:sSubPr>
                                      <m:ctrlPr>
                                        <a:rPr lang="es-MX" sz="1800" b="0" i="1">
                                          <a:solidFill>
                                            <a:srgbClr val="000066"/>
                                          </a:solidFill>
                                          <a:effectLst/>
                                          <a:latin typeface="Cambria Math" panose="02040503050406030204" pitchFamily="18" charset="0"/>
                                        </a:rPr>
                                      </m:ctrlPr>
                                    </m:sSubPr>
                                    <m:e>
                                      <m:r>
                                        <m:rPr>
                                          <m:nor/>
                                        </m:rPr>
                                        <a:rPr lang="es-MX" sz="1800" b="0" i="0" smtClean="0">
                                          <a:solidFill>
                                            <a:srgbClr val="000066"/>
                                          </a:solidFill>
                                          <a:effectLst/>
                                          <a:latin typeface="Arial" panose="020B0604020202020204" pitchFamily="34" charset="0"/>
                                          <a:cs typeface="Arial" panose="020B0604020202020204" pitchFamily="34" charset="0"/>
                                        </a:rPr>
                                        <m:t>D</m:t>
                                      </m:r>
                                    </m:e>
                                    <m:sub>
                                      <m:r>
                                        <m:rPr>
                                          <m:nor/>
                                        </m:rPr>
                                        <a:rPr lang="es-MX" sz="1800" b="0" i="0" smtClean="0">
                                          <a:solidFill>
                                            <a:srgbClr val="00B050"/>
                                          </a:solidFill>
                                          <a:effectLst/>
                                          <a:latin typeface="Arial" panose="020B0604020202020204" pitchFamily="34" charset="0"/>
                                          <a:cs typeface="Arial" panose="020B0604020202020204" pitchFamily="34" charset="0"/>
                                        </a:rPr>
                                        <m:t>z</m:t>
                                      </m:r>
                                    </m:sub>
                                  </m:sSub>
                                </m:e>
                              </m:d>
                            </m:e>
                            <m:sup>
                              <m:r>
                                <m:rPr>
                                  <m:nor/>
                                </m:rPr>
                                <a:rPr lang="es-MX" sz="1800" b="0" i="0" smtClean="0">
                                  <a:solidFill>
                                    <a:srgbClr val="FF0000"/>
                                  </a:solidFill>
                                  <a:effectLst/>
                                  <a:latin typeface="Arial" panose="020B0604020202020204" pitchFamily="34" charset="0"/>
                                  <a:cs typeface="Arial" panose="020B0604020202020204" pitchFamily="34" charset="0"/>
                                </a:rPr>
                                <m:t>d</m:t>
                              </m:r>
                            </m:sup>
                          </m:sSup>
                        </m:num>
                        <m:den>
                          <m:sSup>
                            <m:sSupPr>
                              <m:ctrlPr>
                                <a:rPr lang="es-MX" sz="1800" b="0" i="1">
                                  <a:solidFill>
                                    <a:srgbClr val="000066"/>
                                  </a:solidFill>
                                  <a:effectLst/>
                                  <a:latin typeface="Cambria Math" panose="02040503050406030204" pitchFamily="18" charset="0"/>
                                </a:rPr>
                              </m:ctrlPr>
                            </m:sSupPr>
                            <m:e>
                              <m:d>
                                <m:dPr>
                                  <m:begChr m:val="["/>
                                  <m:endChr m:val="]"/>
                                  <m:ctrlPr>
                                    <a:rPr lang="es-MX" sz="1800" b="0" i="1">
                                      <a:solidFill>
                                        <a:srgbClr val="000066"/>
                                      </a:solidFill>
                                      <a:effectLst/>
                                      <a:latin typeface="Cambria Math" panose="02040503050406030204" pitchFamily="18" charset="0"/>
                                    </a:rPr>
                                  </m:ctrlPr>
                                </m:dPr>
                                <m:e>
                                  <m:sSub>
                                    <m:sSubPr>
                                      <m:ctrlPr>
                                        <a:rPr lang="es-MX" sz="1800" b="0" i="1">
                                          <a:solidFill>
                                            <a:srgbClr val="000066"/>
                                          </a:solidFill>
                                          <a:effectLst/>
                                          <a:latin typeface="Cambria Math" panose="02040503050406030204" pitchFamily="18" charset="0"/>
                                        </a:rPr>
                                      </m:ctrlPr>
                                    </m:sSubPr>
                                    <m:e>
                                      <m:r>
                                        <m:rPr>
                                          <m:nor/>
                                        </m:rPr>
                                        <a:rPr lang="es-MX" sz="1800" b="0" i="0" smtClean="0">
                                          <a:solidFill>
                                            <a:srgbClr val="000066"/>
                                          </a:solidFill>
                                          <a:effectLst/>
                                          <a:latin typeface="Arial" panose="020B0604020202020204" pitchFamily="34" charset="0"/>
                                          <a:cs typeface="Arial" panose="020B0604020202020204" pitchFamily="34" charset="0"/>
                                        </a:rPr>
                                        <m:t>A</m:t>
                                      </m:r>
                                    </m:e>
                                    <m:sub>
                                      <m:r>
                                        <m:rPr>
                                          <m:nor/>
                                        </m:rPr>
                                        <a:rPr lang="es-MX" sz="1800" b="0" i="0" smtClean="0">
                                          <a:solidFill>
                                            <a:srgbClr val="00B050"/>
                                          </a:solidFill>
                                          <a:effectLst/>
                                          <a:latin typeface="Arial" panose="020B0604020202020204" pitchFamily="34" charset="0"/>
                                          <a:cs typeface="Arial" panose="020B0604020202020204" pitchFamily="34" charset="0"/>
                                        </a:rPr>
                                        <m:t>w</m:t>
                                      </m:r>
                                    </m:sub>
                                  </m:sSub>
                                </m:e>
                              </m:d>
                            </m:e>
                            <m:sup>
                              <m:r>
                                <m:rPr>
                                  <m:nor/>
                                </m:rPr>
                                <a:rPr lang="es-MX" sz="1800" b="0" i="0" smtClean="0">
                                  <a:solidFill>
                                    <a:srgbClr val="FF0000"/>
                                  </a:solidFill>
                                  <a:effectLst/>
                                  <a:latin typeface="Arial" panose="020B0604020202020204" pitchFamily="34" charset="0"/>
                                  <a:cs typeface="Arial" panose="020B0604020202020204" pitchFamily="34" charset="0"/>
                                </a:rPr>
                                <m:t>a</m:t>
                              </m:r>
                            </m:sup>
                          </m:sSup>
                          <m:r>
                            <m:rPr>
                              <m:nor/>
                            </m:rPr>
                            <a:rPr lang="es-MX" sz="1800" b="0" i="0">
                              <a:solidFill>
                                <a:srgbClr val="000066"/>
                              </a:solidFill>
                              <a:effectLst/>
                              <a:latin typeface="Arial" panose="020B0604020202020204" pitchFamily="34" charset="0"/>
                              <a:ea typeface="Cambria Math" panose="02040503050406030204" pitchFamily="18" charset="0"/>
                              <a:cs typeface="Arial" panose="020B0604020202020204" pitchFamily="34" charset="0"/>
                            </a:rPr>
                            <m:t>∙</m:t>
                          </m:r>
                          <m:sSup>
                            <m:sSupPr>
                              <m:ctrlPr>
                                <a:rPr lang="es-MX" sz="1800" b="0" i="1">
                                  <a:solidFill>
                                    <a:srgbClr val="000066"/>
                                  </a:solidFill>
                                  <a:effectLst/>
                                  <a:latin typeface="Cambria Math" panose="02040503050406030204" pitchFamily="18" charset="0"/>
                                </a:rPr>
                              </m:ctrlPr>
                            </m:sSupPr>
                            <m:e>
                              <m:d>
                                <m:dPr>
                                  <m:begChr m:val="["/>
                                  <m:endChr m:val="]"/>
                                  <m:ctrlPr>
                                    <a:rPr lang="es-MX" sz="1800" b="0" i="1">
                                      <a:solidFill>
                                        <a:srgbClr val="000066"/>
                                      </a:solidFill>
                                      <a:effectLst/>
                                      <a:latin typeface="Cambria Math" panose="02040503050406030204" pitchFamily="18" charset="0"/>
                                    </a:rPr>
                                  </m:ctrlPr>
                                </m:dPr>
                                <m:e>
                                  <m:sSub>
                                    <m:sSubPr>
                                      <m:ctrlPr>
                                        <a:rPr lang="es-MX" sz="1800" b="0" i="1">
                                          <a:solidFill>
                                            <a:srgbClr val="000066"/>
                                          </a:solidFill>
                                          <a:effectLst/>
                                          <a:latin typeface="Cambria Math" panose="02040503050406030204" pitchFamily="18" charset="0"/>
                                        </a:rPr>
                                      </m:ctrlPr>
                                    </m:sSubPr>
                                    <m:e>
                                      <m:r>
                                        <m:rPr>
                                          <m:nor/>
                                        </m:rPr>
                                        <a:rPr lang="es-MX" sz="1800" b="0" i="0" smtClean="0">
                                          <a:solidFill>
                                            <a:srgbClr val="000066"/>
                                          </a:solidFill>
                                          <a:effectLst/>
                                          <a:latin typeface="Arial" panose="020B0604020202020204" pitchFamily="34" charset="0"/>
                                          <a:cs typeface="Arial" panose="020B0604020202020204" pitchFamily="34" charset="0"/>
                                        </a:rPr>
                                        <m:t>B</m:t>
                                      </m:r>
                                    </m:e>
                                    <m:sub>
                                      <m:r>
                                        <m:rPr>
                                          <m:nor/>
                                        </m:rPr>
                                        <a:rPr lang="es-MX" sz="1800" b="0" i="0" smtClean="0">
                                          <a:solidFill>
                                            <a:srgbClr val="00B050"/>
                                          </a:solidFill>
                                          <a:effectLst/>
                                          <a:latin typeface="Arial" panose="020B0604020202020204" pitchFamily="34" charset="0"/>
                                          <a:cs typeface="Arial" panose="020B0604020202020204" pitchFamily="34" charset="0"/>
                                        </a:rPr>
                                        <m:t>x</m:t>
                                      </m:r>
                                    </m:sub>
                                  </m:sSub>
                                </m:e>
                              </m:d>
                            </m:e>
                            <m:sup>
                              <m:r>
                                <m:rPr>
                                  <m:nor/>
                                </m:rPr>
                                <a:rPr lang="es-MX" sz="1800" b="0" i="0" smtClean="0">
                                  <a:solidFill>
                                    <a:srgbClr val="FF0000"/>
                                  </a:solidFill>
                                  <a:effectLst/>
                                  <a:latin typeface="Arial" panose="020B0604020202020204" pitchFamily="34" charset="0"/>
                                  <a:cs typeface="Arial" panose="020B0604020202020204" pitchFamily="34" charset="0"/>
                                </a:rPr>
                                <m:t>b</m:t>
                              </m:r>
                            </m:sup>
                          </m:sSup>
                        </m:den>
                      </m:f>
                    </m:oMath>
                  </m:oMathPara>
                </a14:m>
                <a:endParaRPr lang="es-MX" sz="1800" b="0" dirty="0">
                  <a:solidFill>
                    <a:srgbClr val="000066"/>
                  </a:solidFill>
                  <a:effectLst/>
                  <a:latin typeface="Arial" panose="020B0604020202020204" pitchFamily="34" charset="0"/>
                  <a:cs typeface="Arial" panose="020B0604020202020204" pitchFamily="34" charset="0"/>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3377801" y="2592804"/>
                <a:ext cx="1888979" cy="760593"/>
              </a:xfrm>
              <a:prstGeom prst="rect">
                <a:avLst/>
              </a:prstGeom>
              <a:blipFill rotWithShape="0">
                <a:blip r:embed="rId3"/>
                <a:stretch>
                  <a:fillRect/>
                </a:stretch>
              </a:blipFill>
            </p:spPr>
            <p:txBody>
              <a:bodyPr/>
              <a:lstStyle/>
              <a:p>
                <a:r>
                  <a:rPr lang="es-MX">
                    <a:noFill/>
                  </a:rPr>
                  <a:t> </a:t>
                </a:r>
              </a:p>
            </p:txBody>
          </p:sp>
        </mc:Fallback>
      </mc:AlternateContent>
      <p:sp>
        <p:nvSpPr>
          <p:cNvPr id="26" name="Text Box 1030"/>
          <p:cNvSpPr txBox="1">
            <a:spLocks noChangeArrowheads="1"/>
          </p:cNvSpPr>
          <p:nvPr/>
        </p:nvSpPr>
        <p:spPr bwMode="auto">
          <a:xfrm>
            <a:off x="5417046" y="2780560"/>
            <a:ext cx="3115394" cy="437043"/>
          </a:xfrm>
          <a:prstGeom prst="rect">
            <a:avLst/>
          </a:prstGeom>
          <a:noFill/>
          <a:ln w="9525">
            <a:noFill/>
            <a:miter lim="800000"/>
            <a:headEnd/>
            <a:tailEnd/>
          </a:ln>
          <a:effectLst/>
        </p:spPr>
        <p:txBody>
          <a:bodyPr wrap="square">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Solo fase acuosa o gaseosa</a:t>
            </a:r>
          </a:p>
        </p:txBody>
      </p:sp>
      <mc:AlternateContent xmlns:mc="http://schemas.openxmlformats.org/markup-compatibility/2006" xmlns:a14="http://schemas.microsoft.com/office/drawing/2010/main">
        <mc:Choice Requires="a14">
          <p:sp>
            <p:nvSpPr>
              <p:cNvPr id="27" name="CuadroTexto 26"/>
              <p:cNvSpPr txBox="1"/>
              <p:nvPr/>
            </p:nvSpPr>
            <p:spPr>
              <a:xfrm>
                <a:off x="3474463" y="3751734"/>
                <a:ext cx="1695656" cy="8293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1800" b="0" i="1" smtClean="0">
                              <a:solidFill>
                                <a:srgbClr val="000066"/>
                              </a:solidFill>
                              <a:effectLst/>
                              <a:latin typeface="Cambria Math" panose="02040503050406030204" pitchFamily="18" charset="0"/>
                            </a:rPr>
                          </m:ctrlPr>
                        </m:sSubPr>
                        <m:e>
                          <m:r>
                            <m:rPr>
                              <m:nor/>
                            </m:rPr>
                            <a:rPr lang="es-MX" sz="1800" b="0" i="0" smtClean="0">
                              <a:solidFill>
                                <a:srgbClr val="000066"/>
                              </a:solidFill>
                              <a:effectLst/>
                              <a:latin typeface="Arial" panose="020B0604020202020204" pitchFamily="34" charset="0"/>
                              <a:cs typeface="Arial" panose="020B0604020202020204" pitchFamily="34" charset="0"/>
                            </a:rPr>
                            <m:t>K</m:t>
                          </m:r>
                        </m:e>
                        <m:sub>
                          <m:r>
                            <m:rPr>
                              <m:nor/>
                            </m:rPr>
                            <a:rPr lang="es-MX" sz="1800" b="0">
                              <a:solidFill>
                                <a:srgbClr val="000066"/>
                              </a:solidFill>
                              <a:effectLst/>
                              <a:latin typeface="Arial" panose="020B0604020202020204" pitchFamily="34" charset="0"/>
                              <a:cs typeface="Arial" panose="020B0604020202020204" pitchFamily="34" charset="0"/>
                            </a:rPr>
                            <m:t>P</m:t>
                          </m:r>
                        </m:sub>
                      </m:sSub>
                      <m:r>
                        <a:rPr lang="es-MX" sz="1800" b="0" i="1" smtClean="0">
                          <a:solidFill>
                            <a:srgbClr val="000066"/>
                          </a:solidFill>
                          <a:effectLst/>
                          <a:latin typeface="Cambria Math" panose="02040503050406030204" pitchFamily="18" charset="0"/>
                        </a:rPr>
                        <m:t> </m:t>
                      </m:r>
                      <m:r>
                        <m:rPr>
                          <m:nor/>
                        </m:rPr>
                        <a:rPr lang="es-MX" sz="1800" b="0" i="0" smtClean="0">
                          <a:solidFill>
                            <a:srgbClr val="000066"/>
                          </a:solidFill>
                          <a:effectLst/>
                          <a:latin typeface="Arial" panose="020B0604020202020204" pitchFamily="34" charset="0"/>
                          <a:cs typeface="Arial" panose="020B0604020202020204" pitchFamily="34" charset="0"/>
                        </a:rPr>
                        <m:t>= </m:t>
                      </m:r>
                      <m:f>
                        <m:fPr>
                          <m:ctrlPr>
                            <a:rPr lang="es-MX" sz="1800" b="0" i="1" smtClean="0">
                              <a:solidFill>
                                <a:srgbClr val="000066"/>
                              </a:solidFill>
                              <a:effectLst/>
                              <a:latin typeface="Cambria Math" panose="02040503050406030204" pitchFamily="18" charset="0"/>
                            </a:rPr>
                          </m:ctrlPr>
                        </m:fPr>
                        <m:num>
                          <m:sSup>
                            <m:sSupPr>
                              <m:ctrlPr>
                                <a:rPr lang="es-MX" sz="1800" b="0" i="1" smtClean="0">
                                  <a:solidFill>
                                    <a:srgbClr val="000066"/>
                                  </a:solidFill>
                                  <a:effectLst/>
                                  <a:latin typeface="Cambria Math" panose="02040503050406030204" pitchFamily="18" charset="0"/>
                                </a:rPr>
                              </m:ctrlPr>
                            </m:sSupPr>
                            <m:e>
                              <m:sSub>
                                <m:sSubPr>
                                  <m:ctrlPr>
                                    <a:rPr lang="es-MX" sz="1800" b="0" i="1">
                                      <a:solidFill>
                                        <a:srgbClr val="000066"/>
                                      </a:solidFill>
                                      <a:effectLst/>
                                      <a:latin typeface="Cambria Math" panose="02040503050406030204" pitchFamily="18" charset="0"/>
                                    </a:rPr>
                                  </m:ctrlPr>
                                </m:sSubPr>
                                <m:e>
                                  <m:r>
                                    <m:rPr>
                                      <m:nor/>
                                    </m:rPr>
                                    <a:rPr lang="es-MX" sz="1800" b="0">
                                      <a:solidFill>
                                        <a:srgbClr val="000066"/>
                                      </a:solidFill>
                                      <a:effectLst/>
                                      <a:latin typeface="Arial" panose="020B0604020202020204" pitchFamily="34" charset="0"/>
                                      <a:cs typeface="Arial" panose="020B0604020202020204" pitchFamily="34" charset="0"/>
                                    </a:rPr>
                                    <m:t>P</m:t>
                                  </m:r>
                                </m:e>
                                <m:sub>
                                  <m:r>
                                    <m:rPr>
                                      <m:nor/>
                                    </m:rPr>
                                    <a:rPr lang="es-MX" sz="1800" b="0" i="0" smtClean="0">
                                      <a:solidFill>
                                        <a:srgbClr val="000066"/>
                                      </a:solidFill>
                                      <a:effectLst/>
                                      <a:latin typeface="Arial" panose="020B0604020202020204" pitchFamily="34" charset="0"/>
                                      <a:cs typeface="Arial" panose="020B0604020202020204" pitchFamily="34" charset="0"/>
                                    </a:rPr>
                                    <m:t>C</m:t>
                                  </m:r>
                                </m:sub>
                              </m:sSub>
                            </m:e>
                            <m:sup>
                              <m:r>
                                <m:rPr>
                                  <m:nor/>
                                </m:rPr>
                                <a:rPr lang="es-MX" sz="1800" b="0" i="0" smtClean="0">
                                  <a:solidFill>
                                    <a:srgbClr val="FF0000"/>
                                  </a:solidFill>
                                  <a:effectLst/>
                                  <a:latin typeface="Arial" panose="020B0604020202020204" pitchFamily="34" charset="0"/>
                                  <a:cs typeface="Arial" panose="020B0604020202020204" pitchFamily="34" charset="0"/>
                                </a:rPr>
                                <m:t>c</m:t>
                              </m:r>
                            </m:sup>
                          </m:sSup>
                          <m:r>
                            <m:rPr>
                              <m:nor/>
                            </m:rPr>
                            <a:rPr lang="es-MX" sz="1800" b="0" i="0" smtClean="0">
                              <a:solidFill>
                                <a:srgbClr val="000066"/>
                              </a:solidFill>
                              <a:effectLst/>
                              <a:latin typeface="Arial" panose="020B0604020202020204" pitchFamily="34" charset="0"/>
                              <a:ea typeface="Cambria Math" panose="02040503050406030204" pitchFamily="18" charset="0"/>
                              <a:cs typeface="Arial" panose="020B0604020202020204" pitchFamily="34" charset="0"/>
                            </a:rPr>
                            <m:t>∙</m:t>
                          </m:r>
                          <m:sSup>
                            <m:sSupPr>
                              <m:ctrlPr>
                                <a:rPr lang="es-MX" sz="1800" b="0" i="1">
                                  <a:solidFill>
                                    <a:srgbClr val="000066"/>
                                  </a:solidFill>
                                  <a:effectLst/>
                                  <a:latin typeface="Cambria Math" panose="02040503050406030204" pitchFamily="18" charset="0"/>
                                </a:rPr>
                              </m:ctrlPr>
                            </m:sSupPr>
                            <m:e>
                              <m:sSub>
                                <m:sSubPr>
                                  <m:ctrlPr>
                                    <a:rPr lang="es-MX" sz="1800" b="0" i="1">
                                      <a:solidFill>
                                        <a:srgbClr val="000066"/>
                                      </a:solidFill>
                                      <a:effectLst/>
                                      <a:latin typeface="Cambria Math" panose="02040503050406030204" pitchFamily="18" charset="0"/>
                                    </a:rPr>
                                  </m:ctrlPr>
                                </m:sSubPr>
                                <m:e>
                                  <m:r>
                                    <m:rPr>
                                      <m:nor/>
                                    </m:rPr>
                                    <a:rPr lang="es-MX" sz="1800" b="0">
                                      <a:solidFill>
                                        <a:srgbClr val="000066"/>
                                      </a:solidFill>
                                      <a:effectLst/>
                                      <a:latin typeface="Arial" panose="020B0604020202020204" pitchFamily="34" charset="0"/>
                                      <a:cs typeface="Arial" panose="020B0604020202020204" pitchFamily="34" charset="0"/>
                                    </a:rPr>
                                    <m:t>P</m:t>
                                  </m:r>
                                </m:e>
                                <m:sub>
                                  <m:r>
                                    <m:rPr>
                                      <m:nor/>
                                    </m:rPr>
                                    <a:rPr lang="es-MX" sz="1800" b="0" i="0" smtClean="0">
                                      <a:solidFill>
                                        <a:srgbClr val="000066"/>
                                      </a:solidFill>
                                      <a:effectLst/>
                                      <a:latin typeface="Arial" panose="020B0604020202020204" pitchFamily="34" charset="0"/>
                                      <a:cs typeface="Arial" panose="020B0604020202020204" pitchFamily="34" charset="0"/>
                                    </a:rPr>
                                    <m:t>D</m:t>
                                  </m:r>
                                </m:sub>
                              </m:sSub>
                            </m:e>
                            <m:sup>
                              <m:r>
                                <m:rPr>
                                  <m:nor/>
                                </m:rPr>
                                <a:rPr lang="es-MX" sz="1800" b="0" i="0" smtClean="0">
                                  <a:solidFill>
                                    <a:srgbClr val="FF0000"/>
                                  </a:solidFill>
                                  <a:effectLst/>
                                  <a:latin typeface="Arial" panose="020B0604020202020204" pitchFamily="34" charset="0"/>
                                  <a:cs typeface="Arial" panose="020B0604020202020204" pitchFamily="34" charset="0"/>
                                </a:rPr>
                                <m:t>d</m:t>
                              </m:r>
                            </m:sup>
                          </m:sSup>
                        </m:num>
                        <m:den>
                          <m:sSup>
                            <m:sSupPr>
                              <m:ctrlPr>
                                <a:rPr lang="es-MX" sz="1800" b="0" i="1">
                                  <a:solidFill>
                                    <a:srgbClr val="000066"/>
                                  </a:solidFill>
                                  <a:effectLst/>
                                  <a:latin typeface="Cambria Math" panose="02040503050406030204" pitchFamily="18" charset="0"/>
                                </a:rPr>
                              </m:ctrlPr>
                            </m:sSupPr>
                            <m:e>
                              <m:sSub>
                                <m:sSubPr>
                                  <m:ctrlPr>
                                    <a:rPr lang="es-MX" sz="1800" b="0" i="1">
                                      <a:solidFill>
                                        <a:srgbClr val="000066"/>
                                      </a:solidFill>
                                      <a:effectLst/>
                                      <a:latin typeface="Cambria Math" panose="02040503050406030204" pitchFamily="18" charset="0"/>
                                    </a:rPr>
                                  </m:ctrlPr>
                                </m:sSubPr>
                                <m:e>
                                  <m:r>
                                    <m:rPr>
                                      <m:nor/>
                                    </m:rPr>
                                    <a:rPr lang="es-MX" sz="1800" b="0">
                                      <a:solidFill>
                                        <a:srgbClr val="000066"/>
                                      </a:solidFill>
                                      <a:effectLst/>
                                      <a:latin typeface="Arial" panose="020B0604020202020204" pitchFamily="34" charset="0"/>
                                      <a:cs typeface="Arial" panose="020B0604020202020204" pitchFamily="34" charset="0"/>
                                    </a:rPr>
                                    <m:t>P</m:t>
                                  </m:r>
                                </m:e>
                                <m:sub>
                                  <m:r>
                                    <m:rPr>
                                      <m:nor/>
                                    </m:rPr>
                                    <a:rPr lang="es-MX" sz="1800" b="0" i="0" smtClean="0">
                                      <a:solidFill>
                                        <a:srgbClr val="000066"/>
                                      </a:solidFill>
                                      <a:effectLst/>
                                      <a:latin typeface="Arial" panose="020B0604020202020204" pitchFamily="34" charset="0"/>
                                      <a:cs typeface="Arial" panose="020B0604020202020204" pitchFamily="34" charset="0"/>
                                    </a:rPr>
                                    <m:t>A</m:t>
                                  </m:r>
                                </m:sub>
                              </m:sSub>
                            </m:e>
                            <m:sup>
                              <m:r>
                                <m:rPr>
                                  <m:nor/>
                                </m:rPr>
                                <a:rPr lang="es-MX" sz="1800" b="0" i="0" smtClean="0">
                                  <a:solidFill>
                                    <a:srgbClr val="FF0000"/>
                                  </a:solidFill>
                                  <a:effectLst/>
                                  <a:latin typeface="Arial" panose="020B0604020202020204" pitchFamily="34" charset="0"/>
                                  <a:cs typeface="Arial" panose="020B0604020202020204" pitchFamily="34" charset="0"/>
                                </a:rPr>
                                <m:t>a</m:t>
                              </m:r>
                            </m:sup>
                          </m:sSup>
                          <m:r>
                            <m:rPr>
                              <m:nor/>
                            </m:rPr>
                            <a:rPr lang="es-MX" sz="1800" b="0" i="0">
                              <a:solidFill>
                                <a:srgbClr val="000066"/>
                              </a:solidFill>
                              <a:effectLst/>
                              <a:latin typeface="Arial" panose="020B0604020202020204" pitchFamily="34" charset="0"/>
                              <a:ea typeface="Cambria Math" panose="02040503050406030204" pitchFamily="18" charset="0"/>
                              <a:cs typeface="Arial" panose="020B0604020202020204" pitchFamily="34" charset="0"/>
                            </a:rPr>
                            <m:t>∙</m:t>
                          </m:r>
                          <m:sSup>
                            <m:sSupPr>
                              <m:ctrlPr>
                                <a:rPr lang="es-MX" sz="1800" b="0" i="1">
                                  <a:solidFill>
                                    <a:srgbClr val="000066"/>
                                  </a:solidFill>
                                  <a:effectLst/>
                                  <a:latin typeface="Cambria Math" panose="02040503050406030204" pitchFamily="18" charset="0"/>
                                </a:rPr>
                              </m:ctrlPr>
                            </m:sSupPr>
                            <m:e>
                              <m:sSub>
                                <m:sSubPr>
                                  <m:ctrlPr>
                                    <a:rPr lang="es-MX" sz="1800" b="0" i="1">
                                      <a:solidFill>
                                        <a:srgbClr val="000066"/>
                                      </a:solidFill>
                                      <a:effectLst/>
                                      <a:latin typeface="Cambria Math" panose="02040503050406030204" pitchFamily="18" charset="0"/>
                                    </a:rPr>
                                  </m:ctrlPr>
                                </m:sSubPr>
                                <m:e>
                                  <m:r>
                                    <m:rPr>
                                      <m:nor/>
                                    </m:rPr>
                                    <a:rPr lang="es-MX" sz="1800" b="0">
                                      <a:solidFill>
                                        <a:srgbClr val="000066"/>
                                      </a:solidFill>
                                      <a:effectLst/>
                                      <a:latin typeface="Arial" panose="020B0604020202020204" pitchFamily="34" charset="0"/>
                                      <a:cs typeface="Arial" panose="020B0604020202020204" pitchFamily="34" charset="0"/>
                                    </a:rPr>
                                    <m:t>P</m:t>
                                  </m:r>
                                </m:e>
                                <m:sub>
                                  <m:r>
                                    <m:rPr>
                                      <m:nor/>
                                    </m:rPr>
                                    <a:rPr lang="es-MX" sz="1800" b="0" i="0" smtClean="0">
                                      <a:solidFill>
                                        <a:srgbClr val="000066"/>
                                      </a:solidFill>
                                      <a:effectLst/>
                                      <a:latin typeface="Arial" panose="020B0604020202020204" pitchFamily="34" charset="0"/>
                                      <a:cs typeface="Arial" panose="020B0604020202020204" pitchFamily="34" charset="0"/>
                                    </a:rPr>
                                    <m:t>B</m:t>
                                  </m:r>
                                </m:sub>
                              </m:sSub>
                            </m:e>
                            <m:sup>
                              <m:r>
                                <m:rPr>
                                  <m:nor/>
                                </m:rPr>
                                <a:rPr lang="es-MX" sz="1800" b="0" i="0" smtClean="0">
                                  <a:solidFill>
                                    <a:srgbClr val="FF0000"/>
                                  </a:solidFill>
                                  <a:effectLst/>
                                  <a:latin typeface="Arial" panose="020B0604020202020204" pitchFamily="34" charset="0"/>
                                  <a:cs typeface="Arial" panose="020B0604020202020204" pitchFamily="34" charset="0"/>
                                </a:rPr>
                                <m:t>b</m:t>
                              </m:r>
                            </m:sup>
                          </m:sSup>
                        </m:den>
                      </m:f>
                    </m:oMath>
                  </m:oMathPara>
                </a14:m>
                <a:endParaRPr lang="es-MX" sz="1800" b="0" dirty="0">
                  <a:solidFill>
                    <a:srgbClr val="000066"/>
                  </a:solidFill>
                  <a:effectLst/>
                  <a:latin typeface="Arial" panose="020B0604020202020204" pitchFamily="34" charset="0"/>
                  <a:cs typeface="Arial" panose="020B0604020202020204" pitchFamily="34" charset="0"/>
                </a:endParaRPr>
              </a:p>
            </p:txBody>
          </p:sp>
        </mc:Choice>
        <mc:Fallback xmlns="">
          <p:sp>
            <p:nvSpPr>
              <p:cNvPr id="27" name="CuadroTexto 26"/>
              <p:cNvSpPr txBox="1">
                <a:spLocks noRot="1" noChangeAspect="1" noMove="1" noResize="1" noEditPoints="1" noAdjustHandles="1" noChangeArrowheads="1" noChangeShapeType="1" noTextEdit="1"/>
              </p:cNvSpPr>
              <p:nvPr/>
            </p:nvSpPr>
            <p:spPr>
              <a:xfrm>
                <a:off x="3474463" y="3751734"/>
                <a:ext cx="1695656" cy="829394"/>
              </a:xfrm>
              <a:prstGeom prst="rect">
                <a:avLst/>
              </a:prstGeom>
              <a:blipFill rotWithShape="0">
                <a:blip r:embed="rId4"/>
                <a:stretch>
                  <a:fillRect/>
                </a:stretch>
              </a:blipFill>
            </p:spPr>
            <p:txBody>
              <a:bodyPr/>
              <a:lstStyle/>
              <a:p>
                <a:r>
                  <a:rPr lang="es-MX">
                    <a:noFill/>
                  </a:rPr>
                  <a:t> </a:t>
                </a:r>
              </a:p>
            </p:txBody>
          </p:sp>
        </mc:Fallback>
      </mc:AlternateContent>
      <p:sp>
        <p:nvSpPr>
          <p:cNvPr id="28" name="Text Box 1030"/>
          <p:cNvSpPr txBox="1">
            <a:spLocks noChangeArrowheads="1"/>
          </p:cNvSpPr>
          <p:nvPr/>
        </p:nvSpPr>
        <p:spPr bwMode="auto">
          <a:xfrm>
            <a:off x="5417046" y="3947909"/>
            <a:ext cx="3115394" cy="437043"/>
          </a:xfrm>
          <a:prstGeom prst="rect">
            <a:avLst/>
          </a:prstGeom>
          <a:noFill/>
          <a:ln w="9525">
            <a:noFill/>
            <a:miter lim="800000"/>
            <a:headEnd/>
            <a:tailEnd/>
          </a:ln>
          <a:effectLst/>
        </p:spPr>
        <p:txBody>
          <a:bodyPr wrap="square">
            <a:spAutoFit/>
          </a:bodyPr>
          <a:lstStyle/>
          <a:p>
            <a:pPr algn="just" eaLnBrk="1" hangingPunct="1">
              <a:lnSpc>
                <a:spcPct val="140000"/>
              </a:lnSpc>
              <a:spcAft>
                <a:spcPct val="40000"/>
              </a:spcAft>
            </a:pPr>
            <a:r>
              <a:rPr lang="es-MX" sz="1600" b="0" dirty="0">
                <a:solidFill>
                  <a:srgbClr val="000066"/>
                </a:solidFill>
                <a:effectLst/>
                <a:cs typeface="Times New Roman" pitchFamily="18" charset="0"/>
              </a:rPr>
              <a:t>Solo fase gaseosa</a:t>
            </a:r>
          </a:p>
        </p:txBody>
      </p:sp>
      <p:grpSp>
        <p:nvGrpSpPr>
          <p:cNvPr id="7" name="Grupo 6"/>
          <p:cNvGrpSpPr/>
          <p:nvPr/>
        </p:nvGrpSpPr>
        <p:grpSpPr>
          <a:xfrm>
            <a:off x="1807497" y="1697130"/>
            <a:ext cx="5640134" cy="400110"/>
            <a:chOff x="1807497" y="1697130"/>
            <a:chExt cx="5640134" cy="400110"/>
          </a:xfrm>
        </p:grpSpPr>
        <p:sp>
          <p:nvSpPr>
            <p:cNvPr id="24" name="CuadroTexto 23"/>
            <p:cNvSpPr txBox="1"/>
            <p:nvPr/>
          </p:nvSpPr>
          <p:spPr>
            <a:xfrm>
              <a:off x="1807497" y="1697130"/>
              <a:ext cx="5640134" cy="400110"/>
            </a:xfrm>
            <a:prstGeom prst="rect">
              <a:avLst/>
            </a:prstGeom>
            <a:noFill/>
          </p:spPr>
          <p:txBody>
            <a:bodyPr wrap="none" rtlCol="0">
              <a:spAutoFit/>
            </a:bodyPr>
            <a:lstStyle/>
            <a:p>
              <a:r>
                <a:rPr lang="es-MX" sz="2000" b="0" dirty="0">
                  <a:solidFill>
                    <a:srgbClr val="FF0000"/>
                  </a:solidFill>
                  <a:effectLst/>
                </a:rPr>
                <a:t>a</a:t>
              </a:r>
              <a:r>
                <a:rPr lang="es-MX" sz="2000" b="0" dirty="0">
                  <a:solidFill>
                    <a:srgbClr val="000066"/>
                  </a:solidFill>
                  <a:effectLst/>
                </a:rPr>
                <a:t> </a:t>
              </a:r>
              <a:r>
                <a:rPr lang="es-MX" sz="2000" b="0" dirty="0" err="1">
                  <a:solidFill>
                    <a:srgbClr val="000066"/>
                  </a:solidFill>
                  <a:effectLst/>
                </a:rPr>
                <a:t>A</a:t>
              </a:r>
              <a:r>
                <a:rPr lang="es-MX" sz="2000" b="0" baseline="-25000" dirty="0" err="1">
                  <a:solidFill>
                    <a:srgbClr val="00B050"/>
                  </a:solidFill>
                  <a:effectLst/>
                </a:rPr>
                <a:t>w</a:t>
              </a:r>
              <a:r>
                <a:rPr lang="es-MX" sz="2000" b="0" dirty="0">
                  <a:solidFill>
                    <a:srgbClr val="000066"/>
                  </a:solidFill>
                  <a:effectLst/>
                </a:rPr>
                <a:t>       +      </a:t>
              </a:r>
              <a:r>
                <a:rPr lang="es-MX" sz="2000" b="0" dirty="0">
                  <a:solidFill>
                    <a:srgbClr val="FF0000"/>
                  </a:solidFill>
                  <a:effectLst/>
                </a:rPr>
                <a:t> b </a:t>
              </a:r>
              <a:r>
                <a:rPr lang="es-MX" sz="2000" b="0" dirty="0" err="1">
                  <a:solidFill>
                    <a:srgbClr val="000066"/>
                  </a:solidFill>
                  <a:effectLst/>
                </a:rPr>
                <a:t>B</a:t>
              </a:r>
              <a:r>
                <a:rPr lang="es-MX" sz="2000" b="0" baseline="-25000" dirty="0" err="1">
                  <a:solidFill>
                    <a:srgbClr val="00B050"/>
                  </a:solidFill>
                  <a:effectLst/>
                </a:rPr>
                <a:t>x</a:t>
              </a:r>
              <a:r>
                <a:rPr lang="es-MX" sz="2000" b="0" dirty="0">
                  <a:solidFill>
                    <a:srgbClr val="000066"/>
                  </a:solidFill>
                  <a:effectLst/>
                </a:rPr>
                <a:t>                  </a:t>
              </a:r>
              <a:r>
                <a:rPr lang="es-MX" sz="2000" b="0" dirty="0">
                  <a:solidFill>
                    <a:srgbClr val="FF0000"/>
                  </a:solidFill>
                  <a:effectLst/>
                </a:rPr>
                <a:t>c</a:t>
              </a:r>
              <a:r>
                <a:rPr lang="es-MX" sz="2000" b="0" dirty="0">
                  <a:solidFill>
                    <a:srgbClr val="000066"/>
                  </a:solidFill>
                  <a:effectLst/>
                </a:rPr>
                <a:t> </a:t>
              </a:r>
              <a:r>
                <a:rPr lang="es-MX" sz="2000" b="0" dirty="0" err="1">
                  <a:solidFill>
                    <a:srgbClr val="000066"/>
                  </a:solidFill>
                  <a:effectLst/>
                </a:rPr>
                <a:t>C</a:t>
              </a:r>
              <a:r>
                <a:rPr lang="es-MX" sz="2000" b="0" baseline="-25000" dirty="0" err="1">
                  <a:solidFill>
                    <a:srgbClr val="00B050"/>
                  </a:solidFill>
                  <a:effectLst/>
                </a:rPr>
                <a:t>y</a:t>
              </a:r>
              <a:r>
                <a:rPr lang="es-MX" sz="2000" b="0" dirty="0">
                  <a:solidFill>
                    <a:srgbClr val="000066"/>
                  </a:solidFill>
                  <a:effectLst/>
                </a:rPr>
                <a:t>       +      </a:t>
              </a:r>
              <a:r>
                <a:rPr lang="es-MX" sz="2000" b="0" dirty="0">
                  <a:solidFill>
                    <a:srgbClr val="FF0000"/>
                  </a:solidFill>
                  <a:effectLst/>
                </a:rPr>
                <a:t> d </a:t>
              </a:r>
              <a:r>
                <a:rPr lang="es-MX" sz="2000" b="0" dirty="0" err="1">
                  <a:solidFill>
                    <a:srgbClr val="000066"/>
                  </a:solidFill>
                  <a:effectLst/>
                </a:rPr>
                <a:t>D</a:t>
              </a:r>
              <a:r>
                <a:rPr lang="es-MX" sz="2000" b="0" baseline="-25000" dirty="0" err="1">
                  <a:solidFill>
                    <a:srgbClr val="00B050"/>
                  </a:solidFill>
                  <a:effectLst/>
                </a:rPr>
                <a:t>z</a:t>
              </a:r>
              <a:endParaRPr lang="es-MX" sz="2000" b="0" dirty="0">
                <a:solidFill>
                  <a:srgbClr val="00B050"/>
                </a:solidFill>
                <a:effectLst/>
              </a:endParaRPr>
            </a:p>
          </p:txBody>
        </p:sp>
        <p:grpSp>
          <p:nvGrpSpPr>
            <p:cNvPr id="6" name="Grupo 5"/>
            <p:cNvGrpSpPr/>
            <p:nvPr/>
          </p:nvGrpSpPr>
          <p:grpSpPr>
            <a:xfrm>
              <a:off x="4485380" y="1859327"/>
              <a:ext cx="432000" cy="74399"/>
              <a:chOff x="8173816" y="1412776"/>
              <a:chExt cx="432000" cy="74399"/>
            </a:xfrm>
          </p:grpSpPr>
          <p:cxnSp>
            <p:nvCxnSpPr>
              <p:cNvPr id="4" name="Conector recto de flecha 3"/>
              <p:cNvCxnSpPr/>
              <p:nvPr/>
            </p:nvCxnSpPr>
            <p:spPr bwMode="auto">
              <a:xfrm flipH="1">
                <a:off x="8173816" y="1487175"/>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cxnSp>
            <p:nvCxnSpPr>
              <p:cNvPr id="17" name="Conector recto de flecha 16"/>
              <p:cNvCxnSpPr/>
              <p:nvPr/>
            </p:nvCxnSpPr>
            <p:spPr bwMode="auto">
              <a:xfrm>
                <a:off x="8173816" y="1412776"/>
                <a:ext cx="432000" cy="0"/>
              </a:xfrm>
              <a:prstGeom prst="straightConnector1">
                <a:avLst/>
              </a:prstGeom>
              <a:solidFill>
                <a:schemeClr val="accent1"/>
              </a:solidFill>
              <a:ln w="9525" cap="flat" cmpd="sng" algn="ctr">
                <a:solidFill>
                  <a:srgbClr val="000066"/>
                </a:solidFill>
                <a:prstDash val="solid"/>
                <a:round/>
                <a:headEnd type="none" w="med" len="med"/>
                <a:tailEnd type="stealth"/>
              </a:ln>
              <a:effectLst/>
            </p:spPr>
          </p:cxnSp>
        </p:grpSp>
      </p:grpSp>
    </p:spTree>
    <p:extLst>
      <p:ext uri="{BB962C8B-B14F-4D97-AF65-F5344CB8AC3E}">
        <p14:creationId xmlns:p14="http://schemas.microsoft.com/office/powerpoint/2010/main" val="2786591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713" name="Text Box 105"/>
          <p:cNvSpPr txBox="1">
            <a:spLocks noChangeArrowheads="1"/>
          </p:cNvSpPr>
          <p:nvPr/>
        </p:nvSpPr>
        <p:spPr bwMode="auto">
          <a:xfrm>
            <a:off x="753411" y="1412776"/>
            <a:ext cx="7635600" cy="1776384"/>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ES" sz="1600" b="0" i="1" dirty="0">
                <a:solidFill>
                  <a:srgbClr val="000066"/>
                </a:solidFill>
                <a:effectLst/>
                <a:latin typeface="Arial" panose="020B0604020202020204" pitchFamily="34" charset="0"/>
                <a:cs typeface="Arial" panose="020B0604020202020204" pitchFamily="34" charset="0"/>
              </a:rPr>
              <a:t>“Cuando un sistema que se encuentra en equilibrio dinámico, es perturbado por una variación de presión, temperatura, volumen o cantidad de alguno de los componentes, el sistema pierde su estado de equilibrio; sin embargo, el mismo sistema se desplaza de tal forma que minimiza el efecto de dicha perturbación hasta alcanzar un nuevo estado de equilibrio”</a:t>
            </a:r>
          </a:p>
        </p:txBody>
      </p:sp>
      <p:sp>
        <p:nvSpPr>
          <p:cNvPr id="4" name="Text Box 19"/>
          <p:cNvSpPr txBox="1">
            <a:spLocks noChangeArrowheads="1"/>
          </p:cNvSpPr>
          <p:nvPr/>
        </p:nvSpPr>
        <p:spPr bwMode="auto">
          <a:xfrm>
            <a:off x="2899119" y="731251"/>
            <a:ext cx="3344185"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Principio de Le </a:t>
            </a:r>
            <a:r>
              <a:rPr lang="es-ES" sz="2100" dirty="0" err="1">
                <a:solidFill>
                  <a:srgbClr val="000066"/>
                </a:solidFill>
                <a:effectLst/>
              </a:rPr>
              <a:t>Chatelier</a:t>
            </a:r>
            <a:endParaRPr lang="es-ES" sz="2100" dirty="0">
              <a:solidFill>
                <a:srgbClr val="000066"/>
              </a:solidFill>
              <a:effectLst/>
            </a:endParaRPr>
          </a:p>
        </p:txBody>
      </p:sp>
      <p:pic>
        <p:nvPicPr>
          <p:cNvPr id="2" name="Imagen 1">
            <a:extLst>
              <a:ext uri="{FF2B5EF4-FFF2-40B4-BE49-F238E27FC236}">
                <a16:creationId xmlns="" xmlns:a16="http://schemas.microsoft.com/office/drawing/2014/main" id="{F5710E83-42F6-41BF-B29A-00DE2BBBA3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699792" y="3455187"/>
            <a:ext cx="3284180" cy="27635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6713"/>
                                        </p:tgtEl>
                                        <p:attrNameLst>
                                          <p:attrName>style.visibility</p:attrName>
                                        </p:attrNameLst>
                                      </p:cBhvr>
                                      <p:to>
                                        <p:strVal val="visible"/>
                                      </p:to>
                                    </p:set>
                                    <p:animEffect transition="in" filter="strips(downRight)">
                                      <p:cBhvr>
                                        <p:cTn id="7" dur="500"/>
                                        <p:tgtEl>
                                          <p:spTgt spid="1967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9"/>
          <p:cNvSpPr txBox="1">
            <a:spLocks noChangeArrowheads="1"/>
          </p:cNvSpPr>
          <p:nvPr/>
        </p:nvSpPr>
        <p:spPr bwMode="auto">
          <a:xfrm>
            <a:off x="2899119" y="731251"/>
            <a:ext cx="3344185"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Principio de Le </a:t>
            </a:r>
            <a:r>
              <a:rPr lang="es-ES" sz="2100" dirty="0" err="1">
                <a:solidFill>
                  <a:srgbClr val="000066"/>
                </a:solidFill>
                <a:effectLst/>
              </a:rPr>
              <a:t>Chatelier</a:t>
            </a:r>
            <a:endParaRPr lang="es-ES" sz="2100" dirty="0">
              <a:solidFill>
                <a:srgbClr val="000066"/>
              </a:solidFill>
              <a:effectLst/>
            </a:endParaRPr>
          </a:p>
        </p:txBody>
      </p:sp>
      <p:graphicFrame>
        <p:nvGraphicFramePr>
          <p:cNvPr id="9" name="Tabla 8">
            <a:extLst>
              <a:ext uri="{FF2B5EF4-FFF2-40B4-BE49-F238E27FC236}">
                <a16:creationId xmlns="" xmlns:a16="http://schemas.microsoft.com/office/drawing/2014/main" id="{024849A9-8B39-459A-A9A2-5BD43EBD7E37}"/>
              </a:ext>
            </a:extLst>
          </p:cNvPr>
          <p:cNvGraphicFramePr>
            <a:graphicFrameLocks noGrp="1"/>
          </p:cNvGraphicFramePr>
          <p:nvPr>
            <p:extLst>
              <p:ext uri="{D42A27DB-BD31-4B8C-83A1-F6EECF244321}">
                <p14:modId xmlns:p14="http://schemas.microsoft.com/office/powerpoint/2010/main" val="283931796"/>
              </p:ext>
            </p:extLst>
          </p:nvPr>
        </p:nvGraphicFramePr>
        <p:xfrm>
          <a:off x="799677" y="1340768"/>
          <a:ext cx="7543068" cy="5319863"/>
        </p:xfrm>
        <a:graphic>
          <a:graphicData uri="http://schemas.openxmlformats.org/drawingml/2006/table">
            <a:tbl>
              <a:tblPr/>
              <a:tblGrid>
                <a:gridCol w="288032">
                  <a:extLst>
                    <a:ext uri="{9D8B030D-6E8A-4147-A177-3AD203B41FA5}">
                      <a16:colId xmlns="" xmlns:a16="http://schemas.microsoft.com/office/drawing/2014/main" val="2473204261"/>
                    </a:ext>
                  </a:extLst>
                </a:gridCol>
                <a:gridCol w="4048642">
                  <a:extLst>
                    <a:ext uri="{9D8B030D-6E8A-4147-A177-3AD203B41FA5}">
                      <a16:colId xmlns="" xmlns:a16="http://schemas.microsoft.com/office/drawing/2014/main" val="2369062639"/>
                    </a:ext>
                  </a:extLst>
                </a:gridCol>
                <a:gridCol w="3206394">
                  <a:extLst>
                    <a:ext uri="{9D8B030D-6E8A-4147-A177-3AD203B41FA5}">
                      <a16:colId xmlns="" xmlns:a16="http://schemas.microsoft.com/office/drawing/2014/main" val="3435569971"/>
                    </a:ext>
                  </a:extLst>
                </a:gridCol>
              </a:tblGrid>
              <a:tr h="238883">
                <a:tc>
                  <a:txBody>
                    <a:bodyPr/>
                    <a:lstStyle/>
                    <a:p>
                      <a:pPr algn="ctr" fontAlgn="auto" hangingPunct="1">
                        <a:lnSpc>
                          <a:spcPct val="130000"/>
                        </a:lnSpc>
                        <a:spcAft>
                          <a:spcPts val="0"/>
                        </a:spcAft>
                        <a:tabLst>
                          <a:tab pos="342900" algn="l"/>
                        </a:tabLst>
                      </a:pPr>
                      <a:r>
                        <a:rPr lang="es-MX" sz="1000" b="1" spc="-100" dirty="0">
                          <a:effectLst/>
                          <a:latin typeface="Arial" panose="020B0604020202020204" pitchFamily="34" charset="0"/>
                          <a:ea typeface="Times New Roman" panose="02020603050405020304" pitchFamily="18" charset="0"/>
                        </a:rPr>
                        <a:t> </a:t>
                      </a:r>
                      <a:endParaRPr lang="es-MX" sz="1000" dirty="0">
                        <a:effectLst/>
                        <a:latin typeface="Times New Roman" panose="02020603050405020304" pitchFamily="18" charset="0"/>
                        <a:ea typeface="Times New Roman" panose="02020603050405020304" pitchFamily="18" charset="0"/>
                      </a:endParaRPr>
                    </a:p>
                  </a:txBody>
                  <a:tcPr marL="35563" marR="3556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200" b="1" dirty="0">
                          <a:effectLst/>
                          <a:latin typeface="Arial" panose="020B0604020202020204" pitchFamily="34" charset="0"/>
                          <a:ea typeface="Times New Roman" panose="02020603050405020304" pitchFamily="18" charset="0"/>
                        </a:rPr>
                        <a:t>Variación:</a:t>
                      </a:r>
                      <a:endParaRPr lang="es-MX" sz="12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auto" hangingPunct="1">
                        <a:lnSpc>
                          <a:spcPct val="110000"/>
                        </a:lnSpc>
                        <a:spcBef>
                          <a:spcPts val="600"/>
                        </a:spcBef>
                        <a:spcAft>
                          <a:spcPts val="600"/>
                        </a:spcAft>
                        <a:tabLst>
                          <a:tab pos="342900" algn="l"/>
                        </a:tabLst>
                      </a:pPr>
                      <a:r>
                        <a:rPr lang="es-MX" sz="1200" b="1" dirty="0">
                          <a:effectLst/>
                          <a:latin typeface="Arial" panose="020B0604020202020204" pitchFamily="34" charset="0"/>
                          <a:ea typeface="Times New Roman" panose="02020603050405020304" pitchFamily="18" charset="0"/>
                        </a:rPr>
                        <a:t>Comportamiento:</a:t>
                      </a:r>
                      <a:endParaRPr lang="es-MX" sz="12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 xmlns:a16="http://schemas.microsoft.com/office/drawing/2014/main" val="1475402565"/>
                  </a:ext>
                </a:extLst>
              </a:tr>
              <a:tr h="477765">
                <a:tc rowSpan="4">
                  <a:txBody>
                    <a:bodyPr/>
                    <a:lstStyle/>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C</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O</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N</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C</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E</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N</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T</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R</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A</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C</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I</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err="1">
                          <a:effectLst/>
                          <a:latin typeface="Arial" panose="020B0604020202020204" pitchFamily="34" charset="0"/>
                          <a:ea typeface="Times New Roman" panose="02020603050405020304" pitchFamily="18" charset="0"/>
                        </a:rPr>
                        <a:t>Ó</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N</a:t>
                      </a:r>
                      <a:endParaRPr lang="es-MX" sz="8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Incremento en la concentración de alguno de los reactivos.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productos.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5098838"/>
                  </a:ext>
                </a:extLst>
              </a:tr>
              <a:tr h="477765">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Incremento en la concentración de alguno de los productos.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reactivos.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607978"/>
                  </a:ext>
                </a:extLst>
              </a:tr>
              <a:tr h="477765">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Decremento en la concentración de alguno de los reactivos.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reactivos.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0059997"/>
                  </a:ext>
                </a:extLst>
              </a:tr>
              <a:tr h="519163">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Decremento en la concentración de alguno de los productos.</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productos.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0605387"/>
                  </a:ext>
                </a:extLst>
              </a:tr>
              <a:tr h="477765">
                <a:tc rowSpan="2">
                  <a:txBody>
                    <a:bodyPr/>
                    <a:lstStyle/>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P</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R</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E</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S</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I</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err="1">
                          <a:effectLst/>
                          <a:latin typeface="Arial" panose="020B0604020202020204" pitchFamily="34" charset="0"/>
                          <a:ea typeface="Times New Roman" panose="02020603050405020304" pitchFamily="18" charset="0"/>
                        </a:rPr>
                        <a:t>Ó</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N</a:t>
                      </a:r>
                      <a:endParaRPr lang="es-MX" sz="8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Incremento de la presión del sistema.</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donde la suma de los coeficientes estequiométricos sea menor.</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0419578"/>
                  </a:ext>
                </a:extLst>
              </a:tr>
              <a:tr h="573559">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Decremento de la presión del sistema.</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donde la suma de los coeficientes estequiométricos sea mayor.</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2514664"/>
                  </a:ext>
                </a:extLst>
              </a:tr>
              <a:tr h="477765">
                <a:tc rowSpan="4">
                  <a:txBody>
                    <a:bodyPr/>
                    <a:lstStyle/>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T</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E</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M</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P</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E</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R</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A</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T</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U</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R</a:t>
                      </a:r>
                      <a:endParaRPr lang="es-MX" sz="800" dirty="0">
                        <a:effectLst/>
                        <a:latin typeface="Times New Roman" panose="02020603050405020304" pitchFamily="18" charset="0"/>
                        <a:ea typeface="Times New Roman" panose="02020603050405020304" pitchFamily="18" charset="0"/>
                      </a:endParaRPr>
                    </a:p>
                    <a:p>
                      <a:pPr algn="ctr" fontAlgn="auto" hangingPunct="1">
                        <a:lnSpc>
                          <a:spcPct val="130000"/>
                        </a:lnSpc>
                        <a:spcAft>
                          <a:spcPts val="0"/>
                        </a:spcAft>
                        <a:tabLst>
                          <a:tab pos="342900" algn="l"/>
                        </a:tabLst>
                      </a:pPr>
                      <a:r>
                        <a:rPr lang="es-MX" sz="800" b="1" spc="-100" dirty="0">
                          <a:effectLst/>
                          <a:latin typeface="Arial" panose="020B0604020202020204" pitchFamily="34" charset="0"/>
                          <a:ea typeface="Times New Roman" panose="02020603050405020304" pitchFamily="18" charset="0"/>
                        </a:rPr>
                        <a:t>A</a:t>
                      </a:r>
                      <a:endParaRPr lang="es-MX" sz="8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Incremento de la temperatura de una reacción exotérmica.</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reactivos.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5400244"/>
                  </a:ext>
                </a:extLst>
              </a:tr>
              <a:tr h="477765">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Incremento de la temperatura de una reacción endotérmica.</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productos.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24099500"/>
                  </a:ext>
                </a:extLst>
              </a:tr>
              <a:tr h="477765">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Decremento de la temperatura de una reacción exotérmica.</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productos.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2545891"/>
                  </a:ext>
                </a:extLst>
              </a:tr>
              <a:tr h="477765">
                <a:tc vMerge="1">
                  <a:txBody>
                    <a:bodyPr/>
                    <a:lstStyle/>
                    <a:p>
                      <a:endParaRPr lang="es-MX"/>
                    </a:p>
                  </a:txBody>
                  <a:tcPr/>
                </a:tc>
                <a:tc>
                  <a:txBody>
                    <a:bodyPr/>
                    <a:lstStyle/>
                    <a:p>
                      <a:pPr algn="ctr" fontAlgn="auto" hangingPunct="1">
                        <a:lnSpc>
                          <a:spcPct val="110000"/>
                        </a:lnSpc>
                        <a:spcBef>
                          <a:spcPts val="600"/>
                        </a:spcBef>
                        <a:spcAft>
                          <a:spcPts val="600"/>
                        </a:spcAft>
                        <a:tabLst>
                          <a:tab pos="342900" algn="l"/>
                        </a:tabLst>
                      </a:pPr>
                      <a:r>
                        <a:rPr lang="es-MX" sz="1100">
                          <a:effectLst/>
                          <a:latin typeface="Arial" panose="020B0604020202020204" pitchFamily="34" charset="0"/>
                          <a:ea typeface="Times New Roman" panose="02020603050405020304" pitchFamily="18" charset="0"/>
                        </a:rPr>
                        <a:t>Decremento de la temperatura de una reacción endotérmica.</a:t>
                      </a:r>
                      <a:endParaRPr lang="es-MX" sz="110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auto" hangingPunct="1">
                        <a:lnSpc>
                          <a:spcPct val="110000"/>
                        </a:lnSpc>
                        <a:spcBef>
                          <a:spcPts val="600"/>
                        </a:spcBef>
                        <a:spcAft>
                          <a:spcPts val="600"/>
                        </a:spcAft>
                        <a:tabLst>
                          <a:tab pos="342900" algn="l"/>
                        </a:tabLst>
                      </a:pPr>
                      <a:r>
                        <a:rPr lang="es-MX" sz="1100" dirty="0">
                          <a:effectLst/>
                          <a:latin typeface="Arial" panose="020B0604020202020204" pitchFamily="34" charset="0"/>
                          <a:ea typeface="Times New Roman" panose="02020603050405020304" pitchFamily="18" charset="0"/>
                        </a:rPr>
                        <a:t>El equilibrio se desplaza hacia los reactivos.</a:t>
                      </a:r>
                      <a:endParaRPr lang="es-MX" sz="1100" dirty="0">
                        <a:effectLst/>
                        <a:latin typeface="Times New Roman" panose="02020603050405020304" pitchFamily="18" charset="0"/>
                        <a:ea typeface="Times New Roman" panose="02020603050405020304" pitchFamily="18" charset="0"/>
                      </a:endParaRPr>
                    </a:p>
                  </a:txBody>
                  <a:tcPr marL="35563" marR="355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60569430"/>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3378422" y="731251"/>
            <a:ext cx="2385589" cy="415498"/>
          </a:xfrm>
          <a:prstGeom prst="rect">
            <a:avLst/>
          </a:prstGeom>
          <a:noFill/>
          <a:ln w="9525">
            <a:noFill/>
            <a:miter lim="800000"/>
            <a:headEnd/>
            <a:tailEnd/>
          </a:ln>
          <a:effectLst/>
        </p:spPr>
        <p:txBody>
          <a:bodyPr wrap="none">
            <a:spAutoFit/>
          </a:bodyPr>
          <a:lstStyle/>
          <a:p>
            <a:pPr eaLnBrk="1" hangingPunct="1">
              <a:spcBef>
                <a:spcPct val="50000"/>
              </a:spcBef>
            </a:pPr>
            <a:r>
              <a:rPr lang="es-ES" sz="2100" dirty="0">
                <a:solidFill>
                  <a:srgbClr val="000066"/>
                </a:solidFill>
                <a:effectLst/>
              </a:rPr>
              <a:t>Material y equipo</a:t>
            </a:r>
          </a:p>
        </p:txBody>
      </p:sp>
      <p:sp>
        <p:nvSpPr>
          <p:cNvPr id="6" name="Text Box 1053">
            <a:extLst>
              <a:ext uri="{FF2B5EF4-FFF2-40B4-BE49-F238E27FC236}">
                <a16:creationId xmlns="" xmlns:a16="http://schemas.microsoft.com/office/drawing/2014/main" id="{979F545B-5FE8-47BA-839B-F5160EF161C7}"/>
              </a:ext>
            </a:extLst>
          </p:cNvPr>
          <p:cNvSpPr txBox="1">
            <a:spLocks noChangeArrowheads="1"/>
          </p:cNvSpPr>
          <p:nvPr/>
        </p:nvSpPr>
        <p:spPr bwMode="auto">
          <a:xfrm>
            <a:off x="719137" y="1484784"/>
            <a:ext cx="7705725" cy="4829527"/>
          </a:xfrm>
          <a:prstGeom prst="rect">
            <a:avLst/>
          </a:prstGeom>
          <a:noFill/>
          <a:ln w="9525">
            <a:noFill/>
            <a:miter lim="800000"/>
            <a:headEnd/>
            <a:tailEnd/>
          </a:ln>
          <a:effectLst/>
        </p:spPr>
        <p:txBody>
          <a:bodyPr>
            <a:spAutoFit/>
          </a:bodyPr>
          <a:lstStyle/>
          <a:p>
            <a:pPr algn="just" eaLnBrk="1" hangingPunct="1">
              <a:lnSpc>
                <a:spcPct val="140000"/>
              </a:lnSpc>
              <a:spcAft>
                <a:spcPct val="40000"/>
              </a:spcAft>
            </a:pPr>
            <a:r>
              <a:rPr lang="es-ES" sz="1600" b="0" dirty="0">
                <a:solidFill>
                  <a:srgbClr val="000066"/>
                </a:solidFill>
                <a:effectLst/>
                <a:cs typeface="Times New Roman" pitchFamily="18" charset="0"/>
              </a:rPr>
              <a:t>a) 1 tubo de ensayo.</a:t>
            </a:r>
          </a:p>
          <a:p>
            <a:pPr algn="just" eaLnBrk="1" hangingPunct="1">
              <a:lnSpc>
                <a:spcPct val="140000"/>
              </a:lnSpc>
              <a:spcAft>
                <a:spcPct val="40000"/>
              </a:spcAft>
            </a:pPr>
            <a:r>
              <a:rPr lang="es-ES" sz="1600" b="0" dirty="0">
                <a:solidFill>
                  <a:srgbClr val="000066"/>
                </a:solidFill>
                <a:effectLst/>
                <a:cs typeface="Times New Roman" pitchFamily="18" charset="0"/>
              </a:rPr>
              <a:t>b) 3 vasos de precipitados de 30[ml].</a:t>
            </a:r>
          </a:p>
          <a:p>
            <a:pPr algn="just" eaLnBrk="1" hangingPunct="1">
              <a:lnSpc>
                <a:spcPct val="140000"/>
              </a:lnSpc>
              <a:spcAft>
                <a:spcPct val="40000"/>
              </a:spcAft>
            </a:pPr>
            <a:r>
              <a:rPr lang="es-ES" sz="1600" b="0" dirty="0">
                <a:solidFill>
                  <a:srgbClr val="000066"/>
                </a:solidFill>
                <a:effectLst/>
                <a:cs typeface="Times New Roman" pitchFamily="18" charset="0"/>
              </a:rPr>
              <a:t>c) 1 medidor de pH.</a:t>
            </a:r>
          </a:p>
          <a:p>
            <a:pPr algn="just" eaLnBrk="1" hangingPunct="1">
              <a:lnSpc>
                <a:spcPct val="140000"/>
              </a:lnSpc>
              <a:spcAft>
                <a:spcPct val="40000"/>
              </a:spcAft>
            </a:pPr>
            <a:r>
              <a:rPr lang="es-ES" sz="1600" b="0" dirty="0">
                <a:solidFill>
                  <a:srgbClr val="000066"/>
                </a:solidFill>
                <a:effectLst/>
                <a:cs typeface="Times New Roman" pitchFamily="18" charset="0"/>
              </a:rPr>
              <a:t>d) 1 espátula de doble punta.</a:t>
            </a:r>
          </a:p>
          <a:p>
            <a:pPr algn="just" eaLnBrk="1" hangingPunct="1">
              <a:lnSpc>
                <a:spcPct val="140000"/>
              </a:lnSpc>
              <a:spcAft>
                <a:spcPct val="40000"/>
              </a:spcAft>
            </a:pPr>
            <a:r>
              <a:rPr lang="es-ES" sz="1600" b="0" dirty="0">
                <a:solidFill>
                  <a:srgbClr val="000066"/>
                </a:solidFill>
                <a:effectLst/>
                <a:cs typeface="Times New Roman" pitchFamily="18" charset="0"/>
              </a:rPr>
              <a:t>e) 1 recipiente de plástico con hielo.</a:t>
            </a:r>
          </a:p>
          <a:p>
            <a:pPr algn="just" eaLnBrk="1" hangingPunct="1">
              <a:lnSpc>
                <a:spcPct val="140000"/>
              </a:lnSpc>
              <a:spcAft>
                <a:spcPct val="40000"/>
              </a:spcAft>
            </a:pPr>
            <a:r>
              <a:rPr lang="es-ES" sz="1600" b="0" dirty="0">
                <a:solidFill>
                  <a:srgbClr val="000066"/>
                </a:solidFill>
                <a:effectLst/>
                <a:cs typeface="Times New Roman" pitchFamily="18" charset="0"/>
              </a:rPr>
              <a:t>f) 1 varilla de vidrio.</a:t>
            </a:r>
          </a:p>
          <a:p>
            <a:pPr algn="just" eaLnBrk="1" hangingPunct="1">
              <a:lnSpc>
                <a:spcPct val="140000"/>
              </a:lnSpc>
              <a:spcAft>
                <a:spcPct val="40000"/>
              </a:spcAft>
            </a:pPr>
            <a:r>
              <a:rPr lang="es-ES" sz="1600" b="0" dirty="0">
                <a:solidFill>
                  <a:srgbClr val="000066"/>
                </a:solidFill>
                <a:effectLst/>
                <a:cs typeface="Times New Roman" pitchFamily="18" charset="0"/>
              </a:rPr>
              <a:t>g) 1 pipeta graduada de 2 [ml].</a:t>
            </a:r>
          </a:p>
          <a:p>
            <a:pPr algn="just" eaLnBrk="1" hangingPunct="1">
              <a:lnSpc>
                <a:spcPct val="140000"/>
              </a:lnSpc>
              <a:spcAft>
                <a:spcPct val="40000"/>
              </a:spcAft>
            </a:pPr>
            <a:r>
              <a:rPr lang="es-ES" sz="1600" b="0" dirty="0">
                <a:solidFill>
                  <a:srgbClr val="000066"/>
                </a:solidFill>
                <a:effectLst/>
                <a:cs typeface="Times New Roman" pitchFamily="18" charset="0"/>
              </a:rPr>
              <a:t>h) 1 pipeta graduada de 1 [ml].</a:t>
            </a:r>
          </a:p>
          <a:p>
            <a:pPr algn="just" eaLnBrk="1" hangingPunct="1">
              <a:lnSpc>
                <a:spcPct val="140000"/>
              </a:lnSpc>
              <a:spcAft>
                <a:spcPct val="40000"/>
              </a:spcAft>
            </a:pPr>
            <a:r>
              <a:rPr lang="es-ES" sz="1600" b="0" dirty="0">
                <a:solidFill>
                  <a:srgbClr val="000066"/>
                </a:solidFill>
                <a:effectLst/>
                <a:cs typeface="Times New Roman" pitchFamily="18" charset="0"/>
              </a:rPr>
              <a:t>i) 1 </a:t>
            </a:r>
            <a:r>
              <a:rPr lang="es-ES" sz="1600" b="0" dirty="0" err="1">
                <a:solidFill>
                  <a:srgbClr val="000066"/>
                </a:solidFill>
                <a:effectLst/>
                <a:cs typeface="Times New Roman" pitchFamily="18" charset="0"/>
              </a:rPr>
              <a:t>propipeta</a:t>
            </a:r>
            <a:r>
              <a:rPr lang="es-ES" sz="1600" b="0" dirty="0">
                <a:solidFill>
                  <a:srgbClr val="000066"/>
                </a:solidFill>
                <a:effectLst/>
                <a:cs typeface="Times New Roman" pitchFamily="18" charset="0"/>
              </a:rPr>
              <a:t>.</a:t>
            </a:r>
          </a:p>
          <a:p>
            <a:pPr algn="just" eaLnBrk="1" hangingPunct="1">
              <a:lnSpc>
                <a:spcPct val="140000"/>
              </a:lnSpc>
              <a:spcAft>
                <a:spcPct val="40000"/>
              </a:spcAft>
            </a:pPr>
            <a:r>
              <a:rPr lang="es-ES" sz="1600" b="0" dirty="0">
                <a:solidFill>
                  <a:srgbClr val="000066"/>
                </a:solidFill>
                <a:effectLst/>
                <a:cs typeface="Times New Roman" pitchFamily="18" charset="0"/>
              </a:rPr>
              <a:t>j) 1 pinza para tubo de ensayo.</a:t>
            </a:r>
          </a:p>
          <a:p>
            <a:pPr algn="just" eaLnBrk="1" hangingPunct="1">
              <a:lnSpc>
                <a:spcPct val="140000"/>
              </a:lnSpc>
              <a:spcAft>
                <a:spcPct val="40000"/>
              </a:spcAft>
            </a:pPr>
            <a:r>
              <a:rPr lang="es-ES" sz="1600" b="0" dirty="0">
                <a:solidFill>
                  <a:srgbClr val="000066"/>
                </a:solidFill>
                <a:effectLst/>
                <a:cs typeface="Times New Roman" pitchFamily="18" charset="0"/>
              </a:rPr>
              <a:t>k) 1 parrilla eléctrica.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Right)">
                                      <p:cBhvr>
                                        <p:cTn id="7" dur="500"/>
                                        <p:tgtEl>
                                          <p:spTgt spid="6">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strips(downRight)">
                                      <p:cBhvr>
                                        <p:cTn id="11" dur="500"/>
                                        <p:tgtEl>
                                          <p:spTgt spid="6">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trips(downRight)">
                                      <p:cBhvr>
                                        <p:cTn id="15" dur="500"/>
                                        <p:tgtEl>
                                          <p:spTgt spid="6">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strips(downRight)">
                                      <p:cBhvr>
                                        <p:cTn id="19" dur="500"/>
                                        <p:tgtEl>
                                          <p:spTgt spid="6">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strips(downRight)">
                                      <p:cBhvr>
                                        <p:cTn id="23" dur="500"/>
                                        <p:tgtEl>
                                          <p:spTgt spid="6">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strips(downRight)">
                                      <p:cBhvr>
                                        <p:cTn id="27" dur="500"/>
                                        <p:tgtEl>
                                          <p:spTgt spid="6">
                                            <p:txEl>
                                              <p:pRg st="5" end="5"/>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strips(downRight)">
                                      <p:cBhvr>
                                        <p:cTn id="31" dur="500"/>
                                        <p:tgtEl>
                                          <p:spTgt spid="6">
                                            <p:txEl>
                                              <p:pRg st="6" end="6"/>
                                            </p:txEl>
                                          </p:spTgt>
                                        </p:tgtEl>
                                      </p:cBhvr>
                                    </p:animEffect>
                                  </p:childTnLst>
                                </p:cTn>
                              </p:par>
                            </p:childTnLst>
                          </p:cTn>
                        </p:par>
                        <p:par>
                          <p:cTn id="32" fill="hold">
                            <p:stCondLst>
                              <p:cond delay="3500"/>
                            </p:stCondLst>
                            <p:childTnLst>
                              <p:par>
                                <p:cTn id="33" presetID="18" presetClass="entr" presetSubtype="6"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strips(downRight)">
                                      <p:cBhvr>
                                        <p:cTn id="35" dur="500"/>
                                        <p:tgtEl>
                                          <p:spTgt spid="6">
                                            <p:txEl>
                                              <p:pRg st="7" end="7"/>
                                            </p:txEl>
                                          </p:spTgt>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strips(downRight)">
                                      <p:cBhvr>
                                        <p:cTn id="39" dur="500"/>
                                        <p:tgtEl>
                                          <p:spTgt spid="6">
                                            <p:txEl>
                                              <p:pRg st="8" end="8"/>
                                            </p:txEl>
                                          </p:spTgt>
                                        </p:tgtEl>
                                      </p:cBhvr>
                                    </p:animEffect>
                                  </p:childTnLst>
                                </p:cTn>
                              </p:par>
                            </p:childTnLst>
                          </p:cTn>
                        </p:par>
                        <p:par>
                          <p:cTn id="40" fill="hold">
                            <p:stCondLst>
                              <p:cond delay="4500"/>
                            </p:stCondLst>
                            <p:childTnLst>
                              <p:par>
                                <p:cTn id="41" presetID="18" presetClass="entr" presetSubtype="6" fill="hold" grpId="0"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strips(downRight)">
                                      <p:cBhvr>
                                        <p:cTn id="43" dur="500"/>
                                        <p:tgtEl>
                                          <p:spTgt spid="6">
                                            <p:txEl>
                                              <p:pRg st="9" end="9"/>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strips(downRight)">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1_Ingeniería3">
  <a:themeElements>
    <a:clrScheme name="">
      <a:dk1>
        <a:srgbClr val="000000"/>
      </a:dk1>
      <a:lt1>
        <a:srgbClr val="FFFFFF"/>
      </a:lt1>
      <a:dk2>
        <a:srgbClr val="000000"/>
      </a:dk2>
      <a:lt2>
        <a:srgbClr val="B2B2B2"/>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1_Ingeniería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1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1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Ingeniería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geniería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geniería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geniería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geniería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geniería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geniería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6630</TotalTime>
  <Words>1390</Words>
  <Application>Microsoft Office PowerPoint</Application>
  <PresentationFormat>Presentación en pantalla (4:3)</PresentationFormat>
  <Paragraphs>251</Paragraphs>
  <Slides>22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Cambria Math</vt:lpstr>
      <vt:lpstr>Symbol</vt:lpstr>
      <vt:lpstr>Times New Roman</vt:lpstr>
      <vt:lpstr>1_Ingeniería3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cp:lastModifiedBy>
  <cp:revision>250</cp:revision>
  <dcterms:created xsi:type="dcterms:W3CDTF">2005-07-23T04:28:49Z</dcterms:created>
  <dcterms:modified xsi:type="dcterms:W3CDTF">2018-02-04T08:45:03Z</dcterms:modified>
</cp:coreProperties>
</file>