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4"/>
  </p:notesMasterIdLst>
  <p:sldIdLst>
    <p:sldId id="329" r:id="rId2"/>
    <p:sldId id="330" r:id="rId3"/>
    <p:sldId id="337" r:id="rId4"/>
    <p:sldId id="338" r:id="rId5"/>
    <p:sldId id="340" r:id="rId6"/>
    <p:sldId id="339" r:id="rId7"/>
    <p:sldId id="342" r:id="rId8"/>
    <p:sldId id="334" r:id="rId9"/>
    <p:sldId id="344" r:id="rId10"/>
    <p:sldId id="345" r:id="rId11"/>
    <p:sldId id="343" r:id="rId12"/>
    <p:sldId id="346" r:id="rId13"/>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SC3cg7PFzRt5rbHqcAfmOg==" hashData="AQFdOJn8MVl9h8daF00qryfCq1k="/>
  <p:extLst>
    <p:ext uri="{EFAFB233-063F-42B5-8137-9DF3F51BA10A}">
      <p15:sldGuideLst xmlns:p15="http://schemas.microsoft.com/office/powerpoint/2012/main">
        <p15:guide id="1" orient="horz" pos="57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0"/>
    <a:srgbClr val="FAFAE6"/>
    <a:srgbClr val="FAFAD2"/>
    <a:srgbClr val="CCECFF"/>
    <a:srgbClr val="DDDDDD"/>
    <a:srgbClr val="66FF99"/>
    <a:srgbClr val="000099"/>
    <a:srgbClr val="F8F6AC"/>
    <a:srgbClr val="FFFFB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40" autoAdjust="0"/>
    <p:restoredTop sz="96858" autoAdjust="0"/>
  </p:normalViewPr>
  <p:slideViewPr>
    <p:cSldViewPr showGuides="1">
      <p:cViewPr varScale="1">
        <p:scale>
          <a:sx n="86" d="100"/>
          <a:sy n="86" d="100"/>
        </p:scale>
        <p:origin x="996" y="96"/>
      </p:cViewPr>
      <p:guideLst>
        <p:guide orient="horz" pos="576"/>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7EE3D8B-E79F-4DE3-9334-024717AE1D25}" type="slidenum">
              <a:rPr lang="es-ES"/>
              <a:pPr>
                <a:defRPr/>
              </a:pPr>
              <a:t>‹Nº›</a:t>
            </a:fld>
            <a:endParaRPr lang="es-ES"/>
          </a:p>
        </p:txBody>
      </p:sp>
    </p:spTree>
    <p:extLst>
      <p:ext uri="{BB962C8B-B14F-4D97-AF65-F5344CB8AC3E}">
        <p14:creationId xmlns:p14="http://schemas.microsoft.com/office/powerpoint/2010/main" val="2725278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bg>
      <p:bgPr>
        <a:solidFill>
          <a:srgbClr val="FAFAF0"/>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CF480ABC-B554-4B41-A5D0-56C8C78785FB}"/>
              </a:ext>
            </a:extLst>
          </p:cNvPr>
          <p:cNvSpPr>
            <a:spLocks noChangeArrowheads="1"/>
          </p:cNvSpPr>
          <p:nvPr userDrawn="1"/>
        </p:nvSpPr>
        <p:spPr bwMode="auto">
          <a:xfrm>
            <a:off x="1" y="1008029"/>
            <a:ext cx="9144000" cy="252000"/>
          </a:xfrm>
          <a:prstGeom prst="rect">
            <a:avLst/>
          </a:prstGeom>
          <a:gradFill rotWithShape="0">
            <a:gsLst>
              <a:gs pos="0">
                <a:srgbClr val="FAFAF2"/>
              </a:gs>
              <a:gs pos="50000">
                <a:srgbClr val="003399"/>
              </a:gs>
              <a:gs pos="100000">
                <a:srgbClr val="FAFAF2"/>
              </a:gs>
            </a:gsLst>
            <a:lin ang="5400000" scaled="1"/>
          </a:gradFill>
          <a:ln w="9525">
            <a:noFill/>
            <a:miter lim="800000"/>
            <a:headEnd/>
            <a:tailEnd/>
          </a:ln>
          <a:effectLst/>
        </p:spPr>
        <p:txBody>
          <a:bodyPr wrap="square" anchor="ctr">
            <a:noAutofit/>
          </a:bodyPr>
          <a:lstStyle/>
          <a:p>
            <a:endParaRPr lang="es-MX" sz="2338" dirty="0"/>
          </a:p>
        </p:txBody>
      </p:sp>
      <p:sp>
        <p:nvSpPr>
          <p:cNvPr id="10" name="Text Box 9">
            <a:extLst>
              <a:ext uri="{FF2B5EF4-FFF2-40B4-BE49-F238E27FC236}">
                <a16:creationId xmlns:a16="http://schemas.microsoft.com/office/drawing/2014/main" id="{D028F19C-25AE-4AAE-B97C-51097A714FE9}"/>
              </a:ext>
            </a:extLst>
          </p:cNvPr>
          <p:cNvSpPr txBox="1">
            <a:spLocks noChangeArrowheads="1"/>
          </p:cNvSpPr>
          <p:nvPr userDrawn="1"/>
        </p:nvSpPr>
        <p:spPr bwMode="auto">
          <a:xfrm>
            <a:off x="2785963" y="53247"/>
            <a:ext cx="3572074" cy="393954"/>
          </a:xfrm>
          <a:prstGeom prst="rect">
            <a:avLst/>
          </a:prstGeom>
          <a:noFill/>
          <a:ln w="9525">
            <a:noFill/>
            <a:miter lim="800000"/>
            <a:headEnd/>
            <a:tailEnd/>
          </a:ln>
          <a:effectLst/>
        </p:spPr>
        <p:txBody>
          <a:bodyPr>
            <a:spAutoFit/>
          </a:bodyPr>
          <a:lstStyle/>
          <a:p>
            <a:pPr algn="ctr">
              <a:lnSpc>
                <a:spcPct val="70000"/>
              </a:lnSpc>
            </a:pPr>
            <a:r>
              <a:rPr lang="es-ES" sz="2800" b="1" i="0" dirty="0">
                <a:solidFill>
                  <a:srgbClr val="000099"/>
                </a:solidFill>
                <a:latin typeface="Arial Black" panose="020B0A04020102020204" pitchFamily="34" charset="0"/>
                <a:cs typeface="Arial" panose="020B0604020202020204" pitchFamily="34" charset="0"/>
              </a:rPr>
              <a:t>U   N   A   M</a:t>
            </a:r>
          </a:p>
        </p:txBody>
      </p:sp>
      <p:sp>
        <p:nvSpPr>
          <p:cNvPr id="18" name="Text Box 10">
            <a:extLst>
              <a:ext uri="{FF2B5EF4-FFF2-40B4-BE49-F238E27FC236}">
                <a16:creationId xmlns:a16="http://schemas.microsoft.com/office/drawing/2014/main" id="{CFAA5558-2441-4476-8F4A-22D8517B6E3F}"/>
              </a:ext>
            </a:extLst>
          </p:cNvPr>
          <p:cNvSpPr txBox="1">
            <a:spLocks noChangeArrowheads="1"/>
          </p:cNvSpPr>
          <p:nvPr userDrawn="1"/>
        </p:nvSpPr>
        <p:spPr bwMode="auto">
          <a:xfrm>
            <a:off x="2937966" y="446410"/>
            <a:ext cx="3268067" cy="246286"/>
          </a:xfrm>
          <a:prstGeom prst="rect">
            <a:avLst/>
          </a:prstGeom>
          <a:noFill/>
          <a:ln w="9525">
            <a:noFill/>
            <a:miter lim="800000"/>
            <a:headEnd/>
            <a:tailEnd/>
          </a:ln>
          <a:effectLst/>
        </p:spPr>
        <p:txBody>
          <a:bodyPr wrap="square">
            <a:spAutoFit/>
          </a:bodyPr>
          <a:lstStyle/>
          <a:p>
            <a:pPr algn="ctr">
              <a:lnSpc>
                <a:spcPct val="70000"/>
              </a:lnSpc>
            </a:pPr>
            <a:r>
              <a:rPr lang="es-ES" sz="1400" b="1" i="0" dirty="0">
                <a:solidFill>
                  <a:srgbClr val="000099"/>
                </a:solidFill>
                <a:latin typeface="Arial" panose="020B0604020202020204" pitchFamily="34" charset="0"/>
                <a:cs typeface="Arial" panose="020B0604020202020204" pitchFamily="34" charset="0"/>
              </a:rPr>
              <a:t>Facultad de Ingeniería</a:t>
            </a:r>
          </a:p>
        </p:txBody>
      </p:sp>
      <p:pic>
        <p:nvPicPr>
          <p:cNvPr id="19" name="Imagen 18">
            <a:extLst>
              <a:ext uri="{FF2B5EF4-FFF2-40B4-BE49-F238E27FC236}">
                <a16:creationId xmlns:a16="http://schemas.microsoft.com/office/drawing/2014/main" id="{75A29B7B-80CD-4570-B2EF-2FCEFB3B923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8845" y="0"/>
            <a:ext cx="1003095" cy="1253942"/>
          </a:xfrm>
          <a:prstGeom prst="rect">
            <a:avLst/>
          </a:prstGeom>
        </p:spPr>
      </p:pic>
      <p:pic>
        <p:nvPicPr>
          <p:cNvPr id="20" name="Imagen 19">
            <a:extLst>
              <a:ext uri="{FF2B5EF4-FFF2-40B4-BE49-F238E27FC236}">
                <a16:creationId xmlns:a16="http://schemas.microsoft.com/office/drawing/2014/main" id="{D6051ADE-D570-48FE-8909-0FCE93E071A9}"/>
              </a:ext>
            </a:extLst>
          </p:cNvPr>
          <p:cNvPicPr>
            <a:picLocks noChangeAspect="1"/>
          </p:cNvPicPr>
          <p:nvPr userDrawn="1"/>
        </p:nvPicPr>
        <p:blipFill>
          <a:blip r:embed="rId5">
            <a:clrChange>
              <a:clrFrom>
                <a:srgbClr val="FFFFFF"/>
              </a:clrFrom>
              <a:clrTo>
                <a:srgbClr val="FFFFFF">
                  <a:alpha val="0"/>
                </a:srgbClr>
              </a:clrTo>
            </a:clrChange>
          </a:blip>
          <a:stretch>
            <a:fillRect/>
          </a:stretch>
        </p:blipFill>
        <p:spPr>
          <a:xfrm>
            <a:off x="13379" y="-12899"/>
            <a:ext cx="1083259" cy="1212152"/>
          </a:xfrm>
          <a:prstGeom prst="rect">
            <a:avLst/>
          </a:prstGeom>
        </p:spPr>
      </p:pic>
      <p:sp>
        <p:nvSpPr>
          <p:cNvPr id="21" name="Rectangle 12">
            <a:extLst>
              <a:ext uri="{FF2B5EF4-FFF2-40B4-BE49-F238E27FC236}">
                <a16:creationId xmlns:a16="http://schemas.microsoft.com/office/drawing/2014/main" id="{820D3B7B-AF93-40E4-B7CC-086576C59BC8}"/>
              </a:ext>
            </a:extLst>
          </p:cNvPr>
          <p:cNvSpPr>
            <a:spLocks noChangeArrowheads="1"/>
          </p:cNvSpPr>
          <p:nvPr userDrawn="1"/>
        </p:nvSpPr>
        <p:spPr bwMode="auto">
          <a:xfrm>
            <a:off x="1" y="6607363"/>
            <a:ext cx="9144000" cy="252000"/>
          </a:xfrm>
          <a:prstGeom prst="rect">
            <a:avLst/>
          </a:prstGeom>
          <a:gradFill rotWithShape="0">
            <a:gsLst>
              <a:gs pos="28000">
                <a:srgbClr val="FAFAF2"/>
              </a:gs>
              <a:gs pos="100000">
                <a:srgbClr val="003399"/>
              </a:gs>
            </a:gsLst>
            <a:lin ang="5400000" scaled="1"/>
          </a:gradFill>
          <a:ln w="9525">
            <a:noFill/>
            <a:miter lim="800000"/>
            <a:headEnd/>
            <a:tailEnd/>
          </a:ln>
          <a:effectLst/>
        </p:spPr>
        <p:txBody>
          <a:bodyPr wrap="square" anchor="ctr">
            <a:noAutofit/>
          </a:bodyPr>
          <a:lstStyle/>
          <a:p>
            <a:endParaRPr lang="es-MX" sz="2338"/>
          </a:p>
        </p:txBody>
      </p:sp>
      <p:sp>
        <p:nvSpPr>
          <p:cNvPr id="22" name="Text Box 13">
            <a:extLst>
              <a:ext uri="{FF2B5EF4-FFF2-40B4-BE49-F238E27FC236}">
                <a16:creationId xmlns:a16="http://schemas.microsoft.com/office/drawing/2014/main" id="{1A3BA6BC-6698-42DA-8BCA-2F90C9AF94D9}"/>
              </a:ext>
            </a:extLst>
          </p:cNvPr>
          <p:cNvSpPr txBox="1">
            <a:spLocks noChangeArrowheads="1"/>
          </p:cNvSpPr>
          <p:nvPr userDrawn="1"/>
        </p:nvSpPr>
        <p:spPr bwMode="auto">
          <a:xfrm>
            <a:off x="8508908" y="6564517"/>
            <a:ext cx="623032" cy="337692"/>
          </a:xfrm>
          <a:prstGeom prst="rect">
            <a:avLst/>
          </a:prstGeom>
          <a:noFill/>
          <a:ln w="9525">
            <a:noFill/>
            <a:miter lim="800000"/>
            <a:headEnd/>
            <a:tailEnd/>
          </a:ln>
          <a:effectLst/>
        </p:spPr>
        <p:txBody>
          <a:bodyPr wrap="none">
            <a:spAutoFit/>
            <a:flatTx/>
          </a:bodyPr>
          <a:lstStyle/>
          <a:p>
            <a:pPr algn="ctr" eaLnBrk="0" hangingPunct="0"/>
            <a:r>
              <a:rPr lang="es-ES" sz="1559" b="1"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57" r:id="rId1"/>
    <p:sldLayoutId id="2147483663"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1371036" y="2636912"/>
            <a:ext cx="6400342" cy="1446550"/>
          </a:xfrm>
          <a:prstGeom prst="rect">
            <a:avLst/>
          </a:prstGeom>
          <a:noFill/>
          <a:ln w="9525">
            <a:noFill/>
            <a:miter lim="800000"/>
            <a:headEnd/>
            <a:tailEnd/>
          </a:ln>
          <a:effectLst>
            <a:outerShdw dist="35921" dir="2700000" algn="ctr" rotWithShape="0">
              <a:srgbClr val="808080"/>
            </a:outerShdw>
          </a:effectLst>
        </p:spPr>
        <p:txBody>
          <a:bodyPr wrap="none">
            <a:spAutoFit/>
          </a:bodyPr>
          <a:lstStyle/>
          <a:p>
            <a:pPr algn="ctr"/>
            <a:r>
              <a:rPr lang="es-ES" sz="4400" b="1" dirty="0">
                <a:solidFill>
                  <a:srgbClr val="000066"/>
                </a:solidFill>
                <a:latin typeface="Arial" pitchFamily="34" charset="0"/>
                <a:cs typeface="Arial" pitchFamily="34" charset="0"/>
              </a:rPr>
              <a:t>TEORÍA DEL </a:t>
            </a:r>
          </a:p>
          <a:p>
            <a:pPr algn="ctr"/>
            <a:r>
              <a:rPr lang="es-ES" sz="4400" b="1" dirty="0">
                <a:solidFill>
                  <a:srgbClr val="000066"/>
                </a:solidFill>
                <a:latin typeface="Arial" pitchFamily="34" charset="0"/>
                <a:cs typeface="Arial" pitchFamily="34" charset="0"/>
              </a:rPr>
              <a:t>ORBITAL MOLECULAR</a:t>
            </a:r>
          </a:p>
        </p:txBody>
      </p:sp>
      <p:sp>
        <p:nvSpPr>
          <p:cNvPr id="3" name="1 CuadroTexto"/>
          <p:cNvSpPr txBox="1"/>
          <p:nvPr/>
        </p:nvSpPr>
        <p:spPr>
          <a:xfrm>
            <a:off x="3059832" y="5497487"/>
            <a:ext cx="3168352" cy="307777"/>
          </a:xfrm>
          <a:prstGeom prst="rect">
            <a:avLst/>
          </a:prstGeom>
          <a:noFill/>
        </p:spPr>
        <p:txBody>
          <a:bodyPr wrap="square" rtlCol="0">
            <a:spAutoFit/>
          </a:bodyPr>
          <a:ls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1400" b="1" i="1" u="none" strike="noStrike" kern="1200" cap="none" spc="0" normalizeH="0" baseline="0" noProof="0" dirty="0">
                <a:ln>
                  <a:noFill/>
                </a:ln>
                <a:solidFill>
                  <a:srgbClr val="000066"/>
                </a:solidFill>
                <a:effectLst/>
                <a:uLnTx/>
                <a:uFillTx/>
                <a:latin typeface="Times New Roman" pitchFamily="18" charset="0"/>
                <a:ea typeface="+mn-ea"/>
                <a:cs typeface="+mn-cs"/>
              </a:rPr>
              <a:t>M. C. Q.  Alfredo Velásquez Márquez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8" name="Group 4"/>
          <p:cNvGrpSpPr>
            <a:grpSpLocks/>
          </p:cNvGrpSpPr>
          <p:nvPr/>
        </p:nvGrpSpPr>
        <p:grpSpPr bwMode="auto">
          <a:xfrm>
            <a:off x="3048000" y="1828800"/>
            <a:ext cx="3162300" cy="4419600"/>
            <a:chOff x="1920" y="1152"/>
            <a:chExt cx="1992" cy="2784"/>
          </a:xfrm>
        </p:grpSpPr>
        <p:sp>
          <p:nvSpPr>
            <p:cNvPr id="47109" name="Line 5"/>
            <p:cNvSpPr>
              <a:spLocks noChangeShapeType="1"/>
            </p:cNvSpPr>
            <p:nvPr/>
          </p:nvSpPr>
          <p:spPr bwMode="auto">
            <a:xfrm flipV="1">
              <a:off x="2132" y="1152"/>
              <a:ext cx="0" cy="2784"/>
            </a:xfrm>
            <a:prstGeom prst="line">
              <a:avLst/>
            </a:prstGeom>
            <a:noFill/>
            <a:ln w="9525">
              <a:solidFill>
                <a:schemeClr val="tx1"/>
              </a:solidFill>
              <a:miter lim="800000"/>
              <a:headEnd/>
              <a:tailEnd type="triangle" w="med" len="med"/>
            </a:ln>
            <a:effectLst/>
          </p:spPr>
          <p:txBody>
            <a:bodyPr wrap="none"/>
            <a:lstStyle/>
            <a:p>
              <a:endParaRPr lang="es-MX"/>
            </a:p>
          </p:txBody>
        </p:sp>
        <p:sp>
          <p:nvSpPr>
            <p:cNvPr id="47110" name="Text Box 6"/>
            <p:cNvSpPr txBox="1">
              <a:spLocks noChangeArrowheads="1"/>
            </p:cNvSpPr>
            <p:nvPr/>
          </p:nvSpPr>
          <p:spPr bwMode="auto">
            <a:xfrm rot="-5400000">
              <a:off x="1733" y="2491"/>
              <a:ext cx="585" cy="212"/>
            </a:xfrm>
            <a:prstGeom prst="rect">
              <a:avLst/>
            </a:prstGeom>
            <a:noFill/>
            <a:ln w="9525">
              <a:noFill/>
              <a:miter lim="800000"/>
              <a:headEnd/>
              <a:tailEnd/>
            </a:ln>
            <a:effectLst/>
          </p:spPr>
          <p:txBody>
            <a:bodyPr wrap="none">
              <a:spAutoFit/>
            </a:bodyPr>
            <a:lstStyle/>
            <a:p>
              <a:r>
                <a:rPr lang="es-MX" sz="1600" b="1">
                  <a:latin typeface="Arial" charset="0"/>
                </a:rPr>
                <a:t>Energía</a:t>
              </a:r>
              <a:endParaRPr lang="es-ES" sz="1600" b="1">
                <a:latin typeface="Arial" charset="0"/>
              </a:endParaRPr>
            </a:p>
          </p:txBody>
        </p:sp>
        <p:sp>
          <p:nvSpPr>
            <p:cNvPr id="47111" name="Line 7"/>
            <p:cNvSpPr>
              <a:spLocks noChangeShapeType="1"/>
            </p:cNvSpPr>
            <p:nvPr/>
          </p:nvSpPr>
          <p:spPr bwMode="auto">
            <a:xfrm>
              <a:off x="2136" y="3936"/>
              <a:ext cx="1776" cy="0"/>
            </a:xfrm>
            <a:prstGeom prst="line">
              <a:avLst/>
            </a:prstGeom>
            <a:noFill/>
            <a:ln w="9525">
              <a:solidFill>
                <a:schemeClr val="tx1"/>
              </a:solidFill>
              <a:miter lim="800000"/>
              <a:headEnd/>
              <a:tailEnd/>
            </a:ln>
            <a:effectLst/>
          </p:spPr>
          <p:txBody>
            <a:bodyPr wrap="none"/>
            <a:lstStyle/>
            <a:p>
              <a:endParaRPr lang="es-MX"/>
            </a:p>
          </p:txBody>
        </p:sp>
      </p:grpSp>
      <p:grpSp>
        <p:nvGrpSpPr>
          <p:cNvPr id="47112" name="Group 8"/>
          <p:cNvGrpSpPr>
            <a:grpSpLocks/>
          </p:cNvGrpSpPr>
          <p:nvPr/>
        </p:nvGrpSpPr>
        <p:grpSpPr bwMode="auto">
          <a:xfrm>
            <a:off x="4381500" y="5272086"/>
            <a:ext cx="381000" cy="752474"/>
            <a:chOff x="1176" y="2321"/>
            <a:chExt cx="240" cy="474"/>
          </a:xfrm>
        </p:grpSpPr>
        <p:sp>
          <p:nvSpPr>
            <p:cNvPr id="2" name="Text Box 9"/>
            <p:cNvSpPr txBox="1">
              <a:spLocks noChangeArrowheads="1"/>
            </p:cNvSpPr>
            <p:nvPr/>
          </p:nvSpPr>
          <p:spPr bwMode="auto">
            <a:xfrm>
              <a:off x="1214" y="2329"/>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1s</a:t>
              </a:r>
            </a:p>
          </p:txBody>
        </p:sp>
        <p:sp>
          <p:nvSpPr>
            <p:cNvPr id="47114" name="Line 10"/>
            <p:cNvSpPr>
              <a:spLocks noChangeShapeType="1"/>
            </p:cNvSpPr>
            <p:nvPr/>
          </p:nvSpPr>
          <p:spPr bwMode="auto">
            <a:xfrm>
              <a:off x="1176" y="2336"/>
              <a:ext cx="240" cy="0"/>
            </a:xfrm>
            <a:prstGeom prst="line">
              <a:avLst/>
            </a:prstGeom>
            <a:noFill/>
            <a:ln w="19050">
              <a:solidFill>
                <a:srgbClr val="000099"/>
              </a:solidFill>
              <a:miter lim="800000"/>
              <a:headEnd/>
              <a:tailEnd/>
            </a:ln>
            <a:effectLst/>
          </p:spPr>
          <p:txBody>
            <a:bodyPr wrap="none" bIns="72000"/>
            <a:lstStyle/>
            <a:p>
              <a:endParaRPr lang="es-MX"/>
            </a:p>
          </p:txBody>
        </p:sp>
        <p:sp>
          <p:nvSpPr>
            <p:cNvPr id="3" name="Text Box 11"/>
            <p:cNvSpPr txBox="1">
              <a:spLocks noChangeArrowheads="1"/>
            </p:cNvSpPr>
            <p:nvPr/>
          </p:nvSpPr>
          <p:spPr bwMode="auto">
            <a:xfrm>
              <a:off x="1218" y="2613"/>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1s</a:t>
              </a:r>
            </a:p>
          </p:txBody>
        </p:sp>
        <p:sp>
          <p:nvSpPr>
            <p:cNvPr id="47116" name="Line 12"/>
            <p:cNvSpPr>
              <a:spLocks noChangeShapeType="1"/>
            </p:cNvSpPr>
            <p:nvPr/>
          </p:nvSpPr>
          <p:spPr bwMode="auto">
            <a:xfrm>
              <a:off x="1176" y="262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 name="Text Box 13"/>
            <p:cNvSpPr txBox="1">
              <a:spLocks noChangeArrowheads="1"/>
            </p:cNvSpPr>
            <p:nvPr/>
          </p:nvSpPr>
          <p:spPr bwMode="auto">
            <a:xfrm>
              <a:off x="1316" y="232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7118" name="Group 14"/>
          <p:cNvGrpSpPr>
            <a:grpSpLocks/>
          </p:cNvGrpSpPr>
          <p:nvPr/>
        </p:nvGrpSpPr>
        <p:grpSpPr bwMode="auto">
          <a:xfrm>
            <a:off x="4381500" y="3976686"/>
            <a:ext cx="381000" cy="752474"/>
            <a:chOff x="1176" y="2321"/>
            <a:chExt cx="240" cy="474"/>
          </a:xfrm>
        </p:grpSpPr>
        <p:sp>
          <p:nvSpPr>
            <p:cNvPr id="5" name="Text Box 15"/>
            <p:cNvSpPr txBox="1">
              <a:spLocks noChangeArrowheads="1"/>
            </p:cNvSpPr>
            <p:nvPr/>
          </p:nvSpPr>
          <p:spPr bwMode="auto">
            <a:xfrm>
              <a:off x="1214" y="2329"/>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2s</a:t>
              </a:r>
            </a:p>
          </p:txBody>
        </p:sp>
        <p:sp>
          <p:nvSpPr>
            <p:cNvPr id="47120" name="Line 16"/>
            <p:cNvSpPr>
              <a:spLocks noChangeShapeType="1"/>
            </p:cNvSpPr>
            <p:nvPr/>
          </p:nvSpPr>
          <p:spPr bwMode="auto">
            <a:xfrm>
              <a:off x="1176" y="2336"/>
              <a:ext cx="240" cy="0"/>
            </a:xfrm>
            <a:prstGeom prst="line">
              <a:avLst/>
            </a:prstGeom>
            <a:noFill/>
            <a:ln w="19050">
              <a:solidFill>
                <a:srgbClr val="000099"/>
              </a:solidFill>
              <a:miter lim="800000"/>
              <a:headEnd/>
              <a:tailEnd/>
            </a:ln>
            <a:effectLst/>
          </p:spPr>
          <p:txBody>
            <a:bodyPr wrap="none" bIns="72000"/>
            <a:lstStyle/>
            <a:p>
              <a:endParaRPr lang="es-MX"/>
            </a:p>
          </p:txBody>
        </p:sp>
        <p:sp>
          <p:nvSpPr>
            <p:cNvPr id="6" name="Text Box 17"/>
            <p:cNvSpPr txBox="1">
              <a:spLocks noChangeArrowheads="1"/>
            </p:cNvSpPr>
            <p:nvPr/>
          </p:nvSpPr>
          <p:spPr bwMode="auto">
            <a:xfrm>
              <a:off x="1218" y="2613"/>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2s</a:t>
              </a:r>
            </a:p>
          </p:txBody>
        </p:sp>
        <p:sp>
          <p:nvSpPr>
            <p:cNvPr id="47122" name="Line 18"/>
            <p:cNvSpPr>
              <a:spLocks noChangeShapeType="1"/>
            </p:cNvSpPr>
            <p:nvPr/>
          </p:nvSpPr>
          <p:spPr bwMode="auto">
            <a:xfrm>
              <a:off x="1176" y="262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7" name="Text Box 19"/>
            <p:cNvSpPr txBox="1">
              <a:spLocks noChangeArrowheads="1"/>
            </p:cNvSpPr>
            <p:nvPr/>
          </p:nvSpPr>
          <p:spPr bwMode="auto">
            <a:xfrm>
              <a:off x="1316" y="232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7145" name="Group 41"/>
          <p:cNvGrpSpPr>
            <a:grpSpLocks/>
          </p:cNvGrpSpPr>
          <p:nvPr/>
        </p:nvGrpSpPr>
        <p:grpSpPr bwMode="auto">
          <a:xfrm>
            <a:off x="4038600" y="1804987"/>
            <a:ext cx="1066800" cy="1609724"/>
            <a:chOff x="2544" y="1137"/>
            <a:chExt cx="672" cy="1014"/>
          </a:xfrm>
        </p:grpSpPr>
        <p:grpSp>
          <p:nvGrpSpPr>
            <p:cNvPr id="47125" name="Group 21"/>
            <p:cNvGrpSpPr>
              <a:grpSpLocks/>
            </p:cNvGrpSpPr>
            <p:nvPr/>
          </p:nvGrpSpPr>
          <p:grpSpPr bwMode="auto">
            <a:xfrm>
              <a:off x="2760" y="1728"/>
              <a:ext cx="240" cy="182"/>
              <a:chOff x="1176" y="1776"/>
              <a:chExt cx="240" cy="182"/>
            </a:xfrm>
          </p:grpSpPr>
          <p:sp>
            <p:nvSpPr>
              <p:cNvPr id="8" name="Text Box 22"/>
              <p:cNvSpPr txBox="1">
                <a:spLocks noChangeArrowheads="1"/>
              </p:cNvSpPr>
              <p:nvPr/>
            </p:nvSpPr>
            <p:spPr bwMode="auto">
              <a:xfrm>
                <a:off x="1199" y="1776"/>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sp>
            <p:nvSpPr>
              <p:cNvPr id="47127" name="Line 23"/>
              <p:cNvSpPr>
                <a:spLocks noChangeShapeType="1"/>
              </p:cNvSpPr>
              <p:nvPr/>
            </p:nvSpPr>
            <p:spPr bwMode="auto">
              <a:xfrm>
                <a:off x="1176" y="1795"/>
                <a:ext cx="24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7128" name="Group 24"/>
            <p:cNvGrpSpPr>
              <a:grpSpLocks/>
            </p:cNvGrpSpPr>
            <p:nvPr/>
          </p:nvGrpSpPr>
          <p:grpSpPr bwMode="auto">
            <a:xfrm>
              <a:off x="2760" y="1137"/>
              <a:ext cx="240" cy="207"/>
              <a:chOff x="1176" y="993"/>
              <a:chExt cx="240" cy="207"/>
            </a:xfrm>
          </p:grpSpPr>
          <p:sp>
            <p:nvSpPr>
              <p:cNvPr id="47129" name="Line 25"/>
              <p:cNvSpPr>
                <a:spLocks noChangeShapeType="1"/>
              </p:cNvSpPr>
              <p:nvPr/>
            </p:nvSpPr>
            <p:spPr bwMode="auto">
              <a:xfrm flipV="1">
                <a:off x="1176" y="100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9" name="Text Box 26"/>
              <p:cNvSpPr txBox="1">
                <a:spLocks noChangeArrowheads="1"/>
              </p:cNvSpPr>
              <p:nvPr/>
            </p:nvSpPr>
            <p:spPr bwMode="auto">
              <a:xfrm>
                <a:off x="1202" y="993"/>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sp>
            <p:nvSpPr>
              <p:cNvPr id="10" name="Text Box 27"/>
              <p:cNvSpPr txBox="1">
                <a:spLocks noChangeArrowheads="1"/>
              </p:cNvSpPr>
              <p:nvPr/>
            </p:nvSpPr>
            <p:spPr bwMode="auto">
              <a:xfrm>
                <a:off x="1312" y="100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7132" name="Group 28"/>
            <p:cNvGrpSpPr>
              <a:grpSpLocks/>
            </p:cNvGrpSpPr>
            <p:nvPr/>
          </p:nvGrpSpPr>
          <p:grpSpPr bwMode="auto">
            <a:xfrm>
              <a:off x="2544" y="1967"/>
              <a:ext cx="672" cy="184"/>
              <a:chOff x="960" y="1536"/>
              <a:chExt cx="672" cy="184"/>
            </a:xfrm>
          </p:grpSpPr>
          <p:sp>
            <p:nvSpPr>
              <p:cNvPr id="47133" name="Line 29"/>
              <p:cNvSpPr>
                <a:spLocks noChangeShapeType="1"/>
              </p:cNvSpPr>
              <p:nvPr/>
            </p:nvSpPr>
            <p:spPr bwMode="auto">
              <a:xfrm>
                <a:off x="960" y="156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7134" name="Line 30"/>
              <p:cNvSpPr>
                <a:spLocks noChangeShapeType="1"/>
              </p:cNvSpPr>
              <p:nvPr/>
            </p:nvSpPr>
            <p:spPr bwMode="auto">
              <a:xfrm>
                <a:off x="1392" y="156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1" name="Text Box 31"/>
              <p:cNvSpPr txBox="1">
                <a:spLocks noChangeArrowheads="1"/>
              </p:cNvSpPr>
              <p:nvPr/>
            </p:nvSpPr>
            <p:spPr bwMode="auto">
              <a:xfrm>
                <a:off x="989" y="1538"/>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12" name="Text Box 32"/>
              <p:cNvSpPr txBox="1">
                <a:spLocks noChangeArrowheads="1"/>
              </p:cNvSpPr>
              <p:nvPr/>
            </p:nvSpPr>
            <p:spPr bwMode="auto">
              <a:xfrm>
                <a:off x="1414" y="1536"/>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grpSp>
        <p:grpSp>
          <p:nvGrpSpPr>
            <p:cNvPr id="47137" name="Group 33"/>
            <p:cNvGrpSpPr>
              <a:grpSpLocks/>
            </p:cNvGrpSpPr>
            <p:nvPr/>
          </p:nvGrpSpPr>
          <p:grpSpPr bwMode="auto">
            <a:xfrm>
              <a:off x="2544" y="1429"/>
              <a:ext cx="672" cy="200"/>
              <a:chOff x="960" y="1251"/>
              <a:chExt cx="672" cy="200"/>
            </a:xfrm>
          </p:grpSpPr>
          <p:sp>
            <p:nvSpPr>
              <p:cNvPr id="47138" name="Line 34"/>
              <p:cNvSpPr>
                <a:spLocks noChangeShapeType="1"/>
              </p:cNvSpPr>
              <p:nvPr/>
            </p:nvSpPr>
            <p:spPr bwMode="auto">
              <a:xfrm flipV="1">
                <a:off x="960" y="126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7139" name="Line 35"/>
              <p:cNvSpPr>
                <a:spLocks noChangeShapeType="1"/>
              </p:cNvSpPr>
              <p:nvPr/>
            </p:nvSpPr>
            <p:spPr bwMode="auto">
              <a:xfrm flipV="1">
                <a:off x="1392" y="126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3" name="Text Box 36"/>
              <p:cNvSpPr txBox="1">
                <a:spLocks noChangeArrowheads="1"/>
              </p:cNvSpPr>
              <p:nvPr/>
            </p:nvSpPr>
            <p:spPr bwMode="auto">
              <a:xfrm>
                <a:off x="991" y="1259"/>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14" name="Text Box 37"/>
              <p:cNvSpPr txBox="1">
                <a:spLocks noChangeArrowheads="1"/>
              </p:cNvSpPr>
              <p:nvPr/>
            </p:nvSpPr>
            <p:spPr bwMode="auto">
              <a:xfrm>
                <a:off x="1416" y="1259"/>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sp>
            <p:nvSpPr>
              <p:cNvPr id="15" name="Text Box 38"/>
              <p:cNvSpPr txBox="1">
                <a:spLocks noChangeArrowheads="1"/>
              </p:cNvSpPr>
              <p:nvPr/>
            </p:nvSpPr>
            <p:spPr bwMode="auto">
              <a:xfrm>
                <a:off x="1519" y="125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sp>
            <p:nvSpPr>
              <p:cNvPr id="16" name="Text Box 39"/>
              <p:cNvSpPr txBox="1">
                <a:spLocks noChangeArrowheads="1"/>
              </p:cNvSpPr>
              <p:nvPr/>
            </p:nvSpPr>
            <p:spPr bwMode="auto">
              <a:xfrm>
                <a:off x="1089" y="1252"/>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sp>
        <p:nvSpPr>
          <p:cNvPr id="39"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Contenido energético de los OM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strips(upRight)">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47112"/>
                                        </p:tgtEl>
                                        <p:attrNameLst>
                                          <p:attrName>style.visibility</p:attrName>
                                        </p:attrNameLst>
                                      </p:cBhvr>
                                      <p:to>
                                        <p:strVal val="visible"/>
                                      </p:to>
                                    </p:set>
                                    <p:animEffect transition="in" filter="strips(upRight)">
                                      <p:cBhvr>
                                        <p:cTn id="12" dur="500"/>
                                        <p:tgtEl>
                                          <p:spTgt spid="4711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47118"/>
                                        </p:tgtEl>
                                        <p:attrNameLst>
                                          <p:attrName>style.visibility</p:attrName>
                                        </p:attrNameLst>
                                      </p:cBhvr>
                                      <p:to>
                                        <p:strVal val="visible"/>
                                      </p:to>
                                    </p:set>
                                    <p:animEffect transition="in" filter="strips(upRight)">
                                      <p:cBhvr>
                                        <p:cTn id="17" dur="500"/>
                                        <p:tgtEl>
                                          <p:spTgt spid="4711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nodeType="clickEffect">
                                  <p:stCondLst>
                                    <p:cond delay="0"/>
                                  </p:stCondLst>
                                  <p:childTnLst>
                                    <p:set>
                                      <p:cBhvr>
                                        <p:cTn id="21" dur="1" fill="hold">
                                          <p:stCondLst>
                                            <p:cond delay="0"/>
                                          </p:stCondLst>
                                        </p:cTn>
                                        <p:tgtEl>
                                          <p:spTgt spid="47145"/>
                                        </p:tgtEl>
                                        <p:attrNameLst>
                                          <p:attrName>style.visibility</p:attrName>
                                        </p:attrNameLst>
                                      </p:cBhvr>
                                      <p:to>
                                        <p:strVal val="visible"/>
                                      </p:to>
                                    </p:set>
                                    <p:animEffect transition="in" filter="strips(upRight)">
                                      <p:cBhvr>
                                        <p:cTn id="22" dur="500"/>
                                        <p:tgtEl>
                                          <p:spTgt spid="47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Text Box 1045"/>
          <p:cNvSpPr txBox="1">
            <a:spLocks noChangeArrowheads="1"/>
          </p:cNvSpPr>
          <p:nvPr/>
        </p:nvSpPr>
        <p:spPr bwMode="auto">
          <a:xfrm>
            <a:off x="6732588" y="3225800"/>
            <a:ext cx="0" cy="315913"/>
          </a:xfrm>
          <a:prstGeom prst="rect">
            <a:avLst/>
          </a:prstGeom>
          <a:noFill/>
          <a:ln w="9525">
            <a:noFill/>
            <a:miter lim="800000"/>
            <a:headEnd/>
            <a:tailEnd/>
          </a:ln>
        </p:spPr>
        <p:txBody>
          <a:bodyPr wrap="none" lIns="0" tIns="0" rIns="0" bIns="72000">
            <a:spAutoFit/>
          </a:bodyPr>
          <a:lstStyle/>
          <a:p>
            <a:pPr algn="just" eaLnBrk="0" hangingPunct="0"/>
            <a:endParaRPr lang="es-MX" sz="1600" b="1">
              <a:solidFill>
                <a:srgbClr val="000099"/>
              </a:solidFill>
              <a:latin typeface="Arial" charset="0"/>
            </a:endParaRPr>
          </a:p>
        </p:txBody>
      </p:sp>
      <p:grpSp>
        <p:nvGrpSpPr>
          <p:cNvPr id="45125" name="Group 1093"/>
          <p:cNvGrpSpPr>
            <a:grpSpLocks/>
          </p:cNvGrpSpPr>
          <p:nvPr/>
        </p:nvGrpSpPr>
        <p:grpSpPr bwMode="auto">
          <a:xfrm>
            <a:off x="1066800" y="1423988"/>
            <a:ext cx="2898776" cy="4629149"/>
            <a:chOff x="672" y="897"/>
            <a:chExt cx="1826" cy="2916"/>
          </a:xfrm>
        </p:grpSpPr>
        <p:grpSp>
          <p:nvGrpSpPr>
            <p:cNvPr id="45121" name="Group 1089"/>
            <p:cNvGrpSpPr>
              <a:grpSpLocks/>
            </p:cNvGrpSpPr>
            <p:nvPr/>
          </p:nvGrpSpPr>
          <p:grpSpPr bwMode="auto">
            <a:xfrm>
              <a:off x="1248" y="897"/>
              <a:ext cx="672" cy="2658"/>
              <a:chOff x="1248" y="1185"/>
              <a:chExt cx="672" cy="2658"/>
            </a:xfrm>
          </p:grpSpPr>
          <p:grpSp>
            <p:nvGrpSpPr>
              <p:cNvPr id="45090" name="Group 1058"/>
              <p:cNvGrpSpPr>
                <a:grpSpLocks/>
              </p:cNvGrpSpPr>
              <p:nvPr/>
            </p:nvGrpSpPr>
            <p:grpSpPr bwMode="auto">
              <a:xfrm>
                <a:off x="1464" y="1777"/>
                <a:ext cx="240" cy="182"/>
                <a:chOff x="1176" y="1776"/>
                <a:chExt cx="240" cy="182"/>
              </a:xfrm>
            </p:grpSpPr>
            <p:sp>
              <p:nvSpPr>
                <p:cNvPr id="2" name="Text Box 1059"/>
                <p:cNvSpPr txBox="1">
                  <a:spLocks noChangeArrowheads="1"/>
                </p:cNvSpPr>
                <p:nvPr/>
              </p:nvSpPr>
              <p:spPr bwMode="auto">
                <a:xfrm>
                  <a:off x="1199" y="1776"/>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sp>
              <p:nvSpPr>
                <p:cNvPr id="45092" name="Line 1060"/>
                <p:cNvSpPr>
                  <a:spLocks noChangeShapeType="1"/>
                </p:cNvSpPr>
                <p:nvPr/>
              </p:nvSpPr>
              <p:spPr bwMode="auto">
                <a:xfrm>
                  <a:off x="1176" y="1795"/>
                  <a:ext cx="24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5093" name="Group 1061"/>
              <p:cNvGrpSpPr>
                <a:grpSpLocks/>
              </p:cNvGrpSpPr>
              <p:nvPr/>
            </p:nvGrpSpPr>
            <p:grpSpPr bwMode="auto">
              <a:xfrm>
                <a:off x="1464" y="1185"/>
                <a:ext cx="240" cy="207"/>
                <a:chOff x="1176" y="993"/>
                <a:chExt cx="240" cy="207"/>
              </a:xfrm>
            </p:grpSpPr>
            <p:sp>
              <p:nvSpPr>
                <p:cNvPr id="45094" name="Line 1062"/>
                <p:cNvSpPr>
                  <a:spLocks noChangeShapeType="1"/>
                </p:cNvSpPr>
                <p:nvPr/>
              </p:nvSpPr>
              <p:spPr bwMode="auto">
                <a:xfrm flipV="1">
                  <a:off x="1176" y="100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3" name="Text Box 1063"/>
                <p:cNvSpPr txBox="1">
                  <a:spLocks noChangeArrowheads="1"/>
                </p:cNvSpPr>
                <p:nvPr/>
              </p:nvSpPr>
              <p:spPr bwMode="auto">
                <a:xfrm>
                  <a:off x="1202" y="993"/>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sp>
              <p:nvSpPr>
                <p:cNvPr id="4" name="Text Box 1064"/>
                <p:cNvSpPr txBox="1">
                  <a:spLocks noChangeArrowheads="1"/>
                </p:cNvSpPr>
                <p:nvPr/>
              </p:nvSpPr>
              <p:spPr bwMode="auto">
                <a:xfrm>
                  <a:off x="1312" y="100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5097" name="Group 1065"/>
              <p:cNvGrpSpPr>
                <a:grpSpLocks/>
              </p:cNvGrpSpPr>
              <p:nvPr/>
            </p:nvGrpSpPr>
            <p:grpSpPr bwMode="auto">
              <a:xfrm>
                <a:off x="1248" y="2016"/>
                <a:ext cx="672" cy="184"/>
                <a:chOff x="960" y="1536"/>
                <a:chExt cx="672" cy="184"/>
              </a:xfrm>
            </p:grpSpPr>
            <p:sp>
              <p:nvSpPr>
                <p:cNvPr id="45098" name="Line 1066"/>
                <p:cNvSpPr>
                  <a:spLocks noChangeShapeType="1"/>
                </p:cNvSpPr>
                <p:nvPr/>
              </p:nvSpPr>
              <p:spPr bwMode="auto">
                <a:xfrm>
                  <a:off x="960" y="156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5099" name="Line 1067"/>
                <p:cNvSpPr>
                  <a:spLocks noChangeShapeType="1"/>
                </p:cNvSpPr>
                <p:nvPr/>
              </p:nvSpPr>
              <p:spPr bwMode="auto">
                <a:xfrm>
                  <a:off x="1392" y="156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5" name="Text Box 1068"/>
                <p:cNvSpPr txBox="1">
                  <a:spLocks noChangeArrowheads="1"/>
                </p:cNvSpPr>
                <p:nvPr/>
              </p:nvSpPr>
              <p:spPr bwMode="auto">
                <a:xfrm>
                  <a:off x="989" y="1538"/>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6" name="Text Box 1069"/>
                <p:cNvSpPr txBox="1">
                  <a:spLocks noChangeArrowheads="1"/>
                </p:cNvSpPr>
                <p:nvPr/>
              </p:nvSpPr>
              <p:spPr bwMode="auto">
                <a:xfrm>
                  <a:off x="1414" y="1536"/>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grpSp>
          <p:grpSp>
            <p:nvGrpSpPr>
              <p:cNvPr id="45102" name="Group 1070"/>
              <p:cNvGrpSpPr>
                <a:grpSpLocks/>
              </p:cNvGrpSpPr>
              <p:nvPr/>
            </p:nvGrpSpPr>
            <p:grpSpPr bwMode="auto">
              <a:xfrm>
                <a:off x="1248" y="1477"/>
                <a:ext cx="672" cy="200"/>
                <a:chOff x="960" y="1251"/>
                <a:chExt cx="672" cy="200"/>
              </a:xfrm>
            </p:grpSpPr>
            <p:sp>
              <p:nvSpPr>
                <p:cNvPr id="45103" name="Line 1071"/>
                <p:cNvSpPr>
                  <a:spLocks noChangeShapeType="1"/>
                </p:cNvSpPr>
                <p:nvPr/>
              </p:nvSpPr>
              <p:spPr bwMode="auto">
                <a:xfrm flipV="1">
                  <a:off x="960" y="126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5104" name="Line 1072"/>
                <p:cNvSpPr>
                  <a:spLocks noChangeShapeType="1"/>
                </p:cNvSpPr>
                <p:nvPr/>
              </p:nvSpPr>
              <p:spPr bwMode="auto">
                <a:xfrm flipV="1">
                  <a:off x="1392" y="126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7" name="Text Box 1073"/>
                <p:cNvSpPr txBox="1">
                  <a:spLocks noChangeArrowheads="1"/>
                </p:cNvSpPr>
                <p:nvPr/>
              </p:nvSpPr>
              <p:spPr bwMode="auto">
                <a:xfrm>
                  <a:off x="991" y="1259"/>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8" name="Text Box 1074"/>
                <p:cNvSpPr txBox="1">
                  <a:spLocks noChangeArrowheads="1"/>
                </p:cNvSpPr>
                <p:nvPr/>
              </p:nvSpPr>
              <p:spPr bwMode="auto">
                <a:xfrm>
                  <a:off x="1416" y="1259"/>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sp>
              <p:nvSpPr>
                <p:cNvPr id="9" name="Text Box 1075"/>
                <p:cNvSpPr txBox="1">
                  <a:spLocks noChangeArrowheads="1"/>
                </p:cNvSpPr>
                <p:nvPr/>
              </p:nvSpPr>
              <p:spPr bwMode="auto">
                <a:xfrm>
                  <a:off x="1519" y="125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sp>
              <p:nvSpPr>
                <p:cNvPr id="10" name="Text Box 1076"/>
                <p:cNvSpPr txBox="1">
                  <a:spLocks noChangeArrowheads="1"/>
                </p:cNvSpPr>
                <p:nvPr/>
              </p:nvSpPr>
              <p:spPr bwMode="auto">
                <a:xfrm>
                  <a:off x="1089" y="1252"/>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5109" name="Group 1077"/>
              <p:cNvGrpSpPr>
                <a:grpSpLocks/>
              </p:cNvGrpSpPr>
              <p:nvPr/>
            </p:nvGrpSpPr>
            <p:grpSpPr bwMode="auto">
              <a:xfrm>
                <a:off x="1464" y="2553"/>
                <a:ext cx="240" cy="474"/>
                <a:chOff x="1176" y="2321"/>
                <a:chExt cx="240" cy="474"/>
              </a:xfrm>
            </p:grpSpPr>
            <p:sp>
              <p:nvSpPr>
                <p:cNvPr id="11" name="Text Box 1078"/>
                <p:cNvSpPr txBox="1">
                  <a:spLocks noChangeArrowheads="1"/>
                </p:cNvSpPr>
                <p:nvPr/>
              </p:nvSpPr>
              <p:spPr bwMode="auto">
                <a:xfrm>
                  <a:off x="1214" y="2329"/>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2s</a:t>
                  </a:r>
                </a:p>
              </p:txBody>
            </p:sp>
            <p:sp>
              <p:nvSpPr>
                <p:cNvPr id="45111" name="Line 1079"/>
                <p:cNvSpPr>
                  <a:spLocks noChangeShapeType="1"/>
                </p:cNvSpPr>
                <p:nvPr/>
              </p:nvSpPr>
              <p:spPr bwMode="auto">
                <a:xfrm>
                  <a:off x="1176" y="2336"/>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2" name="Text Box 1080"/>
                <p:cNvSpPr txBox="1">
                  <a:spLocks noChangeArrowheads="1"/>
                </p:cNvSpPr>
                <p:nvPr/>
              </p:nvSpPr>
              <p:spPr bwMode="auto">
                <a:xfrm>
                  <a:off x="1218" y="2613"/>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2s</a:t>
                  </a:r>
                </a:p>
              </p:txBody>
            </p:sp>
            <p:sp>
              <p:nvSpPr>
                <p:cNvPr id="45113" name="Line 1081"/>
                <p:cNvSpPr>
                  <a:spLocks noChangeShapeType="1"/>
                </p:cNvSpPr>
                <p:nvPr/>
              </p:nvSpPr>
              <p:spPr bwMode="auto">
                <a:xfrm>
                  <a:off x="1176" y="262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3" name="Text Box 1082"/>
                <p:cNvSpPr txBox="1">
                  <a:spLocks noChangeArrowheads="1"/>
                </p:cNvSpPr>
                <p:nvPr/>
              </p:nvSpPr>
              <p:spPr bwMode="auto">
                <a:xfrm>
                  <a:off x="1316" y="232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5115" name="Group 1083"/>
              <p:cNvGrpSpPr>
                <a:grpSpLocks/>
              </p:cNvGrpSpPr>
              <p:nvPr/>
            </p:nvGrpSpPr>
            <p:grpSpPr bwMode="auto">
              <a:xfrm>
                <a:off x="1464" y="3369"/>
                <a:ext cx="240" cy="474"/>
                <a:chOff x="1176" y="2321"/>
                <a:chExt cx="240" cy="474"/>
              </a:xfrm>
            </p:grpSpPr>
            <p:sp>
              <p:nvSpPr>
                <p:cNvPr id="14" name="Text Box 1084"/>
                <p:cNvSpPr txBox="1">
                  <a:spLocks noChangeArrowheads="1"/>
                </p:cNvSpPr>
                <p:nvPr/>
              </p:nvSpPr>
              <p:spPr bwMode="auto">
                <a:xfrm>
                  <a:off x="1214" y="2329"/>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1s</a:t>
                  </a:r>
                </a:p>
              </p:txBody>
            </p:sp>
            <p:sp>
              <p:nvSpPr>
                <p:cNvPr id="45117" name="Line 1085"/>
                <p:cNvSpPr>
                  <a:spLocks noChangeShapeType="1"/>
                </p:cNvSpPr>
                <p:nvPr/>
              </p:nvSpPr>
              <p:spPr bwMode="auto">
                <a:xfrm>
                  <a:off x="1176" y="2336"/>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5" name="Text Box 1086"/>
                <p:cNvSpPr txBox="1">
                  <a:spLocks noChangeArrowheads="1"/>
                </p:cNvSpPr>
                <p:nvPr/>
              </p:nvSpPr>
              <p:spPr bwMode="auto">
                <a:xfrm>
                  <a:off x="1218" y="2613"/>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1s</a:t>
                  </a:r>
                </a:p>
              </p:txBody>
            </p:sp>
            <p:sp>
              <p:nvSpPr>
                <p:cNvPr id="45119" name="Line 1087"/>
                <p:cNvSpPr>
                  <a:spLocks noChangeShapeType="1"/>
                </p:cNvSpPr>
                <p:nvPr/>
              </p:nvSpPr>
              <p:spPr bwMode="auto">
                <a:xfrm>
                  <a:off x="1176" y="262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6" name="Text Box 1088"/>
                <p:cNvSpPr txBox="1">
                  <a:spLocks noChangeArrowheads="1"/>
                </p:cNvSpPr>
                <p:nvPr/>
              </p:nvSpPr>
              <p:spPr bwMode="auto">
                <a:xfrm>
                  <a:off x="1316" y="232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sp>
          <p:nvSpPr>
            <p:cNvPr id="45123" name="Text Box 1091"/>
            <p:cNvSpPr txBox="1">
              <a:spLocks noChangeArrowheads="1"/>
            </p:cNvSpPr>
            <p:nvPr/>
          </p:nvSpPr>
          <p:spPr bwMode="auto">
            <a:xfrm>
              <a:off x="672" y="3600"/>
              <a:ext cx="1826" cy="213"/>
            </a:xfrm>
            <a:prstGeom prst="rect">
              <a:avLst/>
            </a:prstGeom>
            <a:noFill/>
            <a:ln w="9525">
              <a:noFill/>
              <a:miter lim="800000"/>
              <a:headEnd/>
              <a:tailEnd/>
            </a:ln>
            <a:effectLst/>
          </p:spPr>
          <p:txBody>
            <a:bodyPr wrap="none">
              <a:spAutoFit/>
            </a:bodyPr>
            <a:lstStyle/>
            <a:p>
              <a:r>
                <a:rPr lang="es-ES" sz="1600" b="1" dirty="0">
                  <a:solidFill>
                    <a:srgbClr val="FF0000"/>
                  </a:solidFill>
                  <a:latin typeface="Arial" charset="0"/>
                </a:rPr>
                <a:t>Para 14 o menos electrones</a:t>
              </a:r>
            </a:p>
          </p:txBody>
        </p:sp>
      </p:grpSp>
      <p:grpSp>
        <p:nvGrpSpPr>
          <p:cNvPr id="45126" name="Group 1094"/>
          <p:cNvGrpSpPr>
            <a:grpSpLocks/>
          </p:cNvGrpSpPr>
          <p:nvPr/>
        </p:nvGrpSpPr>
        <p:grpSpPr bwMode="auto">
          <a:xfrm>
            <a:off x="5264150" y="1423988"/>
            <a:ext cx="2736850" cy="4627562"/>
            <a:chOff x="3316" y="897"/>
            <a:chExt cx="1724" cy="2915"/>
          </a:xfrm>
        </p:grpSpPr>
        <p:grpSp>
          <p:nvGrpSpPr>
            <p:cNvPr id="45122" name="Group 1090"/>
            <p:cNvGrpSpPr>
              <a:grpSpLocks/>
            </p:cNvGrpSpPr>
            <p:nvPr/>
          </p:nvGrpSpPr>
          <p:grpSpPr bwMode="auto">
            <a:xfrm>
              <a:off x="3840" y="897"/>
              <a:ext cx="672" cy="2658"/>
              <a:chOff x="3840" y="1185"/>
              <a:chExt cx="672" cy="2658"/>
            </a:xfrm>
          </p:grpSpPr>
          <p:grpSp>
            <p:nvGrpSpPr>
              <p:cNvPr id="45058" name="Group 1026"/>
              <p:cNvGrpSpPr>
                <a:grpSpLocks/>
              </p:cNvGrpSpPr>
              <p:nvPr/>
            </p:nvGrpSpPr>
            <p:grpSpPr bwMode="auto">
              <a:xfrm>
                <a:off x="4056" y="2029"/>
                <a:ext cx="240" cy="182"/>
                <a:chOff x="1176" y="1776"/>
                <a:chExt cx="240" cy="182"/>
              </a:xfrm>
            </p:grpSpPr>
            <p:sp>
              <p:nvSpPr>
                <p:cNvPr id="17" name="Text Box 1027"/>
                <p:cNvSpPr txBox="1">
                  <a:spLocks noChangeArrowheads="1"/>
                </p:cNvSpPr>
                <p:nvPr/>
              </p:nvSpPr>
              <p:spPr bwMode="auto">
                <a:xfrm>
                  <a:off x="1199" y="1776"/>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sp>
              <p:nvSpPr>
                <p:cNvPr id="45060" name="Line 1028"/>
                <p:cNvSpPr>
                  <a:spLocks noChangeShapeType="1"/>
                </p:cNvSpPr>
                <p:nvPr/>
              </p:nvSpPr>
              <p:spPr bwMode="auto">
                <a:xfrm>
                  <a:off x="1176" y="1795"/>
                  <a:ext cx="24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5061" name="Group 1029"/>
              <p:cNvGrpSpPr>
                <a:grpSpLocks/>
              </p:cNvGrpSpPr>
              <p:nvPr/>
            </p:nvGrpSpPr>
            <p:grpSpPr bwMode="auto">
              <a:xfrm>
                <a:off x="4056" y="1185"/>
                <a:ext cx="240" cy="207"/>
                <a:chOff x="1176" y="993"/>
                <a:chExt cx="240" cy="207"/>
              </a:xfrm>
            </p:grpSpPr>
            <p:sp>
              <p:nvSpPr>
                <p:cNvPr id="45062" name="Line 1030"/>
                <p:cNvSpPr>
                  <a:spLocks noChangeShapeType="1"/>
                </p:cNvSpPr>
                <p:nvPr/>
              </p:nvSpPr>
              <p:spPr bwMode="auto">
                <a:xfrm flipV="1">
                  <a:off x="1176" y="100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8" name="Text Box 1031"/>
                <p:cNvSpPr txBox="1">
                  <a:spLocks noChangeArrowheads="1"/>
                </p:cNvSpPr>
                <p:nvPr/>
              </p:nvSpPr>
              <p:spPr bwMode="auto">
                <a:xfrm>
                  <a:off x="1202" y="993"/>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sp>
              <p:nvSpPr>
                <p:cNvPr id="19" name="Text Box 1032"/>
                <p:cNvSpPr txBox="1">
                  <a:spLocks noChangeArrowheads="1"/>
                </p:cNvSpPr>
                <p:nvPr/>
              </p:nvSpPr>
              <p:spPr bwMode="auto">
                <a:xfrm>
                  <a:off x="1312" y="100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5065" name="Group 1033"/>
              <p:cNvGrpSpPr>
                <a:grpSpLocks/>
              </p:cNvGrpSpPr>
              <p:nvPr/>
            </p:nvGrpSpPr>
            <p:grpSpPr bwMode="auto">
              <a:xfrm>
                <a:off x="3840" y="1762"/>
                <a:ext cx="672" cy="184"/>
                <a:chOff x="960" y="1536"/>
                <a:chExt cx="672" cy="184"/>
              </a:xfrm>
            </p:grpSpPr>
            <p:sp>
              <p:nvSpPr>
                <p:cNvPr id="45066" name="Line 1034"/>
                <p:cNvSpPr>
                  <a:spLocks noChangeShapeType="1"/>
                </p:cNvSpPr>
                <p:nvPr/>
              </p:nvSpPr>
              <p:spPr bwMode="auto">
                <a:xfrm>
                  <a:off x="960" y="156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5067" name="Line 1035"/>
                <p:cNvSpPr>
                  <a:spLocks noChangeShapeType="1"/>
                </p:cNvSpPr>
                <p:nvPr/>
              </p:nvSpPr>
              <p:spPr bwMode="auto">
                <a:xfrm>
                  <a:off x="1392" y="156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20" name="Text Box 1036"/>
                <p:cNvSpPr txBox="1">
                  <a:spLocks noChangeArrowheads="1"/>
                </p:cNvSpPr>
                <p:nvPr/>
              </p:nvSpPr>
              <p:spPr bwMode="auto">
                <a:xfrm>
                  <a:off x="989" y="1538"/>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21" name="Text Box 1037"/>
                <p:cNvSpPr txBox="1">
                  <a:spLocks noChangeArrowheads="1"/>
                </p:cNvSpPr>
                <p:nvPr/>
              </p:nvSpPr>
              <p:spPr bwMode="auto">
                <a:xfrm>
                  <a:off x="1414" y="1536"/>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grpSp>
          <p:grpSp>
            <p:nvGrpSpPr>
              <p:cNvPr id="45070" name="Group 1038"/>
              <p:cNvGrpSpPr>
                <a:grpSpLocks/>
              </p:cNvGrpSpPr>
              <p:nvPr/>
            </p:nvGrpSpPr>
            <p:grpSpPr bwMode="auto">
              <a:xfrm>
                <a:off x="3840" y="1477"/>
                <a:ext cx="672" cy="200"/>
                <a:chOff x="960" y="1251"/>
                <a:chExt cx="672" cy="200"/>
              </a:xfrm>
            </p:grpSpPr>
            <p:sp>
              <p:nvSpPr>
                <p:cNvPr id="45071" name="Line 1039"/>
                <p:cNvSpPr>
                  <a:spLocks noChangeShapeType="1"/>
                </p:cNvSpPr>
                <p:nvPr/>
              </p:nvSpPr>
              <p:spPr bwMode="auto">
                <a:xfrm flipV="1">
                  <a:off x="960" y="126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5072" name="Line 1040"/>
                <p:cNvSpPr>
                  <a:spLocks noChangeShapeType="1"/>
                </p:cNvSpPr>
                <p:nvPr/>
              </p:nvSpPr>
              <p:spPr bwMode="auto">
                <a:xfrm flipV="1">
                  <a:off x="1392" y="126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22" name="Text Box 1041"/>
                <p:cNvSpPr txBox="1">
                  <a:spLocks noChangeArrowheads="1"/>
                </p:cNvSpPr>
                <p:nvPr/>
              </p:nvSpPr>
              <p:spPr bwMode="auto">
                <a:xfrm>
                  <a:off x="991" y="1259"/>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23" name="Text Box 1042"/>
                <p:cNvSpPr txBox="1">
                  <a:spLocks noChangeArrowheads="1"/>
                </p:cNvSpPr>
                <p:nvPr/>
              </p:nvSpPr>
              <p:spPr bwMode="auto">
                <a:xfrm>
                  <a:off x="1416" y="1259"/>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sp>
              <p:nvSpPr>
                <p:cNvPr id="24" name="Text Box 1043"/>
                <p:cNvSpPr txBox="1">
                  <a:spLocks noChangeArrowheads="1"/>
                </p:cNvSpPr>
                <p:nvPr/>
              </p:nvSpPr>
              <p:spPr bwMode="auto">
                <a:xfrm>
                  <a:off x="1519" y="125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sp>
              <p:nvSpPr>
                <p:cNvPr id="25" name="Text Box 1044"/>
                <p:cNvSpPr txBox="1">
                  <a:spLocks noChangeArrowheads="1"/>
                </p:cNvSpPr>
                <p:nvPr/>
              </p:nvSpPr>
              <p:spPr bwMode="auto">
                <a:xfrm>
                  <a:off x="1089" y="1252"/>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5078" name="Group 1046"/>
              <p:cNvGrpSpPr>
                <a:grpSpLocks/>
              </p:cNvGrpSpPr>
              <p:nvPr/>
            </p:nvGrpSpPr>
            <p:grpSpPr bwMode="auto">
              <a:xfrm>
                <a:off x="4056" y="2553"/>
                <a:ext cx="240" cy="474"/>
                <a:chOff x="1176" y="2321"/>
                <a:chExt cx="240" cy="474"/>
              </a:xfrm>
            </p:grpSpPr>
            <p:sp>
              <p:nvSpPr>
                <p:cNvPr id="26" name="Text Box 1047"/>
                <p:cNvSpPr txBox="1">
                  <a:spLocks noChangeArrowheads="1"/>
                </p:cNvSpPr>
                <p:nvPr/>
              </p:nvSpPr>
              <p:spPr bwMode="auto">
                <a:xfrm>
                  <a:off x="1214" y="2329"/>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2s</a:t>
                  </a:r>
                </a:p>
              </p:txBody>
            </p:sp>
            <p:sp>
              <p:nvSpPr>
                <p:cNvPr id="45080" name="Line 1048"/>
                <p:cNvSpPr>
                  <a:spLocks noChangeShapeType="1"/>
                </p:cNvSpPr>
                <p:nvPr/>
              </p:nvSpPr>
              <p:spPr bwMode="auto">
                <a:xfrm>
                  <a:off x="1176" y="2336"/>
                  <a:ext cx="240" cy="0"/>
                </a:xfrm>
                <a:prstGeom prst="line">
                  <a:avLst/>
                </a:prstGeom>
                <a:noFill/>
                <a:ln w="19050">
                  <a:solidFill>
                    <a:srgbClr val="000099"/>
                  </a:solidFill>
                  <a:miter lim="800000"/>
                  <a:headEnd/>
                  <a:tailEnd/>
                </a:ln>
                <a:effectLst/>
              </p:spPr>
              <p:txBody>
                <a:bodyPr wrap="none" bIns="72000"/>
                <a:lstStyle/>
                <a:p>
                  <a:endParaRPr lang="es-MX"/>
                </a:p>
              </p:txBody>
            </p:sp>
            <p:sp>
              <p:nvSpPr>
                <p:cNvPr id="27" name="Text Box 1049"/>
                <p:cNvSpPr txBox="1">
                  <a:spLocks noChangeArrowheads="1"/>
                </p:cNvSpPr>
                <p:nvPr/>
              </p:nvSpPr>
              <p:spPr bwMode="auto">
                <a:xfrm>
                  <a:off x="1218" y="2613"/>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2s</a:t>
                  </a:r>
                </a:p>
              </p:txBody>
            </p:sp>
            <p:sp>
              <p:nvSpPr>
                <p:cNvPr id="45082" name="Line 1050"/>
                <p:cNvSpPr>
                  <a:spLocks noChangeShapeType="1"/>
                </p:cNvSpPr>
                <p:nvPr/>
              </p:nvSpPr>
              <p:spPr bwMode="auto">
                <a:xfrm>
                  <a:off x="1176" y="262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28" name="Text Box 1051"/>
                <p:cNvSpPr txBox="1">
                  <a:spLocks noChangeArrowheads="1"/>
                </p:cNvSpPr>
                <p:nvPr/>
              </p:nvSpPr>
              <p:spPr bwMode="auto">
                <a:xfrm>
                  <a:off x="1316" y="232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45084" name="Group 1052"/>
              <p:cNvGrpSpPr>
                <a:grpSpLocks/>
              </p:cNvGrpSpPr>
              <p:nvPr/>
            </p:nvGrpSpPr>
            <p:grpSpPr bwMode="auto">
              <a:xfrm>
                <a:off x="4056" y="3369"/>
                <a:ext cx="240" cy="474"/>
                <a:chOff x="1176" y="2321"/>
                <a:chExt cx="240" cy="474"/>
              </a:xfrm>
            </p:grpSpPr>
            <p:sp>
              <p:nvSpPr>
                <p:cNvPr id="29" name="Text Box 1053"/>
                <p:cNvSpPr txBox="1">
                  <a:spLocks noChangeArrowheads="1"/>
                </p:cNvSpPr>
                <p:nvPr/>
              </p:nvSpPr>
              <p:spPr bwMode="auto">
                <a:xfrm>
                  <a:off x="1214" y="2329"/>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1s</a:t>
                  </a:r>
                </a:p>
              </p:txBody>
            </p:sp>
            <p:sp>
              <p:nvSpPr>
                <p:cNvPr id="45086" name="Line 1054"/>
                <p:cNvSpPr>
                  <a:spLocks noChangeShapeType="1"/>
                </p:cNvSpPr>
                <p:nvPr/>
              </p:nvSpPr>
              <p:spPr bwMode="auto">
                <a:xfrm>
                  <a:off x="1176" y="2336"/>
                  <a:ext cx="240" cy="0"/>
                </a:xfrm>
                <a:prstGeom prst="line">
                  <a:avLst/>
                </a:prstGeom>
                <a:noFill/>
                <a:ln w="19050">
                  <a:solidFill>
                    <a:srgbClr val="000099"/>
                  </a:solidFill>
                  <a:miter lim="800000"/>
                  <a:headEnd/>
                  <a:tailEnd/>
                </a:ln>
                <a:effectLst/>
              </p:spPr>
              <p:txBody>
                <a:bodyPr wrap="none" bIns="72000"/>
                <a:lstStyle/>
                <a:p>
                  <a:endParaRPr lang="es-MX"/>
                </a:p>
              </p:txBody>
            </p:sp>
            <p:sp>
              <p:nvSpPr>
                <p:cNvPr id="30" name="Text Box 1055"/>
                <p:cNvSpPr txBox="1">
                  <a:spLocks noChangeArrowheads="1"/>
                </p:cNvSpPr>
                <p:nvPr/>
              </p:nvSpPr>
              <p:spPr bwMode="auto">
                <a:xfrm>
                  <a:off x="1218" y="2613"/>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1s</a:t>
                  </a:r>
                </a:p>
              </p:txBody>
            </p:sp>
            <p:sp>
              <p:nvSpPr>
                <p:cNvPr id="45088" name="Line 1056"/>
                <p:cNvSpPr>
                  <a:spLocks noChangeShapeType="1"/>
                </p:cNvSpPr>
                <p:nvPr/>
              </p:nvSpPr>
              <p:spPr bwMode="auto">
                <a:xfrm>
                  <a:off x="1176" y="262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31" name="Text Box 1057"/>
                <p:cNvSpPr txBox="1">
                  <a:spLocks noChangeArrowheads="1"/>
                </p:cNvSpPr>
                <p:nvPr/>
              </p:nvSpPr>
              <p:spPr bwMode="auto">
                <a:xfrm>
                  <a:off x="1316" y="232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sp>
          <p:nvSpPr>
            <p:cNvPr id="45124" name="Text Box 1092"/>
            <p:cNvSpPr txBox="1">
              <a:spLocks noChangeArrowheads="1"/>
            </p:cNvSpPr>
            <p:nvPr/>
          </p:nvSpPr>
          <p:spPr bwMode="auto">
            <a:xfrm>
              <a:off x="3316" y="3600"/>
              <a:ext cx="1724" cy="212"/>
            </a:xfrm>
            <a:prstGeom prst="rect">
              <a:avLst/>
            </a:prstGeom>
            <a:noFill/>
            <a:ln w="9525">
              <a:noFill/>
              <a:miter lim="800000"/>
              <a:headEnd/>
              <a:tailEnd/>
            </a:ln>
            <a:effectLst/>
          </p:spPr>
          <p:txBody>
            <a:bodyPr wrap="none">
              <a:spAutoFit/>
            </a:bodyPr>
            <a:lstStyle/>
            <a:p>
              <a:r>
                <a:rPr lang="es-ES" sz="1600" b="1" dirty="0">
                  <a:solidFill>
                    <a:srgbClr val="FF0000"/>
                  </a:solidFill>
                  <a:latin typeface="Arial" charset="0"/>
                </a:rPr>
                <a:t>Para más de 14 electrones</a:t>
              </a:r>
            </a:p>
          </p:txBody>
        </p:sp>
      </p:grpSp>
      <p:sp>
        <p:nvSpPr>
          <p:cNvPr id="71"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Distribución de los OM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1607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3" fill="hold" nodeType="clickEffect">
                                  <p:stCondLst>
                                    <p:cond delay="0"/>
                                  </p:stCondLst>
                                  <p:childTnLst>
                                    <p:set>
                                      <p:cBhvr>
                                        <p:cTn id="10" dur="1" fill="hold">
                                          <p:stCondLst>
                                            <p:cond delay="0"/>
                                          </p:stCondLst>
                                        </p:cTn>
                                        <p:tgtEl>
                                          <p:spTgt spid="45125"/>
                                        </p:tgtEl>
                                        <p:attrNameLst>
                                          <p:attrName>style.visibility</p:attrName>
                                        </p:attrNameLst>
                                      </p:cBhvr>
                                      <p:to>
                                        <p:strVal val="visible"/>
                                      </p:to>
                                    </p:set>
                                    <p:animEffect transition="in" filter="strips(upRight)">
                                      <p:cBhvr>
                                        <p:cTn id="11" dur="500"/>
                                        <p:tgtEl>
                                          <p:spTgt spid="45125"/>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3" fill="hold" nodeType="clickEffect">
                                  <p:stCondLst>
                                    <p:cond delay="0"/>
                                  </p:stCondLst>
                                  <p:childTnLst>
                                    <p:set>
                                      <p:cBhvr>
                                        <p:cTn id="15" dur="1" fill="hold">
                                          <p:stCondLst>
                                            <p:cond delay="0"/>
                                          </p:stCondLst>
                                        </p:cTn>
                                        <p:tgtEl>
                                          <p:spTgt spid="45126"/>
                                        </p:tgtEl>
                                        <p:attrNameLst>
                                          <p:attrName>style.visibility</p:attrName>
                                        </p:attrNameLst>
                                      </p:cBhvr>
                                      <p:to>
                                        <p:strVal val="visible"/>
                                      </p:to>
                                    </p:set>
                                    <p:animEffect transition="in" filter="strips(upRight)">
                                      <p:cBhvr>
                                        <p:cTn id="16" dur="500"/>
                                        <p:tgtEl>
                                          <p:spTgt spid="4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 Box 7"/>
          <p:cNvSpPr txBox="1">
            <a:spLocks noChangeArrowheads="1"/>
          </p:cNvSpPr>
          <p:nvPr/>
        </p:nvSpPr>
        <p:spPr bwMode="auto">
          <a:xfrm>
            <a:off x="1763688" y="1715031"/>
            <a:ext cx="5616624" cy="3370153"/>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Presentación revisada por:</a:t>
            </a:r>
          </a:p>
          <a:p>
            <a:pPr algn="ctr">
              <a:spcBef>
                <a:spcPct val="50000"/>
              </a:spcBef>
            </a:pPr>
            <a:endParaRPr lang="es-ES" sz="1400" dirty="0">
              <a:solidFill>
                <a:srgbClr val="000099"/>
              </a:solidFill>
              <a:latin typeface="Arial" charset="0"/>
            </a:endParaRPr>
          </a:p>
          <a:p>
            <a:pPr algn="ctr">
              <a:spcBef>
                <a:spcPct val="50000"/>
              </a:spcBef>
            </a:pPr>
            <a:r>
              <a:rPr lang="es-ES" sz="1400" dirty="0">
                <a:solidFill>
                  <a:srgbClr val="000099"/>
                </a:solidFill>
                <a:latin typeface="Arial" charset="0"/>
              </a:rPr>
              <a:t>Q. Adriana Ramírez González</a:t>
            </a:r>
          </a:p>
          <a:p>
            <a:pPr algn="ctr">
              <a:spcBef>
                <a:spcPct val="50000"/>
              </a:spcBef>
            </a:pPr>
            <a:r>
              <a:rPr lang="es-ES" sz="1400" dirty="0">
                <a:solidFill>
                  <a:srgbClr val="000099"/>
                </a:solidFill>
                <a:latin typeface="Arial" charset="0"/>
              </a:rPr>
              <a:t>Ing. </a:t>
            </a:r>
            <a:r>
              <a:rPr lang="es-ES" sz="1400" dirty="0" err="1">
                <a:solidFill>
                  <a:srgbClr val="000099"/>
                </a:solidFill>
                <a:latin typeface="Arial" charset="0"/>
              </a:rPr>
              <a:t>Ayesha</a:t>
            </a:r>
            <a:r>
              <a:rPr lang="es-ES" sz="1400" dirty="0">
                <a:solidFill>
                  <a:srgbClr val="000099"/>
                </a:solidFill>
                <a:latin typeface="Arial" charset="0"/>
              </a:rPr>
              <a:t> Sagrario Román García</a:t>
            </a:r>
          </a:p>
          <a:p>
            <a:pPr algn="ctr">
              <a:spcBef>
                <a:spcPct val="50000"/>
              </a:spcBef>
            </a:pPr>
            <a:r>
              <a:rPr lang="es-ES" sz="1400" dirty="0">
                <a:solidFill>
                  <a:srgbClr val="000099"/>
                </a:solidFill>
                <a:latin typeface="Arial" charset="0"/>
              </a:rPr>
              <a:t>M. A. Claudia  Elisa Sánchez Navarro</a:t>
            </a:r>
          </a:p>
          <a:p>
            <a:pPr algn="ctr">
              <a:spcBef>
                <a:spcPct val="50000"/>
              </a:spcBef>
            </a:pPr>
            <a:r>
              <a:rPr lang="es-ES" sz="1400" dirty="0">
                <a:solidFill>
                  <a:srgbClr val="000099"/>
                </a:solidFill>
                <a:latin typeface="Arial" charset="0"/>
              </a:rPr>
              <a:t>Q. Esther Flores Cruz</a:t>
            </a:r>
          </a:p>
          <a:p>
            <a:pPr algn="ctr">
              <a:spcBef>
                <a:spcPct val="50000"/>
              </a:spcBef>
            </a:pPr>
            <a:r>
              <a:rPr lang="es-ES" sz="1400" dirty="0">
                <a:solidFill>
                  <a:srgbClr val="000099"/>
                </a:solidFill>
                <a:latin typeface="Arial" charset="0"/>
              </a:rPr>
              <a:t>Ing. </a:t>
            </a:r>
            <a:r>
              <a:rPr lang="es-ES" sz="1400" dirty="0" err="1">
                <a:solidFill>
                  <a:srgbClr val="000099"/>
                </a:solidFill>
                <a:latin typeface="Arial" charset="0"/>
              </a:rPr>
              <a:t>Jacquelyn</a:t>
            </a:r>
            <a:r>
              <a:rPr lang="es-ES" sz="1400" dirty="0">
                <a:solidFill>
                  <a:srgbClr val="000099"/>
                </a:solidFill>
                <a:latin typeface="Arial" charset="0"/>
              </a:rPr>
              <a:t> Martínez </a:t>
            </a:r>
            <a:r>
              <a:rPr lang="es-ES" sz="1400" dirty="0" err="1">
                <a:solidFill>
                  <a:srgbClr val="000099"/>
                </a:solidFill>
                <a:latin typeface="Arial" charset="0"/>
              </a:rPr>
              <a:t>Alavez</a:t>
            </a:r>
            <a:endParaRPr lang="es-ES" sz="1400" dirty="0">
              <a:solidFill>
                <a:srgbClr val="000099"/>
              </a:solidFill>
              <a:latin typeface="Arial" charset="0"/>
            </a:endParaRPr>
          </a:p>
          <a:p>
            <a:pPr algn="ctr">
              <a:spcBef>
                <a:spcPct val="50000"/>
              </a:spcBef>
            </a:pPr>
            <a:r>
              <a:rPr lang="es-ES" sz="1400" dirty="0">
                <a:solidFill>
                  <a:srgbClr val="000099"/>
                </a:solidFill>
                <a:latin typeface="Arial" charset="0"/>
              </a:rPr>
              <a:t>Dr. Ramiro Maravilla Galván</a:t>
            </a:r>
          </a:p>
          <a:p>
            <a:pPr algn="ctr">
              <a:spcBef>
                <a:spcPct val="50000"/>
              </a:spcBef>
            </a:pPr>
            <a:endParaRPr lang="es-ES" sz="1400" dirty="0">
              <a:solidFill>
                <a:srgbClr val="000099"/>
              </a:solidFill>
              <a:latin typeface="Arial" charset="0"/>
            </a:endParaRPr>
          </a:p>
          <a:p>
            <a:pPr algn="ctr">
              <a:spcBef>
                <a:spcPct val="50000"/>
              </a:spcBef>
            </a:pPr>
            <a:r>
              <a:rPr lang="es-ES" sz="1800" i="1" dirty="0">
                <a:solidFill>
                  <a:srgbClr val="000099"/>
                </a:solidFill>
                <a:latin typeface="Arial" charset="0"/>
              </a:rPr>
              <a:t>Profesores de la Facultad de Ingeniería, UNAM</a:t>
            </a:r>
          </a:p>
        </p:txBody>
      </p:sp>
    </p:spTree>
    <p:extLst>
      <p:ext uri="{BB962C8B-B14F-4D97-AF65-F5344CB8AC3E}">
        <p14:creationId xmlns:p14="http://schemas.microsoft.com/office/powerpoint/2010/main" val="389924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Text Box 3"/>
          <p:cNvSpPr txBox="1">
            <a:spLocks noChangeArrowheads="1"/>
          </p:cNvSpPr>
          <p:nvPr/>
        </p:nvSpPr>
        <p:spPr bwMode="auto">
          <a:xfrm>
            <a:off x="996156" y="1988840"/>
            <a:ext cx="7151687" cy="2632003"/>
          </a:xfrm>
          <a:prstGeom prst="rect">
            <a:avLst/>
          </a:prstGeom>
          <a:noFill/>
          <a:ln w="9525">
            <a:noFill/>
            <a:miter lim="800000"/>
            <a:headEnd/>
            <a:tailEnd/>
          </a:ln>
        </p:spPr>
        <p:txBody>
          <a:bodyPr>
            <a:spAutoFit/>
          </a:bodyPr>
          <a:lstStyle/>
          <a:p>
            <a:pPr algn="just">
              <a:lnSpc>
                <a:spcPct val="150000"/>
              </a:lnSpc>
              <a:spcAft>
                <a:spcPct val="70000"/>
              </a:spcAft>
            </a:pPr>
            <a:r>
              <a:rPr lang="es-MX" sz="1600" dirty="0">
                <a:solidFill>
                  <a:srgbClr val="000099"/>
                </a:solidFill>
                <a:latin typeface="Arial" charset="0"/>
              </a:rPr>
              <a:t>La teoría del enlace-valencia explica muchas propiedades de las sustancias; sin embargo, el diamagnetismo, el paramagnetismo y la estabilidad en las moléculas son propiedades que se explican mejor con otra teoría conocida como “Teoría del Orbital Molecular” (TOM). Esta teoría surge de la mecánica cuántica y en ella se considera que los orbitales atómicos puros de un átomo, se enlazan a los orbitales atómicos puros de otro átomo, generando orbitales moleculares, los cuales pertenecen a la molécula en conjunto. </a:t>
            </a:r>
          </a:p>
        </p:txBody>
      </p:sp>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Teoría del orbital molecular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60771"/>
                                        </p:tgtEl>
                                        <p:attrNameLst>
                                          <p:attrName>style.visibility</p:attrName>
                                        </p:attrNameLst>
                                      </p:cBhvr>
                                      <p:to>
                                        <p:strVal val="visible"/>
                                      </p:to>
                                    </p:set>
                                    <p:animEffect transition="in" filter="strips(downRight)">
                                      <p:cBhvr>
                                        <p:cTn id="7" dur="250"/>
                                        <p:tgtEl>
                                          <p:spTgt spid="160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Text Box 3"/>
          <p:cNvSpPr txBox="1">
            <a:spLocks noChangeArrowheads="1"/>
          </p:cNvSpPr>
          <p:nvPr/>
        </p:nvSpPr>
        <p:spPr bwMode="auto">
          <a:xfrm>
            <a:off x="1002804" y="1217613"/>
            <a:ext cx="2564805" cy="416011"/>
          </a:xfrm>
          <a:prstGeom prst="rect">
            <a:avLst/>
          </a:prstGeom>
          <a:noFill/>
          <a:ln w="9525">
            <a:noFill/>
            <a:miter lim="800000"/>
            <a:headEnd/>
            <a:tailEnd/>
          </a:ln>
        </p:spPr>
        <p:txBody>
          <a:bodyPr wrap="none">
            <a:spAutoFit/>
          </a:bodyPr>
          <a:lstStyle/>
          <a:p>
            <a:pPr algn="ctr">
              <a:lnSpc>
                <a:spcPct val="150000"/>
              </a:lnSpc>
              <a:spcAft>
                <a:spcPct val="70000"/>
              </a:spcAft>
            </a:pPr>
            <a:r>
              <a:rPr lang="es-MX" sz="1600" dirty="0">
                <a:solidFill>
                  <a:srgbClr val="000099"/>
                </a:solidFill>
                <a:latin typeface="Arial" charset="0"/>
              </a:rPr>
              <a:t>Teoría del enlace-valencia</a:t>
            </a:r>
          </a:p>
        </p:txBody>
      </p:sp>
      <p:sp>
        <p:nvSpPr>
          <p:cNvPr id="2" name="Text Box 57"/>
          <p:cNvSpPr txBox="1">
            <a:spLocks noChangeArrowheads="1"/>
          </p:cNvSpPr>
          <p:nvPr/>
        </p:nvSpPr>
        <p:spPr bwMode="auto">
          <a:xfrm>
            <a:off x="1358900" y="1674813"/>
            <a:ext cx="330200" cy="458787"/>
          </a:xfrm>
          <a:prstGeom prst="rect">
            <a:avLst/>
          </a:prstGeom>
          <a:noFill/>
          <a:ln w="9525">
            <a:noFill/>
            <a:miter lim="800000"/>
            <a:headEnd/>
            <a:tailEnd/>
          </a:ln>
        </p:spPr>
        <p:txBody>
          <a:bodyPr wrap="none">
            <a:spAutoFit/>
          </a:bodyPr>
          <a:lstStyle/>
          <a:p>
            <a:pPr algn="just">
              <a:lnSpc>
                <a:spcPct val="150000"/>
              </a:lnSpc>
              <a:spcAft>
                <a:spcPct val="70000"/>
              </a:spcAft>
            </a:pPr>
            <a:r>
              <a:rPr lang="es-MX" sz="1600" b="1">
                <a:solidFill>
                  <a:srgbClr val="000099"/>
                </a:solidFill>
                <a:latin typeface="Arial" charset="0"/>
              </a:rPr>
              <a:t>H</a:t>
            </a:r>
          </a:p>
        </p:txBody>
      </p:sp>
      <p:grpSp>
        <p:nvGrpSpPr>
          <p:cNvPr id="5164" name="Group 44"/>
          <p:cNvGrpSpPr>
            <a:grpSpLocks/>
          </p:cNvGrpSpPr>
          <p:nvPr/>
        </p:nvGrpSpPr>
        <p:grpSpPr bwMode="auto">
          <a:xfrm>
            <a:off x="1168400" y="2135188"/>
            <a:ext cx="706438" cy="685800"/>
            <a:chOff x="720" y="1536"/>
            <a:chExt cx="445" cy="432"/>
          </a:xfrm>
        </p:grpSpPr>
        <p:sp>
          <p:nvSpPr>
            <p:cNvPr id="5153" name="Oval 33"/>
            <p:cNvSpPr>
              <a:spLocks noChangeArrowheads="1"/>
            </p:cNvSpPr>
            <p:nvPr/>
          </p:nvSpPr>
          <p:spPr bwMode="auto">
            <a:xfrm>
              <a:off x="912" y="1728"/>
              <a:ext cx="48" cy="48"/>
            </a:xfrm>
            <a:prstGeom prst="ellipse">
              <a:avLst/>
            </a:prstGeom>
            <a:solidFill>
              <a:srgbClr val="FF3300"/>
            </a:solidFill>
            <a:ln w="9525">
              <a:solidFill>
                <a:srgbClr val="FF3300"/>
              </a:solidFill>
              <a:miter lim="800000"/>
              <a:headEnd/>
              <a:tailEnd/>
            </a:ln>
            <a:effectLst/>
          </p:spPr>
          <p:txBody>
            <a:bodyPr wrap="none" anchor="ctr"/>
            <a:lstStyle/>
            <a:p>
              <a:pPr algn="ctr"/>
              <a:r>
                <a:rPr lang="es-ES" sz="800"/>
                <a:t>+</a:t>
              </a:r>
            </a:p>
          </p:txBody>
        </p:sp>
        <p:sp>
          <p:nvSpPr>
            <p:cNvPr id="5154" name="Oval 34"/>
            <p:cNvSpPr>
              <a:spLocks noChangeArrowheads="1"/>
            </p:cNvSpPr>
            <p:nvPr/>
          </p:nvSpPr>
          <p:spPr bwMode="auto">
            <a:xfrm>
              <a:off x="720" y="1536"/>
              <a:ext cx="432" cy="432"/>
            </a:xfrm>
            <a:prstGeom prst="ellipse">
              <a:avLst/>
            </a:prstGeom>
            <a:noFill/>
            <a:ln w="9525">
              <a:solidFill>
                <a:schemeClr val="tx1"/>
              </a:solidFill>
              <a:miter lim="800000"/>
              <a:headEnd/>
              <a:tailEnd/>
            </a:ln>
            <a:effectLst/>
          </p:spPr>
          <p:txBody>
            <a:bodyPr wrap="none" anchor="ctr"/>
            <a:lstStyle/>
            <a:p>
              <a:endParaRPr lang="es-MX"/>
            </a:p>
          </p:txBody>
        </p:sp>
        <p:sp>
          <p:nvSpPr>
            <p:cNvPr id="5155" name="Oval 35"/>
            <p:cNvSpPr>
              <a:spLocks noChangeArrowheads="1"/>
            </p:cNvSpPr>
            <p:nvPr/>
          </p:nvSpPr>
          <p:spPr bwMode="auto">
            <a:xfrm>
              <a:off x="1140" y="1719"/>
              <a:ext cx="25" cy="25"/>
            </a:xfrm>
            <a:prstGeom prst="ellipse">
              <a:avLst/>
            </a:prstGeom>
            <a:solidFill>
              <a:schemeClr val="tx1"/>
            </a:solidFill>
            <a:ln w="9525">
              <a:solidFill>
                <a:schemeClr val="tx1"/>
              </a:solidFill>
              <a:miter lim="800000"/>
              <a:headEnd/>
              <a:tailEnd/>
            </a:ln>
            <a:effectLst/>
          </p:spPr>
          <p:txBody>
            <a:bodyPr wrap="none" anchor="ctr"/>
            <a:lstStyle/>
            <a:p>
              <a:endParaRPr lang="es-MX"/>
            </a:p>
          </p:txBody>
        </p:sp>
      </p:grpSp>
      <p:sp>
        <p:nvSpPr>
          <p:cNvPr id="3" name="Text Box 58"/>
          <p:cNvSpPr txBox="1">
            <a:spLocks noChangeArrowheads="1"/>
          </p:cNvSpPr>
          <p:nvPr/>
        </p:nvSpPr>
        <p:spPr bwMode="auto">
          <a:xfrm>
            <a:off x="2882900" y="1674813"/>
            <a:ext cx="330200" cy="458787"/>
          </a:xfrm>
          <a:prstGeom prst="rect">
            <a:avLst/>
          </a:prstGeom>
          <a:noFill/>
          <a:ln w="9525">
            <a:noFill/>
            <a:miter lim="800000"/>
            <a:headEnd/>
            <a:tailEnd/>
          </a:ln>
        </p:spPr>
        <p:txBody>
          <a:bodyPr wrap="none">
            <a:spAutoFit/>
          </a:bodyPr>
          <a:lstStyle/>
          <a:p>
            <a:pPr algn="just">
              <a:lnSpc>
                <a:spcPct val="150000"/>
              </a:lnSpc>
              <a:spcAft>
                <a:spcPct val="70000"/>
              </a:spcAft>
            </a:pPr>
            <a:r>
              <a:rPr lang="es-MX" sz="1600" b="1">
                <a:solidFill>
                  <a:srgbClr val="000099"/>
                </a:solidFill>
                <a:latin typeface="Arial" charset="0"/>
              </a:rPr>
              <a:t>H</a:t>
            </a:r>
          </a:p>
        </p:txBody>
      </p:sp>
      <p:grpSp>
        <p:nvGrpSpPr>
          <p:cNvPr id="5165" name="Group 45"/>
          <p:cNvGrpSpPr>
            <a:grpSpLocks/>
          </p:cNvGrpSpPr>
          <p:nvPr/>
        </p:nvGrpSpPr>
        <p:grpSpPr bwMode="auto">
          <a:xfrm>
            <a:off x="2701925" y="2135188"/>
            <a:ext cx="701675" cy="685800"/>
            <a:chOff x="1718" y="1536"/>
            <a:chExt cx="442" cy="432"/>
          </a:xfrm>
        </p:grpSpPr>
        <p:sp>
          <p:nvSpPr>
            <p:cNvPr id="5158" name="Oval 38"/>
            <p:cNvSpPr>
              <a:spLocks noChangeArrowheads="1"/>
            </p:cNvSpPr>
            <p:nvPr/>
          </p:nvSpPr>
          <p:spPr bwMode="auto">
            <a:xfrm flipH="1" flipV="1">
              <a:off x="1920" y="1728"/>
              <a:ext cx="48" cy="48"/>
            </a:xfrm>
            <a:prstGeom prst="ellipse">
              <a:avLst/>
            </a:prstGeom>
            <a:solidFill>
              <a:srgbClr val="FF3300"/>
            </a:solidFill>
            <a:ln w="9525">
              <a:solidFill>
                <a:srgbClr val="FF3300"/>
              </a:solidFill>
              <a:miter lim="800000"/>
              <a:headEnd/>
              <a:tailEnd/>
            </a:ln>
            <a:effectLst/>
          </p:spPr>
          <p:txBody>
            <a:bodyPr wrap="none" anchor="ctr"/>
            <a:lstStyle/>
            <a:p>
              <a:pPr algn="ctr"/>
              <a:r>
                <a:rPr lang="es-ES" sz="800"/>
                <a:t>+</a:t>
              </a:r>
            </a:p>
          </p:txBody>
        </p:sp>
        <p:sp>
          <p:nvSpPr>
            <p:cNvPr id="5159" name="Oval 39"/>
            <p:cNvSpPr>
              <a:spLocks noChangeArrowheads="1"/>
            </p:cNvSpPr>
            <p:nvPr/>
          </p:nvSpPr>
          <p:spPr bwMode="auto">
            <a:xfrm flipH="1" flipV="1">
              <a:off x="1728" y="1536"/>
              <a:ext cx="432" cy="432"/>
            </a:xfrm>
            <a:prstGeom prst="ellipse">
              <a:avLst/>
            </a:prstGeom>
            <a:noFill/>
            <a:ln w="9525">
              <a:solidFill>
                <a:schemeClr val="tx1"/>
              </a:solidFill>
              <a:miter lim="800000"/>
              <a:headEnd/>
              <a:tailEnd/>
            </a:ln>
            <a:effectLst/>
          </p:spPr>
          <p:txBody>
            <a:bodyPr wrap="none" anchor="ctr"/>
            <a:lstStyle/>
            <a:p>
              <a:endParaRPr lang="es-MX"/>
            </a:p>
          </p:txBody>
        </p:sp>
        <p:sp>
          <p:nvSpPr>
            <p:cNvPr id="5160" name="Oval 40"/>
            <p:cNvSpPr>
              <a:spLocks noChangeArrowheads="1"/>
            </p:cNvSpPr>
            <p:nvPr/>
          </p:nvSpPr>
          <p:spPr bwMode="auto">
            <a:xfrm flipH="1" flipV="1">
              <a:off x="1718" y="1760"/>
              <a:ext cx="25" cy="25"/>
            </a:xfrm>
            <a:prstGeom prst="ellipse">
              <a:avLst/>
            </a:prstGeom>
            <a:solidFill>
              <a:schemeClr val="tx1"/>
            </a:solidFill>
            <a:ln w="9525">
              <a:solidFill>
                <a:schemeClr val="tx1"/>
              </a:solidFill>
              <a:miter lim="800000"/>
              <a:headEnd/>
              <a:tailEnd/>
            </a:ln>
            <a:effectLst/>
          </p:spPr>
          <p:txBody>
            <a:bodyPr wrap="none" anchor="ctr"/>
            <a:lstStyle/>
            <a:p>
              <a:endParaRPr lang="es-MX"/>
            </a:p>
          </p:txBody>
        </p:sp>
      </p:grpSp>
      <p:grpSp>
        <p:nvGrpSpPr>
          <p:cNvPr id="5174" name="Group 54"/>
          <p:cNvGrpSpPr>
            <a:grpSpLocks/>
          </p:cNvGrpSpPr>
          <p:nvPr/>
        </p:nvGrpSpPr>
        <p:grpSpPr bwMode="auto">
          <a:xfrm>
            <a:off x="1600200" y="3579813"/>
            <a:ext cx="1371600" cy="685800"/>
            <a:chOff x="1008" y="2088"/>
            <a:chExt cx="864" cy="432"/>
          </a:xfrm>
        </p:grpSpPr>
        <p:grpSp>
          <p:nvGrpSpPr>
            <p:cNvPr id="5166" name="Group 46"/>
            <p:cNvGrpSpPr>
              <a:grpSpLocks/>
            </p:cNvGrpSpPr>
            <p:nvPr/>
          </p:nvGrpSpPr>
          <p:grpSpPr bwMode="auto">
            <a:xfrm>
              <a:off x="1008" y="2088"/>
              <a:ext cx="445" cy="432"/>
              <a:chOff x="720" y="1536"/>
              <a:chExt cx="445" cy="432"/>
            </a:xfrm>
          </p:grpSpPr>
          <p:sp>
            <p:nvSpPr>
              <p:cNvPr id="5167" name="Oval 47"/>
              <p:cNvSpPr>
                <a:spLocks noChangeArrowheads="1"/>
              </p:cNvSpPr>
              <p:nvPr/>
            </p:nvSpPr>
            <p:spPr bwMode="auto">
              <a:xfrm>
                <a:off x="912" y="1728"/>
                <a:ext cx="48" cy="48"/>
              </a:xfrm>
              <a:prstGeom prst="ellipse">
                <a:avLst/>
              </a:prstGeom>
              <a:solidFill>
                <a:srgbClr val="FF3300"/>
              </a:solidFill>
              <a:ln w="9525">
                <a:solidFill>
                  <a:srgbClr val="FF3300"/>
                </a:solidFill>
                <a:miter lim="800000"/>
                <a:headEnd/>
                <a:tailEnd/>
              </a:ln>
              <a:effectLst/>
            </p:spPr>
            <p:txBody>
              <a:bodyPr wrap="none" anchor="ctr"/>
              <a:lstStyle/>
              <a:p>
                <a:pPr algn="ctr"/>
                <a:r>
                  <a:rPr lang="es-ES" sz="800"/>
                  <a:t>+</a:t>
                </a:r>
              </a:p>
            </p:txBody>
          </p:sp>
          <p:sp>
            <p:nvSpPr>
              <p:cNvPr id="5168" name="Oval 48"/>
              <p:cNvSpPr>
                <a:spLocks noChangeArrowheads="1"/>
              </p:cNvSpPr>
              <p:nvPr/>
            </p:nvSpPr>
            <p:spPr bwMode="auto">
              <a:xfrm>
                <a:off x="720" y="1536"/>
                <a:ext cx="432" cy="432"/>
              </a:xfrm>
              <a:prstGeom prst="ellipse">
                <a:avLst/>
              </a:prstGeom>
              <a:noFill/>
              <a:ln w="9525">
                <a:solidFill>
                  <a:schemeClr val="tx1"/>
                </a:solidFill>
                <a:miter lim="800000"/>
                <a:headEnd/>
                <a:tailEnd/>
              </a:ln>
              <a:effectLst/>
            </p:spPr>
            <p:txBody>
              <a:bodyPr wrap="none" anchor="ctr"/>
              <a:lstStyle/>
              <a:p>
                <a:endParaRPr lang="es-MX"/>
              </a:p>
            </p:txBody>
          </p:sp>
          <p:sp>
            <p:nvSpPr>
              <p:cNvPr id="5169" name="Oval 49"/>
              <p:cNvSpPr>
                <a:spLocks noChangeArrowheads="1"/>
              </p:cNvSpPr>
              <p:nvPr/>
            </p:nvSpPr>
            <p:spPr bwMode="auto">
              <a:xfrm>
                <a:off x="1140" y="1719"/>
                <a:ext cx="25" cy="25"/>
              </a:xfrm>
              <a:prstGeom prst="ellipse">
                <a:avLst/>
              </a:prstGeom>
              <a:solidFill>
                <a:schemeClr val="tx1"/>
              </a:solidFill>
              <a:ln w="9525">
                <a:solidFill>
                  <a:schemeClr val="tx1"/>
                </a:solidFill>
                <a:miter lim="800000"/>
                <a:headEnd/>
                <a:tailEnd/>
              </a:ln>
              <a:effectLst/>
            </p:spPr>
            <p:txBody>
              <a:bodyPr wrap="none" anchor="ctr"/>
              <a:lstStyle/>
              <a:p>
                <a:endParaRPr lang="es-MX"/>
              </a:p>
            </p:txBody>
          </p:sp>
        </p:grpSp>
        <p:grpSp>
          <p:nvGrpSpPr>
            <p:cNvPr id="5170" name="Group 50"/>
            <p:cNvGrpSpPr>
              <a:grpSpLocks/>
            </p:cNvGrpSpPr>
            <p:nvPr/>
          </p:nvGrpSpPr>
          <p:grpSpPr bwMode="auto">
            <a:xfrm>
              <a:off x="1430" y="2088"/>
              <a:ext cx="442" cy="432"/>
              <a:chOff x="1718" y="1536"/>
              <a:chExt cx="442" cy="432"/>
            </a:xfrm>
          </p:grpSpPr>
          <p:sp>
            <p:nvSpPr>
              <p:cNvPr id="5171" name="Oval 51"/>
              <p:cNvSpPr>
                <a:spLocks noChangeArrowheads="1"/>
              </p:cNvSpPr>
              <p:nvPr/>
            </p:nvSpPr>
            <p:spPr bwMode="auto">
              <a:xfrm flipH="1" flipV="1">
                <a:off x="1920" y="1728"/>
                <a:ext cx="48" cy="48"/>
              </a:xfrm>
              <a:prstGeom prst="ellipse">
                <a:avLst/>
              </a:prstGeom>
              <a:solidFill>
                <a:srgbClr val="FF3300"/>
              </a:solidFill>
              <a:ln w="9525">
                <a:solidFill>
                  <a:srgbClr val="FF3300"/>
                </a:solidFill>
                <a:miter lim="800000"/>
                <a:headEnd/>
                <a:tailEnd/>
              </a:ln>
              <a:effectLst/>
            </p:spPr>
            <p:txBody>
              <a:bodyPr wrap="none" anchor="ctr"/>
              <a:lstStyle/>
              <a:p>
                <a:pPr algn="ctr"/>
                <a:r>
                  <a:rPr lang="es-ES" sz="800"/>
                  <a:t>+</a:t>
                </a:r>
              </a:p>
            </p:txBody>
          </p:sp>
          <p:sp>
            <p:nvSpPr>
              <p:cNvPr id="5172" name="Oval 52"/>
              <p:cNvSpPr>
                <a:spLocks noChangeArrowheads="1"/>
              </p:cNvSpPr>
              <p:nvPr/>
            </p:nvSpPr>
            <p:spPr bwMode="auto">
              <a:xfrm flipH="1" flipV="1">
                <a:off x="1728" y="1536"/>
                <a:ext cx="432" cy="432"/>
              </a:xfrm>
              <a:prstGeom prst="ellipse">
                <a:avLst/>
              </a:prstGeom>
              <a:noFill/>
              <a:ln w="9525">
                <a:solidFill>
                  <a:schemeClr val="tx1"/>
                </a:solidFill>
                <a:miter lim="800000"/>
                <a:headEnd/>
                <a:tailEnd/>
              </a:ln>
              <a:effectLst/>
            </p:spPr>
            <p:txBody>
              <a:bodyPr wrap="none" anchor="ctr"/>
              <a:lstStyle/>
              <a:p>
                <a:endParaRPr lang="es-MX"/>
              </a:p>
            </p:txBody>
          </p:sp>
          <p:sp>
            <p:nvSpPr>
              <p:cNvPr id="5173" name="Oval 53"/>
              <p:cNvSpPr>
                <a:spLocks noChangeArrowheads="1"/>
              </p:cNvSpPr>
              <p:nvPr/>
            </p:nvSpPr>
            <p:spPr bwMode="auto">
              <a:xfrm flipH="1" flipV="1">
                <a:off x="1718" y="1760"/>
                <a:ext cx="25" cy="25"/>
              </a:xfrm>
              <a:prstGeom prst="ellipse">
                <a:avLst/>
              </a:prstGeom>
              <a:solidFill>
                <a:schemeClr val="tx1"/>
              </a:solidFill>
              <a:ln w="9525">
                <a:solidFill>
                  <a:schemeClr val="tx1"/>
                </a:solidFill>
                <a:miter lim="800000"/>
                <a:headEnd/>
                <a:tailEnd/>
              </a:ln>
              <a:effectLst/>
            </p:spPr>
            <p:txBody>
              <a:bodyPr wrap="none" anchor="ctr"/>
              <a:lstStyle/>
              <a:p>
                <a:endParaRPr lang="es-MX"/>
              </a:p>
            </p:txBody>
          </p:sp>
        </p:grpSp>
      </p:grpSp>
      <p:sp>
        <p:nvSpPr>
          <p:cNvPr id="4" name="Text Box 59"/>
          <p:cNvSpPr txBox="1">
            <a:spLocks noChangeArrowheads="1"/>
          </p:cNvSpPr>
          <p:nvPr/>
        </p:nvSpPr>
        <p:spPr bwMode="auto">
          <a:xfrm>
            <a:off x="1930400" y="3121025"/>
            <a:ext cx="703263" cy="458788"/>
          </a:xfrm>
          <a:prstGeom prst="rect">
            <a:avLst/>
          </a:prstGeom>
          <a:noFill/>
          <a:ln w="9525">
            <a:noFill/>
            <a:miter lim="800000"/>
            <a:headEnd/>
            <a:tailEnd/>
          </a:ln>
        </p:spPr>
        <p:txBody>
          <a:bodyPr wrap="none">
            <a:spAutoFit/>
          </a:bodyPr>
          <a:lstStyle/>
          <a:p>
            <a:pPr algn="just">
              <a:lnSpc>
                <a:spcPct val="150000"/>
              </a:lnSpc>
              <a:spcAft>
                <a:spcPct val="70000"/>
              </a:spcAft>
            </a:pPr>
            <a:r>
              <a:rPr lang="es-MX" sz="1600" b="1">
                <a:solidFill>
                  <a:srgbClr val="000099"/>
                </a:solidFill>
                <a:latin typeface="Arial" charset="0"/>
              </a:rPr>
              <a:t>H </a:t>
            </a:r>
            <a:r>
              <a:rPr lang="es-MX" sz="1600" b="1">
                <a:solidFill>
                  <a:srgbClr val="000099"/>
                </a:solidFill>
                <a:latin typeface="Arial" charset="0"/>
                <a:cs typeface="Arial" charset="0"/>
              </a:rPr>
              <a:t>– H</a:t>
            </a:r>
            <a:endParaRPr lang="es-MX" sz="1600" b="1">
              <a:solidFill>
                <a:srgbClr val="000099"/>
              </a:solidFill>
              <a:latin typeface="Arial" charset="0"/>
            </a:endParaRPr>
          </a:p>
        </p:txBody>
      </p:sp>
      <p:sp>
        <p:nvSpPr>
          <p:cNvPr id="5" name="Text Box 60"/>
          <p:cNvSpPr txBox="1">
            <a:spLocks noChangeArrowheads="1"/>
          </p:cNvSpPr>
          <p:nvPr/>
        </p:nvSpPr>
        <p:spPr bwMode="auto">
          <a:xfrm>
            <a:off x="2085975" y="4189413"/>
            <a:ext cx="407988" cy="458787"/>
          </a:xfrm>
          <a:prstGeom prst="rect">
            <a:avLst/>
          </a:prstGeom>
          <a:noFill/>
          <a:ln w="9525">
            <a:noFill/>
            <a:miter lim="800000"/>
            <a:headEnd/>
            <a:tailEnd/>
          </a:ln>
        </p:spPr>
        <p:txBody>
          <a:bodyPr wrap="none">
            <a:spAutoFit/>
          </a:bodyPr>
          <a:lstStyle/>
          <a:p>
            <a:pPr algn="just">
              <a:lnSpc>
                <a:spcPct val="150000"/>
              </a:lnSpc>
              <a:spcAft>
                <a:spcPct val="70000"/>
              </a:spcAft>
            </a:pPr>
            <a:r>
              <a:rPr lang="es-MX" sz="1600" b="1">
                <a:solidFill>
                  <a:srgbClr val="000099"/>
                </a:solidFill>
                <a:latin typeface="Arial" charset="0"/>
              </a:rPr>
              <a:t>H</a:t>
            </a:r>
            <a:r>
              <a:rPr lang="es-MX" sz="1600" b="1" baseline="-25000">
                <a:solidFill>
                  <a:srgbClr val="000099"/>
                </a:solidFill>
                <a:latin typeface="Arial" charset="0"/>
              </a:rPr>
              <a:t>2</a:t>
            </a:r>
            <a:endParaRPr lang="es-MX" sz="1600" b="1">
              <a:solidFill>
                <a:srgbClr val="000099"/>
              </a:solidFill>
              <a:latin typeface="Arial" charset="0"/>
            </a:endParaRPr>
          </a:p>
        </p:txBody>
      </p:sp>
      <p:sp>
        <p:nvSpPr>
          <p:cNvPr id="5175" name="Line 55"/>
          <p:cNvSpPr>
            <a:spLocks noChangeShapeType="1"/>
          </p:cNvSpPr>
          <p:nvPr/>
        </p:nvSpPr>
        <p:spPr bwMode="auto">
          <a:xfrm>
            <a:off x="4572000" y="1219200"/>
            <a:ext cx="0" cy="5638800"/>
          </a:xfrm>
          <a:prstGeom prst="line">
            <a:avLst/>
          </a:prstGeom>
          <a:noFill/>
          <a:ln w="9525">
            <a:solidFill>
              <a:schemeClr val="tx1"/>
            </a:solidFill>
            <a:miter lim="800000"/>
            <a:headEnd/>
            <a:tailEnd/>
          </a:ln>
          <a:effectLst/>
        </p:spPr>
        <p:txBody>
          <a:bodyPr wrap="none"/>
          <a:lstStyle/>
          <a:p>
            <a:endParaRPr lang="es-MX"/>
          </a:p>
        </p:txBody>
      </p:sp>
      <p:sp>
        <p:nvSpPr>
          <p:cNvPr id="6" name="Text Box 56"/>
          <p:cNvSpPr txBox="1">
            <a:spLocks noChangeArrowheads="1"/>
          </p:cNvSpPr>
          <p:nvPr/>
        </p:nvSpPr>
        <p:spPr bwMode="auto">
          <a:xfrm>
            <a:off x="5510684" y="1219200"/>
            <a:ext cx="2693045" cy="416011"/>
          </a:xfrm>
          <a:prstGeom prst="rect">
            <a:avLst/>
          </a:prstGeom>
          <a:noFill/>
          <a:ln w="9525">
            <a:noFill/>
            <a:miter lim="800000"/>
            <a:headEnd/>
            <a:tailEnd/>
          </a:ln>
        </p:spPr>
        <p:txBody>
          <a:bodyPr wrap="none">
            <a:spAutoFit/>
          </a:bodyPr>
          <a:lstStyle/>
          <a:p>
            <a:pPr algn="ctr">
              <a:lnSpc>
                <a:spcPct val="150000"/>
              </a:lnSpc>
              <a:spcAft>
                <a:spcPct val="70000"/>
              </a:spcAft>
            </a:pPr>
            <a:r>
              <a:rPr lang="es-MX" sz="1600" dirty="0">
                <a:solidFill>
                  <a:srgbClr val="000099"/>
                </a:solidFill>
                <a:latin typeface="Arial" charset="0"/>
              </a:rPr>
              <a:t>Teoría del Orbital Molecular</a:t>
            </a:r>
          </a:p>
        </p:txBody>
      </p:sp>
      <p:sp>
        <p:nvSpPr>
          <p:cNvPr id="7" name="Text Box 69"/>
          <p:cNvSpPr txBox="1">
            <a:spLocks noChangeArrowheads="1"/>
          </p:cNvSpPr>
          <p:nvPr/>
        </p:nvSpPr>
        <p:spPr bwMode="auto">
          <a:xfrm>
            <a:off x="5537200" y="1676400"/>
            <a:ext cx="330200" cy="458788"/>
          </a:xfrm>
          <a:prstGeom prst="rect">
            <a:avLst/>
          </a:prstGeom>
          <a:noFill/>
          <a:ln w="9525">
            <a:noFill/>
            <a:miter lim="800000"/>
            <a:headEnd/>
            <a:tailEnd/>
          </a:ln>
        </p:spPr>
        <p:txBody>
          <a:bodyPr wrap="none">
            <a:spAutoFit/>
          </a:bodyPr>
          <a:lstStyle/>
          <a:p>
            <a:pPr algn="just">
              <a:lnSpc>
                <a:spcPct val="150000"/>
              </a:lnSpc>
              <a:spcAft>
                <a:spcPct val="70000"/>
              </a:spcAft>
            </a:pPr>
            <a:r>
              <a:rPr lang="es-MX" sz="1600" b="1">
                <a:solidFill>
                  <a:srgbClr val="000099"/>
                </a:solidFill>
                <a:latin typeface="Arial" charset="0"/>
              </a:rPr>
              <a:t>H</a:t>
            </a:r>
          </a:p>
        </p:txBody>
      </p:sp>
      <p:grpSp>
        <p:nvGrpSpPr>
          <p:cNvPr id="5190" name="Group 70"/>
          <p:cNvGrpSpPr>
            <a:grpSpLocks/>
          </p:cNvGrpSpPr>
          <p:nvPr/>
        </p:nvGrpSpPr>
        <p:grpSpPr bwMode="auto">
          <a:xfrm>
            <a:off x="5376863" y="2133600"/>
            <a:ext cx="706437" cy="685800"/>
            <a:chOff x="3456" y="1488"/>
            <a:chExt cx="445" cy="432"/>
          </a:xfrm>
        </p:grpSpPr>
        <p:sp>
          <p:nvSpPr>
            <p:cNvPr id="5182" name="Oval 62"/>
            <p:cNvSpPr>
              <a:spLocks noChangeArrowheads="1"/>
            </p:cNvSpPr>
            <p:nvPr/>
          </p:nvSpPr>
          <p:spPr bwMode="auto">
            <a:xfrm>
              <a:off x="3648" y="1680"/>
              <a:ext cx="48" cy="48"/>
            </a:xfrm>
            <a:prstGeom prst="ellipse">
              <a:avLst/>
            </a:prstGeom>
            <a:solidFill>
              <a:srgbClr val="FF3300"/>
            </a:solidFill>
            <a:ln w="9525">
              <a:solidFill>
                <a:srgbClr val="FF3300"/>
              </a:solidFill>
              <a:miter lim="800000"/>
              <a:headEnd/>
              <a:tailEnd/>
            </a:ln>
            <a:effectLst/>
          </p:spPr>
          <p:txBody>
            <a:bodyPr wrap="none" anchor="ctr"/>
            <a:lstStyle/>
            <a:p>
              <a:pPr algn="ctr"/>
              <a:r>
                <a:rPr lang="es-ES" sz="800"/>
                <a:t>+</a:t>
              </a:r>
            </a:p>
          </p:txBody>
        </p:sp>
        <p:sp>
          <p:nvSpPr>
            <p:cNvPr id="5183" name="Oval 63"/>
            <p:cNvSpPr>
              <a:spLocks noChangeArrowheads="1"/>
            </p:cNvSpPr>
            <p:nvPr/>
          </p:nvSpPr>
          <p:spPr bwMode="auto">
            <a:xfrm>
              <a:off x="3456" y="1488"/>
              <a:ext cx="432" cy="432"/>
            </a:xfrm>
            <a:prstGeom prst="ellipse">
              <a:avLst/>
            </a:prstGeom>
            <a:noFill/>
            <a:ln w="9525">
              <a:solidFill>
                <a:schemeClr val="tx1"/>
              </a:solidFill>
              <a:miter lim="800000"/>
              <a:headEnd/>
              <a:tailEnd/>
            </a:ln>
            <a:effectLst/>
          </p:spPr>
          <p:txBody>
            <a:bodyPr wrap="none" anchor="ctr"/>
            <a:lstStyle/>
            <a:p>
              <a:endParaRPr lang="es-MX"/>
            </a:p>
          </p:txBody>
        </p:sp>
        <p:sp>
          <p:nvSpPr>
            <p:cNvPr id="5184" name="Oval 64"/>
            <p:cNvSpPr>
              <a:spLocks noChangeArrowheads="1"/>
            </p:cNvSpPr>
            <p:nvPr/>
          </p:nvSpPr>
          <p:spPr bwMode="auto">
            <a:xfrm>
              <a:off x="3876" y="1671"/>
              <a:ext cx="25" cy="25"/>
            </a:xfrm>
            <a:prstGeom prst="ellipse">
              <a:avLst/>
            </a:prstGeom>
            <a:solidFill>
              <a:schemeClr val="tx1"/>
            </a:solidFill>
            <a:ln w="9525">
              <a:solidFill>
                <a:schemeClr val="tx1"/>
              </a:solidFill>
              <a:miter lim="800000"/>
              <a:headEnd/>
              <a:tailEnd/>
            </a:ln>
            <a:effectLst/>
          </p:spPr>
          <p:txBody>
            <a:bodyPr wrap="none" anchor="ctr"/>
            <a:lstStyle/>
            <a:p>
              <a:endParaRPr lang="es-MX"/>
            </a:p>
          </p:txBody>
        </p:sp>
      </p:grpSp>
      <p:grpSp>
        <p:nvGrpSpPr>
          <p:cNvPr id="5188" name="Group 68"/>
          <p:cNvGrpSpPr>
            <a:grpSpLocks/>
          </p:cNvGrpSpPr>
          <p:nvPr/>
        </p:nvGrpSpPr>
        <p:grpSpPr bwMode="auto">
          <a:xfrm>
            <a:off x="5372100" y="2133600"/>
            <a:ext cx="685800" cy="685800"/>
            <a:chOff x="3456" y="2088"/>
            <a:chExt cx="432" cy="432"/>
          </a:xfrm>
        </p:grpSpPr>
        <p:sp>
          <p:nvSpPr>
            <p:cNvPr id="5185" name="Oval 65"/>
            <p:cNvSpPr>
              <a:spLocks noChangeArrowheads="1"/>
            </p:cNvSpPr>
            <p:nvPr/>
          </p:nvSpPr>
          <p:spPr bwMode="auto">
            <a:xfrm>
              <a:off x="3456" y="2088"/>
              <a:ext cx="432" cy="432"/>
            </a:xfrm>
            <a:prstGeom prst="ellipse">
              <a:avLst/>
            </a:prstGeom>
            <a:gradFill rotWithShape="0">
              <a:gsLst>
                <a:gs pos="0">
                  <a:srgbClr val="C0C0C0">
                    <a:gamma/>
                    <a:tint val="0"/>
                    <a:invGamma/>
                  </a:srgbClr>
                </a:gs>
                <a:gs pos="100000">
                  <a:srgbClr val="C0C0C0"/>
                </a:gs>
              </a:gsLst>
              <a:path path="shape">
                <a:fillToRect l="50000" t="50000" r="50000" b="50000"/>
              </a:path>
            </a:gradFill>
            <a:ln w="9525">
              <a:solidFill>
                <a:schemeClr val="bg2"/>
              </a:solidFill>
              <a:miter lim="800000"/>
              <a:headEnd/>
              <a:tailEnd/>
            </a:ln>
            <a:effectLst/>
          </p:spPr>
          <p:txBody>
            <a:bodyPr wrap="none" anchor="ctr"/>
            <a:lstStyle/>
            <a:p>
              <a:endParaRPr lang="es-MX"/>
            </a:p>
          </p:txBody>
        </p:sp>
        <p:sp>
          <p:nvSpPr>
            <p:cNvPr id="5186" name="Oval 66"/>
            <p:cNvSpPr>
              <a:spLocks noChangeArrowheads="1"/>
            </p:cNvSpPr>
            <p:nvPr/>
          </p:nvSpPr>
          <p:spPr bwMode="auto">
            <a:xfrm>
              <a:off x="3648" y="2280"/>
              <a:ext cx="48" cy="48"/>
            </a:xfrm>
            <a:prstGeom prst="ellipse">
              <a:avLst/>
            </a:prstGeom>
            <a:solidFill>
              <a:srgbClr val="FF3300">
                <a:alpha val="50000"/>
              </a:srgbClr>
            </a:solidFill>
            <a:ln w="9525">
              <a:solidFill>
                <a:srgbClr val="FF3300">
                  <a:alpha val="50000"/>
                </a:srgbClr>
              </a:solidFill>
              <a:miter lim="800000"/>
              <a:headEnd/>
              <a:tailEnd/>
            </a:ln>
            <a:effectLst/>
          </p:spPr>
          <p:txBody>
            <a:bodyPr wrap="none" anchor="ctr"/>
            <a:lstStyle/>
            <a:p>
              <a:pPr algn="ctr"/>
              <a:r>
                <a:rPr lang="es-ES" sz="800"/>
                <a:t>+</a:t>
              </a:r>
            </a:p>
          </p:txBody>
        </p:sp>
      </p:grpSp>
      <p:sp>
        <p:nvSpPr>
          <p:cNvPr id="8" name="Text Box 111"/>
          <p:cNvSpPr txBox="1">
            <a:spLocks noChangeArrowheads="1"/>
          </p:cNvSpPr>
          <p:nvPr/>
        </p:nvSpPr>
        <p:spPr bwMode="auto">
          <a:xfrm>
            <a:off x="5613400" y="2819400"/>
            <a:ext cx="225425" cy="244475"/>
          </a:xfrm>
          <a:prstGeom prst="rect">
            <a:avLst/>
          </a:prstGeom>
          <a:noFill/>
          <a:ln w="9525">
            <a:noFill/>
            <a:miter lim="800000"/>
            <a:headEnd/>
            <a:tailEnd/>
          </a:ln>
        </p:spPr>
        <p:txBody>
          <a:bodyPr wrap="none" lIns="0" tIns="0" rIns="0" bIns="0">
            <a:spAutoFit/>
          </a:bodyPr>
          <a:lstStyle/>
          <a:p>
            <a:pPr algn="just">
              <a:spcAft>
                <a:spcPct val="70000"/>
              </a:spcAft>
            </a:pPr>
            <a:r>
              <a:rPr lang="es-MX" sz="1600" b="1">
                <a:solidFill>
                  <a:srgbClr val="000099"/>
                </a:solidFill>
                <a:latin typeface="Arial" charset="0"/>
              </a:rPr>
              <a:t>1s</a:t>
            </a:r>
          </a:p>
        </p:txBody>
      </p:sp>
      <p:grpSp>
        <p:nvGrpSpPr>
          <p:cNvPr id="5238" name="Group 118"/>
          <p:cNvGrpSpPr>
            <a:grpSpLocks/>
          </p:cNvGrpSpPr>
          <p:nvPr/>
        </p:nvGrpSpPr>
        <p:grpSpPr bwMode="auto">
          <a:xfrm>
            <a:off x="7658100" y="1676400"/>
            <a:ext cx="685800" cy="1387475"/>
            <a:chOff x="4824" y="1056"/>
            <a:chExt cx="432" cy="874"/>
          </a:xfrm>
        </p:grpSpPr>
        <p:grpSp>
          <p:nvGrpSpPr>
            <p:cNvPr id="5191" name="Group 71"/>
            <p:cNvGrpSpPr>
              <a:grpSpLocks/>
            </p:cNvGrpSpPr>
            <p:nvPr/>
          </p:nvGrpSpPr>
          <p:grpSpPr bwMode="auto">
            <a:xfrm>
              <a:off x="4824" y="1344"/>
              <a:ext cx="432" cy="432"/>
              <a:chOff x="3456" y="2088"/>
              <a:chExt cx="432" cy="432"/>
            </a:xfrm>
          </p:grpSpPr>
          <p:sp>
            <p:nvSpPr>
              <p:cNvPr id="5192" name="Oval 72"/>
              <p:cNvSpPr>
                <a:spLocks noChangeArrowheads="1"/>
              </p:cNvSpPr>
              <p:nvPr/>
            </p:nvSpPr>
            <p:spPr bwMode="auto">
              <a:xfrm>
                <a:off x="3456" y="2088"/>
                <a:ext cx="432" cy="432"/>
              </a:xfrm>
              <a:prstGeom prst="ellipse">
                <a:avLst/>
              </a:prstGeom>
              <a:gradFill rotWithShape="0">
                <a:gsLst>
                  <a:gs pos="0">
                    <a:srgbClr val="C0C0C0">
                      <a:gamma/>
                      <a:tint val="0"/>
                      <a:invGamma/>
                    </a:srgbClr>
                  </a:gs>
                  <a:gs pos="100000">
                    <a:srgbClr val="C0C0C0"/>
                  </a:gs>
                </a:gsLst>
                <a:path path="shape">
                  <a:fillToRect l="50000" t="50000" r="50000" b="50000"/>
                </a:path>
              </a:gradFill>
              <a:ln w="9525">
                <a:solidFill>
                  <a:schemeClr val="bg2"/>
                </a:solidFill>
                <a:miter lim="800000"/>
                <a:headEnd/>
                <a:tailEnd/>
              </a:ln>
              <a:effectLst/>
            </p:spPr>
            <p:txBody>
              <a:bodyPr wrap="none" anchor="ctr"/>
              <a:lstStyle/>
              <a:p>
                <a:endParaRPr lang="es-MX"/>
              </a:p>
            </p:txBody>
          </p:sp>
          <p:sp>
            <p:nvSpPr>
              <p:cNvPr id="5193" name="Oval 73"/>
              <p:cNvSpPr>
                <a:spLocks noChangeArrowheads="1"/>
              </p:cNvSpPr>
              <p:nvPr/>
            </p:nvSpPr>
            <p:spPr bwMode="auto">
              <a:xfrm>
                <a:off x="3648" y="2280"/>
                <a:ext cx="48" cy="48"/>
              </a:xfrm>
              <a:prstGeom prst="ellipse">
                <a:avLst/>
              </a:prstGeom>
              <a:solidFill>
                <a:srgbClr val="FF3300">
                  <a:alpha val="50000"/>
                </a:srgbClr>
              </a:solidFill>
              <a:ln w="9525">
                <a:solidFill>
                  <a:srgbClr val="FF3300">
                    <a:alpha val="50000"/>
                  </a:srgbClr>
                </a:solidFill>
                <a:miter lim="800000"/>
                <a:headEnd/>
                <a:tailEnd/>
              </a:ln>
              <a:effectLst/>
            </p:spPr>
            <p:txBody>
              <a:bodyPr wrap="none" anchor="ctr"/>
              <a:lstStyle/>
              <a:p>
                <a:pPr algn="ctr"/>
                <a:r>
                  <a:rPr lang="es-ES" sz="800"/>
                  <a:t>+</a:t>
                </a:r>
              </a:p>
            </p:txBody>
          </p:sp>
        </p:grpSp>
        <p:sp>
          <p:nvSpPr>
            <p:cNvPr id="9" name="Text Box 110"/>
            <p:cNvSpPr txBox="1">
              <a:spLocks noChangeArrowheads="1"/>
            </p:cNvSpPr>
            <p:nvPr/>
          </p:nvSpPr>
          <p:spPr bwMode="auto">
            <a:xfrm>
              <a:off x="4978" y="1776"/>
              <a:ext cx="142" cy="154"/>
            </a:xfrm>
            <a:prstGeom prst="rect">
              <a:avLst/>
            </a:prstGeom>
            <a:noFill/>
            <a:ln w="9525">
              <a:noFill/>
              <a:miter lim="800000"/>
              <a:headEnd/>
              <a:tailEnd/>
            </a:ln>
          </p:spPr>
          <p:txBody>
            <a:bodyPr wrap="none" lIns="0" tIns="0" rIns="0" bIns="0">
              <a:spAutoFit/>
            </a:bodyPr>
            <a:lstStyle/>
            <a:p>
              <a:pPr algn="just">
                <a:spcAft>
                  <a:spcPct val="70000"/>
                </a:spcAft>
              </a:pPr>
              <a:r>
                <a:rPr lang="es-MX" sz="1600" b="1">
                  <a:solidFill>
                    <a:srgbClr val="000099"/>
                  </a:solidFill>
                  <a:latin typeface="Arial" charset="0"/>
                </a:rPr>
                <a:t>1s</a:t>
              </a:r>
            </a:p>
          </p:txBody>
        </p:sp>
        <p:sp>
          <p:nvSpPr>
            <p:cNvPr id="10" name="Text Box 74"/>
            <p:cNvSpPr txBox="1">
              <a:spLocks noChangeArrowheads="1"/>
            </p:cNvSpPr>
            <p:nvPr/>
          </p:nvSpPr>
          <p:spPr bwMode="auto">
            <a:xfrm>
              <a:off x="4936" y="1056"/>
              <a:ext cx="208" cy="289"/>
            </a:xfrm>
            <a:prstGeom prst="rect">
              <a:avLst/>
            </a:prstGeom>
            <a:noFill/>
            <a:ln w="9525">
              <a:noFill/>
              <a:miter lim="800000"/>
              <a:headEnd/>
              <a:tailEnd/>
            </a:ln>
          </p:spPr>
          <p:txBody>
            <a:bodyPr wrap="none">
              <a:spAutoFit/>
            </a:bodyPr>
            <a:lstStyle/>
            <a:p>
              <a:pPr algn="just">
                <a:lnSpc>
                  <a:spcPct val="150000"/>
                </a:lnSpc>
                <a:spcAft>
                  <a:spcPct val="70000"/>
                </a:spcAft>
              </a:pPr>
              <a:r>
                <a:rPr lang="es-MX" sz="1600" b="1">
                  <a:solidFill>
                    <a:srgbClr val="000099"/>
                  </a:solidFill>
                  <a:latin typeface="Arial" charset="0"/>
                </a:rPr>
                <a:t>H</a:t>
              </a:r>
            </a:p>
          </p:txBody>
        </p:sp>
      </p:grpSp>
      <p:grpSp>
        <p:nvGrpSpPr>
          <p:cNvPr id="5239" name="Group 119"/>
          <p:cNvGrpSpPr>
            <a:grpSpLocks/>
          </p:cNvGrpSpPr>
          <p:nvPr/>
        </p:nvGrpSpPr>
        <p:grpSpPr bwMode="auto">
          <a:xfrm>
            <a:off x="5727700" y="4533900"/>
            <a:ext cx="2260600" cy="685800"/>
            <a:chOff x="3608" y="2856"/>
            <a:chExt cx="1424" cy="432"/>
          </a:xfrm>
        </p:grpSpPr>
        <p:grpSp>
          <p:nvGrpSpPr>
            <p:cNvPr id="5195" name="Group 75"/>
            <p:cNvGrpSpPr>
              <a:grpSpLocks/>
            </p:cNvGrpSpPr>
            <p:nvPr/>
          </p:nvGrpSpPr>
          <p:grpSpPr bwMode="auto">
            <a:xfrm>
              <a:off x="3608" y="2856"/>
              <a:ext cx="432" cy="432"/>
              <a:chOff x="3456" y="2088"/>
              <a:chExt cx="432" cy="432"/>
            </a:xfrm>
          </p:grpSpPr>
          <p:sp>
            <p:nvSpPr>
              <p:cNvPr id="5196" name="Oval 76"/>
              <p:cNvSpPr>
                <a:spLocks noChangeArrowheads="1"/>
              </p:cNvSpPr>
              <p:nvPr/>
            </p:nvSpPr>
            <p:spPr bwMode="auto">
              <a:xfrm>
                <a:off x="3456" y="2088"/>
                <a:ext cx="432" cy="432"/>
              </a:xfrm>
              <a:prstGeom prst="ellipse">
                <a:avLst/>
              </a:prstGeom>
              <a:gradFill rotWithShape="0">
                <a:gsLst>
                  <a:gs pos="0">
                    <a:srgbClr val="C0C0C0">
                      <a:gamma/>
                      <a:tint val="0"/>
                      <a:invGamma/>
                    </a:srgbClr>
                  </a:gs>
                  <a:gs pos="100000">
                    <a:srgbClr val="C0C0C0"/>
                  </a:gs>
                </a:gsLst>
                <a:path path="shape">
                  <a:fillToRect l="50000" t="50000" r="50000" b="50000"/>
                </a:path>
              </a:gradFill>
              <a:ln w="9525">
                <a:solidFill>
                  <a:schemeClr val="bg2"/>
                </a:solidFill>
                <a:miter lim="800000"/>
                <a:headEnd/>
                <a:tailEnd/>
              </a:ln>
              <a:effectLst/>
            </p:spPr>
            <p:txBody>
              <a:bodyPr wrap="none" anchor="ctr"/>
              <a:lstStyle/>
              <a:p>
                <a:endParaRPr lang="es-MX"/>
              </a:p>
            </p:txBody>
          </p:sp>
          <p:sp>
            <p:nvSpPr>
              <p:cNvPr id="5197" name="Oval 77"/>
              <p:cNvSpPr>
                <a:spLocks noChangeArrowheads="1"/>
              </p:cNvSpPr>
              <p:nvPr/>
            </p:nvSpPr>
            <p:spPr bwMode="auto">
              <a:xfrm>
                <a:off x="3648" y="2280"/>
                <a:ext cx="48" cy="48"/>
              </a:xfrm>
              <a:prstGeom prst="ellipse">
                <a:avLst/>
              </a:prstGeom>
              <a:solidFill>
                <a:srgbClr val="FF3300">
                  <a:alpha val="50000"/>
                </a:srgbClr>
              </a:solidFill>
              <a:ln w="9525">
                <a:solidFill>
                  <a:srgbClr val="FF3300">
                    <a:alpha val="50000"/>
                  </a:srgbClr>
                </a:solidFill>
                <a:miter lim="800000"/>
                <a:headEnd/>
                <a:tailEnd/>
              </a:ln>
              <a:effectLst/>
            </p:spPr>
            <p:txBody>
              <a:bodyPr wrap="none" anchor="ctr"/>
              <a:lstStyle/>
              <a:p>
                <a:pPr algn="ctr"/>
                <a:r>
                  <a:rPr lang="es-ES" sz="800"/>
                  <a:t>+</a:t>
                </a:r>
              </a:p>
            </p:txBody>
          </p:sp>
        </p:grpSp>
        <p:grpSp>
          <p:nvGrpSpPr>
            <p:cNvPr id="5218" name="Group 98"/>
            <p:cNvGrpSpPr>
              <a:grpSpLocks/>
            </p:cNvGrpSpPr>
            <p:nvPr/>
          </p:nvGrpSpPr>
          <p:grpSpPr bwMode="auto">
            <a:xfrm>
              <a:off x="4600" y="2856"/>
              <a:ext cx="432" cy="432"/>
              <a:chOff x="4512" y="2568"/>
              <a:chExt cx="432" cy="432"/>
            </a:xfrm>
          </p:grpSpPr>
          <p:sp>
            <p:nvSpPr>
              <p:cNvPr id="5199" name="Oval 79"/>
              <p:cNvSpPr>
                <a:spLocks noChangeArrowheads="1"/>
              </p:cNvSpPr>
              <p:nvPr/>
            </p:nvSpPr>
            <p:spPr bwMode="auto">
              <a:xfrm>
                <a:off x="4512" y="2568"/>
                <a:ext cx="432" cy="432"/>
              </a:xfrm>
              <a:prstGeom prst="ellipse">
                <a:avLst/>
              </a:prstGeom>
              <a:gradFill rotWithShape="0">
                <a:gsLst>
                  <a:gs pos="0">
                    <a:srgbClr val="C0C0C0">
                      <a:gamma/>
                      <a:tint val="0"/>
                      <a:invGamma/>
                    </a:srgbClr>
                  </a:gs>
                  <a:gs pos="100000">
                    <a:srgbClr val="C0C0C0"/>
                  </a:gs>
                </a:gsLst>
                <a:path path="shape">
                  <a:fillToRect l="50000" t="50000" r="50000" b="50000"/>
                </a:path>
              </a:gradFill>
              <a:ln w="9525">
                <a:solidFill>
                  <a:schemeClr val="bg2"/>
                </a:solidFill>
                <a:miter lim="800000"/>
                <a:headEnd/>
                <a:tailEnd/>
              </a:ln>
              <a:effectLst/>
            </p:spPr>
            <p:txBody>
              <a:bodyPr wrap="none" anchor="ctr"/>
              <a:lstStyle/>
              <a:p>
                <a:endParaRPr lang="es-MX"/>
              </a:p>
            </p:txBody>
          </p:sp>
          <p:sp>
            <p:nvSpPr>
              <p:cNvPr id="5200" name="Oval 80"/>
              <p:cNvSpPr>
                <a:spLocks noChangeArrowheads="1"/>
              </p:cNvSpPr>
              <p:nvPr/>
            </p:nvSpPr>
            <p:spPr bwMode="auto">
              <a:xfrm>
                <a:off x="4704" y="2760"/>
                <a:ext cx="48" cy="48"/>
              </a:xfrm>
              <a:prstGeom prst="ellipse">
                <a:avLst/>
              </a:prstGeom>
              <a:solidFill>
                <a:srgbClr val="FF3300">
                  <a:alpha val="50000"/>
                </a:srgbClr>
              </a:solidFill>
              <a:ln w="9525">
                <a:solidFill>
                  <a:srgbClr val="FF3300">
                    <a:alpha val="50000"/>
                  </a:srgbClr>
                </a:solidFill>
                <a:miter lim="800000"/>
                <a:headEnd/>
                <a:tailEnd/>
              </a:ln>
              <a:effectLst/>
            </p:spPr>
            <p:txBody>
              <a:bodyPr wrap="none" anchor="ctr"/>
              <a:lstStyle/>
              <a:p>
                <a:pPr algn="ctr"/>
                <a:r>
                  <a:rPr lang="es-ES" sz="800"/>
                  <a:t>+</a:t>
                </a:r>
              </a:p>
            </p:txBody>
          </p:sp>
        </p:grpSp>
      </p:grpSp>
      <p:grpSp>
        <p:nvGrpSpPr>
          <p:cNvPr id="5222" name="Group 102"/>
          <p:cNvGrpSpPr>
            <a:grpSpLocks/>
          </p:cNvGrpSpPr>
          <p:nvPr/>
        </p:nvGrpSpPr>
        <p:grpSpPr bwMode="auto">
          <a:xfrm>
            <a:off x="6229350" y="5486400"/>
            <a:ext cx="1257300" cy="533400"/>
            <a:chOff x="3960" y="3216"/>
            <a:chExt cx="720" cy="336"/>
          </a:xfrm>
        </p:grpSpPr>
        <p:sp>
          <p:nvSpPr>
            <p:cNvPr id="5210" name="Freeform 90"/>
            <p:cNvSpPr>
              <a:spLocks/>
            </p:cNvSpPr>
            <p:nvPr/>
          </p:nvSpPr>
          <p:spPr bwMode="auto">
            <a:xfrm>
              <a:off x="3960" y="3216"/>
              <a:ext cx="720" cy="336"/>
            </a:xfrm>
            <a:custGeom>
              <a:avLst/>
              <a:gdLst/>
              <a:ahLst/>
              <a:cxnLst>
                <a:cxn ang="0">
                  <a:pos x="0" y="145"/>
                </a:cxn>
                <a:cxn ang="0">
                  <a:pos x="360" y="0"/>
                </a:cxn>
                <a:cxn ang="0">
                  <a:pos x="720" y="144"/>
                </a:cxn>
                <a:cxn ang="0">
                  <a:pos x="362" y="289"/>
                </a:cxn>
                <a:cxn ang="0">
                  <a:pos x="0" y="145"/>
                </a:cxn>
              </a:cxnLst>
              <a:rect l="0" t="0" r="r" b="b"/>
              <a:pathLst>
                <a:path w="720" h="289">
                  <a:moveTo>
                    <a:pt x="0" y="145"/>
                  </a:moveTo>
                  <a:cubicBezTo>
                    <a:pt x="0" y="97"/>
                    <a:pt x="240" y="0"/>
                    <a:pt x="360" y="0"/>
                  </a:cubicBezTo>
                  <a:cubicBezTo>
                    <a:pt x="480" y="0"/>
                    <a:pt x="720" y="96"/>
                    <a:pt x="720" y="144"/>
                  </a:cubicBezTo>
                  <a:cubicBezTo>
                    <a:pt x="720" y="192"/>
                    <a:pt x="481" y="289"/>
                    <a:pt x="362" y="289"/>
                  </a:cubicBezTo>
                  <a:cubicBezTo>
                    <a:pt x="243" y="289"/>
                    <a:pt x="0" y="193"/>
                    <a:pt x="0" y="145"/>
                  </a:cubicBezTo>
                  <a:close/>
                </a:path>
              </a:pathLst>
            </a:custGeom>
            <a:gradFill rotWithShape="0">
              <a:gsLst>
                <a:gs pos="0">
                  <a:srgbClr val="C0C0C0">
                    <a:gamma/>
                    <a:tint val="12941"/>
                    <a:invGamma/>
                  </a:srgbClr>
                </a:gs>
                <a:gs pos="100000">
                  <a:srgbClr val="C0C0C0"/>
                </a:gs>
              </a:gsLst>
              <a:path path="rect">
                <a:fillToRect l="50000" t="50000" r="50000" b="50000"/>
              </a:path>
            </a:gradFill>
            <a:ln w="9525" cap="flat" cmpd="sng">
              <a:solidFill>
                <a:schemeClr val="bg2"/>
              </a:solidFill>
              <a:prstDash val="solid"/>
              <a:miter lim="800000"/>
              <a:headEnd type="none" w="med" len="med"/>
              <a:tailEnd type="none" w="med" len="med"/>
            </a:ln>
            <a:effectLst/>
          </p:spPr>
          <p:txBody>
            <a:bodyPr wrap="none"/>
            <a:lstStyle/>
            <a:p>
              <a:endParaRPr lang="es-MX"/>
            </a:p>
          </p:txBody>
        </p:sp>
        <p:sp>
          <p:nvSpPr>
            <p:cNvPr id="5211" name="Oval 91"/>
            <p:cNvSpPr>
              <a:spLocks noChangeArrowheads="1"/>
            </p:cNvSpPr>
            <p:nvPr/>
          </p:nvSpPr>
          <p:spPr bwMode="auto">
            <a:xfrm>
              <a:off x="4080" y="3360"/>
              <a:ext cx="48" cy="48"/>
            </a:xfrm>
            <a:prstGeom prst="ellipse">
              <a:avLst/>
            </a:prstGeom>
            <a:solidFill>
              <a:srgbClr val="FF3300">
                <a:alpha val="50000"/>
              </a:srgbClr>
            </a:solidFill>
            <a:ln w="9525">
              <a:solidFill>
                <a:srgbClr val="FF3300">
                  <a:alpha val="50000"/>
                </a:srgbClr>
              </a:solidFill>
              <a:miter lim="800000"/>
              <a:headEnd/>
              <a:tailEnd/>
            </a:ln>
            <a:effectLst/>
          </p:spPr>
          <p:txBody>
            <a:bodyPr wrap="none" anchor="ctr"/>
            <a:lstStyle/>
            <a:p>
              <a:pPr algn="ctr"/>
              <a:r>
                <a:rPr lang="es-ES" sz="800"/>
                <a:t>+</a:t>
              </a:r>
            </a:p>
          </p:txBody>
        </p:sp>
        <p:sp>
          <p:nvSpPr>
            <p:cNvPr id="5212" name="Oval 92"/>
            <p:cNvSpPr>
              <a:spLocks noChangeArrowheads="1"/>
            </p:cNvSpPr>
            <p:nvPr/>
          </p:nvSpPr>
          <p:spPr bwMode="auto">
            <a:xfrm>
              <a:off x="4512" y="3360"/>
              <a:ext cx="48" cy="48"/>
            </a:xfrm>
            <a:prstGeom prst="ellipse">
              <a:avLst/>
            </a:prstGeom>
            <a:solidFill>
              <a:srgbClr val="FF3300">
                <a:alpha val="50000"/>
              </a:srgbClr>
            </a:solidFill>
            <a:ln w="9525">
              <a:solidFill>
                <a:srgbClr val="FF3300">
                  <a:alpha val="50000"/>
                </a:srgbClr>
              </a:solidFill>
              <a:miter lim="800000"/>
              <a:headEnd/>
              <a:tailEnd/>
            </a:ln>
            <a:effectLst/>
          </p:spPr>
          <p:txBody>
            <a:bodyPr wrap="none" anchor="ctr"/>
            <a:lstStyle/>
            <a:p>
              <a:pPr algn="ctr"/>
              <a:r>
                <a:rPr lang="es-ES" sz="800"/>
                <a:t>+</a:t>
              </a:r>
            </a:p>
          </p:txBody>
        </p:sp>
      </p:grpSp>
      <p:grpSp>
        <p:nvGrpSpPr>
          <p:cNvPr id="5229" name="Group 109"/>
          <p:cNvGrpSpPr>
            <a:grpSpLocks/>
          </p:cNvGrpSpPr>
          <p:nvPr/>
        </p:nvGrpSpPr>
        <p:grpSpPr bwMode="auto">
          <a:xfrm>
            <a:off x="6121400" y="3619500"/>
            <a:ext cx="1476375" cy="685800"/>
            <a:chOff x="3856" y="2040"/>
            <a:chExt cx="930" cy="432"/>
          </a:xfrm>
        </p:grpSpPr>
        <p:grpSp>
          <p:nvGrpSpPr>
            <p:cNvPr id="5227" name="Group 107"/>
            <p:cNvGrpSpPr>
              <a:grpSpLocks/>
            </p:cNvGrpSpPr>
            <p:nvPr/>
          </p:nvGrpSpPr>
          <p:grpSpPr bwMode="auto">
            <a:xfrm>
              <a:off x="4340" y="2040"/>
              <a:ext cx="446" cy="432"/>
              <a:chOff x="4384" y="2040"/>
              <a:chExt cx="446" cy="432"/>
            </a:xfrm>
          </p:grpSpPr>
          <p:sp>
            <p:nvSpPr>
              <p:cNvPr id="5215" name="Freeform 95"/>
              <p:cNvSpPr>
                <a:spLocks/>
              </p:cNvSpPr>
              <p:nvPr/>
            </p:nvSpPr>
            <p:spPr bwMode="auto">
              <a:xfrm rot="-5400000">
                <a:off x="4391" y="2033"/>
                <a:ext cx="432" cy="446"/>
              </a:xfrm>
              <a:custGeom>
                <a:avLst/>
                <a:gdLst/>
                <a:ahLst/>
                <a:cxnLst>
                  <a:cxn ang="0">
                    <a:pos x="40" y="528"/>
                  </a:cxn>
                  <a:cxn ang="0">
                    <a:pos x="280" y="0"/>
                  </a:cxn>
                  <a:cxn ang="0">
                    <a:pos x="520" y="528"/>
                  </a:cxn>
                  <a:cxn ang="0">
                    <a:pos x="40" y="528"/>
                  </a:cxn>
                </a:cxnLst>
                <a:rect l="0" t="0" r="r" b="b"/>
                <a:pathLst>
                  <a:path w="560" h="616">
                    <a:moveTo>
                      <a:pt x="40" y="528"/>
                    </a:moveTo>
                    <a:cubicBezTo>
                      <a:pt x="0" y="440"/>
                      <a:pt x="200" y="0"/>
                      <a:pt x="280" y="0"/>
                    </a:cubicBezTo>
                    <a:cubicBezTo>
                      <a:pt x="360" y="0"/>
                      <a:pt x="560" y="440"/>
                      <a:pt x="520" y="528"/>
                    </a:cubicBezTo>
                    <a:cubicBezTo>
                      <a:pt x="480" y="616"/>
                      <a:pt x="80" y="616"/>
                      <a:pt x="40" y="528"/>
                    </a:cubicBezTo>
                    <a:close/>
                  </a:path>
                </a:pathLst>
              </a:custGeom>
              <a:gradFill rotWithShape="0">
                <a:gsLst>
                  <a:gs pos="0">
                    <a:srgbClr val="C0C0C0">
                      <a:gamma/>
                      <a:tint val="25882"/>
                      <a:invGamma/>
                    </a:srgbClr>
                  </a:gs>
                  <a:gs pos="100000">
                    <a:srgbClr val="C0C0C0"/>
                  </a:gs>
                </a:gsLst>
                <a:path path="rect">
                  <a:fillToRect l="50000" t="50000" r="50000" b="50000"/>
                </a:path>
              </a:gradFill>
              <a:ln w="9525" cap="flat" cmpd="sng">
                <a:solidFill>
                  <a:schemeClr val="bg2"/>
                </a:solidFill>
                <a:prstDash val="solid"/>
                <a:miter lim="800000"/>
                <a:headEnd type="none" w="med" len="med"/>
                <a:tailEnd type="none" w="med" len="med"/>
              </a:ln>
              <a:effectLst/>
            </p:spPr>
            <p:txBody>
              <a:bodyPr wrap="none"/>
              <a:lstStyle/>
              <a:p>
                <a:endParaRPr lang="es-MX"/>
              </a:p>
            </p:txBody>
          </p:sp>
          <p:sp>
            <p:nvSpPr>
              <p:cNvPr id="5217" name="Oval 97"/>
              <p:cNvSpPr>
                <a:spLocks noChangeArrowheads="1"/>
              </p:cNvSpPr>
              <p:nvPr/>
            </p:nvSpPr>
            <p:spPr bwMode="auto">
              <a:xfrm>
                <a:off x="4584" y="2230"/>
                <a:ext cx="48" cy="48"/>
              </a:xfrm>
              <a:prstGeom prst="ellipse">
                <a:avLst/>
              </a:prstGeom>
              <a:solidFill>
                <a:srgbClr val="FF3300">
                  <a:alpha val="50000"/>
                </a:srgbClr>
              </a:solidFill>
              <a:ln w="9525">
                <a:solidFill>
                  <a:srgbClr val="FF3300">
                    <a:alpha val="50000"/>
                  </a:srgbClr>
                </a:solidFill>
                <a:miter lim="800000"/>
                <a:headEnd/>
                <a:tailEnd/>
              </a:ln>
              <a:effectLst/>
            </p:spPr>
            <p:txBody>
              <a:bodyPr wrap="none" anchor="ctr"/>
              <a:lstStyle/>
              <a:p>
                <a:pPr algn="ctr"/>
                <a:r>
                  <a:rPr lang="es-ES" sz="800"/>
                  <a:t>+</a:t>
                </a:r>
              </a:p>
            </p:txBody>
          </p:sp>
        </p:grpSp>
        <p:grpSp>
          <p:nvGrpSpPr>
            <p:cNvPr id="5228" name="Group 108"/>
            <p:cNvGrpSpPr>
              <a:grpSpLocks/>
            </p:cNvGrpSpPr>
            <p:nvPr/>
          </p:nvGrpSpPr>
          <p:grpSpPr bwMode="auto">
            <a:xfrm>
              <a:off x="3856" y="2040"/>
              <a:ext cx="446" cy="432"/>
              <a:chOff x="3808" y="2040"/>
              <a:chExt cx="446" cy="432"/>
            </a:xfrm>
          </p:grpSpPr>
          <p:sp>
            <p:nvSpPr>
              <p:cNvPr id="5216" name="Freeform 96"/>
              <p:cNvSpPr>
                <a:spLocks/>
              </p:cNvSpPr>
              <p:nvPr/>
            </p:nvSpPr>
            <p:spPr bwMode="auto">
              <a:xfrm rot="5400000" flipH="1">
                <a:off x="3815" y="2033"/>
                <a:ext cx="432" cy="446"/>
              </a:xfrm>
              <a:custGeom>
                <a:avLst/>
                <a:gdLst/>
                <a:ahLst/>
                <a:cxnLst>
                  <a:cxn ang="0">
                    <a:pos x="40" y="528"/>
                  </a:cxn>
                  <a:cxn ang="0">
                    <a:pos x="280" y="0"/>
                  </a:cxn>
                  <a:cxn ang="0">
                    <a:pos x="520" y="528"/>
                  </a:cxn>
                  <a:cxn ang="0">
                    <a:pos x="40" y="528"/>
                  </a:cxn>
                </a:cxnLst>
                <a:rect l="0" t="0" r="r" b="b"/>
                <a:pathLst>
                  <a:path w="560" h="616">
                    <a:moveTo>
                      <a:pt x="40" y="528"/>
                    </a:moveTo>
                    <a:cubicBezTo>
                      <a:pt x="0" y="440"/>
                      <a:pt x="200" y="0"/>
                      <a:pt x="280" y="0"/>
                    </a:cubicBezTo>
                    <a:cubicBezTo>
                      <a:pt x="360" y="0"/>
                      <a:pt x="560" y="440"/>
                      <a:pt x="520" y="528"/>
                    </a:cubicBezTo>
                    <a:cubicBezTo>
                      <a:pt x="480" y="616"/>
                      <a:pt x="80" y="616"/>
                      <a:pt x="40" y="528"/>
                    </a:cubicBezTo>
                    <a:close/>
                  </a:path>
                </a:pathLst>
              </a:custGeom>
              <a:gradFill rotWithShape="0">
                <a:gsLst>
                  <a:gs pos="0">
                    <a:srgbClr val="C0C0C0">
                      <a:gamma/>
                      <a:tint val="25882"/>
                      <a:invGamma/>
                    </a:srgbClr>
                  </a:gs>
                  <a:gs pos="100000">
                    <a:srgbClr val="C0C0C0"/>
                  </a:gs>
                </a:gsLst>
                <a:path path="rect">
                  <a:fillToRect l="50000" t="50000" r="50000" b="50000"/>
                </a:path>
              </a:gradFill>
              <a:ln w="9525" cap="flat" cmpd="sng">
                <a:solidFill>
                  <a:schemeClr val="bg2"/>
                </a:solidFill>
                <a:prstDash val="solid"/>
                <a:miter lim="800000"/>
                <a:headEnd type="none" w="med" len="med"/>
                <a:tailEnd type="none" w="med" len="med"/>
              </a:ln>
              <a:effectLst/>
            </p:spPr>
            <p:txBody>
              <a:bodyPr wrap="none"/>
              <a:lstStyle/>
              <a:p>
                <a:endParaRPr lang="es-MX"/>
              </a:p>
            </p:txBody>
          </p:sp>
          <p:sp>
            <p:nvSpPr>
              <p:cNvPr id="5219" name="Oval 99"/>
              <p:cNvSpPr>
                <a:spLocks noChangeArrowheads="1"/>
              </p:cNvSpPr>
              <p:nvPr/>
            </p:nvSpPr>
            <p:spPr bwMode="auto">
              <a:xfrm>
                <a:off x="4008" y="2230"/>
                <a:ext cx="48" cy="48"/>
              </a:xfrm>
              <a:prstGeom prst="ellipse">
                <a:avLst/>
              </a:prstGeom>
              <a:solidFill>
                <a:srgbClr val="FF3300">
                  <a:alpha val="50000"/>
                </a:srgbClr>
              </a:solidFill>
              <a:ln w="9525">
                <a:solidFill>
                  <a:srgbClr val="FF3300">
                    <a:alpha val="50000"/>
                  </a:srgbClr>
                </a:solidFill>
                <a:miter lim="800000"/>
                <a:headEnd/>
                <a:tailEnd/>
              </a:ln>
              <a:effectLst/>
            </p:spPr>
            <p:txBody>
              <a:bodyPr wrap="none" anchor="ctr"/>
              <a:lstStyle/>
              <a:p>
                <a:pPr algn="ctr"/>
                <a:r>
                  <a:rPr lang="es-ES" sz="800"/>
                  <a:t>+</a:t>
                </a:r>
              </a:p>
            </p:txBody>
          </p:sp>
        </p:grpSp>
      </p:grpSp>
      <p:sp>
        <p:nvSpPr>
          <p:cNvPr id="11" name="Text Box 112"/>
          <p:cNvSpPr txBox="1">
            <a:spLocks noChangeArrowheads="1"/>
          </p:cNvSpPr>
          <p:nvPr/>
        </p:nvSpPr>
        <p:spPr bwMode="auto">
          <a:xfrm>
            <a:off x="6718300" y="5994400"/>
            <a:ext cx="277813" cy="244475"/>
          </a:xfrm>
          <a:prstGeom prst="rect">
            <a:avLst/>
          </a:prstGeom>
          <a:noFill/>
          <a:ln w="9525">
            <a:noFill/>
            <a:miter lim="800000"/>
            <a:headEnd/>
            <a:tailEnd/>
          </a:ln>
        </p:spPr>
        <p:txBody>
          <a:bodyPr wrap="none" lIns="0" tIns="0" rIns="0" bIns="0">
            <a:spAutoFit/>
          </a:bodyPr>
          <a:lstStyle/>
          <a:p>
            <a:pPr algn="just">
              <a:spcAft>
                <a:spcPct val="70000"/>
              </a:spcAft>
            </a:pPr>
            <a:r>
              <a:rPr lang="es-MX" sz="1600" dirty="0">
                <a:solidFill>
                  <a:srgbClr val="000099"/>
                </a:solidFill>
                <a:latin typeface="Symbol" pitchFamily="18" charset="2"/>
              </a:rPr>
              <a:t>s</a:t>
            </a:r>
            <a:r>
              <a:rPr lang="es-MX" sz="1600" baseline="-25000" dirty="0">
                <a:solidFill>
                  <a:srgbClr val="000099"/>
                </a:solidFill>
                <a:latin typeface="Arial" charset="0"/>
              </a:rPr>
              <a:t>1s</a:t>
            </a:r>
          </a:p>
        </p:txBody>
      </p:sp>
      <p:grpSp>
        <p:nvGrpSpPr>
          <p:cNvPr id="5235" name="Group 115"/>
          <p:cNvGrpSpPr>
            <a:grpSpLocks/>
          </p:cNvGrpSpPr>
          <p:nvPr/>
        </p:nvGrpSpPr>
        <p:grpSpPr bwMode="auto">
          <a:xfrm>
            <a:off x="6719888" y="4086225"/>
            <a:ext cx="277812" cy="257175"/>
            <a:chOff x="3264" y="2976"/>
            <a:chExt cx="175" cy="162"/>
          </a:xfrm>
        </p:grpSpPr>
        <p:sp>
          <p:nvSpPr>
            <p:cNvPr id="12" name="Text Box 113"/>
            <p:cNvSpPr txBox="1">
              <a:spLocks noChangeArrowheads="1"/>
            </p:cNvSpPr>
            <p:nvPr/>
          </p:nvSpPr>
          <p:spPr bwMode="auto">
            <a:xfrm>
              <a:off x="3264" y="2976"/>
              <a:ext cx="175" cy="154"/>
            </a:xfrm>
            <a:prstGeom prst="rect">
              <a:avLst/>
            </a:prstGeom>
            <a:noFill/>
            <a:ln w="9525">
              <a:noFill/>
              <a:miter lim="800000"/>
              <a:headEnd/>
              <a:tailEnd/>
            </a:ln>
          </p:spPr>
          <p:txBody>
            <a:bodyPr wrap="none" lIns="0" tIns="0" rIns="0" bIns="0">
              <a:spAutoFit/>
            </a:bodyPr>
            <a:lstStyle/>
            <a:p>
              <a:pPr algn="just">
                <a:spcAft>
                  <a:spcPct val="70000"/>
                </a:spcAft>
              </a:pPr>
              <a:r>
                <a:rPr lang="es-MX" sz="1600" dirty="0">
                  <a:solidFill>
                    <a:srgbClr val="000099"/>
                  </a:solidFill>
                  <a:latin typeface="Symbol" pitchFamily="18" charset="2"/>
                </a:rPr>
                <a:t>s</a:t>
              </a:r>
              <a:r>
                <a:rPr lang="es-MX" sz="1600" baseline="-25000" dirty="0">
                  <a:solidFill>
                    <a:srgbClr val="000099"/>
                  </a:solidFill>
                  <a:latin typeface="Arial" charset="0"/>
                </a:rPr>
                <a:t>1s</a:t>
              </a:r>
            </a:p>
          </p:txBody>
        </p:sp>
        <p:sp>
          <p:nvSpPr>
            <p:cNvPr id="13" name="Text Box 114"/>
            <p:cNvSpPr txBox="1">
              <a:spLocks noChangeArrowheads="1"/>
            </p:cNvSpPr>
            <p:nvPr/>
          </p:nvSpPr>
          <p:spPr bwMode="auto">
            <a:xfrm>
              <a:off x="3384" y="2984"/>
              <a:ext cx="50" cy="154"/>
            </a:xfrm>
            <a:prstGeom prst="rect">
              <a:avLst/>
            </a:prstGeom>
            <a:noFill/>
            <a:ln w="9525">
              <a:noFill/>
              <a:miter lim="800000"/>
              <a:headEnd/>
              <a:tailEnd/>
            </a:ln>
          </p:spPr>
          <p:txBody>
            <a:bodyPr wrap="none" lIns="0" tIns="0" rIns="0" bIns="0">
              <a:spAutoFit/>
            </a:bodyPr>
            <a:lstStyle/>
            <a:p>
              <a:pPr algn="just">
                <a:spcAft>
                  <a:spcPct val="70000"/>
                </a:spcAft>
              </a:pPr>
              <a:r>
                <a:rPr lang="es-MX" sz="1600">
                  <a:solidFill>
                    <a:srgbClr val="000099"/>
                  </a:solidFill>
                  <a:latin typeface="Arial" charset="0"/>
                </a:rPr>
                <a:t>*</a:t>
              </a:r>
            </a:p>
          </p:txBody>
        </p:sp>
      </p:grpSp>
      <p:sp>
        <p:nvSpPr>
          <p:cNvPr id="6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Teoría del orbital molecular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60771"/>
                                        </p:tgtEl>
                                        <p:attrNameLst>
                                          <p:attrName>style.visibility</p:attrName>
                                        </p:attrNameLst>
                                      </p:cBhvr>
                                      <p:to>
                                        <p:strVal val="visible"/>
                                      </p:to>
                                    </p:set>
                                    <p:anim calcmode="lin" valueType="num">
                                      <p:cBhvr>
                                        <p:cTn id="7" dur="750" fill="hold"/>
                                        <p:tgtEl>
                                          <p:spTgt spid="160771"/>
                                        </p:tgtEl>
                                        <p:attrNameLst>
                                          <p:attrName>ppt_w</p:attrName>
                                        </p:attrNameLst>
                                      </p:cBhvr>
                                      <p:tavLst>
                                        <p:tav tm="0">
                                          <p:val>
                                            <p:fltVal val="0"/>
                                          </p:val>
                                        </p:tav>
                                        <p:tav tm="100000">
                                          <p:val>
                                            <p:strVal val="#ppt_w"/>
                                          </p:val>
                                        </p:tav>
                                      </p:tavLst>
                                    </p:anim>
                                    <p:anim calcmode="lin" valueType="num">
                                      <p:cBhvr>
                                        <p:cTn id="8" dur="750" fill="hold"/>
                                        <p:tgtEl>
                                          <p:spTgt spid="160771"/>
                                        </p:tgtEl>
                                        <p:attrNameLst>
                                          <p:attrName>ppt_h</p:attrName>
                                        </p:attrNameLst>
                                      </p:cBhvr>
                                      <p:tavLst>
                                        <p:tav tm="0">
                                          <p:val>
                                            <p:fltVal val="0"/>
                                          </p:val>
                                        </p:tav>
                                        <p:tav tm="100000">
                                          <p:val>
                                            <p:strVal val="#ppt_h"/>
                                          </p:val>
                                        </p:tav>
                                      </p:tavLst>
                                    </p:anim>
                                    <p:anim calcmode="lin" valueType="num">
                                      <p:cBhvr>
                                        <p:cTn id="9" dur="750" fill="hold"/>
                                        <p:tgtEl>
                                          <p:spTgt spid="160771"/>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16077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499"/>
                                          </p:stCondLst>
                                        </p:cTn>
                                        <p:tgtEl>
                                          <p:spTgt spid="516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3"/>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nodeType="afterEffect">
                                  <p:stCondLst>
                                    <p:cond delay="0"/>
                                  </p:stCondLst>
                                  <p:childTnLst>
                                    <p:set>
                                      <p:cBhvr>
                                        <p:cTn id="24" dur="1" fill="hold">
                                          <p:stCondLst>
                                            <p:cond delay="499"/>
                                          </p:stCondLst>
                                        </p:cTn>
                                        <p:tgtEl>
                                          <p:spTgt spid="516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5174"/>
                                        </p:tgtEl>
                                        <p:attrNameLst>
                                          <p:attrName>style.visibility</p:attrName>
                                        </p:attrNameLst>
                                      </p:cBhvr>
                                      <p:to>
                                        <p:strVal val="visible"/>
                                      </p:to>
                                    </p:set>
                                    <p:animEffect transition="in" filter="dissolve">
                                      <p:cBhvr>
                                        <p:cTn id="29" dur="500"/>
                                        <p:tgtEl>
                                          <p:spTgt spid="517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5175"/>
                                        </p:tgtEl>
                                        <p:attrNameLst>
                                          <p:attrName>style.visibility</p:attrName>
                                        </p:attrNameLst>
                                      </p:cBhvr>
                                      <p:to>
                                        <p:strVal val="visible"/>
                                      </p:to>
                                    </p:set>
                                    <p:animEffect transition="in" filter="strips(downRight)">
                                      <p:cBhvr>
                                        <p:cTn id="42" dur="500"/>
                                        <p:tgtEl>
                                          <p:spTgt spid="5175"/>
                                        </p:tgtEl>
                                      </p:cBhvr>
                                    </p:animEffect>
                                  </p:childTnLst>
                                </p:cTn>
                              </p:par>
                            </p:childTnLst>
                          </p:cTn>
                        </p:par>
                        <p:par>
                          <p:cTn id="43" fill="hold">
                            <p:stCondLst>
                              <p:cond delay="500"/>
                            </p:stCondLst>
                            <p:childTnLst>
                              <p:par>
                                <p:cTn id="44" presetID="15" presetClass="entr" presetSubtype="0"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1000" fill="hold"/>
                                        <p:tgtEl>
                                          <p:spTgt spid="6"/>
                                        </p:tgtEl>
                                        <p:attrNameLst>
                                          <p:attrName>ppt_w</p:attrName>
                                        </p:attrNameLst>
                                      </p:cBhvr>
                                      <p:tavLst>
                                        <p:tav tm="0">
                                          <p:val>
                                            <p:fltVal val="0"/>
                                          </p:val>
                                        </p:tav>
                                        <p:tav tm="100000">
                                          <p:val>
                                            <p:strVal val="#ppt_w"/>
                                          </p:val>
                                        </p:tav>
                                      </p:tavLst>
                                    </p:anim>
                                    <p:anim calcmode="lin" valueType="num">
                                      <p:cBhvr>
                                        <p:cTn id="47" dur="1000" fill="hold"/>
                                        <p:tgtEl>
                                          <p:spTgt spid="6"/>
                                        </p:tgtEl>
                                        <p:attrNameLst>
                                          <p:attrName>ppt_h</p:attrName>
                                        </p:attrNameLst>
                                      </p:cBhvr>
                                      <p:tavLst>
                                        <p:tav tm="0">
                                          <p:val>
                                            <p:fltVal val="0"/>
                                          </p:val>
                                        </p:tav>
                                        <p:tav tm="100000">
                                          <p:val>
                                            <p:strVal val="#ppt_h"/>
                                          </p:val>
                                        </p:tav>
                                      </p:tavLst>
                                    </p:anim>
                                    <p:anim calcmode="lin" valueType="num">
                                      <p:cBhvr>
                                        <p:cTn id="48"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7"/>
                                        </p:tgtEl>
                                        <p:attrNameLst>
                                          <p:attrName>style.visibility</p:attrName>
                                        </p:attrNameLst>
                                      </p:cBhvr>
                                      <p:to>
                                        <p:strVal val="visible"/>
                                      </p:to>
                                    </p:set>
                                  </p:childTnLst>
                                </p:cTn>
                              </p:par>
                            </p:childTnLst>
                          </p:cTn>
                        </p:par>
                        <p:par>
                          <p:cTn id="54" fill="hold">
                            <p:stCondLst>
                              <p:cond delay="500"/>
                            </p:stCondLst>
                            <p:childTnLst>
                              <p:par>
                                <p:cTn id="55" presetID="1" presetClass="entr" presetSubtype="0" fill="hold" nodeType="afterEffect">
                                  <p:stCondLst>
                                    <p:cond delay="0"/>
                                  </p:stCondLst>
                                  <p:childTnLst>
                                    <p:set>
                                      <p:cBhvr>
                                        <p:cTn id="56" dur="1" fill="hold">
                                          <p:stCondLst>
                                            <p:cond delay="499"/>
                                          </p:stCondLst>
                                        </p:cTn>
                                        <p:tgtEl>
                                          <p:spTgt spid="5190"/>
                                        </p:tgtEl>
                                        <p:attrNameLst>
                                          <p:attrName>style.visibility</p:attrName>
                                        </p:attrNameLst>
                                      </p:cBhvr>
                                      <p:to>
                                        <p:strVal val="visible"/>
                                      </p:to>
                                    </p:set>
                                  </p:childTnLst>
                                  <p:subTnLst>
                                    <p:set>
                                      <p:cBhvr override="childStyle">
                                        <p:cTn dur="1" fill="hold" display="0" masterRel="nextClick" afterEffect="1"/>
                                        <p:tgtEl>
                                          <p:spTgt spid="5190"/>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5188"/>
                                        </p:tgtEl>
                                        <p:attrNameLst>
                                          <p:attrName>style.visibility</p:attrName>
                                        </p:attrNameLst>
                                      </p:cBhvr>
                                      <p:to>
                                        <p:strVal val="visible"/>
                                      </p:to>
                                    </p:set>
                                    <p:animEffect transition="in" filter="dissolve">
                                      <p:cBhvr>
                                        <p:cTn id="61" dur="500"/>
                                        <p:tgtEl>
                                          <p:spTgt spid="5188"/>
                                        </p:tgtEl>
                                      </p:cBhvr>
                                    </p:animEffect>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499"/>
                                          </p:stCondLst>
                                        </p:cTn>
                                        <p:tgtEl>
                                          <p:spTgt spid="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5238"/>
                                        </p:tgtEl>
                                        <p:attrNameLst>
                                          <p:attrName>style.visibility</p:attrName>
                                        </p:attrNameLst>
                                      </p:cBhvr>
                                      <p:to>
                                        <p:strVal val="visible"/>
                                      </p:to>
                                    </p:set>
                                    <p:animEffect transition="in" filter="dissolve">
                                      <p:cBhvr>
                                        <p:cTn id="69" dur="500"/>
                                        <p:tgtEl>
                                          <p:spTgt spid="5238"/>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5239"/>
                                        </p:tgtEl>
                                        <p:attrNameLst>
                                          <p:attrName>style.visibility</p:attrName>
                                        </p:attrNameLst>
                                      </p:cBhvr>
                                      <p:to>
                                        <p:strVal val="visible"/>
                                      </p:to>
                                    </p:set>
                                    <p:animEffect transition="in" filter="dissolve">
                                      <p:cBhvr>
                                        <p:cTn id="74" dur="500"/>
                                        <p:tgtEl>
                                          <p:spTgt spid="5239"/>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5222"/>
                                        </p:tgtEl>
                                        <p:attrNameLst>
                                          <p:attrName>style.visibility</p:attrName>
                                        </p:attrNameLst>
                                      </p:cBhvr>
                                      <p:to>
                                        <p:strVal val="visible"/>
                                      </p:to>
                                    </p:set>
                                    <p:animEffect transition="in" filter="dissolve">
                                      <p:cBhvr>
                                        <p:cTn id="79" dur="500"/>
                                        <p:tgtEl>
                                          <p:spTgt spid="5222"/>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nodeType="clickEffect">
                                  <p:stCondLst>
                                    <p:cond delay="0"/>
                                  </p:stCondLst>
                                  <p:childTnLst>
                                    <p:set>
                                      <p:cBhvr>
                                        <p:cTn id="83" dur="1" fill="hold">
                                          <p:stCondLst>
                                            <p:cond delay="0"/>
                                          </p:stCondLst>
                                        </p:cTn>
                                        <p:tgtEl>
                                          <p:spTgt spid="5229"/>
                                        </p:tgtEl>
                                        <p:attrNameLst>
                                          <p:attrName>style.visibility</p:attrName>
                                        </p:attrNameLst>
                                      </p:cBhvr>
                                      <p:to>
                                        <p:strVal val="visible"/>
                                      </p:to>
                                    </p:set>
                                    <p:animEffect transition="in" filter="dissolve">
                                      <p:cBhvr>
                                        <p:cTn id="84" dur="500"/>
                                        <p:tgtEl>
                                          <p:spTgt spid="5229"/>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499"/>
                                          </p:stCondLst>
                                        </p:cTn>
                                        <p:tgtEl>
                                          <p:spTgt spid="1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499"/>
                                          </p:stCondLst>
                                        </p:cTn>
                                        <p:tgtEl>
                                          <p:spTgt spid="5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utoUpdateAnimBg="0"/>
      <p:bldP spid="2" grpId="0" autoUpdateAnimBg="0"/>
      <p:bldP spid="3" grpId="0" autoUpdateAnimBg="0"/>
      <p:bldP spid="4" grpId="0" autoUpdateAnimBg="0"/>
      <p:bldP spid="5" grpId="0" autoUpdateAnimBg="0"/>
      <p:bldP spid="5175" grpId="0" animBg="1"/>
      <p:bldP spid="6" grpId="0" autoUpdateAnimBg="0"/>
      <p:bldP spid="7" grpId="0" autoUpdateAnimBg="0"/>
      <p:bldP spid="8" grpId="0" autoUpdateAnimBg="0"/>
      <p:bldP spid="1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Text Box 3"/>
          <p:cNvSpPr txBox="1">
            <a:spLocks noChangeArrowheads="1"/>
          </p:cNvSpPr>
          <p:nvPr/>
        </p:nvSpPr>
        <p:spPr bwMode="auto">
          <a:xfrm>
            <a:off x="1646238" y="1530052"/>
            <a:ext cx="1279517" cy="461665"/>
          </a:xfrm>
          <a:prstGeom prst="rect">
            <a:avLst/>
          </a:prstGeom>
          <a:noFill/>
          <a:ln w="9525">
            <a:noFill/>
            <a:miter lim="800000"/>
            <a:headEnd/>
            <a:tailEnd/>
          </a:ln>
        </p:spPr>
        <p:txBody>
          <a:bodyPr wrap="none">
            <a:spAutoFit/>
          </a:bodyPr>
          <a:lstStyle/>
          <a:p>
            <a:pPr algn="just">
              <a:lnSpc>
                <a:spcPct val="150000"/>
              </a:lnSpc>
              <a:spcAft>
                <a:spcPct val="70000"/>
              </a:spcAft>
            </a:pPr>
            <a:r>
              <a:rPr lang="es-MX" sz="1600" dirty="0">
                <a:solidFill>
                  <a:srgbClr val="000099"/>
                </a:solidFill>
                <a:latin typeface="Arial" charset="0"/>
              </a:rPr>
              <a:t>Orbitales 1s</a:t>
            </a:r>
          </a:p>
        </p:txBody>
      </p:sp>
      <p:grpSp>
        <p:nvGrpSpPr>
          <p:cNvPr id="40047" name="Group 1135"/>
          <p:cNvGrpSpPr>
            <a:grpSpLocks/>
          </p:cNvGrpSpPr>
          <p:nvPr/>
        </p:nvGrpSpPr>
        <p:grpSpPr bwMode="auto">
          <a:xfrm>
            <a:off x="533400" y="3581400"/>
            <a:ext cx="3505200" cy="344488"/>
            <a:chOff x="336" y="2256"/>
            <a:chExt cx="2208" cy="217"/>
          </a:xfrm>
        </p:grpSpPr>
        <p:grpSp>
          <p:nvGrpSpPr>
            <p:cNvPr id="40007" name="Group 1095"/>
            <p:cNvGrpSpPr>
              <a:grpSpLocks/>
            </p:cNvGrpSpPr>
            <p:nvPr/>
          </p:nvGrpSpPr>
          <p:grpSpPr bwMode="auto">
            <a:xfrm>
              <a:off x="2256" y="2256"/>
              <a:ext cx="288" cy="217"/>
              <a:chOff x="2256" y="2256"/>
              <a:chExt cx="288" cy="217"/>
            </a:xfrm>
          </p:grpSpPr>
          <p:sp>
            <p:nvSpPr>
              <p:cNvPr id="2" name="Text Box 1091"/>
              <p:cNvSpPr txBox="1">
                <a:spLocks noChangeArrowheads="1"/>
              </p:cNvSpPr>
              <p:nvPr/>
            </p:nvSpPr>
            <p:spPr bwMode="auto">
              <a:xfrm>
                <a:off x="2324" y="2272"/>
                <a:ext cx="136"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1s</a:t>
                </a:r>
              </a:p>
            </p:txBody>
          </p:sp>
          <p:sp>
            <p:nvSpPr>
              <p:cNvPr id="40004" name="Line 1092"/>
              <p:cNvSpPr>
                <a:spLocks noChangeShapeType="1"/>
              </p:cNvSpPr>
              <p:nvPr/>
            </p:nvSpPr>
            <p:spPr bwMode="auto">
              <a:xfrm>
                <a:off x="2256" y="2256"/>
                <a:ext cx="288"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0006" name="Group 1094"/>
            <p:cNvGrpSpPr>
              <a:grpSpLocks/>
            </p:cNvGrpSpPr>
            <p:nvPr/>
          </p:nvGrpSpPr>
          <p:grpSpPr bwMode="auto">
            <a:xfrm>
              <a:off x="336" y="2256"/>
              <a:ext cx="288" cy="217"/>
              <a:chOff x="336" y="2256"/>
              <a:chExt cx="288" cy="217"/>
            </a:xfrm>
          </p:grpSpPr>
          <p:sp>
            <p:nvSpPr>
              <p:cNvPr id="3" name="Text Box 1059"/>
              <p:cNvSpPr txBox="1">
                <a:spLocks noChangeArrowheads="1"/>
              </p:cNvSpPr>
              <p:nvPr/>
            </p:nvSpPr>
            <p:spPr bwMode="auto">
              <a:xfrm>
                <a:off x="404" y="2272"/>
                <a:ext cx="136"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1s</a:t>
                </a:r>
              </a:p>
            </p:txBody>
          </p:sp>
          <p:sp>
            <p:nvSpPr>
              <p:cNvPr id="40000" name="Line 1088"/>
              <p:cNvSpPr>
                <a:spLocks noChangeShapeType="1"/>
              </p:cNvSpPr>
              <p:nvPr/>
            </p:nvSpPr>
            <p:spPr bwMode="auto">
              <a:xfrm>
                <a:off x="336" y="2256"/>
                <a:ext cx="288" cy="0"/>
              </a:xfrm>
              <a:prstGeom prst="line">
                <a:avLst/>
              </a:prstGeom>
              <a:noFill/>
              <a:ln w="19050">
                <a:solidFill>
                  <a:srgbClr val="000099"/>
                </a:solidFill>
                <a:miter lim="800000"/>
                <a:headEnd/>
                <a:tailEnd/>
              </a:ln>
              <a:effectLst/>
            </p:spPr>
            <p:txBody>
              <a:bodyPr wrap="none" bIns="72000"/>
              <a:lstStyle/>
              <a:p>
                <a:endParaRPr lang="es-MX"/>
              </a:p>
            </p:txBody>
          </p:sp>
        </p:grpSp>
      </p:grpSp>
      <p:sp>
        <p:nvSpPr>
          <p:cNvPr id="40008" name="Line 1096"/>
          <p:cNvSpPr>
            <a:spLocks noChangeShapeType="1"/>
          </p:cNvSpPr>
          <p:nvPr/>
        </p:nvSpPr>
        <p:spPr bwMode="auto">
          <a:xfrm>
            <a:off x="1000125" y="3581400"/>
            <a:ext cx="2590800" cy="0"/>
          </a:xfrm>
          <a:prstGeom prst="line">
            <a:avLst/>
          </a:prstGeom>
          <a:noFill/>
          <a:ln w="9525">
            <a:solidFill>
              <a:srgbClr val="3366FF"/>
            </a:solidFill>
            <a:prstDash val="dash"/>
            <a:miter lim="800000"/>
            <a:headEnd/>
            <a:tailEnd/>
          </a:ln>
          <a:effectLst/>
        </p:spPr>
        <p:txBody>
          <a:bodyPr wrap="none" bIns="72000"/>
          <a:lstStyle/>
          <a:p>
            <a:endParaRPr lang="es-MX"/>
          </a:p>
        </p:txBody>
      </p:sp>
      <p:grpSp>
        <p:nvGrpSpPr>
          <p:cNvPr id="40023" name="Group 1111"/>
          <p:cNvGrpSpPr>
            <a:grpSpLocks/>
          </p:cNvGrpSpPr>
          <p:nvPr/>
        </p:nvGrpSpPr>
        <p:grpSpPr bwMode="auto">
          <a:xfrm>
            <a:off x="920750" y="3168650"/>
            <a:ext cx="2724150" cy="1084263"/>
            <a:chOff x="580" y="2448"/>
            <a:chExt cx="1716" cy="683"/>
          </a:xfrm>
        </p:grpSpPr>
        <p:grpSp>
          <p:nvGrpSpPr>
            <p:cNvPr id="39997" name="Group 1085"/>
            <p:cNvGrpSpPr>
              <a:grpSpLocks/>
            </p:cNvGrpSpPr>
            <p:nvPr/>
          </p:nvGrpSpPr>
          <p:grpSpPr bwMode="auto">
            <a:xfrm>
              <a:off x="1352" y="2448"/>
              <a:ext cx="175" cy="207"/>
              <a:chOff x="3264" y="2976"/>
              <a:chExt cx="175" cy="207"/>
            </a:xfrm>
          </p:grpSpPr>
          <p:sp>
            <p:nvSpPr>
              <p:cNvPr id="4" name="Text Box 1086"/>
              <p:cNvSpPr txBox="1">
                <a:spLocks noChangeArrowheads="1"/>
              </p:cNvSpPr>
              <p:nvPr/>
            </p:nvSpPr>
            <p:spPr bwMode="auto">
              <a:xfrm>
                <a:off x="3264" y="2976"/>
                <a:ext cx="175"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Symbol" pitchFamily="18" charset="2"/>
                  </a:rPr>
                  <a:t>s</a:t>
                </a:r>
                <a:r>
                  <a:rPr lang="es-MX" sz="1600" baseline="-25000">
                    <a:solidFill>
                      <a:srgbClr val="000099"/>
                    </a:solidFill>
                    <a:latin typeface="Arial" charset="0"/>
                  </a:rPr>
                  <a:t>1s</a:t>
                </a:r>
              </a:p>
            </p:txBody>
          </p:sp>
          <p:sp>
            <p:nvSpPr>
              <p:cNvPr id="5" name="Text Box 1087"/>
              <p:cNvSpPr txBox="1">
                <a:spLocks noChangeArrowheads="1"/>
              </p:cNvSpPr>
              <p:nvPr/>
            </p:nvSpPr>
            <p:spPr bwMode="auto">
              <a:xfrm>
                <a:off x="3384" y="2984"/>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sp>
          <p:nvSpPr>
            <p:cNvPr id="6" name="Text Box 1098"/>
            <p:cNvSpPr txBox="1">
              <a:spLocks noChangeArrowheads="1"/>
            </p:cNvSpPr>
            <p:nvPr/>
          </p:nvSpPr>
          <p:spPr bwMode="auto">
            <a:xfrm>
              <a:off x="1361" y="2932"/>
              <a:ext cx="175"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Symbol" pitchFamily="18" charset="2"/>
                </a:rPr>
                <a:t>s</a:t>
              </a:r>
              <a:r>
                <a:rPr lang="es-MX" sz="1600" baseline="-25000">
                  <a:solidFill>
                    <a:srgbClr val="000099"/>
                  </a:solidFill>
                  <a:latin typeface="Arial" charset="0"/>
                </a:rPr>
                <a:t>1s</a:t>
              </a:r>
            </a:p>
          </p:txBody>
        </p:sp>
        <p:sp>
          <p:nvSpPr>
            <p:cNvPr id="40011" name="Line 1099"/>
            <p:cNvSpPr>
              <a:spLocks noChangeShapeType="1"/>
            </p:cNvSpPr>
            <p:nvPr/>
          </p:nvSpPr>
          <p:spPr bwMode="auto">
            <a:xfrm>
              <a:off x="1296" y="2948"/>
              <a:ext cx="288" cy="0"/>
            </a:xfrm>
            <a:prstGeom prst="line">
              <a:avLst/>
            </a:prstGeom>
            <a:noFill/>
            <a:ln w="19050">
              <a:solidFill>
                <a:srgbClr val="000099"/>
              </a:solidFill>
              <a:miter lim="800000"/>
              <a:headEnd/>
              <a:tailEnd/>
            </a:ln>
            <a:effectLst/>
          </p:spPr>
          <p:txBody>
            <a:bodyPr wrap="none" bIns="72000"/>
            <a:lstStyle/>
            <a:p>
              <a:endParaRPr lang="es-MX"/>
            </a:p>
          </p:txBody>
        </p:sp>
        <p:grpSp>
          <p:nvGrpSpPr>
            <p:cNvPr id="40012" name="Group 1100"/>
            <p:cNvGrpSpPr>
              <a:grpSpLocks/>
            </p:cNvGrpSpPr>
            <p:nvPr/>
          </p:nvGrpSpPr>
          <p:grpSpPr bwMode="auto">
            <a:xfrm>
              <a:off x="1296" y="2468"/>
              <a:ext cx="288" cy="217"/>
              <a:chOff x="2256" y="2256"/>
              <a:chExt cx="288" cy="217"/>
            </a:xfrm>
          </p:grpSpPr>
          <p:sp>
            <p:nvSpPr>
              <p:cNvPr id="7" name="Text Box 1101"/>
              <p:cNvSpPr txBox="1">
                <a:spLocks noChangeArrowheads="1"/>
              </p:cNvSpPr>
              <p:nvPr/>
            </p:nvSpPr>
            <p:spPr bwMode="auto">
              <a:xfrm>
                <a:off x="2321" y="2272"/>
                <a:ext cx="0" cy="201"/>
              </a:xfrm>
              <a:prstGeom prst="rect">
                <a:avLst/>
              </a:prstGeom>
              <a:noFill/>
              <a:ln w="9525">
                <a:noFill/>
                <a:miter lim="800000"/>
                <a:headEnd/>
                <a:tailEnd/>
              </a:ln>
            </p:spPr>
            <p:txBody>
              <a:bodyPr wrap="none" lIns="0" tIns="0" rIns="0" bIns="72000">
                <a:spAutoFit/>
              </a:bodyPr>
              <a:lstStyle/>
              <a:p>
                <a:pPr algn="just">
                  <a:spcAft>
                    <a:spcPct val="70000"/>
                  </a:spcAft>
                </a:pPr>
                <a:endParaRPr lang="es-MX" sz="1600">
                  <a:solidFill>
                    <a:srgbClr val="000099"/>
                  </a:solidFill>
                  <a:latin typeface="Arial" charset="0"/>
                </a:endParaRPr>
              </a:p>
            </p:txBody>
          </p:sp>
          <p:sp>
            <p:nvSpPr>
              <p:cNvPr id="40014" name="Line 1102"/>
              <p:cNvSpPr>
                <a:spLocks noChangeShapeType="1"/>
              </p:cNvSpPr>
              <p:nvPr/>
            </p:nvSpPr>
            <p:spPr bwMode="auto">
              <a:xfrm>
                <a:off x="2256" y="2256"/>
                <a:ext cx="288" cy="0"/>
              </a:xfrm>
              <a:prstGeom prst="line">
                <a:avLst/>
              </a:prstGeom>
              <a:noFill/>
              <a:ln w="19050">
                <a:solidFill>
                  <a:srgbClr val="000099"/>
                </a:solidFill>
                <a:miter lim="800000"/>
                <a:headEnd/>
                <a:tailEnd/>
              </a:ln>
              <a:effectLst/>
            </p:spPr>
            <p:txBody>
              <a:bodyPr wrap="none" bIns="72000"/>
              <a:lstStyle/>
              <a:p>
                <a:endParaRPr lang="es-MX"/>
              </a:p>
            </p:txBody>
          </p:sp>
        </p:grpSp>
        <p:sp>
          <p:nvSpPr>
            <p:cNvPr id="40017" name="Line 1105"/>
            <p:cNvSpPr>
              <a:spLocks noChangeShapeType="1"/>
            </p:cNvSpPr>
            <p:nvPr/>
          </p:nvSpPr>
          <p:spPr bwMode="auto">
            <a:xfrm>
              <a:off x="1580" y="2468"/>
              <a:ext cx="24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18" name="Line 1106"/>
            <p:cNvSpPr>
              <a:spLocks noChangeShapeType="1"/>
            </p:cNvSpPr>
            <p:nvPr/>
          </p:nvSpPr>
          <p:spPr bwMode="auto">
            <a:xfrm rot="-5400000">
              <a:off x="1056" y="2468"/>
              <a:ext cx="24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19" name="Line 1107"/>
            <p:cNvSpPr>
              <a:spLocks noChangeShapeType="1"/>
            </p:cNvSpPr>
            <p:nvPr/>
          </p:nvSpPr>
          <p:spPr bwMode="auto">
            <a:xfrm rot="-10800000">
              <a:off x="1056" y="2708"/>
              <a:ext cx="24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20" name="Line 1108"/>
            <p:cNvSpPr>
              <a:spLocks noChangeShapeType="1"/>
            </p:cNvSpPr>
            <p:nvPr/>
          </p:nvSpPr>
          <p:spPr bwMode="auto">
            <a:xfrm rot="-16200000">
              <a:off x="1576" y="2708"/>
              <a:ext cx="24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21" name="Line 1109"/>
            <p:cNvSpPr>
              <a:spLocks noChangeShapeType="1"/>
            </p:cNvSpPr>
            <p:nvPr/>
          </p:nvSpPr>
          <p:spPr bwMode="auto">
            <a:xfrm>
              <a:off x="1816" y="2708"/>
              <a:ext cx="480" cy="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22" name="Line 1110"/>
            <p:cNvSpPr>
              <a:spLocks noChangeShapeType="1"/>
            </p:cNvSpPr>
            <p:nvPr/>
          </p:nvSpPr>
          <p:spPr bwMode="auto">
            <a:xfrm>
              <a:off x="580" y="2708"/>
              <a:ext cx="480" cy="0"/>
            </a:xfrm>
            <a:prstGeom prst="line">
              <a:avLst/>
            </a:prstGeom>
            <a:noFill/>
            <a:ln w="9525">
              <a:solidFill>
                <a:srgbClr val="3366FF"/>
              </a:solidFill>
              <a:prstDash val="dash"/>
              <a:miter lim="800000"/>
              <a:headEnd/>
              <a:tailEnd/>
            </a:ln>
            <a:effectLst/>
          </p:spPr>
          <p:txBody>
            <a:bodyPr wrap="none" bIns="72000"/>
            <a:lstStyle/>
            <a:p>
              <a:endParaRPr lang="es-MX"/>
            </a:p>
          </p:txBody>
        </p:sp>
      </p:grpSp>
      <p:sp>
        <p:nvSpPr>
          <p:cNvPr id="39961" name="Line 1049"/>
          <p:cNvSpPr>
            <a:spLocks noChangeShapeType="1"/>
          </p:cNvSpPr>
          <p:nvPr/>
        </p:nvSpPr>
        <p:spPr bwMode="auto">
          <a:xfrm>
            <a:off x="4572000" y="1219200"/>
            <a:ext cx="0" cy="5638800"/>
          </a:xfrm>
          <a:prstGeom prst="line">
            <a:avLst/>
          </a:prstGeom>
          <a:noFill/>
          <a:ln w="9525">
            <a:solidFill>
              <a:schemeClr val="tx1"/>
            </a:solidFill>
            <a:miter lim="800000"/>
            <a:headEnd/>
            <a:tailEnd/>
          </a:ln>
          <a:effectLst/>
        </p:spPr>
        <p:txBody>
          <a:bodyPr wrap="none"/>
          <a:lstStyle/>
          <a:p>
            <a:endParaRPr lang="es-MX"/>
          </a:p>
        </p:txBody>
      </p:sp>
      <p:sp>
        <p:nvSpPr>
          <p:cNvPr id="8" name="Text Box 1112"/>
          <p:cNvSpPr txBox="1">
            <a:spLocks noChangeArrowheads="1"/>
          </p:cNvSpPr>
          <p:nvPr/>
        </p:nvSpPr>
        <p:spPr bwMode="auto">
          <a:xfrm>
            <a:off x="6218238" y="1530052"/>
            <a:ext cx="1279517" cy="416011"/>
          </a:xfrm>
          <a:prstGeom prst="rect">
            <a:avLst/>
          </a:prstGeom>
          <a:noFill/>
          <a:ln w="9525">
            <a:noFill/>
            <a:miter lim="800000"/>
            <a:headEnd/>
            <a:tailEnd/>
          </a:ln>
        </p:spPr>
        <p:txBody>
          <a:bodyPr wrap="none">
            <a:spAutoFit/>
          </a:bodyPr>
          <a:lstStyle/>
          <a:p>
            <a:pPr algn="just">
              <a:lnSpc>
                <a:spcPct val="150000"/>
              </a:lnSpc>
              <a:spcAft>
                <a:spcPct val="70000"/>
              </a:spcAft>
            </a:pPr>
            <a:r>
              <a:rPr lang="es-MX" sz="1600" dirty="0">
                <a:solidFill>
                  <a:srgbClr val="000099"/>
                </a:solidFill>
                <a:latin typeface="Arial" charset="0"/>
              </a:rPr>
              <a:t>Orbitales 2s</a:t>
            </a:r>
          </a:p>
        </p:txBody>
      </p:sp>
      <p:grpSp>
        <p:nvGrpSpPr>
          <p:cNvPr id="40048" name="Group 1136"/>
          <p:cNvGrpSpPr>
            <a:grpSpLocks/>
          </p:cNvGrpSpPr>
          <p:nvPr/>
        </p:nvGrpSpPr>
        <p:grpSpPr bwMode="auto">
          <a:xfrm>
            <a:off x="5105400" y="3581400"/>
            <a:ext cx="3505200" cy="344488"/>
            <a:chOff x="3216" y="2256"/>
            <a:chExt cx="2208" cy="217"/>
          </a:xfrm>
        </p:grpSpPr>
        <p:grpSp>
          <p:nvGrpSpPr>
            <p:cNvPr id="40025" name="Group 1113"/>
            <p:cNvGrpSpPr>
              <a:grpSpLocks/>
            </p:cNvGrpSpPr>
            <p:nvPr/>
          </p:nvGrpSpPr>
          <p:grpSpPr bwMode="auto">
            <a:xfrm>
              <a:off x="3216" y="2256"/>
              <a:ext cx="288" cy="217"/>
              <a:chOff x="336" y="2256"/>
              <a:chExt cx="288" cy="217"/>
            </a:xfrm>
          </p:grpSpPr>
          <p:sp>
            <p:nvSpPr>
              <p:cNvPr id="9" name="Text Box 1114"/>
              <p:cNvSpPr txBox="1">
                <a:spLocks noChangeArrowheads="1"/>
              </p:cNvSpPr>
              <p:nvPr/>
            </p:nvSpPr>
            <p:spPr bwMode="auto">
              <a:xfrm>
                <a:off x="404" y="2272"/>
                <a:ext cx="136"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2s</a:t>
                </a:r>
              </a:p>
            </p:txBody>
          </p:sp>
          <p:sp>
            <p:nvSpPr>
              <p:cNvPr id="40027" name="Line 1115"/>
              <p:cNvSpPr>
                <a:spLocks noChangeShapeType="1"/>
              </p:cNvSpPr>
              <p:nvPr/>
            </p:nvSpPr>
            <p:spPr bwMode="auto">
              <a:xfrm>
                <a:off x="336" y="2256"/>
                <a:ext cx="288"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0028" name="Group 1116"/>
            <p:cNvGrpSpPr>
              <a:grpSpLocks/>
            </p:cNvGrpSpPr>
            <p:nvPr/>
          </p:nvGrpSpPr>
          <p:grpSpPr bwMode="auto">
            <a:xfrm>
              <a:off x="5136" y="2256"/>
              <a:ext cx="288" cy="217"/>
              <a:chOff x="2256" y="2256"/>
              <a:chExt cx="288" cy="217"/>
            </a:xfrm>
          </p:grpSpPr>
          <p:sp>
            <p:nvSpPr>
              <p:cNvPr id="10" name="Text Box 1117"/>
              <p:cNvSpPr txBox="1">
                <a:spLocks noChangeArrowheads="1"/>
              </p:cNvSpPr>
              <p:nvPr/>
            </p:nvSpPr>
            <p:spPr bwMode="auto">
              <a:xfrm>
                <a:off x="2324" y="2272"/>
                <a:ext cx="136"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2s</a:t>
                </a:r>
              </a:p>
            </p:txBody>
          </p:sp>
          <p:sp>
            <p:nvSpPr>
              <p:cNvPr id="40030" name="Line 1118"/>
              <p:cNvSpPr>
                <a:spLocks noChangeShapeType="1"/>
              </p:cNvSpPr>
              <p:nvPr/>
            </p:nvSpPr>
            <p:spPr bwMode="auto">
              <a:xfrm>
                <a:off x="2256" y="2256"/>
                <a:ext cx="288" cy="0"/>
              </a:xfrm>
              <a:prstGeom prst="line">
                <a:avLst/>
              </a:prstGeom>
              <a:noFill/>
              <a:ln w="19050">
                <a:solidFill>
                  <a:srgbClr val="000099"/>
                </a:solidFill>
                <a:miter lim="800000"/>
                <a:headEnd/>
                <a:tailEnd/>
              </a:ln>
              <a:effectLst/>
            </p:spPr>
            <p:txBody>
              <a:bodyPr wrap="none" bIns="72000"/>
              <a:lstStyle/>
              <a:p>
                <a:endParaRPr lang="es-MX"/>
              </a:p>
            </p:txBody>
          </p:sp>
        </p:grpSp>
      </p:grpSp>
      <p:sp>
        <p:nvSpPr>
          <p:cNvPr id="40031" name="Line 1119"/>
          <p:cNvSpPr>
            <a:spLocks noChangeShapeType="1"/>
          </p:cNvSpPr>
          <p:nvPr/>
        </p:nvSpPr>
        <p:spPr bwMode="auto">
          <a:xfrm>
            <a:off x="5572125" y="3581400"/>
            <a:ext cx="2590800" cy="0"/>
          </a:xfrm>
          <a:prstGeom prst="line">
            <a:avLst/>
          </a:prstGeom>
          <a:noFill/>
          <a:ln w="9525">
            <a:solidFill>
              <a:srgbClr val="3366FF"/>
            </a:solidFill>
            <a:prstDash val="dash"/>
            <a:miter lim="800000"/>
            <a:headEnd/>
            <a:tailEnd/>
          </a:ln>
          <a:effectLst/>
        </p:spPr>
        <p:txBody>
          <a:bodyPr wrap="none" bIns="72000"/>
          <a:lstStyle/>
          <a:p>
            <a:endParaRPr lang="es-MX"/>
          </a:p>
        </p:txBody>
      </p:sp>
      <p:grpSp>
        <p:nvGrpSpPr>
          <p:cNvPr id="40032" name="Group 1120"/>
          <p:cNvGrpSpPr>
            <a:grpSpLocks/>
          </p:cNvGrpSpPr>
          <p:nvPr/>
        </p:nvGrpSpPr>
        <p:grpSpPr bwMode="auto">
          <a:xfrm>
            <a:off x="5492750" y="3168650"/>
            <a:ext cx="2724150" cy="1084263"/>
            <a:chOff x="580" y="2448"/>
            <a:chExt cx="1716" cy="683"/>
          </a:xfrm>
        </p:grpSpPr>
        <p:grpSp>
          <p:nvGrpSpPr>
            <p:cNvPr id="40033" name="Group 1121"/>
            <p:cNvGrpSpPr>
              <a:grpSpLocks/>
            </p:cNvGrpSpPr>
            <p:nvPr/>
          </p:nvGrpSpPr>
          <p:grpSpPr bwMode="auto">
            <a:xfrm>
              <a:off x="1352" y="2448"/>
              <a:ext cx="175" cy="207"/>
              <a:chOff x="3264" y="2976"/>
              <a:chExt cx="175" cy="207"/>
            </a:xfrm>
          </p:grpSpPr>
          <p:sp>
            <p:nvSpPr>
              <p:cNvPr id="11" name="Text Box 1122"/>
              <p:cNvSpPr txBox="1">
                <a:spLocks noChangeArrowheads="1"/>
              </p:cNvSpPr>
              <p:nvPr/>
            </p:nvSpPr>
            <p:spPr bwMode="auto">
              <a:xfrm>
                <a:off x="3264" y="2976"/>
                <a:ext cx="175"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Symbol" pitchFamily="18" charset="2"/>
                  </a:rPr>
                  <a:t>s</a:t>
                </a:r>
                <a:r>
                  <a:rPr lang="es-MX" sz="1600" baseline="-25000">
                    <a:solidFill>
                      <a:srgbClr val="000099"/>
                    </a:solidFill>
                    <a:latin typeface="Arial" charset="0"/>
                  </a:rPr>
                  <a:t>2s</a:t>
                </a:r>
              </a:p>
            </p:txBody>
          </p:sp>
          <p:sp>
            <p:nvSpPr>
              <p:cNvPr id="12" name="Text Box 1123"/>
              <p:cNvSpPr txBox="1">
                <a:spLocks noChangeArrowheads="1"/>
              </p:cNvSpPr>
              <p:nvPr/>
            </p:nvSpPr>
            <p:spPr bwMode="auto">
              <a:xfrm>
                <a:off x="3384" y="2984"/>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sp>
          <p:nvSpPr>
            <p:cNvPr id="13" name="Text Box 1124"/>
            <p:cNvSpPr txBox="1">
              <a:spLocks noChangeArrowheads="1"/>
            </p:cNvSpPr>
            <p:nvPr/>
          </p:nvSpPr>
          <p:spPr bwMode="auto">
            <a:xfrm>
              <a:off x="1361" y="2932"/>
              <a:ext cx="175"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Symbol" pitchFamily="18" charset="2"/>
                </a:rPr>
                <a:t>s</a:t>
              </a:r>
              <a:r>
                <a:rPr lang="es-MX" sz="1600" baseline="-25000">
                  <a:solidFill>
                    <a:srgbClr val="000099"/>
                  </a:solidFill>
                  <a:latin typeface="Arial" charset="0"/>
                </a:rPr>
                <a:t>2s</a:t>
              </a:r>
            </a:p>
          </p:txBody>
        </p:sp>
        <p:sp>
          <p:nvSpPr>
            <p:cNvPr id="40037" name="Line 1125"/>
            <p:cNvSpPr>
              <a:spLocks noChangeShapeType="1"/>
            </p:cNvSpPr>
            <p:nvPr/>
          </p:nvSpPr>
          <p:spPr bwMode="auto">
            <a:xfrm>
              <a:off x="1296" y="2948"/>
              <a:ext cx="288" cy="0"/>
            </a:xfrm>
            <a:prstGeom prst="line">
              <a:avLst/>
            </a:prstGeom>
            <a:noFill/>
            <a:ln w="19050">
              <a:solidFill>
                <a:srgbClr val="000099"/>
              </a:solidFill>
              <a:miter lim="800000"/>
              <a:headEnd/>
              <a:tailEnd/>
            </a:ln>
            <a:effectLst/>
          </p:spPr>
          <p:txBody>
            <a:bodyPr wrap="none" bIns="72000"/>
            <a:lstStyle/>
            <a:p>
              <a:endParaRPr lang="es-MX"/>
            </a:p>
          </p:txBody>
        </p:sp>
        <p:grpSp>
          <p:nvGrpSpPr>
            <p:cNvPr id="40038" name="Group 1126"/>
            <p:cNvGrpSpPr>
              <a:grpSpLocks/>
            </p:cNvGrpSpPr>
            <p:nvPr/>
          </p:nvGrpSpPr>
          <p:grpSpPr bwMode="auto">
            <a:xfrm>
              <a:off x="1296" y="2468"/>
              <a:ext cx="288" cy="217"/>
              <a:chOff x="2256" y="2256"/>
              <a:chExt cx="288" cy="217"/>
            </a:xfrm>
          </p:grpSpPr>
          <p:sp>
            <p:nvSpPr>
              <p:cNvPr id="14" name="Text Box 1127"/>
              <p:cNvSpPr txBox="1">
                <a:spLocks noChangeArrowheads="1"/>
              </p:cNvSpPr>
              <p:nvPr/>
            </p:nvSpPr>
            <p:spPr bwMode="auto">
              <a:xfrm>
                <a:off x="2321" y="2272"/>
                <a:ext cx="0" cy="201"/>
              </a:xfrm>
              <a:prstGeom prst="rect">
                <a:avLst/>
              </a:prstGeom>
              <a:noFill/>
              <a:ln w="9525">
                <a:noFill/>
                <a:miter lim="800000"/>
                <a:headEnd/>
                <a:tailEnd/>
              </a:ln>
            </p:spPr>
            <p:txBody>
              <a:bodyPr wrap="none" lIns="0" tIns="0" rIns="0" bIns="72000">
                <a:spAutoFit/>
              </a:bodyPr>
              <a:lstStyle/>
              <a:p>
                <a:pPr algn="just">
                  <a:spcAft>
                    <a:spcPct val="70000"/>
                  </a:spcAft>
                </a:pPr>
                <a:endParaRPr lang="es-MX" sz="1600">
                  <a:solidFill>
                    <a:srgbClr val="000099"/>
                  </a:solidFill>
                  <a:latin typeface="Arial" charset="0"/>
                </a:endParaRPr>
              </a:p>
            </p:txBody>
          </p:sp>
          <p:sp>
            <p:nvSpPr>
              <p:cNvPr id="40040" name="Line 1128"/>
              <p:cNvSpPr>
                <a:spLocks noChangeShapeType="1"/>
              </p:cNvSpPr>
              <p:nvPr/>
            </p:nvSpPr>
            <p:spPr bwMode="auto">
              <a:xfrm>
                <a:off x="2256" y="2256"/>
                <a:ext cx="288" cy="0"/>
              </a:xfrm>
              <a:prstGeom prst="line">
                <a:avLst/>
              </a:prstGeom>
              <a:noFill/>
              <a:ln w="19050">
                <a:solidFill>
                  <a:srgbClr val="000099"/>
                </a:solidFill>
                <a:miter lim="800000"/>
                <a:headEnd/>
                <a:tailEnd/>
              </a:ln>
              <a:effectLst/>
            </p:spPr>
            <p:txBody>
              <a:bodyPr wrap="none" bIns="72000"/>
              <a:lstStyle/>
              <a:p>
                <a:endParaRPr lang="es-MX"/>
              </a:p>
            </p:txBody>
          </p:sp>
        </p:grpSp>
        <p:sp>
          <p:nvSpPr>
            <p:cNvPr id="40041" name="Line 1129"/>
            <p:cNvSpPr>
              <a:spLocks noChangeShapeType="1"/>
            </p:cNvSpPr>
            <p:nvPr/>
          </p:nvSpPr>
          <p:spPr bwMode="auto">
            <a:xfrm>
              <a:off x="1580" y="2468"/>
              <a:ext cx="24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42" name="Line 1130"/>
            <p:cNvSpPr>
              <a:spLocks noChangeShapeType="1"/>
            </p:cNvSpPr>
            <p:nvPr/>
          </p:nvSpPr>
          <p:spPr bwMode="auto">
            <a:xfrm rot="-5400000">
              <a:off x="1056" y="2468"/>
              <a:ext cx="24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43" name="Line 1131"/>
            <p:cNvSpPr>
              <a:spLocks noChangeShapeType="1"/>
            </p:cNvSpPr>
            <p:nvPr/>
          </p:nvSpPr>
          <p:spPr bwMode="auto">
            <a:xfrm rot="-10800000">
              <a:off x="1056" y="2708"/>
              <a:ext cx="24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44" name="Line 1132"/>
            <p:cNvSpPr>
              <a:spLocks noChangeShapeType="1"/>
            </p:cNvSpPr>
            <p:nvPr/>
          </p:nvSpPr>
          <p:spPr bwMode="auto">
            <a:xfrm rot="-16200000">
              <a:off x="1576" y="2708"/>
              <a:ext cx="24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45" name="Line 1133"/>
            <p:cNvSpPr>
              <a:spLocks noChangeShapeType="1"/>
            </p:cNvSpPr>
            <p:nvPr/>
          </p:nvSpPr>
          <p:spPr bwMode="auto">
            <a:xfrm>
              <a:off x="1816" y="2708"/>
              <a:ext cx="480" cy="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0046" name="Line 1134"/>
            <p:cNvSpPr>
              <a:spLocks noChangeShapeType="1"/>
            </p:cNvSpPr>
            <p:nvPr/>
          </p:nvSpPr>
          <p:spPr bwMode="auto">
            <a:xfrm>
              <a:off x="580" y="2708"/>
              <a:ext cx="480" cy="0"/>
            </a:xfrm>
            <a:prstGeom prst="line">
              <a:avLst/>
            </a:prstGeom>
            <a:noFill/>
            <a:ln w="9525">
              <a:solidFill>
                <a:srgbClr val="3366FF"/>
              </a:solidFill>
              <a:prstDash val="dash"/>
              <a:miter lim="800000"/>
              <a:headEnd/>
              <a:tailEnd/>
            </a:ln>
            <a:effectLst/>
          </p:spPr>
          <p:txBody>
            <a:bodyPr wrap="none" bIns="72000"/>
            <a:lstStyle/>
            <a:p>
              <a:endParaRPr lang="es-MX"/>
            </a:p>
          </p:txBody>
        </p:sp>
      </p:grpSp>
      <p:sp>
        <p:nvSpPr>
          <p:cNvPr id="52" name="Text Box 72"/>
          <p:cNvSpPr txBox="1">
            <a:spLocks noChangeArrowheads="1"/>
          </p:cNvSpPr>
          <p:nvPr/>
        </p:nvSpPr>
        <p:spPr bwMode="auto">
          <a:xfrm>
            <a:off x="2286794" y="765175"/>
            <a:ext cx="4570412"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Combinación de orbitales tipo 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60771"/>
                                        </p:tgtEl>
                                        <p:attrNameLst>
                                          <p:attrName>style.visibility</p:attrName>
                                        </p:attrNameLst>
                                      </p:cBhvr>
                                      <p:to>
                                        <p:strVal val="visible"/>
                                      </p:to>
                                    </p:set>
                                    <p:anim calcmode="lin" valueType="num">
                                      <p:cBhvr>
                                        <p:cTn id="7" dur="1000" fill="hold"/>
                                        <p:tgtEl>
                                          <p:spTgt spid="160771"/>
                                        </p:tgtEl>
                                        <p:attrNameLst>
                                          <p:attrName>ppt_w</p:attrName>
                                        </p:attrNameLst>
                                      </p:cBhvr>
                                      <p:tavLst>
                                        <p:tav tm="0">
                                          <p:val>
                                            <p:fltVal val="0"/>
                                          </p:val>
                                        </p:tav>
                                        <p:tav tm="100000">
                                          <p:val>
                                            <p:strVal val="#ppt_w"/>
                                          </p:val>
                                        </p:tav>
                                      </p:tavLst>
                                    </p:anim>
                                    <p:anim calcmode="lin" valueType="num">
                                      <p:cBhvr>
                                        <p:cTn id="8" dur="1000" fill="hold"/>
                                        <p:tgtEl>
                                          <p:spTgt spid="160771"/>
                                        </p:tgtEl>
                                        <p:attrNameLst>
                                          <p:attrName>ppt_h</p:attrName>
                                        </p:attrNameLst>
                                      </p:cBhvr>
                                      <p:tavLst>
                                        <p:tav tm="0">
                                          <p:val>
                                            <p:fltVal val="0"/>
                                          </p:val>
                                        </p:tav>
                                        <p:tav tm="100000">
                                          <p:val>
                                            <p:strVal val="#ppt_h"/>
                                          </p:val>
                                        </p:tav>
                                      </p:tavLst>
                                    </p:anim>
                                    <p:anim calcmode="lin" valueType="num">
                                      <p:cBhvr>
                                        <p:cTn id="9" dur="1000" fill="hold"/>
                                        <p:tgtEl>
                                          <p:spTgt spid="16077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077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0047"/>
                                        </p:tgtEl>
                                        <p:attrNameLst>
                                          <p:attrName>style.visibility</p:attrName>
                                        </p:attrNameLst>
                                      </p:cBhvr>
                                      <p:to>
                                        <p:strVal val="visible"/>
                                      </p:to>
                                    </p:set>
                                    <p:animEffect transition="in" filter="dissolve">
                                      <p:cBhvr>
                                        <p:cTn id="15" dur="500"/>
                                        <p:tgtEl>
                                          <p:spTgt spid="4004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0008"/>
                                        </p:tgtEl>
                                        <p:attrNameLst>
                                          <p:attrName>style.visibility</p:attrName>
                                        </p:attrNameLst>
                                      </p:cBhvr>
                                      <p:to>
                                        <p:strVal val="visible"/>
                                      </p:to>
                                    </p:set>
                                    <p:animEffect transition="in" filter="dissolve">
                                      <p:cBhvr>
                                        <p:cTn id="20" dur="500"/>
                                        <p:tgtEl>
                                          <p:spTgt spid="40008"/>
                                        </p:tgtEl>
                                      </p:cBhvr>
                                    </p:animEffect>
                                  </p:childTnLst>
                                  <p:subTnLst>
                                    <p:set>
                                      <p:cBhvr override="childStyle">
                                        <p:cTn dur="1" fill="hold" display="0" masterRel="nextClick" afterEffect="1"/>
                                        <p:tgtEl>
                                          <p:spTgt spid="40008"/>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0023"/>
                                        </p:tgtEl>
                                        <p:attrNameLst>
                                          <p:attrName>style.visibility</p:attrName>
                                        </p:attrNameLst>
                                      </p:cBhvr>
                                      <p:to>
                                        <p:strVal val="visible"/>
                                      </p:to>
                                    </p:set>
                                    <p:animEffect transition="in" filter="dissolve">
                                      <p:cBhvr>
                                        <p:cTn id="25" dur="500"/>
                                        <p:tgtEl>
                                          <p:spTgt spid="4002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39961"/>
                                        </p:tgtEl>
                                        <p:attrNameLst>
                                          <p:attrName>style.visibility</p:attrName>
                                        </p:attrNameLst>
                                      </p:cBhvr>
                                      <p:to>
                                        <p:strVal val="visible"/>
                                      </p:to>
                                    </p:set>
                                    <p:animEffect transition="in" filter="strips(downRight)">
                                      <p:cBhvr>
                                        <p:cTn id="30" dur="500"/>
                                        <p:tgtEl>
                                          <p:spTgt spid="39961"/>
                                        </p:tgtEl>
                                      </p:cBhvr>
                                    </p:animEffect>
                                  </p:childTnLst>
                                </p:cTn>
                              </p:par>
                            </p:childTnLst>
                          </p:cTn>
                        </p:par>
                        <p:par>
                          <p:cTn id="31" fill="hold">
                            <p:stCondLst>
                              <p:cond delay="500"/>
                            </p:stCondLst>
                            <p:childTnLst>
                              <p:par>
                                <p:cTn id="32" presetID="15" presetClass="entr" presetSubtype="0"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fltVal val="0"/>
                                          </p:val>
                                        </p:tav>
                                        <p:tav tm="100000">
                                          <p:val>
                                            <p:strVal val="#ppt_w"/>
                                          </p:val>
                                        </p:tav>
                                      </p:tavLst>
                                    </p:anim>
                                    <p:anim calcmode="lin" valueType="num">
                                      <p:cBhvr>
                                        <p:cTn id="35" dur="1000" fill="hold"/>
                                        <p:tgtEl>
                                          <p:spTgt spid="8"/>
                                        </p:tgtEl>
                                        <p:attrNameLst>
                                          <p:attrName>ppt_h</p:attrName>
                                        </p:attrNameLst>
                                      </p:cBhvr>
                                      <p:tavLst>
                                        <p:tav tm="0">
                                          <p:val>
                                            <p:fltVal val="0"/>
                                          </p:val>
                                        </p:tav>
                                        <p:tav tm="100000">
                                          <p:val>
                                            <p:strVal val="#ppt_h"/>
                                          </p:val>
                                        </p:tav>
                                      </p:tavLst>
                                    </p:anim>
                                    <p:anim calcmode="lin" valueType="num">
                                      <p:cBhvr>
                                        <p:cTn id="36"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0048"/>
                                        </p:tgtEl>
                                        <p:attrNameLst>
                                          <p:attrName>style.visibility</p:attrName>
                                        </p:attrNameLst>
                                      </p:cBhvr>
                                      <p:to>
                                        <p:strVal val="visible"/>
                                      </p:to>
                                    </p:set>
                                    <p:animEffect transition="in" filter="dissolve">
                                      <p:cBhvr>
                                        <p:cTn id="42" dur="500"/>
                                        <p:tgtEl>
                                          <p:spTgt spid="4004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0031"/>
                                        </p:tgtEl>
                                        <p:attrNameLst>
                                          <p:attrName>style.visibility</p:attrName>
                                        </p:attrNameLst>
                                      </p:cBhvr>
                                      <p:to>
                                        <p:strVal val="visible"/>
                                      </p:to>
                                    </p:set>
                                    <p:animEffect transition="in" filter="dissolve">
                                      <p:cBhvr>
                                        <p:cTn id="47" dur="500"/>
                                        <p:tgtEl>
                                          <p:spTgt spid="40031"/>
                                        </p:tgtEl>
                                      </p:cBhvr>
                                    </p:animEffect>
                                  </p:childTnLst>
                                  <p:subTnLst>
                                    <p:set>
                                      <p:cBhvr override="childStyle">
                                        <p:cTn dur="1" fill="hold" display="0" masterRel="nextClick" afterEffect="1"/>
                                        <p:tgtEl>
                                          <p:spTgt spid="40031"/>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40032"/>
                                        </p:tgtEl>
                                        <p:attrNameLst>
                                          <p:attrName>style.visibility</p:attrName>
                                        </p:attrNameLst>
                                      </p:cBhvr>
                                      <p:to>
                                        <p:strVal val="visible"/>
                                      </p:to>
                                    </p:set>
                                    <p:animEffect transition="in" filter="dissolve">
                                      <p:cBhvr>
                                        <p:cTn id="52" dur="500"/>
                                        <p:tgtEl>
                                          <p:spTgt spid="40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utoUpdateAnimBg="0"/>
      <p:bldP spid="40008" grpId="0" animBg="1"/>
      <p:bldP spid="39961" grpId="0" animBg="1"/>
      <p:bldP spid="8" grpId="0" autoUpdateAnimBg="0"/>
      <p:bldP spid="400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176" name="Group 1216"/>
          <p:cNvGrpSpPr>
            <a:grpSpLocks/>
          </p:cNvGrpSpPr>
          <p:nvPr/>
        </p:nvGrpSpPr>
        <p:grpSpPr bwMode="auto">
          <a:xfrm>
            <a:off x="152400" y="3721100"/>
            <a:ext cx="1219200" cy="612775"/>
            <a:chOff x="96" y="2344"/>
            <a:chExt cx="768" cy="386"/>
          </a:xfrm>
        </p:grpSpPr>
        <p:grpSp>
          <p:nvGrpSpPr>
            <p:cNvPr id="42141" name="Group 1181"/>
            <p:cNvGrpSpPr>
              <a:grpSpLocks/>
            </p:cNvGrpSpPr>
            <p:nvPr/>
          </p:nvGrpSpPr>
          <p:grpSpPr bwMode="auto">
            <a:xfrm rot="-5400000">
              <a:off x="384" y="2056"/>
              <a:ext cx="192" cy="768"/>
              <a:chOff x="384" y="2208"/>
              <a:chExt cx="192" cy="768"/>
            </a:xfrm>
          </p:grpSpPr>
          <p:grpSp>
            <p:nvGrpSpPr>
              <p:cNvPr id="42142" name="Group 1182"/>
              <p:cNvGrpSpPr>
                <a:grpSpLocks/>
              </p:cNvGrpSpPr>
              <p:nvPr/>
            </p:nvGrpSpPr>
            <p:grpSpPr bwMode="auto">
              <a:xfrm>
                <a:off x="384" y="2208"/>
                <a:ext cx="192" cy="768"/>
                <a:chOff x="672" y="1776"/>
                <a:chExt cx="208" cy="584"/>
              </a:xfrm>
            </p:grpSpPr>
            <p:sp>
              <p:nvSpPr>
                <p:cNvPr id="42143" name="Freeform 1183"/>
                <p:cNvSpPr>
                  <a:spLocks/>
                </p:cNvSpPr>
                <p:nvPr/>
              </p:nvSpPr>
              <p:spPr bwMode="auto">
                <a:xfrm>
                  <a:off x="672" y="2064"/>
                  <a:ext cx="208" cy="296"/>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44" name="Freeform 1184"/>
                <p:cNvSpPr>
                  <a:spLocks/>
                </p:cNvSpPr>
                <p:nvPr/>
              </p:nvSpPr>
              <p:spPr bwMode="auto">
                <a:xfrm flipV="1">
                  <a:off x="672" y="1776"/>
                  <a:ext cx="208" cy="296"/>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grpSp>
          <p:sp>
            <p:nvSpPr>
              <p:cNvPr id="42145" name="Oval 1185"/>
              <p:cNvSpPr>
                <a:spLocks noChangeArrowheads="1"/>
              </p:cNvSpPr>
              <p:nvPr/>
            </p:nvSpPr>
            <p:spPr bwMode="auto">
              <a:xfrm>
                <a:off x="456" y="2568"/>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sp>
          <p:nvSpPr>
            <p:cNvPr id="2" name="Text Box 1208"/>
            <p:cNvSpPr txBox="1">
              <a:spLocks noChangeArrowheads="1"/>
            </p:cNvSpPr>
            <p:nvPr/>
          </p:nvSpPr>
          <p:spPr bwMode="auto">
            <a:xfrm>
              <a:off x="428" y="2568"/>
              <a:ext cx="107" cy="162"/>
            </a:xfrm>
            <a:prstGeom prst="rect">
              <a:avLst/>
            </a:prstGeom>
            <a:noFill/>
            <a:ln w="9525">
              <a:noFill/>
              <a:miter lim="800000"/>
              <a:headEnd/>
              <a:tailEnd/>
            </a:ln>
          </p:spPr>
          <p:txBody>
            <a:bodyPr wrap="none" lIns="0" tIns="0" rIns="0" bIns="72000">
              <a:spAutoFit/>
            </a:bodyPr>
            <a:lstStyle/>
            <a:p>
              <a:pPr algn="just">
                <a:spcAft>
                  <a:spcPct val="70000"/>
                </a:spcAft>
              </a:pPr>
              <a:r>
                <a:rPr lang="es-MX" sz="1200" dirty="0">
                  <a:solidFill>
                    <a:srgbClr val="000099"/>
                  </a:solidFill>
                  <a:latin typeface="Arial" charset="0"/>
                </a:rPr>
                <a:t>2p</a:t>
              </a:r>
            </a:p>
          </p:txBody>
        </p:sp>
      </p:grpSp>
      <p:grpSp>
        <p:nvGrpSpPr>
          <p:cNvPr id="42177" name="Group 1217"/>
          <p:cNvGrpSpPr>
            <a:grpSpLocks/>
          </p:cNvGrpSpPr>
          <p:nvPr/>
        </p:nvGrpSpPr>
        <p:grpSpPr bwMode="auto">
          <a:xfrm>
            <a:off x="3124200" y="3721100"/>
            <a:ext cx="1219200" cy="619125"/>
            <a:chOff x="1968" y="2344"/>
            <a:chExt cx="768" cy="390"/>
          </a:xfrm>
        </p:grpSpPr>
        <p:grpSp>
          <p:nvGrpSpPr>
            <p:cNvPr id="42146" name="Group 1186"/>
            <p:cNvGrpSpPr>
              <a:grpSpLocks/>
            </p:cNvGrpSpPr>
            <p:nvPr/>
          </p:nvGrpSpPr>
          <p:grpSpPr bwMode="auto">
            <a:xfrm rot="-5400000">
              <a:off x="2256" y="2056"/>
              <a:ext cx="192" cy="768"/>
              <a:chOff x="2256" y="2208"/>
              <a:chExt cx="192" cy="768"/>
            </a:xfrm>
          </p:grpSpPr>
          <p:grpSp>
            <p:nvGrpSpPr>
              <p:cNvPr id="42147" name="Group 1187"/>
              <p:cNvGrpSpPr>
                <a:grpSpLocks/>
              </p:cNvGrpSpPr>
              <p:nvPr/>
            </p:nvGrpSpPr>
            <p:grpSpPr bwMode="auto">
              <a:xfrm>
                <a:off x="2256" y="2208"/>
                <a:ext cx="192" cy="768"/>
                <a:chOff x="672" y="1776"/>
                <a:chExt cx="208" cy="584"/>
              </a:xfrm>
            </p:grpSpPr>
            <p:sp>
              <p:nvSpPr>
                <p:cNvPr id="42148" name="Freeform 1188"/>
                <p:cNvSpPr>
                  <a:spLocks/>
                </p:cNvSpPr>
                <p:nvPr/>
              </p:nvSpPr>
              <p:spPr bwMode="auto">
                <a:xfrm>
                  <a:off x="672" y="2064"/>
                  <a:ext cx="208" cy="296"/>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49" name="Freeform 1189"/>
                <p:cNvSpPr>
                  <a:spLocks/>
                </p:cNvSpPr>
                <p:nvPr/>
              </p:nvSpPr>
              <p:spPr bwMode="auto">
                <a:xfrm flipV="1">
                  <a:off x="672" y="1776"/>
                  <a:ext cx="208" cy="296"/>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grpSp>
          <p:sp>
            <p:nvSpPr>
              <p:cNvPr id="42150" name="Oval 1190"/>
              <p:cNvSpPr>
                <a:spLocks noChangeArrowheads="1"/>
              </p:cNvSpPr>
              <p:nvPr/>
            </p:nvSpPr>
            <p:spPr bwMode="auto">
              <a:xfrm>
                <a:off x="2328" y="2568"/>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sp>
          <p:nvSpPr>
            <p:cNvPr id="3" name="Text Box 1209"/>
            <p:cNvSpPr txBox="1">
              <a:spLocks noChangeArrowheads="1"/>
            </p:cNvSpPr>
            <p:nvPr/>
          </p:nvSpPr>
          <p:spPr bwMode="auto">
            <a:xfrm>
              <a:off x="2306" y="2572"/>
              <a:ext cx="107" cy="162"/>
            </a:xfrm>
            <a:prstGeom prst="rect">
              <a:avLst/>
            </a:prstGeom>
            <a:noFill/>
            <a:ln w="9525">
              <a:noFill/>
              <a:miter lim="800000"/>
              <a:headEnd/>
              <a:tailEnd/>
            </a:ln>
          </p:spPr>
          <p:txBody>
            <a:bodyPr wrap="none" lIns="0" tIns="0" rIns="0" bIns="72000">
              <a:spAutoFit/>
            </a:bodyPr>
            <a:lstStyle/>
            <a:p>
              <a:pPr algn="just">
                <a:spcAft>
                  <a:spcPct val="70000"/>
                </a:spcAft>
              </a:pPr>
              <a:r>
                <a:rPr lang="es-MX" sz="1200" dirty="0">
                  <a:solidFill>
                    <a:srgbClr val="000099"/>
                  </a:solidFill>
                  <a:latin typeface="Arial" charset="0"/>
                </a:rPr>
                <a:t>2p</a:t>
              </a:r>
            </a:p>
          </p:txBody>
        </p:sp>
      </p:grpSp>
      <p:grpSp>
        <p:nvGrpSpPr>
          <p:cNvPr id="42178" name="Group 1218"/>
          <p:cNvGrpSpPr>
            <a:grpSpLocks/>
          </p:cNvGrpSpPr>
          <p:nvPr/>
        </p:nvGrpSpPr>
        <p:grpSpPr bwMode="auto">
          <a:xfrm>
            <a:off x="1219200" y="4940300"/>
            <a:ext cx="2133600" cy="698500"/>
            <a:chOff x="768" y="3016"/>
            <a:chExt cx="1344" cy="440"/>
          </a:xfrm>
        </p:grpSpPr>
        <p:sp>
          <p:nvSpPr>
            <p:cNvPr id="4" name="Text Box 1157"/>
            <p:cNvSpPr txBox="1">
              <a:spLocks noChangeArrowheads="1"/>
            </p:cNvSpPr>
            <p:nvPr/>
          </p:nvSpPr>
          <p:spPr bwMode="auto">
            <a:xfrm>
              <a:off x="1352" y="3256"/>
              <a:ext cx="180" cy="200"/>
            </a:xfrm>
            <a:prstGeom prst="rect">
              <a:avLst/>
            </a:prstGeom>
            <a:noFill/>
            <a:ln w="9525">
              <a:noFill/>
              <a:miter lim="800000"/>
              <a:headEnd/>
              <a:tailEnd/>
            </a:ln>
          </p:spPr>
          <p:txBody>
            <a:bodyPr lIns="0" tIns="0" rIns="0" bIns="72000">
              <a:spAutoFit/>
            </a:bodyPr>
            <a:lstStyle/>
            <a:p>
              <a:pPr algn="just">
                <a:spcAft>
                  <a:spcPct val="70000"/>
                </a:spcAft>
              </a:pPr>
              <a:r>
                <a:rPr lang="es-MX" sz="1600" dirty="0">
                  <a:solidFill>
                    <a:srgbClr val="000099"/>
                  </a:solidFill>
                  <a:latin typeface="Symbol" pitchFamily="18" charset="2"/>
                </a:rPr>
                <a:t>s</a:t>
              </a:r>
              <a:r>
                <a:rPr lang="es-MX" sz="1600" baseline="-25000" dirty="0">
                  <a:solidFill>
                    <a:srgbClr val="000099"/>
                  </a:solidFill>
                  <a:latin typeface="Arial" charset="0"/>
                </a:rPr>
                <a:t>2p</a:t>
              </a:r>
            </a:p>
          </p:txBody>
        </p:sp>
        <p:grpSp>
          <p:nvGrpSpPr>
            <p:cNvPr id="42156" name="Group 1196"/>
            <p:cNvGrpSpPr>
              <a:grpSpLocks/>
            </p:cNvGrpSpPr>
            <p:nvPr/>
          </p:nvGrpSpPr>
          <p:grpSpPr bwMode="auto">
            <a:xfrm>
              <a:off x="768" y="3016"/>
              <a:ext cx="1344" cy="240"/>
              <a:chOff x="768" y="3072"/>
              <a:chExt cx="1344" cy="192"/>
            </a:xfrm>
          </p:grpSpPr>
          <p:sp>
            <p:nvSpPr>
              <p:cNvPr id="42138" name="Freeform 1178"/>
              <p:cNvSpPr>
                <a:spLocks/>
              </p:cNvSpPr>
              <p:nvPr/>
            </p:nvSpPr>
            <p:spPr bwMode="auto">
              <a:xfrm rot="-5400000">
                <a:off x="1934" y="3039"/>
                <a:ext cx="97" cy="258"/>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40" name="Oval 1180"/>
              <p:cNvSpPr>
                <a:spLocks noChangeArrowheads="1"/>
              </p:cNvSpPr>
              <p:nvPr/>
            </p:nvSpPr>
            <p:spPr bwMode="auto">
              <a:xfrm rot="-5400000">
                <a:off x="1836" y="3144"/>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sp>
            <p:nvSpPr>
              <p:cNvPr id="42152" name="Freeform 1192"/>
              <p:cNvSpPr>
                <a:spLocks/>
              </p:cNvSpPr>
              <p:nvPr/>
            </p:nvSpPr>
            <p:spPr bwMode="auto">
              <a:xfrm>
                <a:off x="1044" y="3072"/>
                <a:ext cx="792" cy="192"/>
              </a:xfrm>
              <a:custGeom>
                <a:avLst/>
                <a:gdLst/>
                <a:ahLst/>
                <a:cxnLst>
                  <a:cxn ang="0">
                    <a:pos x="0" y="145"/>
                  </a:cxn>
                  <a:cxn ang="0">
                    <a:pos x="360" y="0"/>
                  </a:cxn>
                  <a:cxn ang="0">
                    <a:pos x="720" y="144"/>
                  </a:cxn>
                  <a:cxn ang="0">
                    <a:pos x="362" y="289"/>
                  </a:cxn>
                  <a:cxn ang="0">
                    <a:pos x="0" y="145"/>
                  </a:cxn>
                </a:cxnLst>
                <a:rect l="0" t="0" r="r" b="b"/>
                <a:pathLst>
                  <a:path w="720" h="289">
                    <a:moveTo>
                      <a:pt x="0" y="145"/>
                    </a:moveTo>
                    <a:cubicBezTo>
                      <a:pt x="0" y="97"/>
                      <a:pt x="240" y="0"/>
                      <a:pt x="360" y="0"/>
                    </a:cubicBezTo>
                    <a:cubicBezTo>
                      <a:pt x="480" y="0"/>
                      <a:pt x="720" y="96"/>
                      <a:pt x="720" y="144"/>
                    </a:cubicBezTo>
                    <a:cubicBezTo>
                      <a:pt x="720" y="192"/>
                      <a:pt x="481" y="289"/>
                      <a:pt x="362" y="289"/>
                    </a:cubicBezTo>
                    <a:cubicBezTo>
                      <a:pt x="243" y="289"/>
                      <a:pt x="0" y="193"/>
                      <a:pt x="0" y="145"/>
                    </a:cubicBezTo>
                    <a:close/>
                  </a:path>
                </a:pathLst>
              </a:custGeom>
              <a:gradFill rotWithShape="0">
                <a:gsLst>
                  <a:gs pos="0">
                    <a:srgbClr val="C0C0C0">
                      <a:gamma/>
                      <a:tint val="12941"/>
                      <a:invGamma/>
                    </a:srgbClr>
                  </a:gs>
                  <a:gs pos="100000">
                    <a:srgbClr val="C0C0C0"/>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55" name="Freeform 1195"/>
              <p:cNvSpPr>
                <a:spLocks/>
              </p:cNvSpPr>
              <p:nvPr/>
            </p:nvSpPr>
            <p:spPr bwMode="auto">
              <a:xfrm rot="5400000" flipH="1">
                <a:off x="848" y="3040"/>
                <a:ext cx="97" cy="258"/>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35" name="Oval 1175"/>
              <p:cNvSpPr>
                <a:spLocks noChangeArrowheads="1"/>
              </p:cNvSpPr>
              <p:nvPr/>
            </p:nvSpPr>
            <p:spPr bwMode="auto">
              <a:xfrm rot="-5400000">
                <a:off x="990" y="3144"/>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grpSp>
      <p:grpSp>
        <p:nvGrpSpPr>
          <p:cNvPr id="42179" name="Group 1219"/>
          <p:cNvGrpSpPr>
            <a:grpSpLocks/>
          </p:cNvGrpSpPr>
          <p:nvPr/>
        </p:nvGrpSpPr>
        <p:grpSpPr bwMode="auto">
          <a:xfrm>
            <a:off x="762000" y="2362200"/>
            <a:ext cx="3048000" cy="681038"/>
            <a:chOff x="480" y="1576"/>
            <a:chExt cx="1920" cy="429"/>
          </a:xfrm>
        </p:grpSpPr>
        <p:grpSp>
          <p:nvGrpSpPr>
            <p:cNvPr id="42118" name="Group 1158"/>
            <p:cNvGrpSpPr>
              <a:grpSpLocks/>
            </p:cNvGrpSpPr>
            <p:nvPr/>
          </p:nvGrpSpPr>
          <p:grpSpPr bwMode="auto">
            <a:xfrm>
              <a:off x="1356" y="1798"/>
              <a:ext cx="173" cy="207"/>
              <a:chOff x="3268" y="2976"/>
              <a:chExt cx="173" cy="207"/>
            </a:xfrm>
          </p:grpSpPr>
          <p:sp>
            <p:nvSpPr>
              <p:cNvPr id="5" name="Text Box 1159"/>
              <p:cNvSpPr txBox="1">
                <a:spLocks noChangeArrowheads="1"/>
              </p:cNvSpPr>
              <p:nvPr/>
            </p:nvSpPr>
            <p:spPr bwMode="auto">
              <a:xfrm>
                <a:off x="3268" y="2976"/>
                <a:ext cx="173"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dirty="0">
                    <a:solidFill>
                      <a:srgbClr val="000099"/>
                    </a:solidFill>
                    <a:latin typeface="Symbol" pitchFamily="18" charset="2"/>
                  </a:rPr>
                  <a:t>s</a:t>
                </a:r>
                <a:r>
                  <a:rPr lang="es-MX" sz="1600" baseline="-25000" dirty="0">
                    <a:solidFill>
                      <a:srgbClr val="000099"/>
                    </a:solidFill>
                    <a:latin typeface="Arial" charset="0"/>
                  </a:rPr>
                  <a:t>2p</a:t>
                </a:r>
              </a:p>
            </p:txBody>
          </p:sp>
          <p:sp>
            <p:nvSpPr>
              <p:cNvPr id="6" name="Text Box 1160"/>
              <p:cNvSpPr txBox="1">
                <a:spLocks noChangeArrowheads="1"/>
              </p:cNvSpPr>
              <p:nvPr/>
            </p:nvSpPr>
            <p:spPr bwMode="auto">
              <a:xfrm>
                <a:off x="3384" y="2984"/>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b="1" dirty="0">
                    <a:solidFill>
                      <a:srgbClr val="000099"/>
                    </a:solidFill>
                    <a:latin typeface="Arial" charset="0"/>
                  </a:rPr>
                  <a:t>*</a:t>
                </a:r>
              </a:p>
            </p:txBody>
          </p:sp>
        </p:grpSp>
        <p:grpSp>
          <p:nvGrpSpPr>
            <p:cNvPr id="42163" name="Group 1203"/>
            <p:cNvGrpSpPr>
              <a:grpSpLocks/>
            </p:cNvGrpSpPr>
            <p:nvPr/>
          </p:nvGrpSpPr>
          <p:grpSpPr bwMode="auto">
            <a:xfrm>
              <a:off x="480" y="1576"/>
              <a:ext cx="786" cy="240"/>
              <a:chOff x="336" y="1728"/>
              <a:chExt cx="786" cy="240"/>
            </a:xfrm>
          </p:grpSpPr>
          <p:sp>
            <p:nvSpPr>
              <p:cNvPr id="42124" name="Freeform 1164"/>
              <p:cNvSpPr>
                <a:spLocks/>
              </p:cNvSpPr>
              <p:nvPr/>
            </p:nvSpPr>
            <p:spPr bwMode="auto">
              <a:xfrm rot="16200000" flipV="1">
                <a:off x="482" y="1582"/>
                <a:ext cx="240" cy="532"/>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58" name="Freeform 1198"/>
              <p:cNvSpPr>
                <a:spLocks/>
              </p:cNvSpPr>
              <p:nvPr/>
            </p:nvSpPr>
            <p:spPr bwMode="auto">
              <a:xfrm rot="-5400000">
                <a:off x="932" y="1720"/>
                <a:ext cx="121" cy="258"/>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25" name="Oval 1165"/>
              <p:cNvSpPr>
                <a:spLocks noChangeArrowheads="1"/>
              </p:cNvSpPr>
              <p:nvPr/>
            </p:nvSpPr>
            <p:spPr bwMode="auto">
              <a:xfrm rot="-5400000">
                <a:off x="840" y="1824"/>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grpSp>
          <p:nvGrpSpPr>
            <p:cNvPr id="42164" name="Group 1204"/>
            <p:cNvGrpSpPr>
              <a:grpSpLocks/>
            </p:cNvGrpSpPr>
            <p:nvPr/>
          </p:nvGrpSpPr>
          <p:grpSpPr bwMode="auto">
            <a:xfrm flipH="1">
              <a:off x="1614" y="1576"/>
              <a:ext cx="786" cy="240"/>
              <a:chOff x="336" y="1728"/>
              <a:chExt cx="786" cy="240"/>
            </a:xfrm>
          </p:grpSpPr>
          <p:sp>
            <p:nvSpPr>
              <p:cNvPr id="42165" name="Freeform 1205"/>
              <p:cNvSpPr>
                <a:spLocks/>
              </p:cNvSpPr>
              <p:nvPr/>
            </p:nvSpPr>
            <p:spPr bwMode="auto">
              <a:xfrm rot="16200000" flipV="1">
                <a:off x="482" y="1582"/>
                <a:ext cx="240" cy="532"/>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66" name="Freeform 1206"/>
              <p:cNvSpPr>
                <a:spLocks/>
              </p:cNvSpPr>
              <p:nvPr/>
            </p:nvSpPr>
            <p:spPr bwMode="auto">
              <a:xfrm rot="-5400000">
                <a:off x="932" y="1720"/>
                <a:ext cx="121" cy="258"/>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167" name="Oval 1207"/>
              <p:cNvSpPr>
                <a:spLocks noChangeArrowheads="1"/>
              </p:cNvSpPr>
              <p:nvPr/>
            </p:nvSpPr>
            <p:spPr bwMode="auto">
              <a:xfrm rot="-5400000">
                <a:off x="840" y="1824"/>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grpSp>
      <p:sp>
        <p:nvSpPr>
          <p:cNvPr id="42067" name="Line 1107"/>
          <p:cNvSpPr>
            <a:spLocks noChangeShapeType="1"/>
          </p:cNvSpPr>
          <p:nvPr/>
        </p:nvSpPr>
        <p:spPr bwMode="auto">
          <a:xfrm>
            <a:off x="4572000" y="1828800"/>
            <a:ext cx="0" cy="4419600"/>
          </a:xfrm>
          <a:prstGeom prst="line">
            <a:avLst/>
          </a:prstGeom>
          <a:noFill/>
          <a:ln w="9525">
            <a:solidFill>
              <a:schemeClr val="tx1"/>
            </a:solidFill>
            <a:miter lim="800000"/>
            <a:headEnd/>
            <a:tailEnd/>
          </a:ln>
          <a:effectLst/>
        </p:spPr>
        <p:txBody>
          <a:bodyPr wrap="none"/>
          <a:lstStyle/>
          <a:p>
            <a:endParaRPr lang="es-MX"/>
          </a:p>
        </p:txBody>
      </p:sp>
      <p:grpSp>
        <p:nvGrpSpPr>
          <p:cNvPr id="42180" name="Group 1220"/>
          <p:cNvGrpSpPr>
            <a:grpSpLocks/>
          </p:cNvGrpSpPr>
          <p:nvPr/>
        </p:nvGrpSpPr>
        <p:grpSpPr bwMode="auto">
          <a:xfrm>
            <a:off x="5257800" y="3276600"/>
            <a:ext cx="304800" cy="1520825"/>
            <a:chOff x="3312" y="2064"/>
            <a:chExt cx="192" cy="958"/>
          </a:xfrm>
        </p:grpSpPr>
        <p:grpSp>
          <p:nvGrpSpPr>
            <p:cNvPr id="42080" name="Group 1120"/>
            <p:cNvGrpSpPr>
              <a:grpSpLocks/>
            </p:cNvGrpSpPr>
            <p:nvPr/>
          </p:nvGrpSpPr>
          <p:grpSpPr bwMode="auto">
            <a:xfrm>
              <a:off x="3312" y="2064"/>
              <a:ext cx="192" cy="768"/>
              <a:chOff x="384" y="2208"/>
              <a:chExt cx="192" cy="768"/>
            </a:xfrm>
          </p:grpSpPr>
          <p:grpSp>
            <p:nvGrpSpPr>
              <p:cNvPr id="42052" name="Group 1092"/>
              <p:cNvGrpSpPr>
                <a:grpSpLocks/>
              </p:cNvGrpSpPr>
              <p:nvPr/>
            </p:nvGrpSpPr>
            <p:grpSpPr bwMode="auto">
              <a:xfrm>
                <a:off x="384" y="2208"/>
                <a:ext cx="192" cy="768"/>
                <a:chOff x="672" y="1776"/>
                <a:chExt cx="208" cy="584"/>
              </a:xfrm>
            </p:grpSpPr>
            <p:sp>
              <p:nvSpPr>
                <p:cNvPr id="42050" name="Freeform 1090"/>
                <p:cNvSpPr>
                  <a:spLocks/>
                </p:cNvSpPr>
                <p:nvPr/>
              </p:nvSpPr>
              <p:spPr bwMode="auto">
                <a:xfrm>
                  <a:off x="672" y="2064"/>
                  <a:ext cx="208" cy="296"/>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051" name="Freeform 1091"/>
                <p:cNvSpPr>
                  <a:spLocks/>
                </p:cNvSpPr>
                <p:nvPr/>
              </p:nvSpPr>
              <p:spPr bwMode="auto">
                <a:xfrm flipV="1">
                  <a:off x="672" y="1776"/>
                  <a:ext cx="208" cy="296"/>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grpSp>
          <p:sp>
            <p:nvSpPr>
              <p:cNvPr id="42070" name="Oval 1110"/>
              <p:cNvSpPr>
                <a:spLocks noChangeArrowheads="1"/>
              </p:cNvSpPr>
              <p:nvPr/>
            </p:nvSpPr>
            <p:spPr bwMode="auto">
              <a:xfrm>
                <a:off x="456" y="2568"/>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sp>
          <p:nvSpPr>
            <p:cNvPr id="7" name="Text Box 1210"/>
            <p:cNvSpPr txBox="1">
              <a:spLocks noChangeArrowheads="1"/>
            </p:cNvSpPr>
            <p:nvPr/>
          </p:nvSpPr>
          <p:spPr bwMode="auto">
            <a:xfrm>
              <a:off x="3370" y="2860"/>
              <a:ext cx="107" cy="162"/>
            </a:xfrm>
            <a:prstGeom prst="rect">
              <a:avLst/>
            </a:prstGeom>
            <a:noFill/>
            <a:ln w="9525">
              <a:noFill/>
              <a:miter lim="800000"/>
              <a:headEnd/>
              <a:tailEnd/>
            </a:ln>
          </p:spPr>
          <p:txBody>
            <a:bodyPr wrap="none" lIns="0" tIns="0" rIns="0" bIns="72000">
              <a:spAutoFit/>
            </a:bodyPr>
            <a:lstStyle/>
            <a:p>
              <a:pPr algn="just">
                <a:spcAft>
                  <a:spcPct val="70000"/>
                </a:spcAft>
              </a:pPr>
              <a:r>
                <a:rPr lang="es-MX" sz="1200" dirty="0">
                  <a:solidFill>
                    <a:srgbClr val="000099"/>
                  </a:solidFill>
                  <a:latin typeface="Arial" charset="0"/>
                </a:rPr>
                <a:t>2p</a:t>
              </a:r>
            </a:p>
          </p:txBody>
        </p:sp>
      </p:grpSp>
      <p:grpSp>
        <p:nvGrpSpPr>
          <p:cNvPr id="42181" name="Group 1221"/>
          <p:cNvGrpSpPr>
            <a:grpSpLocks/>
          </p:cNvGrpSpPr>
          <p:nvPr/>
        </p:nvGrpSpPr>
        <p:grpSpPr bwMode="auto">
          <a:xfrm>
            <a:off x="8229600" y="3276600"/>
            <a:ext cx="304800" cy="1527175"/>
            <a:chOff x="5184" y="2064"/>
            <a:chExt cx="192" cy="962"/>
          </a:xfrm>
        </p:grpSpPr>
        <p:grpSp>
          <p:nvGrpSpPr>
            <p:cNvPr id="42081" name="Group 1121"/>
            <p:cNvGrpSpPr>
              <a:grpSpLocks/>
            </p:cNvGrpSpPr>
            <p:nvPr/>
          </p:nvGrpSpPr>
          <p:grpSpPr bwMode="auto">
            <a:xfrm>
              <a:off x="5184" y="2064"/>
              <a:ext cx="192" cy="768"/>
              <a:chOff x="2256" y="2208"/>
              <a:chExt cx="192" cy="768"/>
            </a:xfrm>
          </p:grpSpPr>
          <p:grpSp>
            <p:nvGrpSpPr>
              <p:cNvPr id="42053" name="Group 1093"/>
              <p:cNvGrpSpPr>
                <a:grpSpLocks/>
              </p:cNvGrpSpPr>
              <p:nvPr/>
            </p:nvGrpSpPr>
            <p:grpSpPr bwMode="auto">
              <a:xfrm>
                <a:off x="2256" y="2208"/>
                <a:ext cx="192" cy="768"/>
                <a:chOff x="672" y="1776"/>
                <a:chExt cx="208" cy="584"/>
              </a:xfrm>
            </p:grpSpPr>
            <p:sp>
              <p:nvSpPr>
                <p:cNvPr id="42054" name="Freeform 1094"/>
                <p:cNvSpPr>
                  <a:spLocks/>
                </p:cNvSpPr>
                <p:nvPr/>
              </p:nvSpPr>
              <p:spPr bwMode="auto">
                <a:xfrm>
                  <a:off x="672" y="2064"/>
                  <a:ext cx="208" cy="296"/>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055" name="Freeform 1095"/>
                <p:cNvSpPr>
                  <a:spLocks/>
                </p:cNvSpPr>
                <p:nvPr/>
              </p:nvSpPr>
              <p:spPr bwMode="auto">
                <a:xfrm flipV="1">
                  <a:off x="672" y="1776"/>
                  <a:ext cx="208" cy="296"/>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grpSp>
          <p:sp>
            <p:nvSpPr>
              <p:cNvPr id="42071" name="Oval 1111"/>
              <p:cNvSpPr>
                <a:spLocks noChangeArrowheads="1"/>
              </p:cNvSpPr>
              <p:nvPr/>
            </p:nvSpPr>
            <p:spPr bwMode="auto">
              <a:xfrm>
                <a:off x="2328" y="2568"/>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sp>
          <p:nvSpPr>
            <p:cNvPr id="8" name="Text Box 1211"/>
            <p:cNvSpPr txBox="1">
              <a:spLocks noChangeArrowheads="1"/>
            </p:cNvSpPr>
            <p:nvPr/>
          </p:nvSpPr>
          <p:spPr bwMode="auto">
            <a:xfrm>
              <a:off x="5248" y="2864"/>
              <a:ext cx="107" cy="162"/>
            </a:xfrm>
            <a:prstGeom prst="rect">
              <a:avLst/>
            </a:prstGeom>
            <a:noFill/>
            <a:ln w="9525">
              <a:noFill/>
              <a:miter lim="800000"/>
              <a:headEnd/>
              <a:tailEnd/>
            </a:ln>
          </p:spPr>
          <p:txBody>
            <a:bodyPr wrap="none" lIns="0" tIns="0" rIns="0" bIns="72000">
              <a:spAutoFit/>
            </a:bodyPr>
            <a:lstStyle/>
            <a:p>
              <a:pPr algn="just">
                <a:spcAft>
                  <a:spcPct val="70000"/>
                </a:spcAft>
              </a:pPr>
              <a:r>
                <a:rPr lang="es-MX" sz="1200" dirty="0">
                  <a:solidFill>
                    <a:srgbClr val="000099"/>
                  </a:solidFill>
                  <a:latin typeface="Arial" charset="0"/>
                </a:rPr>
                <a:t>2p</a:t>
              </a:r>
            </a:p>
          </p:txBody>
        </p:sp>
      </p:grpSp>
      <p:grpSp>
        <p:nvGrpSpPr>
          <p:cNvPr id="42182" name="Group 1222"/>
          <p:cNvGrpSpPr>
            <a:grpSpLocks/>
          </p:cNvGrpSpPr>
          <p:nvPr/>
        </p:nvGrpSpPr>
        <p:grpSpPr bwMode="auto">
          <a:xfrm>
            <a:off x="6319838" y="4840288"/>
            <a:ext cx="1028700" cy="1254125"/>
            <a:chOff x="3981" y="3049"/>
            <a:chExt cx="648" cy="790"/>
          </a:xfrm>
        </p:grpSpPr>
        <p:grpSp>
          <p:nvGrpSpPr>
            <p:cNvPr id="42086" name="Group 1126"/>
            <p:cNvGrpSpPr>
              <a:grpSpLocks/>
            </p:cNvGrpSpPr>
            <p:nvPr/>
          </p:nvGrpSpPr>
          <p:grpSpPr bwMode="auto">
            <a:xfrm>
              <a:off x="3981" y="3049"/>
              <a:ext cx="648" cy="558"/>
              <a:chOff x="1101" y="3193"/>
              <a:chExt cx="648" cy="558"/>
            </a:xfrm>
          </p:grpSpPr>
          <p:sp>
            <p:nvSpPr>
              <p:cNvPr id="42083" name="Freeform 1123"/>
              <p:cNvSpPr>
                <a:spLocks/>
              </p:cNvSpPr>
              <p:nvPr/>
            </p:nvSpPr>
            <p:spPr bwMode="auto">
              <a:xfrm>
                <a:off x="1119" y="3193"/>
                <a:ext cx="616" cy="268"/>
              </a:xfrm>
              <a:custGeom>
                <a:avLst/>
                <a:gdLst/>
                <a:ahLst/>
                <a:cxnLst>
                  <a:cxn ang="0">
                    <a:pos x="0" y="245"/>
                  </a:cxn>
                  <a:cxn ang="0">
                    <a:pos x="325" y="0"/>
                  </a:cxn>
                  <a:cxn ang="0">
                    <a:pos x="616" y="246"/>
                  </a:cxn>
                  <a:cxn ang="0">
                    <a:pos x="322" y="133"/>
                  </a:cxn>
                  <a:cxn ang="0">
                    <a:pos x="0" y="245"/>
                  </a:cxn>
                </a:cxnLst>
                <a:rect l="0" t="0" r="r" b="b"/>
                <a:pathLst>
                  <a:path w="616" h="268">
                    <a:moveTo>
                      <a:pt x="0" y="245"/>
                    </a:moveTo>
                    <a:cubicBezTo>
                      <a:pt x="0" y="223"/>
                      <a:pt x="222" y="0"/>
                      <a:pt x="325" y="0"/>
                    </a:cubicBezTo>
                    <a:cubicBezTo>
                      <a:pt x="434" y="0"/>
                      <a:pt x="616" y="225"/>
                      <a:pt x="616" y="246"/>
                    </a:cubicBezTo>
                    <a:cubicBezTo>
                      <a:pt x="616" y="268"/>
                      <a:pt x="425" y="133"/>
                      <a:pt x="322" y="133"/>
                    </a:cubicBezTo>
                    <a:cubicBezTo>
                      <a:pt x="212" y="133"/>
                      <a:pt x="0" y="267"/>
                      <a:pt x="0" y="245"/>
                    </a:cubicBezTo>
                    <a:close/>
                  </a:path>
                </a:pathLst>
              </a:custGeom>
              <a:gradFill rotWithShape="0">
                <a:gsLst>
                  <a:gs pos="0">
                    <a:srgbClr val="DDDDDD"/>
                  </a:gs>
                  <a:gs pos="100000">
                    <a:srgbClr val="DDDDDD">
                      <a:gamma/>
                      <a:shade val="74118"/>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084" name="Freeform 1124"/>
              <p:cNvSpPr>
                <a:spLocks/>
              </p:cNvSpPr>
              <p:nvPr/>
            </p:nvSpPr>
            <p:spPr bwMode="auto">
              <a:xfrm>
                <a:off x="1123" y="3483"/>
                <a:ext cx="608" cy="268"/>
              </a:xfrm>
              <a:custGeom>
                <a:avLst/>
                <a:gdLst/>
                <a:ahLst/>
                <a:cxnLst>
                  <a:cxn ang="0">
                    <a:pos x="0" y="20"/>
                  </a:cxn>
                  <a:cxn ang="0">
                    <a:pos x="373" y="248"/>
                  </a:cxn>
                  <a:cxn ang="0">
                    <a:pos x="709" y="20"/>
                  </a:cxn>
                  <a:cxn ang="0">
                    <a:pos x="370" y="125"/>
                  </a:cxn>
                  <a:cxn ang="0">
                    <a:pos x="0" y="20"/>
                  </a:cxn>
                </a:cxnLst>
                <a:rect l="0" t="0" r="r" b="b"/>
                <a:pathLst>
                  <a:path w="709" h="248">
                    <a:moveTo>
                      <a:pt x="0" y="20"/>
                    </a:moveTo>
                    <a:cubicBezTo>
                      <a:pt x="0" y="40"/>
                      <a:pt x="255" y="248"/>
                      <a:pt x="373" y="248"/>
                    </a:cubicBezTo>
                    <a:cubicBezTo>
                      <a:pt x="501" y="248"/>
                      <a:pt x="709" y="40"/>
                      <a:pt x="709" y="20"/>
                    </a:cubicBezTo>
                    <a:cubicBezTo>
                      <a:pt x="709" y="0"/>
                      <a:pt x="488" y="125"/>
                      <a:pt x="370" y="125"/>
                    </a:cubicBezTo>
                    <a:cubicBezTo>
                      <a:pt x="242" y="125"/>
                      <a:pt x="0" y="0"/>
                      <a:pt x="0" y="20"/>
                    </a:cubicBezTo>
                    <a:close/>
                  </a:path>
                </a:pathLst>
              </a:custGeom>
              <a:gradFill rotWithShape="0">
                <a:gsLst>
                  <a:gs pos="0">
                    <a:srgbClr val="DDDDDD"/>
                  </a:gs>
                  <a:gs pos="100000">
                    <a:srgbClr val="DDDDDD">
                      <a:gamma/>
                      <a:shade val="74118"/>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078" name="Oval 1118"/>
              <p:cNvSpPr>
                <a:spLocks noChangeArrowheads="1"/>
              </p:cNvSpPr>
              <p:nvPr/>
            </p:nvSpPr>
            <p:spPr bwMode="auto">
              <a:xfrm>
                <a:off x="1101" y="3447"/>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sp>
            <p:nvSpPr>
              <p:cNvPr id="42079" name="Oval 1119"/>
              <p:cNvSpPr>
                <a:spLocks noChangeArrowheads="1"/>
              </p:cNvSpPr>
              <p:nvPr/>
            </p:nvSpPr>
            <p:spPr bwMode="auto">
              <a:xfrm>
                <a:off x="1701" y="3447"/>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sp>
          <p:nvSpPr>
            <p:cNvPr id="9" name="Text Box 1212"/>
            <p:cNvSpPr txBox="1">
              <a:spLocks noChangeArrowheads="1"/>
            </p:cNvSpPr>
            <p:nvPr/>
          </p:nvSpPr>
          <p:spPr bwMode="auto">
            <a:xfrm>
              <a:off x="4236" y="3640"/>
              <a:ext cx="180" cy="199"/>
            </a:xfrm>
            <a:prstGeom prst="rect">
              <a:avLst/>
            </a:prstGeom>
            <a:noFill/>
            <a:ln w="9525">
              <a:noFill/>
              <a:miter lim="800000"/>
              <a:headEnd/>
              <a:tailEnd/>
            </a:ln>
          </p:spPr>
          <p:txBody>
            <a:bodyPr lIns="0" tIns="0" rIns="0" bIns="72000">
              <a:spAutoFit/>
            </a:bodyPr>
            <a:lstStyle/>
            <a:p>
              <a:pPr algn="just">
                <a:spcAft>
                  <a:spcPct val="70000"/>
                </a:spcAft>
              </a:pPr>
              <a:r>
                <a:rPr lang="es-MX" sz="1600" dirty="0">
                  <a:solidFill>
                    <a:srgbClr val="000099"/>
                  </a:solidFill>
                  <a:latin typeface="Symbol" pitchFamily="18" charset="2"/>
                </a:rPr>
                <a:t>p</a:t>
              </a:r>
              <a:r>
                <a:rPr lang="es-MX" sz="1600" baseline="-25000" dirty="0">
                  <a:solidFill>
                    <a:srgbClr val="000099"/>
                  </a:solidFill>
                  <a:latin typeface="Arial" charset="0"/>
                </a:rPr>
                <a:t>2p</a:t>
              </a:r>
            </a:p>
          </p:txBody>
        </p:sp>
      </p:grpSp>
      <p:grpSp>
        <p:nvGrpSpPr>
          <p:cNvPr id="42183" name="Group 1223"/>
          <p:cNvGrpSpPr>
            <a:grpSpLocks/>
          </p:cNvGrpSpPr>
          <p:nvPr/>
        </p:nvGrpSpPr>
        <p:grpSpPr bwMode="auto">
          <a:xfrm>
            <a:off x="6096000" y="1905000"/>
            <a:ext cx="1524000" cy="1374775"/>
            <a:chOff x="3840" y="1200"/>
            <a:chExt cx="960" cy="866"/>
          </a:xfrm>
        </p:grpSpPr>
        <p:grpSp>
          <p:nvGrpSpPr>
            <p:cNvPr id="42066" name="Group 1106"/>
            <p:cNvGrpSpPr>
              <a:grpSpLocks/>
            </p:cNvGrpSpPr>
            <p:nvPr/>
          </p:nvGrpSpPr>
          <p:grpSpPr bwMode="auto">
            <a:xfrm>
              <a:off x="3840" y="1200"/>
              <a:ext cx="192" cy="708"/>
              <a:chOff x="1104" y="1344"/>
              <a:chExt cx="192" cy="708"/>
            </a:xfrm>
          </p:grpSpPr>
          <p:sp>
            <p:nvSpPr>
              <p:cNvPr id="42060" name="Freeform 1100"/>
              <p:cNvSpPr>
                <a:spLocks/>
              </p:cNvSpPr>
              <p:nvPr/>
            </p:nvSpPr>
            <p:spPr bwMode="auto">
              <a:xfrm rot="2192342">
                <a:off x="1104" y="1663"/>
                <a:ext cx="192" cy="389"/>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062" name="Freeform 1102"/>
              <p:cNvSpPr>
                <a:spLocks/>
              </p:cNvSpPr>
              <p:nvPr/>
            </p:nvSpPr>
            <p:spPr bwMode="auto">
              <a:xfrm rot="19407658" flipV="1">
                <a:off x="1104" y="1344"/>
                <a:ext cx="192" cy="389"/>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grpSp>
        <p:grpSp>
          <p:nvGrpSpPr>
            <p:cNvPr id="42065" name="Group 1105"/>
            <p:cNvGrpSpPr>
              <a:grpSpLocks/>
            </p:cNvGrpSpPr>
            <p:nvPr/>
          </p:nvGrpSpPr>
          <p:grpSpPr bwMode="auto">
            <a:xfrm>
              <a:off x="4608" y="1200"/>
              <a:ext cx="192" cy="708"/>
              <a:chOff x="1776" y="1296"/>
              <a:chExt cx="192" cy="708"/>
            </a:xfrm>
          </p:grpSpPr>
          <p:sp>
            <p:nvSpPr>
              <p:cNvPr id="42063" name="Freeform 1103"/>
              <p:cNvSpPr>
                <a:spLocks/>
              </p:cNvSpPr>
              <p:nvPr/>
            </p:nvSpPr>
            <p:spPr bwMode="auto">
              <a:xfrm rot="19407658" flipH="1">
                <a:off x="1776" y="1615"/>
                <a:ext cx="192" cy="389"/>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sp>
            <p:nvSpPr>
              <p:cNvPr id="42064" name="Freeform 1104"/>
              <p:cNvSpPr>
                <a:spLocks/>
              </p:cNvSpPr>
              <p:nvPr/>
            </p:nvSpPr>
            <p:spPr bwMode="auto">
              <a:xfrm rot="2192342" flipH="1" flipV="1">
                <a:off x="1776" y="1296"/>
                <a:ext cx="192" cy="389"/>
              </a:xfrm>
              <a:custGeom>
                <a:avLst/>
                <a:gdLst/>
                <a:ahLst/>
                <a:cxnLst>
                  <a:cxn ang="0">
                    <a:pos x="112" y="0"/>
                  </a:cxn>
                  <a:cxn ang="0">
                    <a:pos x="208" y="336"/>
                  </a:cxn>
                  <a:cxn ang="0">
                    <a:pos x="16" y="336"/>
                  </a:cxn>
                  <a:cxn ang="0">
                    <a:pos x="112" y="0"/>
                  </a:cxn>
                </a:cxnLst>
                <a:rect l="0" t="0" r="r" b="b"/>
                <a:pathLst>
                  <a:path w="224" h="392">
                    <a:moveTo>
                      <a:pt x="112" y="0"/>
                    </a:moveTo>
                    <a:cubicBezTo>
                      <a:pt x="112" y="0"/>
                      <a:pt x="224" y="280"/>
                      <a:pt x="208" y="336"/>
                    </a:cubicBezTo>
                    <a:cubicBezTo>
                      <a:pt x="192" y="392"/>
                      <a:pt x="32" y="392"/>
                      <a:pt x="16" y="336"/>
                    </a:cubicBezTo>
                    <a:cubicBezTo>
                      <a:pt x="0" y="280"/>
                      <a:pt x="92" y="70"/>
                      <a:pt x="112" y="0"/>
                    </a:cubicBezTo>
                    <a:close/>
                  </a:path>
                </a:pathLst>
              </a:custGeom>
              <a:gradFill rotWithShape="0">
                <a:gsLst>
                  <a:gs pos="0">
                    <a:srgbClr val="DDDDDD"/>
                  </a:gs>
                  <a:gs pos="100000">
                    <a:srgbClr val="DDDDDD">
                      <a:gamma/>
                      <a:shade val="77255"/>
                      <a:invGamma/>
                    </a:srgbClr>
                  </a:gs>
                </a:gsLst>
                <a:path path="rect">
                  <a:fillToRect l="50000" t="50000" r="50000" b="50000"/>
                </a:path>
              </a:gradFill>
              <a:ln w="9525" cap="flat" cmpd="sng">
                <a:solidFill>
                  <a:srgbClr val="C0C0C0"/>
                </a:solidFill>
                <a:prstDash val="solid"/>
                <a:miter lim="800000"/>
                <a:headEnd type="none" w="med" len="med"/>
                <a:tailEnd type="none" w="med" len="med"/>
              </a:ln>
              <a:effectLst/>
            </p:spPr>
            <p:txBody>
              <a:bodyPr wrap="none"/>
              <a:lstStyle/>
              <a:p>
                <a:endParaRPr lang="es-MX"/>
              </a:p>
            </p:txBody>
          </p:sp>
        </p:grpSp>
        <p:sp>
          <p:nvSpPr>
            <p:cNvPr id="42013" name="Oval 1053"/>
            <p:cNvSpPr>
              <a:spLocks noChangeArrowheads="1"/>
            </p:cNvSpPr>
            <p:nvPr/>
          </p:nvSpPr>
          <p:spPr bwMode="auto">
            <a:xfrm>
              <a:off x="4020" y="1536"/>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sp>
          <p:nvSpPr>
            <p:cNvPr id="42069" name="Oval 1109"/>
            <p:cNvSpPr>
              <a:spLocks noChangeArrowheads="1"/>
            </p:cNvSpPr>
            <p:nvPr/>
          </p:nvSpPr>
          <p:spPr bwMode="auto">
            <a:xfrm>
              <a:off x="4566" y="1536"/>
              <a:ext cx="48" cy="48"/>
            </a:xfrm>
            <a:prstGeom prst="ellipse">
              <a:avLst/>
            </a:prstGeom>
            <a:solidFill>
              <a:srgbClr val="FF3300">
                <a:alpha val="50000"/>
              </a:srgbClr>
            </a:solidFill>
            <a:ln w="9525">
              <a:solidFill>
                <a:srgbClr val="FF3300"/>
              </a:solidFill>
              <a:miter lim="800000"/>
              <a:headEnd/>
              <a:tailEnd/>
            </a:ln>
            <a:effectLst/>
          </p:spPr>
          <p:txBody>
            <a:bodyPr wrap="none" anchor="ctr"/>
            <a:lstStyle/>
            <a:p>
              <a:pPr algn="ctr"/>
              <a:r>
                <a:rPr lang="es-ES" sz="800"/>
                <a:t>+</a:t>
              </a:r>
            </a:p>
          </p:txBody>
        </p:sp>
        <p:grpSp>
          <p:nvGrpSpPr>
            <p:cNvPr id="42173" name="Group 1213"/>
            <p:cNvGrpSpPr>
              <a:grpSpLocks/>
            </p:cNvGrpSpPr>
            <p:nvPr/>
          </p:nvGrpSpPr>
          <p:grpSpPr bwMode="auto">
            <a:xfrm>
              <a:off x="4240" y="1857"/>
              <a:ext cx="166" cy="209"/>
              <a:chOff x="3268" y="2976"/>
              <a:chExt cx="166" cy="170"/>
            </a:xfrm>
          </p:grpSpPr>
          <p:sp>
            <p:nvSpPr>
              <p:cNvPr id="10" name="Text Box 1214"/>
              <p:cNvSpPr txBox="1">
                <a:spLocks noChangeArrowheads="1"/>
              </p:cNvSpPr>
              <p:nvPr/>
            </p:nvSpPr>
            <p:spPr bwMode="auto">
              <a:xfrm>
                <a:off x="3268" y="2976"/>
                <a:ext cx="166" cy="163"/>
              </a:xfrm>
              <a:prstGeom prst="rect">
                <a:avLst/>
              </a:prstGeom>
              <a:noFill/>
              <a:ln w="9525">
                <a:noFill/>
                <a:miter lim="800000"/>
                <a:headEnd/>
                <a:tailEnd/>
              </a:ln>
            </p:spPr>
            <p:txBody>
              <a:bodyPr wrap="none" lIns="0" tIns="0" rIns="0" bIns="72000">
                <a:spAutoFit/>
              </a:bodyPr>
              <a:lstStyle/>
              <a:p>
                <a:pPr algn="just">
                  <a:spcAft>
                    <a:spcPct val="70000"/>
                  </a:spcAft>
                </a:pPr>
                <a:r>
                  <a:rPr lang="es-MX" sz="1600" dirty="0">
                    <a:solidFill>
                      <a:srgbClr val="000099"/>
                    </a:solidFill>
                    <a:latin typeface="Symbol" pitchFamily="18" charset="2"/>
                  </a:rPr>
                  <a:t>p</a:t>
                </a:r>
                <a:r>
                  <a:rPr lang="es-MX" sz="1600" baseline="-25000" dirty="0">
                    <a:solidFill>
                      <a:srgbClr val="000099"/>
                    </a:solidFill>
                    <a:latin typeface="Arial" charset="0"/>
                  </a:rPr>
                  <a:t>2p</a:t>
                </a:r>
              </a:p>
            </p:txBody>
          </p:sp>
          <p:sp>
            <p:nvSpPr>
              <p:cNvPr id="11" name="Text Box 1215"/>
              <p:cNvSpPr txBox="1">
                <a:spLocks noChangeArrowheads="1"/>
              </p:cNvSpPr>
              <p:nvPr/>
            </p:nvSpPr>
            <p:spPr bwMode="auto">
              <a:xfrm>
                <a:off x="3384" y="2984"/>
                <a:ext cx="50" cy="162"/>
              </a:xfrm>
              <a:prstGeom prst="rect">
                <a:avLst/>
              </a:prstGeom>
              <a:noFill/>
              <a:ln w="9525">
                <a:noFill/>
                <a:miter lim="800000"/>
                <a:headEnd/>
                <a:tailEnd/>
              </a:ln>
            </p:spPr>
            <p:txBody>
              <a:bodyPr wrap="none" lIns="0" tIns="0" rIns="0" bIns="72000">
                <a:spAutoFit/>
              </a:bodyPr>
              <a:lstStyle/>
              <a:p>
                <a:pPr algn="just">
                  <a:spcAft>
                    <a:spcPct val="70000"/>
                  </a:spcAft>
                </a:pPr>
                <a:r>
                  <a:rPr lang="es-MX" sz="1600" b="1">
                    <a:solidFill>
                      <a:srgbClr val="000099"/>
                    </a:solidFill>
                    <a:latin typeface="Arial" charset="0"/>
                  </a:rPr>
                  <a:t>*</a:t>
                </a:r>
              </a:p>
            </p:txBody>
          </p:sp>
        </p:grpSp>
      </p:grpSp>
      <p:sp>
        <p:nvSpPr>
          <p:cNvPr id="71"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Combinación de orbitales tipo 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2176"/>
                                        </p:tgtEl>
                                        <p:attrNameLst>
                                          <p:attrName>style.visibility</p:attrName>
                                        </p:attrNameLst>
                                      </p:cBhvr>
                                      <p:to>
                                        <p:strVal val="visible"/>
                                      </p:to>
                                    </p:set>
                                    <p:animEffect transition="in" filter="dissolve">
                                      <p:cBhvr>
                                        <p:cTn id="7" dur="500"/>
                                        <p:tgtEl>
                                          <p:spTgt spid="4217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2177"/>
                                        </p:tgtEl>
                                        <p:attrNameLst>
                                          <p:attrName>style.visibility</p:attrName>
                                        </p:attrNameLst>
                                      </p:cBhvr>
                                      <p:to>
                                        <p:strVal val="visible"/>
                                      </p:to>
                                    </p:set>
                                    <p:animEffect transition="in" filter="dissolve">
                                      <p:cBhvr>
                                        <p:cTn id="12" dur="500"/>
                                        <p:tgtEl>
                                          <p:spTgt spid="4217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2178"/>
                                        </p:tgtEl>
                                        <p:attrNameLst>
                                          <p:attrName>style.visibility</p:attrName>
                                        </p:attrNameLst>
                                      </p:cBhvr>
                                      <p:to>
                                        <p:strVal val="visible"/>
                                      </p:to>
                                    </p:set>
                                    <p:animEffect transition="in" filter="dissolve">
                                      <p:cBhvr>
                                        <p:cTn id="17" dur="500"/>
                                        <p:tgtEl>
                                          <p:spTgt spid="4217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2179"/>
                                        </p:tgtEl>
                                        <p:attrNameLst>
                                          <p:attrName>style.visibility</p:attrName>
                                        </p:attrNameLst>
                                      </p:cBhvr>
                                      <p:to>
                                        <p:strVal val="visible"/>
                                      </p:to>
                                    </p:set>
                                    <p:animEffect transition="in" filter="dissolve">
                                      <p:cBhvr>
                                        <p:cTn id="22" dur="500"/>
                                        <p:tgtEl>
                                          <p:spTgt spid="4217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2067"/>
                                        </p:tgtEl>
                                        <p:attrNameLst>
                                          <p:attrName>style.visibility</p:attrName>
                                        </p:attrNameLst>
                                      </p:cBhvr>
                                      <p:to>
                                        <p:strVal val="visible"/>
                                      </p:to>
                                    </p:set>
                                    <p:animEffect transition="in" filter="strips(downRight)">
                                      <p:cBhvr>
                                        <p:cTn id="27" dur="500"/>
                                        <p:tgtEl>
                                          <p:spTgt spid="4206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2180"/>
                                        </p:tgtEl>
                                        <p:attrNameLst>
                                          <p:attrName>style.visibility</p:attrName>
                                        </p:attrNameLst>
                                      </p:cBhvr>
                                      <p:to>
                                        <p:strVal val="visible"/>
                                      </p:to>
                                    </p:set>
                                    <p:animEffect transition="in" filter="dissolve">
                                      <p:cBhvr>
                                        <p:cTn id="32" dur="500"/>
                                        <p:tgtEl>
                                          <p:spTgt spid="4218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2181"/>
                                        </p:tgtEl>
                                        <p:attrNameLst>
                                          <p:attrName>style.visibility</p:attrName>
                                        </p:attrNameLst>
                                      </p:cBhvr>
                                      <p:to>
                                        <p:strVal val="visible"/>
                                      </p:to>
                                    </p:set>
                                    <p:animEffect transition="in" filter="dissolve">
                                      <p:cBhvr>
                                        <p:cTn id="37" dur="500"/>
                                        <p:tgtEl>
                                          <p:spTgt spid="4218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2182"/>
                                        </p:tgtEl>
                                        <p:attrNameLst>
                                          <p:attrName>style.visibility</p:attrName>
                                        </p:attrNameLst>
                                      </p:cBhvr>
                                      <p:to>
                                        <p:strVal val="visible"/>
                                      </p:to>
                                    </p:set>
                                    <p:animEffect transition="in" filter="dissolve">
                                      <p:cBhvr>
                                        <p:cTn id="42" dur="500"/>
                                        <p:tgtEl>
                                          <p:spTgt spid="4218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2183"/>
                                        </p:tgtEl>
                                        <p:attrNameLst>
                                          <p:attrName>style.visibility</p:attrName>
                                        </p:attrNameLst>
                                      </p:cBhvr>
                                      <p:to>
                                        <p:strVal val="visible"/>
                                      </p:to>
                                    </p:set>
                                    <p:animEffect transition="in" filter="dissolve">
                                      <p:cBhvr>
                                        <p:cTn id="47" dur="500"/>
                                        <p:tgtEl>
                                          <p:spTgt spid="42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681187" y="1484784"/>
            <a:ext cx="7776864" cy="1296144"/>
          </a:xfrm>
          <a:prstGeom prst="rect">
            <a:avLst/>
          </a:prstGeom>
          <a:noFill/>
          <a:ln w="9525">
            <a:noFill/>
            <a:miter lim="800000"/>
            <a:headEnd/>
            <a:tailEnd/>
          </a:ln>
        </p:spPr>
        <p:txBody>
          <a:bodyPr/>
          <a:lstStyle/>
          <a:p>
            <a:pPr algn="just">
              <a:lnSpc>
                <a:spcPct val="150000"/>
              </a:lnSpc>
              <a:spcAft>
                <a:spcPts val="0"/>
              </a:spcAft>
            </a:pPr>
            <a:r>
              <a:rPr lang="es-MX" sz="1600" dirty="0">
                <a:solidFill>
                  <a:srgbClr val="000099"/>
                </a:solidFill>
                <a:latin typeface="Arial" charset="0"/>
              </a:rPr>
              <a:t>Los orbitales sigma (</a:t>
            </a:r>
            <a:r>
              <a:rPr lang="es-MX" sz="1600" dirty="0">
                <a:solidFill>
                  <a:srgbClr val="000099"/>
                </a:solidFill>
                <a:latin typeface="Symbol" pitchFamily="18" charset="2"/>
              </a:rPr>
              <a:t>s</a:t>
            </a:r>
            <a:r>
              <a:rPr lang="es-MX" sz="1600" dirty="0">
                <a:solidFill>
                  <a:srgbClr val="000099"/>
                </a:solidFill>
                <a:latin typeface="Arial" charset="0"/>
              </a:rPr>
              <a:t>) son menos energéticos que los orbitales pi (</a:t>
            </a:r>
            <a:r>
              <a:rPr lang="es-MX" sz="1600" dirty="0">
                <a:solidFill>
                  <a:srgbClr val="000099"/>
                </a:solidFill>
                <a:latin typeface="Symbol" pitchFamily="18" charset="2"/>
              </a:rPr>
              <a:t>p</a:t>
            </a:r>
            <a:r>
              <a:rPr lang="es-MX" sz="1600" dirty="0">
                <a:solidFill>
                  <a:srgbClr val="000099"/>
                </a:solidFill>
                <a:latin typeface="Arial" charset="0"/>
              </a:rPr>
              <a:t>), pero en el caso de los orbitales de </a:t>
            </a:r>
            <a:r>
              <a:rPr lang="es-MX" sz="1600" dirty="0" err="1">
                <a:solidFill>
                  <a:srgbClr val="000099"/>
                </a:solidFill>
                <a:latin typeface="Arial" charset="0"/>
              </a:rPr>
              <a:t>antienlace</a:t>
            </a:r>
            <a:r>
              <a:rPr lang="es-MX" sz="1600" dirty="0">
                <a:solidFill>
                  <a:srgbClr val="000099"/>
                </a:solidFill>
                <a:latin typeface="Arial" charset="0"/>
              </a:rPr>
              <a:t>, sucede lo contrario; es decir, los orbitales sigma de </a:t>
            </a:r>
            <a:r>
              <a:rPr lang="es-MX" sz="1600" dirty="0" err="1">
                <a:solidFill>
                  <a:srgbClr val="000099"/>
                </a:solidFill>
                <a:latin typeface="Arial" charset="0"/>
              </a:rPr>
              <a:t>antienlace</a:t>
            </a:r>
            <a:r>
              <a:rPr lang="es-MX" sz="1600" dirty="0">
                <a:solidFill>
                  <a:srgbClr val="000099"/>
                </a:solidFill>
                <a:latin typeface="Arial" charset="0"/>
              </a:rPr>
              <a:t> (</a:t>
            </a:r>
            <a:r>
              <a:rPr lang="es-MX" sz="1600" dirty="0">
                <a:solidFill>
                  <a:srgbClr val="000099"/>
                </a:solidFill>
                <a:latin typeface="Symbol" pitchFamily="18" charset="2"/>
              </a:rPr>
              <a:t>s</a:t>
            </a:r>
            <a:r>
              <a:rPr lang="es-MX" sz="1600" baseline="30000" dirty="0">
                <a:solidFill>
                  <a:srgbClr val="000099"/>
                </a:solidFill>
                <a:latin typeface="Symbol" pitchFamily="18" charset="2"/>
              </a:rPr>
              <a:t>*</a:t>
            </a:r>
            <a:r>
              <a:rPr lang="es-MX" sz="1600" dirty="0">
                <a:solidFill>
                  <a:srgbClr val="000099"/>
                </a:solidFill>
                <a:latin typeface="Arial" charset="0"/>
              </a:rPr>
              <a:t>) son más energéticos que los orbitales pi de </a:t>
            </a:r>
            <a:r>
              <a:rPr lang="es-MX" sz="1600" dirty="0" err="1">
                <a:solidFill>
                  <a:srgbClr val="000099"/>
                </a:solidFill>
                <a:latin typeface="Arial" charset="0"/>
              </a:rPr>
              <a:t>antienlace</a:t>
            </a:r>
            <a:r>
              <a:rPr lang="es-MX" sz="1600" dirty="0">
                <a:solidFill>
                  <a:srgbClr val="000099"/>
                </a:solidFill>
                <a:latin typeface="Arial" charset="0"/>
              </a:rPr>
              <a:t> (</a:t>
            </a:r>
            <a:r>
              <a:rPr lang="es-MX" sz="1600" dirty="0">
                <a:solidFill>
                  <a:srgbClr val="000099"/>
                </a:solidFill>
                <a:latin typeface="Symbol" pitchFamily="18" charset="2"/>
              </a:rPr>
              <a:t>p</a:t>
            </a:r>
            <a:r>
              <a:rPr lang="es-MX" sz="1600" baseline="30000" dirty="0">
                <a:solidFill>
                  <a:srgbClr val="000099"/>
                </a:solidFill>
                <a:latin typeface="Symbol" pitchFamily="18" charset="2"/>
              </a:rPr>
              <a:t>*</a:t>
            </a:r>
            <a:r>
              <a:rPr lang="es-MX" sz="1600" dirty="0">
                <a:solidFill>
                  <a:srgbClr val="000099"/>
                </a:solidFill>
                <a:latin typeface="Arial" charset="0"/>
              </a:rPr>
              <a:t>).</a:t>
            </a:r>
          </a:p>
        </p:txBody>
      </p:sp>
      <p:grpSp>
        <p:nvGrpSpPr>
          <p:cNvPr id="41062" name="Group 1126"/>
          <p:cNvGrpSpPr>
            <a:grpSpLocks/>
          </p:cNvGrpSpPr>
          <p:nvPr/>
        </p:nvGrpSpPr>
        <p:grpSpPr bwMode="auto">
          <a:xfrm>
            <a:off x="927100" y="4148583"/>
            <a:ext cx="7289800" cy="346075"/>
            <a:chOff x="584" y="2400"/>
            <a:chExt cx="4592" cy="218"/>
          </a:xfrm>
        </p:grpSpPr>
        <p:grpSp>
          <p:nvGrpSpPr>
            <p:cNvPr id="41048" name="Group 1112"/>
            <p:cNvGrpSpPr>
              <a:grpSpLocks/>
            </p:cNvGrpSpPr>
            <p:nvPr/>
          </p:nvGrpSpPr>
          <p:grpSpPr bwMode="auto">
            <a:xfrm>
              <a:off x="584" y="2401"/>
              <a:ext cx="270" cy="217"/>
              <a:chOff x="1255" y="3145"/>
              <a:chExt cx="270" cy="217"/>
            </a:xfrm>
          </p:grpSpPr>
          <p:sp>
            <p:nvSpPr>
              <p:cNvPr id="5" name="Text Box 1055"/>
              <p:cNvSpPr txBox="1">
                <a:spLocks noChangeArrowheads="1"/>
              </p:cNvSpPr>
              <p:nvPr/>
            </p:nvSpPr>
            <p:spPr bwMode="auto">
              <a:xfrm>
                <a:off x="1302" y="3161"/>
                <a:ext cx="187"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2p</a:t>
                </a:r>
                <a:r>
                  <a:rPr lang="es-MX" sz="1600" baseline="-25000">
                    <a:solidFill>
                      <a:srgbClr val="000099"/>
                    </a:solidFill>
                    <a:latin typeface="Arial" charset="0"/>
                  </a:rPr>
                  <a:t>x</a:t>
                </a:r>
                <a:endParaRPr lang="es-MX" sz="1600">
                  <a:solidFill>
                    <a:srgbClr val="000099"/>
                  </a:solidFill>
                  <a:latin typeface="Arial" charset="0"/>
                </a:endParaRPr>
              </a:p>
            </p:txBody>
          </p:sp>
          <p:sp>
            <p:nvSpPr>
              <p:cNvPr id="40992" name="Line 1056"/>
              <p:cNvSpPr>
                <a:spLocks noChangeShapeType="1"/>
              </p:cNvSpPr>
              <p:nvPr/>
            </p:nvSpPr>
            <p:spPr bwMode="auto">
              <a:xfrm>
                <a:off x="1255" y="3145"/>
                <a:ext cx="27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1047" name="Group 1111"/>
            <p:cNvGrpSpPr>
              <a:grpSpLocks/>
            </p:cNvGrpSpPr>
            <p:nvPr/>
          </p:nvGrpSpPr>
          <p:grpSpPr bwMode="auto">
            <a:xfrm>
              <a:off x="925" y="2401"/>
              <a:ext cx="270" cy="217"/>
              <a:chOff x="1584" y="3145"/>
              <a:chExt cx="270" cy="217"/>
            </a:xfrm>
          </p:grpSpPr>
          <p:sp>
            <p:nvSpPr>
              <p:cNvPr id="6" name="Text Box 1058"/>
              <p:cNvSpPr txBox="1">
                <a:spLocks noChangeArrowheads="1"/>
              </p:cNvSpPr>
              <p:nvPr/>
            </p:nvSpPr>
            <p:spPr bwMode="auto">
              <a:xfrm>
                <a:off x="1634" y="3161"/>
                <a:ext cx="187"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2p</a:t>
                </a:r>
                <a:r>
                  <a:rPr lang="es-MX" sz="1600" baseline="-25000">
                    <a:solidFill>
                      <a:srgbClr val="000099"/>
                    </a:solidFill>
                    <a:latin typeface="Arial" charset="0"/>
                  </a:rPr>
                  <a:t>y</a:t>
                </a:r>
                <a:endParaRPr lang="es-MX" sz="1600">
                  <a:solidFill>
                    <a:srgbClr val="000099"/>
                  </a:solidFill>
                  <a:latin typeface="Arial" charset="0"/>
                </a:endParaRPr>
              </a:p>
            </p:txBody>
          </p:sp>
          <p:sp>
            <p:nvSpPr>
              <p:cNvPr id="40995" name="Line 1059"/>
              <p:cNvSpPr>
                <a:spLocks noChangeShapeType="1"/>
              </p:cNvSpPr>
              <p:nvPr/>
            </p:nvSpPr>
            <p:spPr bwMode="auto">
              <a:xfrm>
                <a:off x="1584" y="3145"/>
                <a:ext cx="27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1046" name="Group 1110"/>
            <p:cNvGrpSpPr>
              <a:grpSpLocks/>
            </p:cNvGrpSpPr>
            <p:nvPr/>
          </p:nvGrpSpPr>
          <p:grpSpPr bwMode="auto">
            <a:xfrm>
              <a:off x="1267" y="2400"/>
              <a:ext cx="270" cy="217"/>
              <a:chOff x="1938" y="3144"/>
              <a:chExt cx="270" cy="217"/>
            </a:xfrm>
          </p:grpSpPr>
          <p:sp>
            <p:nvSpPr>
              <p:cNvPr id="7" name="Text Box 1108"/>
              <p:cNvSpPr txBox="1">
                <a:spLocks noChangeArrowheads="1"/>
              </p:cNvSpPr>
              <p:nvPr/>
            </p:nvSpPr>
            <p:spPr bwMode="auto">
              <a:xfrm>
                <a:off x="1984" y="3160"/>
                <a:ext cx="194"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2p</a:t>
                </a:r>
                <a:r>
                  <a:rPr lang="es-MX" sz="1600" baseline="-25000">
                    <a:solidFill>
                      <a:srgbClr val="000099"/>
                    </a:solidFill>
                    <a:latin typeface="Arial" charset="0"/>
                  </a:rPr>
                  <a:t>z</a:t>
                </a:r>
                <a:endParaRPr lang="es-MX" sz="1600">
                  <a:solidFill>
                    <a:srgbClr val="000099"/>
                  </a:solidFill>
                  <a:latin typeface="Arial" charset="0"/>
                </a:endParaRPr>
              </a:p>
            </p:txBody>
          </p:sp>
          <p:sp>
            <p:nvSpPr>
              <p:cNvPr id="41045" name="Line 1109"/>
              <p:cNvSpPr>
                <a:spLocks noChangeShapeType="1"/>
              </p:cNvSpPr>
              <p:nvPr/>
            </p:nvSpPr>
            <p:spPr bwMode="auto">
              <a:xfrm>
                <a:off x="1938" y="3144"/>
                <a:ext cx="27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1053" name="Group 1117"/>
            <p:cNvGrpSpPr>
              <a:grpSpLocks/>
            </p:cNvGrpSpPr>
            <p:nvPr/>
          </p:nvGrpSpPr>
          <p:grpSpPr bwMode="auto">
            <a:xfrm>
              <a:off x="4223" y="2401"/>
              <a:ext cx="270" cy="217"/>
              <a:chOff x="1255" y="3145"/>
              <a:chExt cx="270" cy="217"/>
            </a:xfrm>
          </p:grpSpPr>
          <p:sp>
            <p:nvSpPr>
              <p:cNvPr id="8" name="Text Box 1118"/>
              <p:cNvSpPr txBox="1">
                <a:spLocks noChangeArrowheads="1"/>
              </p:cNvSpPr>
              <p:nvPr/>
            </p:nvSpPr>
            <p:spPr bwMode="auto">
              <a:xfrm>
                <a:off x="1302" y="3161"/>
                <a:ext cx="187"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2p</a:t>
                </a:r>
                <a:r>
                  <a:rPr lang="es-MX" sz="1600" baseline="-25000">
                    <a:solidFill>
                      <a:srgbClr val="000099"/>
                    </a:solidFill>
                    <a:latin typeface="Arial" charset="0"/>
                  </a:rPr>
                  <a:t>x</a:t>
                </a:r>
                <a:endParaRPr lang="es-MX" sz="1600">
                  <a:solidFill>
                    <a:srgbClr val="000099"/>
                  </a:solidFill>
                  <a:latin typeface="Arial" charset="0"/>
                </a:endParaRPr>
              </a:p>
            </p:txBody>
          </p:sp>
          <p:sp>
            <p:nvSpPr>
              <p:cNvPr id="41055" name="Line 1119"/>
              <p:cNvSpPr>
                <a:spLocks noChangeShapeType="1"/>
              </p:cNvSpPr>
              <p:nvPr/>
            </p:nvSpPr>
            <p:spPr bwMode="auto">
              <a:xfrm>
                <a:off x="1255" y="3145"/>
                <a:ext cx="27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1056" name="Group 1120"/>
            <p:cNvGrpSpPr>
              <a:grpSpLocks/>
            </p:cNvGrpSpPr>
            <p:nvPr/>
          </p:nvGrpSpPr>
          <p:grpSpPr bwMode="auto">
            <a:xfrm>
              <a:off x="4564" y="2401"/>
              <a:ext cx="270" cy="217"/>
              <a:chOff x="1584" y="3145"/>
              <a:chExt cx="270" cy="217"/>
            </a:xfrm>
          </p:grpSpPr>
          <p:sp>
            <p:nvSpPr>
              <p:cNvPr id="9" name="Text Box 1121"/>
              <p:cNvSpPr txBox="1">
                <a:spLocks noChangeArrowheads="1"/>
              </p:cNvSpPr>
              <p:nvPr/>
            </p:nvSpPr>
            <p:spPr bwMode="auto">
              <a:xfrm>
                <a:off x="1634" y="3161"/>
                <a:ext cx="187"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2p</a:t>
                </a:r>
                <a:r>
                  <a:rPr lang="es-MX" sz="1600" baseline="-25000">
                    <a:solidFill>
                      <a:srgbClr val="000099"/>
                    </a:solidFill>
                    <a:latin typeface="Arial" charset="0"/>
                  </a:rPr>
                  <a:t>y</a:t>
                </a:r>
                <a:endParaRPr lang="es-MX" sz="1600">
                  <a:solidFill>
                    <a:srgbClr val="000099"/>
                  </a:solidFill>
                  <a:latin typeface="Arial" charset="0"/>
                </a:endParaRPr>
              </a:p>
            </p:txBody>
          </p:sp>
          <p:sp>
            <p:nvSpPr>
              <p:cNvPr id="41058" name="Line 1122"/>
              <p:cNvSpPr>
                <a:spLocks noChangeShapeType="1"/>
              </p:cNvSpPr>
              <p:nvPr/>
            </p:nvSpPr>
            <p:spPr bwMode="auto">
              <a:xfrm>
                <a:off x="1584" y="3145"/>
                <a:ext cx="27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41059" name="Group 1123"/>
            <p:cNvGrpSpPr>
              <a:grpSpLocks/>
            </p:cNvGrpSpPr>
            <p:nvPr/>
          </p:nvGrpSpPr>
          <p:grpSpPr bwMode="auto">
            <a:xfrm>
              <a:off x="4906" y="2400"/>
              <a:ext cx="270" cy="217"/>
              <a:chOff x="1938" y="3144"/>
              <a:chExt cx="270" cy="217"/>
            </a:xfrm>
          </p:grpSpPr>
          <p:sp>
            <p:nvSpPr>
              <p:cNvPr id="10" name="Text Box 1124"/>
              <p:cNvSpPr txBox="1">
                <a:spLocks noChangeArrowheads="1"/>
              </p:cNvSpPr>
              <p:nvPr/>
            </p:nvSpPr>
            <p:spPr bwMode="auto">
              <a:xfrm>
                <a:off x="1984" y="3160"/>
                <a:ext cx="194" cy="201"/>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2p</a:t>
                </a:r>
                <a:r>
                  <a:rPr lang="es-MX" sz="1600" baseline="-25000">
                    <a:solidFill>
                      <a:srgbClr val="000099"/>
                    </a:solidFill>
                    <a:latin typeface="Arial" charset="0"/>
                  </a:rPr>
                  <a:t>z</a:t>
                </a:r>
                <a:endParaRPr lang="es-MX" sz="1600">
                  <a:solidFill>
                    <a:srgbClr val="000099"/>
                  </a:solidFill>
                  <a:latin typeface="Arial" charset="0"/>
                </a:endParaRPr>
              </a:p>
            </p:txBody>
          </p:sp>
          <p:sp>
            <p:nvSpPr>
              <p:cNvPr id="41061" name="Line 1125"/>
              <p:cNvSpPr>
                <a:spLocks noChangeShapeType="1"/>
              </p:cNvSpPr>
              <p:nvPr/>
            </p:nvSpPr>
            <p:spPr bwMode="auto">
              <a:xfrm>
                <a:off x="1938" y="3144"/>
                <a:ext cx="270" cy="0"/>
              </a:xfrm>
              <a:prstGeom prst="line">
                <a:avLst/>
              </a:prstGeom>
              <a:noFill/>
              <a:ln w="19050">
                <a:solidFill>
                  <a:srgbClr val="000099"/>
                </a:solidFill>
                <a:miter lim="800000"/>
                <a:headEnd/>
                <a:tailEnd/>
              </a:ln>
              <a:effectLst/>
            </p:spPr>
            <p:txBody>
              <a:bodyPr wrap="none" bIns="72000"/>
              <a:lstStyle/>
              <a:p>
                <a:endParaRPr lang="es-MX"/>
              </a:p>
            </p:txBody>
          </p:sp>
        </p:grpSp>
      </p:grpSp>
      <p:sp>
        <p:nvSpPr>
          <p:cNvPr id="40996" name="Line 1060"/>
          <p:cNvSpPr>
            <a:spLocks noChangeShapeType="1"/>
          </p:cNvSpPr>
          <p:nvPr/>
        </p:nvSpPr>
        <p:spPr bwMode="auto">
          <a:xfrm flipV="1">
            <a:off x="2443163" y="4148583"/>
            <a:ext cx="4257675" cy="1588"/>
          </a:xfrm>
          <a:prstGeom prst="line">
            <a:avLst/>
          </a:prstGeom>
          <a:noFill/>
          <a:ln w="9525">
            <a:solidFill>
              <a:srgbClr val="3366FF"/>
            </a:solidFill>
            <a:prstDash val="dash"/>
            <a:miter lim="800000"/>
            <a:headEnd/>
            <a:tailEnd/>
          </a:ln>
          <a:effectLst/>
        </p:spPr>
        <p:txBody>
          <a:bodyPr wrap="none" bIns="72000"/>
          <a:lstStyle/>
          <a:p>
            <a:endParaRPr lang="es-MX"/>
          </a:p>
        </p:txBody>
      </p:sp>
      <p:grpSp>
        <p:nvGrpSpPr>
          <p:cNvPr id="41038" name="Group 1102"/>
          <p:cNvGrpSpPr>
            <a:grpSpLocks/>
          </p:cNvGrpSpPr>
          <p:nvPr/>
        </p:nvGrpSpPr>
        <p:grpSpPr bwMode="auto">
          <a:xfrm>
            <a:off x="2438400" y="3284984"/>
            <a:ext cx="4267200" cy="1960563"/>
            <a:chOff x="1536" y="1856"/>
            <a:chExt cx="2688" cy="1235"/>
          </a:xfrm>
        </p:grpSpPr>
        <p:sp>
          <p:nvSpPr>
            <p:cNvPr id="11" name="Text Box 1065"/>
            <p:cNvSpPr txBox="1">
              <a:spLocks noChangeArrowheads="1"/>
            </p:cNvSpPr>
            <p:nvPr/>
          </p:nvSpPr>
          <p:spPr bwMode="auto">
            <a:xfrm>
              <a:off x="2783" y="2909"/>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grpSp>
          <p:nvGrpSpPr>
            <p:cNvPr id="41025" name="Group 1089"/>
            <p:cNvGrpSpPr>
              <a:grpSpLocks/>
            </p:cNvGrpSpPr>
            <p:nvPr/>
          </p:nvGrpSpPr>
          <p:grpSpPr bwMode="auto">
            <a:xfrm>
              <a:off x="1536" y="1872"/>
              <a:ext cx="2688" cy="1056"/>
              <a:chOff x="1536" y="1872"/>
              <a:chExt cx="2688" cy="1056"/>
            </a:xfrm>
          </p:grpSpPr>
          <p:sp>
            <p:nvSpPr>
              <p:cNvPr id="41002" name="Line 1066"/>
              <p:cNvSpPr>
                <a:spLocks noChangeShapeType="1"/>
              </p:cNvSpPr>
              <p:nvPr/>
            </p:nvSpPr>
            <p:spPr bwMode="auto">
              <a:xfrm>
                <a:off x="2760" y="2928"/>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1006" name="Line 1070"/>
              <p:cNvSpPr>
                <a:spLocks noChangeShapeType="1"/>
              </p:cNvSpPr>
              <p:nvPr/>
            </p:nvSpPr>
            <p:spPr bwMode="auto">
              <a:xfrm>
                <a:off x="2976" y="1872"/>
                <a:ext cx="760" cy="528"/>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07" name="Line 1071"/>
              <p:cNvSpPr>
                <a:spLocks noChangeShapeType="1"/>
              </p:cNvSpPr>
              <p:nvPr/>
            </p:nvSpPr>
            <p:spPr bwMode="auto">
              <a:xfrm rot="-5400000">
                <a:off x="3092" y="2284"/>
                <a:ext cx="528" cy="76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08" name="Line 1072"/>
              <p:cNvSpPr>
                <a:spLocks noChangeShapeType="1"/>
              </p:cNvSpPr>
              <p:nvPr/>
            </p:nvSpPr>
            <p:spPr bwMode="auto">
              <a:xfrm rot="-10800000">
                <a:off x="2016" y="2400"/>
                <a:ext cx="720" cy="528"/>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09" name="Line 1073"/>
              <p:cNvSpPr>
                <a:spLocks noChangeShapeType="1"/>
              </p:cNvSpPr>
              <p:nvPr/>
            </p:nvSpPr>
            <p:spPr bwMode="auto">
              <a:xfrm rot="-16200000">
                <a:off x="2136" y="1752"/>
                <a:ext cx="528" cy="768"/>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10" name="Line 1074"/>
              <p:cNvSpPr>
                <a:spLocks noChangeShapeType="1"/>
              </p:cNvSpPr>
              <p:nvPr/>
            </p:nvSpPr>
            <p:spPr bwMode="auto">
              <a:xfrm>
                <a:off x="3748" y="2400"/>
                <a:ext cx="476" cy="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11" name="Line 1075"/>
              <p:cNvSpPr>
                <a:spLocks noChangeShapeType="1"/>
              </p:cNvSpPr>
              <p:nvPr/>
            </p:nvSpPr>
            <p:spPr bwMode="auto">
              <a:xfrm>
                <a:off x="1536" y="2400"/>
                <a:ext cx="476" cy="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15" name="Line 1079"/>
              <p:cNvSpPr>
                <a:spLocks noChangeShapeType="1"/>
              </p:cNvSpPr>
              <p:nvPr/>
            </p:nvSpPr>
            <p:spPr bwMode="auto">
              <a:xfrm>
                <a:off x="2544" y="2640"/>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1016" name="Line 1080"/>
              <p:cNvSpPr>
                <a:spLocks noChangeShapeType="1"/>
              </p:cNvSpPr>
              <p:nvPr/>
            </p:nvSpPr>
            <p:spPr bwMode="auto">
              <a:xfrm>
                <a:off x="2976" y="2640"/>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1017" name="Line 1081"/>
              <p:cNvSpPr>
                <a:spLocks noChangeShapeType="1"/>
              </p:cNvSpPr>
              <p:nvPr/>
            </p:nvSpPr>
            <p:spPr bwMode="auto">
              <a:xfrm flipV="1">
                <a:off x="2760" y="1872"/>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1018" name="Line 1082"/>
              <p:cNvSpPr>
                <a:spLocks noChangeShapeType="1"/>
              </p:cNvSpPr>
              <p:nvPr/>
            </p:nvSpPr>
            <p:spPr bwMode="auto">
              <a:xfrm flipV="1">
                <a:off x="2544" y="2160"/>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1019" name="Line 1083"/>
              <p:cNvSpPr>
                <a:spLocks noChangeShapeType="1"/>
              </p:cNvSpPr>
              <p:nvPr/>
            </p:nvSpPr>
            <p:spPr bwMode="auto">
              <a:xfrm flipV="1">
                <a:off x="2976" y="2160"/>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1021" name="Line 1085"/>
              <p:cNvSpPr>
                <a:spLocks noChangeShapeType="1"/>
              </p:cNvSpPr>
              <p:nvPr/>
            </p:nvSpPr>
            <p:spPr bwMode="auto">
              <a:xfrm>
                <a:off x="3216" y="2160"/>
                <a:ext cx="52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22" name="Line 1086"/>
              <p:cNvSpPr>
                <a:spLocks noChangeShapeType="1"/>
              </p:cNvSpPr>
              <p:nvPr/>
            </p:nvSpPr>
            <p:spPr bwMode="auto">
              <a:xfrm rot="-10800000">
                <a:off x="2016" y="2400"/>
                <a:ext cx="520"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23" name="Line 1087"/>
              <p:cNvSpPr>
                <a:spLocks noChangeShapeType="1"/>
              </p:cNvSpPr>
              <p:nvPr/>
            </p:nvSpPr>
            <p:spPr bwMode="auto">
              <a:xfrm rot="10800000" flipH="1">
                <a:off x="2008" y="2160"/>
                <a:ext cx="536" cy="240"/>
              </a:xfrm>
              <a:prstGeom prst="line">
                <a:avLst/>
              </a:prstGeom>
              <a:noFill/>
              <a:ln w="9525">
                <a:solidFill>
                  <a:srgbClr val="3366FF"/>
                </a:solidFill>
                <a:prstDash val="dash"/>
                <a:miter lim="800000"/>
                <a:headEnd/>
                <a:tailEnd/>
              </a:ln>
              <a:effectLst/>
            </p:spPr>
            <p:txBody>
              <a:bodyPr wrap="none" bIns="72000"/>
              <a:lstStyle/>
              <a:p>
                <a:endParaRPr lang="es-MX"/>
              </a:p>
            </p:txBody>
          </p:sp>
          <p:sp>
            <p:nvSpPr>
              <p:cNvPr id="41024" name="Line 1088"/>
              <p:cNvSpPr>
                <a:spLocks noChangeShapeType="1"/>
              </p:cNvSpPr>
              <p:nvPr/>
            </p:nvSpPr>
            <p:spPr bwMode="auto">
              <a:xfrm rot="10800000" flipH="1">
                <a:off x="3216" y="2400"/>
                <a:ext cx="536" cy="240"/>
              </a:xfrm>
              <a:prstGeom prst="line">
                <a:avLst/>
              </a:prstGeom>
              <a:noFill/>
              <a:ln w="9525">
                <a:solidFill>
                  <a:srgbClr val="3366FF"/>
                </a:solidFill>
                <a:prstDash val="dash"/>
                <a:miter lim="800000"/>
                <a:headEnd/>
                <a:tailEnd/>
              </a:ln>
              <a:effectLst/>
            </p:spPr>
            <p:txBody>
              <a:bodyPr wrap="none" bIns="72000"/>
              <a:lstStyle/>
              <a:p>
                <a:endParaRPr lang="es-MX"/>
              </a:p>
            </p:txBody>
          </p:sp>
        </p:grpSp>
        <p:sp>
          <p:nvSpPr>
            <p:cNvPr id="12" name="Text Box 1090"/>
            <p:cNvSpPr txBox="1">
              <a:spLocks noChangeArrowheads="1"/>
            </p:cNvSpPr>
            <p:nvPr/>
          </p:nvSpPr>
          <p:spPr bwMode="auto">
            <a:xfrm>
              <a:off x="2786" y="1856"/>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sp>
          <p:nvSpPr>
            <p:cNvPr id="13" name="Text Box 1093"/>
            <p:cNvSpPr txBox="1">
              <a:spLocks noChangeArrowheads="1"/>
            </p:cNvSpPr>
            <p:nvPr/>
          </p:nvSpPr>
          <p:spPr bwMode="auto">
            <a:xfrm>
              <a:off x="2896" y="1864"/>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sp>
          <p:nvSpPr>
            <p:cNvPr id="14" name="Text Box 1095"/>
            <p:cNvSpPr txBox="1">
              <a:spLocks noChangeArrowheads="1"/>
            </p:cNvSpPr>
            <p:nvPr/>
          </p:nvSpPr>
          <p:spPr bwMode="auto">
            <a:xfrm>
              <a:off x="2573" y="2609"/>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15" name="Text Box 1096"/>
            <p:cNvSpPr txBox="1">
              <a:spLocks noChangeArrowheads="1"/>
            </p:cNvSpPr>
            <p:nvPr/>
          </p:nvSpPr>
          <p:spPr bwMode="auto">
            <a:xfrm>
              <a:off x="2998" y="2607"/>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sp>
          <p:nvSpPr>
            <p:cNvPr id="16" name="Text Box 1098"/>
            <p:cNvSpPr txBox="1">
              <a:spLocks noChangeArrowheads="1"/>
            </p:cNvSpPr>
            <p:nvPr/>
          </p:nvSpPr>
          <p:spPr bwMode="auto">
            <a:xfrm>
              <a:off x="2575" y="2155"/>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17" name="Text Box 1099"/>
            <p:cNvSpPr txBox="1">
              <a:spLocks noChangeArrowheads="1"/>
            </p:cNvSpPr>
            <p:nvPr/>
          </p:nvSpPr>
          <p:spPr bwMode="auto">
            <a:xfrm>
              <a:off x="3000" y="2155"/>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sp>
          <p:nvSpPr>
            <p:cNvPr id="18" name="Text Box 1100"/>
            <p:cNvSpPr txBox="1">
              <a:spLocks noChangeArrowheads="1"/>
            </p:cNvSpPr>
            <p:nvPr/>
          </p:nvSpPr>
          <p:spPr bwMode="auto">
            <a:xfrm>
              <a:off x="3103" y="2147"/>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sp>
          <p:nvSpPr>
            <p:cNvPr id="19" name="Text Box 1101"/>
            <p:cNvSpPr txBox="1">
              <a:spLocks noChangeArrowheads="1"/>
            </p:cNvSpPr>
            <p:nvPr/>
          </p:nvSpPr>
          <p:spPr bwMode="auto">
            <a:xfrm>
              <a:off x="2673" y="2148"/>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sp>
        <p:nvSpPr>
          <p:cNvPr id="51"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Combinación de los orbitales 2p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1062"/>
                                        </p:tgtEl>
                                        <p:attrNameLst>
                                          <p:attrName>style.visibility</p:attrName>
                                        </p:attrNameLst>
                                      </p:cBhvr>
                                      <p:to>
                                        <p:strVal val="visible"/>
                                      </p:to>
                                    </p:set>
                                    <p:animEffect transition="in" filter="dissolve">
                                      <p:cBhvr>
                                        <p:cTn id="7" dur="500"/>
                                        <p:tgtEl>
                                          <p:spTgt spid="410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6"/>
                                        </p:tgtEl>
                                        <p:attrNameLst>
                                          <p:attrName>style.visibility</p:attrName>
                                        </p:attrNameLst>
                                      </p:cBhvr>
                                      <p:to>
                                        <p:strVal val="visible"/>
                                      </p:to>
                                    </p:set>
                                    <p:animEffect transition="in" filter="dissolve">
                                      <p:cBhvr>
                                        <p:cTn id="12" dur="500"/>
                                        <p:tgtEl>
                                          <p:spTgt spid="40996"/>
                                        </p:tgtEl>
                                      </p:cBhvr>
                                    </p:animEffect>
                                  </p:childTnLst>
                                  <p:subTnLst>
                                    <p:set>
                                      <p:cBhvr override="childStyle">
                                        <p:cTn dur="1" fill="hold" display="0" masterRel="nextClick" afterEffect="1"/>
                                        <p:tgtEl>
                                          <p:spTgt spid="4099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1038"/>
                                        </p:tgtEl>
                                        <p:attrNameLst>
                                          <p:attrName>style.visibility</p:attrName>
                                        </p:attrNameLst>
                                      </p:cBhvr>
                                      <p:to>
                                        <p:strVal val="visible"/>
                                      </p:to>
                                    </p:set>
                                    <p:animEffect transition="in" filter="dissolve">
                                      <p:cBhvr>
                                        <p:cTn id="17" dur="500"/>
                                        <p:tgtEl>
                                          <p:spTgt spid="4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25997" y="1613406"/>
            <a:ext cx="7490420" cy="3831818"/>
          </a:xfrm>
          <a:prstGeom prst="rect">
            <a:avLst/>
          </a:prstGeom>
          <a:noFill/>
          <a:ln w="9525">
            <a:noFill/>
            <a:miter lim="800000"/>
            <a:headEnd/>
            <a:tailEnd/>
          </a:ln>
        </p:spPr>
        <p:txBody>
          <a:bodyPr wrap="square">
            <a:spAutoFit/>
          </a:bodyPr>
          <a:lstStyle/>
          <a:p>
            <a:pPr algn="just">
              <a:lnSpc>
                <a:spcPct val="150000"/>
              </a:lnSpc>
              <a:spcAft>
                <a:spcPct val="70000"/>
              </a:spcAft>
            </a:pPr>
            <a:r>
              <a:rPr lang="es-MX" sz="1800" dirty="0">
                <a:solidFill>
                  <a:srgbClr val="000099"/>
                </a:solidFill>
                <a:latin typeface="Arial" charset="0"/>
              </a:rPr>
              <a:t>En los orbitales atómicos puros, los orbitales 1s son los de más bajo contenido energético, le siguen los orbitales 2s, 2p, 3s, 3p, 3d, </a:t>
            </a:r>
            <a:r>
              <a:rPr lang="es-MX" sz="1800" dirty="0" err="1">
                <a:solidFill>
                  <a:srgbClr val="000099"/>
                </a:solidFill>
                <a:latin typeface="Arial" charset="0"/>
              </a:rPr>
              <a:t>etc</a:t>
            </a:r>
            <a:r>
              <a:rPr lang="es-MX" sz="1800" dirty="0">
                <a:solidFill>
                  <a:srgbClr val="000099"/>
                </a:solidFill>
                <a:latin typeface="Arial" charset="0"/>
              </a:rPr>
              <a:t>; es decir, el contenido energético aumenta, al aumentar la órbita y la complejidad de la forma geométrica que describe el electrón. En el caso de los orbitales moleculares, su contenido energético depende del tipo de orbital atómico puro que le dio origen, del tipo de interacción (frontal o lateral) y del tipo de orbital formado (de enlace o de </a:t>
            </a:r>
            <a:r>
              <a:rPr lang="es-MX" sz="1800" dirty="0" err="1">
                <a:solidFill>
                  <a:srgbClr val="000099"/>
                </a:solidFill>
                <a:latin typeface="Arial" charset="0"/>
              </a:rPr>
              <a:t>antienlace</a:t>
            </a:r>
            <a:r>
              <a:rPr lang="es-MX" sz="1800" dirty="0">
                <a:solidFill>
                  <a:srgbClr val="000099"/>
                </a:solidFill>
                <a:latin typeface="Arial" charset="0"/>
              </a:rPr>
              <a:t>); de tal forma que, acomodando los orbitales moleculares en un diagrama de energía, éstos quedarían de la forma siguiente:</a:t>
            </a:r>
          </a:p>
        </p:txBody>
      </p:sp>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Contenido energético de los OM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728" name="Group 104"/>
          <p:cNvGrpSpPr>
            <a:grpSpLocks/>
          </p:cNvGrpSpPr>
          <p:nvPr/>
        </p:nvGrpSpPr>
        <p:grpSpPr bwMode="auto">
          <a:xfrm>
            <a:off x="3048000" y="1828800"/>
            <a:ext cx="3162300" cy="4419600"/>
            <a:chOff x="1920" y="1152"/>
            <a:chExt cx="1992" cy="2784"/>
          </a:xfrm>
        </p:grpSpPr>
        <p:sp>
          <p:nvSpPr>
            <p:cNvPr id="26725" name="Line 101"/>
            <p:cNvSpPr>
              <a:spLocks noChangeShapeType="1"/>
            </p:cNvSpPr>
            <p:nvPr/>
          </p:nvSpPr>
          <p:spPr bwMode="auto">
            <a:xfrm flipV="1">
              <a:off x="2132" y="1152"/>
              <a:ext cx="0" cy="2784"/>
            </a:xfrm>
            <a:prstGeom prst="line">
              <a:avLst/>
            </a:prstGeom>
            <a:noFill/>
            <a:ln w="9525">
              <a:solidFill>
                <a:schemeClr val="tx1"/>
              </a:solidFill>
              <a:miter lim="800000"/>
              <a:headEnd/>
              <a:tailEnd type="triangle" w="med" len="med"/>
            </a:ln>
            <a:effectLst/>
          </p:spPr>
          <p:txBody>
            <a:bodyPr wrap="none"/>
            <a:lstStyle/>
            <a:p>
              <a:endParaRPr lang="es-MX"/>
            </a:p>
          </p:txBody>
        </p:sp>
        <p:sp>
          <p:nvSpPr>
            <p:cNvPr id="26726" name="Text Box 102"/>
            <p:cNvSpPr txBox="1">
              <a:spLocks noChangeArrowheads="1"/>
            </p:cNvSpPr>
            <p:nvPr/>
          </p:nvSpPr>
          <p:spPr bwMode="auto">
            <a:xfrm rot="-5400000">
              <a:off x="1733" y="2491"/>
              <a:ext cx="585" cy="212"/>
            </a:xfrm>
            <a:prstGeom prst="rect">
              <a:avLst/>
            </a:prstGeom>
            <a:noFill/>
            <a:ln w="9525">
              <a:noFill/>
              <a:miter lim="800000"/>
              <a:headEnd/>
              <a:tailEnd/>
            </a:ln>
            <a:effectLst/>
          </p:spPr>
          <p:txBody>
            <a:bodyPr wrap="none">
              <a:spAutoFit/>
            </a:bodyPr>
            <a:lstStyle/>
            <a:p>
              <a:r>
                <a:rPr lang="es-MX" sz="1600" b="1">
                  <a:latin typeface="Arial" charset="0"/>
                </a:rPr>
                <a:t>Energía</a:t>
              </a:r>
              <a:endParaRPr lang="es-ES" sz="1600" b="1">
                <a:latin typeface="Arial" charset="0"/>
              </a:endParaRPr>
            </a:p>
          </p:txBody>
        </p:sp>
        <p:sp>
          <p:nvSpPr>
            <p:cNvPr id="26727" name="Line 103"/>
            <p:cNvSpPr>
              <a:spLocks noChangeShapeType="1"/>
            </p:cNvSpPr>
            <p:nvPr/>
          </p:nvSpPr>
          <p:spPr bwMode="auto">
            <a:xfrm>
              <a:off x="2136" y="3936"/>
              <a:ext cx="1776" cy="0"/>
            </a:xfrm>
            <a:prstGeom prst="line">
              <a:avLst/>
            </a:prstGeom>
            <a:noFill/>
            <a:ln w="9525">
              <a:solidFill>
                <a:schemeClr val="tx1"/>
              </a:solidFill>
              <a:miter lim="800000"/>
              <a:headEnd/>
              <a:tailEnd/>
            </a:ln>
            <a:effectLst/>
          </p:spPr>
          <p:txBody>
            <a:bodyPr wrap="none"/>
            <a:lstStyle/>
            <a:p>
              <a:endParaRPr lang="es-MX"/>
            </a:p>
          </p:txBody>
        </p:sp>
      </p:grpSp>
      <p:grpSp>
        <p:nvGrpSpPr>
          <p:cNvPr id="26684" name="Group 60"/>
          <p:cNvGrpSpPr>
            <a:grpSpLocks/>
          </p:cNvGrpSpPr>
          <p:nvPr/>
        </p:nvGrpSpPr>
        <p:grpSpPr bwMode="auto">
          <a:xfrm>
            <a:off x="4381500" y="5272086"/>
            <a:ext cx="381000" cy="752474"/>
            <a:chOff x="1176" y="2321"/>
            <a:chExt cx="240" cy="474"/>
          </a:xfrm>
        </p:grpSpPr>
        <p:sp>
          <p:nvSpPr>
            <p:cNvPr id="2" name="Text Box 61"/>
            <p:cNvSpPr txBox="1">
              <a:spLocks noChangeArrowheads="1"/>
            </p:cNvSpPr>
            <p:nvPr/>
          </p:nvSpPr>
          <p:spPr bwMode="auto">
            <a:xfrm>
              <a:off x="1214" y="2329"/>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1s</a:t>
              </a:r>
            </a:p>
          </p:txBody>
        </p:sp>
        <p:sp>
          <p:nvSpPr>
            <p:cNvPr id="26686" name="Line 62"/>
            <p:cNvSpPr>
              <a:spLocks noChangeShapeType="1"/>
            </p:cNvSpPr>
            <p:nvPr/>
          </p:nvSpPr>
          <p:spPr bwMode="auto">
            <a:xfrm>
              <a:off x="1176" y="2336"/>
              <a:ext cx="240" cy="0"/>
            </a:xfrm>
            <a:prstGeom prst="line">
              <a:avLst/>
            </a:prstGeom>
            <a:noFill/>
            <a:ln w="19050">
              <a:solidFill>
                <a:srgbClr val="000099"/>
              </a:solidFill>
              <a:miter lim="800000"/>
              <a:headEnd/>
              <a:tailEnd/>
            </a:ln>
            <a:effectLst/>
          </p:spPr>
          <p:txBody>
            <a:bodyPr wrap="none" bIns="72000"/>
            <a:lstStyle/>
            <a:p>
              <a:endParaRPr lang="es-MX"/>
            </a:p>
          </p:txBody>
        </p:sp>
        <p:sp>
          <p:nvSpPr>
            <p:cNvPr id="3" name="Text Box 63"/>
            <p:cNvSpPr txBox="1">
              <a:spLocks noChangeArrowheads="1"/>
            </p:cNvSpPr>
            <p:nvPr/>
          </p:nvSpPr>
          <p:spPr bwMode="auto">
            <a:xfrm>
              <a:off x="1218" y="2613"/>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1s</a:t>
              </a:r>
            </a:p>
          </p:txBody>
        </p:sp>
        <p:sp>
          <p:nvSpPr>
            <p:cNvPr id="26688" name="Line 64"/>
            <p:cNvSpPr>
              <a:spLocks noChangeShapeType="1"/>
            </p:cNvSpPr>
            <p:nvPr/>
          </p:nvSpPr>
          <p:spPr bwMode="auto">
            <a:xfrm>
              <a:off x="1176" y="262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4" name="Text Box 65"/>
            <p:cNvSpPr txBox="1">
              <a:spLocks noChangeArrowheads="1"/>
            </p:cNvSpPr>
            <p:nvPr/>
          </p:nvSpPr>
          <p:spPr bwMode="auto">
            <a:xfrm>
              <a:off x="1316" y="232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26683" name="Group 59"/>
          <p:cNvGrpSpPr>
            <a:grpSpLocks/>
          </p:cNvGrpSpPr>
          <p:nvPr/>
        </p:nvGrpSpPr>
        <p:grpSpPr bwMode="auto">
          <a:xfrm>
            <a:off x="4381500" y="3976686"/>
            <a:ext cx="381000" cy="752474"/>
            <a:chOff x="1176" y="2321"/>
            <a:chExt cx="240" cy="474"/>
          </a:xfrm>
        </p:grpSpPr>
        <p:sp>
          <p:nvSpPr>
            <p:cNvPr id="5" name="Text Box 50"/>
            <p:cNvSpPr txBox="1">
              <a:spLocks noChangeArrowheads="1"/>
            </p:cNvSpPr>
            <p:nvPr/>
          </p:nvSpPr>
          <p:spPr bwMode="auto">
            <a:xfrm>
              <a:off x="1214" y="2329"/>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2s</a:t>
              </a:r>
            </a:p>
          </p:txBody>
        </p:sp>
        <p:sp>
          <p:nvSpPr>
            <p:cNvPr id="26675" name="Line 51"/>
            <p:cNvSpPr>
              <a:spLocks noChangeShapeType="1"/>
            </p:cNvSpPr>
            <p:nvPr/>
          </p:nvSpPr>
          <p:spPr bwMode="auto">
            <a:xfrm>
              <a:off x="1176" y="2336"/>
              <a:ext cx="240" cy="0"/>
            </a:xfrm>
            <a:prstGeom prst="line">
              <a:avLst/>
            </a:prstGeom>
            <a:noFill/>
            <a:ln w="19050">
              <a:solidFill>
                <a:srgbClr val="000099"/>
              </a:solidFill>
              <a:miter lim="800000"/>
              <a:headEnd/>
              <a:tailEnd/>
            </a:ln>
            <a:effectLst/>
          </p:spPr>
          <p:txBody>
            <a:bodyPr wrap="none" bIns="72000"/>
            <a:lstStyle/>
            <a:p>
              <a:endParaRPr lang="es-MX"/>
            </a:p>
          </p:txBody>
        </p:sp>
        <p:sp>
          <p:nvSpPr>
            <p:cNvPr id="6" name="Text Box 53"/>
            <p:cNvSpPr txBox="1">
              <a:spLocks noChangeArrowheads="1"/>
            </p:cNvSpPr>
            <p:nvPr/>
          </p:nvSpPr>
          <p:spPr bwMode="auto">
            <a:xfrm>
              <a:off x="1218" y="2613"/>
              <a:ext cx="153"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2s</a:t>
              </a:r>
            </a:p>
          </p:txBody>
        </p:sp>
        <p:sp>
          <p:nvSpPr>
            <p:cNvPr id="26678" name="Line 54"/>
            <p:cNvSpPr>
              <a:spLocks noChangeShapeType="1"/>
            </p:cNvSpPr>
            <p:nvPr/>
          </p:nvSpPr>
          <p:spPr bwMode="auto">
            <a:xfrm>
              <a:off x="1176" y="262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7" name="Text Box 58"/>
            <p:cNvSpPr txBox="1">
              <a:spLocks noChangeArrowheads="1"/>
            </p:cNvSpPr>
            <p:nvPr/>
          </p:nvSpPr>
          <p:spPr bwMode="auto">
            <a:xfrm>
              <a:off x="1316" y="232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26729" name="Group 105"/>
          <p:cNvGrpSpPr>
            <a:grpSpLocks/>
          </p:cNvGrpSpPr>
          <p:nvPr/>
        </p:nvGrpSpPr>
        <p:grpSpPr bwMode="auto">
          <a:xfrm>
            <a:off x="4038600" y="1804987"/>
            <a:ext cx="1066800" cy="1628774"/>
            <a:chOff x="2544" y="1137"/>
            <a:chExt cx="672" cy="1026"/>
          </a:xfrm>
        </p:grpSpPr>
        <p:grpSp>
          <p:nvGrpSpPr>
            <p:cNvPr id="26656" name="Group 32"/>
            <p:cNvGrpSpPr>
              <a:grpSpLocks/>
            </p:cNvGrpSpPr>
            <p:nvPr/>
          </p:nvGrpSpPr>
          <p:grpSpPr bwMode="auto">
            <a:xfrm>
              <a:off x="2760" y="1981"/>
              <a:ext cx="240" cy="182"/>
              <a:chOff x="1176" y="1776"/>
              <a:chExt cx="240" cy="182"/>
            </a:xfrm>
          </p:grpSpPr>
          <p:sp>
            <p:nvSpPr>
              <p:cNvPr id="8" name="Text Box 3"/>
              <p:cNvSpPr txBox="1">
                <a:spLocks noChangeArrowheads="1"/>
              </p:cNvSpPr>
              <p:nvPr/>
            </p:nvSpPr>
            <p:spPr bwMode="auto">
              <a:xfrm>
                <a:off x="1199" y="1776"/>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s</a:t>
                </a:r>
                <a:r>
                  <a:rPr lang="es-MX" sz="1400" baseline="-25000">
                    <a:solidFill>
                      <a:srgbClr val="000099"/>
                    </a:solidFill>
                    <a:latin typeface="Arial" charset="0"/>
                  </a:rPr>
                  <a:t>2px</a:t>
                </a:r>
              </a:p>
            </p:txBody>
          </p:sp>
          <p:sp>
            <p:nvSpPr>
              <p:cNvPr id="26629" name="Line 5"/>
              <p:cNvSpPr>
                <a:spLocks noChangeShapeType="1"/>
              </p:cNvSpPr>
              <p:nvPr/>
            </p:nvSpPr>
            <p:spPr bwMode="auto">
              <a:xfrm>
                <a:off x="1176" y="1795"/>
                <a:ext cx="240" cy="0"/>
              </a:xfrm>
              <a:prstGeom prst="line">
                <a:avLst/>
              </a:prstGeom>
              <a:noFill/>
              <a:ln w="19050">
                <a:solidFill>
                  <a:srgbClr val="000099"/>
                </a:solidFill>
                <a:miter lim="800000"/>
                <a:headEnd/>
                <a:tailEnd/>
              </a:ln>
              <a:effectLst/>
            </p:spPr>
            <p:txBody>
              <a:bodyPr wrap="none" bIns="72000"/>
              <a:lstStyle/>
              <a:p>
                <a:endParaRPr lang="es-MX"/>
              </a:p>
            </p:txBody>
          </p:sp>
        </p:grpSp>
        <p:grpSp>
          <p:nvGrpSpPr>
            <p:cNvPr id="26653" name="Group 29"/>
            <p:cNvGrpSpPr>
              <a:grpSpLocks/>
            </p:cNvGrpSpPr>
            <p:nvPr/>
          </p:nvGrpSpPr>
          <p:grpSpPr bwMode="auto">
            <a:xfrm>
              <a:off x="2760" y="1137"/>
              <a:ext cx="240" cy="207"/>
              <a:chOff x="1176" y="993"/>
              <a:chExt cx="240" cy="207"/>
            </a:xfrm>
          </p:grpSpPr>
          <p:sp>
            <p:nvSpPr>
              <p:cNvPr id="26638" name="Line 14"/>
              <p:cNvSpPr>
                <a:spLocks noChangeShapeType="1"/>
              </p:cNvSpPr>
              <p:nvPr/>
            </p:nvSpPr>
            <p:spPr bwMode="auto">
              <a:xfrm flipV="1">
                <a:off x="1176" y="100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9" name="Text Box 21"/>
              <p:cNvSpPr txBox="1">
                <a:spLocks noChangeArrowheads="1"/>
              </p:cNvSpPr>
              <p:nvPr/>
            </p:nvSpPr>
            <p:spPr bwMode="auto">
              <a:xfrm>
                <a:off x="1202" y="993"/>
                <a:ext cx="191"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dirty="0">
                    <a:solidFill>
                      <a:srgbClr val="000099"/>
                    </a:solidFill>
                    <a:latin typeface="Symbol" pitchFamily="18" charset="2"/>
                  </a:rPr>
                  <a:t>s</a:t>
                </a:r>
                <a:r>
                  <a:rPr lang="es-MX" sz="1400" baseline="-25000" dirty="0">
                    <a:solidFill>
                      <a:srgbClr val="000099"/>
                    </a:solidFill>
                    <a:latin typeface="Arial" charset="0"/>
                  </a:rPr>
                  <a:t>2px</a:t>
                </a:r>
              </a:p>
            </p:txBody>
          </p:sp>
          <p:sp>
            <p:nvSpPr>
              <p:cNvPr id="10" name="Text Box 22"/>
              <p:cNvSpPr txBox="1">
                <a:spLocks noChangeArrowheads="1"/>
              </p:cNvSpPr>
              <p:nvPr/>
            </p:nvSpPr>
            <p:spPr bwMode="auto">
              <a:xfrm>
                <a:off x="1312" y="100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nvGrpSpPr>
            <p:cNvPr id="26655" name="Group 31"/>
            <p:cNvGrpSpPr>
              <a:grpSpLocks/>
            </p:cNvGrpSpPr>
            <p:nvPr/>
          </p:nvGrpSpPr>
          <p:grpSpPr bwMode="auto">
            <a:xfrm>
              <a:off x="2544" y="1714"/>
              <a:ext cx="672" cy="184"/>
              <a:chOff x="960" y="1536"/>
              <a:chExt cx="672" cy="184"/>
            </a:xfrm>
          </p:grpSpPr>
          <p:sp>
            <p:nvSpPr>
              <p:cNvPr id="26636" name="Line 12"/>
              <p:cNvSpPr>
                <a:spLocks noChangeShapeType="1"/>
              </p:cNvSpPr>
              <p:nvPr/>
            </p:nvSpPr>
            <p:spPr bwMode="auto">
              <a:xfrm>
                <a:off x="960" y="156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26637" name="Line 13"/>
              <p:cNvSpPr>
                <a:spLocks noChangeShapeType="1"/>
              </p:cNvSpPr>
              <p:nvPr/>
            </p:nvSpPr>
            <p:spPr bwMode="auto">
              <a:xfrm>
                <a:off x="1392" y="1569"/>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1" name="Text Box 23"/>
              <p:cNvSpPr txBox="1">
                <a:spLocks noChangeArrowheads="1"/>
              </p:cNvSpPr>
              <p:nvPr/>
            </p:nvSpPr>
            <p:spPr bwMode="auto">
              <a:xfrm>
                <a:off x="989" y="1538"/>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12" name="Text Box 24"/>
              <p:cNvSpPr txBox="1">
                <a:spLocks noChangeArrowheads="1"/>
              </p:cNvSpPr>
              <p:nvPr/>
            </p:nvSpPr>
            <p:spPr bwMode="auto">
              <a:xfrm>
                <a:off x="1414" y="1536"/>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grpSp>
        <p:grpSp>
          <p:nvGrpSpPr>
            <p:cNvPr id="26654" name="Group 30"/>
            <p:cNvGrpSpPr>
              <a:grpSpLocks/>
            </p:cNvGrpSpPr>
            <p:nvPr/>
          </p:nvGrpSpPr>
          <p:grpSpPr bwMode="auto">
            <a:xfrm>
              <a:off x="2544" y="1429"/>
              <a:ext cx="672" cy="200"/>
              <a:chOff x="960" y="1251"/>
              <a:chExt cx="672" cy="200"/>
            </a:xfrm>
          </p:grpSpPr>
          <p:sp>
            <p:nvSpPr>
              <p:cNvPr id="26639" name="Line 15"/>
              <p:cNvSpPr>
                <a:spLocks noChangeShapeType="1"/>
              </p:cNvSpPr>
              <p:nvPr/>
            </p:nvSpPr>
            <p:spPr bwMode="auto">
              <a:xfrm flipV="1">
                <a:off x="960" y="126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26640" name="Line 16"/>
              <p:cNvSpPr>
                <a:spLocks noChangeShapeType="1"/>
              </p:cNvSpPr>
              <p:nvPr/>
            </p:nvSpPr>
            <p:spPr bwMode="auto">
              <a:xfrm flipV="1">
                <a:off x="1392" y="1264"/>
                <a:ext cx="240" cy="0"/>
              </a:xfrm>
              <a:prstGeom prst="line">
                <a:avLst/>
              </a:prstGeom>
              <a:noFill/>
              <a:ln w="19050">
                <a:solidFill>
                  <a:srgbClr val="000099"/>
                </a:solidFill>
                <a:miter lim="800000"/>
                <a:headEnd/>
                <a:tailEnd/>
              </a:ln>
              <a:effectLst/>
            </p:spPr>
            <p:txBody>
              <a:bodyPr wrap="none" bIns="72000"/>
              <a:lstStyle/>
              <a:p>
                <a:endParaRPr lang="es-MX"/>
              </a:p>
            </p:txBody>
          </p:sp>
          <p:sp>
            <p:nvSpPr>
              <p:cNvPr id="13" name="Text Box 25"/>
              <p:cNvSpPr txBox="1">
                <a:spLocks noChangeArrowheads="1"/>
              </p:cNvSpPr>
              <p:nvPr/>
            </p:nvSpPr>
            <p:spPr bwMode="auto">
              <a:xfrm>
                <a:off x="991" y="1259"/>
                <a:ext cx="184"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2py</a:t>
                </a:r>
              </a:p>
            </p:txBody>
          </p:sp>
          <p:sp>
            <p:nvSpPr>
              <p:cNvPr id="14" name="Text Box 26"/>
              <p:cNvSpPr txBox="1">
                <a:spLocks noChangeArrowheads="1"/>
              </p:cNvSpPr>
              <p:nvPr/>
            </p:nvSpPr>
            <p:spPr bwMode="auto">
              <a:xfrm>
                <a:off x="1416" y="1259"/>
                <a:ext cx="189" cy="182"/>
              </a:xfrm>
              <a:prstGeom prst="rect">
                <a:avLst/>
              </a:prstGeom>
              <a:noFill/>
              <a:ln w="9525">
                <a:noFill/>
                <a:miter lim="800000"/>
                <a:headEnd/>
                <a:tailEnd/>
              </a:ln>
            </p:spPr>
            <p:txBody>
              <a:bodyPr wrap="none" lIns="0" tIns="0" rIns="0" bIns="72000">
                <a:spAutoFit/>
              </a:bodyPr>
              <a:lstStyle/>
              <a:p>
                <a:pPr algn="just">
                  <a:spcAft>
                    <a:spcPct val="70000"/>
                  </a:spcAft>
                </a:pPr>
                <a:r>
                  <a:rPr lang="es-MX" sz="1400">
                    <a:solidFill>
                      <a:srgbClr val="000099"/>
                    </a:solidFill>
                    <a:latin typeface="Symbol" pitchFamily="18" charset="2"/>
                  </a:rPr>
                  <a:t>p</a:t>
                </a:r>
                <a:r>
                  <a:rPr lang="es-MX" sz="1400" baseline="-25000">
                    <a:solidFill>
                      <a:srgbClr val="000099"/>
                    </a:solidFill>
                    <a:latin typeface="Arial" charset="0"/>
                  </a:rPr>
                  <a:t>2pz</a:t>
                </a:r>
              </a:p>
            </p:txBody>
          </p:sp>
          <p:sp>
            <p:nvSpPr>
              <p:cNvPr id="15" name="Text Box 27"/>
              <p:cNvSpPr txBox="1">
                <a:spLocks noChangeArrowheads="1"/>
              </p:cNvSpPr>
              <p:nvPr/>
            </p:nvSpPr>
            <p:spPr bwMode="auto">
              <a:xfrm>
                <a:off x="1519" y="1251"/>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sp>
            <p:nvSpPr>
              <p:cNvPr id="16" name="Text Box 28"/>
              <p:cNvSpPr txBox="1">
                <a:spLocks noChangeArrowheads="1"/>
              </p:cNvSpPr>
              <p:nvPr/>
            </p:nvSpPr>
            <p:spPr bwMode="auto">
              <a:xfrm>
                <a:off x="1089" y="1252"/>
                <a:ext cx="50" cy="199"/>
              </a:xfrm>
              <a:prstGeom prst="rect">
                <a:avLst/>
              </a:prstGeom>
              <a:noFill/>
              <a:ln w="9525">
                <a:noFill/>
                <a:miter lim="800000"/>
                <a:headEnd/>
                <a:tailEnd/>
              </a:ln>
            </p:spPr>
            <p:txBody>
              <a:bodyPr wrap="none" lIns="0" tIns="0" rIns="0" bIns="72000">
                <a:spAutoFit/>
              </a:bodyPr>
              <a:lstStyle/>
              <a:p>
                <a:pPr algn="just">
                  <a:spcAft>
                    <a:spcPct val="70000"/>
                  </a:spcAft>
                </a:pPr>
                <a:r>
                  <a:rPr lang="es-MX" sz="1600">
                    <a:solidFill>
                      <a:srgbClr val="000099"/>
                    </a:solidFill>
                    <a:latin typeface="Arial" charset="0"/>
                  </a:rPr>
                  <a:t>*</a:t>
                </a:r>
              </a:p>
            </p:txBody>
          </p:sp>
        </p:grpSp>
      </p:grpSp>
      <p:sp>
        <p:nvSpPr>
          <p:cNvPr id="39"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Contenido energético de los OM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26728"/>
                                        </p:tgtEl>
                                        <p:attrNameLst>
                                          <p:attrName>style.visibility</p:attrName>
                                        </p:attrNameLst>
                                      </p:cBhvr>
                                      <p:to>
                                        <p:strVal val="visible"/>
                                      </p:to>
                                    </p:set>
                                    <p:animEffect transition="in" filter="strips(upRight)">
                                      <p:cBhvr>
                                        <p:cTn id="7" dur="500"/>
                                        <p:tgtEl>
                                          <p:spTgt spid="2672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26684"/>
                                        </p:tgtEl>
                                        <p:attrNameLst>
                                          <p:attrName>style.visibility</p:attrName>
                                        </p:attrNameLst>
                                      </p:cBhvr>
                                      <p:to>
                                        <p:strVal val="visible"/>
                                      </p:to>
                                    </p:set>
                                    <p:animEffect transition="in" filter="strips(upRight)">
                                      <p:cBhvr>
                                        <p:cTn id="12" dur="500"/>
                                        <p:tgtEl>
                                          <p:spTgt spid="2668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26683"/>
                                        </p:tgtEl>
                                        <p:attrNameLst>
                                          <p:attrName>style.visibility</p:attrName>
                                        </p:attrNameLst>
                                      </p:cBhvr>
                                      <p:to>
                                        <p:strVal val="visible"/>
                                      </p:to>
                                    </p:set>
                                    <p:animEffect transition="in" filter="strips(upRight)">
                                      <p:cBhvr>
                                        <p:cTn id="17" dur="500"/>
                                        <p:tgtEl>
                                          <p:spTgt spid="2668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nodeType="clickEffect">
                                  <p:stCondLst>
                                    <p:cond delay="0"/>
                                  </p:stCondLst>
                                  <p:childTnLst>
                                    <p:set>
                                      <p:cBhvr>
                                        <p:cTn id="21" dur="1" fill="hold">
                                          <p:stCondLst>
                                            <p:cond delay="0"/>
                                          </p:stCondLst>
                                        </p:cTn>
                                        <p:tgtEl>
                                          <p:spTgt spid="26729"/>
                                        </p:tgtEl>
                                        <p:attrNameLst>
                                          <p:attrName>style.visibility</p:attrName>
                                        </p:attrNameLst>
                                      </p:cBhvr>
                                      <p:to>
                                        <p:strVal val="visible"/>
                                      </p:to>
                                    </p:set>
                                    <p:animEffect transition="in" filter="strips(upRight)">
                                      <p:cBhvr>
                                        <p:cTn id="22" dur="500"/>
                                        <p:tgtEl>
                                          <p:spTgt spid="26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995363" y="2209800"/>
            <a:ext cx="7151687" cy="2585323"/>
          </a:xfrm>
          <a:prstGeom prst="rect">
            <a:avLst/>
          </a:prstGeom>
          <a:noFill/>
          <a:ln w="9525">
            <a:noFill/>
            <a:miter lim="800000"/>
            <a:headEnd/>
            <a:tailEnd/>
          </a:ln>
        </p:spPr>
        <p:txBody>
          <a:bodyPr>
            <a:spAutoFit/>
          </a:bodyPr>
          <a:lstStyle/>
          <a:p>
            <a:pPr algn="just">
              <a:lnSpc>
                <a:spcPct val="150000"/>
              </a:lnSpc>
              <a:spcAft>
                <a:spcPct val="70000"/>
              </a:spcAft>
            </a:pPr>
            <a:r>
              <a:rPr lang="es-MX" sz="1800" dirty="0">
                <a:solidFill>
                  <a:srgbClr val="000099"/>
                </a:solidFill>
                <a:latin typeface="Arial" charset="0"/>
              </a:rPr>
              <a:t>Además de lo anterior, cuando los átomos que se unen son pequeños, no solo se presentan las interacciones </a:t>
            </a:r>
            <a:r>
              <a:rPr lang="es-MX" sz="1800" b="1" dirty="0">
                <a:solidFill>
                  <a:srgbClr val="000099"/>
                </a:solidFill>
                <a:latin typeface="Arial" charset="0"/>
              </a:rPr>
              <a:t>s </a:t>
            </a:r>
            <a:r>
              <a:rPr lang="es-MX" sz="1800" b="1" dirty="0">
                <a:solidFill>
                  <a:srgbClr val="000099"/>
                </a:solidFill>
                <a:latin typeface="Arial" charset="0"/>
                <a:cs typeface="Arial" charset="0"/>
              </a:rPr>
              <a:t>– </a:t>
            </a:r>
            <a:r>
              <a:rPr lang="es-MX" sz="1800" b="1" dirty="0">
                <a:solidFill>
                  <a:srgbClr val="000099"/>
                </a:solidFill>
                <a:latin typeface="Arial" charset="0"/>
              </a:rPr>
              <a:t>s</a:t>
            </a:r>
            <a:r>
              <a:rPr lang="es-MX" sz="1800" dirty="0">
                <a:solidFill>
                  <a:srgbClr val="000099"/>
                </a:solidFill>
                <a:latin typeface="Arial" charset="0"/>
              </a:rPr>
              <a:t> y </a:t>
            </a:r>
            <a:r>
              <a:rPr lang="es-MX" sz="1800" b="1" dirty="0">
                <a:solidFill>
                  <a:srgbClr val="000099"/>
                </a:solidFill>
                <a:latin typeface="Arial" charset="0"/>
              </a:rPr>
              <a:t>p </a:t>
            </a:r>
            <a:r>
              <a:rPr lang="es-MX" sz="1800" b="1" dirty="0">
                <a:solidFill>
                  <a:srgbClr val="000099"/>
                </a:solidFill>
                <a:latin typeface="Arial" charset="0"/>
                <a:cs typeface="Arial" charset="0"/>
              </a:rPr>
              <a:t>–</a:t>
            </a:r>
            <a:r>
              <a:rPr lang="es-MX" sz="1800" b="1" dirty="0">
                <a:solidFill>
                  <a:srgbClr val="000099"/>
                </a:solidFill>
                <a:latin typeface="Arial" charset="0"/>
              </a:rPr>
              <a:t> p</a:t>
            </a:r>
            <a:r>
              <a:rPr lang="es-MX" sz="1800" dirty="0">
                <a:solidFill>
                  <a:srgbClr val="000099"/>
                </a:solidFill>
                <a:latin typeface="Arial" charset="0"/>
              </a:rPr>
              <a:t>, sino que también se presenta la interacción </a:t>
            </a:r>
            <a:r>
              <a:rPr lang="es-MX" sz="1800" b="1" dirty="0">
                <a:solidFill>
                  <a:srgbClr val="000099"/>
                </a:solidFill>
                <a:latin typeface="Arial" charset="0"/>
              </a:rPr>
              <a:t>s </a:t>
            </a:r>
            <a:r>
              <a:rPr lang="es-MX" sz="1800" b="1" dirty="0">
                <a:solidFill>
                  <a:srgbClr val="000099"/>
                </a:solidFill>
                <a:latin typeface="Arial" charset="0"/>
                <a:cs typeface="Arial" charset="0"/>
              </a:rPr>
              <a:t>–</a:t>
            </a:r>
            <a:r>
              <a:rPr lang="es-MX" sz="1800" b="1" dirty="0">
                <a:solidFill>
                  <a:srgbClr val="000099"/>
                </a:solidFill>
                <a:latin typeface="Arial" charset="0"/>
              </a:rPr>
              <a:t> p</a:t>
            </a:r>
            <a:r>
              <a:rPr lang="es-MX" sz="1800" dirty="0">
                <a:solidFill>
                  <a:srgbClr val="000099"/>
                </a:solidFill>
                <a:latin typeface="Arial" charset="0"/>
              </a:rPr>
              <a:t>, la cual se denomina interacción cruzada; de tal forma que, acomodando los orbitales moleculares en un diagrama de energía, éstos quedarían de la forma siguiente:</a:t>
            </a:r>
          </a:p>
        </p:txBody>
      </p:sp>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Contenido energético de los OM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theme/theme1.xml><?xml version="1.0" encoding="utf-8"?>
<a:theme xmlns:a="http://schemas.openxmlformats.org/drawingml/2006/main" name="Ingeniería1">
  <a:themeElements>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ngeniería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programa\Microsoft\Plantillas\Ingeniería1.pot</Template>
  <TotalTime>2977</TotalTime>
  <Words>597</Words>
  <Application>Microsoft Office PowerPoint</Application>
  <PresentationFormat>Presentación en pantalla (4:3)</PresentationFormat>
  <Paragraphs>166</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Arial Black</vt:lpstr>
      <vt:lpstr>Symbol</vt:lpstr>
      <vt:lpstr>Times New Roman</vt:lpstr>
      <vt:lpstr>Ingeniería1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Márquez</cp:lastModifiedBy>
  <cp:revision>201</cp:revision>
  <dcterms:created xsi:type="dcterms:W3CDTF">2006-08-24T12:20:22Z</dcterms:created>
  <dcterms:modified xsi:type="dcterms:W3CDTF">2019-08-19T04:14:42Z</dcterms:modified>
</cp:coreProperties>
</file>