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31" r:id="rId3"/>
    <p:sldId id="358" r:id="rId4"/>
    <p:sldId id="361" r:id="rId5"/>
    <p:sldId id="359" r:id="rId6"/>
    <p:sldId id="365" r:id="rId7"/>
    <p:sldId id="360" r:id="rId8"/>
    <p:sldId id="362" r:id="rId9"/>
    <p:sldId id="363" r:id="rId10"/>
    <p:sldId id="364" r:id="rId11"/>
    <p:sldId id="366" r:id="rId12"/>
  </p:sldIdLst>
  <p:sldSz cx="9144000" cy="6858000" type="screen4x3"/>
  <p:notesSz cx="6858000" cy="9144000"/>
  <p:defaultTextStyle>
    <a:defPPr>
      <a:defRPr lang="es-E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FLAZE+CQIx5ewguXUcjedw==" hashData="IbNFTDZGQ4/LxyO40Tfj3GhbfN0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0"/>
    <a:srgbClr val="FAFAE6"/>
    <a:srgbClr val="009900"/>
    <a:srgbClr val="28F841"/>
    <a:srgbClr val="808080"/>
    <a:srgbClr val="969696"/>
    <a:srgbClr val="0033CC"/>
    <a:srgbClr val="FF0000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23" autoAdjust="0"/>
    <p:restoredTop sz="92374" autoAdjust="0"/>
  </p:normalViewPr>
  <p:slideViewPr>
    <p:cSldViewPr showGuides="1">
      <p:cViewPr varScale="1">
        <p:scale>
          <a:sx n="86" d="100"/>
          <a:sy n="86" d="100"/>
        </p:scale>
        <p:origin x="9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fld id="{5A0720D8-24F1-4F17-BF6D-B3BCB656A45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191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131FBFFD-6688-4990-BAA8-1030598BD1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008029"/>
            <a:ext cx="9144000" cy="252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 dirty="0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327FBFD5-9EC3-4CC9-878B-3248501FAA0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85963" y="53247"/>
            <a:ext cx="357207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C439D574-B355-40C1-9082-E8165C4B30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7966" y="446410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8D14E5A-F59C-4B6A-A6A9-8ED1D94C776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45" y="0"/>
            <a:ext cx="1003095" cy="125394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73AEF48-CE9D-4C18-95C4-2B1A06ACE9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79" y="-12899"/>
            <a:ext cx="1083259" cy="1212152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id="{14771D82-9219-4DDF-AABA-4B5D00E900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07363"/>
            <a:ext cx="9144000" cy="252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/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89391C70-FA1A-417E-BE2E-9C56BC34894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8908" y="6564517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066800" y="2971800"/>
            <a:ext cx="7010400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s-ES" sz="4800" dirty="0">
                <a:solidFill>
                  <a:srgbClr val="000066"/>
                </a:solidFill>
                <a:effectLst/>
                <a:latin typeface="Arial" pitchFamily="34" charset="0"/>
                <a:cs typeface="Arial" pitchFamily="34" charset="0"/>
              </a:rPr>
              <a:t>TERMOQUÍMICA</a:t>
            </a:r>
          </a:p>
        </p:txBody>
      </p:sp>
      <p:sp>
        <p:nvSpPr>
          <p:cNvPr id="4" name="1 CuadroTexto"/>
          <p:cNvSpPr txBox="1"/>
          <p:nvPr/>
        </p:nvSpPr>
        <p:spPr>
          <a:xfrm>
            <a:off x="3059832" y="549748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M. C. Q.  Alfredo Velásquez Márquez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119950" y="1773391"/>
            <a:ext cx="4897730" cy="391518"/>
            <a:chOff x="2119950" y="980728"/>
            <a:chExt cx="4897730" cy="391518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2119950" y="980728"/>
              <a:ext cx="2955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A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3534509" y="1002914"/>
              <a:ext cx="2955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B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5285060" y="1002914"/>
              <a:ext cx="2955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C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6722159" y="1002914"/>
              <a:ext cx="2955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D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cxnSp>
          <p:nvCxnSpPr>
            <p:cNvPr id="12" name="11 Conector recto de flecha"/>
            <p:cNvCxnSpPr/>
            <p:nvPr/>
          </p:nvCxnSpPr>
          <p:spPr bwMode="auto">
            <a:xfrm>
              <a:off x="4276283" y="1225328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2837603" y="980728"/>
              <a:ext cx="2522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+</a:t>
              </a:r>
              <a:endParaRPr lang="es-ES" sz="2400" baseline="-25000" dirty="0">
                <a:solidFill>
                  <a:srgbClr val="28F841"/>
                </a:solidFill>
                <a:effectLst/>
              </a:endParaRP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6025250" y="980728"/>
              <a:ext cx="2522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+</a:t>
              </a:r>
              <a:endParaRPr lang="es-ES" sz="2400" baseline="-25000" dirty="0">
                <a:solidFill>
                  <a:srgbClr val="28F841"/>
                </a:solidFill>
                <a:effectLst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2035124" y="2781394"/>
            <a:ext cx="5000660" cy="503590"/>
            <a:chOff x="2285984" y="3286124"/>
            <a:chExt cx="5000660" cy="503590"/>
          </a:xfrm>
        </p:grpSpPr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2285984" y="3286124"/>
              <a:ext cx="5000660" cy="503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MX" sz="2000" b="0" dirty="0" err="1">
                  <a:solidFill>
                    <a:srgbClr val="000099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2000" b="0" dirty="0" err="1">
                  <a:solidFill>
                    <a:srgbClr val="000099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2000" b="0" baseline="-25000" dirty="0" err="1">
                  <a:solidFill>
                    <a:srgbClr val="000099"/>
                  </a:solidFill>
                  <a:effectLst/>
                  <a:cs typeface="Times New Roman" pitchFamily="18" charset="0"/>
                </a:rPr>
                <a:t>r</a:t>
              </a:r>
              <a:r>
                <a:rPr lang="es-MX" sz="2000" b="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  =  (∑</a:t>
              </a:r>
              <a:r>
                <a:rPr lang="es-MX" sz="2000" b="0" dirty="0">
                  <a:solidFill>
                    <a:srgbClr val="000099"/>
                  </a:solidFill>
                  <a:effectLst/>
                  <a:latin typeface="Symbol" pitchFamily="18" charset="2"/>
                  <a:cs typeface="Times New Roman" pitchFamily="18" charset="0"/>
                </a:rPr>
                <a:t> </a:t>
              </a:r>
              <a:r>
                <a:rPr lang="es-MX" sz="2000" b="0" dirty="0" err="1">
                  <a:solidFill>
                    <a:srgbClr val="000099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2000" b="0" dirty="0" err="1">
                  <a:solidFill>
                    <a:srgbClr val="000099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2000" b="0" baseline="-25000" dirty="0" err="1">
                  <a:solidFill>
                    <a:srgbClr val="000099"/>
                  </a:solidFill>
                  <a:effectLst/>
                  <a:cs typeface="Times New Roman" pitchFamily="18" charset="0"/>
                </a:rPr>
                <a:t>f</a:t>
              </a:r>
              <a:r>
                <a:rPr lang="es-MX" sz="2000" b="0" baseline="-250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 </a:t>
              </a:r>
              <a:r>
                <a:rPr lang="es-MX" sz="2000" b="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)</a:t>
              </a:r>
              <a:r>
                <a:rPr lang="es-MX" sz="2000" b="0" baseline="-250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Productos</a:t>
              </a:r>
              <a:r>
                <a:rPr lang="es-MX" sz="2000" b="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 ─ (∑</a:t>
              </a:r>
              <a:r>
                <a:rPr lang="es-MX" sz="2000" b="0" dirty="0">
                  <a:solidFill>
                    <a:srgbClr val="000099"/>
                  </a:solidFill>
                  <a:effectLst/>
                  <a:latin typeface="Symbol" pitchFamily="18" charset="2"/>
                  <a:cs typeface="Times New Roman" pitchFamily="18" charset="0"/>
                </a:rPr>
                <a:t> </a:t>
              </a:r>
              <a:r>
                <a:rPr lang="es-MX" sz="2000" b="0" dirty="0" err="1">
                  <a:solidFill>
                    <a:srgbClr val="000099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2000" b="0" dirty="0" err="1">
                  <a:solidFill>
                    <a:srgbClr val="000099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2000" b="0" baseline="-25000" dirty="0" err="1">
                  <a:solidFill>
                    <a:srgbClr val="000099"/>
                  </a:solidFill>
                  <a:effectLst/>
                  <a:cs typeface="Times New Roman" pitchFamily="18" charset="0"/>
                </a:rPr>
                <a:t>f</a:t>
              </a:r>
              <a:r>
                <a:rPr lang="es-MX" sz="2000" b="0" baseline="-250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 </a:t>
              </a:r>
              <a:r>
                <a:rPr lang="es-MX" sz="2000" b="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)</a:t>
              </a:r>
              <a:r>
                <a:rPr lang="es-MX" sz="2000" b="0" baseline="-250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Reactivos</a:t>
              </a:r>
              <a:r>
                <a:rPr lang="es-MX" sz="2000" b="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  </a:t>
              </a:r>
              <a:endParaRPr lang="es-ES" sz="2000" b="0" baseline="-25000" dirty="0">
                <a:solidFill>
                  <a:srgbClr val="28F841"/>
                </a:solidFill>
                <a:effectLst/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2907660" y="3296757"/>
              <a:ext cx="28575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b="0" dirty="0">
                  <a:solidFill>
                    <a:schemeClr val="accent2">
                      <a:lumMod val="75000"/>
                    </a:schemeClr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013345" y="3287232"/>
              <a:ext cx="28575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b="0" dirty="0">
                  <a:solidFill>
                    <a:schemeClr val="accent2">
                      <a:lumMod val="75000"/>
                    </a:schemeClr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5939624" y="3296757"/>
              <a:ext cx="28575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b="0" dirty="0">
                  <a:solidFill>
                    <a:schemeClr val="accent2">
                      <a:lumMod val="75000"/>
                    </a:schemeClr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717631" y="4677061"/>
            <a:ext cx="7707232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Las entalpías de formación de cada compuesto se consultan en tablas.</a:t>
            </a:r>
          </a:p>
        </p:txBody>
      </p:sp>
      <p:grpSp>
        <p:nvGrpSpPr>
          <p:cNvPr id="38" name="37 Grupo"/>
          <p:cNvGrpSpPr/>
          <p:nvPr/>
        </p:nvGrpSpPr>
        <p:grpSpPr>
          <a:xfrm>
            <a:off x="1867989" y="3765237"/>
            <a:ext cx="5429288" cy="527859"/>
            <a:chOff x="1867989" y="3289117"/>
            <a:chExt cx="5429288" cy="527859"/>
          </a:xfrm>
        </p:grpSpPr>
        <p:grpSp>
          <p:nvGrpSpPr>
            <p:cNvPr id="35" name="34 Grupo"/>
            <p:cNvGrpSpPr/>
            <p:nvPr/>
          </p:nvGrpSpPr>
          <p:grpSpPr>
            <a:xfrm>
              <a:off x="1867989" y="3289117"/>
              <a:ext cx="5429288" cy="527859"/>
              <a:chOff x="1357290" y="4714884"/>
              <a:chExt cx="5429288" cy="527859"/>
            </a:xfrm>
          </p:grpSpPr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6239333" y="4714884"/>
                <a:ext cx="285752" cy="437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1600" b="0" dirty="0">
                    <a:solidFill>
                      <a:schemeClr val="accent2">
                        <a:lumMod val="75000"/>
                      </a:schemeClr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1357290" y="4714884"/>
                <a:ext cx="5429288" cy="503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eaLnBrk="1" hangingPunct="1">
                  <a:lnSpc>
                    <a:spcPct val="140000"/>
                  </a:lnSpc>
                  <a:spcAft>
                    <a:spcPct val="40000"/>
                  </a:spcAft>
                </a:pPr>
                <a:r>
                  <a:rPr lang="es-MX" sz="2000" b="0" dirty="0" err="1">
                    <a:solidFill>
                      <a:srgbClr val="000099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000" b="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000" b="0" baseline="-2500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r</a:t>
                </a:r>
                <a:r>
                  <a:rPr lang="es-MX" sz="2000" b="0" dirty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  =  (</a:t>
                </a:r>
                <a:r>
                  <a:rPr lang="es-MX" sz="2000" b="0" dirty="0" err="1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2000" b="0" dirty="0" err="1">
                    <a:solidFill>
                      <a:srgbClr val="000099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000" b="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000" b="0" baseline="-2500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000" b="0" dirty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    +  </a:t>
                </a:r>
                <a:r>
                  <a:rPr lang="es-MX" sz="2000" b="0" dirty="0" err="1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2000" b="0" dirty="0" err="1">
                    <a:solidFill>
                      <a:srgbClr val="000099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000" b="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000" b="0" baseline="-2500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000" b="0" dirty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   ) ─ (</a:t>
                </a:r>
                <a:r>
                  <a:rPr lang="es-MX" sz="2000" b="0" dirty="0" err="1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2000" b="0" dirty="0" err="1">
                    <a:solidFill>
                      <a:srgbClr val="000099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000" b="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000" b="0" baseline="-2500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000" b="0" dirty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    +  </a:t>
                </a:r>
                <a:r>
                  <a:rPr lang="es-MX" sz="2000" b="0" dirty="0" err="1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2000" b="0" dirty="0" err="1">
                    <a:solidFill>
                      <a:srgbClr val="000099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000" b="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000" b="0" baseline="-2500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000" b="0" dirty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   )</a:t>
                </a:r>
                <a:endParaRPr lang="es-ES" sz="2000" b="0" baseline="-25000" dirty="0">
                  <a:solidFill>
                    <a:srgbClr val="28F841"/>
                  </a:solidFill>
                  <a:effectLst/>
                </a:endParaRPr>
              </a:p>
            </p:txBody>
          </p:sp>
          <p:sp>
            <p:nvSpPr>
              <p:cNvPr id="28" name="Text Box 3"/>
              <p:cNvSpPr txBox="1">
                <a:spLocks noChangeArrowheads="1"/>
              </p:cNvSpPr>
              <p:nvPr/>
            </p:nvSpPr>
            <p:spPr bwMode="auto">
              <a:xfrm>
                <a:off x="2805100" y="4714884"/>
                <a:ext cx="285752" cy="437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1600" b="0" dirty="0">
                    <a:solidFill>
                      <a:schemeClr val="accent2">
                        <a:lumMod val="75000"/>
                      </a:schemeClr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3891735" y="4714884"/>
                <a:ext cx="285752" cy="437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1600" b="0" dirty="0">
                    <a:solidFill>
                      <a:schemeClr val="accent2">
                        <a:lumMod val="75000"/>
                      </a:schemeClr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30" name="Text Box 3"/>
              <p:cNvSpPr txBox="1">
                <a:spLocks noChangeArrowheads="1"/>
              </p:cNvSpPr>
              <p:nvPr/>
            </p:nvSpPr>
            <p:spPr bwMode="auto">
              <a:xfrm>
                <a:off x="5122238" y="4714884"/>
                <a:ext cx="285752" cy="437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1600" b="0" dirty="0">
                    <a:solidFill>
                      <a:schemeClr val="accent2">
                        <a:lumMod val="75000"/>
                      </a:schemeClr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31" name="30 Rectángulo"/>
              <p:cNvSpPr/>
              <p:nvPr/>
            </p:nvSpPr>
            <p:spPr>
              <a:xfrm>
                <a:off x="5187202" y="4958104"/>
                <a:ext cx="37266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20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aseline="-25000" dirty="0" err="1">
                    <a:solidFill>
                      <a:srgbClr val="009900"/>
                    </a:solidFill>
                    <a:effectLst/>
                    <a:cs typeface="Times New Roman" pitchFamily="18" charset="0"/>
                  </a:rPr>
                  <a:t>w</a:t>
                </a:r>
                <a:endParaRPr lang="es-ES" sz="1200" dirty="0">
                  <a:solidFill>
                    <a:srgbClr val="009900"/>
                  </a:solidFill>
                </a:endParaRPr>
              </a:p>
            </p:txBody>
          </p:sp>
          <p:sp>
            <p:nvSpPr>
              <p:cNvPr id="32" name="31 Rectángulo"/>
              <p:cNvSpPr/>
              <p:nvPr/>
            </p:nvSpPr>
            <p:spPr>
              <a:xfrm>
                <a:off x="6295743" y="4965744"/>
                <a:ext cx="35298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20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aseline="-25000" dirty="0" err="1">
                    <a:solidFill>
                      <a:srgbClr val="009900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200" dirty="0">
                  <a:solidFill>
                    <a:srgbClr val="009900"/>
                  </a:solidFill>
                </a:endParaRPr>
              </a:p>
            </p:txBody>
          </p:sp>
          <p:sp>
            <p:nvSpPr>
              <p:cNvPr id="33" name="32 Rectángulo"/>
              <p:cNvSpPr/>
              <p:nvPr/>
            </p:nvSpPr>
            <p:spPr>
              <a:xfrm>
                <a:off x="3967409" y="4961097"/>
                <a:ext cx="3465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20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aseline="-25000" dirty="0" err="1">
                    <a:solidFill>
                      <a:srgbClr val="009900"/>
                    </a:solidFill>
                    <a:effectLst/>
                    <a:cs typeface="Times New Roman" pitchFamily="18" charset="0"/>
                  </a:rPr>
                  <a:t>z</a:t>
                </a:r>
                <a:endParaRPr lang="es-ES" sz="1200" dirty="0">
                  <a:solidFill>
                    <a:srgbClr val="009900"/>
                  </a:solidFill>
                </a:endParaRPr>
              </a:p>
            </p:txBody>
          </p:sp>
          <p:sp>
            <p:nvSpPr>
              <p:cNvPr id="34" name="33 Rectángulo"/>
              <p:cNvSpPr/>
              <p:nvPr/>
            </p:nvSpPr>
            <p:spPr>
              <a:xfrm>
                <a:off x="2854282" y="4959217"/>
                <a:ext cx="35298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200" dirty="0" err="1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aseline="-25000" dirty="0" err="1">
                    <a:solidFill>
                      <a:srgbClr val="009900"/>
                    </a:solidFill>
                    <a:effectLst/>
                    <a:cs typeface="Times New Roman" pitchFamily="18" charset="0"/>
                  </a:rPr>
                  <a:t>y</a:t>
                </a:r>
                <a:endParaRPr lang="es-ES" sz="1200" dirty="0">
                  <a:solidFill>
                    <a:srgbClr val="009900"/>
                  </a:solidFill>
                </a:endParaRPr>
              </a:p>
            </p:txBody>
          </p:sp>
        </p:grpSp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2257078" y="3296757"/>
              <a:ext cx="28575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b="0" dirty="0">
                  <a:solidFill>
                    <a:schemeClr val="accent2">
                      <a:lumMod val="75000"/>
                    </a:schemeClr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1935463" y="1769199"/>
            <a:ext cx="4854450" cy="391518"/>
            <a:chOff x="2145013" y="1518414"/>
            <a:chExt cx="4854450" cy="391518"/>
          </a:xfrm>
        </p:grpSpPr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2145013" y="1518414"/>
              <a:ext cx="2442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a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0" name="Text Box 2"/>
            <p:cNvSpPr txBox="1">
              <a:spLocks noChangeArrowheads="1"/>
            </p:cNvSpPr>
            <p:nvPr/>
          </p:nvSpPr>
          <p:spPr bwMode="auto">
            <a:xfrm>
              <a:off x="3551558" y="1540600"/>
              <a:ext cx="2602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b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5310123" y="1540600"/>
              <a:ext cx="2442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c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6739208" y="1540600"/>
              <a:ext cx="2602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d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2393199" y="1936457"/>
            <a:ext cx="4714605" cy="268407"/>
            <a:chOff x="2215399" y="2096966"/>
            <a:chExt cx="4714605" cy="268407"/>
          </a:xfrm>
        </p:grpSpPr>
        <p:sp>
          <p:nvSpPr>
            <p:cNvPr id="46" name="Text Box 2"/>
            <p:cNvSpPr txBox="1">
              <a:spLocks noChangeArrowheads="1"/>
            </p:cNvSpPr>
            <p:nvPr/>
          </p:nvSpPr>
          <p:spPr bwMode="auto">
            <a:xfrm>
              <a:off x="2215399" y="2096966"/>
              <a:ext cx="1603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>
                  <a:solidFill>
                    <a:srgbClr val="009900"/>
                  </a:solidFill>
                  <a:effectLst/>
                  <a:cs typeface="Times New Roman" pitchFamily="18" charset="0"/>
                </a:rPr>
                <a:t>w</a:t>
              </a:r>
              <a:endParaRPr lang="es-ES" sz="16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7" name="Text Box 2"/>
            <p:cNvSpPr txBox="1">
              <a:spLocks noChangeArrowheads="1"/>
            </p:cNvSpPr>
            <p:nvPr/>
          </p:nvSpPr>
          <p:spPr bwMode="auto">
            <a:xfrm>
              <a:off x="3634151" y="2119152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>
                  <a:solidFill>
                    <a:srgbClr val="009900"/>
                  </a:solidFill>
                  <a:effectLst/>
                  <a:cs typeface="Times New Roman" pitchFamily="18" charset="0"/>
                </a:rPr>
                <a:t>x</a:t>
              </a:r>
              <a:endParaRPr lang="es-ES" sz="16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8" name="Text Box 2"/>
            <p:cNvSpPr txBox="1">
              <a:spLocks noChangeArrowheads="1"/>
            </p:cNvSpPr>
            <p:nvPr/>
          </p:nvSpPr>
          <p:spPr bwMode="auto">
            <a:xfrm>
              <a:off x="5384702" y="2119152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>
                  <a:solidFill>
                    <a:srgbClr val="009900"/>
                  </a:solidFill>
                  <a:effectLst/>
                  <a:cs typeface="Times New Roman" pitchFamily="18" charset="0"/>
                </a:rPr>
                <a:t>y</a:t>
              </a:r>
              <a:endParaRPr lang="es-ES" sz="16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9" name="Text Box 2"/>
            <p:cNvSpPr txBox="1">
              <a:spLocks noChangeArrowheads="1"/>
            </p:cNvSpPr>
            <p:nvPr/>
          </p:nvSpPr>
          <p:spPr bwMode="auto">
            <a:xfrm>
              <a:off x="6827412" y="2119152"/>
              <a:ext cx="1025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>
                  <a:solidFill>
                    <a:srgbClr val="009900"/>
                  </a:solidFill>
                  <a:effectLst/>
                  <a:cs typeface="Times New Roman" pitchFamily="18" charset="0"/>
                </a:rPr>
                <a:t>z</a:t>
              </a:r>
              <a:endParaRPr lang="es-ES" sz="1600" dirty="0">
                <a:solidFill>
                  <a:srgbClr val="009900"/>
                </a:solidFill>
                <a:effectLst/>
              </a:endParaRPr>
            </a:p>
          </p:txBody>
        </p:sp>
      </p:grp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851022" y="765175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Entalpía de reacción (tablas)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609630"/>
            <a:ext cx="561662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800" dirty="0">
                <a:solidFill>
                  <a:srgbClr val="000099"/>
                </a:solidFill>
                <a:effectLst/>
              </a:rPr>
              <a:t>Presentación revisada por: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Q. Adriana Ramírez González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Q. Antonia del Carmen Pérez León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Ing.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Ayesha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Sagrario Román García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M. A. Claudia  Elisa Sánchez Navarro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I. Q. Hermelinda Concepción Sánchez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Tlaxqueño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Ing.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Jacquelyn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Martínez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Alavez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I. Q. Luis Javier Acosta Bernal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Dr. Ramiro Maravilla Galván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Dr. Rogelio Soto Ayala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0" i="1" dirty="0">
                <a:solidFill>
                  <a:srgbClr val="000099"/>
                </a:solidFill>
                <a:effectLst/>
              </a:rPr>
              <a:t>Profesores de la Facultad de Ingeniería, UNAM</a:t>
            </a:r>
          </a:p>
        </p:txBody>
      </p:sp>
    </p:spTree>
    <p:extLst>
      <p:ext uri="{BB962C8B-B14F-4D97-AF65-F5344CB8AC3E}">
        <p14:creationId xmlns:p14="http://schemas.microsoft.com/office/powerpoint/2010/main" val="63857647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928662" y="2819400"/>
            <a:ext cx="7286676" cy="158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>
                <a:solidFill>
                  <a:srgbClr val="000099"/>
                </a:solidFill>
                <a:effectLst/>
                <a:cs typeface="Times New Roman" pitchFamily="18" charset="0"/>
              </a:rPr>
              <a:t>“Es un área de la Fisicoquímica que se encarga de estudiar la cantidad de calor involucrado en las reacciones químicas”</a:t>
            </a:r>
            <a:endParaRPr lang="es-ES" sz="2400" dirty="0">
              <a:solidFill>
                <a:srgbClr val="000099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42925" y="1700808"/>
            <a:ext cx="7681938" cy="407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24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Cuando se lleva a cabo una reacción química, se rompen y/o forman enlaces químicos.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24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 ruptura y/o formación de enlaces químicos implica la absorción o emisión de cierta cantidad de energía.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24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 energía involucrada en una reacción, se puede presentar en forma de energía radiante, energía eléctrica, energía calorífica, etc. 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24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Cuando la energía involucrada en una reacción se presenta en forma de calor, se le llama </a:t>
            </a:r>
            <a:r>
              <a:rPr lang="es-MX" sz="1800" b="0" i="1" dirty="0">
                <a:solidFill>
                  <a:srgbClr val="000099"/>
                </a:solidFill>
                <a:effectLst/>
                <a:cs typeface="Times New Roman" pitchFamily="18" charset="0"/>
              </a:rPr>
              <a:t>calor de reacción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y se denota con la letra </a:t>
            </a:r>
            <a:r>
              <a:rPr lang="es-MX" sz="1800" b="0" dirty="0">
                <a:solidFill>
                  <a:srgbClr val="FF0000"/>
                </a:solidFill>
                <a:effectLst/>
                <a:cs typeface="Times New Roman" pitchFamily="18" charset="0"/>
              </a:rPr>
              <a:t>Q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511456" y="765175"/>
            <a:ext cx="2121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Calor de reacción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25533" y="3704893"/>
            <a:ext cx="7709236" cy="82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Cuando una reacción desprende o libera calor, se dice que la reacción es </a:t>
            </a:r>
            <a:r>
              <a:rPr lang="es-MX" sz="1800" b="0" i="1" dirty="0">
                <a:solidFill>
                  <a:srgbClr val="000099"/>
                </a:solidFill>
                <a:effectLst/>
                <a:cs typeface="Times New Roman" pitchFamily="18" charset="0"/>
              </a:rPr>
              <a:t>exotérmica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15627" y="1714488"/>
            <a:ext cx="7709236" cy="82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Cuando una reacción absorbe o requiere calor, se dice que la reacción es </a:t>
            </a:r>
            <a:r>
              <a:rPr lang="es-MX" sz="1800" b="0" i="1" dirty="0">
                <a:solidFill>
                  <a:srgbClr val="000099"/>
                </a:solidFill>
                <a:effectLst/>
                <a:cs typeface="Times New Roman" pitchFamily="18" charset="0"/>
              </a:rPr>
              <a:t>endotérmica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65368" y="2564904"/>
            <a:ext cx="6834262" cy="47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2000" b="0" dirty="0">
                <a:solidFill>
                  <a:srgbClr val="FF0000"/>
                </a:solidFill>
                <a:effectLst/>
                <a:cs typeface="Times New Roman" pitchFamily="18" charset="0"/>
              </a:rPr>
              <a:t>Q</a:t>
            </a:r>
            <a:r>
              <a:rPr lang="es-MX" sz="20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       +        A—B        →        A        +        B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60672" y="4581128"/>
            <a:ext cx="6834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2000" b="0" dirty="0">
                <a:solidFill>
                  <a:srgbClr val="000099"/>
                </a:solidFill>
                <a:effectLst/>
                <a:cs typeface="Times New Roman" pitchFamily="18" charset="0"/>
              </a:rPr>
              <a:t>A        +        B        →        A—B        +        </a:t>
            </a:r>
            <a:r>
              <a:rPr lang="es-MX" sz="2000" b="0" dirty="0">
                <a:solidFill>
                  <a:srgbClr val="FF0000"/>
                </a:solidFill>
                <a:effectLst/>
                <a:cs typeface="Times New Roman" pitchFamily="18" charset="0"/>
              </a:rPr>
              <a:t>Q</a:t>
            </a:r>
            <a:endParaRPr lang="es-MX" sz="2000" b="0" dirty="0">
              <a:solidFill>
                <a:srgbClr val="000099"/>
              </a:solidFill>
              <a:effectLst/>
              <a:cs typeface="Times New Roman" pitchFamily="18" charset="0"/>
            </a:endParaRPr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2254708" y="765175"/>
            <a:ext cx="46346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Reacciones endotérmicas y exotérmicas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  <p:bldP spid="4" grpId="0" build="p" autoUpdateAnimBg="0"/>
      <p:bldP spid="5" grpId="0" build="p" autoUpdateAnimBg="0"/>
      <p:bldP spid="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695351" y="1700808"/>
            <a:ext cx="7729512" cy="349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Cuando una reacción se lleva a cabo a presión constante, a la energía involucrada en forma de calor ya no se le llama calor de reacción, sino </a:t>
            </a:r>
            <a:r>
              <a:rPr lang="es-MX" sz="1800" b="0" i="1" dirty="0">
                <a:solidFill>
                  <a:srgbClr val="000099"/>
                </a:solidFill>
                <a:effectLst/>
                <a:cs typeface="Times New Roman" pitchFamily="18" charset="0"/>
              </a:rPr>
              <a:t>entalpía de reacción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 entalpía de reacción se considera una función de estado, ya que solo depende de las condiciones iniciales y finales.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 entalpía de reacción se puede denotar de diferentes formas:</a:t>
            </a:r>
          </a:p>
          <a:p>
            <a:pPr marL="177800" indent="-177800"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</a:t>
            </a:r>
            <a:r>
              <a:rPr lang="es-MX" sz="1800" b="0" dirty="0" err="1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b="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="0" baseline="-250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Rx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   ;   </a:t>
            </a:r>
            <a:r>
              <a:rPr lang="es-MX" sz="1800" b="0" dirty="0" err="1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b="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="0" baseline="-250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reac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   ;    </a:t>
            </a:r>
            <a:r>
              <a:rPr lang="es-MX" sz="1800" b="0" dirty="0" err="1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b="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="0" baseline="-250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r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    ;    </a:t>
            </a:r>
            <a:r>
              <a:rPr lang="es-MX" sz="1800" b="0" dirty="0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b="0" dirty="0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357569" y="765175"/>
            <a:ext cx="24288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Entalpía de reacción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695351" y="1643050"/>
            <a:ext cx="7729512" cy="353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Cuando en una reacción se obtiene 1 [mol] de un producto único a partir de sus elementos en su forma más estable, la energía involucrada en forma de calor no se le llama entalpía de reacción, sino </a:t>
            </a:r>
            <a:r>
              <a:rPr lang="es-MX" sz="1800" b="0" i="1" dirty="0">
                <a:solidFill>
                  <a:srgbClr val="000099"/>
                </a:solidFill>
                <a:effectLst/>
                <a:cs typeface="Times New Roman" pitchFamily="18" charset="0"/>
              </a:rPr>
              <a:t>entalpía de formación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Generalmente la entalpía de reacción esta dada en </a:t>
            </a:r>
            <a:r>
              <a:rPr lang="es-MX" sz="1800" b="0" dirty="0" err="1">
                <a:solidFill>
                  <a:srgbClr val="000099"/>
                </a:solidFill>
                <a:effectLst/>
                <a:cs typeface="Times New Roman" pitchFamily="18" charset="0"/>
              </a:rPr>
              <a:t>Joules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[J]; sin embargo, la entalpía de formación tiene por unidades [J/mol].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 entalpía de formación se denota con </a:t>
            </a:r>
            <a:r>
              <a:rPr lang="es-MX" sz="1800" b="0" dirty="0" err="1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b="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="0" baseline="-250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f</a:t>
            </a:r>
            <a:endParaRPr lang="es-MX" sz="1800" b="0" baseline="-25000" dirty="0">
              <a:solidFill>
                <a:srgbClr val="FF0000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274212" y="765175"/>
            <a:ext cx="25955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Entalpía de formación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42925" y="1856608"/>
            <a:ext cx="7681938" cy="120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En termoquímica, las condiciones estándar son de 1 [atm] y 25 [ºC].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 </a:t>
            </a:r>
            <a:r>
              <a:rPr lang="es-MX" sz="1800" b="0" i="1" dirty="0">
                <a:solidFill>
                  <a:srgbClr val="000099"/>
                </a:solidFill>
                <a:effectLst/>
                <a:cs typeface="Times New Roman" pitchFamily="18" charset="0"/>
              </a:rPr>
              <a:t>entalpía de reacción a condiciones estándar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 se denota con: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2566008" y="3027437"/>
            <a:ext cx="3988198" cy="493985"/>
            <a:chOff x="2786050" y="2870196"/>
            <a:chExt cx="3548114" cy="49398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2786050" y="2928934"/>
              <a:ext cx="3548114" cy="435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 err="1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800" b="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800" b="0" baseline="-250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Rx</a:t>
              </a:r>
              <a:r>
                <a:rPr lang="es-MX" sz="1800" b="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    ;   </a:t>
              </a:r>
              <a:r>
                <a:rPr lang="es-MX" sz="1800" b="0" dirty="0" err="1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800" b="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800" b="0" baseline="-250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reac</a:t>
              </a:r>
              <a:r>
                <a:rPr lang="es-MX" sz="1800" b="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    ;    </a:t>
              </a:r>
              <a:r>
                <a:rPr lang="es-MX" sz="1800" b="0" dirty="0" err="1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800" b="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800" b="0" baseline="-250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r</a:t>
              </a:r>
              <a:r>
                <a:rPr lang="es-MX" sz="1800" b="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 </a:t>
              </a:r>
              <a:r>
                <a:rPr lang="es-MX" sz="1800" b="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    ;    </a:t>
              </a:r>
              <a:r>
                <a:rPr lang="es-MX" sz="1800" b="0" dirty="0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800" b="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214700" y="2878134"/>
              <a:ext cx="285752" cy="43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105830" y="2870196"/>
              <a:ext cx="285752" cy="43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5147208" y="2878134"/>
              <a:ext cx="285752" cy="43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040442" y="2870196"/>
              <a:ext cx="285752" cy="43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43261" y="4063525"/>
            <a:ext cx="7681938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 </a:t>
            </a:r>
            <a:r>
              <a:rPr lang="es-MX" sz="1800" b="0" i="1" dirty="0">
                <a:solidFill>
                  <a:srgbClr val="000099"/>
                </a:solidFill>
                <a:effectLst/>
                <a:cs typeface="Times New Roman" pitchFamily="18" charset="0"/>
              </a:rPr>
              <a:t>entalpía de formación a condiciones estándar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 se denota con:</a:t>
            </a:r>
          </a:p>
        </p:txBody>
      </p:sp>
      <p:grpSp>
        <p:nvGrpSpPr>
          <p:cNvPr id="19" name="18 Grupo"/>
          <p:cNvGrpSpPr/>
          <p:nvPr/>
        </p:nvGrpSpPr>
        <p:grpSpPr>
          <a:xfrm>
            <a:off x="4224885" y="4495573"/>
            <a:ext cx="700128" cy="517603"/>
            <a:chOff x="4262462" y="4637506"/>
            <a:chExt cx="622871" cy="517603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4262462" y="4674978"/>
              <a:ext cx="595290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 err="1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800" b="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800" b="0" baseline="-250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f</a:t>
              </a:r>
              <a:endParaRPr lang="es-MX" sz="1800" b="0" dirty="0">
                <a:solidFill>
                  <a:srgbClr val="FF0000"/>
                </a:solidFill>
                <a:effectLst/>
                <a:cs typeface="Times New Roman" pitchFamily="18" charset="0"/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599582" y="4637506"/>
              <a:ext cx="285751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sp>
        <p:nvSpPr>
          <p:cNvPr id="15" name="Text Box 72"/>
          <p:cNvSpPr txBox="1">
            <a:spLocks noChangeArrowheads="1"/>
          </p:cNvSpPr>
          <p:nvPr/>
        </p:nvSpPr>
        <p:spPr bwMode="auto">
          <a:xfrm>
            <a:off x="2517600" y="765175"/>
            <a:ext cx="41088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Entalpías en condiciones estándar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42925" y="1643050"/>
            <a:ext cx="7681938" cy="35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ts val="3000"/>
              </a:spcAft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 entalpía de una reacción se puede determinar de forma experimental o teórica: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u="sng" dirty="0">
                <a:solidFill>
                  <a:srgbClr val="000099"/>
                </a:solidFill>
                <a:effectLst/>
                <a:cs typeface="Times New Roman" pitchFamily="18" charset="0"/>
              </a:rPr>
              <a:t>Experimentalmente.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Se lleva a cabo la reacción en una bomba calorimétrica y se cuantifica el cambio de temperatura, para determinar la cantidad de calor involucrado.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u="sng" dirty="0">
                <a:solidFill>
                  <a:srgbClr val="000099"/>
                </a:solidFill>
                <a:effectLst/>
                <a:cs typeface="Times New Roman" pitchFamily="18" charset="0"/>
              </a:rPr>
              <a:t>Teóricamente.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Se puede determinar mediante tablas o mediante la ley de Hess.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357569" y="765175"/>
            <a:ext cx="24288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Entalpía de reacción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lorimetro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5422" y="2000240"/>
            <a:ext cx="3564490" cy="2658759"/>
          </a:xfrm>
          <a:prstGeom prst="rect">
            <a:avLst/>
          </a:prstGeom>
        </p:spPr>
      </p:pic>
      <p:pic>
        <p:nvPicPr>
          <p:cNvPr id="5" name="4 Imagen" descr="calorimetro-de-reaccion-adiabatico-arc-416636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43162" y="1340768"/>
            <a:ext cx="2573054" cy="3857652"/>
          </a:xfrm>
          <a:prstGeom prst="rect">
            <a:avLst/>
          </a:prstGeom>
        </p:spPr>
      </p:pic>
      <p:pic>
        <p:nvPicPr>
          <p:cNvPr id="6" name="5 Imagen" descr="calorimetroVasos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6216" y="1844824"/>
            <a:ext cx="2369104" cy="2428892"/>
          </a:xfrm>
          <a:prstGeom prst="rect">
            <a:avLst/>
          </a:prstGeom>
        </p:spPr>
      </p:pic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2472716" y="765175"/>
            <a:ext cx="41985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Entalpía de reacción (experimental)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6867</TotalTime>
  <Words>599</Words>
  <Application>Microsoft Office PowerPoint</Application>
  <PresentationFormat>Presentación en pantalla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Symbol</vt:lpstr>
      <vt:lpstr>Times New Roman</vt:lpstr>
      <vt:lpstr>Wingdings</vt:lpstr>
      <vt:lpstr>Ingeniería3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Alfredo Velásquez Márquez</cp:lastModifiedBy>
  <cp:revision>297</cp:revision>
  <dcterms:created xsi:type="dcterms:W3CDTF">2005-07-23T04:28:49Z</dcterms:created>
  <dcterms:modified xsi:type="dcterms:W3CDTF">2019-08-19T04:16:29Z</dcterms:modified>
</cp:coreProperties>
</file>