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31" r:id="rId3"/>
    <p:sldId id="358" r:id="rId4"/>
    <p:sldId id="359" r:id="rId5"/>
    <p:sldId id="349" r:id="rId6"/>
    <p:sldId id="361" r:id="rId7"/>
    <p:sldId id="326" r:id="rId8"/>
    <p:sldId id="332" r:id="rId9"/>
    <p:sldId id="333" r:id="rId10"/>
    <p:sldId id="350" r:id="rId11"/>
    <p:sldId id="351" r:id="rId12"/>
    <p:sldId id="360" r:id="rId13"/>
  </p:sldIdLst>
  <p:sldSz cx="9144000" cy="6858000" type="screen4x3"/>
  <p:notesSz cx="6858000" cy="9144000"/>
  <p:defaultTextStyle>
    <a:defPPr>
      <a:defRPr lang="es-E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i0O3PwcPR1GcFhqZ3tIbQ==" hashData="0X624p43KhvxDjclJyqi0zrFQYo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0"/>
    <a:srgbClr val="FAFAE6"/>
    <a:srgbClr val="FAFAD2"/>
    <a:srgbClr val="FFFF00"/>
    <a:srgbClr val="0000CC"/>
    <a:srgbClr val="009900"/>
    <a:srgbClr val="33CC33"/>
    <a:srgbClr val="808080"/>
    <a:srgbClr val="96969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23" autoAdjust="0"/>
    <p:restoredTop sz="92374" autoAdjust="0"/>
  </p:normalViewPr>
  <p:slideViewPr>
    <p:cSldViewPr showGuides="1">
      <p:cViewPr varScale="1">
        <p:scale>
          <a:sx n="86" d="100"/>
          <a:sy n="86" d="100"/>
        </p:scale>
        <p:origin x="9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fld id="{5A0720D8-24F1-4F17-BF6D-B3BCB656A45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72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2EB39F5-7A98-4474-84E0-F2E8ED72CE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008029"/>
            <a:ext cx="9144000" cy="252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 dirty="0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50FDD855-B933-48DE-878A-0F70A4C0B2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85963" y="53247"/>
            <a:ext cx="357207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1CAB9878-0FDC-4276-9B22-AA11835AC88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7966" y="446410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B3441FF0-B7B2-4B64-97F3-B8B6BA7AE3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45" y="0"/>
            <a:ext cx="1003095" cy="125394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3D1827D6-7A6C-4A70-9AAA-D677E264E06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79" y="-12899"/>
            <a:ext cx="1083259" cy="1212152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id="{55494D59-5699-4895-AA63-B8AEAB00C1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07363"/>
            <a:ext cx="9144000" cy="252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/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FCE7D678-D35A-4ABA-BD67-D8DDC168D23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8908" y="6564517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066800" y="2852936"/>
            <a:ext cx="7010400" cy="100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s-ES" sz="4800" dirty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EQUILIBRIO QUÍMICO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3059832" y="549748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M. C. Q.  Alfredo Velásquez Márquez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9" name="Text Box 9"/>
          <p:cNvSpPr txBox="1">
            <a:spLocks noChangeArrowheads="1"/>
          </p:cNvSpPr>
          <p:nvPr/>
        </p:nvSpPr>
        <p:spPr bwMode="auto">
          <a:xfrm>
            <a:off x="304800" y="1524000"/>
            <a:ext cx="228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0099"/>
                </a:solidFill>
                <a:effectLst/>
              </a:rPr>
              <a:t>Reacción exotérmica:</a:t>
            </a:r>
          </a:p>
        </p:txBody>
      </p:sp>
      <p:graphicFrame>
        <p:nvGraphicFramePr>
          <p:cNvPr id="250883" name="Object 3"/>
          <p:cNvGraphicFramePr>
            <a:graphicFrameLocks noChangeAspect="1"/>
          </p:cNvGraphicFramePr>
          <p:nvPr/>
        </p:nvGraphicFramePr>
        <p:xfrm>
          <a:off x="2406650" y="1981200"/>
          <a:ext cx="4330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32" name="Document" r:id="rId3" imgW="3571920" imgH="314280" progId="ChemWindow.Document">
                  <p:embed/>
                </p:oleObj>
              </mc:Choice>
              <mc:Fallback>
                <p:oleObj name="Document" r:id="rId3" imgW="3571920" imgH="314280" progId="ChemWindow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1981200"/>
                        <a:ext cx="43307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3517900" y="2511425"/>
          <a:ext cx="15160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33" name="Ecuación" r:id="rId5" imgW="850680" imgH="431640" progId="Equation.3">
                  <p:embed/>
                </p:oleObj>
              </mc:Choice>
              <mc:Fallback>
                <p:oleObj name="Ecuación" r:id="rId5" imgW="8506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2511425"/>
                        <a:ext cx="15160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6800850" y="1927225"/>
            <a:ext cx="89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>
                <a:effectLst/>
              </a:rPr>
              <a:t>+     </a:t>
            </a:r>
            <a:r>
              <a:rPr lang="es-ES" sz="2000">
                <a:solidFill>
                  <a:srgbClr val="FF0000"/>
                </a:solidFill>
                <a:effectLst/>
              </a:rPr>
              <a:t>Q</a:t>
            </a:r>
          </a:p>
        </p:txBody>
      </p:sp>
      <p:sp>
        <p:nvSpPr>
          <p:cNvPr id="250893" name="Text Box 13"/>
          <p:cNvSpPr txBox="1">
            <a:spLocks noChangeArrowheads="1"/>
          </p:cNvSpPr>
          <p:nvPr/>
        </p:nvSpPr>
        <p:spPr bwMode="auto">
          <a:xfrm>
            <a:off x="236538" y="3886200"/>
            <a:ext cx="2419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0099"/>
                </a:solidFill>
                <a:effectLst/>
              </a:rPr>
              <a:t>Reacción endotérmica:</a:t>
            </a:r>
          </a:p>
        </p:txBody>
      </p:sp>
      <p:graphicFrame>
        <p:nvGraphicFramePr>
          <p:cNvPr id="250890" name="Object 10"/>
          <p:cNvGraphicFramePr>
            <a:graphicFrameLocks noChangeAspect="1"/>
          </p:cNvGraphicFramePr>
          <p:nvPr/>
        </p:nvGraphicFramePr>
        <p:xfrm>
          <a:off x="2406650" y="4343400"/>
          <a:ext cx="4330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34" name="Document" r:id="rId7" imgW="3571920" imgH="314280" progId="ChemWindow.Document">
                  <p:embed/>
                </p:oleObj>
              </mc:Choice>
              <mc:Fallback>
                <p:oleObj name="Document" r:id="rId7" imgW="3571920" imgH="314280" progId="ChemWindow.Document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4343400"/>
                        <a:ext cx="43307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91" name="Object 11"/>
          <p:cNvGraphicFramePr>
            <a:graphicFrameLocks noChangeAspect="1"/>
          </p:cNvGraphicFramePr>
          <p:nvPr/>
        </p:nvGraphicFramePr>
        <p:xfrm>
          <a:off x="3505200" y="4873625"/>
          <a:ext cx="15160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35" name="Ecuación" r:id="rId9" imgW="850680" imgH="431640" progId="Equation.3">
                  <p:embed/>
                </p:oleObj>
              </mc:Choice>
              <mc:Fallback>
                <p:oleObj name="Ecuación" r:id="rId9" imgW="85068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873625"/>
                        <a:ext cx="15160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1371600" y="4318000"/>
            <a:ext cx="89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>
                <a:solidFill>
                  <a:srgbClr val="FF0000"/>
                </a:solidFill>
                <a:effectLst/>
              </a:rPr>
              <a:t>Q     </a:t>
            </a:r>
            <a:r>
              <a:rPr lang="es-ES" sz="2000">
                <a:effectLst/>
              </a:rPr>
              <a:t>+ </a:t>
            </a:r>
          </a:p>
        </p:txBody>
      </p:sp>
      <p:sp>
        <p:nvSpPr>
          <p:cNvPr id="11" name="Text Box 72"/>
          <p:cNvSpPr txBox="1">
            <a:spLocks noChangeArrowheads="1"/>
          </p:cNvSpPr>
          <p:nvPr/>
        </p:nvSpPr>
        <p:spPr bwMode="auto">
          <a:xfrm>
            <a:off x="3126740" y="765175"/>
            <a:ext cx="2890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Principio de </a:t>
            </a:r>
            <a:r>
              <a:rPr lang="es-ES" sz="1800" kern="0" dirty="0" err="1">
                <a:solidFill>
                  <a:srgbClr val="000099"/>
                </a:solidFill>
                <a:effectLst/>
              </a:rPr>
              <a:t>LeChatelier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5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9" grpId="0" autoUpdateAnimBg="0"/>
      <p:bldP spid="250888" grpId="0" autoUpdateAnimBg="0"/>
      <p:bldP spid="250893" grpId="0" autoUpdateAnimBg="0"/>
      <p:bldP spid="2508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1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667" y="1312268"/>
            <a:ext cx="5990666" cy="499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126740" y="765175"/>
            <a:ext cx="2890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Principio de </a:t>
            </a:r>
            <a:r>
              <a:rPr lang="es-ES" sz="1800" kern="0" dirty="0" err="1">
                <a:solidFill>
                  <a:srgbClr val="000099"/>
                </a:solidFill>
                <a:effectLst/>
              </a:rPr>
              <a:t>LeChatelier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 Box 7"/>
          <p:cNvSpPr txBox="1">
            <a:spLocks noChangeArrowheads="1"/>
          </p:cNvSpPr>
          <p:nvPr/>
        </p:nvSpPr>
        <p:spPr bwMode="auto">
          <a:xfrm>
            <a:off x="1763688" y="1609630"/>
            <a:ext cx="561662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1800" dirty="0">
                <a:solidFill>
                  <a:srgbClr val="000099"/>
                </a:solidFill>
                <a:effectLst/>
              </a:rPr>
              <a:t>Presentación revisada por: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Q. Adriana Ramírez González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Q. Antonia del Carmen Pérez León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Ing.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Ayesha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Sagrario Román García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M. A. Claudia  Elisa Sánchez Navarro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I. Q. Hermelinda Concepción Sánchez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Tlaxqueño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Ing.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Jacquelyn</a:t>
            </a:r>
            <a:r>
              <a:rPr lang="es-ES" sz="1400" b="0" dirty="0">
                <a:solidFill>
                  <a:srgbClr val="000099"/>
                </a:solidFill>
                <a:effectLst/>
              </a:rPr>
              <a:t> Martínez </a:t>
            </a:r>
            <a:r>
              <a:rPr lang="es-ES" sz="1400" b="0" dirty="0" err="1">
                <a:solidFill>
                  <a:srgbClr val="000099"/>
                </a:solidFill>
                <a:effectLst/>
              </a:rPr>
              <a:t>Alavez</a:t>
            </a: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I. Q. Luis Javier Acosta Bernal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Dr. Ramiro Maravilla Galván</a:t>
            </a:r>
          </a:p>
          <a:p>
            <a:pPr eaLnBrk="1" hangingPunct="1">
              <a:spcBef>
                <a:spcPct val="50000"/>
              </a:spcBef>
            </a:pPr>
            <a:r>
              <a:rPr lang="es-ES" sz="1400" b="0" dirty="0">
                <a:solidFill>
                  <a:srgbClr val="000099"/>
                </a:solidFill>
                <a:effectLst/>
              </a:rPr>
              <a:t>Dr. Rogelio Soto Ayala</a:t>
            </a:r>
          </a:p>
          <a:p>
            <a:pPr eaLnBrk="1" hangingPunct="1">
              <a:spcBef>
                <a:spcPct val="50000"/>
              </a:spcBef>
            </a:pPr>
            <a:endParaRPr lang="es-ES" sz="1400" b="0" dirty="0">
              <a:solidFill>
                <a:srgbClr val="000099"/>
              </a:solidFill>
              <a:effectLst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b="0" i="1" dirty="0">
                <a:solidFill>
                  <a:srgbClr val="000099"/>
                </a:solidFill>
                <a:effectLst/>
              </a:rPr>
              <a:t>Profesores de la Facultad de Ingeniería, UNAM</a:t>
            </a:r>
          </a:p>
        </p:txBody>
      </p:sp>
    </p:spTree>
    <p:extLst>
      <p:ext uri="{BB962C8B-B14F-4D97-AF65-F5344CB8AC3E}">
        <p14:creationId xmlns:p14="http://schemas.microsoft.com/office/powerpoint/2010/main" val="13420451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371600" y="2819400"/>
            <a:ext cx="6400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>
                <a:solidFill>
                  <a:srgbClr val="000099"/>
                </a:solidFill>
                <a:effectLst/>
                <a:cs typeface="Times New Roman" pitchFamily="18" charset="0"/>
              </a:rPr>
              <a:t>“En el equilibrio químico se trabaja con reacciones químicas reversibles”</a:t>
            </a:r>
            <a:endParaRPr lang="es-ES" sz="2400" dirty="0">
              <a:solidFill>
                <a:srgbClr val="000099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533400" y="1378868"/>
            <a:ext cx="7705725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Considerando una reacción química en la que los reactivos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A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y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B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generan los productos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C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y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D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, como se muestra a continuación:</a:t>
            </a:r>
            <a:endParaRPr lang="es-ES" sz="1800" b="0" dirty="0">
              <a:solidFill>
                <a:srgbClr val="000099"/>
              </a:solidFill>
              <a:effectLst/>
            </a:endParaRPr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6156176" y="3152843"/>
            <a:ext cx="2252220" cy="31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36000" rIns="0" bIns="36000">
            <a:spAutoFit/>
          </a:bodyPr>
          <a:lstStyle/>
          <a:p>
            <a:pPr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A</a:t>
            </a:r>
            <a:r>
              <a:rPr lang="en-US" sz="1600" b="0" baseline="-30000" dirty="0">
                <a:solidFill>
                  <a:srgbClr val="0000CC"/>
                </a:solidFill>
                <a:effectLst/>
                <a:cs typeface="Times New Roman" pitchFamily="18" charset="0"/>
              </a:rPr>
              <a:t>o</a:t>
            </a: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 , B</a:t>
            </a:r>
            <a:r>
              <a:rPr lang="en-US" sz="1600" b="0" baseline="-30000" dirty="0">
                <a:solidFill>
                  <a:srgbClr val="0000CC"/>
                </a:solidFill>
                <a:effectLst/>
                <a:cs typeface="Times New Roman" pitchFamily="18" charset="0"/>
              </a:rPr>
              <a:t>o</a:t>
            </a: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 ≠ 0  ;  C</a:t>
            </a:r>
            <a:r>
              <a:rPr lang="en-US" sz="1600" b="0" baseline="-30000" dirty="0">
                <a:solidFill>
                  <a:srgbClr val="0000CC"/>
                </a:solidFill>
                <a:effectLst/>
                <a:cs typeface="Times New Roman" pitchFamily="18" charset="0"/>
              </a:rPr>
              <a:t>o</a:t>
            </a: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 , D</a:t>
            </a:r>
            <a:r>
              <a:rPr lang="en-US" sz="1600" b="0" baseline="-30000" dirty="0">
                <a:solidFill>
                  <a:srgbClr val="0000CC"/>
                </a:solidFill>
                <a:effectLst/>
                <a:cs typeface="Times New Roman" pitchFamily="18" charset="0"/>
              </a:rPr>
              <a:t>o</a:t>
            </a:r>
            <a:r>
              <a:rPr lang="en-US" sz="1600" b="0" dirty="0">
                <a:solidFill>
                  <a:srgbClr val="0000CC"/>
                </a:solidFill>
                <a:effectLst/>
                <a:cs typeface="Times New Roman" pitchFamily="18" charset="0"/>
              </a:rPr>
              <a:t> = 0</a:t>
            </a:r>
            <a:r>
              <a:rPr lang="es-ES" sz="1600" b="0" dirty="0">
                <a:solidFill>
                  <a:srgbClr val="0000CC"/>
                </a:solidFill>
                <a:effectLst/>
              </a:rPr>
              <a:t> </a:t>
            </a:r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>
            <a:off x="3113540" y="3302794"/>
            <a:ext cx="798513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 b="0">
              <a:solidFill>
                <a:srgbClr val="0000CC"/>
              </a:solidFill>
              <a:effectLst/>
            </a:endParaRPr>
          </a:p>
        </p:txBody>
      </p:sp>
      <p:grpSp>
        <p:nvGrpSpPr>
          <p:cNvPr id="260106" name="Group 10"/>
          <p:cNvGrpSpPr>
            <a:grpSpLocks/>
          </p:cNvGrpSpPr>
          <p:nvPr/>
        </p:nvGrpSpPr>
        <p:grpSpPr bwMode="auto">
          <a:xfrm>
            <a:off x="3182704" y="3983928"/>
            <a:ext cx="619125" cy="76200"/>
            <a:chOff x="1728" y="3216"/>
            <a:chExt cx="435" cy="48"/>
          </a:xfrm>
        </p:grpSpPr>
        <p:sp>
          <p:nvSpPr>
            <p:cNvPr id="260107" name="Line 11"/>
            <p:cNvSpPr>
              <a:spLocks noChangeShapeType="1"/>
            </p:cNvSpPr>
            <p:nvPr/>
          </p:nvSpPr>
          <p:spPr bwMode="auto">
            <a:xfrm>
              <a:off x="1728" y="3216"/>
              <a:ext cx="435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260108" name="Line 12"/>
            <p:cNvSpPr>
              <a:spLocks noChangeShapeType="1"/>
            </p:cNvSpPr>
            <p:nvPr/>
          </p:nvSpPr>
          <p:spPr bwMode="auto">
            <a:xfrm flipH="1">
              <a:off x="1857" y="3264"/>
              <a:ext cx="15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</p:grpSp>
      <p:grpSp>
        <p:nvGrpSpPr>
          <p:cNvPr id="260136" name="Group 40"/>
          <p:cNvGrpSpPr>
            <a:grpSpLocks/>
          </p:cNvGrpSpPr>
          <p:nvPr/>
        </p:nvGrpSpPr>
        <p:grpSpPr bwMode="auto">
          <a:xfrm>
            <a:off x="3275856" y="5862508"/>
            <a:ext cx="442913" cy="76200"/>
            <a:chOff x="1810" y="3840"/>
            <a:chExt cx="279" cy="48"/>
          </a:xfrm>
        </p:grpSpPr>
        <p:sp>
          <p:nvSpPr>
            <p:cNvPr id="260137" name="Line 41"/>
            <p:cNvSpPr>
              <a:spLocks noChangeShapeType="1"/>
            </p:cNvSpPr>
            <p:nvPr/>
          </p:nvSpPr>
          <p:spPr bwMode="auto">
            <a:xfrm>
              <a:off x="1810" y="3840"/>
              <a:ext cx="277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260138" name="Line 42"/>
            <p:cNvSpPr>
              <a:spLocks noChangeShapeType="1"/>
            </p:cNvSpPr>
            <p:nvPr/>
          </p:nvSpPr>
          <p:spPr bwMode="auto">
            <a:xfrm flipH="1">
              <a:off x="1810" y="3888"/>
              <a:ext cx="27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1472172" y="2481743"/>
            <a:ext cx="3963924" cy="299185"/>
            <a:chOff x="1472172" y="2348880"/>
            <a:chExt cx="3963924" cy="299185"/>
          </a:xfrm>
        </p:grpSpPr>
        <p:grpSp>
          <p:nvGrpSpPr>
            <p:cNvPr id="2" name="1 Grupo"/>
            <p:cNvGrpSpPr/>
            <p:nvPr/>
          </p:nvGrpSpPr>
          <p:grpSpPr>
            <a:xfrm>
              <a:off x="1472172" y="2348880"/>
              <a:ext cx="3963924" cy="299185"/>
              <a:chOff x="2108369" y="2277447"/>
              <a:chExt cx="3963924" cy="299185"/>
            </a:xfrm>
          </p:grpSpPr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>
                <a:off x="2108369" y="227744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A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3221292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B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4" name="Text Box 2"/>
              <p:cNvSpPr txBox="1">
                <a:spLocks noChangeArrowheads="1"/>
              </p:cNvSpPr>
              <p:nvPr/>
            </p:nvSpPr>
            <p:spPr bwMode="auto">
              <a:xfrm>
                <a:off x="4704141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C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5" name="Text Box 2"/>
              <p:cNvSpPr txBox="1">
                <a:spLocks noChangeArrowheads="1"/>
              </p:cNvSpPr>
              <p:nvPr/>
            </p:nvSpPr>
            <p:spPr bwMode="auto">
              <a:xfrm>
                <a:off x="5832878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D</a:t>
                </a:r>
                <a:endParaRPr lang="es-ES" sz="1800" baseline="-25000" dirty="0">
                  <a:effectLst/>
                </a:endParaRPr>
              </a:p>
            </p:txBody>
          </p:sp>
          <p:cxnSp>
            <p:nvCxnSpPr>
              <p:cNvPr id="46" name="45 Conector recto de flecha"/>
              <p:cNvCxnSpPr/>
              <p:nvPr/>
            </p:nvCxnSpPr>
            <p:spPr bwMode="auto">
              <a:xfrm>
                <a:off x="3826622" y="2403297"/>
                <a:ext cx="571504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sp>
            <p:nvSpPr>
              <p:cNvPr id="47" name="Text Box 2"/>
              <p:cNvSpPr txBox="1">
                <a:spLocks noChangeArrowheads="1"/>
              </p:cNvSpPr>
              <p:nvPr/>
            </p:nvSpPr>
            <p:spPr bwMode="auto">
              <a:xfrm>
                <a:off x="2696586" y="2277447"/>
                <a:ext cx="2073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+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5280205" y="2277447"/>
                <a:ext cx="2073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+</a:t>
                </a:r>
                <a:endParaRPr lang="es-ES" sz="1800" baseline="-25000" dirty="0">
                  <a:effectLst/>
                </a:endParaRPr>
              </a:p>
            </p:txBody>
          </p:sp>
        </p:grpSp>
        <p:cxnSp>
          <p:nvCxnSpPr>
            <p:cNvPr id="76" name="75 Conector recto de flecha"/>
            <p:cNvCxnSpPr/>
            <p:nvPr/>
          </p:nvCxnSpPr>
          <p:spPr bwMode="auto">
            <a:xfrm flipH="1">
              <a:off x="3188450" y="2551441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17" name="16 Grupo"/>
          <p:cNvGrpSpPr/>
          <p:nvPr/>
        </p:nvGrpSpPr>
        <p:grpSpPr>
          <a:xfrm>
            <a:off x="806587" y="3151306"/>
            <a:ext cx="4710650" cy="349702"/>
            <a:chOff x="806587" y="3151306"/>
            <a:chExt cx="4710650" cy="349702"/>
          </a:xfrm>
        </p:grpSpPr>
        <p:grpSp>
          <p:nvGrpSpPr>
            <p:cNvPr id="60" name="59 Grupo"/>
            <p:cNvGrpSpPr/>
            <p:nvPr/>
          </p:nvGrpSpPr>
          <p:grpSpPr>
            <a:xfrm>
              <a:off x="1478266" y="3163483"/>
              <a:ext cx="4038971" cy="299185"/>
              <a:chOff x="2074051" y="2277447"/>
              <a:chExt cx="4038971" cy="299185"/>
            </a:xfrm>
          </p:grpSpPr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2074051" y="2277447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687161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4" name="Text Box 2"/>
              <p:cNvSpPr txBox="1">
                <a:spLocks noChangeArrowheads="1"/>
              </p:cNvSpPr>
              <p:nvPr/>
            </p:nvSpPr>
            <p:spPr bwMode="auto">
              <a:xfrm>
                <a:off x="5815898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5" name="14 Grupo"/>
            <p:cNvGrpSpPr/>
            <p:nvPr/>
          </p:nvGrpSpPr>
          <p:grpSpPr>
            <a:xfrm>
              <a:off x="806587" y="3151306"/>
              <a:ext cx="525053" cy="349702"/>
              <a:chOff x="782022" y="3112966"/>
              <a:chExt cx="525053" cy="349702"/>
            </a:xfrm>
          </p:grpSpPr>
          <p:sp>
            <p:nvSpPr>
              <p:cNvPr id="96" name="Rectangle 6"/>
              <p:cNvSpPr>
                <a:spLocks noChangeArrowheads="1"/>
              </p:cNvSpPr>
              <p:nvPr/>
            </p:nvSpPr>
            <p:spPr bwMode="auto">
              <a:xfrm>
                <a:off x="782022" y="3112966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0</a:t>
                </a: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13 CuadroTexto"/>
                  <p:cNvSpPr txBox="1"/>
                  <p:nvPr/>
                </p:nvSpPr>
                <p:spPr>
                  <a:xfrm>
                    <a:off x="899592" y="3143849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9592" y="3143849"/>
                    <a:ext cx="407483" cy="307777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" name="17 Grupo"/>
          <p:cNvGrpSpPr/>
          <p:nvPr/>
        </p:nvGrpSpPr>
        <p:grpSpPr>
          <a:xfrm>
            <a:off x="806587" y="3790802"/>
            <a:ext cx="4705807" cy="353606"/>
            <a:chOff x="806587" y="3790802"/>
            <a:chExt cx="4705807" cy="353606"/>
          </a:xfrm>
        </p:grpSpPr>
        <p:grpSp>
          <p:nvGrpSpPr>
            <p:cNvPr id="81" name="80 Grupo"/>
            <p:cNvGrpSpPr/>
            <p:nvPr/>
          </p:nvGrpSpPr>
          <p:grpSpPr>
            <a:xfrm>
              <a:off x="1473423" y="3845223"/>
              <a:ext cx="4038971" cy="299185"/>
              <a:chOff x="2074051" y="2277447"/>
              <a:chExt cx="4038971" cy="299185"/>
            </a:xfrm>
          </p:grpSpPr>
          <p:sp>
            <p:nvSpPr>
              <p:cNvPr id="82" name="Text Box 2"/>
              <p:cNvSpPr txBox="1">
                <a:spLocks noChangeArrowheads="1"/>
              </p:cNvSpPr>
              <p:nvPr/>
            </p:nvSpPr>
            <p:spPr bwMode="auto">
              <a:xfrm>
                <a:off x="2074051" y="2277447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3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4" name="Text Box 2"/>
              <p:cNvSpPr txBox="1">
                <a:spLocks noChangeArrowheads="1"/>
              </p:cNvSpPr>
              <p:nvPr/>
            </p:nvSpPr>
            <p:spPr bwMode="auto">
              <a:xfrm>
                <a:off x="4687161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5" name="Text Box 2"/>
              <p:cNvSpPr txBox="1">
                <a:spLocks noChangeArrowheads="1"/>
              </p:cNvSpPr>
              <p:nvPr/>
            </p:nvSpPr>
            <p:spPr bwMode="auto">
              <a:xfrm>
                <a:off x="5815898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6" name="15 Grupo"/>
            <p:cNvGrpSpPr/>
            <p:nvPr/>
          </p:nvGrpSpPr>
          <p:grpSpPr>
            <a:xfrm>
              <a:off x="806587" y="3790802"/>
              <a:ext cx="525053" cy="349702"/>
              <a:chOff x="806587" y="3790802"/>
              <a:chExt cx="525053" cy="349702"/>
            </a:xfrm>
          </p:grpSpPr>
          <p:sp>
            <p:nvSpPr>
              <p:cNvPr id="113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1</a:t>
                </a: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113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4" name="1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9" name="18 Grupo"/>
          <p:cNvGrpSpPr/>
          <p:nvPr/>
        </p:nvGrpSpPr>
        <p:grpSpPr>
          <a:xfrm>
            <a:off x="806587" y="4493028"/>
            <a:ext cx="4701517" cy="349702"/>
            <a:chOff x="806587" y="4493028"/>
            <a:chExt cx="4701517" cy="349702"/>
          </a:xfrm>
        </p:grpSpPr>
        <p:grpSp>
          <p:nvGrpSpPr>
            <p:cNvPr id="86" name="85 Grupo"/>
            <p:cNvGrpSpPr/>
            <p:nvPr/>
          </p:nvGrpSpPr>
          <p:grpSpPr>
            <a:xfrm>
              <a:off x="1469132" y="4526963"/>
              <a:ext cx="4038972" cy="299185"/>
              <a:chOff x="2074050" y="2277447"/>
              <a:chExt cx="4038972" cy="299185"/>
            </a:xfrm>
          </p:grpSpPr>
          <p:sp>
            <p:nvSpPr>
              <p:cNvPr id="87" name="Text Box 2"/>
              <p:cNvSpPr txBox="1">
                <a:spLocks noChangeArrowheads="1"/>
              </p:cNvSpPr>
              <p:nvPr/>
            </p:nvSpPr>
            <p:spPr bwMode="auto">
              <a:xfrm>
                <a:off x="2074050" y="2277447"/>
                <a:ext cx="28430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8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9" name="Text Box 2"/>
              <p:cNvSpPr txBox="1">
                <a:spLocks noChangeArrowheads="1"/>
              </p:cNvSpPr>
              <p:nvPr/>
            </p:nvSpPr>
            <p:spPr bwMode="auto">
              <a:xfrm>
                <a:off x="4687160" y="2299633"/>
                <a:ext cx="29712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0" name="Text Box 2"/>
              <p:cNvSpPr txBox="1">
                <a:spLocks noChangeArrowheads="1"/>
              </p:cNvSpPr>
              <p:nvPr/>
            </p:nvSpPr>
            <p:spPr bwMode="auto">
              <a:xfrm>
                <a:off x="5815897" y="2299633"/>
                <a:ext cx="29712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17" name="116 Grupo"/>
            <p:cNvGrpSpPr/>
            <p:nvPr/>
          </p:nvGrpSpPr>
          <p:grpSpPr>
            <a:xfrm>
              <a:off x="806587" y="4493028"/>
              <a:ext cx="525053" cy="349702"/>
              <a:chOff x="806587" y="3790802"/>
              <a:chExt cx="525053" cy="349702"/>
            </a:xfrm>
          </p:grpSpPr>
          <p:sp>
            <p:nvSpPr>
              <p:cNvPr id="118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2</a:t>
                </a: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118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9" name="11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1" name="20 Grupo"/>
          <p:cNvGrpSpPr/>
          <p:nvPr/>
        </p:nvGrpSpPr>
        <p:grpSpPr>
          <a:xfrm>
            <a:off x="806587" y="5711878"/>
            <a:ext cx="4708883" cy="349702"/>
            <a:chOff x="806587" y="5711878"/>
            <a:chExt cx="4708883" cy="349702"/>
          </a:xfrm>
        </p:grpSpPr>
        <p:grpSp>
          <p:nvGrpSpPr>
            <p:cNvPr id="91" name="90 Grupo"/>
            <p:cNvGrpSpPr/>
            <p:nvPr/>
          </p:nvGrpSpPr>
          <p:grpSpPr>
            <a:xfrm>
              <a:off x="1482910" y="5722103"/>
              <a:ext cx="4032560" cy="299185"/>
              <a:chOff x="2077256" y="2277447"/>
              <a:chExt cx="4032560" cy="299185"/>
            </a:xfrm>
          </p:grpSpPr>
          <p:sp>
            <p:nvSpPr>
              <p:cNvPr id="92" name="Text Box 2"/>
              <p:cNvSpPr txBox="1">
                <a:spLocks noChangeArrowheads="1"/>
              </p:cNvSpPr>
              <p:nvPr/>
            </p:nvSpPr>
            <p:spPr bwMode="auto">
              <a:xfrm>
                <a:off x="2077256" y="2277447"/>
                <a:ext cx="27788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3" name="Text Box 2"/>
              <p:cNvSpPr txBox="1">
                <a:spLocks noChangeArrowheads="1"/>
              </p:cNvSpPr>
              <p:nvPr/>
            </p:nvSpPr>
            <p:spPr bwMode="auto">
              <a:xfrm>
                <a:off x="3202055" y="2299633"/>
                <a:ext cx="27788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4" name="Text Box 2"/>
              <p:cNvSpPr txBox="1">
                <a:spLocks noChangeArrowheads="1"/>
              </p:cNvSpPr>
              <p:nvPr/>
            </p:nvSpPr>
            <p:spPr bwMode="auto">
              <a:xfrm>
                <a:off x="4690366" y="2299633"/>
                <a:ext cx="29071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5" name="Text Box 2"/>
              <p:cNvSpPr txBox="1">
                <a:spLocks noChangeArrowheads="1"/>
              </p:cNvSpPr>
              <p:nvPr/>
            </p:nvSpPr>
            <p:spPr bwMode="auto">
              <a:xfrm>
                <a:off x="5819103" y="2299633"/>
                <a:ext cx="29071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x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20" name="119 Grupo"/>
            <p:cNvGrpSpPr/>
            <p:nvPr/>
          </p:nvGrpSpPr>
          <p:grpSpPr>
            <a:xfrm>
              <a:off x="806587" y="5711878"/>
              <a:ext cx="525053" cy="349702"/>
              <a:chOff x="806587" y="3790802"/>
              <a:chExt cx="525053" cy="349702"/>
            </a:xfrm>
          </p:grpSpPr>
          <p:sp>
            <p:nvSpPr>
              <p:cNvPr id="121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179536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x</a:t>
                </a: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121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2" name="12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0" name="19 Grupo"/>
          <p:cNvGrpSpPr/>
          <p:nvPr/>
        </p:nvGrpSpPr>
        <p:grpSpPr>
          <a:xfrm>
            <a:off x="842491" y="5020344"/>
            <a:ext cx="4502549" cy="501595"/>
            <a:chOff x="842491" y="5020344"/>
            <a:chExt cx="4502549" cy="501595"/>
          </a:xfrm>
        </p:grpSpPr>
        <p:grpSp>
          <p:nvGrpSpPr>
            <p:cNvPr id="260114" name="Group 18"/>
            <p:cNvGrpSpPr>
              <a:grpSpLocks/>
            </p:cNvGrpSpPr>
            <p:nvPr/>
          </p:nvGrpSpPr>
          <p:grpSpPr bwMode="auto">
            <a:xfrm>
              <a:off x="1575178" y="5020344"/>
              <a:ext cx="39688" cy="496888"/>
              <a:chOff x="192" y="3504"/>
              <a:chExt cx="25" cy="313"/>
            </a:xfrm>
            <a:solidFill>
              <a:schemeClr val="accent2"/>
            </a:solidFill>
          </p:grpSpPr>
          <p:sp>
            <p:nvSpPr>
              <p:cNvPr id="260115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260116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260117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260118" name="Group 22"/>
            <p:cNvGrpSpPr>
              <a:grpSpLocks/>
            </p:cNvGrpSpPr>
            <p:nvPr/>
          </p:nvGrpSpPr>
          <p:grpSpPr bwMode="auto">
            <a:xfrm>
              <a:off x="2697090" y="5020344"/>
              <a:ext cx="2647950" cy="496888"/>
              <a:chOff x="736" y="3408"/>
              <a:chExt cx="1668" cy="313"/>
            </a:xfrm>
            <a:solidFill>
              <a:schemeClr val="accent2"/>
            </a:solidFill>
          </p:grpSpPr>
          <p:grpSp>
            <p:nvGrpSpPr>
              <p:cNvPr id="260119" name="Group 23"/>
              <p:cNvGrpSpPr>
                <a:grpSpLocks/>
              </p:cNvGrpSpPr>
              <p:nvPr/>
            </p:nvGrpSpPr>
            <p:grpSpPr bwMode="auto">
              <a:xfrm>
                <a:off x="736" y="3408"/>
                <a:ext cx="25" cy="313"/>
                <a:chOff x="192" y="3504"/>
                <a:chExt cx="25" cy="313"/>
              </a:xfrm>
              <a:grpFill/>
            </p:grpSpPr>
            <p:sp>
              <p:nvSpPr>
                <p:cNvPr id="260120" name="Oval 24"/>
                <p:cNvSpPr>
                  <a:spLocks noChangeArrowheads="1"/>
                </p:cNvSpPr>
                <p:nvPr/>
              </p:nvSpPr>
              <p:spPr bwMode="auto">
                <a:xfrm>
                  <a:off x="192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1" name="Oval 25"/>
                <p:cNvSpPr>
                  <a:spLocks noChangeArrowheads="1"/>
                </p:cNvSpPr>
                <p:nvPr/>
              </p:nvSpPr>
              <p:spPr bwMode="auto">
                <a:xfrm>
                  <a:off x="192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2" name="Oval 26"/>
                <p:cNvSpPr>
                  <a:spLocks noChangeArrowheads="1"/>
                </p:cNvSpPr>
                <p:nvPr/>
              </p:nvSpPr>
              <p:spPr bwMode="auto">
                <a:xfrm>
                  <a:off x="192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  <p:grpSp>
            <p:nvGrpSpPr>
              <p:cNvPr id="260123" name="Group 27"/>
              <p:cNvGrpSpPr>
                <a:grpSpLocks/>
              </p:cNvGrpSpPr>
              <p:nvPr/>
            </p:nvGrpSpPr>
            <p:grpSpPr bwMode="auto">
              <a:xfrm>
                <a:off x="1677" y="3408"/>
                <a:ext cx="25" cy="313"/>
                <a:chOff x="453" y="3504"/>
                <a:chExt cx="25" cy="313"/>
              </a:xfrm>
              <a:grpFill/>
            </p:grpSpPr>
            <p:sp>
              <p:nvSpPr>
                <p:cNvPr id="260124" name="Oval 28"/>
                <p:cNvSpPr>
                  <a:spLocks noChangeArrowheads="1"/>
                </p:cNvSpPr>
                <p:nvPr/>
              </p:nvSpPr>
              <p:spPr bwMode="auto">
                <a:xfrm>
                  <a:off x="45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5" name="Oval 29"/>
                <p:cNvSpPr>
                  <a:spLocks noChangeArrowheads="1"/>
                </p:cNvSpPr>
                <p:nvPr/>
              </p:nvSpPr>
              <p:spPr bwMode="auto">
                <a:xfrm>
                  <a:off x="45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6" name="Oval 30"/>
                <p:cNvSpPr>
                  <a:spLocks noChangeArrowheads="1"/>
                </p:cNvSpPr>
                <p:nvPr/>
              </p:nvSpPr>
              <p:spPr bwMode="auto">
                <a:xfrm>
                  <a:off x="45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  <p:grpSp>
            <p:nvGrpSpPr>
              <p:cNvPr id="260127" name="Group 31"/>
              <p:cNvGrpSpPr>
                <a:grpSpLocks/>
              </p:cNvGrpSpPr>
              <p:nvPr/>
            </p:nvGrpSpPr>
            <p:grpSpPr bwMode="auto">
              <a:xfrm>
                <a:off x="2379" y="3408"/>
                <a:ext cx="25" cy="313"/>
                <a:chOff x="243" y="3504"/>
                <a:chExt cx="25" cy="313"/>
              </a:xfrm>
              <a:grpFill/>
            </p:grpSpPr>
            <p:sp>
              <p:nvSpPr>
                <p:cNvPr id="260128" name="Oval 32"/>
                <p:cNvSpPr>
                  <a:spLocks noChangeArrowheads="1"/>
                </p:cNvSpPr>
                <p:nvPr/>
              </p:nvSpPr>
              <p:spPr bwMode="auto">
                <a:xfrm>
                  <a:off x="24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9" name="Oval 33"/>
                <p:cNvSpPr>
                  <a:spLocks noChangeArrowheads="1"/>
                </p:cNvSpPr>
                <p:nvPr/>
              </p:nvSpPr>
              <p:spPr bwMode="auto">
                <a:xfrm>
                  <a:off x="24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30" name="Oval 34"/>
                <p:cNvSpPr>
                  <a:spLocks noChangeArrowheads="1"/>
                </p:cNvSpPr>
                <p:nvPr/>
              </p:nvSpPr>
              <p:spPr bwMode="auto">
                <a:xfrm>
                  <a:off x="24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</p:grpSp>
        <p:grpSp>
          <p:nvGrpSpPr>
            <p:cNvPr id="126" name="Group 18"/>
            <p:cNvGrpSpPr>
              <a:grpSpLocks/>
            </p:cNvGrpSpPr>
            <p:nvPr/>
          </p:nvGrpSpPr>
          <p:grpSpPr bwMode="auto">
            <a:xfrm>
              <a:off x="842491" y="5025051"/>
              <a:ext cx="39688" cy="496888"/>
              <a:chOff x="192" y="3504"/>
              <a:chExt cx="25" cy="313"/>
            </a:xfrm>
            <a:solidFill>
              <a:schemeClr val="accent2"/>
            </a:solidFill>
          </p:grpSpPr>
          <p:sp>
            <p:nvSpPr>
              <p:cNvPr id="127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28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29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</p:grpSp>
      </p:grpSp>
      <p:grpSp>
        <p:nvGrpSpPr>
          <p:cNvPr id="7" name="6 Grupo"/>
          <p:cNvGrpSpPr/>
          <p:nvPr/>
        </p:nvGrpSpPr>
        <p:grpSpPr>
          <a:xfrm>
            <a:off x="3218957" y="4648944"/>
            <a:ext cx="547688" cy="76200"/>
            <a:chOff x="3218957" y="4645176"/>
            <a:chExt cx="547688" cy="76200"/>
          </a:xfrm>
        </p:grpSpPr>
        <p:sp>
          <p:nvSpPr>
            <p:cNvPr id="97" name="Line 2110"/>
            <p:cNvSpPr>
              <a:spLocks noChangeShapeType="1"/>
            </p:cNvSpPr>
            <p:nvPr/>
          </p:nvSpPr>
          <p:spPr bwMode="auto">
            <a:xfrm>
              <a:off x="3218957" y="4645176"/>
              <a:ext cx="54768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98" name="Line 2111"/>
            <p:cNvSpPr>
              <a:spLocks noChangeShapeType="1"/>
            </p:cNvSpPr>
            <p:nvPr/>
          </p:nvSpPr>
          <p:spPr bwMode="auto">
            <a:xfrm flipH="1">
              <a:off x="3325320" y="4721376"/>
              <a:ext cx="33496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99" name="Text Box 72"/>
          <p:cNvSpPr txBox="1">
            <a:spLocks noChangeArrowheads="1"/>
          </p:cNvSpPr>
          <p:nvPr/>
        </p:nvSpPr>
        <p:spPr bwMode="auto">
          <a:xfrm>
            <a:off x="3472986" y="765175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Equilibrio químico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autoUpdateAnimBg="0"/>
      <p:bldP spid="260102" grpId="0"/>
      <p:bldP spid="260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533400" y="1378868"/>
            <a:ext cx="7705725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Considerando una reacción química en la que los reactivos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A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y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B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generan los productos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C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 y </a:t>
            </a:r>
            <a:r>
              <a:rPr lang="es-MX" sz="1800" dirty="0">
                <a:solidFill>
                  <a:srgbClr val="000099"/>
                </a:solidFill>
                <a:effectLst/>
                <a:cs typeface="Times New Roman" pitchFamily="18" charset="0"/>
              </a:rPr>
              <a:t>D</a:t>
            </a:r>
            <a:r>
              <a:rPr lang="es-MX" sz="1800" b="0" dirty="0">
                <a:solidFill>
                  <a:srgbClr val="000099"/>
                </a:solidFill>
                <a:effectLst/>
                <a:cs typeface="Times New Roman" pitchFamily="18" charset="0"/>
              </a:rPr>
              <a:t>, como se muestra a continuación:</a:t>
            </a:r>
            <a:endParaRPr lang="es-ES" sz="1800" b="0" dirty="0">
              <a:solidFill>
                <a:srgbClr val="000099"/>
              </a:solidFill>
              <a:effectLst/>
            </a:endParaRPr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>
            <a:off x="3113540" y="3302794"/>
            <a:ext cx="798513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 b="0">
              <a:solidFill>
                <a:srgbClr val="0000CC"/>
              </a:solidFill>
              <a:effectLst/>
            </a:endParaRPr>
          </a:p>
        </p:txBody>
      </p:sp>
      <p:grpSp>
        <p:nvGrpSpPr>
          <p:cNvPr id="260106" name="Group 10"/>
          <p:cNvGrpSpPr>
            <a:grpSpLocks/>
          </p:cNvGrpSpPr>
          <p:nvPr/>
        </p:nvGrpSpPr>
        <p:grpSpPr bwMode="auto">
          <a:xfrm>
            <a:off x="3182704" y="3983928"/>
            <a:ext cx="619125" cy="76200"/>
            <a:chOff x="1728" y="3216"/>
            <a:chExt cx="435" cy="48"/>
          </a:xfrm>
        </p:grpSpPr>
        <p:sp>
          <p:nvSpPr>
            <p:cNvPr id="260107" name="Line 11"/>
            <p:cNvSpPr>
              <a:spLocks noChangeShapeType="1"/>
            </p:cNvSpPr>
            <p:nvPr/>
          </p:nvSpPr>
          <p:spPr bwMode="auto">
            <a:xfrm>
              <a:off x="1728" y="3216"/>
              <a:ext cx="435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260108" name="Line 12"/>
            <p:cNvSpPr>
              <a:spLocks noChangeShapeType="1"/>
            </p:cNvSpPr>
            <p:nvPr/>
          </p:nvSpPr>
          <p:spPr bwMode="auto">
            <a:xfrm flipH="1">
              <a:off x="1857" y="3264"/>
              <a:ext cx="15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</p:grpSp>
      <p:grpSp>
        <p:nvGrpSpPr>
          <p:cNvPr id="260136" name="Group 40"/>
          <p:cNvGrpSpPr>
            <a:grpSpLocks/>
          </p:cNvGrpSpPr>
          <p:nvPr/>
        </p:nvGrpSpPr>
        <p:grpSpPr bwMode="auto">
          <a:xfrm>
            <a:off x="3275856" y="5862508"/>
            <a:ext cx="442913" cy="76200"/>
            <a:chOff x="1810" y="3840"/>
            <a:chExt cx="279" cy="48"/>
          </a:xfrm>
        </p:grpSpPr>
        <p:sp>
          <p:nvSpPr>
            <p:cNvPr id="260137" name="Line 41"/>
            <p:cNvSpPr>
              <a:spLocks noChangeShapeType="1"/>
            </p:cNvSpPr>
            <p:nvPr/>
          </p:nvSpPr>
          <p:spPr bwMode="auto">
            <a:xfrm>
              <a:off x="1810" y="3840"/>
              <a:ext cx="277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260138" name="Line 42"/>
            <p:cNvSpPr>
              <a:spLocks noChangeShapeType="1"/>
            </p:cNvSpPr>
            <p:nvPr/>
          </p:nvSpPr>
          <p:spPr bwMode="auto">
            <a:xfrm flipH="1">
              <a:off x="1810" y="3888"/>
              <a:ext cx="27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 b="0">
                <a:solidFill>
                  <a:srgbClr val="0000CC"/>
                </a:solidFill>
                <a:effectLst/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1472172" y="2481743"/>
            <a:ext cx="3963924" cy="299185"/>
            <a:chOff x="1472172" y="2348880"/>
            <a:chExt cx="3963924" cy="299185"/>
          </a:xfrm>
        </p:grpSpPr>
        <p:grpSp>
          <p:nvGrpSpPr>
            <p:cNvPr id="2" name="1 Grupo"/>
            <p:cNvGrpSpPr/>
            <p:nvPr/>
          </p:nvGrpSpPr>
          <p:grpSpPr>
            <a:xfrm>
              <a:off x="1472172" y="2348880"/>
              <a:ext cx="3963924" cy="299185"/>
              <a:chOff x="2108369" y="2277447"/>
              <a:chExt cx="3963924" cy="299185"/>
            </a:xfrm>
          </p:grpSpPr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>
                <a:off x="2108369" y="227744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A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3221292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B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4" name="Text Box 2"/>
              <p:cNvSpPr txBox="1">
                <a:spLocks noChangeArrowheads="1"/>
              </p:cNvSpPr>
              <p:nvPr/>
            </p:nvSpPr>
            <p:spPr bwMode="auto">
              <a:xfrm>
                <a:off x="4704141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C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5" name="Text Box 2"/>
              <p:cNvSpPr txBox="1">
                <a:spLocks noChangeArrowheads="1"/>
              </p:cNvSpPr>
              <p:nvPr/>
            </p:nvSpPr>
            <p:spPr bwMode="auto">
              <a:xfrm>
                <a:off x="5832878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D</a:t>
                </a:r>
                <a:endParaRPr lang="es-ES" sz="1800" baseline="-25000" dirty="0">
                  <a:effectLst/>
                </a:endParaRPr>
              </a:p>
            </p:txBody>
          </p:sp>
          <p:cxnSp>
            <p:nvCxnSpPr>
              <p:cNvPr id="46" name="45 Conector recto de flecha"/>
              <p:cNvCxnSpPr/>
              <p:nvPr/>
            </p:nvCxnSpPr>
            <p:spPr bwMode="auto">
              <a:xfrm>
                <a:off x="3826622" y="2403297"/>
                <a:ext cx="571504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sp>
            <p:nvSpPr>
              <p:cNvPr id="47" name="Text Box 2"/>
              <p:cNvSpPr txBox="1">
                <a:spLocks noChangeArrowheads="1"/>
              </p:cNvSpPr>
              <p:nvPr/>
            </p:nvSpPr>
            <p:spPr bwMode="auto">
              <a:xfrm>
                <a:off x="2696586" y="2277447"/>
                <a:ext cx="2073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+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5280205" y="2277447"/>
                <a:ext cx="2073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+</a:t>
                </a:r>
                <a:endParaRPr lang="es-ES" sz="1800" baseline="-25000" dirty="0">
                  <a:effectLst/>
                </a:endParaRPr>
              </a:p>
            </p:txBody>
          </p:sp>
        </p:grpSp>
        <p:cxnSp>
          <p:nvCxnSpPr>
            <p:cNvPr id="76" name="75 Conector recto de flecha"/>
            <p:cNvCxnSpPr/>
            <p:nvPr/>
          </p:nvCxnSpPr>
          <p:spPr bwMode="auto">
            <a:xfrm flipH="1">
              <a:off x="3188450" y="2551441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17" name="16 Grupo"/>
          <p:cNvGrpSpPr/>
          <p:nvPr/>
        </p:nvGrpSpPr>
        <p:grpSpPr>
          <a:xfrm>
            <a:off x="806587" y="3151306"/>
            <a:ext cx="4710650" cy="349702"/>
            <a:chOff x="806587" y="3151306"/>
            <a:chExt cx="4710650" cy="349702"/>
          </a:xfrm>
        </p:grpSpPr>
        <p:grpSp>
          <p:nvGrpSpPr>
            <p:cNvPr id="60" name="59 Grupo"/>
            <p:cNvGrpSpPr/>
            <p:nvPr/>
          </p:nvGrpSpPr>
          <p:grpSpPr>
            <a:xfrm>
              <a:off x="1478266" y="3163483"/>
              <a:ext cx="4038971" cy="299185"/>
              <a:chOff x="2074051" y="2277447"/>
              <a:chExt cx="4038971" cy="299185"/>
            </a:xfrm>
          </p:grpSpPr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2074051" y="2277447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687161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64" name="Text Box 2"/>
              <p:cNvSpPr txBox="1">
                <a:spLocks noChangeArrowheads="1"/>
              </p:cNvSpPr>
              <p:nvPr/>
            </p:nvSpPr>
            <p:spPr bwMode="auto">
              <a:xfrm>
                <a:off x="5815898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0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5" name="14 Grupo"/>
            <p:cNvGrpSpPr/>
            <p:nvPr/>
          </p:nvGrpSpPr>
          <p:grpSpPr>
            <a:xfrm>
              <a:off x="806587" y="3151306"/>
              <a:ext cx="525053" cy="349702"/>
              <a:chOff x="782022" y="3112966"/>
              <a:chExt cx="525053" cy="349702"/>
            </a:xfrm>
          </p:grpSpPr>
          <p:sp>
            <p:nvSpPr>
              <p:cNvPr id="96" name="Rectangle 6"/>
              <p:cNvSpPr>
                <a:spLocks noChangeArrowheads="1"/>
              </p:cNvSpPr>
              <p:nvPr/>
            </p:nvSpPr>
            <p:spPr bwMode="auto">
              <a:xfrm>
                <a:off x="782022" y="3112966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0</a:t>
                </a: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13 CuadroTexto"/>
                  <p:cNvSpPr txBox="1"/>
                  <p:nvPr/>
                </p:nvSpPr>
                <p:spPr>
                  <a:xfrm>
                    <a:off x="899592" y="3143849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9592" y="3143849"/>
                    <a:ext cx="407483" cy="307777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" name="17 Grupo"/>
          <p:cNvGrpSpPr/>
          <p:nvPr/>
        </p:nvGrpSpPr>
        <p:grpSpPr>
          <a:xfrm>
            <a:off x="806587" y="3790802"/>
            <a:ext cx="4705807" cy="353606"/>
            <a:chOff x="806587" y="3790802"/>
            <a:chExt cx="4705807" cy="353606"/>
          </a:xfrm>
        </p:grpSpPr>
        <p:grpSp>
          <p:nvGrpSpPr>
            <p:cNvPr id="81" name="80 Grupo"/>
            <p:cNvGrpSpPr/>
            <p:nvPr/>
          </p:nvGrpSpPr>
          <p:grpSpPr>
            <a:xfrm>
              <a:off x="1473423" y="3845223"/>
              <a:ext cx="4038971" cy="299185"/>
              <a:chOff x="2074051" y="2277447"/>
              <a:chExt cx="4038971" cy="299185"/>
            </a:xfrm>
          </p:grpSpPr>
          <p:sp>
            <p:nvSpPr>
              <p:cNvPr id="82" name="Text Box 2"/>
              <p:cNvSpPr txBox="1">
                <a:spLocks noChangeArrowheads="1"/>
              </p:cNvSpPr>
              <p:nvPr/>
            </p:nvSpPr>
            <p:spPr bwMode="auto">
              <a:xfrm>
                <a:off x="2074051" y="2277447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3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4" name="Text Box 2"/>
              <p:cNvSpPr txBox="1">
                <a:spLocks noChangeArrowheads="1"/>
              </p:cNvSpPr>
              <p:nvPr/>
            </p:nvSpPr>
            <p:spPr bwMode="auto">
              <a:xfrm>
                <a:off x="4687161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5" name="Text Box 2"/>
              <p:cNvSpPr txBox="1">
                <a:spLocks noChangeArrowheads="1"/>
              </p:cNvSpPr>
              <p:nvPr/>
            </p:nvSpPr>
            <p:spPr bwMode="auto">
              <a:xfrm>
                <a:off x="5815898" y="2299633"/>
                <a:ext cx="29712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1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6" name="15 Grupo"/>
            <p:cNvGrpSpPr/>
            <p:nvPr/>
          </p:nvGrpSpPr>
          <p:grpSpPr>
            <a:xfrm>
              <a:off x="806587" y="3790802"/>
              <a:ext cx="525053" cy="349702"/>
              <a:chOff x="806587" y="3790802"/>
              <a:chExt cx="525053" cy="349702"/>
            </a:xfrm>
          </p:grpSpPr>
          <p:sp>
            <p:nvSpPr>
              <p:cNvPr id="113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1</a:t>
                </a: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113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4" name="113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9" name="18 Grupo"/>
          <p:cNvGrpSpPr/>
          <p:nvPr/>
        </p:nvGrpSpPr>
        <p:grpSpPr>
          <a:xfrm>
            <a:off x="806587" y="4493028"/>
            <a:ext cx="4701517" cy="349702"/>
            <a:chOff x="806587" y="4493028"/>
            <a:chExt cx="4701517" cy="349702"/>
          </a:xfrm>
        </p:grpSpPr>
        <p:grpSp>
          <p:nvGrpSpPr>
            <p:cNvPr id="86" name="85 Grupo"/>
            <p:cNvGrpSpPr/>
            <p:nvPr/>
          </p:nvGrpSpPr>
          <p:grpSpPr>
            <a:xfrm>
              <a:off x="1469132" y="4526963"/>
              <a:ext cx="4038972" cy="299185"/>
              <a:chOff x="2074050" y="2277447"/>
              <a:chExt cx="4038972" cy="299185"/>
            </a:xfrm>
          </p:grpSpPr>
          <p:sp>
            <p:nvSpPr>
              <p:cNvPr id="87" name="Text Box 2"/>
              <p:cNvSpPr txBox="1">
                <a:spLocks noChangeArrowheads="1"/>
              </p:cNvSpPr>
              <p:nvPr/>
            </p:nvSpPr>
            <p:spPr bwMode="auto">
              <a:xfrm>
                <a:off x="2074050" y="2277447"/>
                <a:ext cx="28430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8" name="Text Box 2"/>
              <p:cNvSpPr txBox="1">
                <a:spLocks noChangeArrowheads="1"/>
              </p:cNvSpPr>
              <p:nvPr/>
            </p:nvSpPr>
            <p:spPr bwMode="auto">
              <a:xfrm>
                <a:off x="3198849" y="2299633"/>
                <a:ext cx="2843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89" name="Text Box 2"/>
              <p:cNvSpPr txBox="1">
                <a:spLocks noChangeArrowheads="1"/>
              </p:cNvSpPr>
              <p:nvPr/>
            </p:nvSpPr>
            <p:spPr bwMode="auto">
              <a:xfrm>
                <a:off x="4687160" y="2299633"/>
                <a:ext cx="29712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0" name="Text Box 2"/>
              <p:cNvSpPr txBox="1">
                <a:spLocks noChangeArrowheads="1"/>
              </p:cNvSpPr>
              <p:nvPr/>
            </p:nvSpPr>
            <p:spPr bwMode="auto">
              <a:xfrm>
                <a:off x="5815897" y="2299633"/>
                <a:ext cx="29712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2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17" name="116 Grupo"/>
            <p:cNvGrpSpPr/>
            <p:nvPr/>
          </p:nvGrpSpPr>
          <p:grpSpPr>
            <a:xfrm>
              <a:off x="806587" y="4493028"/>
              <a:ext cx="525053" cy="349702"/>
              <a:chOff x="806587" y="3790802"/>
              <a:chExt cx="525053" cy="349702"/>
            </a:xfrm>
          </p:grpSpPr>
          <p:sp>
            <p:nvSpPr>
              <p:cNvPr id="118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185948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2</a:t>
                </a: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118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9" name="118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1" name="20 Grupo"/>
          <p:cNvGrpSpPr/>
          <p:nvPr/>
        </p:nvGrpSpPr>
        <p:grpSpPr>
          <a:xfrm>
            <a:off x="806587" y="5711878"/>
            <a:ext cx="4740943" cy="349702"/>
            <a:chOff x="806587" y="5711878"/>
            <a:chExt cx="4740943" cy="349702"/>
          </a:xfrm>
        </p:grpSpPr>
        <p:grpSp>
          <p:nvGrpSpPr>
            <p:cNvPr id="91" name="90 Grupo"/>
            <p:cNvGrpSpPr/>
            <p:nvPr/>
          </p:nvGrpSpPr>
          <p:grpSpPr>
            <a:xfrm>
              <a:off x="1450850" y="5722103"/>
              <a:ext cx="4096680" cy="299185"/>
              <a:chOff x="2045196" y="2277447"/>
              <a:chExt cx="4096680" cy="299185"/>
            </a:xfrm>
          </p:grpSpPr>
          <p:sp>
            <p:nvSpPr>
              <p:cNvPr id="92" name="Text Box 2"/>
              <p:cNvSpPr txBox="1">
                <a:spLocks noChangeArrowheads="1"/>
              </p:cNvSpPr>
              <p:nvPr/>
            </p:nvSpPr>
            <p:spPr bwMode="auto">
              <a:xfrm>
                <a:off x="2045196" y="2277447"/>
                <a:ext cx="34200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err="1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r>
                  <a:rPr lang="es-MX" sz="1200" b="0" baseline="-25000" dirty="0" err="1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eq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3" name="Text Box 2"/>
              <p:cNvSpPr txBox="1">
                <a:spLocks noChangeArrowheads="1"/>
              </p:cNvSpPr>
              <p:nvPr/>
            </p:nvSpPr>
            <p:spPr bwMode="auto">
              <a:xfrm>
                <a:off x="3169995" y="2299633"/>
                <a:ext cx="3420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algn="just" eaLnBrk="1" hangingPunct="1">
                  <a:spcAft>
                    <a:spcPts val="0"/>
                  </a:spcAft>
                </a:pPr>
                <a:r>
                  <a:rPr lang="es-MX" sz="1800" b="0" dirty="0" err="1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r>
                  <a:rPr lang="es-MX" sz="1200" b="0" baseline="-25000" dirty="0" err="1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eq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4" name="Text Box 2"/>
              <p:cNvSpPr txBox="1">
                <a:spLocks noChangeArrowheads="1"/>
              </p:cNvSpPr>
              <p:nvPr/>
            </p:nvSpPr>
            <p:spPr bwMode="auto">
              <a:xfrm>
                <a:off x="4658306" y="2299633"/>
                <a:ext cx="35483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err="1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r>
                  <a:rPr lang="es-MX" sz="1200" b="0" baseline="-25000" dirty="0" err="1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eq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95" name="Text Box 2"/>
              <p:cNvSpPr txBox="1">
                <a:spLocks noChangeArrowheads="1"/>
              </p:cNvSpPr>
              <p:nvPr/>
            </p:nvSpPr>
            <p:spPr bwMode="auto">
              <a:xfrm>
                <a:off x="5787043" y="2299633"/>
                <a:ext cx="35483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 err="1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r>
                  <a:rPr lang="es-MX" sz="1200" b="0" baseline="-25000" dirty="0" err="1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eq</a:t>
                </a:r>
                <a:endParaRPr lang="es-ES" sz="12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20" name="119 Grupo"/>
            <p:cNvGrpSpPr/>
            <p:nvPr/>
          </p:nvGrpSpPr>
          <p:grpSpPr>
            <a:xfrm>
              <a:off x="806587" y="5711878"/>
              <a:ext cx="525053" cy="349702"/>
              <a:chOff x="806587" y="3790802"/>
              <a:chExt cx="525053" cy="349702"/>
            </a:xfrm>
          </p:grpSpPr>
          <p:sp>
            <p:nvSpPr>
              <p:cNvPr id="121" name="Rectangle 6"/>
              <p:cNvSpPr>
                <a:spLocks noChangeArrowheads="1"/>
              </p:cNvSpPr>
              <p:nvPr/>
            </p:nvSpPr>
            <p:spPr bwMode="auto">
              <a:xfrm>
                <a:off x="806587" y="3790802"/>
                <a:ext cx="243656" cy="349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36000" rIns="0" bIns="36000">
                <a:spAutoFit/>
              </a:bodyPr>
              <a:lstStyle/>
              <a:p>
                <a:pPr algn="l" eaLnBrk="1" hangingPunct="1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b="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t</a:t>
                </a:r>
                <a:r>
                  <a:rPr lang="en-US" sz="1200" b="0" baseline="-30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eq</a:t>
                </a:r>
                <a:r>
                  <a:rPr lang="en-US" sz="18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cs typeface="Times New Roman" pitchFamily="18" charset="0"/>
                  </a:rPr>
                  <a:t> </a:t>
                </a:r>
                <a:endParaRPr lang="es-E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121 CuadroTexto"/>
                  <p:cNvSpPr txBox="1"/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groupChr>
                            <m:groupChrPr>
                              <m:chr m:val="⇒"/>
                              <m:vertJc m:val="bot"/>
                              <m:ctrlPr>
                                <a:rPr lang="es-MX" sz="140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2"/>
                                </m:rP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s-MX" sz="1400" b="1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e>
                          </m:groupChr>
                        </m:oMath>
                      </m:oMathPara>
                    </a14:m>
                    <a:endParaRPr lang="es-MX" sz="14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2" name="121 CuadroTexto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4157" y="3821685"/>
                    <a:ext cx="407483" cy="30777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0" name="19 Grupo"/>
          <p:cNvGrpSpPr/>
          <p:nvPr/>
        </p:nvGrpSpPr>
        <p:grpSpPr>
          <a:xfrm>
            <a:off x="842491" y="5020344"/>
            <a:ext cx="4502549" cy="501595"/>
            <a:chOff x="842491" y="5020344"/>
            <a:chExt cx="4502549" cy="501595"/>
          </a:xfrm>
        </p:grpSpPr>
        <p:grpSp>
          <p:nvGrpSpPr>
            <p:cNvPr id="260114" name="Group 18"/>
            <p:cNvGrpSpPr>
              <a:grpSpLocks/>
            </p:cNvGrpSpPr>
            <p:nvPr/>
          </p:nvGrpSpPr>
          <p:grpSpPr bwMode="auto">
            <a:xfrm>
              <a:off x="1575178" y="5020344"/>
              <a:ext cx="39688" cy="496888"/>
              <a:chOff x="192" y="3504"/>
              <a:chExt cx="25" cy="313"/>
            </a:xfrm>
            <a:solidFill>
              <a:schemeClr val="accent2"/>
            </a:solidFill>
          </p:grpSpPr>
          <p:sp>
            <p:nvSpPr>
              <p:cNvPr id="260115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260116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260117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grpFill/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260118" name="Group 22"/>
            <p:cNvGrpSpPr>
              <a:grpSpLocks/>
            </p:cNvGrpSpPr>
            <p:nvPr/>
          </p:nvGrpSpPr>
          <p:grpSpPr bwMode="auto">
            <a:xfrm>
              <a:off x="2697090" y="5020344"/>
              <a:ext cx="2647950" cy="496888"/>
              <a:chOff x="736" y="3408"/>
              <a:chExt cx="1668" cy="313"/>
            </a:xfrm>
            <a:solidFill>
              <a:schemeClr val="accent2"/>
            </a:solidFill>
          </p:grpSpPr>
          <p:grpSp>
            <p:nvGrpSpPr>
              <p:cNvPr id="260119" name="Group 23"/>
              <p:cNvGrpSpPr>
                <a:grpSpLocks/>
              </p:cNvGrpSpPr>
              <p:nvPr/>
            </p:nvGrpSpPr>
            <p:grpSpPr bwMode="auto">
              <a:xfrm>
                <a:off x="736" y="3408"/>
                <a:ext cx="25" cy="313"/>
                <a:chOff x="192" y="3504"/>
                <a:chExt cx="25" cy="313"/>
              </a:xfrm>
              <a:grpFill/>
            </p:grpSpPr>
            <p:sp>
              <p:nvSpPr>
                <p:cNvPr id="260120" name="Oval 24"/>
                <p:cNvSpPr>
                  <a:spLocks noChangeArrowheads="1"/>
                </p:cNvSpPr>
                <p:nvPr/>
              </p:nvSpPr>
              <p:spPr bwMode="auto">
                <a:xfrm>
                  <a:off x="192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1" name="Oval 25"/>
                <p:cNvSpPr>
                  <a:spLocks noChangeArrowheads="1"/>
                </p:cNvSpPr>
                <p:nvPr/>
              </p:nvSpPr>
              <p:spPr bwMode="auto">
                <a:xfrm>
                  <a:off x="192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2" name="Oval 26"/>
                <p:cNvSpPr>
                  <a:spLocks noChangeArrowheads="1"/>
                </p:cNvSpPr>
                <p:nvPr/>
              </p:nvSpPr>
              <p:spPr bwMode="auto">
                <a:xfrm>
                  <a:off x="192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  <p:grpSp>
            <p:nvGrpSpPr>
              <p:cNvPr id="260123" name="Group 27"/>
              <p:cNvGrpSpPr>
                <a:grpSpLocks/>
              </p:cNvGrpSpPr>
              <p:nvPr/>
            </p:nvGrpSpPr>
            <p:grpSpPr bwMode="auto">
              <a:xfrm>
                <a:off x="1677" y="3408"/>
                <a:ext cx="25" cy="313"/>
                <a:chOff x="453" y="3504"/>
                <a:chExt cx="25" cy="313"/>
              </a:xfrm>
              <a:grpFill/>
            </p:grpSpPr>
            <p:sp>
              <p:nvSpPr>
                <p:cNvPr id="260124" name="Oval 28"/>
                <p:cNvSpPr>
                  <a:spLocks noChangeArrowheads="1"/>
                </p:cNvSpPr>
                <p:nvPr/>
              </p:nvSpPr>
              <p:spPr bwMode="auto">
                <a:xfrm>
                  <a:off x="45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5" name="Oval 29"/>
                <p:cNvSpPr>
                  <a:spLocks noChangeArrowheads="1"/>
                </p:cNvSpPr>
                <p:nvPr/>
              </p:nvSpPr>
              <p:spPr bwMode="auto">
                <a:xfrm>
                  <a:off x="45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6" name="Oval 30"/>
                <p:cNvSpPr>
                  <a:spLocks noChangeArrowheads="1"/>
                </p:cNvSpPr>
                <p:nvPr/>
              </p:nvSpPr>
              <p:spPr bwMode="auto">
                <a:xfrm>
                  <a:off x="45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  <p:grpSp>
            <p:nvGrpSpPr>
              <p:cNvPr id="260127" name="Group 31"/>
              <p:cNvGrpSpPr>
                <a:grpSpLocks/>
              </p:cNvGrpSpPr>
              <p:nvPr/>
            </p:nvGrpSpPr>
            <p:grpSpPr bwMode="auto">
              <a:xfrm>
                <a:off x="2379" y="3408"/>
                <a:ext cx="25" cy="313"/>
                <a:chOff x="243" y="3504"/>
                <a:chExt cx="25" cy="313"/>
              </a:xfrm>
              <a:grpFill/>
            </p:grpSpPr>
            <p:sp>
              <p:nvSpPr>
                <p:cNvPr id="260128" name="Oval 32"/>
                <p:cNvSpPr>
                  <a:spLocks noChangeArrowheads="1"/>
                </p:cNvSpPr>
                <p:nvPr/>
              </p:nvSpPr>
              <p:spPr bwMode="auto">
                <a:xfrm>
                  <a:off x="243" y="3504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29" name="Oval 33"/>
                <p:cNvSpPr>
                  <a:spLocks noChangeArrowheads="1"/>
                </p:cNvSpPr>
                <p:nvPr/>
              </p:nvSpPr>
              <p:spPr bwMode="auto">
                <a:xfrm>
                  <a:off x="243" y="3648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  <p:sp>
              <p:nvSpPr>
                <p:cNvPr id="260130" name="Oval 34"/>
                <p:cNvSpPr>
                  <a:spLocks noChangeArrowheads="1"/>
                </p:cNvSpPr>
                <p:nvPr/>
              </p:nvSpPr>
              <p:spPr bwMode="auto">
                <a:xfrm>
                  <a:off x="243" y="3792"/>
                  <a:ext cx="25" cy="25"/>
                </a:xfrm>
                <a:prstGeom prst="ellipse">
                  <a:avLst/>
                </a:prstGeom>
                <a:grpFill/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MX" sz="1000" b="0">
                    <a:solidFill>
                      <a:srgbClr val="0000CC"/>
                    </a:solidFill>
                    <a:effectLst/>
                  </a:endParaRPr>
                </a:p>
              </p:txBody>
            </p:sp>
          </p:grpSp>
        </p:grpSp>
        <p:grpSp>
          <p:nvGrpSpPr>
            <p:cNvPr id="126" name="Group 18"/>
            <p:cNvGrpSpPr>
              <a:grpSpLocks/>
            </p:cNvGrpSpPr>
            <p:nvPr/>
          </p:nvGrpSpPr>
          <p:grpSpPr bwMode="auto">
            <a:xfrm>
              <a:off x="842491" y="5025051"/>
              <a:ext cx="39688" cy="496888"/>
              <a:chOff x="192" y="3504"/>
              <a:chExt cx="25" cy="313"/>
            </a:xfrm>
            <a:solidFill>
              <a:schemeClr val="accent2"/>
            </a:solidFill>
          </p:grpSpPr>
          <p:sp>
            <p:nvSpPr>
              <p:cNvPr id="127" name="Oval 19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28" name="Oval 20"/>
              <p:cNvSpPr>
                <a:spLocks noChangeArrowheads="1"/>
              </p:cNvSpPr>
              <p:nvPr/>
            </p:nvSpPr>
            <p:spPr bwMode="auto">
              <a:xfrm>
                <a:off x="192" y="3648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29" name="Oval 21"/>
              <p:cNvSpPr>
                <a:spLocks noChangeArrowheads="1"/>
              </p:cNvSpPr>
              <p:nvPr/>
            </p:nvSpPr>
            <p:spPr bwMode="auto">
              <a:xfrm>
                <a:off x="192" y="3792"/>
                <a:ext cx="25" cy="2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 sz="1000" b="0">
                  <a:solidFill>
                    <a:srgbClr val="0000CC"/>
                  </a:solidFill>
                  <a:effectLst/>
                </a:endParaRPr>
              </a:p>
            </p:txBody>
          </p:sp>
        </p:grpSp>
      </p:grpSp>
      <p:grpSp>
        <p:nvGrpSpPr>
          <p:cNvPr id="80" name="79 Grupo"/>
          <p:cNvGrpSpPr/>
          <p:nvPr/>
        </p:nvGrpSpPr>
        <p:grpSpPr>
          <a:xfrm>
            <a:off x="3218957" y="4648944"/>
            <a:ext cx="547688" cy="76200"/>
            <a:chOff x="3218957" y="4645176"/>
            <a:chExt cx="547688" cy="76200"/>
          </a:xfrm>
        </p:grpSpPr>
        <p:sp>
          <p:nvSpPr>
            <p:cNvPr id="97" name="Line 2110"/>
            <p:cNvSpPr>
              <a:spLocks noChangeShapeType="1"/>
            </p:cNvSpPr>
            <p:nvPr/>
          </p:nvSpPr>
          <p:spPr bwMode="auto">
            <a:xfrm>
              <a:off x="3218957" y="4645176"/>
              <a:ext cx="54768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98" name="Line 2111"/>
            <p:cNvSpPr>
              <a:spLocks noChangeShapeType="1"/>
            </p:cNvSpPr>
            <p:nvPr/>
          </p:nvSpPr>
          <p:spPr bwMode="auto">
            <a:xfrm flipH="1">
              <a:off x="3325320" y="4721376"/>
              <a:ext cx="33496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6542010" y="3118009"/>
            <a:ext cx="478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C</a:t>
            </a:r>
            <a:r>
              <a:rPr lang="es-MX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∙D</a:t>
            </a:r>
            <a:r>
              <a:rPr lang="es-MX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endParaRPr lang="es-ES" sz="1000" b="0" baseline="-25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6551628" y="3322139"/>
            <a:ext cx="4590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A</a:t>
            </a:r>
            <a:r>
              <a:rPr lang="es-MX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∙B</a:t>
            </a:r>
            <a:r>
              <a:rPr lang="es-MX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endParaRPr lang="es-ES" sz="1000" b="0" baseline="-25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cxnSp>
        <p:nvCxnSpPr>
          <p:cNvPr id="5" name="4 Conector recto"/>
          <p:cNvCxnSpPr/>
          <p:nvPr/>
        </p:nvCxnSpPr>
        <p:spPr bwMode="auto">
          <a:xfrm>
            <a:off x="6558943" y="3330068"/>
            <a:ext cx="43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 Box 2"/>
          <p:cNvSpPr txBox="1">
            <a:spLocks noChangeArrowheads="1"/>
          </p:cNvSpPr>
          <p:nvPr/>
        </p:nvSpPr>
        <p:spPr bwMode="auto">
          <a:xfrm>
            <a:off x="6127130" y="3220343"/>
            <a:ext cx="41414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Q</a:t>
            </a:r>
            <a:r>
              <a:rPr lang="es-MX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r>
              <a:rPr lang="es-MX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 =</a:t>
            </a:r>
            <a:endParaRPr lang="es-ES" sz="1000" b="0" baseline="-25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6126916" y="3792510"/>
            <a:ext cx="893142" cy="419574"/>
            <a:chOff x="6279530" y="4017538"/>
            <a:chExt cx="893142" cy="419574"/>
          </a:xfrm>
        </p:grpSpPr>
        <p:sp>
          <p:nvSpPr>
            <p:cNvPr id="104" name="Text Box 2"/>
            <p:cNvSpPr txBox="1">
              <a:spLocks noChangeArrowheads="1"/>
            </p:cNvSpPr>
            <p:nvPr/>
          </p:nvSpPr>
          <p:spPr bwMode="auto">
            <a:xfrm>
              <a:off x="6694409" y="4017538"/>
              <a:ext cx="4782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1</a:t>
              </a: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∙D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1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05" name="Text Box 2"/>
            <p:cNvSpPr txBox="1">
              <a:spLocks noChangeArrowheads="1"/>
            </p:cNvSpPr>
            <p:nvPr/>
          </p:nvSpPr>
          <p:spPr bwMode="auto">
            <a:xfrm>
              <a:off x="6704028" y="4221668"/>
              <a:ext cx="45902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1</a:t>
              </a: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∙B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1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06" name="105 Conector recto"/>
            <p:cNvCxnSpPr/>
            <p:nvPr/>
          </p:nvCxnSpPr>
          <p:spPr bwMode="auto">
            <a:xfrm>
              <a:off x="6711343" y="4229597"/>
              <a:ext cx="43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 Box 2"/>
            <p:cNvSpPr txBox="1">
              <a:spLocks noChangeArrowheads="1"/>
            </p:cNvSpPr>
            <p:nvPr/>
          </p:nvSpPr>
          <p:spPr bwMode="auto">
            <a:xfrm>
              <a:off x="6279530" y="4119872"/>
              <a:ext cx="4141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Q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1</a:t>
              </a: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 =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</p:grpSp>
      <p:grpSp>
        <p:nvGrpSpPr>
          <p:cNvPr id="108" name="107 Grupo"/>
          <p:cNvGrpSpPr/>
          <p:nvPr/>
        </p:nvGrpSpPr>
        <p:grpSpPr>
          <a:xfrm>
            <a:off x="6127130" y="4478846"/>
            <a:ext cx="893142" cy="419574"/>
            <a:chOff x="6279530" y="4017538"/>
            <a:chExt cx="893142" cy="419574"/>
          </a:xfrm>
        </p:grpSpPr>
        <p:sp>
          <p:nvSpPr>
            <p:cNvPr id="109" name="Text Box 2"/>
            <p:cNvSpPr txBox="1">
              <a:spLocks noChangeArrowheads="1"/>
            </p:cNvSpPr>
            <p:nvPr/>
          </p:nvSpPr>
          <p:spPr bwMode="auto">
            <a:xfrm>
              <a:off x="6694409" y="4017538"/>
              <a:ext cx="4782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2</a:t>
              </a: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∙D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2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10" name="Text Box 2"/>
            <p:cNvSpPr txBox="1">
              <a:spLocks noChangeArrowheads="1"/>
            </p:cNvSpPr>
            <p:nvPr/>
          </p:nvSpPr>
          <p:spPr bwMode="auto">
            <a:xfrm>
              <a:off x="6704028" y="4221668"/>
              <a:ext cx="45902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2</a:t>
              </a: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∙B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2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11" name="110 Conector recto"/>
            <p:cNvCxnSpPr/>
            <p:nvPr/>
          </p:nvCxnSpPr>
          <p:spPr bwMode="auto">
            <a:xfrm>
              <a:off x="6711343" y="4229597"/>
              <a:ext cx="43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 Box 2"/>
            <p:cNvSpPr txBox="1">
              <a:spLocks noChangeArrowheads="1"/>
            </p:cNvSpPr>
            <p:nvPr/>
          </p:nvSpPr>
          <p:spPr bwMode="auto">
            <a:xfrm>
              <a:off x="6279530" y="4119872"/>
              <a:ext cx="4141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Q</a:t>
              </a:r>
              <a:r>
                <a:rPr lang="es-MX" sz="1000" b="0" baseline="-25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2</a:t>
              </a: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 =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6548536" y="5013176"/>
            <a:ext cx="39688" cy="496888"/>
            <a:chOff x="6548536" y="5013176"/>
            <a:chExt cx="39688" cy="4968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5" name="Oval 28"/>
            <p:cNvSpPr>
              <a:spLocks noChangeArrowheads="1"/>
            </p:cNvSpPr>
            <p:nvPr/>
          </p:nvSpPr>
          <p:spPr bwMode="auto">
            <a:xfrm>
              <a:off x="6548536" y="5013176"/>
              <a:ext cx="39688" cy="39688"/>
            </a:xfrm>
            <a:prstGeom prst="ellipse">
              <a:avLst/>
            </a:prstGeom>
            <a:grpFill/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000" b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16" name="Oval 29"/>
            <p:cNvSpPr>
              <a:spLocks noChangeArrowheads="1"/>
            </p:cNvSpPr>
            <p:nvPr/>
          </p:nvSpPr>
          <p:spPr bwMode="auto">
            <a:xfrm>
              <a:off x="6548536" y="5241776"/>
              <a:ext cx="39688" cy="39688"/>
            </a:xfrm>
            <a:prstGeom prst="ellipse">
              <a:avLst/>
            </a:prstGeom>
            <a:grpFill/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000" b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23" name="Oval 30"/>
            <p:cNvSpPr>
              <a:spLocks noChangeArrowheads="1"/>
            </p:cNvSpPr>
            <p:nvPr/>
          </p:nvSpPr>
          <p:spPr bwMode="auto">
            <a:xfrm>
              <a:off x="6548536" y="5470376"/>
              <a:ext cx="39688" cy="39688"/>
            </a:xfrm>
            <a:prstGeom prst="ellipse">
              <a:avLst/>
            </a:prstGeom>
            <a:grpFill/>
            <a:ln w="31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 sz="1000" b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6103085" y="5673722"/>
            <a:ext cx="1009168" cy="419574"/>
            <a:chOff x="6255485" y="4017538"/>
            <a:chExt cx="1009168" cy="419574"/>
          </a:xfrm>
        </p:grpSpPr>
        <p:sp>
          <p:nvSpPr>
            <p:cNvPr id="125" name="Text Box 2"/>
            <p:cNvSpPr txBox="1">
              <a:spLocks noChangeArrowheads="1"/>
            </p:cNvSpPr>
            <p:nvPr/>
          </p:nvSpPr>
          <p:spPr bwMode="auto">
            <a:xfrm>
              <a:off x="6690209" y="4017538"/>
              <a:ext cx="57444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sz="1000" b="0" baseline="-25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eq</a:t>
              </a:r>
              <a:r>
                <a:rPr lang="es-MX" sz="1400" b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∙D</a:t>
              </a:r>
              <a:r>
                <a:rPr lang="es-MX" sz="1000" b="0" baseline="-25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eq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sp>
          <p:nvSpPr>
            <p:cNvPr id="130" name="Text Box 2"/>
            <p:cNvSpPr txBox="1">
              <a:spLocks noChangeArrowheads="1"/>
            </p:cNvSpPr>
            <p:nvPr/>
          </p:nvSpPr>
          <p:spPr bwMode="auto">
            <a:xfrm>
              <a:off x="6699828" y="4221668"/>
              <a:ext cx="55520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sz="1000" b="0" baseline="-25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eq</a:t>
              </a:r>
              <a:r>
                <a:rPr lang="es-MX" sz="1400" b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∙B</a:t>
              </a:r>
              <a:r>
                <a:rPr lang="es-MX" sz="1000" b="0" baseline="-25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eq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  <p:cxnSp>
          <p:nvCxnSpPr>
            <p:cNvPr id="131" name="130 Conector recto"/>
            <p:cNvCxnSpPr/>
            <p:nvPr/>
          </p:nvCxnSpPr>
          <p:spPr bwMode="auto">
            <a:xfrm>
              <a:off x="6711343" y="4229597"/>
              <a:ext cx="54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Text Box 2"/>
            <p:cNvSpPr txBox="1">
              <a:spLocks noChangeArrowheads="1"/>
            </p:cNvSpPr>
            <p:nvPr/>
          </p:nvSpPr>
          <p:spPr bwMode="auto">
            <a:xfrm>
              <a:off x="6255485" y="4119872"/>
              <a:ext cx="4622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Q</a:t>
              </a:r>
              <a:r>
                <a:rPr lang="es-MX" sz="1000" b="0" baseline="-25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eq</a:t>
              </a:r>
              <a:r>
                <a:rPr lang="es-MX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cs typeface="Times New Roman" pitchFamily="18" charset="0"/>
                </a:rPr>
                <a:t> =</a:t>
              </a:r>
              <a:endParaRPr lang="es-ES" sz="1000" b="0" baseline="-25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endParaRPr>
            </a:p>
          </p:txBody>
        </p:sp>
      </p:grpSp>
      <p:cxnSp>
        <p:nvCxnSpPr>
          <p:cNvPr id="11" name="10 Conector recto de flecha"/>
          <p:cNvCxnSpPr/>
          <p:nvPr/>
        </p:nvCxnSpPr>
        <p:spPr bwMode="auto">
          <a:xfrm>
            <a:off x="7308304" y="5891902"/>
            <a:ext cx="28803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3" name="132 Grupo"/>
          <p:cNvGrpSpPr/>
          <p:nvPr/>
        </p:nvGrpSpPr>
        <p:grpSpPr>
          <a:xfrm>
            <a:off x="7792195" y="5677020"/>
            <a:ext cx="865892" cy="419574"/>
            <a:chOff x="6308384" y="4017538"/>
            <a:chExt cx="865892" cy="419574"/>
          </a:xfrm>
        </p:grpSpPr>
        <p:sp>
          <p:nvSpPr>
            <p:cNvPr id="134" name="Text Box 2"/>
            <p:cNvSpPr txBox="1">
              <a:spLocks noChangeArrowheads="1"/>
            </p:cNvSpPr>
            <p:nvPr/>
          </p:nvSpPr>
          <p:spPr bwMode="auto">
            <a:xfrm>
              <a:off x="6692807" y="4017538"/>
              <a:ext cx="48146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dirty="0">
                  <a:effectLst/>
                  <a:cs typeface="Times New Roman" pitchFamily="18" charset="0"/>
                </a:rPr>
                <a:t>C ∙ D</a:t>
              </a:r>
              <a:endParaRPr lang="es-ES" sz="1000" baseline="-25000" dirty="0">
                <a:effectLst/>
              </a:endParaRPr>
            </a:p>
          </p:txBody>
        </p:sp>
        <p:sp>
          <p:nvSpPr>
            <p:cNvPr id="135" name="Text Box 2"/>
            <p:cNvSpPr txBox="1">
              <a:spLocks noChangeArrowheads="1"/>
            </p:cNvSpPr>
            <p:nvPr/>
          </p:nvSpPr>
          <p:spPr bwMode="auto">
            <a:xfrm>
              <a:off x="6712947" y="4221668"/>
              <a:ext cx="45582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dirty="0">
                  <a:effectLst/>
                  <a:cs typeface="Times New Roman" pitchFamily="18" charset="0"/>
                </a:rPr>
                <a:t>A</a:t>
              </a:r>
              <a:r>
                <a:rPr lang="es-MX" sz="1000" baseline="-25000" dirty="0">
                  <a:effectLst/>
                  <a:cs typeface="Times New Roman" pitchFamily="18" charset="0"/>
                </a:rPr>
                <a:t> </a:t>
              </a:r>
              <a:r>
                <a:rPr lang="es-MX" sz="1400" dirty="0">
                  <a:effectLst/>
                  <a:cs typeface="Times New Roman" pitchFamily="18" charset="0"/>
                </a:rPr>
                <a:t>∙ B</a:t>
              </a:r>
              <a:endParaRPr lang="es-ES" sz="1000" baseline="-25000" dirty="0">
                <a:effectLst/>
              </a:endParaRPr>
            </a:p>
          </p:txBody>
        </p:sp>
        <p:cxnSp>
          <p:nvCxnSpPr>
            <p:cNvPr id="136" name="135 Conector recto"/>
            <p:cNvCxnSpPr/>
            <p:nvPr/>
          </p:nvCxnSpPr>
          <p:spPr bwMode="auto">
            <a:xfrm>
              <a:off x="6711343" y="4229597"/>
              <a:ext cx="43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Text Box 2"/>
            <p:cNvSpPr txBox="1">
              <a:spLocks noChangeArrowheads="1"/>
            </p:cNvSpPr>
            <p:nvPr/>
          </p:nvSpPr>
          <p:spPr bwMode="auto">
            <a:xfrm>
              <a:off x="6308384" y="4119872"/>
              <a:ext cx="35643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dirty="0">
                  <a:effectLst/>
                  <a:cs typeface="Times New Roman" pitchFamily="18" charset="0"/>
                </a:rPr>
                <a:t>K =</a:t>
              </a:r>
              <a:endParaRPr lang="es-ES" sz="1000" baseline="-25000" dirty="0">
                <a:effectLst/>
              </a:endParaRPr>
            </a:p>
          </p:txBody>
        </p:sp>
      </p:grpSp>
      <p:sp>
        <p:nvSpPr>
          <p:cNvPr id="138" name="Text Box 72"/>
          <p:cNvSpPr txBox="1">
            <a:spLocks noChangeArrowheads="1"/>
          </p:cNvSpPr>
          <p:nvPr/>
        </p:nvSpPr>
        <p:spPr bwMode="auto">
          <a:xfrm>
            <a:off x="3472986" y="765175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Equilibrio químico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5912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/>
      <p:bldP spid="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943" name="Text Box 1111"/>
          <p:cNvSpPr txBox="1">
            <a:spLocks noChangeArrowheads="1"/>
          </p:cNvSpPr>
          <p:nvPr/>
        </p:nvSpPr>
        <p:spPr bwMode="auto">
          <a:xfrm>
            <a:off x="3638029" y="4653136"/>
            <a:ext cx="1870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 dirty="0">
                <a:effectLst/>
              </a:rPr>
              <a:t>K</a:t>
            </a:r>
            <a:r>
              <a:rPr lang="es-ES" sz="2000" baseline="-25000" dirty="0">
                <a:effectLst/>
              </a:rPr>
              <a:t>P</a:t>
            </a:r>
            <a:r>
              <a:rPr lang="es-ES" sz="2000" dirty="0">
                <a:effectLst/>
              </a:rPr>
              <a:t> = K</a:t>
            </a:r>
            <a:r>
              <a:rPr lang="es-ES" sz="2000" baseline="-25000" dirty="0">
                <a:effectLst/>
              </a:rPr>
              <a:t>C</a:t>
            </a:r>
            <a:r>
              <a:rPr lang="es-ES" sz="2000" dirty="0">
                <a:effectLst/>
              </a:rPr>
              <a:t> (RT)</a:t>
            </a:r>
            <a:r>
              <a:rPr lang="es-ES" sz="2000" baseline="30000" dirty="0" err="1">
                <a:effectLst/>
                <a:latin typeface="Symbol" pitchFamily="18" charset="2"/>
              </a:rPr>
              <a:t>D</a:t>
            </a:r>
            <a:r>
              <a:rPr lang="es-ES" sz="2000" baseline="30000" dirty="0" err="1">
                <a:effectLst/>
              </a:rPr>
              <a:t>n</a:t>
            </a:r>
            <a:endParaRPr lang="es-ES" sz="2000" baseline="30000" dirty="0">
              <a:effectLst/>
            </a:endParaRPr>
          </a:p>
        </p:txBody>
      </p:sp>
      <p:sp>
        <p:nvSpPr>
          <p:cNvPr id="249944" name="Text Box 1112"/>
          <p:cNvSpPr txBox="1">
            <a:spLocks noChangeArrowheads="1"/>
          </p:cNvSpPr>
          <p:nvPr/>
        </p:nvSpPr>
        <p:spPr bwMode="auto">
          <a:xfrm>
            <a:off x="2765971" y="5530850"/>
            <a:ext cx="3678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 dirty="0" err="1">
                <a:effectLst/>
                <a:latin typeface="Symbol" pitchFamily="18" charset="2"/>
              </a:rPr>
              <a:t>D</a:t>
            </a:r>
            <a:r>
              <a:rPr lang="es-ES" sz="1600" dirty="0" err="1">
                <a:effectLst/>
              </a:rPr>
              <a:t>n</a:t>
            </a:r>
            <a:r>
              <a:rPr lang="es-ES" sz="1600" dirty="0">
                <a:effectLst/>
              </a:rPr>
              <a:t> = </a:t>
            </a:r>
            <a:r>
              <a:rPr lang="es-ES" sz="1600" dirty="0">
                <a:effectLst/>
                <a:latin typeface="Symbol" pitchFamily="18" charset="2"/>
                <a:sym typeface="Symbol" pitchFamily="18" charset="2"/>
              </a:rPr>
              <a:t>(</a:t>
            </a:r>
            <a:r>
              <a:rPr lang="es-ES" sz="1600" dirty="0" err="1">
                <a:effectLst/>
              </a:rPr>
              <a:t>coef</a:t>
            </a:r>
            <a:r>
              <a:rPr lang="es-ES" sz="1600" dirty="0">
                <a:effectLst/>
              </a:rPr>
              <a:t>. </a:t>
            </a:r>
            <a:r>
              <a:rPr lang="es-ES" sz="1600" dirty="0" err="1">
                <a:effectLst/>
              </a:rPr>
              <a:t>prod</a:t>
            </a:r>
            <a:r>
              <a:rPr lang="es-ES" sz="1600" dirty="0">
                <a:effectLst/>
              </a:rPr>
              <a:t>.) – </a:t>
            </a:r>
            <a:r>
              <a:rPr lang="es-ES" sz="1600" dirty="0">
                <a:effectLst/>
                <a:latin typeface="Symbol" pitchFamily="18" charset="2"/>
                <a:sym typeface="Symbol" pitchFamily="18" charset="2"/>
              </a:rPr>
              <a:t>(</a:t>
            </a:r>
            <a:r>
              <a:rPr lang="es-ES" sz="1600" dirty="0" err="1">
                <a:effectLst/>
              </a:rPr>
              <a:t>coef</a:t>
            </a:r>
            <a:r>
              <a:rPr lang="es-ES" sz="1600" dirty="0">
                <a:effectLst/>
              </a:rPr>
              <a:t>. </a:t>
            </a:r>
            <a:r>
              <a:rPr lang="es-ES" sz="1600" dirty="0" err="1">
                <a:effectLst/>
              </a:rPr>
              <a:t>react</a:t>
            </a:r>
            <a:r>
              <a:rPr lang="es-ES" sz="1600" dirty="0">
                <a:effectLst/>
              </a:rPr>
              <a:t>.)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2389364" y="1495576"/>
            <a:ext cx="4356695" cy="277240"/>
            <a:chOff x="2352789" y="1495576"/>
            <a:chExt cx="4356695" cy="277240"/>
          </a:xfrm>
        </p:grpSpPr>
        <p:sp>
          <p:nvSpPr>
            <p:cNvPr id="31" name="Text Box 2"/>
            <p:cNvSpPr txBox="1">
              <a:spLocks noChangeArrowheads="1"/>
            </p:cNvSpPr>
            <p:nvPr/>
          </p:nvSpPr>
          <p:spPr bwMode="auto">
            <a:xfrm>
              <a:off x="3009769" y="1495576"/>
              <a:ext cx="2073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+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32" name="Text Box 2"/>
            <p:cNvSpPr txBox="1">
              <a:spLocks noChangeArrowheads="1"/>
            </p:cNvSpPr>
            <p:nvPr/>
          </p:nvSpPr>
          <p:spPr bwMode="auto">
            <a:xfrm>
              <a:off x="5868144" y="1495576"/>
              <a:ext cx="2073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+</a:t>
              </a:r>
              <a:endParaRPr lang="es-ES" sz="1800" baseline="-25000" dirty="0">
                <a:effectLst/>
              </a:endParaRPr>
            </a:p>
          </p:txBody>
        </p:sp>
        <p:grpSp>
          <p:nvGrpSpPr>
            <p:cNvPr id="8" name="7 Grupo"/>
            <p:cNvGrpSpPr/>
            <p:nvPr/>
          </p:nvGrpSpPr>
          <p:grpSpPr>
            <a:xfrm>
              <a:off x="2352789" y="1495817"/>
              <a:ext cx="4356695" cy="276999"/>
              <a:chOff x="2352789" y="1495817"/>
              <a:chExt cx="4356695" cy="276999"/>
            </a:xfrm>
          </p:grpSpPr>
          <p:sp>
            <p:nvSpPr>
              <p:cNvPr id="26" name="Text Box 2"/>
              <p:cNvSpPr txBox="1">
                <a:spLocks noChangeArrowheads="1"/>
              </p:cNvSpPr>
              <p:nvPr/>
            </p:nvSpPr>
            <p:spPr bwMode="auto">
              <a:xfrm>
                <a:off x="2352789" y="149581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A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3666714" y="149581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B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28" name="Text Box 2"/>
              <p:cNvSpPr txBox="1">
                <a:spLocks noChangeArrowheads="1"/>
              </p:cNvSpPr>
              <p:nvPr/>
            </p:nvSpPr>
            <p:spPr bwMode="auto">
              <a:xfrm>
                <a:off x="5323903" y="149581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C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29" name="Text Box 2"/>
              <p:cNvSpPr txBox="1">
                <a:spLocks noChangeArrowheads="1"/>
              </p:cNvSpPr>
              <p:nvPr/>
            </p:nvSpPr>
            <p:spPr bwMode="auto">
              <a:xfrm>
                <a:off x="6470069" y="149581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D</a:t>
                </a:r>
                <a:endParaRPr lang="es-ES" sz="1800" baseline="-25000" dirty="0">
                  <a:effectLst/>
                </a:endParaRPr>
              </a:p>
            </p:txBody>
          </p:sp>
          <p:cxnSp>
            <p:nvCxnSpPr>
              <p:cNvPr id="30" name="29 Conector recto de flecha"/>
              <p:cNvCxnSpPr/>
              <p:nvPr/>
            </p:nvCxnSpPr>
            <p:spPr bwMode="auto">
              <a:xfrm>
                <a:off x="4296072" y="1599481"/>
                <a:ext cx="571504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25" name="24 Conector recto de flecha"/>
              <p:cNvCxnSpPr/>
              <p:nvPr/>
            </p:nvCxnSpPr>
            <p:spPr bwMode="auto">
              <a:xfrm flipH="1">
                <a:off x="4294097" y="1676192"/>
                <a:ext cx="571504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</p:grpSp>
      <p:grpSp>
        <p:nvGrpSpPr>
          <p:cNvPr id="9" name="8 Grupo"/>
          <p:cNvGrpSpPr/>
          <p:nvPr/>
        </p:nvGrpSpPr>
        <p:grpSpPr>
          <a:xfrm>
            <a:off x="2232311" y="1492099"/>
            <a:ext cx="4318223" cy="280717"/>
            <a:chOff x="2195736" y="1492099"/>
            <a:chExt cx="4318223" cy="280717"/>
          </a:xfrm>
        </p:grpSpPr>
        <p:sp>
          <p:nvSpPr>
            <p:cNvPr id="35" name="Text Box 2"/>
            <p:cNvSpPr txBox="1">
              <a:spLocks noChangeArrowheads="1"/>
            </p:cNvSpPr>
            <p:nvPr/>
          </p:nvSpPr>
          <p:spPr bwMode="auto">
            <a:xfrm>
              <a:off x="5158393" y="1492099"/>
              <a:ext cx="2009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c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2195736" y="1495817"/>
              <a:ext cx="2009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a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37" name="Text Box 2"/>
            <p:cNvSpPr txBox="1">
              <a:spLocks noChangeArrowheads="1"/>
            </p:cNvSpPr>
            <p:nvPr/>
          </p:nvSpPr>
          <p:spPr bwMode="auto">
            <a:xfrm>
              <a:off x="3498325" y="1492514"/>
              <a:ext cx="2137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b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6300192" y="1492514"/>
              <a:ext cx="2137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d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2573536" y="1593367"/>
            <a:ext cx="4261206" cy="184666"/>
            <a:chOff x="2536961" y="1593367"/>
            <a:chExt cx="4261206" cy="184666"/>
          </a:xfrm>
        </p:grpSpPr>
        <p:sp>
          <p:nvSpPr>
            <p:cNvPr id="40" name="Text Box 2"/>
            <p:cNvSpPr txBox="1">
              <a:spLocks noChangeArrowheads="1"/>
            </p:cNvSpPr>
            <p:nvPr/>
          </p:nvSpPr>
          <p:spPr bwMode="auto">
            <a:xfrm>
              <a:off x="2536961" y="1593367"/>
              <a:ext cx="19292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200" dirty="0">
                  <a:solidFill>
                    <a:srgbClr val="33CC33"/>
                  </a:solidFill>
                  <a:effectLst/>
                  <a:cs typeface="Times New Roman" pitchFamily="18" charset="0"/>
                </a:rPr>
                <a:t>w</a:t>
              </a:r>
              <a:endParaRPr lang="es-ES" sz="1200" baseline="-25000" dirty="0">
                <a:solidFill>
                  <a:srgbClr val="33CC33"/>
                </a:solidFill>
                <a:effectLst/>
              </a:endParaRPr>
            </a:p>
          </p:txBody>
        </p: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3838274" y="1593367"/>
              <a:ext cx="15766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200" dirty="0">
                  <a:solidFill>
                    <a:srgbClr val="33CC33"/>
                  </a:solidFill>
                  <a:effectLst/>
                  <a:cs typeface="Times New Roman" pitchFamily="18" charset="0"/>
                </a:rPr>
                <a:t>x</a:t>
              </a:r>
              <a:endParaRPr lang="es-ES" sz="1200" baseline="-25000" dirty="0">
                <a:solidFill>
                  <a:srgbClr val="33CC33"/>
                </a:solidFill>
                <a:effectLst/>
              </a:endParaRPr>
            </a:p>
          </p:txBody>
        </p: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5494458" y="1593367"/>
              <a:ext cx="157662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200" dirty="0">
                  <a:solidFill>
                    <a:srgbClr val="33CC33"/>
                  </a:solidFill>
                  <a:effectLst/>
                  <a:cs typeface="Times New Roman" pitchFamily="18" charset="0"/>
                </a:rPr>
                <a:t>y</a:t>
              </a:r>
              <a:endParaRPr lang="es-ES" sz="1200" baseline="-25000" dirty="0">
                <a:solidFill>
                  <a:srgbClr val="33CC33"/>
                </a:solidFill>
                <a:effectLst/>
              </a:endParaRPr>
            </a:p>
          </p:txBody>
        </p: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6648520" y="1593367"/>
              <a:ext cx="14964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200" dirty="0">
                  <a:solidFill>
                    <a:srgbClr val="33CC33"/>
                  </a:solidFill>
                  <a:effectLst/>
                  <a:cs typeface="Times New Roman" pitchFamily="18" charset="0"/>
                </a:rPr>
                <a:t>z</a:t>
              </a:r>
              <a:endParaRPr lang="es-ES" sz="1200" baseline="-25000" dirty="0">
                <a:solidFill>
                  <a:srgbClr val="33CC33"/>
                </a:solidFill>
                <a:effectLst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4494146" y="2395474"/>
            <a:ext cx="645437" cy="558045"/>
            <a:chOff x="4353238" y="2395474"/>
            <a:chExt cx="645437" cy="558045"/>
          </a:xfrm>
        </p:grpSpPr>
        <p:sp>
          <p:nvSpPr>
            <p:cNvPr id="249933" name="Text Box 1101"/>
            <p:cNvSpPr txBox="1">
              <a:spLocks noChangeArrowheads="1"/>
            </p:cNvSpPr>
            <p:nvPr/>
          </p:nvSpPr>
          <p:spPr bwMode="auto">
            <a:xfrm>
              <a:off x="4370871" y="2395474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33CC33"/>
                  </a:solidFill>
                  <a:effectLst/>
                </a:rPr>
                <a:t>y</a:t>
              </a:r>
            </a:p>
          </p:txBody>
        </p:sp>
        <p:sp>
          <p:nvSpPr>
            <p:cNvPr id="56" name="Text Box 1101"/>
            <p:cNvSpPr txBox="1">
              <a:spLocks noChangeArrowheads="1"/>
            </p:cNvSpPr>
            <p:nvPr/>
          </p:nvSpPr>
          <p:spPr bwMode="auto">
            <a:xfrm>
              <a:off x="4845020" y="2395474"/>
              <a:ext cx="14964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33CC33"/>
                  </a:solidFill>
                  <a:effectLst/>
                </a:rPr>
                <a:t>z</a:t>
              </a:r>
            </a:p>
          </p:txBody>
        </p:sp>
        <p:sp>
          <p:nvSpPr>
            <p:cNvPr id="59" name="Text Box 1101"/>
            <p:cNvSpPr txBox="1">
              <a:spLocks noChangeArrowheads="1"/>
            </p:cNvSpPr>
            <p:nvPr/>
          </p:nvSpPr>
          <p:spPr bwMode="auto">
            <a:xfrm>
              <a:off x="4353238" y="2768853"/>
              <a:ext cx="19292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33CC33"/>
                  </a:solidFill>
                  <a:effectLst/>
                </a:rPr>
                <a:t>w</a:t>
              </a:r>
            </a:p>
          </p:txBody>
        </p:sp>
        <p:sp>
          <p:nvSpPr>
            <p:cNvPr id="62" name="Text Box 1101"/>
            <p:cNvSpPr txBox="1">
              <a:spLocks noChangeArrowheads="1"/>
            </p:cNvSpPr>
            <p:nvPr/>
          </p:nvSpPr>
          <p:spPr bwMode="auto">
            <a:xfrm>
              <a:off x="4841012" y="2768853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33CC33"/>
                  </a:solidFill>
                  <a:effectLst/>
                </a:rPr>
                <a:t>x</a:t>
              </a: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4653533" y="2215641"/>
            <a:ext cx="638547" cy="552979"/>
            <a:chOff x="4512625" y="2215641"/>
            <a:chExt cx="638547" cy="552979"/>
          </a:xfrm>
        </p:grpSpPr>
        <p:sp>
          <p:nvSpPr>
            <p:cNvPr id="249927" name="Text Box 1095"/>
            <p:cNvSpPr txBox="1">
              <a:spLocks noChangeArrowheads="1"/>
            </p:cNvSpPr>
            <p:nvPr/>
          </p:nvSpPr>
          <p:spPr bwMode="auto">
            <a:xfrm>
              <a:off x="4512625" y="2215641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c</a:t>
              </a:r>
            </a:p>
          </p:txBody>
        </p:sp>
        <p:sp>
          <p:nvSpPr>
            <p:cNvPr id="65" name="Text Box 1095"/>
            <p:cNvSpPr txBox="1">
              <a:spLocks noChangeArrowheads="1"/>
            </p:cNvSpPr>
            <p:nvPr/>
          </p:nvSpPr>
          <p:spPr bwMode="auto">
            <a:xfrm>
              <a:off x="4983891" y="2217564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d</a:t>
              </a:r>
            </a:p>
          </p:txBody>
        </p:sp>
        <p:sp>
          <p:nvSpPr>
            <p:cNvPr id="66" name="Text Box 1095"/>
            <p:cNvSpPr txBox="1">
              <a:spLocks noChangeArrowheads="1"/>
            </p:cNvSpPr>
            <p:nvPr/>
          </p:nvSpPr>
          <p:spPr bwMode="auto">
            <a:xfrm>
              <a:off x="4514429" y="2583954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a</a:t>
              </a:r>
            </a:p>
          </p:txBody>
        </p:sp>
        <p:sp>
          <p:nvSpPr>
            <p:cNvPr id="67" name="Text Box 1095"/>
            <p:cNvSpPr txBox="1">
              <a:spLocks noChangeArrowheads="1"/>
            </p:cNvSpPr>
            <p:nvPr/>
          </p:nvSpPr>
          <p:spPr bwMode="auto">
            <a:xfrm>
              <a:off x="4982773" y="2583576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b</a:t>
              </a: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4285171" y="2276872"/>
            <a:ext cx="919297" cy="650378"/>
            <a:chOff x="4144263" y="2276872"/>
            <a:chExt cx="919297" cy="650378"/>
          </a:xfrm>
        </p:grpSpPr>
        <p:sp>
          <p:nvSpPr>
            <p:cNvPr id="54" name="Text Box 2"/>
            <p:cNvSpPr txBox="1">
              <a:spLocks noChangeArrowheads="1"/>
            </p:cNvSpPr>
            <p:nvPr/>
          </p:nvSpPr>
          <p:spPr bwMode="auto">
            <a:xfrm>
              <a:off x="4161643" y="2276872"/>
              <a:ext cx="431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>
                  <a:effectLst/>
                  <a:cs typeface="Times New Roman" pitchFamily="18" charset="0"/>
                </a:rPr>
                <a:t>[</a:t>
              </a:r>
              <a:r>
                <a:rPr lang="es-MX" sz="800" b="0" dirty="0">
                  <a:effectLst/>
                  <a:cs typeface="Times New Roman" pitchFamily="18" charset="0"/>
                </a:rPr>
                <a:t>        </a:t>
              </a:r>
              <a:r>
                <a:rPr lang="es-MX" sz="1800" b="0" dirty="0">
                  <a:effectLst/>
                  <a:cs typeface="Times New Roman" pitchFamily="18" charset="0"/>
                </a:rPr>
                <a:t>]</a:t>
              </a:r>
              <a:endParaRPr lang="es-ES" sz="1800" b="0" baseline="-25000" dirty="0">
                <a:effectLst/>
              </a:endParaRPr>
            </a:p>
          </p:txBody>
        </p:sp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4631784" y="2276872"/>
              <a:ext cx="431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>
                  <a:effectLst/>
                  <a:cs typeface="Times New Roman" pitchFamily="18" charset="0"/>
                </a:rPr>
                <a:t>[</a:t>
              </a:r>
              <a:r>
                <a:rPr lang="es-MX" sz="800" b="0" dirty="0">
                  <a:effectLst/>
                  <a:cs typeface="Times New Roman" pitchFamily="18" charset="0"/>
                </a:rPr>
                <a:t>        </a:t>
              </a:r>
              <a:r>
                <a:rPr lang="es-MX" sz="1800" b="0" dirty="0">
                  <a:effectLst/>
                  <a:cs typeface="Times New Roman" pitchFamily="18" charset="0"/>
                </a:rPr>
                <a:t>]</a:t>
              </a:r>
              <a:endParaRPr lang="es-ES" sz="1800" b="0" baseline="-25000" dirty="0">
                <a:effectLst/>
              </a:endParaRPr>
            </a:p>
          </p:txBody>
        </p:sp>
        <p:sp>
          <p:nvSpPr>
            <p:cNvPr id="60" name="Text Box 2"/>
            <p:cNvSpPr txBox="1">
              <a:spLocks noChangeArrowheads="1"/>
            </p:cNvSpPr>
            <p:nvPr/>
          </p:nvSpPr>
          <p:spPr bwMode="auto">
            <a:xfrm>
              <a:off x="4144263" y="2650251"/>
              <a:ext cx="4606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>
                  <a:effectLst/>
                  <a:cs typeface="Times New Roman" pitchFamily="18" charset="0"/>
                </a:rPr>
                <a:t>[</a:t>
              </a:r>
              <a:r>
                <a:rPr lang="es-MX" sz="800" b="0" dirty="0">
                  <a:effectLst/>
                  <a:cs typeface="Times New Roman" pitchFamily="18" charset="0"/>
                </a:rPr>
                <a:t>         </a:t>
              </a:r>
              <a:r>
                <a:rPr lang="es-MX" sz="1800" b="0" dirty="0">
                  <a:effectLst/>
                  <a:cs typeface="Times New Roman" pitchFamily="18" charset="0"/>
                </a:rPr>
                <a:t>]</a:t>
              </a:r>
              <a:endParaRPr lang="es-ES" sz="1800" b="0" baseline="-25000" dirty="0">
                <a:effectLst/>
              </a:endParaRPr>
            </a:p>
          </p:txBody>
        </p:sp>
        <p:sp>
          <p:nvSpPr>
            <p:cNvPr id="63" name="Text Box 2"/>
            <p:cNvSpPr txBox="1">
              <a:spLocks noChangeArrowheads="1"/>
            </p:cNvSpPr>
            <p:nvPr/>
          </p:nvSpPr>
          <p:spPr bwMode="auto">
            <a:xfrm>
              <a:off x="4631784" y="2650251"/>
              <a:ext cx="4317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>
                  <a:effectLst/>
                  <a:cs typeface="Times New Roman" pitchFamily="18" charset="0"/>
                </a:rPr>
                <a:t>[</a:t>
              </a:r>
              <a:r>
                <a:rPr lang="es-MX" sz="800" b="0" dirty="0">
                  <a:effectLst/>
                  <a:cs typeface="Times New Roman" pitchFamily="18" charset="0"/>
                </a:rPr>
                <a:t>        </a:t>
              </a:r>
              <a:r>
                <a:rPr lang="es-MX" sz="1800" b="0" dirty="0">
                  <a:effectLst/>
                  <a:cs typeface="Times New Roman" pitchFamily="18" charset="0"/>
                </a:rPr>
                <a:t>]</a:t>
              </a:r>
              <a:endParaRPr lang="es-ES" sz="1800" b="0" baseline="-25000" dirty="0">
                <a:effectLst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832820" y="2291502"/>
            <a:ext cx="1390932" cy="650378"/>
            <a:chOff x="3832820" y="2291502"/>
            <a:chExt cx="1390932" cy="650378"/>
          </a:xfrm>
        </p:grpSpPr>
        <p:sp>
          <p:nvSpPr>
            <p:cNvPr id="55" name="Text Box 2"/>
            <p:cNvSpPr txBox="1">
              <a:spLocks noChangeArrowheads="1"/>
            </p:cNvSpPr>
            <p:nvPr/>
          </p:nvSpPr>
          <p:spPr bwMode="auto">
            <a:xfrm>
              <a:off x="4352150" y="2291502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C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58" name="Text Box 2"/>
            <p:cNvSpPr txBox="1">
              <a:spLocks noChangeArrowheads="1"/>
            </p:cNvSpPr>
            <p:nvPr/>
          </p:nvSpPr>
          <p:spPr bwMode="auto">
            <a:xfrm>
              <a:off x="4822291" y="2291502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D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61" name="Text Box 2"/>
            <p:cNvSpPr txBox="1">
              <a:spLocks noChangeArrowheads="1"/>
            </p:cNvSpPr>
            <p:nvPr/>
          </p:nvSpPr>
          <p:spPr bwMode="auto">
            <a:xfrm>
              <a:off x="4336275" y="2664881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A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64" name="Text Box 2"/>
            <p:cNvSpPr txBox="1">
              <a:spLocks noChangeArrowheads="1"/>
            </p:cNvSpPr>
            <p:nvPr/>
          </p:nvSpPr>
          <p:spPr bwMode="auto">
            <a:xfrm>
              <a:off x="4822291" y="2664881"/>
              <a:ext cx="239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B</a:t>
              </a:r>
              <a:endParaRPr lang="es-ES" sz="1800" baseline="-25000" dirty="0">
                <a:effectLst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 bwMode="auto">
            <a:xfrm>
              <a:off x="4323752" y="2596015"/>
              <a:ext cx="90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Text Box 2"/>
            <p:cNvSpPr txBox="1">
              <a:spLocks noChangeArrowheads="1"/>
            </p:cNvSpPr>
            <p:nvPr/>
          </p:nvSpPr>
          <p:spPr bwMode="auto">
            <a:xfrm>
              <a:off x="3832820" y="2457515"/>
              <a:ext cx="4894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K</a:t>
              </a:r>
              <a:r>
                <a:rPr lang="es-MX" sz="800" dirty="0">
                  <a:effectLst/>
                  <a:cs typeface="Times New Roman" pitchFamily="18" charset="0"/>
                </a:rPr>
                <a:t>    </a:t>
              </a:r>
              <a:r>
                <a:rPr lang="es-MX" sz="1800" dirty="0">
                  <a:effectLst/>
                  <a:cs typeface="Times New Roman" pitchFamily="18" charset="0"/>
                </a:rPr>
                <a:t>=</a:t>
              </a:r>
              <a:endParaRPr lang="es-ES" sz="1800" baseline="-25000" dirty="0">
                <a:effectLst/>
              </a:endParaRPr>
            </a:p>
          </p:txBody>
        </p:sp>
      </p:grp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4008988" y="2603464"/>
            <a:ext cx="16567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000" dirty="0">
                <a:effectLst/>
                <a:cs typeface="Times New Roman" pitchFamily="18" charset="0"/>
              </a:rPr>
              <a:t>C</a:t>
            </a:r>
            <a:endParaRPr lang="es-ES" sz="1000" baseline="-25000" dirty="0">
              <a:effectLst/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3923928" y="3427518"/>
            <a:ext cx="1235150" cy="721562"/>
            <a:chOff x="3563888" y="3199940"/>
            <a:chExt cx="1235150" cy="721562"/>
          </a:xfrm>
        </p:grpSpPr>
        <p:sp>
          <p:nvSpPr>
            <p:cNvPr id="75" name="Text Box 2"/>
            <p:cNvSpPr txBox="1">
              <a:spLocks noChangeArrowheads="1"/>
            </p:cNvSpPr>
            <p:nvPr/>
          </p:nvSpPr>
          <p:spPr bwMode="auto">
            <a:xfrm>
              <a:off x="4103916" y="3271039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P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76" name="Text Box 2"/>
            <p:cNvSpPr txBox="1">
              <a:spLocks noChangeArrowheads="1"/>
            </p:cNvSpPr>
            <p:nvPr/>
          </p:nvSpPr>
          <p:spPr bwMode="auto">
            <a:xfrm>
              <a:off x="4478521" y="3271039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P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77" name="Text Box 2"/>
            <p:cNvSpPr txBox="1">
              <a:spLocks noChangeArrowheads="1"/>
            </p:cNvSpPr>
            <p:nvPr/>
          </p:nvSpPr>
          <p:spPr bwMode="auto">
            <a:xfrm>
              <a:off x="4104708" y="3644418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P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79" name="Text Box 1101"/>
            <p:cNvSpPr txBox="1">
              <a:spLocks noChangeArrowheads="1"/>
            </p:cNvSpPr>
            <p:nvPr/>
          </p:nvSpPr>
          <p:spPr bwMode="auto">
            <a:xfrm>
              <a:off x="4224648" y="3426095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800" dirty="0">
                  <a:effectLst/>
                </a:rPr>
                <a:t>C</a:t>
              </a:r>
            </a:p>
          </p:txBody>
        </p:sp>
        <p:sp>
          <p:nvSpPr>
            <p:cNvPr id="80" name="Text Box 1101"/>
            <p:cNvSpPr txBox="1">
              <a:spLocks noChangeArrowheads="1"/>
            </p:cNvSpPr>
            <p:nvPr/>
          </p:nvSpPr>
          <p:spPr bwMode="auto">
            <a:xfrm>
              <a:off x="4599253" y="3426619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800" dirty="0">
                  <a:effectLst/>
                </a:rPr>
                <a:t>D</a:t>
              </a:r>
            </a:p>
          </p:txBody>
        </p:sp>
        <p:sp>
          <p:nvSpPr>
            <p:cNvPr id="81" name="Text Box 1101"/>
            <p:cNvSpPr txBox="1">
              <a:spLocks noChangeArrowheads="1"/>
            </p:cNvSpPr>
            <p:nvPr/>
          </p:nvSpPr>
          <p:spPr bwMode="auto">
            <a:xfrm>
              <a:off x="4243696" y="3798391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800" dirty="0">
                  <a:effectLst/>
                </a:rPr>
                <a:t>A</a:t>
              </a:r>
            </a:p>
          </p:txBody>
        </p:sp>
        <p:sp>
          <p:nvSpPr>
            <p:cNvPr id="82" name="Text Box 1101"/>
            <p:cNvSpPr txBox="1">
              <a:spLocks noChangeArrowheads="1"/>
            </p:cNvSpPr>
            <p:nvPr/>
          </p:nvSpPr>
          <p:spPr bwMode="auto">
            <a:xfrm>
              <a:off x="4613539" y="3798391"/>
              <a:ext cx="146441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800" dirty="0">
                  <a:effectLst/>
                </a:rPr>
                <a:t>B</a:t>
              </a:r>
            </a:p>
          </p:txBody>
        </p:sp>
        <p:sp>
          <p:nvSpPr>
            <p:cNvPr id="88" name="Text Box 2"/>
            <p:cNvSpPr txBox="1">
              <a:spLocks noChangeArrowheads="1"/>
            </p:cNvSpPr>
            <p:nvPr/>
          </p:nvSpPr>
          <p:spPr bwMode="auto">
            <a:xfrm>
              <a:off x="4478521" y="3644418"/>
              <a:ext cx="2265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P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90" name="Text Box 1095"/>
            <p:cNvSpPr txBox="1">
              <a:spLocks noChangeArrowheads="1"/>
            </p:cNvSpPr>
            <p:nvPr/>
          </p:nvSpPr>
          <p:spPr bwMode="auto">
            <a:xfrm>
              <a:off x="4256027" y="3199940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c</a:t>
              </a:r>
            </a:p>
          </p:txBody>
        </p:sp>
        <p:sp>
          <p:nvSpPr>
            <p:cNvPr id="91" name="Text Box 1095"/>
            <p:cNvSpPr txBox="1">
              <a:spLocks noChangeArrowheads="1"/>
            </p:cNvSpPr>
            <p:nvPr/>
          </p:nvSpPr>
          <p:spPr bwMode="auto">
            <a:xfrm>
              <a:off x="4631757" y="3201863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d</a:t>
              </a:r>
            </a:p>
          </p:txBody>
        </p:sp>
        <p:sp>
          <p:nvSpPr>
            <p:cNvPr id="92" name="Text Box 1095"/>
            <p:cNvSpPr txBox="1">
              <a:spLocks noChangeArrowheads="1"/>
            </p:cNvSpPr>
            <p:nvPr/>
          </p:nvSpPr>
          <p:spPr bwMode="auto">
            <a:xfrm>
              <a:off x="4269736" y="3568253"/>
              <a:ext cx="157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a</a:t>
              </a:r>
            </a:p>
          </p:txBody>
        </p:sp>
        <p:sp>
          <p:nvSpPr>
            <p:cNvPr id="93" name="Text Box 1095"/>
            <p:cNvSpPr txBox="1">
              <a:spLocks noChangeArrowheads="1"/>
            </p:cNvSpPr>
            <p:nvPr/>
          </p:nvSpPr>
          <p:spPr bwMode="auto">
            <a:xfrm>
              <a:off x="4630639" y="3567875"/>
              <a:ext cx="167281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  <a:effectLst/>
                </a:rPr>
                <a:t>b</a:t>
              </a:r>
            </a:p>
          </p:txBody>
        </p:sp>
        <p:cxnSp>
          <p:nvCxnSpPr>
            <p:cNvPr id="94" name="93 Conector recto"/>
            <p:cNvCxnSpPr/>
            <p:nvPr/>
          </p:nvCxnSpPr>
          <p:spPr bwMode="auto">
            <a:xfrm>
              <a:off x="4104821" y="3575552"/>
              <a:ext cx="684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Text Box 2"/>
            <p:cNvSpPr txBox="1">
              <a:spLocks noChangeArrowheads="1"/>
            </p:cNvSpPr>
            <p:nvPr/>
          </p:nvSpPr>
          <p:spPr bwMode="auto">
            <a:xfrm>
              <a:off x="3563888" y="3437052"/>
              <a:ext cx="4894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effectLst/>
                  <a:cs typeface="Times New Roman" pitchFamily="18" charset="0"/>
                </a:rPr>
                <a:t>K</a:t>
              </a:r>
              <a:r>
                <a:rPr lang="es-MX" sz="800" dirty="0">
                  <a:effectLst/>
                  <a:cs typeface="Times New Roman" pitchFamily="18" charset="0"/>
                </a:rPr>
                <a:t>    </a:t>
              </a:r>
              <a:r>
                <a:rPr lang="es-MX" sz="1800" dirty="0">
                  <a:effectLst/>
                  <a:cs typeface="Times New Roman" pitchFamily="18" charset="0"/>
                </a:rPr>
                <a:t>=</a:t>
              </a:r>
              <a:endParaRPr lang="es-ES" sz="1800" baseline="-25000" dirty="0">
                <a:effectLst/>
              </a:endParaRPr>
            </a:p>
          </p:txBody>
        </p:sp>
        <p:sp>
          <p:nvSpPr>
            <p:cNvPr id="96" name="Text Box 2"/>
            <p:cNvSpPr txBox="1">
              <a:spLocks noChangeArrowheads="1"/>
            </p:cNvSpPr>
            <p:nvPr/>
          </p:nvSpPr>
          <p:spPr bwMode="auto">
            <a:xfrm>
              <a:off x="3744063" y="3583001"/>
              <a:ext cx="157663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000" dirty="0">
                  <a:effectLst/>
                  <a:cs typeface="Times New Roman" pitchFamily="18" charset="0"/>
                </a:rPr>
                <a:t>P</a:t>
              </a:r>
              <a:endParaRPr lang="es-ES" sz="1000" baseline="-25000" dirty="0">
                <a:effectLst/>
              </a:endParaRPr>
            </a:p>
          </p:txBody>
        </p:sp>
      </p:grp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3472986" y="765175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Equilibrio químico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943" grpId="0"/>
      <p:bldP spid="249944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2339752" y="1916832"/>
            <a:ext cx="4466233" cy="432048"/>
            <a:chOff x="1472172" y="2348880"/>
            <a:chExt cx="3963924" cy="299185"/>
          </a:xfrm>
        </p:grpSpPr>
        <p:grpSp>
          <p:nvGrpSpPr>
            <p:cNvPr id="2" name="1 Grupo"/>
            <p:cNvGrpSpPr/>
            <p:nvPr/>
          </p:nvGrpSpPr>
          <p:grpSpPr>
            <a:xfrm>
              <a:off x="1472172" y="2348880"/>
              <a:ext cx="3963924" cy="299185"/>
              <a:chOff x="2108369" y="2277447"/>
              <a:chExt cx="3963924" cy="299185"/>
            </a:xfrm>
          </p:grpSpPr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>
                <a:off x="2108369" y="2277447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A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3221292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B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4" name="Text Box 2"/>
              <p:cNvSpPr txBox="1">
                <a:spLocks noChangeArrowheads="1"/>
              </p:cNvSpPr>
              <p:nvPr/>
            </p:nvSpPr>
            <p:spPr bwMode="auto">
              <a:xfrm>
                <a:off x="4704141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C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5" name="Text Box 2"/>
              <p:cNvSpPr txBox="1">
                <a:spLocks noChangeArrowheads="1"/>
              </p:cNvSpPr>
              <p:nvPr/>
            </p:nvSpPr>
            <p:spPr bwMode="auto">
              <a:xfrm>
                <a:off x="5832878" y="2299633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D</a:t>
                </a:r>
                <a:endParaRPr lang="es-ES" sz="1800" baseline="-25000" dirty="0">
                  <a:effectLst/>
                </a:endParaRPr>
              </a:p>
            </p:txBody>
          </p:sp>
          <p:cxnSp>
            <p:nvCxnSpPr>
              <p:cNvPr id="46" name="45 Conector recto de flecha"/>
              <p:cNvCxnSpPr/>
              <p:nvPr/>
            </p:nvCxnSpPr>
            <p:spPr bwMode="auto">
              <a:xfrm>
                <a:off x="3800442" y="2372659"/>
                <a:ext cx="571504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sp>
            <p:nvSpPr>
              <p:cNvPr id="47" name="Text Box 2"/>
              <p:cNvSpPr txBox="1">
                <a:spLocks noChangeArrowheads="1"/>
              </p:cNvSpPr>
              <p:nvPr/>
            </p:nvSpPr>
            <p:spPr bwMode="auto">
              <a:xfrm>
                <a:off x="2696586" y="2277447"/>
                <a:ext cx="2073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+</a:t>
                </a:r>
                <a:endParaRPr lang="es-ES" sz="1800" baseline="-25000" dirty="0">
                  <a:effectLst/>
                </a:endParaRPr>
              </a:p>
            </p:txBody>
          </p:sp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5280205" y="2277447"/>
                <a:ext cx="20735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effectLst/>
                    <a:cs typeface="Times New Roman" pitchFamily="18" charset="0"/>
                  </a:rPr>
                  <a:t>+</a:t>
                </a:r>
                <a:endParaRPr lang="es-ES" sz="1800" baseline="-25000" dirty="0">
                  <a:effectLst/>
                </a:endParaRPr>
              </a:p>
            </p:txBody>
          </p:sp>
        </p:grpSp>
        <p:cxnSp>
          <p:nvCxnSpPr>
            <p:cNvPr id="76" name="75 Conector recto de flecha"/>
            <p:cNvCxnSpPr/>
            <p:nvPr/>
          </p:nvCxnSpPr>
          <p:spPr bwMode="auto">
            <a:xfrm flipH="1">
              <a:off x="3162271" y="2520803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60" name="59 Grupo"/>
          <p:cNvGrpSpPr/>
          <p:nvPr/>
        </p:nvGrpSpPr>
        <p:grpSpPr>
          <a:xfrm>
            <a:off x="2292885" y="2437503"/>
            <a:ext cx="4512897" cy="299185"/>
            <a:chOff x="2074051" y="2277447"/>
            <a:chExt cx="4512897" cy="299185"/>
          </a:xfrm>
        </p:grpSpPr>
        <p:sp>
          <p:nvSpPr>
            <p:cNvPr id="61" name="Text Box 2"/>
            <p:cNvSpPr txBox="1">
              <a:spLocks noChangeArrowheads="1"/>
            </p:cNvSpPr>
            <p:nvPr/>
          </p:nvSpPr>
          <p:spPr bwMode="auto">
            <a:xfrm>
              <a:off x="2074051" y="2277447"/>
              <a:ext cx="2843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sz="1200" b="0" baseline="-2500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0</a:t>
              </a:r>
              <a:endParaRPr lang="es-ES" sz="1200" b="0" baseline="-25000" dirty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62" name="Text Box 2"/>
            <p:cNvSpPr txBox="1">
              <a:spLocks noChangeArrowheads="1"/>
            </p:cNvSpPr>
            <p:nvPr/>
          </p:nvSpPr>
          <p:spPr bwMode="auto">
            <a:xfrm>
              <a:off x="3350320" y="2299633"/>
              <a:ext cx="2843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algn="just" eaLnBrk="1" hangingPunct="1">
                <a:spcAft>
                  <a:spcPts val="0"/>
                </a:spcAft>
              </a:pPr>
              <a:r>
                <a:rPr lang="es-MX" sz="1800" b="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B</a:t>
              </a:r>
              <a:r>
                <a:rPr lang="es-MX" sz="1200" b="0" baseline="-2500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0</a:t>
              </a:r>
              <a:endParaRPr lang="es-ES" sz="1200" b="0" baseline="-25000" dirty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63" name="Text Box 2"/>
            <p:cNvSpPr txBox="1">
              <a:spLocks noChangeArrowheads="1"/>
            </p:cNvSpPr>
            <p:nvPr/>
          </p:nvSpPr>
          <p:spPr bwMode="auto">
            <a:xfrm>
              <a:off x="4993680" y="2299633"/>
              <a:ext cx="2971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sz="1200" b="0" baseline="-2500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0</a:t>
              </a:r>
              <a:endParaRPr lang="es-ES" sz="1200" b="0" baseline="-25000" dirty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64" name="Text Box 2"/>
            <p:cNvSpPr txBox="1">
              <a:spLocks noChangeArrowheads="1"/>
            </p:cNvSpPr>
            <p:nvPr/>
          </p:nvSpPr>
          <p:spPr bwMode="auto">
            <a:xfrm>
              <a:off x="6289824" y="2299633"/>
              <a:ext cx="2971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b="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D</a:t>
              </a:r>
              <a:r>
                <a:rPr lang="es-MX" sz="1200" b="0" baseline="-2500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0</a:t>
              </a:r>
              <a:endParaRPr lang="es-ES" sz="1200" b="0" baseline="-25000" dirty="0">
                <a:solidFill>
                  <a:srgbClr val="0000CC"/>
                </a:solidFill>
                <a:effectLst/>
              </a:endParaRPr>
            </a:p>
          </p:txBody>
        </p:sp>
      </p:grpSp>
      <p:sp>
        <p:nvSpPr>
          <p:cNvPr id="96" name="Rectangle 6"/>
          <p:cNvSpPr>
            <a:spLocks noChangeArrowheads="1"/>
          </p:cNvSpPr>
          <p:nvPr/>
        </p:nvSpPr>
        <p:spPr bwMode="auto">
          <a:xfrm>
            <a:off x="1187624" y="2425326"/>
            <a:ext cx="185948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36000" rIns="0" bIns="36000">
            <a:spAutoFit/>
          </a:bodyPr>
          <a:lstStyle/>
          <a:p>
            <a:pPr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t</a:t>
            </a:r>
            <a:r>
              <a:rPr lang="en-US" sz="1200" b="0" baseline="-30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0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 </a:t>
            </a:r>
            <a:endParaRPr lang="es-ES" sz="1800" b="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1575006" y="2456209"/>
                <a:ext cx="4074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s-MX" sz="1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1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s-MX" sz="1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     </m:t>
                          </m:r>
                        </m:e>
                      </m:groupChr>
                    </m:oMath>
                  </m:oMathPara>
                </a14:m>
                <a:endParaRPr lang="es-MX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006" y="2456209"/>
                <a:ext cx="407483" cy="3077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 Box 72"/>
          <p:cNvSpPr txBox="1">
            <a:spLocks noChangeArrowheads="1"/>
          </p:cNvSpPr>
          <p:nvPr/>
        </p:nvSpPr>
        <p:spPr bwMode="auto">
          <a:xfrm>
            <a:off x="3472986" y="765175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Equilibrio químico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7662987" y="2385742"/>
            <a:ext cx="893142" cy="445765"/>
            <a:chOff x="7567290" y="2385742"/>
            <a:chExt cx="893142" cy="445765"/>
          </a:xfrm>
        </p:grpSpPr>
        <p:sp>
          <p:nvSpPr>
            <p:cNvPr id="100" name="Text Box 2"/>
            <p:cNvSpPr txBox="1">
              <a:spLocks noChangeArrowheads="1"/>
            </p:cNvSpPr>
            <p:nvPr/>
          </p:nvSpPr>
          <p:spPr bwMode="auto">
            <a:xfrm>
              <a:off x="7982170" y="2385742"/>
              <a:ext cx="47826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C</a:t>
              </a:r>
              <a:r>
                <a:rPr lang="es-MX" sz="1000" b="0" baseline="-2500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0</a:t>
              </a:r>
              <a:r>
                <a:rPr lang="es-MX" sz="1400" b="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∙D</a:t>
              </a:r>
              <a:r>
                <a:rPr lang="es-MX" sz="1000" b="0" baseline="-2500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0</a:t>
              </a:r>
              <a:endParaRPr lang="es-ES" sz="1000" b="0" baseline="-25000" dirty="0">
                <a:solidFill>
                  <a:srgbClr val="0000CC"/>
                </a:solidFill>
                <a:effectLst/>
              </a:endParaRPr>
            </a:p>
          </p:txBody>
        </p:sp>
        <p:sp>
          <p:nvSpPr>
            <p:cNvPr id="101" name="Text Box 2"/>
            <p:cNvSpPr txBox="1">
              <a:spLocks noChangeArrowheads="1"/>
            </p:cNvSpPr>
            <p:nvPr/>
          </p:nvSpPr>
          <p:spPr bwMode="auto">
            <a:xfrm>
              <a:off x="7991788" y="2616063"/>
              <a:ext cx="45902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A</a:t>
              </a:r>
              <a:r>
                <a:rPr lang="es-MX" sz="1000" b="0" baseline="-2500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0</a:t>
              </a:r>
              <a:r>
                <a:rPr lang="es-MX" sz="1400" b="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∙B</a:t>
              </a:r>
              <a:r>
                <a:rPr lang="es-MX" sz="1000" b="0" baseline="-2500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0</a:t>
              </a:r>
              <a:endParaRPr lang="es-ES" sz="1000" b="0" baseline="-25000" dirty="0">
                <a:solidFill>
                  <a:srgbClr val="0000CC"/>
                </a:solidFill>
                <a:effectLst/>
              </a:endParaRPr>
            </a:p>
          </p:txBody>
        </p:sp>
        <p:cxnSp>
          <p:nvCxnSpPr>
            <p:cNvPr id="102" name="4 Conector recto"/>
            <p:cNvCxnSpPr/>
            <p:nvPr/>
          </p:nvCxnSpPr>
          <p:spPr bwMode="auto">
            <a:xfrm>
              <a:off x="7999103" y="2612213"/>
              <a:ext cx="43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 Box 2"/>
            <p:cNvSpPr txBox="1">
              <a:spLocks noChangeArrowheads="1"/>
            </p:cNvSpPr>
            <p:nvPr/>
          </p:nvSpPr>
          <p:spPr bwMode="auto">
            <a:xfrm>
              <a:off x="7567290" y="2499058"/>
              <a:ext cx="4141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400" b="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Q</a:t>
              </a:r>
              <a:r>
                <a:rPr lang="es-MX" sz="1000" b="0" baseline="-2500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0</a:t>
              </a:r>
              <a:r>
                <a:rPr lang="es-MX" sz="1400" b="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 =</a:t>
              </a:r>
              <a:endParaRPr lang="es-ES" sz="1000" b="0" baseline="-25000" dirty="0">
                <a:solidFill>
                  <a:srgbClr val="0000CC"/>
                </a:solidFill>
                <a:effectLst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13 CuadroTexto"/>
              <p:cNvSpPr txBox="1"/>
              <p:nvPr/>
            </p:nvSpPr>
            <p:spPr>
              <a:xfrm>
                <a:off x="7140095" y="2451793"/>
                <a:ext cx="4074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s-MX" sz="14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1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s-MX" sz="14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    </m:t>
                          </m:r>
                        </m:e>
                      </m:groupChr>
                    </m:oMath>
                  </m:oMathPara>
                </a14:m>
                <a:endParaRPr lang="es-MX" sz="14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0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095" y="2451793"/>
                <a:ext cx="407483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 Box 2"/>
          <p:cNvSpPr txBox="1">
            <a:spLocks noChangeArrowheads="1"/>
          </p:cNvSpPr>
          <p:nvPr/>
        </p:nvSpPr>
        <p:spPr bwMode="auto">
          <a:xfrm>
            <a:off x="2393229" y="3196647"/>
            <a:ext cx="18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x</a:t>
            </a:r>
            <a:endParaRPr lang="es-ES" sz="12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11" name="Text Box 2"/>
          <p:cNvSpPr txBox="1">
            <a:spLocks noChangeArrowheads="1"/>
          </p:cNvSpPr>
          <p:nvPr/>
        </p:nvSpPr>
        <p:spPr bwMode="auto">
          <a:xfrm>
            <a:off x="3669498" y="3218833"/>
            <a:ext cx="18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algn="just" eaLnBrk="1" hangingPunct="1">
              <a:spcAft>
                <a:spcPts val="0"/>
              </a:spcAft>
            </a:pP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x</a:t>
            </a:r>
            <a:endParaRPr lang="es-ES" sz="12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12" name="Text Box 2"/>
          <p:cNvSpPr txBox="1">
            <a:spLocks noChangeArrowheads="1"/>
          </p:cNvSpPr>
          <p:nvPr/>
        </p:nvSpPr>
        <p:spPr bwMode="auto">
          <a:xfrm>
            <a:off x="5319270" y="3218833"/>
            <a:ext cx="18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x</a:t>
            </a:r>
            <a:endParaRPr lang="es-ES" sz="12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6615414" y="3218833"/>
            <a:ext cx="188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x</a:t>
            </a:r>
            <a:endParaRPr lang="es-ES" sz="12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08" name="Rectangle 6"/>
          <p:cNvSpPr>
            <a:spLocks noChangeArrowheads="1"/>
          </p:cNvSpPr>
          <p:nvPr/>
        </p:nvSpPr>
        <p:spPr bwMode="auto">
          <a:xfrm>
            <a:off x="899592" y="3246140"/>
            <a:ext cx="567463" cy="22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36000" rIns="0" bIns="36000">
            <a:spAutoFit/>
          </a:bodyPr>
          <a:lstStyle/>
          <a:p>
            <a:pPr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000" b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Variación</a:t>
            </a:r>
            <a:r>
              <a:rPr lang="en-US" sz="10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 </a:t>
            </a:r>
            <a:endParaRPr lang="es-ES" sz="1000" b="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13 CuadroTexto"/>
              <p:cNvSpPr txBox="1"/>
              <p:nvPr/>
            </p:nvSpPr>
            <p:spPr>
              <a:xfrm>
                <a:off x="1575006" y="3215353"/>
                <a:ext cx="4074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s-MX" sz="1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1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s-MX" sz="1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     </m:t>
                          </m:r>
                        </m:e>
                      </m:groupChr>
                    </m:oMath>
                  </m:oMathPara>
                </a14:m>
                <a:endParaRPr lang="es-MX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9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006" y="3215353"/>
                <a:ext cx="407483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6" name="8 Grupo"/>
          <p:cNvGrpSpPr/>
          <p:nvPr/>
        </p:nvGrpSpPr>
        <p:grpSpPr>
          <a:xfrm>
            <a:off x="2182720" y="1916145"/>
            <a:ext cx="4384589" cy="310841"/>
            <a:chOff x="2195736" y="1495817"/>
            <a:chExt cx="4384589" cy="310841"/>
          </a:xfrm>
        </p:grpSpPr>
        <p:sp>
          <p:nvSpPr>
            <p:cNvPr id="123" name="Text Box 2"/>
            <p:cNvSpPr txBox="1">
              <a:spLocks noChangeArrowheads="1"/>
            </p:cNvSpPr>
            <p:nvPr/>
          </p:nvSpPr>
          <p:spPr bwMode="auto">
            <a:xfrm>
              <a:off x="5104153" y="1529659"/>
              <a:ext cx="2009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c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24" name="Text Box 2"/>
            <p:cNvSpPr txBox="1">
              <a:spLocks noChangeArrowheads="1"/>
            </p:cNvSpPr>
            <p:nvPr/>
          </p:nvSpPr>
          <p:spPr bwMode="auto">
            <a:xfrm>
              <a:off x="2195736" y="1495817"/>
              <a:ext cx="20094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a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25" name="Text Box 2"/>
            <p:cNvSpPr txBox="1">
              <a:spLocks noChangeArrowheads="1"/>
            </p:cNvSpPr>
            <p:nvPr/>
          </p:nvSpPr>
          <p:spPr bwMode="auto">
            <a:xfrm>
              <a:off x="3435145" y="1522010"/>
              <a:ext cx="2137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b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30" name="Text Box 2"/>
            <p:cNvSpPr txBox="1">
              <a:spLocks noChangeArrowheads="1"/>
            </p:cNvSpPr>
            <p:nvPr/>
          </p:nvSpPr>
          <p:spPr bwMode="auto">
            <a:xfrm>
              <a:off x="6366558" y="1529659"/>
              <a:ext cx="2137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800" dirty="0">
                  <a:solidFill>
                    <a:srgbClr val="FF0000"/>
                  </a:solidFill>
                  <a:effectLst/>
                  <a:cs typeface="Times New Roman" pitchFamily="18" charset="0"/>
                </a:rPr>
                <a:t>d</a:t>
              </a:r>
              <a:endParaRPr lang="es-ES" sz="1800" baseline="-25000" dirty="0">
                <a:solidFill>
                  <a:srgbClr val="FF0000"/>
                </a:solidFill>
                <a:effectLst/>
              </a:endParaRPr>
            </a:p>
          </p:txBody>
        </p:sp>
      </p:grpSp>
      <p:sp>
        <p:nvSpPr>
          <p:cNvPr id="132" name="Text Box 2"/>
          <p:cNvSpPr txBox="1">
            <a:spLocks noChangeArrowheads="1"/>
          </p:cNvSpPr>
          <p:nvPr/>
        </p:nvSpPr>
        <p:spPr bwMode="auto">
          <a:xfrm>
            <a:off x="5162423" y="3220303"/>
            <a:ext cx="2009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c</a:t>
            </a:r>
            <a:endParaRPr lang="es-ES" sz="1800" baseline="-25000" dirty="0">
              <a:solidFill>
                <a:srgbClr val="FF0000"/>
              </a:solidFill>
              <a:effectLst/>
            </a:endParaRPr>
          </a:p>
        </p:txBody>
      </p:sp>
      <p:sp>
        <p:nvSpPr>
          <p:cNvPr id="133" name="Text Box 2"/>
          <p:cNvSpPr txBox="1">
            <a:spLocks noChangeArrowheads="1"/>
          </p:cNvSpPr>
          <p:nvPr/>
        </p:nvSpPr>
        <p:spPr bwMode="auto">
          <a:xfrm>
            <a:off x="2239258" y="3201209"/>
            <a:ext cx="2009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a</a:t>
            </a:r>
            <a:endParaRPr lang="es-ES" sz="1800" baseline="-25000" dirty="0">
              <a:solidFill>
                <a:srgbClr val="FF0000"/>
              </a:solidFill>
              <a:effectLst/>
            </a:endParaRPr>
          </a:p>
        </p:txBody>
      </p:sp>
      <p:sp>
        <p:nvSpPr>
          <p:cNvPr id="134" name="Text Box 2"/>
          <p:cNvSpPr txBox="1">
            <a:spLocks noChangeArrowheads="1"/>
          </p:cNvSpPr>
          <p:nvPr/>
        </p:nvSpPr>
        <p:spPr bwMode="auto">
          <a:xfrm>
            <a:off x="3500789" y="3220028"/>
            <a:ext cx="2137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b</a:t>
            </a:r>
            <a:endParaRPr lang="es-ES" sz="1800" baseline="-25000" dirty="0">
              <a:solidFill>
                <a:srgbClr val="FF0000"/>
              </a:solidFill>
              <a:effectLst/>
            </a:endParaRPr>
          </a:p>
        </p:txBody>
      </p:sp>
      <p:sp>
        <p:nvSpPr>
          <p:cNvPr id="135" name="Text Box 2"/>
          <p:cNvSpPr txBox="1">
            <a:spLocks noChangeArrowheads="1"/>
          </p:cNvSpPr>
          <p:nvPr/>
        </p:nvSpPr>
        <p:spPr bwMode="auto">
          <a:xfrm>
            <a:off x="6429985" y="3225750"/>
            <a:ext cx="2137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d</a:t>
            </a:r>
            <a:endParaRPr lang="es-ES" sz="1800" baseline="-25000" dirty="0">
              <a:solidFill>
                <a:srgbClr val="FF0000"/>
              </a:solidFill>
              <a:effectLst/>
            </a:endParaRPr>
          </a:p>
        </p:txBody>
      </p:sp>
      <p:sp>
        <p:nvSpPr>
          <p:cNvPr id="140" name="Text Box 2"/>
          <p:cNvSpPr txBox="1">
            <a:spLocks noChangeArrowheads="1"/>
          </p:cNvSpPr>
          <p:nvPr/>
        </p:nvSpPr>
        <p:spPr bwMode="auto">
          <a:xfrm>
            <a:off x="7380131" y="3092055"/>
            <a:ext cx="5840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>
                <a:solidFill>
                  <a:srgbClr val="0000CC"/>
                </a:solidFill>
                <a:effectLst/>
                <a:cs typeface="Times New Roman" pitchFamily="18" charset="0"/>
              </a:rPr>
              <a:t>Q</a:t>
            </a:r>
            <a:r>
              <a:rPr lang="es-MX" sz="1000" b="0" baseline="-25000" dirty="0">
                <a:solidFill>
                  <a:srgbClr val="0000CC"/>
                </a:solidFill>
                <a:effectLst/>
                <a:cs typeface="Times New Roman" pitchFamily="18" charset="0"/>
              </a:rPr>
              <a:t>0</a:t>
            </a:r>
            <a:r>
              <a:rPr lang="es-MX" sz="1400" b="0" dirty="0">
                <a:solidFill>
                  <a:srgbClr val="0000CC"/>
                </a:solidFill>
                <a:effectLst/>
                <a:cs typeface="Times New Roman" pitchFamily="18" charset="0"/>
              </a:rPr>
              <a:t> &lt; K</a:t>
            </a:r>
            <a:endParaRPr lang="es-ES" sz="10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8431103" y="3032469"/>
            <a:ext cx="22819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000" b="0" dirty="0" err="1">
                <a:solidFill>
                  <a:srgbClr val="009900"/>
                </a:solidFill>
                <a:effectLst/>
                <a:cs typeface="Times New Roman" pitchFamily="18" charset="0"/>
              </a:rPr>
              <a:t>Eq</a:t>
            </a:r>
            <a:endParaRPr lang="es-ES" sz="1000" b="0" baseline="-25000" dirty="0">
              <a:solidFill>
                <a:srgbClr val="009900"/>
              </a:solidFill>
              <a:effectLst/>
            </a:endParaRPr>
          </a:p>
        </p:txBody>
      </p:sp>
      <p:cxnSp>
        <p:nvCxnSpPr>
          <p:cNvPr id="8" name="Conector recto de flecha 7"/>
          <p:cNvCxnSpPr/>
          <p:nvPr/>
        </p:nvCxnSpPr>
        <p:spPr bwMode="auto">
          <a:xfrm>
            <a:off x="8397724" y="3211043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2" name="Text Box 2"/>
          <p:cNvSpPr txBox="1">
            <a:spLocks noChangeArrowheads="1"/>
          </p:cNvSpPr>
          <p:nvPr/>
        </p:nvSpPr>
        <p:spPr bwMode="auto">
          <a:xfrm>
            <a:off x="8800397" y="3119351"/>
            <a:ext cx="1624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200" b="0" dirty="0">
                <a:solidFill>
                  <a:srgbClr val="009900"/>
                </a:solidFill>
                <a:effectLst/>
                <a:cs typeface="Times New Roman" pitchFamily="18" charset="0"/>
              </a:rPr>
              <a:t>+</a:t>
            </a:r>
            <a:endParaRPr lang="es-ES" sz="1200" b="0" baseline="-25000" dirty="0">
              <a:solidFill>
                <a:srgbClr val="009900"/>
              </a:solidFill>
              <a:effectLst/>
            </a:endParaRPr>
          </a:p>
        </p:txBody>
      </p:sp>
      <p:sp>
        <p:nvSpPr>
          <p:cNvPr id="143" name="Text Box 2"/>
          <p:cNvSpPr txBox="1">
            <a:spLocks noChangeArrowheads="1"/>
          </p:cNvSpPr>
          <p:nvPr/>
        </p:nvSpPr>
        <p:spPr bwMode="auto">
          <a:xfrm>
            <a:off x="8180607" y="3119351"/>
            <a:ext cx="1239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200" b="0" dirty="0">
                <a:solidFill>
                  <a:srgbClr val="009900"/>
                </a:solidFill>
                <a:effectLst/>
                <a:cs typeface="Times New Roman" pitchFamily="18" charset="0"/>
              </a:rPr>
              <a:t>-</a:t>
            </a:r>
            <a:endParaRPr lang="es-ES" sz="1200" b="0" baseline="-25000" dirty="0">
              <a:solidFill>
                <a:srgbClr val="009900"/>
              </a:solidFill>
              <a:effectLst/>
            </a:endParaRPr>
          </a:p>
        </p:txBody>
      </p:sp>
      <p:sp>
        <p:nvSpPr>
          <p:cNvPr id="144" name="Text Box 2"/>
          <p:cNvSpPr txBox="1">
            <a:spLocks noChangeArrowheads="1"/>
          </p:cNvSpPr>
          <p:nvPr/>
        </p:nvSpPr>
        <p:spPr bwMode="auto">
          <a:xfrm>
            <a:off x="7380131" y="3475861"/>
            <a:ext cx="5840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>
                <a:solidFill>
                  <a:srgbClr val="0000CC"/>
                </a:solidFill>
                <a:effectLst/>
                <a:cs typeface="Times New Roman" pitchFamily="18" charset="0"/>
              </a:rPr>
              <a:t>Q</a:t>
            </a:r>
            <a:r>
              <a:rPr lang="es-MX" sz="1000" b="0" baseline="-25000" dirty="0">
                <a:solidFill>
                  <a:srgbClr val="0000CC"/>
                </a:solidFill>
                <a:effectLst/>
                <a:cs typeface="Times New Roman" pitchFamily="18" charset="0"/>
              </a:rPr>
              <a:t>0</a:t>
            </a:r>
            <a:r>
              <a:rPr lang="es-MX" sz="1400" b="0" dirty="0">
                <a:solidFill>
                  <a:srgbClr val="0000CC"/>
                </a:solidFill>
                <a:effectLst/>
                <a:cs typeface="Times New Roman" pitchFamily="18" charset="0"/>
              </a:rPr>
              <a:t> &gt; K</a:t>
            </a:r>
            <a:endParaRPr lang="es-ES" sz="10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45" name="Text Box 2"/>
          <p:cNvSpPr txBox="1">
            <a:spLocks noChangeArrowheads="1"/>
          </p:cNvSpPr>
          <p:nvPr/>
        </p:nvSpPr>
        <p:spPr bwMode="auto">
          <a:xfrm>
            <a:off x="8431103" y="3416275"/>
            <a:ext cx="22819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000" b="0" dirty="0" err="1">
                <a:solidFill>
                  <a:srgbClr val="009900"/>
                </a:solidFill>
                <a:effectLst/>
                <a:cs typeface="Times New Roman" pitchFamily="18" charset="0"/>
              </a:rPr>
              <a:t>Eq</a:t>
            </a:r>
            <a:endParaRPr lang="es-ES" sz="1000" b="0" baseline="-25000" dirty="0">
              <a:solidFill>
                <a:srgbClr val="009900"/>
              </a:solidFill>
              <a:effectLst/>
            </a:endParaRPr>
          </a:p>
        </p:txBody>
      </p:sp>
      <p:cxnSp>
        <p:nvCxnSpPr>
          <p:cNvPr id="146" name="Conector recto de flecha 145"/>
          <p:cNvCxnSpPr/>
          <p:nvPr/>
        </p:nvCxnSpPr>
        <p:spPr bwMode="auto">
          <a:xfrm>
            <a:off x="8397724" y="3594849"/>
            <a:ext cx="36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7" name="Text Box 2"/>
          <p:cNvSpPr txBox="1">
            <a:spLocks noChangeArrowheads="1"/>
          </p:cNvSpPr>
          <p:nvPr/>
        </p:nvSpPr>
        <p:spPr bwMode="auto">
          <a:xfrm>
            <a:off x="8819633" y="3503157"/>
            <a:ext cx="1239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200" b="0" dirty="0">
                <a:solidFill>
                  <a:srgbClr val="009900"/>
                </a:solidFill>
                <a:effectLst/>
                <a:cs typeface="Times New Roman" pitchFamily="18" charset="0"/>
              </a:rPr>
              <a:t>-</a:t>
            </a:r>
            <a:endParaRPr lang="es-ES" sz="1200" b="0" baseline="-25000" dirty="0">
              <a:solidFill>
                <a:srgbClr val="009900"/>
              </a:solidFill>
              <a:effectLst/>
            </a:endParaRPr>
          </a:p>
        </p:txBody>
      </p:sp>
      <p:sp>
        <p:nvSpPr>
          <p:cNvPr id="148" name="Text Box 2"/>
          <p:cNvSpPr txBox="1">
            <a:spLocks noChangeArrowheads="1"/>
          </p:cNvSpPr>
          <p:nvPr/>
        </p:nvSpPr>
        <p:spPr bwMode="auto">
          <a:xfrm>
            <a:off x="8161371" y="3503157"/>
            <a:ext cx="1624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200" b="0" dirty="0">
                <a:solidFill>
                  <a:srgbClr val="009900"/>
                </a:solidFill>
                <a:effectLst/>
                <a:cs typeface="Times New Roman" pitchFamily="18" charset="0"/>
              </a:rPr>
              <a:t>+</a:t>
            </a:r>
            <a:endParaRPr lang="es-ES" sz="1200" b="0" baseline="-25000" dirty="0">
              <a:solidFill>
                <a:srgbClr val="009900"/>
              </a:solidFill>
              <a:effectLst/>
            </a:endParaRPr>
          </a:p>
        </p:txBody>
      </p:sp>
      <p:sp>
        <p:nvSpPr>
          <p:cNvPr id="9" name="Abrir llave 8"/>
          <p:cNvSpPr/>
          <p:nvPr/>
        </p:nvSpPr>
        <p:spPr bwMode="auto">
          <a:xfrm>
            <a:off x="7236296" y="3092055"/>
            <a:ext cx="143835" cy="599250"/>
          </a:xfrm>
          <a:prstGeom prst="leftBrace">
            <a:avLst/>
          </a:prstGeom>
          <a:noFill/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0" name="Text Box 2"/>
          <p:cNvSpPr txBox="1">
            <a:spLocks noChangeArrowheads="1"/>
          </p:cNvSpPr>
          <p:nvPr/>
        </p:nvSpPr>
        <p:spPr bwMode="auto">
          <a:xfrm>
            <a:off x="2137350" y="3216331"/>
            <a:ext cx="13201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>
                <a:solidFill>
                  <a:srgbClr val="0000CC"/>
                </a:solidFill>
                <a:effectLst/>
                <a:cs typeface="Times New Roman" pitchFamily="18" charset="0"/>
              </a:rPr>
              <a:t>-</a:t>
            </a:r>
            <a:endParaRPr lang="es-ES" sz="14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51" name="Text Box 2"/>
          <p:cNvSpPr txBox="1">
            <a:spLocks noChangeArrowheads="1"/>
          </p:cNvSpPr>
          <p:nvPr/>
        </p:nvSpPr>
        <p:spPr bwMode="auto">
          <a:xfrm>
            <a:off x="3413619" y="3238517"/>
            <a:ext cx="1320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algn="just" eaLnBrk="1" hangingPunct="1">
              <a:spcAft>
                <a:spcPts val="0"/>
              </a:spcAft>
            </a:pPr>
            <a:r>
              <a:rPr lang="es-MX" sz="1400" b="0" dirty="0">
                <a:solidFill>
                  <a:srgbClr val="0000CC"/>
                </a:solidFill>
                <a:effectLst/>
                <a:cs typeface="Times New Roman" pitchFamily="18" charset="0"/>
              </a:rPr>
              <a:t>-</a:t>
            </a:r>
            <a:endParaRPr lang="es-ES" sz="14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52" name="Text Box 2"/>
          <p:cNvSpPr txBox="1">
            <a:spLocks noChangeArrowheads="1"/>
          </p:cNvSpPr>
          <p:nvPr/>
        </p:nvSpPr>
        <p:spPr bwMode="auto">
          <a:xfrm>
            <a:off x="5026201" y="3238517"/>
            <a:ext cx="1768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>
                <a:solidFill>
                  <a:srgbClr val="0000CC"/>
                </a:solidFill>
                <a:effectLst/>
                <a:cs typeface="Times New Roman" pitchFamily="18" charset="0"/>
              </a:rPr>
              <a:t>+</a:t>
            </a:r>
            <a:endParaRPr lang="es-ES" sz="14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53" name="Text Box 2"/>
          <p:cNvSpPr txBox="1">
            <a:spLocks noChangeArrowheads="1"/>
          </p:cNvSpPr>
          <p:nvPr/>
        </p:nvSpPr>
        <p:spPr bwMode="auto">
          <a:xfrm>
            <a:off x="6300223" y="3238517"/>
            <a:ext cx="1768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400" b="0" dirty="0">
                <a:solidFill>
                  <a:srgbClr val="0000CC"/>
                </a:solidFill>
                <a:effectLst/>
                <a:cs typeface="Times New Roman" pitchFamily="18" charset="0"/>
              </a:rPr>
              <a:t>+</a:t>
            </a:r>
            <a:endParaRPr lang="es-ES" sz="14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64" name="Rectangle 6"/>
          <p:cNvSpPr>
            <a:spLocks noChangeArrowheads="1"/>
          </p:cNvSpPr>
          <p:nvPr/>
        </p:nvSpPr>
        <p:spPr bwMode="auto">
          <a:xfrm>
            <a:off x="1187624" y="3943394"/>
            <a:ext cx="243656" cy="34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36000" rIns="0" bIns="36000">
            <a:spAutoFit/>
          </a:bodyPr>
          <a:lstStyle/>
          <a:p>
            <a:pPr algn="l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1800" b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t</a:t>
            </a:r>
            <a:r>
              <a:rPr lang="en-US" sz="1200" b="0" baseline="-30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eq</a:t>
            </a:r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Times New Roman" pitchFamily="18" charset="0"/>
              </a:rPr>
              <a:t> </a:t>
            </a:r>
            <a:endParaRPr lang="es-ES" sz="1800" b="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13 CuadroTexto"/>
              <p:cNvSpPr txBox="1"/>
              <p:nvPr/>
            </p:nvSpPr>
            <p:spPr>
              <a:xfrm>
                <a:off x="1575006" y="3974277"/>
                <a:ext cx="4074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s-MX" sz="1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1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s-MX" sz="1400" b="1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     </m:t>
                          </m:r>
                        </m:e>
                      </m:groupChr>
                    </m:oMath>
                  </m:oMathPara>
                </a14:m>
                <a:endParaRPr lang="es-MX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5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006" y="3974277"/>
                <a:ext cx="407483" cy="307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1" name="Text Box 2"/>
          <p:cNvSpPr txBox="1">
            <a:spLocks noChangeArrowheads="1"/>
          </p:cNvSpPr>
          <p:nvPr/>
        </p:nvSpPr>
        <p:spPr bwMode="auto">
          <a:xfrm>
            <a:off x="2015908" y="4005055"/>
            <a:ext cx="7860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(A</a:t>
            </a:r>
            <a:r>
              <a:rPr lang="es-MX" sz="1200" b="0" baseline="-25000" dirty="0">
                <a:solidFill>
                  <a:srgbClr val="0000CC"/>
                </a:solidFill>
                <a:effectLst/>
                <a:cs typeface="Times New Roman" pitchFamily="18" charset="0"/>
              </a:rPr>
              <a:t>0</a:t>
            </a: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-</a:t>
            </a: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a</a:t>
            </a: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x)</a:t>
            </a:r>
            <a:endParaRPr lang="es-ES" sz="18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72" name="Text Box 2"/>
          <p:cNvSpPr txBox="1">
            <a:spLocks noChangeArrowheads="1"/>
          </p:cNvSpPr>
          <p:nvPr/>
        </p:nvSpPr>
        <p:spPr bwMode="auto">
          <a:xfrm>
            <a:off x="3289118" y="4007388"/>
            <a:ext cx="7716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(B</a:t>
            </a:r>
            <a:r>
              <a:rPr lang="es-MX" sz="1200" b="0" baseline="-25000" dirty="0">
                <a:solidFill>
                  <a:srgbClr val="0000CC"/>
                </a:solidFill>
                <a:effectLst/>
                <a:cs typeface="Times New Roman" pitchFamily="18" charset="0"/>
              </a:rPr>
              <a:t>0</a:t>
            </a: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-</a:t>
            </a: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b</a:t>
            </a: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x)</a:t>
            </a:r>
            <a:endParaRPr lang="es-ES" sz="18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73" name="Text Box 2"/>
          <p:cNvSpPr txBox="1">
            <a:spLocks noChangeArrowheads="1"/>
          </p:cNvSpPr>
          <p:nvPr/>
        </p:nvSpPr>
        <p:spPr bwMode="auto">
          <a:xfrm>
            <a:off x="4987352" y="4005054"/>
            <a:ext cx="7716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(C</a:t>
            </a:r>
            <a:r>
              <a:rPr lang="es-MX" sz="1200" b="0" baseline="-25000" dirty="0">
                <a:solidFill>
                  <a:srgbClr val="0000CC"/>
                </a:solidFill>
                <a:effectLst/>
                <a:cs typeface="Times New Roman" pitchFamily="18" charset="0"/>
              </a:rPr>
              <a:t>0</a:t>
            </a: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-</a:t>
            </a: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c</a:t>
            </a: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x)</a:t>
            </a:r>
            <a:endParaRPr lang="es-ES" sz="1800" b="0" baseline="-25000" dirty="0">
              <a:solidFill>
                <a:srgbClr val="0000CC"/>
              </a:solidFill>
              <a:effectLst/>
            </a:endParaRPr>
          </a:p>
        </p:txBody>
      </p:sp>
      <p:sp>
        <p:nvSpPr>
          <p:cNvPr id="174" name="Text Box 2"/>
          <p:cNvSpPr txBox="1">
            <a:spLocks noChangeArrowheads="1"/>
          </p:cNvSpPr>
          <p:nvPr/>
        </p:nvSpPr>
        <p:spPr bwMode="auto">
          <a:xfrm>
            <a:off x="6235836" y="4005054"/>
            <a:ext cx="7844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0" rIns="36000" bIns="0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(D</a:t>
            </a:r>
            <a:r>
              <a:rPr lang="es-MX" sz="1200" b="0" baseline="-25000" dirty="0">
                <a:solidFill>
                  <a:srgbClr val="0000CC"/>
                </a:solidFill>
                <a:effectLst/>
                <a:cs typeface="Times New Roman" pitchFamily="18" charset="0"/>
              </a:rPr>
              <a:t>0</a:t>
            </a: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-</a:t>
            </a:r>
            <a:r>
              <a:rPr lang="es-MX" sz="1800" dirty="0">
                <a:solidFill>
                  <a:srgbClr val="FF0000"/>
                </a:solidFill>
                <a:effectLst/>
                <a:cs typeface="Times New Roman" pitchFamily="18" charset="0"/>
              </a:rPr>
              <a:t>d</a:t>
            </a:r>
            <a:r>
              <a:rPr lang="es-MX" sz="1800" b="0" dirty="0">
                <a:solidFill>
                  <a:srgbClr val="0000CC"/>
                </a:solidFill>
                <a:effectLst/>
                <a:cs typeface="Times New Roman" pitchFamily="18" charset="0"/>
              </a:rPr>
              <a:t>x)</a:t>
            </a:r>
            <a:endParaRPr lang="es-ES" sz="1800" b="0" baseline="-25000" dirty="0">
              <a:solidFill>
                <a:srgbClr val="0000CC"/>
              </a:solidFill>
              <a:effectLst/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3815402" y="4707346"/>
            <a:ext cx="1476678" cy="726239"/>
            <a:chOff x="3690486" y="4707346"/>
            <a:chExt cx="1476678" cy="726239"/>
          </a:xfrm>
        </p:grpSpPr>
        <p:grpSp>
          <p:nvGrpSpPr>
            <p:cNvPr id="180" name="13 Grupo"/>
            <p:cNvGrpSpPr/>
            <p:nvPr/>
          </p:nvGrpSpPr>
          <p:grpSpPr>
            <a:xfrm>
              <a:off x="4528617" y="4707346"/>
              <a:ext cx="638547" cy="552979"/>
              <a:chOff x="4512625" y="2215641"/>
              <a:chExt cx="638547" cy="552979"/>
            </a:xfrm>
          </p:grpSpPr>
          <p:sp>
            <p:nvSpPr>
              <p:cNvPr id="181" name="Text Box 1095"/>
              <p:cNvSpPr txBox="1">
                <a:spLocks noChangeArrowheads="1"/>
              </p:cNvSpPr>
              <p:nvPr/>
            </p:nvSpPr>
            <p:spPr bwMode="auto">
              <a:xfrm>
                <a:off x="4512625" y="2215641"/>
                <a:ext cx="157663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r>
                  <a:rPr lang="es-ES" sz="1200" dirty="0">
                    <a:solidFill>
                      <a:srgbClr val="FF0000"/>
                    </a:solidFill>
                    <a:effectLst/>
                  </a:rPr>
                  <a:t>c</a:t>
                </a:r>
              </a:p>
            </p:txBody>
          </p:sp>
          <p:sp>
            <p:nvSpPr>
              <p:cNvPr id="182" name="Text Box 1095"/>
              <p:cNvSpPr txBox="1">
                <a:spLocks noChangeArrowheads="1"/>
              </p:cNvSpPr>
              <p:nvPr/>
            </p:nvSpPr>
            <p:spPr bwMode="auto">
              <a:xfrm>
                <a:off x="4983891" y="2217564"/>
                <a:ext cx="16728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r>
                  <a:rPr lang="es-ES" sz="1200" dirty="0">
                    <a:solidFill>
                      <a:srgbClr val="FF0000"/>
                    </a:solidFill>
                    <a:effectLst/>
                  </a:rPr>
                  <a:t>d</a:t>
                </a:r>
              </a:p>
            </p:txBody>
          </p:sp>
          <p:sp>
            <p:nvSpPr>
              <p:cNvPr id="183" name="Text Box 1095"/>
              <p:cNvSpPr txBox="1">
                <a:spLocks noChangeArrowheads="1"/>
              </p:cNvSpPr>
              <p:nvPr/>
            </p:nvSpPr>
            <p:spPr bwMode="auto">
              <a:xfrm>
                <a:off x="4514429" y="2583954"/>
                <a:ext cx="157663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r>
                  <a:rPr lang="es-ES" sz="1200" dirty="0">
                    <a:solidFill>
                      <a:srgbClr val="FF0000"/>
                    </a:solidFill>
                    <a:effectLst/>
                  </a:rPr>
                  <a:t>a</a:t>
                </a:r>
              </a:p>
            </p:txBody>
          </p:sp>
          <p:sp>
            <p:nvSpPr>
              <p:cNvPr id="184" name="Text Box 1095"/>
              <p:cNvSpPr txBox="1">
                <a:spLocks noChangeArrowheads="1"/>
              </p:cNvSpPr>
              <p:nvPr/>
            </p:nvSpPr>
            <p:spPr bwMode="auto">
              <a:xfrm>
                <a:off x="4982773" y="2583576"/>
                <a:ext cx="167281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r>
                  <a:rPr lang="es-ES" sz="1200" dirty="0">
                    <a:solidFill>
                      <a:srgbClr val="FF0000"/>
                    </a:solidFill>
                    <a:effectLst/>
                  </a:rPr>
                  <a:t>b</a:t>
                </a:r>
              </a:p>
            </p:txBody>
          </p:sp>
        </p:grpSp>
        <p:grpSp>
          <p:nvGrpSpPr>
            <p:cNvPr id="185" name="15 Grupo"/>
            <p:cNvGrpSpPr/>
            <p:nvPr/>
          </p:nvGrpSpPr>
          <p:grpSpPr>
            <a:xfrm>
              <a:off x="4160255" y="4748679"/>
              <a:ext cx="919297" cy="670276"/>
              <a:chOff x="4144263" y="2256974"/>
              <a:chExt cx="919297" cy="670276"/>
            </a:xfrm>
          </p:grpSpPr>
          <p:sp>
            <p:nvSpPr>
              <p:cNvPr id="186" name="Text Box 2"/>
              <p:cNvSpPr txBox="1">
                <a:spLocks noChangeArrowheads="1"/>
              </p:cNvSpPr>
              <p:nvPr/>
            </p:nvSpPr>
            <p:spPr bwMode="auto">
              <a:xfrm>
                <a:off x="4154983" y="2256974"/>
                <a:ext cx="43177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[</a:t>
                </a:r>
                <a:r>
                  <a:rPr lang="es-MX" sz="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        </a:t>
                </a: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]</a:t>
                </a:r>
                <a:endParaRPr lang="es-ES" sz="18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87" name="Text Box 2"/>
              <p:cNvSpPr txBox="1">
                <a:spLocks noChangeArrowheads="1"/>
              </p:cNvSpPr>
              <p:nvPr/>
            </p:nvSpPr>
            <p:spPr bwMode="auto">
              <a:xfrm>
                <a:off x="4631784" y="2276872"/>
                <a:ext cx="43177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[</a:t>
                </a:r>
                <a:r>
                  <a:rPr lang="es-MX" sz="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        </a:t>
                </a: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]</a:t>
                </a:r>
                <a:endParaRPr lang="es-ES" sz="18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88" name="Text Box 2"/>
              <p:cNvSpPr txBox="1">
                <a:spLocks noChangeArrowheads="1"/>
              </p:cNvSpPr>
              <p:nvPr/>
            </p:nvSpPr>
            <p:spPr bwMode="auto">
              <a:xfrm>
                <a:off x="4144263" y="2650251"/>
                <a:ext cx="46063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[</a:t>
                </a:r>
                <a:r>
                  <a:rPr lang="es-MX" sz="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         </a:t>
                </a: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]</a:t>
                </a:r>
                <a:endParaRPr lang="es-ES" sz="18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89" name="Text Box 2"/>
              <p:cNvSpPr txBox="1">
                <a:spLocks noChangeArrowheads="1"/>
              </p:cNvSpPr>
              <p:nvPr/>
            </p:nvSpPr>
            <p:spPr bwMode="auto">
              <a:xfrm>
                <a:off x="4613441" y="2625287"/>
                <a:ext cx="43177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[</a:t>
                </a:r>
                <a:r>
                  <a:rPr lang="es-MX" sz="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        </a:t>
                </a:r>
                <a:r>
                  <a:rPr lang="es-MX" sz="1800" b="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]</a:t>
                </a:r>
                <a:endParaRPr lang="es-ES" sz="1800" b="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grpSp>
          <p:nvGrpSpPr>
            <p:cNvPr id="190" name="20 Grupo"/>
            <p:cNvGrpSpPr/>
            <p:nvPr/>
          </p:nvGrpSpPr>
          <p:grpSpPr>
            <a:xfrm>
              <a:off x="3690486" y="4783207"/>
              <a:ext cx="1390932" cy="650378"/>
              <a:chOff x="3771857" y="2291502"/>
              <a:chExt cx="1390932" cy="650378"/>
            </a:xfrm>
          </p:grpSpPr>
          <p:sp>
            <p:nvSpPr>
              <p:cNvPr id="191" name="Text Box 2"/>
              <p:cNvSpPr txBox="1">
                <a:spLocks noChangeArrowheads="1"/>
              </p:cNvSpPr>
              <p:nvPr/>
            </p:nvSpPr>
            <p:spPr bwMode="auto">
              <a:xfrm>
                <a:off x="4352150" y="2291502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C</a:t>
                </a:r>
                <a:endParaRPr lang="es-ES" sz="180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92" name="Text Box 2"/>
              <p:cNvSpPr txBox="1">
                <a:spLocks noChangeArrowheads="1"/>
              </p:cNvSpPr>
              <p:nvPr/>
            </p:nvSpPr>
            <p:spPr bwMode="auto">
              <a:xfrm>
                <a:off x="4822291" y="2291502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D</a:t>
                </a:r>
                <a:endParaRPr lang="es-ES" sz="180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93" name="Text Box 2"/>
              <p:cNvSpPr txBox="1">
                <a:spLocks noChangeArrowheads="1"/>
              </p:cNvSpPr>
              <p:nvPr/>
            </p:nvSpPr>
            <p:spPr bwMode="auto">
              <a:xfrm>
                <a:off x="4336275" y="2664881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A</a:t>
                </a:r>
                <a:endParaRPr lang="es-ES" sz="180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sp>
            <p:nvSpPr>
              <p:cNvPr id="194" name="Text Box 2"/>
              <p:cNvSpPr txBox="1">
                <a:spLocks noChangeArrowheads="1"/>
              </p:cNvSpPr>
              <p:nvPr/>
            </p:nvSpPr>
            <p:spPr bwMode="auto">
              <a:xfrm>
                <a:off x="4822291" y="2664881"/>
                <a:ext cx="23941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B</a:t>
                </a:r>
                <a:endParaRPr lang="es-ES" sz="1800" baseline="-25000" dirty="0">
                  <a:solidFill>
                    <a:srgbClr val="0000CC"/>
                  </a:solidFill>
                  <a:effectLst/>
                </a:endParaRPr>
              </a:p>
            </p:txBody>
          </p:sp>
          <p:cxnSp>
            <p:nvCxnSpPr>
              <p:cNvPr id="195" name="12 Conector recto"/>
              <p:cNvCxnSpPr/>
              <p:nvPr/>
            </p:nvCxnSpPr>
            <p:spPr bwMode="auto">
              <a:xfrm>
                <a:off x="4262789" y="2596015"/>
                <a:ext cx="900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6" name="Text Box 2"/>
              <p:cNvSpPr txBox="1">
                <a:spLocks noChangeArrowheads="1"/>
              </p:cNvSpPr>
              <p:nvPr/>
            </p:nvSpPr>
            <p:spPr bwMode="auto">
              <a:xfrm>
                <a:off x="3771857" y="2448806"/>
                <a:ext cx="48948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36000" tIns="0" rIns="36000" bIns="0">
                <a:spAutoFit/>
              </a:bodyPr>
              <a:lstStyle/>
              <a:p>
                <a:pPr eaLnBrk="1" hangingPunct="1">
                  <a:spcAft>
                    <a:spcPts val="0"/>
                  </a:spcAft>
                </a:pPr>
                <a:r>
                  <a:rPr lang="es-MX" sz="18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K</a:t>
                </a:r>
                <a:r>
                  <a:rPr lang="es-MX" sz="8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    </a:t>
                </a:r>
                <a:r>
                  <a:rPr lang="es-MX" sz="1800" dirty="0">
                    <a:solidFill>
                      <a:srgbClr val="0000CC"/>
                    </a:solidFill>
                    <a:effectLst/>
                    <a:cs typeface="Times New Roman" pitchFamily="18" charset="0"/>
                  </a:rPr>
                  <a:t>=</a:t>
                </a:r>
                <a:endParaRPr lang="es-ES" sz="1800" baseline="-25000" dirty="0">
                  <a:solidFill>
                    <a:srgbClr val="0000CC"/>
                  </a:solidFill>
                  <a:effectLst/>
                </a:endParaRPr>
              </a:p>
            </p:txBody>
          </p:sp>
        </p:grpSp>
        <p:sp>
          <p:nvSpPr>
            <p:cNvPr id="197" name="Text Box 2"/>
            <p:cNvSpPr txBox="1">
              <a:spLocks noChangeArrowheads="1"/>
            </p:cNvSpPr>
            <p:nvPr/>
          </p:nvSpPr>
          <p:spPr bwMode="auto">
            <a:xfrm>
              <a:off x="3857945" y="5095169"/>
              <a:ext cx="165677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>
              <a:spAutoFit/>
            </a:bodyPr>
            <a:lstStyle/>
            <a:p>
              <a:pPr eaLnBrk="1" hangingPunct="1">
                <a:spcAft>
                  <a:spcPts val="0"/>
                </a:spcAft>
              </a:pPr>
              <a:r>
                <a:rPr lang="es-MX" sz="1000" dirty="0">
                  <a:solidFill>
                    <a:srgbClr val="0000CC"/>
                  </a:solidFill>
                  <a:effectLst/>
                  <a:cs typeface="Times New Roman" pitchFamily="18" charset="0"/>
                </a:rPr>
                <a:t>C</a:t>
              </a:r>
              <a:endParaRPr lang="es-ES" sz="1000" baseline="-25000" dirty="0">
                <a:solidFill>
                  <a:srgbClr val="0000CC"/>
                </a:solidFill>
                <a:effectLst/>
              </a:endParaRPr>
            </a:p>
          </p:txBody>
        </p:sp>
      </p:grpSp>
      <p:cxnSp>
        <p:nvCxnSpPr>
          <p:cNvPr id="11" name="Conector curvado 10"/>
          <p:cNvCxnSpPr>
            <a:stCxn id="173" idx="2"/>
            <a:endCxn id="186" idx="0"/>
          </p:cNvCxnSpPr>
          <p:nvPr/>
        </p:nvCxnSpPr>
        <p:spPr bwMode="auto">
          <a:xfrm rot="5400000">
            <a:off x="4709156" y="4084677"/>
            <a:ext cx="466626" cy="861379"/>
          </a:xfrm>
          <a:prstGeom prst="bentConnector3">
            <a:avLst>
              <a:gd name="adj1" fmla="val 31337"/>
            </a:avLst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Conector curvado 12"/>
          <p:cNvCxnSpPr>
            <a:stCxn id="174" idx="2"/>
            <a:endCxn id="187" idx="0"/>
          </p:cNvCxnSpPr>
          <p:nvPr/>
        </p:nvCxnSpPr>
        <p:spPr bwMode="auto">
          <a:xfrm rot="5400000">
            <a:off x="5565055" y="3705578"/>
            <a:ext cx="486524" cy="1639474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Conector curvado 23"/>
          <p:cNvCxnSpPr>
            <a:stCxn id="171" idx="2"/>
            <a:endCxn id="188" idx="2"/>
          </p:cNvCxnSpPr>
          <p:nvPr/>
        </p:nvCxnSpPr>
        <p:spPr bwMode="auto">
          <a:xfrm rot="16200000" flipH="1">
            <a:off x="2893757" y="3797225"/>
            <a:ext cx="1136901" cy="2106558"/>
          </a:xfrm>
          <a:prstGeom prst="bentConnector3">
            <a:avLst>
              <a:gd name="adj1" fmla="val 132363"/>
            </a:avLst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6" name="Grupo 35"/>
          <p:cNvGrpSpPr/>
          <p:nvPr/>
        </p:nvGrpSpPr>
        <p:grpSpPr>
          <a:xfrm>
            <a:off x="3674924" y="4284387"/>
            <a:ext cx="1310620" cy="1415336"/>
            <a:chOff x="3674924" y="4284387"/>
            <a:chExt cx="1310620" cy="1415336"/>
          </a:xfrm>
        </p:grpSpPr>
        <p:cxnSp>
          <p:nvCxnSpPr>
            <p:cNvPr id="26" name="Conector curvado 25"/>
            <p:cNvCxnSpPr>
              <a:stCxn id="172" idx="2"/>
              <a:endCxn id="194" idx="2"/>
            </p:cNvCxnSpPr>
            <p:nvPr/>
          </p:nvCxnSpPr>
          <p:spPr bwMode="auto">
            <a:xfrm rot="16200000" flipH="1">
              <a:off x="3755635" y="4203676"/>
              <a:ext cx="1149198" cy="1310620"/>
            </a:xfrm>
            <a:prstGeom prst="bentConnector3">
              <a:avLst>
                <a:gd name="adj1" fmla="val 119892"/>
              </a:avLst>
            </a:prstGeom>
            <a:solidFill>
              <a:schemeClr val="accent1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Rectángulo 34"/>
            <p:cNvSpPr/>
            <p:nvPr/>
          </p:nvSpPr>
          <p:spPr bwMode="auto">
            <a:xfrm>
              <a:off x="4523937" y="5627715"/>
              <a:ext cx="18000" cy="72008"/>
            </a:xfrm>
            <a:prstGeom prst="rect">
              <a:avLst/>
            </a:prstGeom>
            <a:solidFill>
              <a:srgbClr val="FAFAD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98" name="Rectángulo 197"/>
            <p:cNvSpPr/>
            <p:nvPr/>
          </p:nvSpPr>
          <p:spPr bwMode="auto">
            <a:xfrm>
              <a:off x="4499885" y="5627715"/>
              <a:ext cx="18000" cy="72008"/>
            </a:xfrm>
            <a:prstGeom prst="rect">
              <a:avLst/>
            </a:prstGeom>
            <a:solidFill>
              <a:srgbClr val="FAFAD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548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4" grpId="0"/>
      <p:bldP spid="104" grpId="0"/>
      <p:bldP spid="110" grpId="0"/>
      <p:bldP spid="111" grpId="0"/>
      <p:bldP spid="112" grpId="0"/>
      <p:bldP spid="115" grpId="0"/>
      <p:bldP spid="108" grpId="0"/>
      <p:bldP spid="109" grpId="0"/>
      <p:bldP spid="132" grpId="0"/>
      <p:bldP spid="133" grpId="0"/>
      <p:bldP spid="134" grpId="0"/>
      <p:bldP spid="135" grpId="0"/>
      <p:bldP spid="140" grpId="0"/>
      <p:bldP spid="141" grpId="0"/>
      <p:bldP spid="142" grpId="0"/>
      <p:bldP spid="143" grpId="0"/>
      <p:bldP spid="144" grpId="0"/>
      <p:bldP spid="145" grpId="0"/>
      <p:bldP spid="147" grpId="0"/>
      <p:bldP spid="148" grpId="0"/>
      <p:bldP spid="9" grpId="0" animBg="1"/>
      <p:bldP spid="150" grpId="0"/>
      <p:bldP spid="151" grpId="0"/>
      <p:bldP spid="152" grpId="0"/>
      <p:bldP spid="153" grpId="0"/>
      <p:bldP spid="164" grpId="0"/>
      <p:bldP spid="165" grpId="0"/>
      <p:bldP spid="171" grpId="0"/>
      <p:bldP spid="172" grpId="0"/>
      <p:bldP spid="173" grpId="0"/>
      <p:bldP spid="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3" name="Text Box 105"/>
          <p:cNvSpPr txBox="1">
            <a:spLocks noChangeArrowheads="1"/>
          </p:cNvSpPr>
          <p:nvPr/>
        </p:nvSpPr>
        <p:spPr bwMode="auto">
          <a:xfrm>
            <a:off x="719137" y="1628800"/>
            <a:ext cx="7705725" cy="416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2400" b="0" i="1" dirty="0">
                <a:solidFill>
                  <a:srgbClr val="000099"/>
                </a:solidFill>
                <a:effectLst/>
                <a:cs typeface="Times New Roman" pitchFamily="18" charset="0"/>
              </a:rPr>
              <a:t>“Cuando un sistema que se encuentra en equilibrio dinámico, es perturbado por una variación de presión, temperatura, volumen o cantidad de alguno de los componentes, el sistema pierde su estado de equilibrio; sin embargo, el mismo sistema se desplaza de tal forma que minimiza el efecto de dicha perturbación hasta alcanzar un nuevo estado de equilibrio”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126740" y="765175"/>
            <a:ext cx="2890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Principio de </a:t>
            </a:r>
            <a:r>
              <a:rPr lang="es-ES" sz="1800" kern="0" dirty="0" err="1">
                <a:solidFill>
                  <a:srgbClr val="000099"/>
                </a:solidFill>
                <a:effectLst/>
              </a:rPr>
              <a:t>LeChatelier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7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9" name="Picture 3" descr="equilibrista3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0438" y="1905000"/>
            <a:ext cx="4681537" cy="3943350"/>
          </a:xfrm>
          <a:prstGeom prst="rect">
            <a:avLst/>
          </a:prstGeom>
          <a:noFill/>
        </p:spPr>
      </p:pic>
      <p:grpSp>
        <p:nvGrpSpPr>
          <p:cNvPr id="229380" name="Group 4"/>
          <p:cNvGrpSpPr>
            <a:grpSpLocks noChangeAspect="1"/>
          </p:cNvGrpSpPr>
          <p:nvPr/>
        </p:nvGrpSpPr>
        <p:grpSpPr bwMode="auto">
          <a:xfrm>
            <a:off x="1854200" y="2941638"/>
            <a:ext cx="5483225" cy="2239962"/>
            <a:chOff x="2082" y="2178"/>
            <a:chExt cx="1602" cy="654"/>
          </a:xfrm>
        </p:grpSpPr>
        <p:grpSp>
          <p:nvGrpSpPr>
            <p:cNvPr id="229381" name="Group 5"/>
            <p:cNvGrpSpPr>
              <a:grpSpLocks noChangeAspect="1"/>
            </p:cNvGrpSpPr>
            <p:nvPr/>
          </p:nvGrpSpPr>
          <p:grpSpPr bwMode="auto">
            <a:xfrm>
              <a:off x="3396" y="2280"/>
              <a:ext cx="288" cy="552"/>
              <a:chOff x="3396" y="2280"/>
              <a:chExt cx="288" cy="552"/>
            </a:xfrm>
          </p:grpSpPr>
          <p:sp>
            <p:nvSpPr>
              <p:cNvPr id="229382" name="Oval 6"/>
              <p:cNvSpPr>
                <a:spLocks noChangeAspect="1" noChangeArrowheads="1"/>
              </p:cNvSpPr>
              <p:nvPr/>
            </p:nvSpPr>
            <p:spPr bwMode="auto">
              <a:xfrm>
                <a:off x="3504" y="2280"/>
                <a:ext cx="63" cy="63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29383" name="Rectangle 7"/>
              <p:cNvSpPr>
                <a:spLocks noChangeAspect="1" noChangeArrowheads="1"/>
              </p:cNvSpPr>
              <p:nvPr/>
            </p:nvSpPr>
            <p:spPr bwMode="auto">
              <a:xfrm>
                <a:off x="3529" y="2340"/>
                <a:ext cx="23" cy="165"/>
              </a:xfrm>
              <a:prstGeom prst="rect">
                <a:avLst/>
              </a:prstGeom>
              <a:gradFill rotWithShape="0">
                <a:gsLst>
                  <a:gs pos="0">
                    <a:srgbClr val="E40000">
                      <a:gamma/>
                      <a:shade val="46275"/>
                      <a:invGamma/>
                    </a:srgbClr>
                  </a:gs>
                  <a:gs pos="50000">
                    <a:srgbClr val="E40000"/>
                  </a:gs>
                  <a:gs pos="100000">
                    <a:srgbClr val="E400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29384" name="Line 8"/>
              <p:cNvSpPr>
                <a:spLocks noChangeAspect="1" noChangeShapeType="1"/>
              </p:cNvSpPr>
              <p:nvPr/>
            </p:nvSpPr>
            <p:spPr bwMode="auto">
              <a:xfrm flipH="1">
                <a:off x="3396" y="2496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9385" name="Line 9"/>
              <p:cNvSpPr>
                <a:spLocks noChangeAspect="1" noChangeShapeType="1"/>
              </p:cNvSpPr>
              <p:nvPr/>
            </p:nvSpPr>
            <p:spPr bwMode="auto">
              <a:xfrm>
                <a:off x="3540" y="2496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9386" name="Oval 10"/>
              <p:cNvSpPr>
                <a:spLocks noChangeAspect="1" noChangeArrowheads="1"/>
              </p:cNvSpPr>
              <p:nvPr/>
            </p:nvSpPr>
            <p:spPr bwMode="auto">
              <a:xfrm>
                <a:off x="3396" y="2736"/>
                <a:ext cx="288" cy="96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229387" name="Group 11"/>
            <p:cNvGrpSpPr>
              <a:grpSpLocks noChangeAspect="1"/>
            </p:cNvGrpSpPr>
            <p:nvPr/>
          </p:nvGrpSpPr>
          <p:grpSpPr bwMode="auto">
            <a:xfrm>
              <a:off x="2082" y="2178"/>
              <a:ext cx="288" cy="552"/>
              <a:chOff x="3396" y="2280"/>
              <a:chExt cx="288" cy="552"/>
            </a:xfrm>
          </p:grpSpPr>
          <p:sp>
            <p:nvSpPr>
              <p:cNvPr id="229388" name="Oval 12"/>
              <p:cNvSpPr>
                <a:spLocks noChangeAspect="1" noChangeArrowheads="1"/>
              </p:cNvSpPr>
              <p:nvPr/>
            </p:nvSpPr>
            <p:spPr bwMode="auto">
              <a:xfrm>
                <a:off x="3504" y="2280"/>
                <a:ext cx="63" cy="63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29389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3529" y="2340"/>
                <a:ext cx="23" cy="165"/>
              </a:xfrm>
              <a:prstGeom prst="rect">
                <a:avLst/>
              </a:prstGeom>
              <a:gradFill rotWithShape="0">
                <a:gsLst>
                  <a:gs pos="0">
                    <a:srgbClr val="E40000">
                      <a:gamma/>
                      <a:shade val="46275"/>
                      <a:invGamma/>
                    </a:srgbClr>
                  </a:gs>
                  <a:gs pos="50000">
                    <a:srgbClr val="E40000"/>
                  </a:gs>
                  <a:gs pos="100000">
                    <a:srgbClr val="E4000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29390" name="Line 14"/>
              <p:cNvSpPr>
                <a:spLocks noChangeAspect="1" noChangeShapeType="1"/>
              </p:cNvSpPr>
              <p:nvPr/>
            </p:nvSpPr>
            <p:spPr bwMode="auto">
              <a:xfrm flipH="1">
                <a:off x="3396" y="2496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9391" name="Line 15"/>
              <p:cNvSpPr>
                <a:spLocks noChangeAspect="1" noChangeShapeType="1"/>
              </p:cNvSpPr>
              <p:nvPr/>
            </p:nvSpPr>
            <p:spPr bwMode="auto">
              <a:xfrm>
                <a:off x="3540" y="2496"/>
                <a:ext cx="14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29392" name="Oval 16"/>
              <p:cNvSpPr>
                <a:spLocks noChangeAspect="1" noChangeArrowheads="1"/>
              </p:cNvSpPr>
              <p:nvPr/>
            </p:nvSpPr>
            <p:spPr bwMode="auto">
              <a:xfrm>
                <a:off x="3396" y="2736"/>
                <a:ext cx="288" cy="96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grpSp>
        <p:nvGrpSpPr>
          <p:cNvPr id="229393" name="Group 17"/>
          <p:cNvGrpSpPr>
            <a:grpSpLocks noChangeAspect="1"/>
          </p:cNvGrpSpPr>
          <p:nvPr/>
        </p:nvGrpSpPr>
        <p:grpSpPr bwMode="auto">
          <a:xfrm>
            <a:off x="2184400" y="4178300"/>
            <a:ext cx="327025" cy="485775"/>
            <a:chOff x="3408" y="3266"/>
            <a:chExt cx="96" cy="142"/>
          </a:xfrm>
        </p:grpSpPr>
        <p:sp>
          <p:nvSpPr>
            <p:cNvPr id="229394" name="AutoShape 18"/>
            <p:cNvSpPr>
              <a:spLocks noChangeAspect="1" noChangeArrowheads="1"/>
            </p:cNvSpPr>
            <p:nvPr/>
          </p:nvSpPr>
          <p:spPr bwMode="auto">
            <a:xfrm>
              <a:off x="3408" y="3286"/>
              <a:ext cx="96" cy="122"/>
            </a:xfrm>
            <a:prstGeom prst="can">
              <a:avLst>
                <a:gd name="adj" fmla="val 31771"/>
              </a:avLst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29395" name="Rectangle 19"/>
            <p:cNvSpPr>
              <a:spLocks noChangeAspect="1" noChangeArrowheads="1"/>
            </p:cNvSpPr>
            <p:nvPr/>
          </p:nvSpPr>
          <p:spPr bwMode="auto">
            <a:xfrm>
              <a:off x="3451" y="3266"/>
              <a:ext cx="11" cy="3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9" name="Text Box 72"/>
          <p:cNvSpPr txBox="1">
            <a:spLocks noChangeArrowheads="1"/>
          </p:cNvSpPr>
          <p:nvPr/>
        </p:nvSpPr>
        <p:spPr bwMode="auto">
          <a:xfrm>
            <a:off x="3126740" y="765175"/>
            <a:ext cx="2890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Principio de </a:t>
            </a:r>
            <a:r>
              <a:rPr lang="es-ES" sz="1800" kern="0" dirty="0" err="1">
                <a:solidFill>
                  <a:srgbClr val="000099"/>
                </a:solidFill>
                <a:effectLst/>
              </a:rPr>
              <a:t>LeChatelier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168" name="Object 0"/>
          <p:cNvGraphicFramePr>
            <a:graphicFrameLocks noChangeAspect="1"/>
          </p:cNvGraphicFramePr>
          <p:nvPr/>
        </p:nvGraphicFramePr>
        <p:xfrm>
          <a:off x="2406650" y="1905000"/>
          <a:ext cx="4330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12" name="Document" r:id="rId3" imgW="3581280" imgH="314280" progId="ChemWindow.Document">
                  <p:embed/>
                </p:oleObj>
              </mc:Choice>
              <mc:Fallback>
                <p:oleObj name="Document" r:id="rId3" imgW="3581280" imgH="314280" progId="ChemWindow.Document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1905000"/>
                        <a:ext cx="43307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69" name="Object 1"/>
          <p:cNvGraphicFramePr>
            <a:graphicFrameLocks noChangeAspect="1"/>
          </p:cNvGraphicFramePr>
          <p:nvPr/>
        </p:nvGraphicFramePr>
        <p:xfrm>
          <a:off x="3517900" y="2654300"/>
          <a:ext cx="15160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13" name="Ecuación" r:id="rId5" imgW="850680" imgH="431640" progId="Equation.3">
                  <p:embed/>
                </p:oleObj>
              </mc:Choice>
              <mc:Fallback>
                <p:oleObj name="Ecuación" r:id="rId5" imgW="85068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2654300"/>
                        <a:ext cx="15160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0" name="Object 2"/>
          <p:cNvGraphicFramePr>
            <a:graphicFrameLocks noChangeAspect="1"/>
          </p:cNvGraphicFramePr>
          <p:nvPr/>
        </p:nvGraphicFramePr>
        <p:xfrm>
          <a:off x="3505200" y="3771900"/>
          <a:ext cx="1524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14" name="Ecuación" r:id="rId7" imgW="812520" imgH="419040" progId="Equation.3">
                  <p:embed/>
                </p:oleObj>
              </mc:Choice>
              <mc:Fallback>
                <p:oleObj name="Ecuación" r:id="rId7" imgW="8125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71900"/>
                        <a:ext cx="15240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1" name="Object 3"/>
          <p:cNvGraphicFramePr>
            <a:graphicFrameLocks noChangeAspect="1"/>
          </p:cNvGraphicFramePr>
          <p:nvPr/>
        </p:nvGraphicFramePr>
        <p:xfrm>
          <a:off x="2425700" y="5029200"/>
          <a:ext cx="3568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15" name="Document" r:id="rId9" imgW="2838600" imgH="219240" progId="ChemWindow.Document">
                  <p:embed/>
                </p:oleObj>
              </mc:Choice>
              <mc:Fallback>
                <p:oleObj name="Document" r:id="rId9" imgW="2838600" imgH="219240" progId="ChemWindow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5029200"/>
                        <a:ext cx="3568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3126740" y="765175"/>
            <a:ext cx="2890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Principio de </a:t>
            </a:r>
            <a:r>
              <a:rPr lang="es-ES" sz="1800" kern="0" dirty="0" err="1">
                <a:solidFill>
                  <a:srgbClr val="000099"/>
                </a:solidFill>
                <a:effectLst/>
              </a:rPr>
              <a:t>LeChatelier</a:t>
            </a:r>
            <a:endParaRPr kumimoji="0" lang="es-ES" sz="18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6414</TotalTime>
  <Words>508</Words>
  <Application>Microsoft Office PowerPoint</Application>
  <PresentationFormat>Presentación en pantalla (4:3)</PresentationFormat>
  <Paragraphs>218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Cambria Math</vt:lpstr>
      <vt:lpstr>Symbol</vt:lpstr>
      <vt:lpstr>Times New Roman</vt:lpstr>
      <vt:lpstr>Ingeniería3</vt:lpstr>
      <vt:lpstr>Document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Alfredo Velásquez Márquez</cp:lastModifiedBy>
  <cp:revision>242</cp:revision>
  <dcterms:created xsi:type="dcterms:W3CDTF">2005-07-23T04:28:49Z</dcterms:created>
  <dcterms:modified xsi:type="dcterms:W3CDTF">2019-08-19T04:18:19Z</dcterms:modified>
</cp:coreProperties>
</file>