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256" r:id="rId2"/>
    <p:sldId id="260" r:id="rId3"/>
    <p:sldId id="375" r:id="rId4"/>
    <p:sldId id="376" r:id="rId5"/>
    <p:sldId id="377" r:id="rId6"/>
    <p:sldId id="331" r:id="rId7"/>
    <p:sldId id="356" r:id="rId8"/>
    <p:sldId id="362" r:id="rId9"/>
    <p:sldId id="363" r:id="rId10"/>
    <p:sldId id="364" r:id="rId11"/>
    <p:sldId id="378" r:id="rId12"/>
    <p:sldId id="347" r:id="rId13"/>
    <p:sldId id="368" r:id="rId14"/>
    <p:sldId id="386" r:id="rId15"/>
    <p:sldId id="387" r:id="rId16"/>
    <p:sldId id="388" r:id="rId17"/>
    <p:sldId id="389" r:id="rId18"/>
    <p:sldId id="390" r:id="rId19"/>
    <p:sldId id="391" r:id="rId20"/>
    <p:sldId id="392" r:id="rId21"/>
    <p:sldId id="393" r:id="rId22"/>
    <p:sldId id="394" r:id="rId23"/>
    <p:sldId id="395" r:id="rId24"/>
    <p:sldId id="396" r:id="rId25"/>
    <p:sldId id="398" r:id="rId26"/>
    <p:sldId id="397" r:id="rId27"/>
    <p:sldId id="374" r:id="rId28"/>
  </p:sldIdLst>
  <p:sldSz cx="9144000" cy="6858000" type="screen4x3"/>
  <p:notesSz cx="6858000" cy="9144000"/>
  <p:defaultTextStyle>
    <a:defPPr>
      <a:defRPr lang="es-ES"/>
    </a:defPPr>
    <a:lvl1pPr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9pPr>
  </p:defaultTextStyle>
  <p:modifyVerifier cryptProviderType="rsaAES" cryptAlgorithmClass="hash" cryptAlgorithmType="typeAny" cryptAlgorithmSid="14" spinCount="100000" saltData="vuaL7zp/B8oXweSViepKnw==" hashData="EcBiA/Mfhcwklc35NYg7g7/l+sZpvSbzC9MGWpSeLJBA46N/ZCP9ugBBtKSL3/JWZx7g4jeyFcKgXOIzVutd+g=="/>
  <p:extLst>
    <p:ext uri="{EFAFB233-063F-42B5-8137-9DF3F51BA10A}">
      <p15:sldGuideLst xmlns:p15="http://schemas.microsoft.com/office/powerpoint/2012/main">
        <p15:guide id="1" orient="horz" pos="268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E6"/>
    <a:srgbClr val="000066"/>
    <a:srgbClr val="0000FF"/>
    <a:srgbClr val="FF0000"/>
    <a:srgbClr val="000099"/>
    <a:srgbClr val="FAFAD2"/>
    <a:srgbClr val="F8F6AC"/>
    <a:srgbClr val="808080"/>
    <a:srgbClr val="96969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59" autoAdjust="0"/>
    <p:restoredTop sz="92374" autoAdjust="0"/>
  </p:normalViewPr>
  <p:slideViewPr>
    <p:cSldViewPr showGuides="1">
      <p:cViewPr varScale="1">
        <p:scale>
          <a:sx n="71" d="100"/>
          <a:sy n="71" d="100"/>
        </p:scale>
        <p:origin x="1506" y="60"/>
      </p:cViewPr>
      <p:guideLst>
        <p:guide orient="horz" pos="26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67D3B7-35ED-4787-A9CB-C75DBCC9AF5F}" type="slidenum">
              <a:rPr lang="es-MX" smtClean="0"/>
              <a:t>‹Nº›</a:t>
            </a:fld>
            <a:endParaRPr lang="es-MX"/>
          </a:p>
        </p:txBody>
      </p:sp>
    </p:spTree>
    <p:extLst>
      <p:ext uri="{BB962C8B-B14F-4D97-AF65-F5344CB8AC3E}">
        <p14:creationId xmlns:p14="http://schemas.microsoft.com/office/powerpoint/2010/main" val="275850415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effectLst/>
                <a:latin typeface="Times New Roman" pitchFamily="18" charset="0"/>
              </a:defRPr>
            </a:lvl1pPr>
          </a:lstStyle>
          <a:p>
            <a:endParaRPr lang="es-ES"/>
          </a:p>
        </p:txBody>
      </p:sp>
      <p:sp>
        <p:nvSpPr>
          <p:cNvPr id="138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effectLst/>
                <a:latin typeface="Times New Roman" pitchFamily="18" charset="0"/>
              </a:defRPr>
            </a:lvl1pPr>
          </a:lstStyle>
          <a:p>
            <a:endParaRPr lang="es-ES"/>
          </a:p>
        </p:txBody>
      </p:sp>
      <p:sp>
        <p:nvSpPr>
          <p:cNvPr id="138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8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38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effectLst/>
                <a:latin typeface="Times New Roman" pitchFamily="18" charset="0"/>
              </a:defRPr>
            </a:lvl1pPr>
          </a:lstStyle>
          <a:p>
            <a:endParaRPr lang="es-ES"/>
          </a:p>
        </p:txBody>
      </p:sp>
      <p:sp>
        <p:nvSpPr>
          <p:cNvPr id="138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ffectLst/>
                <a:latin typeface="Times New Roman" pitchFamily="18" charset="0"/>
              </a:defRPr>
            </a:lvl1pPr>
          </a:lstStyle>
          <a:p>
            <a:fld id="{38D709E9-B531-420D-9359-B79D0BED5681}" type="slidenum">
              <a:rPr lang="es-ES"/>
              <a:pPr/>
              <a:t>‹Nº›</a:t>
            </a:fld>
            <a:endParaRPr lang="es-ES"/>
          </a:p>
        </p:txBody>
      </p:sp>
    </p:spTree>
    <p:extLst>
      <p:ext uri="{BB962C8B-B14F-4D97-AF65-F5344CB8AC3E}">
        <p14:creationId xmlns:p14="http://schemas.microsoft.com/office/powerpoint/2010/main" val="149267078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38D709E9-B531-420D-9359-B79D0BED5681}" type="slidenum">
              <a:rPr lang="es-ES" smtClean="0"/>
              <a:pPr/>
              <a:t>1</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12506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26486-2076-4F28-BFC6-7E7879B13C9F}" type="slidenum">
              <a:rPr lang="es-ES"/>
              <a:pPr/>
              <a:t>2</a:t>
            </a:fld>
            <a:endParaRPr lang="es-E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s-ES" sz="1800" b="1" dirty="0">
              <a:solidFill>
                <a:srgbClr val="000066"/>
              </a:solidFill>
              <a:effectLst>
                <a:outerShdw blurRad="38100" dist="38100" dir="2700000" algn="tl">
                  <a:srgbClr val="C0C0C0"/>
                </a:outerShdw>
              </a:effectLst>
              <a:latin typeface="Arial" charset="0"/>
              <a:cs typeface="Times New Roman" pitchFamily="18" charset="0"/>
            </a:endParaRPr>
          </a:p>
        </p:txBody>
      </p:sp>
      <p:sp>
        <p:nvSpPr>
          <p:cNvPr id="2" name="1 Marcador de fecha"/>
          <p:cNvSpPr>
            <a:spLocks noGrp="1"/>
          </p:cNvSpPr>
          <p:nvPr>
            <p:ph type="dt" idx="10"/>
          </p:nvPr>
        </p:nvSpPr>
        <p:spPr/>
        <p:txBody>
          <a:bodyPr/>
          <a:lstStyle/>
          <a:p>
            <a:endParaRPr lang="es-ES"/>
          </a:p>
        </p:txBody>
      </p:sp>
    </p:spTree>
    <p:extLst>
      <p:ext uri="{BB962C8B-B14F-4D97-AF65-F5344CB8AC3E}">
        <p14:creationId xmlns:p14="http://schemas.microsoft.com/office/powerpoint/2010/main" val="277969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8D709E9-B531-420D-9359-B79D0BED5681}" type="slidenum">
              <a:rPr lang="es-ES" smtClean="0"/>
              <a:pPr/>
              <a:t>6</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224386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8D709E9-B531-420D-9359-B79D0BED5681}" type="slidenum">
              <a:rPr lang="es-ES" smtClean="0"/>
              <a:pPr/>
              <a:t>7</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224386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8D709E9-B531-420D-9359-B79D0BED5681}" type="slidenum">
              <a:rPr lang="es-ES" smtClean="0"/>
              <a:pPr/>
              <a:t>8</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224386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8D709E9-B531-420D-9359-B79D0BED5681}" type="slidenum">
              <a:rPr lang="es-ES" smtClean="0"/>
              <a:pPr/>
              <a:t>9</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224386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8D709E9-B531-420D-9359-B79D0BED5681}" type="slidenum">
              <a:rPr lang="es-ES" smtClean="0"/>
              <a:pPr/>
              <a:t>10</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224386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483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AE6"/>
        </a:solidFill>
        <a:effectLst/>
      </p:bgPr>
    </p:bg>
    <p:spTree>
      <p:nvGrpSpPr>
        <p:cNvPr id="1" name=""/>
        <p:cNvGrpSpPr/>
        <p:nvPr/>
      </p:nvGrpSpPr>
      <p:grpSpPr>
        <a:xfrm>
          <a:off x="0" y="0"/>
          <a:ext cx="0" cy="0"/>
          <a:chOff x="0" y="0"/>
          <a:chExt cx="0" cy="0"/>
        </a:xfrm>
      </p:grpSpPr>
      <p:sp>
        <p:nvSpPr>
          <p:cNvPr id="11" name="Rectangle 2"/>
          <p:cNvSpPr>
            <a:spLocks noChangeArrowheads="1"/>
          </p:cNvSpPr>
          <p:nvPr userDrawn="1"/>
        </p:nvSpPr>
        <p:spPr bwMode="auto">
          <a:xfrm>
            <a:off x="0" y="1066800"/>
            <a:ext cx="9144000" cy="252000"/>
          </a:xfrm>
          <a:prstGeom prst="rect">
            <a:avLst/>
          </a:prstGeom>
          <a:gradFill rotWithShape="0">
            <a:gsLst>
              <a:gs pos="0">
                <a:srgbClr val="FAFAE6"/>
              </a:gs>
              <a:gs pos="50000">
                <a:srgbClr val="003399"/>
              </a:gs>
              <a:gs pos="100000">
                <a:srgbClr val="FAFAE6"/>
              </a:gs>
            </a:gsLst>
            <a:lin ang="5400000" scaled="1"/>
          </a:gradFill>
          <a:ln w="9525">
            <a:noFill/>
            <a:miter lim="800000"/>
            <a:headEnd/>
            <a:tailEnd/>
          </a:ln>
          <a:effectLst/>
        </p:spPr>
        <p:txBody>
          <a:bodyPr anchor="ctr">
            <a:spAutoFit/>
          </a:bodyPr>
          <a:lstStyle/>
          <a:p>
            <a:endParaRPr lang="es-MX"/>
          </a:p>
        </p:txBody>
      </p:sp>
      <p:sp>
        <p:nvSpPr>
          <p:cNvPr id="12" name="Text Box 4"/>
          <p:cNvSpPr txBox="1">
            <a:spLocks noChangeArrowheads="1"/>
          </p:cNvSpPr>
          <p:nvPr userDrawn="1"/>
        </p:nvSpPr>
        <p:spPr bwMode="auto">
          <a:xfrm>
            <a:off x="2781300" y="76200"/>
            <a:ext cx="3581400" cy="390525"/>
          </a:xfrm>
          <a:prstGeom prst="rect">
            <a:avLst/>
          </a:prstGeom>
          <a:noFill/>
          <a:ln w="9525">
            <a:noFill/>
            <a:miter lim="800000"/>
            <a:headEnd/>
            <a:tailEnd/>
          </a:ln>
          <a:effectLst/>
        </p:spPr>
        <p:txBody>
          <a:bodyPr>
            <a:spAutoFit/>
          </a:bodyPr>
          <a:lstStyle/>
          <a:p>
            <a:pPr eaLnBrk="1" hangingPunct="1">
              <a:lnSpc>
                <a:spcPct val="70000"/>
              </a:lnSpc>
            </a:pPr>
            <a:r>
              <a:rPr lang="es-ES" sz="2800" i="1">
                <a:solidFill>
                  <a:srgbClr val="000099"/>
                </a:solidFill>
                <a:effectLst/>
                <a:latin typeface="Times New Roman" pitchFamily="18" charset="0"/>
              </a:rPr>
              <a:t>U   N   A   M</a:t>
            </a:r>
          </a:p>
        </p:txBody>
      </p:sp>
      <p:sp>
        <p:nvSpPr>
          <p:cNvPr id="13" name="Text Box 5"/>
          <p:cNvSpPr txBox="1">
            <a:spLocks noChangeArrowheads="1"/>
          </p:cNvSpPr>
          <p:nvPr userDrawn="1"/>
        </p:nvSpPr>
        <p:spPr bwMode="auto">
          <a:xfrm>
            <a:off x="2933700" y="381000"/>
            <a:ext cx="3276600" cy="241300"/>
          </a:xfrm>
          <a:prstGeom prst="rect">
            <a:avLst/>
          </a:prstGeom>
          <a:noFill/>
          <a:ln w="9525">
            <a:noFill/>
            <a:miter lim="800000"/>
            <a:headEnd/>
            <a:tailEnd/>
          </a:ln>
          <a:effectLst/>
        </p:spPr>
        <p:txBody>
          <a:bodyPr>
            <a:spAutoFit/>
          </a:bodyPr>
          <a:lstStyle/>
          <a:p>
            <a:pPr eaLnBrk="1" hangingPunct="1">
              <a:lnSpc>
                <a:spcPct val="70000"/>
              </a:lnSpc>
            </a:pPr>
            <a:r>
              <a:rPr lang="es-ES" sz="1400">
                <a:solidFill>
                  <a:srgbClr val="000099"/>
                </a:solidFill>
                <a:effectLst/>
                <a:latin typeface="Times New Roman" pitchFamily="18" charset="0"/>
              </a:rPr>
              <a:t>Facultad de Ingeniería</a:t>
            </a:r>
          </a:p>
        </p:txBody>
      </p:sp>
      <p:sp>
        <p:nvSpPr>
          <p:cNvPr id="14" name="Text Box 8"/>
          <p:cNvSpPr txBox="1">
            <a:spLocks noChangeArrowheads="1"/>
          </p:cNvSpPr>
          <p:nvPr userDrawn="1"/>
        </p:nvSpPr>
        <p:spPr bwMode="auto">
          <a:xfrm>
            <a:off x="8509000" y="6620842"/>
            <a:ext cx="635000" cy="336550"/>
          </a:xfrm>
          <a:prstGeom prst="rect">
            <a:avLst/>
          </a:prstGeom>
          <a:noFill/>
          <a:ln w="9525">
            <a:noFill/>
            <a:miter lim="800000"/>
            <a:headEnd/>
            <a:tailEnd/>
          </a:ln>
          <a:effectLst/>
        </p:spPr>
        <p:txBody>
          <a:bodyPr wrap="none">
            <a:spAutoFit/>
            <a:flatTx/>
          </a:bodyPr>
          <a:lstStyle/>
          <a:p>
            <a:r>
              <a:rPr lang="es-ES" sz="1600" i="1" dirty="0">
                <a:solidFill>
                  <a:srgbClr val="9999FF"/>
                </a:solidFill>
                <a:effectLst>
                  <a:outerShdw blurRad="38100" dist="38100" dir="2700000" algn="tl">
                    <a:srgbClr val="000000"/>
                  </a:outerShdw>
                </a:effectLst>
                <a:latin typeface="Times New Roman" pitchFamily="18" charset="0"/>
              </a:rPr>
              <a:t>AVM</a:t>
            </a:r>
          </a:p>
        </p:txBody>
      </p:sp>
      <p:pic>
        <p:nvPicPr>
          <p:cNvPr id="15" name="Picture 12" descr="escudo[1]"/>
          <p:cNvPicPr>
            <a:picLocks noChangeAspect="1" noChangeArrowheads="1"/>
          </p:cNvPicPr>
          <p:nvPr userDrawn="1"/>
        </p:nvPicPr>
        <p:blipFill>
          <a:blip r:embed="rId4"/>
          <a:srcRect/>
          <a:stretch>
            <a:fillRect/>
          </a:stretch>
        </p:blipFill>
        <p:spPr bwMode="auto">
          <a:xfrm>
            <a:off x="281260" y="50800"/>
            <a:ext cx="936000" cy="1048000"/>
          </a:xfrm>
          <a:prstGeom prst="rect">
            <a:avLst/>
          </a:prstGeom>
          <a:noFill/>
        </p:spPr>
      </p:pic>
      <p:pic>
        <p:nvPicPr>
          <p:cNvPr id="16" name="9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18762" y="36500"/>
            <a:ext cx="936000" cy="1170000"/>
          </a:xfrm>
          <a:prstGeom prst="rect">
            <a:avLst/>
          </a:prstGeom>
        </p:spPr>
      </p:pic>
      <p:sp>
        <p:nvSpPr>
          <p:cNvPr id="17" name="Rectangle 7"/>
          <p:cNvSpPr>
            <a:spLocks noChangeArrowheads="1"/>
          </p:cNvSpPr>
          <p:nvPr userDrawn="1"/>
        </p:nvSpPr>
        <p:spPr bwMode="auto">
          <a:xfrm>
            <a:off x="0" y="6633384"/>
            <a:ext cx="9144000" cy="252000"/>
          </a:xfrm>
          <a:prstGeom prst="rect">
            <a:avLst/>
          </a:prstGeom>
          <a:gradFill rotWithShape="0">
            <a:gsLst>
              <a:gs pos="0">
                <a:srgbClr val="FAFAE6"/>
              </a:gs>
              <a:gs pos="100000">
                <a:srgbClr val="003399"/>
              </a:gs>
            </a:gsLst>
            <a:lin ang="5400000" scaled="1"/>
          </a:gradFill>
          <a:ln w="9525">
            <a:noFill/>
            <a:miter lim="800000"/>
            <a:headEnd/>
            <a:tailEnd/>
          </a:ln>
          <a:effectLst/>
        </p:spPr>
        <p:txBody>
          <a:bodyPr anchor="ctr">
            <a:spAutoFit/>
          </a:bodyPr>
          <a:lstStyle/>
          <a:p>
            <a:endParaRPr lang="es-MX"/>
          </a:p>
        </p:txBody>
      </p:sp>
      <p:sp>
        <p:nvSpPr>
          <p:cNvPr id="18" name="Text Box 8"/>
          <p:cNvSpPr txBox="1">
            <a:spLocks noChangeArrowheads="1"/>
          </p:cNvSpPr>
          <p:nvPr userDrawn="1"/>
        </p:nvSpPr>
        <p:spPr bwMode="auto">
          <a:xfrm>
            <a:off x="8509000" y="6597352"/>
            <a:ext cx="635000" cy="336550"/>
          </a:xfrm>
          <a:prstGeom prst="rect">
            <a:avLst/>
          </a:prstGeom>
          <a:noFill/>
          <a:ln w="9525">
            <a:noFill/>
            <a:miter lim="800000"/>
            <a:headEnd/>
            <a:tailEnd/>
          </a:ln>
          <a:effectLst/>
        </p:spPr>
        <p:txBody>
          <a:bodyPr wrap="none">
            <a:spAutoFit/>
            <a:flatTx/>
          </a:bodyPr>
          <a:lstStyle/>
          <a:p>
            <a:pPr algn="ctr"/>
            <a:r>
              <a:rPr lang="es-ES" sz="1600" i="1" dirty="0">
                <a:solidFill>
                  <a:srgbClr val="9999FF"/>
                </a:solidFill>
                <a:effectLst>
                  <a:outerShdw blurRad="38100" dist="38100" dir="2700000" algn="tl">
                    <a:srgbClr val="000000"/>
                  </a:outerShdw>
                </a:effectLst>
                <a:latin typeface="Times New Roman" pitchFamily="18" charset="0"/>
              </a:rPr>
              <a:t>AVM</a:t>
            </a:r>
          </a:p>
        </p:txBody>
      </p:sp>
    </p:spTree>
  </p:cSld>
  <p:clrMap bg1="lt1" tx1="dk1" bg2="lt2" tx2="dk2" accent1="accent1" accent2="accent2" accent3="accent3" accent4="accent4" accent5="accent5" accent6="accent6" hlink="hlink" folHlink="folHlink"/>
  <p:sldLayoutIdLst>
    <p:sldLayoutId id="2147483650" r:id="rId1"/>
    <p:sldLayoutId id="2147483669"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1066800" y="2503695"/>
            <a:ext cx="7010400" cy="1642694"/>
          </a:xfrm>
          <a:prstGeom prst="rect">
            <a:avLst/>
          </a:prstGeom>
          <a:noFill/>
          <a:ln w="9525">
            <a:noFill/>
            <a:miter lim="800000"/>
            <a:headEnd/>
            <a:tailEnd/>
          </a:ln>
          <a:effectLst>
            <a:outerShdw dist="35921" dir="2700000" algn="ctr" rotWithShape="0">
              <a:schemeClr val="bg2"/>
            </a:outerShdw>
          </a:effectLst>
        </p:spPr>
        <p:txBody>
          <a:bodyPr>
            <a:spAutoFit/>
          </a:bodyPr>
          <a:lstStyle/>
          <a:p>
            <a:pPr eaLnBrk="1" hangingPunct="1">
              <a:lnSpc>
                <a:spcPct val="120000"/>
              </a:lnSpc>
            </a:pPr>
            <a:r>
              <a:rPr lang="es-ES" sz="4400" dirty="0">
                <a:solidFill>
                  <a:srgbClr val="000066"/>
                </a:solidFill>
                <a:effectLst/>
                <a:latin typeface="Arial" panose="020B0604020202020204" pitchFamily="34" charset="0"/>
                <a:cs typeface="Arial" panose="020B0604020202020204" pitchFamily="34" charset="0"/>
              </a:rPr>
              <a:t>EXTRACCIÓN Y SÍNTESIS ORGÁNICA</a:t>
            </a:r>
          </a:p>
        </p:txBody>
      </p:sp>
      <p:sp>
        <p:nvSpPr>
          <p:cNvPr id="3" name="Text Box 72">
            <a:extLst>
              <a:ext uri="{FF2B5EF4-FFF2-40B4-BE49-F238E27FC236}">
                <a16:creationId xmlns:a16="http://schemas.microsoft.com/office/drawing/2014/main" xmlns="" id="{9BD714E1-73B2-4D3A-902B-DF1DCEF7AC1C}"/>
              </a:ext>
            </a:extLst>
          </p:cNvPr>
          <p:cNvSpPr txBox="1">
            <a:spLocks noChangeArrowheads="1"/>
          </p:cNvSpPr>
          <p:nvPr/>
        </p:nvSpPr>
        <p:spPr bwMode="auto">
          <a:xfrm>
            <a:off x="1979712" y="620688"/>
            <a:ext cx="5184576" cy="1446550"/>
          </a:xfrm>
          <a:prstGeom prst="rect">
            <a:avLst/>
          </a:prstGeom>
          <a:noFill/>
          <a:ln w="9525">
            <a:noFill/>
            <a:miter lim="800000"/>
            <a:headEnd/>
            <a:tailEnd/>
          </a:ln>
          <a:effectLst/>
        </p:spPr>
        <p:txBody>
          <a:bodyPr wrap="square">
            <a:spAutoFit/>
          </a:bodyPr>
          <a:lstStyle/>
          <a:p>
            <a:pPr algn="ctr">
              <a:spcBef>
                <a:spcPts val="0"/>
              </a:spcBef>
            </a:pPr>
            <a:r>
              <a:rPr lang="es-ES" sz="1400" b="1" dirty="0">
                <a:solidFill>
                  <a:srgbClr val="000099"/>
                </a:solidFill>
                <a:effectLst/>
                <a:latin typeface="Arial" charset="0"/>
              </a:rPr>
              <a:t>DIVISIÓN DE CIENCIAS BÁSICAS</a:t>
            </a:r>
          </a:p>
          <a:p>
            <a:pPr algn="ctr">
              <a:spcBef>
                <a:spcPts val="0"/>
              </a:spcBef>
            </a:pPr>
            <a:r>
              <a:rPr lang="es-ES" sz="1400" b="1" dirty="0">
                <a:solidFill>
                  <a:srgbClr val="000099"/>
                </a:solidFill>
                <a:effectLst/>
                <a:latin typeface="Arial" charset="0"/>
              </a:rPr>
              <a:t>LABORATORIO DE QUÍMICA</a:t>
            </a:r>
          </a:p>
          <a:p>
            <a:pPr algn="ctr">
              <a:spcBef>
                <a:spcPct val="50000"/>
              </a:spcBef>
            </a:pPr>
            <a:endParaRPr lang="es-ES" sz="2000" b="1" dirty="0">
              <a:solidFill>
                <a:srgbClr val="000099"/>
              </a:solidFill>
              <a:effectLst/>
              <a:latin typeface="Arial" charset="0"/>
            </a:endParaRPr>
          </a:p>
          <a:p>
            <a:pPr algn="ctr">
              <a:spcBef>
                <a:spcPct val="50000"/>
              </a:spcBef>
            </a:pPr>
            <a:r>
              <a:rPr lang="es-ES" sz="2000" b="1" dirty="0">
                <a:solidFill>
                  <a:srgbClr val="000099"/>
                </a:solidFill>
                <a:effectLst/>
                <a:latin typeface="Arial" charset="0"/>
              </a:rPr>
              <a:t>Práctica: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9"/>
          <p:cNvSpPr txBox="1">
            <a:spLocks noChangeArrowheads="1"/>
          </p:cNvSpPr>
          <p:nvPr/>
        </p:nvSpPr>
        <p:spPr bwMode="auto">
          <a:xfrm>
            <a:off x="2780503" y="731251"/>
            <a:ext cx="3581430"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Reacciones de sustitución</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3078" y="1657360"/>
            <a:ext cx="6956280" cy="1051560"/>
          </a:xfrm>
          <a:prstGeom prst="rect">
            <a:avLst/>
          </a:prstGeom>
          <a:noFill/>
          <a:ln>
            <a:noFill/>
          </a:ln>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6825" y="3425944"/>
            <a:ext cx="6208786" cy="579120"/>
          </a:xfrm>
          <a:prstGeom prst="rect">
            <a:avLst/>
          </a:prstGeom>
          <a:noFill/>
          <a:ln>
            <a:noFill/>
          </a:ln>
        </p:spPr>
      </p:pic>
      <p:pic>
        <p:nvPicPr>
          <p:cNvPr id="2" name="Imagen 1"/>
          <p:cNvPicPr>
            <a:picLocks noChangeAspect="1"/>
          </p:cNvPicPr>
          <p:nvPr/>
        </p:nvPicPr>
        <p:blipFill>
          <a:blip r:embed="rId5">
            <a:clrChange>
              <a:clrFrom>
                <a:srgbClr val="FFFFFF"/>
              </a:clrFrom>
              <a:clrTo>
                <a:srgbClr val="FFFFFF">
                  <a:alpha val="0"/>
                </a:srgbClr>
              </a:clrTo>
            </a:clrChange>
          </a:blip>
          <a:stretch>
            <a:fillRect/>
          </a:stretch>
        </p:blipFill>
        <p:spPr>
          <a:xfrm>
            <a:off x="1766105" y="4509120"/>
            <a:ext cx="5610225" cy="1057275"/>
          </a:xfrm>
          <a:prstGeom prst="rect">
            <a:avLst/>
          </a:prstGeom>
        </p:spPr>
      </p:pic>
    </p:spTree>
    <p:extLst>
      <p:ext uri="{BB962C8B-B14F-4D97-AF65-F5344CB8AC3E}">
        <p14:creationId xmlns:p14="http://schemas.microsoft.com/office/powerpoint/2010/main" val="2593705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9"/>
          <p:cNvSpPr txBox="1">
            <a:spLocks noChangeArrowheads="1"/>
          </p:cNvSpPr>
          <p:nvPr/>
        </p:nvSpPr>
        <p:spPr bwMode="auto">
          <a:xfrm>
            <a:off x="230075" y="2636912"/>
            <a:ext cx="8443338" cy="461665"/>
          </a:xfrm>
          <a:prstGeom prst="rect">
            <a:avLst/>
          </a:prstGeom>
          <a:noFill/>
          <a:ln w="9525">
            <a:noFill/>
            <a:miter lim="800000"/>
            <a:headEnd/>
            <a:tailEnd/>
          </a:ln>
          <a:effectLst/>
        </p:spPr>
        <p:txBody>
          <a:bodyPr wrap="none">
            <a:spAutoFit/>
          </a:bodyPr>
          <a:lstStyle/>
          <a:p>
            <a:pPr eaLnBrk="1" hangingPunct="1">
              <a:spcBef>
                <a:spcPct val="50000"/>
              </a:spcBef>
            </a:pPr>
            <a:r>
              <a:rPr lang="es-ES" sz="2400" dirty="0">
                <a:solidFill>
                  <a:srgbClr val="000066"/>
                </a:solidFill>
                <a:effectLst/>
              </a:rPr>
              <a:t>ácido carboxílico     +     alcohol     →     éster     +     agua</a:t>
            </a:r>
          </a:p>
        </p:txBody>
      </p:sp>
      <p:pic>
        <p:nvPicPr>
          <p:cNvPr id="205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430" y="3356992"/>
            <a:ext cx="8145607" cy="159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19"/>
          <p:cNvSpPr txBox="1">
            <a:spLocks noChangeArrowheads="1"/>
          </p:cNvSpPr>
          <p:nvPr/>
        </p:nvSpPr>
        <p:spPr bwMode="auto">
          <a:xfrm>
            <a:off x="2781305" y="731251"/>
            <a:ext cx="3579826"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Reacción de esterificación</a:t>
            </a:r>
          </a:p>
        </p:txBody>
      </p:sp>
    </p:spTree>
    <p:extLst>
      <p:ext uri="{BB962C8B-B14F-4D97-AF65-F5344CB8AC3E}">
        <p14:creationId xmlns:p14="http://schemas.microsoft.com/office/powerpoint/2010/main" val="286788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9"/>
          <p:cNvSpPr txBox="1">
            <a:spLocks noChangeArrowheads="1"/>
          </p:cNvSpPr>
          <p:nvPr/>
        </p:nvSpPr>
        <p:spPr bwMode="auto">
          <a:xfrm>
            <a:off x="3921841" y="1516722"/>
            <a:ext cx="1298752" cy="400110"/>
          </a:xfrm>
          <a:prstGeom prst="rect">
            <a:avLst/>
          </a:prstGeom>
          <a:noFill/>
          <a:ln w="9525">
            <a:noFill/>
            <a:miter lim="800000"/>
            <a:headEnd/>
            <a:tailEnd/>
          </a:ln>
          <a:effectLst/>
        </p:spPr>
        <p:txBody>
          <a:bodyPr wrap="none">
            <a:spAutoFit/>
          </a:bodyPr>
          <a:lstStyle/>
          <a:p>
            <a:pPr eaLnBrk="1" hangingPunct="1">
              <a:spcBef>
                <a:spcPct val="50000"/>
              </a:spcBef>
            </a:pPr>
            <a:r>
              <a:rPr lang="es-ES" sz="2000" b="0" dirty="0">
                <a:solidFill>
                  <a:srgbClr val="000066"/>
                </a:solidFill>
                <a:effectLst/>
              </a:rPr>
              <a:t>Hidrólisis:</a:t>
            </a:r>
          </a:p>
        </p:txBody>
      </p:sp>
      <p:pic>
        <p:nvPicPr>
          <p:cNvPr id="2" name="Imagen 1"/>
          <p:cNvPicPr>
            <a:picLocks noChangeAspect="1"/>
          </p:cNvPicPr>
          <p:nvPr/>
        </p:nvPicPr>
        <p:blipFill>
          <a:blip r:embed="rId2">
            <a:clrChange>
              <a:clrFrom>
                <a:srgbClr val="FFFFFF"/>
              </a:clrFrom>
              <a:clrTo>
                <a:srgbClr val="FFFFFF">
                  <a:alpha val="0"/>
                </a:srgbClr>
              </a:clrTo>
            </a:clrChange>
            <a:duotone>
              <a:prstClr val="black"/>
              <a:srgbClr val="000066">
                <a:tint val="45000"/>
                <a:satMod val="400000"/>
              </a:srgbClr>
            </a:duotone>
          </a:blip>
          <a:stretch>
            <a:fillRect/>
          </a:stretch>
        </p:blipFill>
        <p:spPr>
          <a:xfrm>
            <a:off x="937767" y="1756266"/>
            <a:ext cx="7266908" cy="1734217"/>
          </a:xfrm>
          <a:prstGeom prst="rect">
            <a:avLst/>
          </a:prstGeom>
        </p:spPr>
      </p:pic>
      <p:sp>
        <p:nvSpPr>
          <p:cNvPr id="5" name="Text Box 19"/>
          <p:cNvSpPr txBox="1">
            <a:spLocks noChangeArrowheads="1"/>
          </p:cNvSpPr>
          <p:nvPr/>
        </p:nvSpPr>
        <p:spPr bwMode="auto">
          <a:xfrm>
            <a:off x="3701424" y="4253026"/>
            <a:ext cx="1781257" cy="400110"/>
          </a:xfrm>
          <a:prstGeom prst="rect">
            <a:avLst/>
          </a:prstGeom>
          <a:noFill/>
          <a:ln w="9525">
            <a:noFill/>
            <a:miter lim="800000"/>
            <a:headEnd/>
            <a:tailEnd/>
          </a:ln>
          <a:effectLst/>
        </p:spPr>
        <p:txBody>
          <a:bodyPr wrap="none">
            <a:spAutoFit/>
          </a:bodyPr>
          <a:lstStyle/>
          <a:p>
            <a:pPr eaLnBrk="1" hangingPunct="1">
              <a:spcBef>
                <a:spcPct val="50000"/>
              </a:spcBef>
            </a:pPr>
            <a:r>
              <a:rPr lang="es-ES" sz="2000" b="0" dirty="0">
                <a:solidFill>
                  <a:srgbClr val="000066"/>
                </a:solidFill>
                <a:effectLst/>
              </a:rPr>
              <a:t>Esterificación:</a:t>
            </a:r>
          </a:p>
        </p:txBody>
      </p:sp>
      <p:pic>
        <p:nvPicPr>
          <p:cNvPr id="6" name="Imagen 5"/>
          <p:cNvPicPr>
            <a:picLocks noChangeAspect="1"/>
          </p:cNvPicPr>
          <p:nvPr/>
        </p:nvPicPr>
        <p:blipFill>
          <a:blip r:embed="rId3">
            <a:clrChange>
              <a:clrFrom>
                <a:srgbClr val="FFFFFF"/>
              </a:clrFrom>
              <a:clrTo>
                <a:srgbClr val="FFFFFF">
                  <a:alpha val="0"/>
                </a:srgbClr>
              </a:clrTo>
            </a:clrChange>
          </a:blip>
          <a:stretch>
            <a:fillRect/>
          </a:stretch>
        </p:blipFill>
        <p:spPr>
          <a:xfrm>
            <a:off x="782055" y="4725144"/>
            <a:ext cx="7620000" cy="1419225"/>
          </a:xfrm>
          <a:prstGeom prst="rect">
            <a:avLst/>
          </a:prstGeom>
        </p:spPr>
      </p:pic>
      <p:sp>
        <p:nvSpPr>
          <p:cNvPr id="7" name="Text Box 19"/>
          <p:cNvSpPr txBox="1">
            <a:spLocks noChangeArrowheads="1"/>
          </p:cNvSpPr>
          <p:nvPr/>
        </p:nvSpPr>
        <p:spPr bwMode="auto">
          <a:xfrm>
            <a:off x="1237616" y="731251"/>
            <a:ext cx="6667210"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Hidrólisis y esterificación del ácido acetil salicílico</a:t>
            </a:r>
          </a:p>
        </p:txBody>
      </p:sp>
      <p:sp>
        <p:nvSpPr>
          <p:cNvPr id="8" name="Text Box 19"/>
          <p:cNvSpPr txBox="1">
            <a:spLocks noChangeArrowheads="1"/>
          </p:cNvSpPr>
          <p:nvPr/>
        </p:nvSpPr>
        <p:spPr bwMode="auto">
          <a:xfrm>
            <a:off x="4303724" y="2770583"/>
            <a:ext cx="412292" cy="338554"/>
          </a:xfrm>
          <a:prstGeom prst="rect">
            <a:avLst/>
          </a:prstGeom>
          <a:noFill/>
          <a:ln w="9525">
            <a:noFill/>
            <a:miter lim="800000"/>
            <a:headEnd/>
            <a:tailEnd/>
          </a:ln>
          <a:effectLst/>
        </p:spPr>
        <p:txBody>
          <a:bodyPr wrap="none">
            <a:spAutoFit/>
          </a:bodyPr>
          <a:lstStyle/>
          <a:p>
            <a:pPr eaLnBrk="1" hangingPunct="1">
              <a:spcBef>
                <a:spcPct val="50000"/>
              </a:spcBef>
            </a:pPr>
            <a:r>
              <a:rPr lang="es-ES" sz="1600" dirty="0">
                <a:solidFill>
                  <a:srgbClr val="000066"/>
                </a:solidFill>
                <a:effectLst/>
              </a:rPr>
              <a:t>H</a:t>
            </a:r>
            <a:r>
              <a:rPr lang="es-ES" sz="1600" baseline="30000" dirty="0">
                <a:solidFill>
                  <a:srgbClr val="000066"/>
                </a:solidFill>
                <a:effectLst/>
              </a:rPr>
              <a:t>+</a:t>
            </a:r>
          </a:p>
        </p:txBody>
      </p:sp>
      <p:sp>
        <p:nvSpPr>
          <p:cNvPr id="9" name="Text Box 19"/>
          <p:cNvSpPr txBox="1">
            <a:spLocks noChangeArrowheads="1"/>
          </p:cNvSpPr>
          <p:nvPr/>
        </p:nvSpPr>
        <p:spPr bwMode="auto">
          <a:xfrm>
            <a:off x="4375732" y="5415679"/>
            <a:ext cx="412292" cy="338554"/>
          </a:xfrm>
          <a:prstGeom prst="rect">
            <a:avLst/>
          </a:prstGeom>
          <a:noFill/>
          <a:ln w="9525">
            <a:noFill/>
            <a:miter lim="800000"/>
            <a:headEnd/>
            <a:tailEnd/>
          </a:ln>
          <a:effectLst/>
        </p:spPr>
        <p:txBody>
          <a:bodyPr wrap="none">
            <a:spAutoFit/>
          </a:bodyPr>
          <a:lstStyle/>
          <a:p>
            <a:pPr eaLnBrk="1" hangingPunct="1">
              <a:spcBef>
                <a:spcPct val="50000"/>
              </a:spcBef>
            </a:pPr>
            <a:r>
              <a:rPr lang="es-ES" sz="1600" dirty="0">
                <a:solidFill>
                  <a:srgbClr val="000066"/>
                </a:solidFill>
                <a:effectLst/>
              </a:rPr>
              <a:t>H</a:t>
            </a:r>
            <a:r>
              <a:rPr lang="es-ES" sz="1600" baseline="30000" dirty="0">
                <a:solidFill>
                  <a:srgbClr val="000066"/>
                </a:solidFill>
                <a:effectLs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3355981" y="731548"/>
            <a:ext cx="2430474"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Equipo y material</a:t>
            </a:r>
          </a:p>
        </p:txBody>
      </p:sp>
      <p:sp>
        <p:nvSpPr>
          <p:cNvPr id="5" name="Text Box 1053">
            <a:extLst>
              <a:ext uri="{FF2B5EF4-FFF2-40B4-BE49-F238E27FC236}">
                <a16:creationId xmlns:a16="http://schemas.microsoft.com/office/drawing/2014/main" xmlns="" id="{7C217648-5AE0-4513-BDE5-818EA3C8E8A8}"/>
              </a:ext>
            </a:extLst>
          </p:cNvPr>
          <p:cNvSpPr txBox="1">
            <a:spLocks noChangeArrowheads="1"/>
          </p:cNvSpPr>
          <p:nvPr/>
        </p:nvSpPr>
        <p:spPr bwMode="auto">
          <a:xfrm>
            <a:off x="754200" y="1383617"/>
            <a:ext cx="7635600" cy="5201937"/>
          </a:xfrm>
          <a:prstGeom prst="rect">
            <a:avLst/>
          </a:prstGeom>
          <a:noFill/>
          <a:ln w="9525">
            <a:noFill/>
            <a:miter lim="800000"/>
            <a:headEnd/>
            <a:tailEnd/>
          </a:ln>
          <a:effectLst/>
        </p:spPr>
        <p:txBody>
          <a:bodyPr>
            <a:spAutoFit/>
          </a:bodyPr>
          <a:lstStyle/>
          <a:p>
            <a:pPr algn="just" eaLnBrk="1" hangingPunct="1">
              <a:lnSpc>
                <a:spcPct val="120000"/>
              </a:lnSpc>
              <a:spcAft>
                <a:spcPts val="600"/>
              </a:spcAft>
            </a:pPr>
            <a:r>
              <a:rPr lang="es-MX" sz="1600" b="0" dirty="0">
                <a:solidFill>
                  <a:srgbClr val="000066"/>
                </a:solidFill>
                <a:effectLst/>
                <a:cs typeface="Times New Roman" pitchFamily="18" charset="0"/>
              </a:rPr>
              <a:t>a) 1 mortero con pistilo.</a:t>
            </a:r>
          </a:p>
          <a:p>
            <a:pPr algn="just" eaLnBrk="1" hangingPunct="1">
              <a:lnSpc>
                <a:spcPct val="120000"/>
              </a:lnSpc>
              <a:spcAft>
                <a:spcPts val="600"/>
              </a:spcAft>
            </a:pPr>
            <a:r>
              <a:rPr lang="es-MX" sz="1600" b="0" dirty="0">
                <a:solidFill>
                  <a:srgbClr val="000066"/>
                </a:solidFill>
                <a:effectLst/>
                <a:cs typeface="Times New Roman" pitchFamily="18" charset="0"/>
              </a:rPr>
              <a:t>b) 1 probeta de vidrio de 10 [ml].</a:t>
            </a:r>
          </a:p>
          <a:p>
            <a:pPr algn="just" eaLnBrk="1" hangingPunct="1">
              <a:lnSpc>
                <a:spcPct val="120000"/>
              </a:lnSpc>
              <a:spcAft>
                <a:spcPts val="600"/>
              </a:spcAft>
            </a:pPr>
            <a:r>
              <a:rPr lang="es-MX" sz="1600" b="0" dirty="0">
                <a:solidFill>
                  <a:srgbClr val="000066"/>
                </a:solidFill>
                <a:effectLst/>
                <a:cs typeface="Times New Roman" pitchFamily="18" charset="0"/>
              </a:rPr>
              <a:t>c) 1 embudo de filtración rápida.</a:t>
            </a:r>
          </a:p>
          <a:p>
            <a:pPr algn="just" eaLnBrk="1" hangingPunct="1">
              <a:lnSpc>
                <a:spcPct val="120000"/>
              </a:lnSpc>
              <a:spcAft>
                <a:spcPts val="600"/>
              </a:spcAft>
            </a:pPr>
            <a:r>
              <a:rPr lang="es-MX" sz="1600" b="0" dirty="0">
                <a:solidFill>
                  <a:srgbClr val="000066"/>
                </a:solidFill>
                <a:effectLst/>
                <a:cs typeface="Times New Roman" pitchFamily="18" charset="0"/>
              </a:rPr>
              <a:t>d) 1 anillo metálico.</a:t>
            </a:r>
          </a:p>
          <a:p>
            <a:pPr algn="just" eaLnBrk="1" hangingPunct="1">
              <a:lnSpc>
                <a:spcPct val="120000"/>
              </a:lnSpc>
              <a:spcAft>
                <a:spcPts val="600"/>
              </a:spcAft>
            </a:pPr>
            <a:r>
              <a:rPr lang="es-MX" sz="1600" b="0" dirty="0">
                <a:solidFill>
                  <a:srgbClr val="000066"/>
                </a:solidFill>
                <a:effectLst/>
                <a:cs typeface="Times New Roman" pitchFamily="18" charset="0"/>
              </a:rPr>
              <a:t>e) 1 soporte universal.</a:t>
            </a:r>
          </a:p>
          <a:p>
            <a:pPr algn="just" eaLnBrk="1" hangingPunct="1">
              <a:lnSpc>
                <a:spcPct val="120000"/>
              </a:lnSpc>
              <a:spcAft>
                <a:spcPts val="600"/>
              </a:spcAft>
            </a:pPr>
            <a:r>
              <a:rPr lang="es-MX" sz="1600" b="0" dirty="0">
                <a:solidFill>
                  <a:srgbClr val="000066"/>
                </a:solidFill>
                <a:effectLst/>
                <a:cs typeface="Times New Roman" pitchFamily="18" charset="0"/>
              </a:rPr>
              <a:t>f) 1 pinzas pequeñas.</a:t>
            </a:r>
          </a:p>
          <a:p>
            <a:pPr algn="just" eaLnBrk="1" hangingPunct="1">
              <a:lnSpc>
                <a:spcPct val="120000"/>
              </a:lnSpc>
              <a:spcAft>
                <a:spcPts val="600"/>
              </a:spcAft>
            </a:pPr>
            <a:r>
              <a:rPr lang="es-MX" sz="1600" b="0" dirty="0">
                <a:solidFill>
                  <a:srgbClr val="000066"/>
                </a:solidFill>
                <a:effectLst/>
                <a:cs typeface="Times New Roman" pitchFamily="18" charset="0"/>
              </a:rPr>
              <a:t>g) 1 vaso de precipitados de 50 [ml].</a:t>
            </a:r>
          </a:p>
          <a:p>
            <a:pPr algn="just" eaLnBrk="1" hangingPunct="1">
              <a:lnSpc>
                <a:spcPct val="120000"/>
              </a:lnSpc>
              <a:spcAft>
                <a:spcPts val="600"/>
              </a:spcAft>
            </a:pPr>
            <a:r>
              <a:rPr lang="es-MX" sz="1600" b="0" dirty="0">
                <a:solidFill>
                  <a:srgbClr val="000066"/>
                </a:solidFill>
                <a:effectLst/>
                <a:cs typeface="Times New Roman" pitchFamily="18" charset="0"/>
              </a:rPr>
              <a:t>h) 1 parrilla eléctrica.</a:t>
            </a:r>
          </a:p>
          <a:p>
            <a:pPr algn="just" eaLnBrk="1" hangingPunct="1">
              <a:lnSpc>
                <a:spcPct val="120000"/>
              </a:lnSpc>
              <a:spcAft>
                <a:spcPts val="600"/>
              </a:spcAft>
            </a:pPr>
            <a:r>
              <a:rPr lang="es-MX" sz="1600" b="0" dirty="0">
                <a:solidFill>
                  <a:srgbClr val="000066"/>
                </a:solidFill>
                <a:effectLst/>
                <a:cs typeface="Times New Roman" pitchFamily="18" charset="0"/>
              </a:rPr>
              <a:t>i) 1 espátula de doble punta.</a:t>
            </a:r>
          </a:p>
          <a:p>
            <a:pPr algn="just" eaLnBrk="1" hangingPunct="1">
              <a:lnSpc>
                <a:spcPct val="120000"/>
              </a:lnSpc>
              <a:spcAft>
                <a:spcPts val="600"/>
              </a:spcAft>
            </a:pPr>
            <a:r>
              <a:rPr lang="es-MX" sz="1600" b="0" dirty="0">
                <a:solidFill>
                  <a:srgbClr val="000066"/>
                </a:solidFill>
                <a:effectLst/>
                <a:cs typeface="Times New Roman" pitchFamily="18" charset="0"/>
              </a:rPr>
              <a:t>j) 1 aparato para determinar punto de fusión.</a:t>
            </a:r>
          </a:p>
          <a:p>
            <a:pPr algn="just" eaLnBrk="1" hangingPunct="1">
              <a:lnSpc>
                <a:spcPct val="120000"/>
              </a:lnSpc>
              <a:spcAft>
                <a:spcPts val="600"/>
              </a:spcAft>
            </a:pPr>
            <a:r>
              <a:rPr lang="es-MX" sz="1600" b="0" dirty="0">
                <a:solidFill>
                  <a:srgbClr val="000066"/>
                </a:solidFill>
                <a:effectLst/>
                <a:cs typeface="Times New Roman" pitchFamily="18" charset="0"/>
              </a:rPr>
              <a:t>k) 1 agitador magnético pequeño.</a:t>
            </a:r>
          </a:p>
          <a:p>
            <a:pPr algn="just" eaLnBrk="1" hangingPunct="1">
              <a:lnSpc>
                <a:spcPct val="120000"/>
              </a:lnSpc>
              <a:spcAft>
                <a:spcPts val="600"/>
              </a:spcAft>
            </a:pPr>
            <a:r>
              <a:rPr lang="es-MX" sz="1600" b="0" dirty="0">
                <a:solidFill>
                  <a:srgbClr val="000066"/>
                </a:solidFill>
                <a:effectLst/>
                <a:cs typeface="Times New Roman" pitchFamily="18" charset="0"/>
              </a:rPr>
              <a:t>l) 1 vidrio de reloj.</a:t>
            </a:r>
          </a:p>
          <a:p>
            <a:pPr algn="just" eaLnBrk="1" hangingPunct="1">
              <a:lnSpc>
                <a:spcPct val="120000"/>
              </a:lnSpc>
              <a:spcAft>
                <a:spcPts val="600"/>
              </a:spcAft>
            </a:pPr>
            <a:r>
              <a:rPr lang="es-MX" sz="1600" b="0" dirty="0">
                <a:solidFill>
                  <a:srgbClr val="000066"/>
                </a:solidFill>
                <a:effectLst/>
                <a:cs typeface="Times New Roman" pitchFamily="18" charset="0"/>
              </a:rPr>
              <a:t>m)2 pipetas graduadas de 1 [ml]</a:t>
            </a:r>
          </a:p>
          <a:p>
            <a:pPr algn="just" eaLnBrk="1" hangingPunct="1">
              <a:lnSpc>
                <a:spcPct val="120000"/>
              </a:lnSpc>
              <a:spcAft>
                <a:spcPts val="600"/>
              </a:spcAft>
            </a:pPr>
            <a:r>
              <a:rPr lang="es-MX" sz="1600" b="0" dirty="0">
                <a:solidFill>
                  <a:srgbClr val="000066"/>
                </a:solidFill>
                <a:effectLst/>
                <a:cs typeface="Times New Roman" pitchFamily="18" charset="0"/>
              </a:rPr>
              <a:t>n) 1 </a:t>
            </a:r>
            <a:r>
              <a:rPr lang="es-MX" sz="1600" b="0" dirty="0" err="1">
                <a:solidFill>
                  <a:srgbClr val="000066"/>
                </a:solidFill>
                <a:effectLst/>
                <a:cs typeface="Times New Roman" pitchFamily="18" charset="0"/>
              </a:rPr>
              <a:t>propipeta</a:t>
            </a:r>
            <a:endParaRPr lang="es-ES" sz="1600" b="0" dirty="0">
              <a:solidFill>
                <a:srgbClr val="000066"/>
              </a:solidFill>
              <a:effectLst/>
              <a:cs typeface="Times New Roman" pitchFamily="18" charset="0"/>
            </a:endParaRPr>
          </a:p>
        </p:txBody>
      </p:sp>
    </p:spTree>
    <p:extLst>
      <p:ext uri="{BB962C8B-B14F-4D97-AF65-F5344CB8AC3E}">
        <p14:creationId xmlns:p14="http://schemas.microsoft.com/office/powerpoint/2010/main" val="2730152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strips(downRight)">
                                      <p:cBhvr>
                                        <p:cTn id="11" dur="500"/>
                                        <p:tgtEl>
                                          <p:spTgt spid="5">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trips(downRight)">
                                      <p:cBhvr>
                                        <p:cTn id="15" dur="500"/>
                                        <p:tgtEl>
                                          <p:spTgt spid="5">
                                            <p:txEl>
                                              <p:pRg st="2" end="2"/>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strips(downRight)">
                                      <p:cBhvr>
                                        <p:cTn id="19" dur="500"/>
                                        <p:tgtEl>
                                          <p:spTgt spid="5">
                                            <p:txEl>
                                              <p:pRg st="3" end="3"/>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strips(downRight)">
                                      <p:cBhvr>
                                        <p:cTn id="23" dur="500"/>
                                        <p:tgtEl>
                                          <p:spTgt spid="5">
                                            <p:txEl>
                                              <p:pRg st="4" end="4"/>
                                            </p:txEl>
                                          </p:spTgt>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strips(downRight)">
                                      <p:cBhvr>
                                        <p:cTn id="27" dur="500"/>
                                        <p:tgtEl>
                                          <p:spTgt spid="5">
                                            <p:txEl>
                                              <p:pRg st="5" end="5"/>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strips(downRight)">
                                      <p:cBhvr>
                                        <p:cTn id="31" dur="500"/>
                                        <p:tgtEl>
                                          <p:spTgt spid="5">
                                            <p:txEl>
                                              <p:pRg st="6" end="6"/>
                                            </p:txEl>
                                          </p:spTgt>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strips(downRight)">
                                      <p:cBhvr>
                                        <p:cTn id="35" dur="500"/>
                                        <p:tgtEl>
                                          <p:spTgt spid="5">
                                            <p:txEl>
                                              <p:pRg st="7" end="7"/>
                                            </p:txEl>
                                          </p:spTgt>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strips(downRight)">
                                      <p:cBhvr>
                                        <p:cTn id="39" dur="500"/>
                                        <p:tgtEl>
                                          <p:spTgt spid="5">
                                            <p:txEl>
                                              <p:pRg st="8" end="8"/>
                                            </p:txEl>
                                          </p:spTgt>
                                        </p:tgtEl>
                                      </p:cBhvr>
                                    </p:animEffect>
                                  </p:childTnLst>
                                </p:cTn>
                              </p:par>
                            </p:childTnLst>
                          </p:cTn>
                        </p:par>
                        <p:par>
                          <p:cTn id="40" fill="hold">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strips(downRight)">
                                      <p:cBhvr>
                                        <p:cTn id="43" dur="500"/>
                                        <p:tgtEl>
                                          <p:spTgt spid="5">
                                            <p:txEl>
                                              <p:pRg st="9" end="9"/>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strips(downRight)">
                                      <p:cBhvr>
                                        <p:cTn id="47" dur="500"/>
                                        <p:tgtEl>
                                          <p:spTgt spid="5">
                                            <p:txEl>
                                              <p:pRg st="10" end="10"/>
                                            </p:txEl>
                                          </p:spTgt>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strips(downRight)">
                                      <p:cBhvr>
                                        <p:cTn id="51" dur="500"/>
                                        <p:tgtEl>
                                          <p:spTgt spid="5">
                                            <p:txEl>
                                              <p:pRg st="11" end="11"/>
                                            </p:txEl>
                                          </p:spTgt>
                                        </p:tgtEl>
                                      </p:cBhvr>
                                    </p:animEffect>
                                  </p:childTnLst>
                                </p:cTn>
                              </p:par>
                            </p:childTnLst>
                          </p:cTn>
                        </p:par>
                        <p:par>
                          <p:cTn id="52" fill="hold">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Effect transition="in" filter="strips(downRight)">
                                      <p:cBhvr>
                                        <p:cTn id="55" dur="500"/>
                                        <p:tgtEl>
                                          <p:spTgt spid="5">
                                            <p:txEl>
                                              <p:pRg st="12" end="12"/>
                                            </p:txEl>
                                          </p:spTgt>
                                        </p:tgtEl>
                                      </p:cBhvr>
                                    </p:animEffect>
                                  </p:childTnLst>
                                </p:cTn>
                              </p:par>
                            </p:childTnLst>
                          </p:cTn>
                        </p:par>
                        <p:par>
                          <p:cTn id="56" fill="hold">
                            <p:stCondLst>
                              <p:cond delay="6500"/>
                            </p:stCondLst>
                            <p:childTnLst>
                              <p:par>
                                <p:cTn id="57" presetID="18" presetClass="entr" presetSubtype="6" fill="hold" grpId="0" nodeType="after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Effect transition="in" filter="strips(downRight)">
                                      <p:cBhvr>
                                        <p:cTn id="59"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3844095" y="731548"/>
            <a:ext cx="1454244"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Reactivos</a:t>
            </a:r>
          </a:p>
        </p:txBody>
      </p:sp>
      <p:sp>
        <p:nvSpPr>
          <p:cNvPr id="5" name="Text Box 1053">
            <a:extLst>
              <a:ext uri="{FF2B5EF4-FFF2-40B4-BE49-F238E27FC236}">
                <a16:creationId xmlns:a16="http://schemas.microsoft.com/office/drawing/2014/main" xmlns="" id="{7C217648-5AE0-4513-BDE5-818EA3C8E8A8}"/>
              </a:ext>
            </a:extLst>
          </p:cNvPr>
          <p:cNvSpPr txBox="1">
            <a:spLocks noChangeArrowheads="1"/>
          </p:cNvSpPr>
          <p:nvPr/>
        </p:nvSpPr>
        <p:spPr bwMode="auto">
          <a:xfrm>
            <a:off x="754200" y="1383617"/>
            <a:ext cx="7635600" cy="1477840"/>
          </a:xfrm>
          <a:prstGeom prst="rect">
            <a:avLst/>
          </a:prstGeom>
          <a:noFill/>
          <a:ln w="9525">
            <a:noFill/>
            <a:miter lim="800000"/>
            <a:headEnd/>
            <a:tailEnd/>
          </a:ln>
          <a:effectLst/>
        </p:spPr>
        <p:txBody>
          <a:bodyPr>
            <a:spAutoFit/>
          </a:bodyPr>
          <a:lstStyle/>
          <a:p>
            <a:pPr algn="just" eaLnBrk="1" hangingPunct="1">
              <a:lnSpc>
                <a:spcPct val="120000"/>
              </a:lnSpc>
              <a:spcAft>
                <a:spcPts val="600"/>
              </a:spcAft>
            </a:pPr>
            <a:r>
              <a:rPr lang="es-MX" sz="1600" b="0" dirty="0">
                <a:solidFill>
                  <a:srgbClr val="000066"/>
                </a:solidFill>
                <a:effectLst/>
                <a:cs typeface="Times New Roman" pitchFamily="18" charset="0"/>
              </a:rPr>
              <a:t>1) 2 tabletas de Aspirina®.</a:t>
            </a:r>
          </a:p>
          <a:p>
            <a:pPr algn="just" eaLnBrk="1" hangingPunct="1">
              <a:lnSpc>
                <a:spcPct val="120000"/>
              </a:lnSpc>
              <a:spcAft>
                <a:spcPts val="600"/>
              </a:spcAft>
            </a:pPr>
            <a:r>
              <a:rPr lang="es-MX" sz="1600" b="0" dirty="0">
                <a:solidFill>
                  <a:srgbClr val="000066"/>
                </a:solidFill>
                <a:effectLst/>
                <a:cs typeface="Times New Roman" pitchFamily="18" charset="0"/>
              </a:rPr>
              <a:t>2) Metanol, CH</a:t>
            </a:r>
            <a:r>
              <a:rPr lang="es-MX" sz="1600" b="0" baseline="-25000" dirty="0">
                <a:solidFill>
                  <a:srgbClr val="000066"/>
                </a:solidFill>
                <a:effectLst/>
                <a:cs typeface="Times New Roman" pitchFamily="18" charset="0"/>
              </a:rPr>
              <a:t>4</a:t>
            </a:r>
            <a:r>
              <a:rPr lang="es-MX" sz="1600" b="0" dirty="0">
                <a:solidFill>
                  <a:srgbClr val="000066"/>
                </a:solidFill>
                <a:effectLst/>
                <a:cs typeface="Times New Roman" pitchFamily="18" charset="0"/>
              </a:rPr>
              <a:t>O.</a:t>
            </a:r>
          </a:p>
          <a:p>
            <a:pPr algn="just" eaLnBrk="1" hangingPunct="1">
              <a:lnSpc>
                <a:spcPct val="120000"/>
              </a:lnSpc>
              <a:spcAft>
                <a:spcPts val="600"/>
              </a:spcAft>
            </a:pPr>
            <a:r>
              <a:rPr lang="es-MX" sz="1600" b="0" dirty="0">
                <a:solidFill>
                  <a:srgbClr val="000066"/>
                </a:solidFill>
                <a:effectLst/>
                <a:cs typeface="Times New Roman" pitchFamily="18" charset="0"/>
              </a:rPr>
              <a:t>3) Algodón hidrófilo.</a:t>
            </a:r>
          </a:p>
          <a:p>
            <a:pPr algn="just" eaLnBrk="1" hangingPunct="1">
              <a:lnSpc>
                <a:spcPct val="120000"/>
              </a:lnSpc>
              <a:spcAft>
                <a:spcPts val="600"/>
              </a:spcAft>
            </a:pPr>
            <a:r>
              <a:rPr lang="es-MX" sz="1600" b="0" dirty="0">
                <a:solidFill>
                  <a:srgbClr val="000066"/>
                </a:solidFill>
                <a:effectLst/>
                <a:cs typeface="Times New Roman" pitchFamily="18" charset="0"/>
              </a:rPr>
              <a:t>4) Ácido sulfúrico, H</a:t>
            </a:r>
            <a:r>
              <a:rPr lang="es-MX" sz="1600" b="0" baseline="-25000" dirty="0">
                <a:solidFill>
                  <a:srgbClr val="000066"/>
                </a:solidFill>
                <a:effectLst/>
                <a:cs typeface="Times New Roman" pitchFamily="18" charset="0"/>
              </a:rPr>
              <a:t>2</a:t>
            </a:r>
            <a:r>
              <a:rPr lang="es-MX" sz="1600" b="0" dirty="0">
                <a:solidFill>
                  <a:srgbClr val="000066"/>
                </a:solidFill>
                <a:effectLst/>
                <a:cs typeface="Times New Roman" pitchFamily="18" charset="0"/>
              </a:rPr>
              <a:t>SO</a:t>
            </a:r>
            <a:r>
              <a:rPr lang="es-MX" sz="1600" b="0" baseline="-25000" dirty="0">
                <a:solidFill>
                  <a:srgbClr val="000066"/>
                </a:solidFill>
                <a:effectLst/>
                <a:cs typeface="Times New Roman" pitchFamily="18" charset="0"/>
              </a:rPr>
              <a:t>4</a:t>
            </a:r>
            <a:r>
              <a:rPr lang="es-MX" sz="1600" b="0" dirty="0">
                <a:solidFill>
                  <a:srgbClr val="000066"/>
                </a:solidFill>
                <a:effectLst/>
                <a:cs typeface="Times New Roman" pitchFamily="18" charset="0"/>
              </a:rPr>
              <a:t>.</a:t>
            </a:r>
            <a:endParaRPr lang="es-ES" sz="1600" b="0" dirty="0">
              <a:solidFill>
                <a:srgbClr val="000066"/>
              </a:solidFill>
              <a:effectLst/>
              <a:cs typeface="Times New Roman" pitchFamily="18" charset="0"/>
            </a:endParaRPr>
          </a:p>
        </p:txBody>
      </p:sp>
    </p:spTree>
    <p:extLst>
      <p:ext uri="{BB962C8B-B14F-4D97-AF65-F5344CB8AC3E}">
        <p14:creationId xmlns:p14="http://schemas.microsoft.com/office/powerpoint/2010/main" val="147559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strips(downRight)">
                                      <p:cBhvr>
                                        <p:cTn id="11" dur="500"/>
                                        <p:tgtEl>
                                          <p:spTgt spid="5">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trips(downRight)">
                                      <p:cBhvr>
                                        <p:cTn id="15" dur="500"/>
                                        <p:tgtEl>
                                          <p:spTgt spid="5">
                                            <p:txEl>
                                              <p:pRg st="2" end="2"/>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strips(downRight)">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3813639" y="731548"/>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sp>
        <p:nvSpPr>
          <p:cNvPr id="5" name="Text Box 1053">
            <a:extLst>
              <a:ext uri="{FF2B5EF4-FFF2-40B4-BE49-F238E27FC236}">
                <a16:creationId xmlns:a16="http://schemas.microsoft.com/office/drawing/2014/main" xmlns="" id="{7C217648-5AE0-4513-BDE5-818EA3C8E8A8}"/>
              </a:ext>
            </a:extLst>
          </p:cNvPr>
          <p:cNvSpPr txBox="1">
            <a:spLocks noChangeArrowheads="1"/>
          </p:cNvSpPr>
          <p:nvPr/>
        </p:nvSpPr>
        <p:spPr bwMode="auto">
          <a:xfrm>
            <a:off x="754200" y="1383617"/>
            <a:ext cx="7635600" cy="1619418"/>
          </a:xfrm>
          <a:prstGeom prst="rect">
            <a:avLst/>
          </a:prstGeom>
          <a:noFill/>
          <a:ln w="9525">
            <a:noFill/>
            <a:miter lim="800000"/>
            <a:headEnd/>
            <a:tailEnd/>
          </a:ln>
          <a:effectLst/>
        </p:spPr>
        <p:txBody>
          <a:bodyPr>
            <a:spAutoFit/>
          </a:bodyPr>
          <a:lstStyle/>
          <a:p>
            <a:pPr algn="just" eaLnBrk="1" hangingPunct="1">
              <a:lnSpc>
                <a:spcPct val="120000"/>
              </a:lnSpc>
              <a:spcAft>
                <a:spcPts val="600"/>
              </a:spcAft>
            </a:pPr>
            <a:r>
              <a:rPr lang="es-MX" sz="1600" b="0" dirty="0">
                <a:solidFill>
                  <a:srgbClr val="000066"/>
                </a:solidFill>
                <a:effectLst/>
                <a:cs typeface="Times New Roman" pitchFamily="18" charset="0"/>
              </a:rPr>
              <a:t>ACTIVIDAD 1.</a:t>
            </a:r>
          </a:p>
          <a:p>
            <a:pPr algn="just" eaLnBrk="1" hangingPunct="1">
              <a:lnSpc>
                <a:spcPct val="120000"/>
              </a:lnSpc>
              <a:spcAft>
                <a:spcPts val="600"/>
              </a:spcAft>
            </a:pPr>
            <a:r>
              <a:rPr lang="es-MX" sz="1600" b="0" dirty="0">
                <a:solidFill>
                  <a:srgbClr val="000066"/>
                </a:solidFill>
                <a:effectLst/>
                <a:cs typeface="Times New Roman" pitchFamily="18" charset="0"/>
              </a:rPr>
              <a:t>El profesor verificará que los alumnos posean los conocimientos teóricos necesarios para la realización de la práctica y explicará los cuidados que deben tenerse en el manejo del material, equipo y las sustancias químicas que se utilizarán.</a:t>
            </a:r>
            <a:endParaRPr lang="es-ES" sz="1600" b="0" dirty="0">
              <a:solidFill>
                <a:srgbClr val="000066"/>
              </a:solidFill>
              <a:effectLst/>
              <a:cs typeface="Times New Roman" pitchFamily="18" charset="0"/>
            </a:endParaRPr>
          </a:p>
        </p:txBody>
      </p:sp>
    </p:spTree>
    <p:extLst>
      <p:ext uri="{BB962C8B-B14F-4D97-AF65-F5344CB8AC3E}">
        <p14:creationId xmlns:p14="http://schemas.microsoft.com/office/powerpoint/2010/main" val="2864630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strips(downRight)">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3813639" y="731548"/>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sp>
        <p:nvSpPr>
          <p:cNvPr id="5" name="Text Box 1053">
            <a:extLst>
              <a:ext uri="{FF2B5EF4-FFF2-40B4-BE49-F238E27FC236}">
                <a16:creationId xmlns:a16="http://schemas.microsoft.com/office/drawing/2014/main" xmlns="" id="{7C217648-5AE0-4513-BDE5-818EA3C8E8A8}"/>
              </a:ext>
            </a:extLst>
          </p:cNvPr>
          <p:cNvSpPr txBox="1">
            <a:spLocks noChangeArrowheads="1"/>
          </p:cNvSpPr>
          <p:nvPr/>
        </p:nvSpPr>
        <p:spPr bwMode="auto">
          <a:xfrm>
            <a:off x="754200" y="1383617"/>
            <a:ext cx="7635600" cy="1132618"/>
          </a:xfrm>
          <a:prstGeom prst="rect">
            <a:avLst/>
          </a:prstGeom>
          <a:noFill/>
          <a:ln w="9525">
            <a:noFill/>
            <a:miter lim="800000"/>
            <a:headEnd/>
            <a:tailEnd/>
          </a:ln>
          <a:effectLst/>
        </p:spPr>
        <p:txBody>
          <a:bodyPr>
            <a:spAutoFit/>
          </a:bodyPr>
          <a:lstStyle/>
          <a:p>
            <a:pPr algn="just" eaLnBrk="1" hangingPunct="1">
              <a:lnSpc>
                <a:spcPct val="120000"/>
              </a:lnSpc>
              <a:spcAft>
                <a:spcPts val="600"/>
              </a:spcAft>
            </a:pPr>
            <a:r>
              <a:rPr lang="es-MX" sz="1600" b="0" dirty="0">
                <a:solidFill>
                  <a:srgbClr val="000066"/>
                </a:solidFill>
                <a:effectLst/>
                <a:cs typeface="Times New Roman" pitchFamily="18" charset="0"/>
              </a:rPr>
              <a:t>ACTIVIDAD 2</a:t>
            </a:r>
          </a:p>
          <a:p>
            <a:pPr algn="just" eaLnBrk="1" hangingPunct="1">
              <a:lnSpc>
                <a:spcPct val="120000"/>
              </a:lnSpc>
              <a:spcAft>
                <a:spcPts val="600"/>
              </a:spcAft>
            </a:pPr>
            <a:r>
              <a:rPr lang="es-MX" sz="1600" b="0" u="sng" dirty="0">
                <a:solidFill>
                  <a:srgbClr val="000066"/>
                </a:solidFill>
                <a:effectLst/>
                <a:cs typeface="Times New Roman" pitchFamily="18" charset="0"/>
              </a:rPr>
              <a:t>Extracción e identificación del ácido acetilsalicílico</a:t>
            </a:r>
          </a:p>
          <a:p>
            <a:pPr marL="268288" indent="-268288" algn="just" eaLnBrk="1" hangingPunct="1">
              <a:lnSpc>
                <a:spcPct val="120000"/>
              </a:lnSpc>
              <a:spcAft>
                <a:spcPts val="600"/>
              </a:spcAft>
            </a:pPr>
            <a:r>
              <a:rPr lang="es-MX" sz="1600" b="0" dirty="0">
                <a:solidFill>
                  <a:srgbClr val="000066"/>
                </a:solidFill>
                <a:effectLst/>
                <a:cs typeface="Times New Roman" pitchFamily="18" charset="0"/>
              </a:rPr>
              <a:t>1. Empleando el mortero con pistilo, pulverice dos tabletas de Aspirina®.</a:t>
            </a:r>
          </a:p>
        </p:txBody>
      </p:sp>
      <p:pic>
        <p:nvPicPr>
          <p:cNvPr id="6" name="Picture 2" descr="C:\Users\Antonia\AppData\Local\Temp\Rar$DR03.660\Experimentos-2\20150611_115752.jpg">
            <a:extLst>
              <a:ext uri="{FF2B5EF4-FFF2-40B4-BE49-F238E27FC236}">
                <a16:creationId xmlns:a16="http://schemas.microsoft.com/office/drawing/2014/main" xmlns="" id="{EFB74FF6-1448-4750-B231-C0261307E3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0970" y="2752806"/>
            <a:ext cx="4440496" cy="333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4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strips(downRight)">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strips(downRight)">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3813639" y="731548"/>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sp>
        <p:nvSpPr>
          <p:cNvPr id="5" name="Text Box 1053">
            <a:extLst>
              <a:ext uri="{FF2B5EF4-FFF2-40B4-BE49-F238E27FC236}">
                <a16:creationId xmlns:a16="http://schemas.microsoft.com/office/drawing/2014/main" xmlns="" id="{7C217648-5AE0-4513-BDE5-818EA3C8E8A8}"/>
              </a:ext>
            </a:extLst>
          </p:cNvPr>
          <p:cNvSpPr txBox="1">
            <a:spLocks noChangeArrowheads="1"/>
          </p:cNvSpPr>
          <p:nvPr/>
        </p:nvSpPr>
        <p:spPr bwMode="auto">
          <a:xfrm>
            <a:off x="754200" y="1383617"/>
            <a:ext cx="7635600" cy="656077"/>
          </a:xfrm>
          <a:prstGeom prst="rect">
            <a:avLst/>
          </a:prstGeom>
          <a:noFill/>
          <a:ln w="9525">
            <a:noFill/>
            <a:miter lim="800000"/>
            <a:headEnd/>
            <a:tailEnd/>
          </a:ln>
          <a:effectLst/>
        </p:spPr>
        <p:txBody>
          <a:bodyPr>
            <a:spAutoFit/>
          </a:bodyPr>
          <a:lstStyle/>
          <a:p>
            <a:pPr marL="268288" indent="-268288" algn="just" eaLnBrk="1" hangingPunct="1">
              <a:lnSpc>
                <a:spcPct val="120000"/>
              </a:lnSpc>
              <a:spcAft>
                <a:spcPts val="600"/>
              </a:spcAft>
            </a:pPr>
            <a:r>
              <a:rPr lang="es-MX" sz="1600" b="0" dirty="0">
                <a:solidFill>
                  <a:srgbClr val="000066"/>
                </a:solidFill>
                <a:effectLst/>
                <a:cs typeface="Times New Roman" pitchFamily="18" charset="0"/>
              </a:rPr>
              <a:t>2. Ajuste el anillo metálico en el soporte universal y coloque sobre el anillo el embudo de filtración rápida y coloque un pedazo de algodón bien empacado.</a:t>
            </a:r>
          </a:p>
        </p:txBody>
      </p:sp>
      <p:pic>
        <p:nvPicPr>
          <p:cNvPr id="6" name="Picture 3" descr="C:\Users\Antonia\AppData\Local\Temp\Rar$DR06.971\Experimentos-2\20150611_115949.jpg">
            <a:extLst>
              <a:ext uri="{FF2B5EF4-FFF2-40B4-BE49-F238E27FC236}">
                <a16:creationId xmlns:a16="http://schemas.microsoft.com/office/drawing/2014/main" xmlns="" id="{AB05361A-58D4-41A4-BD92-C24D423EB1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5818" y="2297494"/>
            <a:ext cx="3050800" cy="406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683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3813639" y="731548"/>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sp>
        <p:nvSpPr>
          <p:cNvPr id="5" name="Text Box 1053">
            <a:extLst>
              <a:ext uri="{FF2B5EF4-FFF2-40B4-BE49-F238E27FC236}">
                <a16:creationId xmlns:a16="http://schemas.microsoft.com/office/drawing/2014/main" xmlns="" id="{7C217648-5AE0-4513-BDE5-818EA3C8E8A8}"/>
              </a:ext>
            </a:extLst>
          </p:cNvPr>
          <p:cNvSpPr txBox="1">
            <a:spLocks noChangeArrowheads="1"/>
          </p:cNvSpPr>
          <p:nvPr/>
        </p:nvSpPr>
        <p:spPr bwMode="auto">
          <a:xfrm>
            <a:off x="754200" y="1383617"/>
            <a:ext cx="7635600" cy="656077"/>
          </a:xfrm>
          <a:prstGeom prst="rect">
            <a:avLst/>
          </a:prstGeom>
          <a:noFill/>
          <a:ln w="9525">
            <a:noFill/>
            <a:miter lim="800000"/>
            <a:headEnd/>
            <a:tailEnd/>
          </a:ln>
          <a:effectLst/>
        </p:spPr>
        <p:txBody>
          <a:bodyPr>
            <a:spAutoFit/>
          </a:bodyPr>
          <a:lstStyle/>
          <a:p>
            <a:pPr marL="268288" indent="-268288" algn="just" eaLnBrk="1" hangingPunct="1">
              <a:lnSpc>
                <a:spcPct val="120000"/>
              </a:lnSpc>
              <a:spcAft>
                <a:spcPts val="600"/>
              </a:spcAft>
            </a:pPr>
            <a:r>
              <a:rPr lang="es-MX" sz="1600" b="0" dirty="0">
                <a:solidFill>
                  <a:srgbClr val="000066"/>
                </a:solidFill>
                <a:effectLst/>
                <a:cs typeface="Times New Roman" pitchFamily="18" charset="0"/>
              </a:rPr>
              <a:t>3. Vierta la Aspirina® pulverizada sobre el algodón que se está empleando como pared porosa, procurando que no quede Aspirina® en el mortero.</a:t>
            </a:r>
          </a:p>
        </p:txBody>
      </p:sp>
      <p:pic>
        <p:nvPicPr>
          <p:cNvPr id="6" name="Picture 5" descr="C:\Users\Antonia\AppData\Local\Temp\Rar$DR17.011\Experimentos-2\20150611_120245.jpg">
            <a:extLst>
              <a:ext uri="{FF2B5EF4-FFF2-40B4-BE49-F238E27FC236}">
                <a16:creationId xmlns:a16="http://schemas.microsoft.com/office/drawing/2014/main" xmlns="" id="{F0592575-EE6E-4B64-8BB8-70ADFE7C96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7990" y="2085084"/>
            <a:ext cx="3330194" cy="444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962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3813639" y="731548"/>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sp>
        <p:nvSpPr>
          <p:cNvPr id="5" name="Text Box 1053">
            <a:extLst>
              <a:ext uri="{FF2B5EF4-FFF2-40B4-BE49-F238E27FC236}">
                <a16:creationId xmlns:a16="http://schemas.microsoft.com/office/drawing/2014/main" xmlns="" id="{7C217648-5AE0-4513-BDE5-818EA3C8E8A8}"/>
              </a:ext>
            </a:extLst>
          </p:cNvPr>
          <p:cNvSpPr txBox="1">
            <a:spLocks noChangeArrowheads="1"/>
          </p:cNvSpPr>
          <p:nvPr/>
        </p:nvSpPr>
        <p:spPr bwMode="auto">
          <a:xfrm>
            <a:off x="754200" y="1383617"/>
            <a:ext cx="7635600" cy="1646605"/>
          </a:xfrm>
          <a:prstGeom prst="rect">
            <a:avLst/>
          </a:prstGeom>
          <a:noFill/>
          <a:ln w="9525">
            <a:noFill/>
            <a:miter lim="800000"/>
            <a:headEnd/>
            <a:tailEnd/>
          </a:ln>
          <a:effectLst/>
        </p:spPr>
        <p:txBody>
          <a:bodyPr>
            <a:spAutoFit/>
          </a:bodyPr>
          <a:lstStyle/>
          <a:p>
            <a:pPr marL="268288" indent="-268288" algn="just" eaLnBrk="1" hangingPunct="1">
              <a:lnSpc>
                <a:spcPct val="120000"/>
              </a:lnSpc>
              <a:spcAft>
                <a:spcPts val="600"/>
              </a:spcAft>
            </a:pPr>
            <a:r>
              <a:rPr lang="es-MX" sz="1600" b="0" dirty="0">
                <a:solidFill>
                  <a:srgbClr val="000066"/>
                </a:solidFill>
                <a:effectLst/>
                <a:cs typeface="Times New Roman" pitchFamily="18" charset="0"/>
              </a:rPr>
              <a:t>4. Coloque un vidrio de reloj abajo del embudo y posteriormente lave el mortero con 3 [ml] de metanol y vierta el líquido de lavado sobre la Aspirina® pulverizada.</a:t>
            </a:r>
          </a:p>
          <a:p>
            <a:pPr marL="268288" indent="-268288" algn="just" eaLnBrk="1" hangingPunct="1">
              <a:lnSpc>
                <a:spcPct val="120000"/>
              </a:lnSpc>
              <a:spcAft>
                <a:spcPts val="600"/>
              </a:spcAft>
            </a:pPr>
            <a:r>
              <a:rPr lang="es-MX" sz="1600" b="0" dirty="0">
                <a:solidFill>
                  <a:srgbClr val="000066"/>
                </a:solidFill>
                <a:effectLst/>
                <a:cs typeface="Times New Roman" pitchFamily="18" charset="0"/>
              </a:rPr>
              <a:t>5. Recoja 3 gotas del filtrado en el vidrio de reloj e inmediatamente sustitúyalo por un vaso de precipitados de 50 [ml] y continúe la filtración.</a:t>
            </a:r>
          </a:p>
        </p:txBody>
      </p:sp>
      <p:pic>
        <p:nvPicPr>
          <p:cNvPr id="6" name="Picture 2" descr="C:\Users\Antonia\AppData\Local\Temp\Rar$DR24.760\Experimentos-2\20150611_120257.jpg">
            <a:extLst>
              <a:ext uri="{FF2B5EF4-FFF2-40B4-BE49-F238E27FC236}">
                <a16:creationId xmlns:a16="http://schemas.microsoft.com/office/drawing/2014/main" xmlns="" id="{5A851990-1E0B-45D1-BBC2-4B76A22877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1078" y="3212976"/>
            <a:ext cx="2520280" cy="336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04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Righ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55" name="Text Box 19"/>
          <p:cNvSpPr txBox="1">
            <a:spLocks noChangeArrowheads="1"/>
          </p:cNvSpPr>
          <p:nvPr/>
        </p:nvSpPr>
        <p:spPr bwMode="auto">
          <a:xfrm>
            <a:off x="3864922" y="731251"/>
            <a:ext cx="1412566"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Objetivos</a:t>
            </a:r>
          </a:p>
        </p:txBody>
      </p:sp>
      <p:sp>
        <p:nvSpPr>
          <p:cNvPr id="91159" name="Text Box 23"/>
          <p:cNvSpPr txBox="1">
            <a:spLocks noChangeArrowheads="1"/>
          </p:cNvSpPr>
          <p:nvPr/>
        </p:nvSpPr>
        <p:spPr bwMode="auto">
          <a:xfrm>
            <a:off x="753405" y="1412776"/>
            <a:ext cx="7635600" cy="3243965"/>
          </a:xfrm>
          <a:prstGeom prst="rect">
            <a:avLst/>
          </a:prstGeom>
          <a:noFill/>
          <a:ln w="9525">
            <a:noFill/>
            <a:miter lim="800000"/>
            <a:headEnd/>
            <a:tailEnd/>
          </a:ln>
          <a:effectLst/>
        </p:spPr>
        <p:txBody>
          <a:bodyPr wrap="square">
            <a:spAutoFit/>
          </a:bodyPr>
          <a:lstStyle/>
          <a:p>
            <a:pPr marL="241300" indent="-241300" algn="just" eaLnBrk="1" hangingPunct="1">
              <a:lnSpc>
                <a:spcPct val="140000"/>
              </a:lnSpc>
              <a:spcAft>
                <a:spcPct val="40000"/>
              </a:spcAft>
              <a:tabLst>
                <a:tab pos="228600" algn="l"/>
              </a:tabLst>
            </a:pPr>
            <a:r>
              <a:rPr lang="es-ES" sz="1600" dirty="0">
                <a:solidFill>
                  <a:srgbClr val="000066"/>
                </a:solidFill>
                <a:effectLst/>
              </a:rPr>
              <a:t>El alumno:</a:t>
            </a:r>
          </a:p>
          <a:p>
            <a:pPr marL="273050" indent="-273050" algn="just" eaLnBrk="1" hangingPunct="1">
              <a:lnSpc>
                <a:spcPct val="140000"/>
              </a:lnSpc>
              <a:spcAft>
                <a:spcPct val="40000"/>
              </a:spcAft>
              <a:tabLst>
                <a:tab pos="273050" algn="l"/>
              </a:tabLst>
            </a:pPr>
            <a:r>
              <a:rPr lang="es-ES" sz="1600" b="0" dirty="0">
                <a:solidFill>
                  <a:srgbClr val="000066"/>
                </a:solidFill>
                <a:effectLst/>
              </a:rPr>
              <a:t>1.	</a:t>
            </a:r>
            <a:r>
              <a:rPr lang="es-MX" sz="1600" b="0" dirty="0">
                <a:solidFill>
                  <a:srgbClr val="000066"/>
                </a:solidFill>
                <a:effectLst/>
              </a:rPr>
              <a:t>Aislará el principio activo (ácido acetilsalicílico) contenido en las tabletas de “Aspirina</a:t>
            </a:r>
            <a:r>
              <a:rPr lang="es-MX" sz="1600" b="0" baseline="30000" dirty="0">
                <a:solidFill>
                  <a:srgbClr val="000066"/>
                </a:solidFill>
                <a:effectLst/>
              </a:rPr>
              <a:t>®</a:t>
            </a:r>
            <a:r>
              <a:rPr lang="es-MX" sz="1600" b="0" dirty="0">
                <a:solidFill>
                  <a:srgbClr val="000066"/>
                </a:solidFill>
                <a:effectLst/>
              </a:rPr>
              <a:t>”, empleando la técnica de extracción.</a:t>
            </a:r>
          </a:p>
          <a:p>
            <a:pPr marL="273050" indent="-273050" algn="just" eaLnBrk="1" hangingPunct="1">
              <a:lnSpc>
                <a:spcPct val="140000"/>
              </a:lnSpc>
              <a:spcAft>
                <a:spcPct val="40000"/>
              </a:spcAft>
              <a:tabLst>
                <a:tab pos="273050" algn="l"/>
              </a:tabLst>
            </a:pPr>
            <a:r>
              <a:rPr lang="es-MX" sz="1600" b="0" dirty="0">
                <a:solidFill>
                  <a:srgbClr val="000066"/>
                </a:solidFill>
                <a:effectLst/>
              </a:rPr>
              <a:t>2.	Identificará al ácido acetilsalicílico, con base en su punto de fusión.</a:t>
            </a:r>
          </a:p>
          <a:p>
            <a:pPr marL="273050" indent="-273050" algn="just" eaLnBrk="1" hangingPunct="1">
              <a:lnSpc>
                <a:spcPct val="140000"/>
              </a:lnSpc>
              <a:spcAft>
                <a:spcPct val="40000"/>
              </a:spcAft>
              <a:tabLst>
                <a:tab pos="273050" algn="l"/>
              </a:tabLst>
            </a:pPr>
            <a:r>
              <a:rPr lang="es-MX" sz="1600" b="0" dirty="0">
                <a:solidFill>
                  <a:srgbClr val="000066"/>
                </a:solidFill>
                <a:effectLst/>
              </a:rPr>
              <a:t>3.	Llevará a cabo </a:t>
            </a:r>
            <a:r>
              <a:rPr lang="es-MX" sz="1600" b="0" i="1" dirty="0">
                <a:solidFill>
                  <a:srgbClr val="000066"/>
                </a:solidFill>
                <a:effectLst/>
              </a:rPr>
              <a:t>in situ</a:t>
            </a:r>
            <a:r>
              <a:rPr lang="es-MX" sz="1600" b="0" dirty="0">
                <a:solidFill>
                  <a:srgbClr val="000066"/>
                </a:solidFill>
                <a:effectLst/>
              </a:rPr>
              <a:t> las reacciones de hidrólisis y esterificación para la obtención del salicilato de metilo a partir del ácido acetilsalicílico.</a:t>
            </a:r>
          </a:p>
          <a:p>
            <a:pPr marL="273050" indent="-273050" algn="just" eaLnBrk="1" hangingPunct="1">
              <a:lnSpc>
                <a:spcPct val="140000"/>
              </a:lnSpc>
              <a:spcAft>
                <a:spcPct val="40000"/>
              </a:spcAft>
              <a:tabLst>
                <a:tab pos="273050" algn="l"/>
              </a:tabLst>
            </a:pPr>
            <a:r>
              <a:rPr lang="es-MX" sz="1600" b="0" dirty="0">
                <a:solidFill>
                  <a:srgbClr val="000066"/>
                </a:solidFill>
                <a:effectLst/>
              </a:rPr>
              <a:t>4.	Verificará la obtención del salicilato de metilo con base en la presencia de su aroma característico.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1159">
                                            <p:txEl>
                                              <p:pRg st="0" end="0"/>
                                            </p:txEl>
                                          </p:spTgt>
                                        </p:tgtEl>
                                        <p:attrNameLst>
                                          <p:attrName>style.visibility</p:attrName>
                                        </p:attrNameLst>
                                      </p:cBhvr>
                                      <p:to>
                                        <p:strVal val="visible"/>
                                      </p:to>
                                    </p:set>
                                    <p:animEffect transition="in" filter="strips(downRight)">
                                      <p:cBhvr>
                                        <p:cTn id="7" dur="500"/>
                                        <p:tgtEl>
                                          <p:spTgt spid="91159">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1159">
                                            <p:txEl>
                                              <p:pRg st="1" end="1"/>
                                            </p:txEl>
                                          </p:spTgt>
                                        </p:tgtEl>
                                        <p:attrNameLst>
                                          <p:attrName>style.visibility</p:attrName>
                                        </p:attrNameLst>
                                      </p:cBhvr>
                                      <p:to>
                                        <p:strVal val="visible"/>
                                      </p:to>
                                    </p:set>
                                    <p:animEffect transition="in" filter="strips(downRight)">
                                      <p:cBhvr>
                                        <p:cTn id="11" dur="500"/>
                                        <p:tgtEl>
                                          <p:spTgt spid="91159">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1159">
                                            <p:txEl>
                                              <p:pRg st="2" end="2"/>
                                            </p:txEl>
                                          </p:spTgt>
                                        </p:tgtEl>
                                        <p:attrNameLst>
                                          <p:attrName>style.visibility</p:attrName>
                                        </p:attrNameLst>
                                      </p:cBhvr>
                                      <p:to>
                                        <p:strVal val="visible"/>
                                      </p:to>
                                    </p:set>
                                    <p:animEffect transition="in" filter="strips(downRight)">
                                      <p:cBhvr>
                                        <p:cTn id="15" dur="500"/>
                                        <p:tgtEl>
                                          <p:spTgt spid="91159">
                                            <p:txEl>
                                              <p:pRg st="2" end="2"/>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91159">
                                            <p:txEl>
                                              <p:pRg st="3" end="3"/>
                                            </p:txEl>
                                          </p:spTgt>
                                        </p:tgtEl>
                                        <p:attrNameLst>
                                          <p:attrName>style.visibility</p:attrName>
                                        </p:attrNameLst>
                                      </p:cBhvr>
                                      <p:to>
                                        <p:strVal val="visible"/>
                                      </p:to>
                                    </p:set>
                                    <p:animEffect transition="in" filter="strips(downRight)">
                                      <p:cBhvr>
                                        <p:cTn id="19" dur="500"/>
                                        <p:tgtEl>
                                          <p:spTgt spid="91159">
                                            <p:txEl>
                                              <p:pRg st="3" end="3"/>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91159">
                                            <p:txEl>
                                              <p:pRg st="4" end="4"/>
                                            </p:txEl>
                                          </p:spTgt>
                                        </p:tgtEl>
                                        <p:attrNameLst>
                                          <p:attrName>style.visibility</p:attrName>
                                        </p:attrNameLst>
                                      </p:cBhvr>
                                      <p:to>
                                        <p:strVal val="visible"/>
                                      </p:to>
                                    </p:set>
                                    <p:animEffect transition="in" filter="strips(downRight)">
                                      <p:cBhvr>
                                        <p:cTn id="23" dur="500"/>
                                        <p:tgtEl>
                                          <p:spTgt spid="911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3813639" y="731548"/>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sp>
        <p:nvSpPr>
          <p:cNvPr id="5" name="Text Box 1053">
            <a:extLst>
              <a:ext uri="{FF2B5EF4-FFF2-40B4-BE49-F238E27FC236}">
                <a16:creationId xmlns:a16="http://schemas.microsoft.com/office/drawing/2014/main" xmlns="" id="{7C217648-5AE0-4513-BDE5-818EA3C8E8A8}"/>
              </a:ext>
            </a:extLst>
          </p:cNvPr>
          <p:cNvSpPr txBox="1">
            <a:spLocks noChangeArrowheads="1"/>
          </p:cNvSpPr>
          <p:nvPr/>
        </p:nvSpPr>
        <p:spPr bwMode="auto">
          <a:xfrm>
            <a:off x="754200" y="1383617"/>
            <a:ext cx="7635600" cy="2609945"/>
          </a:xfrm>
          <a:prstGeom prst="rect">
            <a:avLst/>
          </a:prstGeom>
          <a:noFill/>
          <a:ln w="9525">
            <a:noFill/>
            <a:miter lim="800000"/>
            <a:headEnd/>
            <a:tailEnd/>
          </a:ln>
          <a:effectLst/>
        </p:spPr>
        <p:txBody>
          <a:bodyPr>
            <a:spAutoFit/>
          </a:bodyPr>
          <a:lstStyle/>
          <a:p>
            <a:pPr marL="268288" indent="-268288" algn="just" eaLnBrk="1" hangingPunct="1">
              <a:lnSpc>
                <a:spcPct val="120000"/>
              </a:lnSpc>
              <a:spcAft>
                <a:spcPts val="600"/>
              </a:spcAft>
            </a:pPr>
            <a:r>
              <a:rPr lang="es-MX" sz="1600" b="0" dirty="0">
                <a:solidFill>
                  <a:srgbClr val="000066"/>
                </a:solidFill>
                <a:effectLst/>
                <a:cs typeface="Times New Roman" pitchFamily="18" charset="0"/>
              </a:rPr>
              <a:t>6. Realice otro lavado del mortero con 2 [ml] de metanol y vierta el líquido sobre la Aspirina® pulverizada.</a:t>
            </a:r>
          </a:p>
          <a:p>
            <a:pPr marL="268288" indent="-268288" algn="just" eaLnBrk="1" hangingPunct="1">
              <a:lnSpc>
                <a:spcPct val="120000"/>
              </a:lnSpc>
              <a:spcAft>
                <a:spcPts val="600"/>
              </a:spcAft>
            </a:pPr>
            <a:r>
              <a:rPr lang="es-MX" sz="1600" b="0" dirty="0">
                <a:solidFill>
                  <a:srgbClr val="000066"/>
                </a:solidFill>
                <a:effectLst/>
                <a:cs typeface="Times New Roman" pitchFamily="18" charset="0"/>
              </a:rPr>
              <a:t>7. Espere a que se filtre todo el líquido; mientras tanto, evapore el líquido del vidrio de reloj, calentándolo suavemente con ayuda de la parrilla. Al sólido obtenido en el vidrio de reloj, se le determina el punto de fusión como se indica en la actividad 3.</a:t>
            </a:r>
          </a:p>
          <a:p>
            <a:pPr marL="268288" indent="-268288" algn="just" eaLnBrk="1" hangingPunct="1">
              <a:lnSpc>
                <a:spcPct val="120000"/>
              </a:lnSpc>
              <a:spcAft>
                <a:spcPts val="600"/>
              </a:spcAft>
            </a:pPr>
            <a:r>
              <a:rPr lang="es-MX" sz="1600" b="0" dirty="0">
                <a:solidFill>
                  <a:srgbClr val="000066"/>
                </a:solidFill>
                <a:effectLst/>
                <a:cs typeface="Times New Roman" pitchFamily="18" charset="0"/>
              </a:rPr>
              <a:t>8. Una vez terminada la filtración, se procede a sintetizar el salicilato de metilo de acuerdo con las instrucciones de la actividad 4.</a:t>
            </a:r>
            <a:endParaRPr lang="es-ES" sz="1600" b="0" dirty="0">
              <a:solidFill>
                <a:srgbClr val="000066"/>
              </a:solidFill>
              <a:effectLst/>
              <a:cs typeface="Times New Roman" pitchFamily="18" charset="0"/>
            </a:endParaRPr>
          </a:p>
        </p:txBody>
      </p:sp>
    </p:spTree>
    <p:extLst>
      <p:ext uri="{BB962C8B-B14F-4D97-AF65-F5344CB8AC3E}">
        <p14:creationId xmlns:p14="http://schemas.microsoft.com/office/powerpoint/2010/main" val="3555107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Righ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Righ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3813639" y="731548"/>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sp>
        <p:nvSpPr>
          <p:cNvPr id="5" name="Text Box 1053">
            <a:extLst>
              <a:ext uri="{FF2B5EF4-FFF2-40B4-BE49-F238E27FC236}">
                <a16:creationId xmlns:a16="http://schemas.microsoft.com/office/drawing/2014/main" xmlns="" id="{7C217648-5AE0-4513-BDE5-818EA3C8E8A8}"/>
              </a:ext>
            </a:extLst>
          </p:cNvPr>
          <p:cNvSpPr txBox="1">
            <a:spLocks noChangeArrowheads="1"/>
          </p:cNvSpPr>
          <p:nvPr/>
        </p:nvSpPr>
        <p:spPr bwMode="auto">
          <a:xfrm>
            <a:off x="754200" y="1350164"/>
            <a:ext cx="7635600" cy="2955168"/>
          </a:xfrm>
          <a:prstGeom prst="rect">
            <a:avLst/>
          </a:prstGeom>
          <a:noFill/>
          <a:ln w="9525">
            <a:noFill/>
            <a:miter lim="800000"/>
            <a:headEnd/>
            <a:tailEnd/>
          </a:ln>
          <a:effectLst/>
        </p:spPr>
        <p:txBody>
          <a:bodyPr>
            <a:spAutoFit/>
          </a:bodyPr>
          <a:lstStyle/>
          <a:p>
            <a:pPr marL="268288" indent="-268288" algn="just" eaLnBrk="1" hangingPunct="1">
              <a:lnSpc>
                <a:spcPct val="120000"/>
              </a:lnSpc>
              <a:spcAft>
                <a:spcPts val="600"/>
              </a:spcAft>
            </a:pPr>
            <a:r>
              <a:rPr lang="es-MX" sz="1600" b="0" dirty="0">
                <a:solidFill>
                  <a:srgbClr val="000066"/>
                </a:solidFill>
                <a:effectLst/>
                <a:cs typeface="Times New Roman" pitchFamily="18" charset="0"/>
              </a:rPr>
              <a:t>ACTIVIDAD 3.</a:t>
            </a:r>
          </a:p>
          <a:p>
            <a:pPr marL="268288" indent="-268288" algn="just" eaLnBrk="1" hangingPunct="1">
              <a:lnSpc>
                <a:spcPct val="120000"/>
              </a:lnSpc>
              <a:spcAft>
                <a:spcPts val="600"/>
              </a:spcAft>
            </a:pPr>
            <a:r>
              <a:rPr lang="es-MX" sz="1600" b="0" u="sng" dirty="0">
                <a:solidFill>
                  <a:srgbClr val="000066"/>
                </a:solidFill>
                <a:effectLst/>
                <a:cs typeface="Times New Roman" pitchFamily="18" charset="0"/>
              </a:rPr>
              <a:t>Obtención del punto de fusión del producto obtenido (ácido acetilsalicílico)</a:t>
            </a:r>
          </a:p>
          <a:p>
            <a:pPr marL="268288" indent="-268288" algn="just" eaLnBrk="1" hangingPunct="1">
              <a:lnSpc>
                <a:spcPct val="120000"/>
              </a:lnSpc>
              <a:spcAft>
                <a:spcPts val="600"/>
              </a:spcAft>
            </a:pPr>
            <a:r>
              <a:rPr lang="es-MX" sz="1600" b="0" dirty="0">
                <a:solidFill>
                  <a:srgbClr val="000066"/>
                </a:solidFill>
                <a:effectLst/>
                <a:cs typeface="Times New Roman" pitchFamily="18" charset="0"/>
              </a:rPr>
              <a:t>1. Con ayuda de la espátula, se raspa (el sólido en el vidrio de reloj) y se toma una pequeña muestra de éste, obtenido en el punto 6 de la actividad anterior y se coloca en un cubreobjetos cubriéndolo con otro </a:t>
            </a:r>
            <a:r>
              <a:rPr lang="es-MX" sz="1600" b="0" dirty="0" smtClean="0">
                <a:solidFill>
                  <a:srgbClr val="000066"/>
                </a:solidFill>
                <a:effectLst/>
                <a:cs typeface="Times New Roman" pitchFamily="18" charset="0"/>
              </a:rPr>
              <a:t>cubreobjetos, </a:t>
            </a:r>
            <a:r>
              <a:rPr lang="es-MX" sz="1600" b="0" dirty="0">
                <a:solidFill>
                  <a:srgbClr val="000066"/>
                </a:solidFill>
                <a:effectLst/>
                <a:cs typeface="Times New Roman" pitchFamily="18" charset="0"/>
              </a:rPr>
              <a:t>o se introduce una muestra de éste, en un capilar.</a:t>
            </a:r>
          </a:p>
          <a:p>
            <a:pPr marL="268288" indent="-268288" algn="just" eaLnBrk="1" hangingPunct="1">
              <a:lnSpc>
                <a:spcPct val="120000"/>
              </a:lnSpc>
              <a:spcAft>
                <a:spcPts val="600"/>
              </a:spcAft>
            </a:pPr>
            <a:r>
              <a:rPr lang="es-MX" sz="1600" b="0" dirty="0">
                <a:solidFill>
                  <a:srgbClr val="000066"/>
                </a:solidFill>
                <a:effectLst/>
                <a:cs typeface="Times New Roman" pitchFamily="18" charset="0"/>
              </a:rPr>
              <a:t>2. Si se emplea el aparato para determinar punto de fusión marca MAYASA, la muestra se coloca sobre la pequeña placa metálica, como se muestra en la figura siguiente:</a:t>
            </a:r>
            <a:endParaRPr lang="es-ES" sz="1600" b="0" dirty="0">
              <a:solidFill>
                <a:srgbClr val="000066"/>
              </a:solidFill>
              <a:effectLst/>
              <a:cs typeface="Times New Roman" pitchFamily="18" charset="0"/>
            </a:endParaRPr>
          </a:p>
        </p:txBody>
      </p:sp>
      <p:pic>
        <p:nvPicPr>
          <p:cNvPr id="2" name="Imagen 1">
            <a:extLst>
              <a:ext uri="{FF2B5EF4-FFF2-40B4-BE49-F238E27FC236}">
                <a16:creationId xmlns:a16="http://schemas.microsoft.com/office/drawing/2014/main" xmlns="" id="{1FB4B349-386B-497C-9976-DAB35DFE802D}"/>
              </a:ext>
            </a:extLst>
          </p:cNvPr>
          <p:cNvPicPr>
            <a:picLocks noChangeAspect="1"/>
          </p:cNvPicPr>
          <p:nvPr/>
        </p:nvPicPr>
        <p:blipFill>
          <a:blip r:embed="rId2"/>
          <a:stretch>
            <a:fillRect/>
          </a:stretch>
        </p:blipFill>
        <p:spPr>
          <a:xfrm>
            <a:off x="2512017" y="4338785"/>
            <a:ext cx="4118401" cy="2152800"/>
          </a:xfrm>
          <a:prstGeom prst="rect">
            <a:avLst/>
          </a:prstGeom>
        </p:spPr>
      </p:pic>
    </p:spTree>
    <p:extLst>
      <p:ext uri="{BB962C8B-B14F-4D97-AF65-F5344CB8AC3E}">
        <p14:creationId xmlns:p14="http://schemas.microsoft.com/office/powerpoint/2010/main" val="3636698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strips(downRight)">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strips(downRight)">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strips(downRight)">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3813639" y="731548"/>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sp>
        <p:nvSpPr>
          <p:cNvPr id="5" name="Text Box 1053">
            <a:extLst>
              <a:ext uri="{FF2B5EF4-FFF2-40B4-BE49-F238E27FC236}">
                <a16:creationId xmlns:a16="http://schemas.microsoft.com/office/drawing/2014/main" xmlns="" id="{7C217648-5AE0-4513-BDE5-818EA3C8E8A8}"/>
              </a:ext>
            </a:extLst>
          </p:cNvPr>
          <p:cNvSpPr txBox="1">
            <a:spLocks noChangeArrowheads="1"/>
          </p:cNvSpPr>
          <p:nvPr/>
        </p:nvSpPr>
        <p:spPr bwMode="auto">
          <a:xfrm>
            <a:off x="754200" y="1350164"/>
            <a:ext cx="7635600" cy="951543"/>
          </a:xfrm>
          <a:prstGeom prst="rect">
            <a:avLst/>
          </a:prstGeom>
          <a:noFill/>
          <a:ln w="9525">
            <a:noFill/>
            <a:miter lim="800000"/>
            <a:headEnd/>
            <a:tailEnd/>
          </a:ln>
          <a:effectLst/>
        </p:spPr>
        <p:txBody>
          <a:bodyPr>
            <a:spAutoFit/>
          </a:bodyPr>
          <a:lstStyle/>
          <a:p>
            <a:pPr marL="268288" indent="-268288" algn="just" eaLnBrk="1" hangingPunct="1">
              <a:lnSpc>
                <a:spcPct val="120000"/>
              </a:lnSpc>
              <a:spcAft>
                <a:spcPts val="600"/>
              </a:spcAft>
            </a:pPr>
            <a:r>
              <a:rPr lang="es-MX" sz="1600" b="0" dirty="0">
                <a:solidFill>
                  <a:srgbClr val="000066"/>
                </a:solidFill>
                <a:effectLst/>
                <a:cs typeface="Times New Roman" pitchFamily="18" charset="0"/>
              </a:rPr>
              <a:t>3. Si se emplea el aparato marca STUART, el capilar se introduce en algunos de los orificios que tiene el aparato, debajo de la lupa, como se muestra en la figura siguiente:</a:t>
            </a:r>
            <a:endParaRPr lang="es-ES" sz="1600" b="0" dirty="0">
              <a:solidFill>
                <a:srgbClr val="000066"/>
              </a:solidFill>
              <a:effectLst/>
              <a:cs typeface="Times New Roman" pitchFamily="18" charset="0"/>
            </a:endParaRPr>
          </a:p>
        </p:txBody>
      </p:sp>
      <p:pic>
        <p:nvPicPr>
          <p:cNvPr id="6" name="Imagen 5">
            <a:extLst>
              <a:ext uri="{FF2B5EF4-FFF2-40B4-BE49-F238E27FC236}">
                <a16:creationId xmlns:a16="http://schemas.microsoft.com/office/drawing/2014/main" xmlns="" id="{5DA1747A-9F71-4B89-B6E0-D45940C3D8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465230" y="2504825"/>
            <a:ext cx="4211976" cy="2368878"/>
          </a:xfrm>
          <a:prstGeom prst="rect">
            <a:avLst/>
          </a:prstGeom>
        </p:spPr>
      </p:pic>
    </p:spTree>
    <p:extLst>
      <p:ext uri="{BB962C8B-B14F-4D97-AF65-F5344CB8AC3E}">
        <p14:creationId xmlns:p14="http://schemas.microsoft.com/office/powerpoint/2010/main" val="286576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3813639" y="731548"/>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sp>
        <p:nvSpPr>
          <p:cNvPr id="5" name="Text Box 1053">
            <a:extLst>
              <a:ext uri="{FF2B5EF4-FFF2-40B4-BE49-F238E27FC236}">
                <a16:creationId xmlns:a16="http://schemas.microsoft.com/office/drawing/2014/main" xmlns="" id="{7C217648-5AE0-4513-BDE5-818EA3C8E8A8}"/>
              </a:ext>
            </a:extLst>
          </p:cNvPr>
          <p:cNvSpPr txBox="1">
            <a:spLocks noChangeArrowheads="1"/>
          </p:cNvSpPr>
          <p:nvPr/>
        </p:nvSpPr>
        <p:spPr bwMode="auto">
          <a:xfrm>
            <a:off x="754200" y="1350164"/>
            <a:ext cx="7635600" cy="656077"/>
          </a:xfrm>
          <a:prstGeom prst="rect">
            <a:avLst/>
          </a:prstGeom>
          <a:noFill/>
          <a:ln w="9525">
            <a:noFill/>
            <a:miter lim="800000"/>
            <a:headEnd/>
            <a:tailEnd/>
          </a:ln>
          <a:effectLst/>
        </p:spPr>
        <p:txBody>
          <a:bodyPr>
            <a:spAutoFit/>
          </a:bodyPr>
          <a:lstStyle/>
          <a:p>
            <a:pPr marL="268288" indent="-268288" algn="just" eaLnBrk="1" hangingPunct="1">
              <a:lnSpc>
                <a:spcPct val="120000"/>
              </a:lnSpc>
              <a:spcAft>
                <a:spcPts val="600"/>
              </a:spcAft>
            </a:pPr>
            <a:r>
              <a:rPr lang="es-MX" sz="1600" b="0" dirty="0">
                <a:solidFill>
                  <a:srgbClr val="000066"/>
                </a:solidFill>
                <a:effectLst/>
                <a:cs typeface="Times New Roman" pitchFamily="18" charset="0"/>
              </a:rPr>
              <a:t>4. Se coloca la lupa del aparato en la posición adecuada para observar la muestra con claridad y posteriormente se enciende.</a:t>
            </a:r>
          </a:p>
        </p:txBody>
      </p:sp>
      <p:pic>
        <p:nvPicPr>
          <p:cNvPr id="7" name="Picture 8" descr="C:\Users\Antonia\AppData\Local\Temp\Rar$DR12.9599\Experimentos-2\20150611_121759.jpg">
            <a:extLst>
              <a:ext uri="{FF2B5EF4-FFF2-40B4-BE49-F238E27FC236}">
                <a16:creationId xmlns:a16="http://schemas.microsoft.com/office/drawing/2014/main" xmlns="" id="{4C61E39C-B21B-41D2-A3C3-0D47862507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132856"/>
            <a:ext cx="3120346" cy="23402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C:\Users\Antonia\AppData\Local\Temp\Rar$DR13.2015\Experimentos-2\20150611_121918.jpg">
            <a:extLst>
              <a:ext uri="{FF2B5EF4-FFF2-40B4-BE49-F238E27FC236}">
                <a16:creationId xmlns:a16="http://schemas.microsoft.com/office/drawing/2014/main" xmlns="" id="{4F09E1F9-1D9E-4FD5-9BF4-BFC71AB51E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9295" y="2132856"/>
            <a:ext cx="3120346" cy="23402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053">
            <a:extLst>
              <a:ext uri="{FF2B5EF4-FFF2-40B4-BE49-F238E27FC236}">
                <a16:creationId xmlns:a16="http://schemas.microsoft.com/office/drawing/2014/main" xmlns="" id="{29926D1E-36ED-4E2A-AC3A-6D05CEE66432}"/>
              </a:ext>
            </a:extLst>
          </p:cNvPr>
          <p:cNvSpPr txBox="1">
            <a:spLocks noChangeArrowheads="1"/>
          </p:cNvSpPr>
          <p:nvPr/>
        </p:nvSpPr>
        <p:spPr bwMode="auto">
          <a:xfrm>
            <a:off x="753418" y="4869160"/>
            <a:ext cx="7635600" cy="951543"/>
          </a:xfrm>
          <a:prstGeom prst="rect">
            <a:avLst/>
          </a:prstGeom>
          <a:noFill/>
          <a:ln w="9525">
            <a:noFill/>
            <a:miter lim="800000"/>
            <a:headEnd/>
            <a:tailEnd/>
          </a:ln>
          <a:effectLst/>
        </p:spPr>
        <p:txBody>
          <a:bodyPr>
            <a:spAutoFit/>
          </a:bodyPr>
          <a:lstStyle/>
          <a:p>
            <a:pPr marL="268288" indent="-268288" algn="just" eaLnBrk="1" hangingPunct="1">
              <a:lnSpc>
                <a:spcPct val="120000"/>
              </a:lnSpc>
              <a:spcAft>
                <a:spcPts val="600"/>
              </a:spcAft>
            </a:pPr>
            <a:r>
              <a:rPr lang="es-MX" sz="1600" b="0" dirty="0">
                <a:solidFill>
                  <a:srgbClr val="000066"/>
                </a:solidFill>
                <a:effectLst/>
                <a:cs typeface="Times New Roman" pitchFamily="18" charset="0"/>
              </a:rPr>
              <a:t>5. Se gira la perilla del calentamiento al máximo y se espera hasta alcanzar la lectura de 100 [</a:t>
            </a:r>
            <a:r>
              <a:rPr lang="es-MX" sz="1600" b="0" dirty="0" err="1">
                <a:solidFill>
                  <a:srgbClr val="000066"/>
                </a:solidFill>
                <a:effectLst/>
                <a:cs typeface="Times New Roman" pitchFamily="18" charset="0"/>
              </a:rPr>
              <a:t>ºC</a:t>
            </a:r>
            <a:r>
              <a:rPr lang="es-MX" sz="1600" b="0" dirty="0">
                <a:solidFill>
                  <a:srgbClr val="000066"/>
                </a:solidFill>
                <a:effectLst/>
                <a:cs typeface="Times New Roman" pitchFamily="18" charset="0"/>
              </a:rPr>
              <a:t>] en el termómetro; posteriormente, se reduce el calentamiento hasta la posición 5 de la perilla de calentamiento.</a:t>
            </a:r>
          </a:p>
        </p:txBody>
      </p:sp>
    </p:spTree>
    <p:extLst>
      <p:ext uri="{BB962C8B-B14F-4D97-AF65-F5344CB8AC3E}">
        <p14:creationId xmlns:p14="http://schemas.microsoft.com/office/powerpoint/2010/main" val="3046604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strips(downRight)">
                                      <p:cBhvr>
                                        <p:cTn id="2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3813639" y="731548"/>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sp>
        <p:nvSpPr>
          <p:cNvPr id="5" name="Text Box 1053">
            <a:extLst>
              <a:ext uri="{FF2B5EF4-FFF2-40B4-BE49-F238E27FC236}">
                <a16:creationId xmlns:a16="http://schemas.microsoft.com/office/drawing/2014/main" xmlns="" id="{7C217648-5AE0-4513-BDE5-818EA3C8E8A8}"/>
              </a:ext>
            </a:extLst>
          </p:cNvPr>
          <p:cNvSpPr txBox="1">
            <a:spLocks noChangeArrowheads="1"/>
          </p:cNvSpPr>
          <p:nvPr/>
        </p:nvSpPr>
        <p:spPr bwMode="auto">
          <a:xfrm>
            <a:off x="754200" y="1377174"/>
            <a:ext cx="7635600" cy="3277820"/>
          </a:xfrm>
          <a:prstGeom prst="rect">
            <a:avLst/>
          </a:prstGeom>
          <a:noFill/>
          <a:ln w="9525">
            <a:noFill/>
            <a:miter lim="800000"/>
            <a:headEnd/>
            <a:tailEnd/>
          </a:ln>
          <a:effectLst/>
        </p:spPr>
        <p:txBody>
          <a:bodyPr>
            <a:spAutoFit/>
          </a:bodyPr>
          <a:lstStyle/>
          <a:p>
            <a:pPr marL="268288" indent="-268288" algn="just" eaLnBrk="1" hangingPunct="1">
              <a:lnSpc>
                <a:spcPct val="120000"/>
              </a:lnSpc>
              <a:spcAft>
                <a:spcPts val="600"/>
              </a:spcAft>
            </a:pPr>
            <a:r>
              <a:rPr lang="es-MX" sz="1600" b="0" dirty="0">
                <a:solidFill>
                  <a:srgbClr val="000066"/>
                </a:solidFill>
                <a:effectLst/>
                <a:cs typeface="Times New Roman" pitchFamily="18" charset="0"/>
              </a:rPr>
              <a:t>6. A partir de este punto, sin perder de vista la muestra, se determina la temperatura a la que inicia la fusión de la muestra y a la que termina.</a:t>
            </a:r>
          </a:p>
          <a:p>
            <a:pPr marL="268288" indent="-268288" algn="just" eaLnBrk="1" hangingPunct="1">
              <a:lnSpc>
                <a:spcPct val="120000"/>
              </a:lnSpc>
              <a:spcAft>
                <a:spcPts val="600"/>
              </a:spcAft>
            </a:pPr>
            <a:r>
              <a:rPr lang="es-MX" sz="1600" b="0" dirty="0">
                <a:solidFill>
                  <a:srgbClr val="000066"/>
                </a:solidFill>
                <a:effectLst/>
                <a:cs typeface="Times New Roman" pitchFamily="18" charset="0"/>
              </a:rPr>
              <a:t>7. El punto de fusión es el promedio de las dos temperaturas anteriores.</a:t>
            </a:r>
          </a:p>
          <a:p>
            <a:pPr marL="268288" algn="just" eaLnBrk="1" hangingPunct="1">
              <a:lnSpc>
                <a:spcPct val="120000"/>
              </a:lnSpc>
              <a:spcAft>
                <a:spcPts val="600"/>
              </a:spcAft>
            </a:pPr>
            <a:r>
              <a:rPr lang="es-MX" sz="1600" dirty="0">
                <a:solidFill>
                  <a:srgbClr val="FF0000"/>
                </a:solidFill>
                <a:effectLst/>
                <a:cs typeface="Times New Roman" pitchFamily="18" charset="0"/>
              </a:rPr>
              <a:t>Nota: </a:t>
            </a:r>
            <a:r>
              <a:rPr lang="es-MX" sz="1600" b="0" dirty="0">
                <a:solidFill>
                  <a:srgbClr val="FF0000"/>
                </a:solidFill>
                <a:effectLst/>
                <a:cs typeface="Times New Roman" pitchFamily="18" charset="0"/>
              </a:rPr>
              <a:t>considere que la muestra es muy pequeña y que la diferencia entre las dos temperaturas puede ser de cero grados centígrados.</a:t>
            </a:r>
          </a:p>
          <a:p>
            <a:pPr marL="268288" indent="-268288" algn="just" eaLnBrk="1" hangingPunct="1">
              <a:lnSpc>
                <a:spcPct val="120000"/>
              </a:lnSpc>
              <a:spcAft>
                <a:spcPts val="600"/>
              </a:spcAft>
            </a:pPr>
            <a:r>
              <a:rPr lang="es-MX" sz="1600" b="0" dirty="0">
                <a:solidFill>
                  <a:srgbClr val="000066"/>
                </a:solidFill>
                <a:effectLst/>
                <a:cs typeface="Times New Roman" pitchFamily="18" charset="0"/>
              </a:rPr>
              <a:t>8. Después de que se fundió la muestra, gire la perilla del calentamiento hasta la mínima lectura y apague el aparato; finalmente, retire la muestra de la placa con ayuda de unas pinzas pequeñas y separe cuidadosamente los cubreobjetos, lávelos y séquelos (aparato MAYASA), o bien, retire el capilar del orificio y deséchelo (aparato STUART).</a:t>
            </a:r>
          </a:p>
        </p:txBody>
      </p:sp>
    </p:spTree>
    <p:extLst>
      <p:ext uri="{BB962C8B-B14F-4D97-AF65-F5344CB8AC3E}">
        <p14:creationId xmlns:p14="http://schemas.microsoft.com/office/powerpoint/2010/main" val="2930413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Right)">
                                      <p:cBhvr>
                                        <p:cTn id="12" dur="500"/>
                                        <p:tgtEl>
                                          <p:spTgt spid="5">
                                            <p:txEl>
                                              <p:pRg st="1" end="1"/>
                                            </p:txEl>
                                          </p:spTgt>
                                        </p:tgtEl>
                                      </p:cBhvr>
                                    </p:animEffect>
                                  </p:childTnLst>
                                </p:cTn>
                              </p:par>
                            </p:childTnLst>
                          </p:cTn>
                        </p:par>
                        <p:par>
                          <p:cTn id="13" fill="hold">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strips(downRight)">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strips(downRight)">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3813639" y="731548"/>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sp>
        <p:nvSpPr>
          <p:cNvPr id="5" name="Text Box 1053">
            <a:extLst>
              <a:ext uri="{FF2B5EF4-FFF2-40B4-BE49-F238E27FC236}">
                <a16:creationId xmlns:a16="http://schemas.microsoft.com/office/drawing/2014/main" xmlns="" id="{7C217648-5AE0-4513-BDE5-818EA3C8E8A8}"/>
              </a:ext>
            </a:extLst>
          </p:cNvPr>
          <p:cNvSpPr txBox="1">
            <a:spLocks noChangeArrowheads="1"/>
          </p:cNvSpPr>
          <p:nvPr/>
        </p:nvSpPr>
        <p:spPr bwMode="auto">
          <a:xfrm>
            <a:off x="754200" y="1350164"/>
            <a:ext cx="7635600" cy="2314480"/>
          </a:xfrm>
          <a:prstGeom prst="rect">
            <a:avLst/>
          </a:prstGeom>
          <a:noFill/>
          <a:ln w="9525">
            <a:noFill/>
            <a:miter lim="800000"/>
            <a:headEnd/>
            <a:tailEnd/>
          </a:ln>
          <a:effectLst/>
        </p:spPr>
        <p:txBody>
          <a:bodyPr>
            <a:spAutoFit/>
          </a:bodyPr>
          <a:lstStyle/>
          <a:p>
            <a:pPr marL="268288" indent="-268288" algn="just" eaLnBrk="1" hangingPunct="1">
              <a:lnSpc>
                <a:spcPct val="120000"/>
              </a:lnSpc>
              <a:spcAft>
                <a:spcPts val="600"/>
              </a:spcAft>
            </a:pPr>
            <a:r>
              <a:rPr lang="es-MX" sz="1600" b="0" dirty="0">
                <a:solidFill>
                  <a:srgbClr val="000066"/>
                </a:solidFill>
                <a:effectLst/>
                <a:cs typeface="Times New Roman" pitchFamily="18" charset="0"/>
              </a:rPr>
              <a:t>ACTIVIDAD 4.</a:t>
            </a:r>
          </a:p>
          <a:p>
            <a:pPr marL="268288" indent="-268288" algn="just" eaLnBrk="1" hangingPunct="1">
              <a:lnSpc>
                <a:spcPct val="120000"/>
              </a:lnSpc>
              <a:spcAft>
                <a:spcPts val="600"/>
              </a:spcAft>
            </a:pPr>
            <a:r>
              <a:rPr lang="es-MX" sz="1600" b="0" u="sng" dirty="0">
                <a:solidFill>
                  <a:srgbClr val="000066"/>
                </a:solidFill>
                <a:effectLst/>
                <a:cs typeface="Times New Roman" pitchFamily="18" charset="0"/>
              </a:rPr>
              <a:t>Síntesis del salicilato de metilo</a:t>
            </a:r>
          </a:p>
          <a:p>
            <a:pPr marL="268288" indent="-268288" algn="just" eaLnBrk="1" hangingPunct="1">
              <a:lnSpc>
                <a:spcPct val="120000"/>
              </a:lnSpc>
              <a:spcAft>
                <a:spcPts val="600"/>
              </a:spcAft>
            </a:pPr>
            <a:r>
              <a:rPr lang="es-MX" sz="1600" b="0" dirty="0">
                <a:solidFill>
                  <a:srgbClr val="000066"/>
                </a:solidFill>
                <a:effectLst/>
                <a:cs typeface="Times New Roman" pitchFamily="18" charset="0"/>
              </a:rPr>
              <a:t>1. El líquido filtrado, obtenido en el punto 7 de la actividad 2, contiene el ácido acetilsalicílico; de tal forma que para obtener el salicilato de metilo, se le adicionan dos gotas de ácido sulfúrico (con ayuda de la pipeta y </a:t>
            </a:r>
            <a:r>
              <a:rPr lang="es-MX" sz="1600" b="0" dirty="0" err="1">
                <a:solidFill>
                  <a:srgbClr val="000066"/>
                </a:solidFill>
                <a:effectLst/>
                <a:cs typeface="Times New Roman" pitchFamily="18" charset="0"/>
              </a:rPr>
              <a:t>propipeta</a:t>
            </a:r>
            <a:r>
              <a:rPr lang="es-MX" sz="1600" b="0" dirty="0">
                <a:solidFill>
                  <a:srgbClr val="000066"/>
                </a:solidFill>
                <a:effectLst/>
                <a:cs typeface="Times New Roman" pitchFamily="18" charset="0"/>
              </a:rPr>
              <a:t>) y se le coloca un agitador magnético pequeño; posteriormente, se calienta suavemente durante 10 minutos (evite la ebullición).</a:t>
            </a:r>
          </a:p>
        </p:txBody>
      </p:sp>
      <p:pic>
        <p:nvPicPr>
          <p:cNvPr id="6" name="Picture 3" descr="C:\Users\Antonia\AppData\Local\Temp\Rar$DR27.129\Experimentos-2\20150611_120706.jpg">
            <a:extLst>
              <a:ext uri="{FF2B5EF4-FFF2-40B4-BE49-F238E27FC236}">
                <a16:creationId xmlns:a16="http://schemas.microsoft.com/office/drawing/2014/main" xmlns="" id="{6A3103B9-8504-40BD-BE0E-D3160D4FDA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840216"/>
            <a:ext cx="3549504" cy="26621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ntonia\AppData\Local\Temp\Rar$DR61.102\Experimentos-2\20150611_123500.jpg">
            <a:extLst>
              <a:ext uri="{FF2B5EF4-FFF2-40B4-BE49-F238E27FC236}">
                <a16:creationId xmlns:a16="http://schemas.microsoft.com/office/drawing/2014/main" xmlns="" id="{4AF4388A-43A4-4958-91B4-E01B9939DD7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128"/>
          <a:stretch/>
        </p:blipFill>
        <p:spPr bwMode="auto">
          <a:xfrm>
            <a:off x="1352178" y="3843788"/>
            <a:ext cx="2499742" cy="266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16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strips(downRight)">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strips(downRight)">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3813639" y="731548"/>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sp>
        <p:nvSpPr>
          <p:cNvPr id="5" name="Text Box 1053">
            <a:extLst>
              <a:ext uri="{FF2B5EF4-FFF2-40B4-BE49-F238E27FC236}">
                <a16:creationId xmlns:a16="http://schemas.microsoft.com/office/drawing/2014/main" xmlns="" id="{7C217648-5AE0-4513-BDE5-818EA3C8E8A8}"/>
              </a:ext>
            </a:extLst>
          </p:cNvPr>
          <p:cNvSpPr txBox="1">
            <a:spLocks noChangeArrowheads="1"/>
          </p:cNvSpPr>
          <p:nvPr/>
        </p:nvSpPr>
        <p:spPr bwMode="auto">
          <a:xfrm>
            <a:off x="754200" y="1350164"/>
            <a:ext cx="7635600" cy="656077"/>
          </a:xfrm>
          <a:prstGeom prst="rect">
            <a:avLst/>
          </a:prstGeom>
          <a:noFill/>
          <a:ln w="9525">
            <a:noFill/>
            <a:miter lim="800000"/>
            <a:headEnd/>
            <a:tailEnd/>
          </a:ln>
          <a:effectLst/>
        </p:spPr>
        <p:txBody>
          <a:bodyPr>
            <a:spAutoFit/>
          </a:bodyPr>
          <a:lstStyle/>
          <a:p>
            <a:pPr marL="268288" indent="-268288" algn="just" eaLnBrk="1" hangingPunct="1">
              <a:lnSpc>
                <a:spcPct val="120000"/>
              </a:lnSpc>
              <a:spcAft>
                <a:spcPts val="600"/>
              </a:spcAft>
            </a:pPr>
            <a:r>
              <a:rPr lang="es-MX" sz="1600" b="0" dirty="0">
                <a:solidFill>
                  <a:srgbClr val="000066"/>
                </a:solidFill>
                <a:effectLst/>
                <a:cs typeface="Times New Roman" pitchFamily="18" charset="0"/>
              </a:rPr>
              <a:t>2. Transcurrido el tiempo anterior, retire del calentamiento el vaso de precipitados y deje enfriar lentamente hasta que alcance la temperatura ambiente.</a:t>
            </a:r>
          </a:p>
        </p:txBody>
      </p:sp>
      <p:pic>
        <p:nvPicPr>
          <p:cNvPr id="6" name="Picture 6" descr="C:\Users\Antonia\AppData\Local\Temp\Rar$DR68.710\Experimentos-2\20150611_122659.jpg">
            <a:extLst>
              <a:ext uri="{FF2B5EF4-FFF2-40B4-BE49-F238E27FC236}">
                <a16:creationId xmlns:a16="http://schemas.microsoft.com/office/drawing/2014/main" xmlns="" id="{54F0CD0A-54E7-457A-8B47-D404111DB75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712" t="16139" r="11981" b="29478"/>
          <a:stretch/>
        </p:blipFill>
        <p:spPr bwMode="auto">
          <a:xfrm>
            <a:off x="3418310" y="2209359"/>
            <a:ext cx="2305816" cy="259996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053">
            <a:extLst>
              <a:ext uri="{FF2B5EF4-FFF2-40B4-BE49-F238E27FC236}">
                <a16:creationId xmlns:a16="http://schemas.microsoft.com/office/drawing/2014/main" xmlns="" id="{2DCE0002-4E85-4C3A-8EE7-9AEA192D24E1}"/>
              </a:ext>
            </a:extLst>
          </p:cNvPr>
          <p:cNvSpPr txBox="1">
            <a:spLocks noChangeArrowheads="1"/>
          </p:cNvSpPr>
          <p:nvPr/>
        </p:nvSpPr>
        <p:spPr bwMode="auto">
          <a:xfrm>
            <a:off x="753418" y="5129384"/>
            <a:ext cx="7635600" cy="1351139"/>
          </a:xfrm>
          <a:prstGeom prst="rect">
            <a:avLst/>
          </a:prstGeom>
          <a:noFill/>
          <a:ln w="9525">
            <a:noFill/>
            <a:miter lim="800000"/>
            <a:headEnd/>
            <a:tailEnd/>
          </a:ln>
          <a:effectLst/>
        </p:spPr>
        <p:txBody>
          <a:bodyPr>
            <a:spAutoFit/>
          </a:bodyPr>
          <a:lstStyle/>
          <a:p>
            <a:pPr marL="268288" indent="-268288" algn="just" eaLnBrk="1" hangingPunct="1">
              <a:lnSpc>
                <a:spcPct val="120000"/>
              </a:lnSpc>
              <a:spcAft>
                <a:spcPts val="600"/>
              </a:spcAft>
            </a:pPr>
            <a:r>
              <a:rPr lang="es-MX" sz="1600" b="0" dirty="0">
                <a:solidFill>
                  <a:srgbClr val="000066"/>
                </a:solidFill>
                <a:effectLst/>
                <a:cs typeface="Times New Roman" pitchFamily="18" charset="0"/>
              </a:rPr>
              <a:t>3. Una vez alcanzada dicha temperatura, proceda a identificar el olor característico del salicilato de metilo.</a:t>
            </a:r>
          </a:p>
          <a:p>
            <a:pPr marL="268288" algn="just" eaLnBrk="1" hangingPunct="1">
              <a:lnSpc>
                <a:spcPct val="120000"/>
              </a:lnSpc>
              <a:spcAft>
                <a:spcPts val="600"/>
              </a:spcAft>
            </a:pPr>
            <a:r>
              <a:rPr lang="es-MX" sz="1600" dirty="0">
                <a:solidFill>
                  <a:srgbClr val="FF0000"/>
                </a:solidFill>
                <a:effectLst/>
                <a:cs typeface="Times New Roman" pitchFamily="18" charset="0"/>
              </a:rPr>
              <a:t>Nota: </a:t>
            </a:r>
            <a:r>
              <a:rPr lang="es-MX" sz="1600" b="0" dirty="0">
                <a:solidFill>
                  <a:srgbClr val="FF0000"/>
                </a:solidFill>
                <a:effectLst/>
                <a:cs typeface="Times New Roman" pitchFamily="18" charset="0"/>
              </a:rPr>
              <a:t>No oler directamente el producto del vaso de precipitado, abanicar con la mano para acercar el olor a la nariz.</a:t>
            </a:r>
            <a:endParaRPr lang="es-ES" sz="1600" b="0" dirty="0">
              <a:solidFill>
                <a:srgbClr val="FF0000"/>
              </a:solidFill>
              <a:effectLst/>
              <a:cs typeface="Times New Roman" pitchFamily="18" charset="0"/>
            </a:endParaRPr>
          </a:p>
        </p:txBody>
      </p:sp>
    </p:spTree>
    <p:extLst>
      <p:ext uri="{BB962C8B-B14F-4D97-AF65-F5344CB8AC3E}">
        <p14:creationId xmlns:p14="http://schemas.microsoft.com/office/powerpoint/2010/main" val="2799255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trips(downRight)">
                                      <p:cBhvr>
                                        <p:cTn id="17" dur="500"/>
                                        <p:tgtEl>
                                          <p:spTgt spid="7">
                                            <p:txEl>
                                              <p:pRg st="0" end="0"/>
                                            </p:txEl>
                                          </p:spTgt>
                                        </p:tgtEl>
                                      </p:cBhvr>
                                    </p:animEffect>
                                  </p:childTnLst>
                                </p:cTn>
                              </p:par>
                            </p:childTnLst>
                          </p:cTn>
                        </p:par>
                        <p:par>
                          <p:cTn id="18" fill="hold">
                            <p:stCondLst>
                              <p:cond delay="500"/>
                            </p:stCondLst>
                            <p:childTnLst>
                              <p:par>
                                <p:cTn id="19" presetID="18" presetClass="entr" presetSubtype="6" fill="hold" grpId="0"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strips(downRight)">
                                      <p:cBhvr>
                                        <p:cTn id="2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9">
            <a:extLst>
              <a:ext uri="{FF2B5EF4-FFF2-40B4-BE49-F238E27FC236}">
                <a16:creationId xmlns:a16="http://schemas.microsoft.com/office/drawing/2014/main" xmlns="" id="{C671FA66-F439-4434-BCC8-DBADCCCA5064}"/>
              </a:ext>
            </a:extLst>
          </p:cNvPr>
          <p:cNvSpPr txBox="1">
            <a:spLocks noChangeArrowheads="1"/>
          </p:cNvSpPr>
          <p:nvPr/>
        </p:nvSpPr>
        <p:spPr bwMode="auto">
          <a:xfrm>
            <a:off x="3933058" y="731251"/>
            <a:ext cx="1276311"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Créditos</a:t>
            </a:r>
          </a:p>
        </p:txBody>
      </p:sp>
      <p:sp>
        <p:nvSpPr>
          <p:cNvPr id="6" name="Text Box 7"/>
          <p:cNvSpPr txBox="1">
            <a:spLocks noChangeArrowheads="1"/>
          </p:cNvSpPr>
          <p:nvPr/>
        </p:nvSpPr>
        <p:spPr bwMode="auto">
          <a:xfrm>
            <a:off x="827584" y="1340768"/>
            <a:ext cx="7799294" cy="5278368"/>
          </a:xfrm>
          <a:prstGeom prst="rect">
            <a:avLst/>
          </a:prstGeom>
          <a:noFill/>
          <a:ln w="9525">
            <a:noFill/>
            <a:miter lim="800000"/>
            <a:headEnd/>
            <a:tailEnd/>
          </a:ln>
          <a:effectLst/>
        </p:spPr>
        <p:txBody>
          <a:bodyPr wrap="square">
            <a:spAutoFit/>
          </a:bodyPr>
          <a:lstStyle>
            <a:defPPr>
              <a:defRPr lang="es-ES"/>
            </a:defPPr>
            <a:lvl1pPr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9pPr>
          </a:lstStyle>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smtClean="0">
                <a:solidFill>
                  <a:srgbClr val="000066"/>
                </a:solidFill>
                <a:effectLst/>
              </a:rPr>
              <a:t>Autores:</a:t>
            </a:r>
            <a:endParaRPr lang="es-ES" sz="1400" kern="0" dirty="0">
              <a:solidFill>
                <a:srgbClr val="000066"/>
              </a:solidFill>
              <a:effectLst/>
            </a:endParaRPr>
          </a:p>
          <a:p>
            <a:pPr algn="just" eaLnBrk="1" fontAlgn="auto" hangingPunct="1">
              <a:spcBef>
                <a:spcPts val="600"/>
              </a:spcBef>
              <a:spcAft>
                <a:spcPts val="0"/>
              </a:spcAft>
              <a:defRPr/>
            </a:pPr>
            <a:r>
              <a:rPr lang="es-ES" sz="1400" b="0" kern="0" dirty="0">
                <a:solidFill>
                  <a:srgbClr val="000066"/>
                </a:solidFill>
                <a:effectLst/>
              </a:rPr>
              <a:t>M. C. Q. Alfredo Velásquez </a:t>
            </a:r>
            <a:r>
              <a:rPr lang="es-ES" sz="1400" b="0" kern="0" dirty="0" smtClean="0">
                <a:solidFill>
                  <a:srgbClr val="000066"/>
                </a:solidFill>
                <a:effectLst/>
              </a:rPr>
              <a:t>Márquez</a:t>
            </a:r>
            <a:r>
              <a:rPr lang="es-ES" sz="1400" b="0" kern="0" dirty="0">
                <a:solidFill>
                  <a:srgbClr val="000066"/>
                </a:solidFill>
                <a:effectLst/>
              </a:rPr>
              <a:t>; Q. Antonia del Carmen Pérez León</a:t>
            </a:r>
          </a:p>
          <a:p>
            <a:pPr marL="0" marR="0" lvl="0" indent="0" algn="just" defTabSz="914400" eaLnBrk="1" fontAlgn="auto" latinLnBrk="0" hangingPunct="1">
              <a:lnSpc>
                <a:spcPct val="100000"/>
              </a:lnSpc>
              <a:spcBef>
                <a:spcPts val="600"/>
              </a:spcBef>
              <a:spcAft>
                <a:spcPts val="0"/>
              </a:spcAft>
              <a:buClrTx/>
              <a:buSzTx/>
              <a:buFontTx/>
              <a:buNone/>
              <a:tabLst/>
              <a:defRPr/>
            </a:pP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a:solidFill>
                  <a:srgbClr val="000066"/>
                </a:solidFill>
                <a:effectLst/>
              </a:rPr>
              <a:t>Actualización y autorización:</a:t>
            </a: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b="0" kern="0" dirty="0">
                <a:solidFill>
                  <a:srgbClr val="000066"/>
                </a:solidFill>
                <a:effectLst/>
              </a:rPr>
              <a:t>Q. Antonia del Carmen Pérez León</a:t>
            </a: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b="0" kern="0" dirty="0" smtClean="0">
                <a:solidFill>
                  <a:srgbClr val="000066"/>
                </a:solidFill>
                <a:effectLst/>
              </a:rPr>
              <a:t>Jefa </a:t>
            </a:r>
            <a:r>
              <a:rPr lang="es-ES" sz="1400" b="0" kern="0" dirty="0">
                <a:solidFill>
                  <a:srgbClr val="000066"/>
                </a:solidFill>
                <a:effectLst/>
              </a:rPr>
              <a:t>de la </a:t>
            </a:r>
            <a:r>
              <a:rPr lang="es-ES" sz="1400" b="0" kern="0" dirty="0" smtClean="0">
                <a:solidFill>
                  <a:srgbClr val="000066"/>
                </a:solidFill>
                <a:effectLst/>
              </a:rPr>
              <a:t>Academia </a:t>
            </a:r>
            <a:r>
              <a:rPr lang="es-ES" sz="1400" b="0" kern="0" dirty="0">
                <a:solidFill>
                  <a:srgbClr val="000066"/>
                </a:solidFill>
                <a:effectLst/>
              </a:rPr>
              <a:t>de Química</a:t>
            </a:r>
          </a:p>
          <a:p>
            <a:pPr marL="0" marR="0" lvl="0" indent="0" algn="just" defTabSz="914400" eaLnBrk="1" fontAlgn="auto" latinLnBrk="0" hangingPunct="1">
              <a:lnSpc>
                <a:spcPct val="100000"/>
              </a:lnSpc>
              <a:spcBef>
                <a:spcPts val="600"/>
              </a:spcBef>
              <a:spcAft>
                <a:spcPts val="0"/>
              </a:spcAft>
              <a:buClrTx/>
              <a:buSzTx/>
              <a:buFontTx/>
              <a:buNone/>
              <a:tabLst/>
              <a:defRPr/>
            </a:pP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a:solidFill>
                  <a:srgbClr val="000066"/>
                </a:solidFill>
                <a:effectLst/>
              </a:rPr>
              <a:t>Revisores (2017)</a:t>
            </a:r>
            <a:r>
              <a:rPr kumimoji="0" lang="es-ES" sz="1400" i="0" u="none" strike="noStrike" kern="0" cap="none" spc="0" normalizeH="0" baseline="0" noProof="0" dirty="0">
                <a:ln>
                  <a:noFill/>
                </a:ln>
                <a:solidFill>
                  <a:srgbClr val="000066"/>
                </a:solidFill>
                <a:effectLst/>
                <a:uLnTx/>
                <a:uFillTx/>
              </a:rPr>
              <a:t>:</a:t>
            </a:r>
          </a:p>
          <a:p>
            <a:pPr algn="just" eaLnBrk="1" fontAlgn="auto" hangingPunct="1">
              <a:spcBef>
                <a:spcPts val="600"/>
              </a:spcBef>
              <a:spcAft>
                <a:spcPts val="0"/>
              </a:spcAft>
              <a:tabLst>
                <a:tab pos="3940175" algn="l"/>
              </a:tabLst>
              <a:defRPr/>
            </a:pPr>
            <a:r>
              <a:rPr lang="es-ES" sz="1400" b="0" kern="0" dirty="0">
                <a:solidFill>
                  <a:srgbClr val="000066"/>
                </a:solidFill>
                <a:effectLst/>
              </a:rPr>
              <a:t>Dra. </a:t>
            </a:r>
            <a:r>
              <a:rPr lang="es-ES" sz="1400" b="0" kern="0" dirty="0" err="1">
                <a:solidFill>
                  <a:srgbClr val="000066"/>
                </a:solidFill>
                <a:effectLst/>
              </a:rPr>
              <a:t>Arianee</a:t>
            </a:r>
            <a:r>
              <a:rPr lang="es-ES" sz="1400" b="0" kern="0" dirty="0">
                <a:solidFill>
                  <a:srgbClr val="000066"/>
                </a:solidFill>
                <a:effectLst/>
              </a:rPr>
              <a:t> Sainz </a:t>
            </a:r>
            <a:r>
              <a:rPr lang="es-ES" sz="1400" b="0" kern="0" dirty="0" smtClean="0">
                <a:solidFill>
                  <a:srgbClr val="000066"/>
                </a:solidFill>
                <a:effectLst/>
              </a:rPr>
              <a:t>Vidal	</a:t>
            </a:r>
            <a:r>
              <a:rPr lang="es-ES" sz="1400" b="0" kern="0" dirty="0">
                <a:solidFill>
                  <a:srgbClr val="000066"/>
                </a:solidFill>
                <a:effectLst/>
              </a:rPr>
              <a:t>Ing. Dulce María Cisneros Peralta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Q. Adriana Ramírez </a:t>
            </a:r>
            <a:r>
              <a:rPr lang="es-ES" sz="1400" b="0" kern="0" dirty="0" smtClean="0">
                <a:solidFill>
                  <a:srgbClr val="000066"/>
                </a:solidFill>
                <a:effectLst/>
              </a:rPr>
              <a:t>González	</a:t>
            </a:r>
            <a:r>
              <a:rPr lang="es-ES" sz="1400" b="0" kern="0" dirty="0">
                <a:solidFill>
                  <a:srgbClr val="000066"/>
                </a:solidFill>
                <a:effectLst/>
              </a:rPr>
              <a:t>Q. F. B. Nidia García Arrollo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Dra</a:t>
            </a:r>
            <a:r>
              <a:rPr lang="es-ES" sz="1400" b="0" kern="0" dirty="0">
                <a:solidFill>
                  <a:srgbClr val="000066"/>
                </a:solidFill>
                <a:effectLst/>
              </a:rPr>
              <a:t>. Patricia García Vázquez</a:t>
            </a:r>
            <a:r>
              <a:rPr lang="es-ES" sz="1400" b="0" kern="0" dirty="0" smtClean="0">
                <a:solidFill>
                  <a:srgbClr val="000066"/>
                </a:solidFill>
                <a:effectLst/>
              </a:rPr>
              <a:t>	</a:t>
            </a:r>
            <a:r>
              <a:rPr lang="es-ES" sz="1400" b="0" kern="0" dirty="0">
                <a:solidFill>
                  <a:srgbClr val="000066"/>
                </a:solidFill>
                <a:effectLst/>
              </a:rPr>
              <a:t>Dr. Alberto Sandoval García</a:t>
            </a:r>
          </a:p>
          <a:p>
            <a:pPr algn="just" eaLnBrk="1" fontAlgn="auto" hangingPunct="1">
              <a:spcBef>
                <a:spcPts val="600"/>
              </a:spcBef>
              <a:spcAft>
                <a:spcPts val="0"/>
              </a:spcAft>
              <a:tabLst>
                <a:tab pos="3940175" algn="l"/>
              </a:tabLst>
              <a:defRPr/>
            </a:pPr>
            <a:r>
              <a:rPr lang="es-ES" sz="1400" b="0" kern="0" dirty="0">
                <a:solidFill>
                  <a:srgbClr val="000066"/>
                </a:solidFill>
                <a:effectLst/>
              </a:rPr>
              <a:t>M. en A. Violeta Luz María Bravo </a:t>
            </a:r>
            <a:r>
              <a:rPr lang="es-ES" sz="1400" b="0" kern="0" dirty="0" smtClean="0">
                <a:solidFill>
                  <a:srgbClr val="000066"/>
                </a:solidFill>
                <a:effectLst/>
              </a:rPr>
              <a:t>Hernández	</a:t>
            </a:r>
            <a:r>
              <a:rPr lang="es-ES" sz="1400" b="0" kern="0" dirty="0">
                <a:solidFill>
                  <a:srgbClr val="000066"/>
                </a:solidFill>
                <a:effectLst/>
              </a:rPr>
              <a:t>M. en C. Luis Edgardo Vigueras Rueda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Dra</a:t>
            </a:r>
            <a:r>
              <a:rPr lang="es-ES" sz="1400" b="0" kern="0" dirty="0">
                <a:solidFill>
                  <a:srgbClr val="000066"/>
                </a:solidFill>
                <a:effectLst/>
              </a:rPr>
              <a:t>. María del Carmen Gutiérrez </a:t>
            </a:r>
            <a:r>
              <a:rPr lang="es-ES" sz="1400" b="0" kern="0" dirty="0" smtClean="0">
                <a:solidFill>
                  <a:srgbClr val="000066"/>
                </a:solidFill>
                <a:effectLst/>
              </a:rPr>
              <a:t>Hernández	</a:t>
            </a:r>
            <a:r>
              <a:rPr lang="es-ES" sz="1400" b="0" kern="0" dirty="0">
                <a:solidFill>
                  <a:srgbClr val="000066"/>
                </a:solidFill>
                <a:effectLst/>
              </a:rPr>
              <a:t>M. en C. Miguel Ángel Jaime Vasconcelos</a:t>
            </a:r>
          </a:p>
          <a:p>
            <a:pPr algn="just" eaLnBrk="1" fontAlgn="auto" hangingPunct="1">
              <a:spcBef>
                <a:spcPts val="600"/>
              </a:spcBef>
              <a:spcAft>
                <a:spcPts val="0"/>
              </a:spcAft>
              <a:tabLst>
                <a:tab pos="3940175" algn="l"/>
              </a:tabLst>
              <a:defRPr/>
            </a:pPr>
            <a:r>
              <a:rPr lang="es-ES" sz="1400" b="0" kern="0" dirty="0">
                <a:solidFill>
                  <a:srgbClr val="000066"/>
                </a:solidFill>
                <a:effectLst/>
              </a:rPr>
              <a:t>M. A. I. Claudia Elisa Sánchez Navarro	Biol. Miguel Alejandro Maldonado Gordillo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Q. </a:t>
            </a:r>
            <a:r>
              <a:rPr lang="es-ES" sz="1400" b="0" kern="0" dirty="0" err="1">
                <a:solidFill>
                  <a:srgbClr val="000066"/>
                </a:solidFill>
                <a:effectLst/>
              </a:rPr>
              <a:t>Yolia</a:t>
            </a:r>
            <a:r>
              <a:rPr lang="es-ES" sz="1400" b="0" kern="0" dirty="0">
                <a:solidFill>
                  <a:srgbClr val="000066"/>
                </a:solidFill>
                <a:effectLst/>
              </a:rPr>
              <a:t> Judith León Paredes</a:t>
            </a:r>
            <a:r>
              <a:rPr lang="es-ES" sz="1400" b="0" kern="0" dirty="0" smtClean="0">
                <a:solidFill>
                  <a:srgbClr val="000066"/>
                </a:solidFill>
                <a:effectLst/>
              </a:rPr>
              <a:t>	</a:t>
            </a:r>
            <a:r>
              <a:rPr lang="es-ES" sz="1400" b="0" kern="0" dirty="0">
                <a:solidFill>
                  <a:srgbClr val="000066"/>
                </a:solidFill>
                <a:effectLst/>
              </a:rPr>
              <a:t>I. Q. Guillermo Pérez Quintero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I. Q. Hermelinda C. Sánchez </a:t>
            </a:r>
            <a:r>
              <a:rPr lang="es-ES" sz="1400" b="0" kern="0" dirty="0" err="1">
                <a:solidFill>
                  <a:srgbClr val="000066"/>
                </a:solidFill>
                <a:effectLst/>
              </a:rPr>
              <a:t>Tlaxqueño</a:t>
            </a:r>
            <a:r>
              <a:rPr lang="es-ES" sz="1400" b="0" kern="0" dirty="0">
                <a:solidFill>
                  <a:srgbClr val="000066"/>
                </a:solidFill>
                <a:effectLst/>
              </a:rPr>
              <a:t>	I. Q. José Luis Morales Salvatierra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	</a:t>
            </a:r>
            <a:endParaRPr kumimoji="0" lang="es-ES" sz="1400" b="0" i="0" u="none" strike="noStrike" kern="0" cap="none" spc="0" normalizeH="0" baseline="0" noProof="0" dirty="0" smtClean="0">
              <a:ln>
                <a:noFill/>
              </a:ln>
              <a:solidFill>
                <a:srgbClr val="000066"/>
              </a:solidFill>
              <a:effectLst/>
              <a:uLnTx/>
              <a:uFillTx/>
            </a:endParaRPr>
          </a:p>
          <a:p>
            <a:pPr eaLnBrk="1" fontAlgn="auto" hangingPunct="1">
              <a:spcBef>
                <a:spcPts val="600"/>
              </a:spcBef>
              <a:spcAft>
                <a:spcPts val="0"/>
              </a:spcAft>
              <a:defRPr/>
            </a:pPr>
            <a:r>
              <a:rPr kumimoji="0" lang="es-ES" sz="1400" u="none" strike="noStrike" kern="0" cap="none" spc="0" normalizeH="0" baseline="0" noProof="0" dirty="0" smtClean="0">
                <a:ln>
                  <a:noFill/>
                </a:ln>
                <a:solidFill>
                  <a:srgbClr val="000066"/>
                </a:solidFill>
                <a:effectLst/>
                <a:uLnTx/>
                <a:uFillTx/>
              </a:rPr>
              <a:t>Profesores de la Facultad de Ingeniería, UNAM</a:t>
            </a:r>
            <a:endParaRPr kumimoji="0" lang="es-ES" sz="140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31761135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p:cNvSpPr txBox="1">
            <a:spLocks noChangeArrowheads="1"/>
          </p:cNvSpPr>
          <p:nvPr/>
        </p:nvSpPr>
        <p:spPr bwMode="auto">
          <a:xfrm>
            <a:off x="2982473" y="731251"/>
            <a:ext cx="3177473"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Compuestos orgánicos</a:t>
            </a:r>
          </a:p>
        </p:txBody>
      </p:sp>
      <p:pic>
        <p:nvPicPr>
          <p:cNvPr id="3" name="Picture 5"/>
          <p:cNvPicPr>
            <a:picLocks noChangeAspect="1" noChangeArrowheads="1"/>
          </p:cNvPicPr>
          <p:nvPr/>
        </p:nvPicPr>
        <p:blipFill>
          <a:blip r:embed="rId2" cstate="print"/>
          <a:srcRect l="28906" t="34375" r="25523" b="18506"/>
          <a:stretch>
            <a:fillRect/>
          </a:stretch>
        </p:blipFill>
        <p:spPr bwMode="auto">
          <a:xfrm>
            <a:off x="250729" y="1268760"/>
            <a:ext cx="8640960" cy="5472608"/>
          </a:xfrm>
          <a:prstGeom prst="rect">
            <a:avLst/>
          </a:prstGeom>
          <a:noFill/>
          <a:ln w="9525">
            <a:noFill/>
            <a:miter lim="800000"/>
            <a:headEnd/>
            <a:tailEnd/>
          </a:ln>
          <a:effectLst/>
        </p:spPr>
      </p:pic>
    </p:spTree>
    <p:extLst>
      <p:ext uri="{BB962C8B-B14F-4D97-AF65-F5344CB8AC3E}">
        <p14:creationId xmlns:p14="http://schemas.microsoft.com/office/powerpoint/2010/main" val="238814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p:cNvSpPr txBox="1">
            <a:spLocks noChangeArrowheads="1"/>
          </p:cNvSpPr>
          <p:nvPr/>
        </p:nvSpPr>
        <p:spPr bwMode="auto">
          <a:xfrm>
            <a:off x="2982473" y="731251"/>
            <a:ext cx="3177473"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Compuestos orgánicos</a:t>
            </a:r>
          </a:p>
        </p:txBody>
      </p:sp>
      <p:pic>
        <p:nvPicPr>
          <p:cNvPr id="4" name="Picture 2"/>
          <p:cNvPicPr>
            <a:picLocks noChangeAspect="1" noChangeArrowheads="1"/>
          </p:cNvPicPr>
          <p:nvPr/>
        </p:nvPicPr>
        <p:blipFill>
          <a:blip r:embed="rId2" cstate="print"/>
          <a:srcRect/>
          <a:stretch>
            <a:fillRect/>
          </a:stretch>
        </p:blipFill>
        <p:spPr bwMode="auto">
          <a:xfrm>
            <a:off x="793795" y="1268760"/>
            <a:ext cx="7738646" cy="5544616"/>
          </a:xfrm>
          <a:prstGeom prst="rect">
            <a:avLst/>
          </a:prstGeom>
          <a:noFill/>
          <a:ln w="9525">
            <a:noFill/>
            <a:miter lim="800000"/>
            <a:headEnd/>
            <a:tailEnd/>
          </a:ln>
        </p:spPr>
      </p:pic>
      <p:sp>
        <p:nvSpPr>
          <p:cNvPr id="5" name="4 Flecha a la derecha con muesca"/>
          <p:cNvSpPr/>
          <p:nvPr/>
        </p:nvSpPr>
        <p:spPr bwMode="auto">
          <a:xfrm>
            <a:off x="251520" y="5336936"/>
            <a:ext cx="720080" cy="360040"/>
          </a:xfrm>
          <a:prstGeom prst="notched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MX" sz="11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80735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9"/>
          <p:cNvSpPr txBox="1">
            <a:spLocks noChangeArrowheads="1"/>
          </p:cNvSpPr>
          <p:nvPr/>
        </p:nvSpPr>
        <p:spPr bwMode="auto">
          <a:xfrm>
            <a:off x="3993969" y="731251"/>
            <a:ext cx="1154483"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Ésteres</a:t>
            </a:r>
          </a:p>
        </p:txBody>
      </p:sp>
      <p:sp>
        <p:nvSpPr>
          <p:cNvPr id="4" name="Text Box 4"/>
          <p:cNvSpPr txBox="1">
            <a:spLocks noChangeArrowheads="1"/>
          </p:cNvSpPr>
          <p:nvPr/>
        </p:nvSpPr>
        <p:spPr bwMode="auto">
          <a:xfrm>
            <a:off x="753410" y="1412776"/>
            <a:ext cx="7635600" cy="4435573"/>
          </a:xfrm>
          <a:prstGeom prst="rect">
            <a:avLst/>
          </a:prstGeom>
          <a:noFill/>
          <a:ln w="9525">
            <a:noFill/>
            <a:miter lim="800000"/>
            <a:headEnd/>
            <a:tailEnd/>
          </a:ln>
          <a:effectLst/>
        </p:spPr>
        <p:txBody>
          <a:bodyPr wrap="square">
            <a:spAutoFit/>
          </a:bodyPr>
          <a:lstStyle/>
          <a:p>
            <a:pPr algn="just" eaLnBrk="1" hangingPunct="1">
              <a:lnSpc>
                <a:spcPct val="140000"/>
              </a:lnSpc>
              <a:spcAft>
                <a:spcPct val="40000"/>
              </a:spcAft>
            </a:pPr>
            <a:r>
              <a:rPr lang="es-MX" sz="1600" b="0" dirty="0">
                <a:solidFill>
                  <a:srgbClr val="000066"/>
                </a:solidFill>
                <a:effectLst/>
                <a:cs typeface="Times New Roman" pitchFamily="18" charset="0"/>
              </a:rPr>
              <a:t>Son compuestos líquidos y sólidos que poseen olores agradables, los cuales se encuentran distribuidos ampliamente en la naturaleza en flores y frutas. En el comercio son utilizados como materia prima en perfumes y esencias saborizantes, confiterías, solventes, agentes sintéticos y para la preparación de plásticos.</a:t>
            </a:r>
          </a:p>
          <a:p>
            <a:pPr algn="just" eaLnBrk="1" hangingPunct="1">
              <a:lnSpc>
                <a:spcPct val="140000"/>
              </a:lnSpc>
              <a:spcAft>
                <a:spcPct val="40000"/>
              </a:spcAft>
            </a:pPr>
            <a:r>
              <a:rPr lang="es-MX" sz="1600" b="0" dirty="0">
                <a:solidFill>
                  <a:srgbClr val="000066"/>
                </a:solidFill>
                <a:effectLst/>
                <a:cs typeface="Times New Roman" pitchFamily="18" charset="0"/>
              </a:rPr>
              <a:t>Ejemplos:</a:t>
            </a:r>
          </a:p>
          <a:p>
            <a:pPr algn="just" eaLnBrk="1" hangingPunct="1">
              <a:lnSpc>
                <a:spcPct val="140000"/>
              </a:lnSpc>
              <a:spcAft>
                <a:spcPct val="40000"/>
              </a:spcAft>
            </a:pPr>
            <a:r>
              <a:rPr lang="es-MX" sz="1600" b="0" dirty="0" err="1">
                <a:solidFill>
                  <a:srgbClr val="000066"/>
                </a:solidFill>
                <a:effectLst/>
                <a:cs typeface="Times New Roman" pitchFamily="18" charset="0"/>
              </a:rPr>
              <a:t>Metanoato</a:t>
            </a:r>
            <a:r>
              <a:rPr lang="es-MX" sz="1600" b="0" dirty="0">
                <a:solidFill>
                  <a:srgbClr val="000066"/>
                </a:solidFill>
                <a:effectLst/>
                <a:cs typeface="Times New Roman" pitchFamily="18" charset="0"/>
              </a:rPr>
              <a:t> de metilo o formiato de metilo (HCOOCH</a:t>
            </a:r>
            <a:r>
              <a:rPr lang="es-MX" sz="1600" b="0" baseline="-25000" dirty="0">
                <a:solidFill>
                  <a:srgbClr val="000066"/>
                </a:solidFill>
                <a:effectLst/>
                <a:cs typeface="Times New Roman" pitchFamily="18" charset="0"/>
              </a:rPr>
              <a:t>3</a:t>
            </a:r>
            <a:r>
              <a:rPr lang="es-MX" sz="1600" b="0" dirty="0">
                <a:solidFill>
                  <a:srgbClr val="000066"/>
                </a:solidFill>
                <a:effectLst/>
                <a:cs typeface="Times New Roman" pitchFamily="18" charset="0"/>
              </a:rPr>
              <a:t>): olor a ron</a:t>
            </a:r>
          </a:p>
          <a:p>
            <a:pPr algn="just" eaLnBrk="1" hangingPunct="1">
              <a:lnSpc>
                <a:spcPct val="140000"/>
              </a:lnSpc>
              <a:spcAft>
                <a:spcPct val="40000"/>
              </a:spcAft>
            </a:pPr>
            <a:r>
              <a:rPr lang="es-MX" sz="1600" b="0" dirty="0" err="1">
                <a:solidFill>
                  <a:srgbClr val="000066"/>
                </a:solidFill>
                <a:effectLst/>
                <a:cs typeface="Times New Roman" pitchFamily="18" charset="0"/>
              </a:rPr>
              <a:t>Butanoato</a:t>
            </a:r>
            <a:r>
              <a:rPr lang="es-MX" sz="1600" b="0" dirty="0">
                <a:solidFill>
                  <a:srgbClr val="000066"/>
                </a:solidFill>
                <a:effectLst/>
                <a:cs typeface="Times New Roman" pitchFamily="18" charset="0"/>
              </a:rPr>
              <a:t> de etilo (CH</a:t>
            </a:r>
            <a:r>
              <a:rPr lang="es-MX" sz="1600" b="0" baseline="-25000" dirty="0">
                <a:solidFill>
                  <a:srgbClr val="000066"/>
                </a:solidFill>
                <a:effectLst/>
                <a:cs typeface="Times New Roman" pitchFamily="18" charset="0"/>
              </a:rPr>
              <a:t>3</a:t>
            </a:r>
            <a:r>
              <a:rPr lang="es-MX" sz="1600" b="0" dirty="0">
                <a:solidFill>
                  <a:srgbClr val="000066"/>
                </a:solidFill>
                <a:effectLst/>
                <a:cs typeface="Times New Roman" pitchFamily="18" charset="0"/>
              </a:rPr>
              <a:t>(CH</a:t>
            </a:r>
            <a:r>
              <a:rPr lang="es-MX" sz="1600" b="0" baseline="-25000" dirty="0">
                <a:solidFill>
                  <a:srgbClr val="000066"/>
                </a:solidFill>
                <a:effectLst/>
                <a:cs typeface="Times New Roman" pitchFamily="18" charset="0"/>
              </a:rPr>
              <a:t>2</a:t>
            </a:r>
            <a:r>
              <a:rPr lang="es-MX" sz="1600" b="0" dirty="0">
                <a:solidFill>
                  <a:srgbClr val="000066"/>
                </a:solidFill>
                <a:effectLst/>
                <a:cs typeface="Times New Roman" pitchFamily="18" charset="0"/>
              </a:rPr>
              <a:t>)</a:t>
            </a:r>
            <a:r>
              <a:rPr lang="es-MX" sz="1600" b="0" baseline="-25000" dirty="0">
                <a:solidFill>
                  <a:srgbClr val="000066"/>
                </a:solidFill>
                <a:effectLst/>
                <a:cs typeface="Times New Roman" pitchFamily="18" charset="0"/>
              </a:rPr>
              <a:t>2</a:t>
            </a:r>
            <a:r>
              <a:rPr lang="es-MX" sz="1600" b="0" dirty="0">
                <a:solidFill>
                  <a:srgbClr val="000066"/>
                </a:solidFill>
                <a:effectLst/>
                <a:cs typeface="Times New Roman" pitchFamily="18" charset="0"/>
              </a:rPr>
              <a:t>COOCH</a:t>
            </a:r>
            <a:r>
              <a:rPr lang="es-MX" sz="1600" b="0" baseline="-25000" dirty="0">
                <a:solidFill>
                  <a:srgbClr val="000066"/>
                </a:solidFill>
                <a:effectLst/>
                <a:cs typeface="Times New Roman" pitchFamily="18" charset="0"/>
              </a:rPr>
              <a:t>2</a:t>
            </a:r>
            <a:r>
              <a:rPr lang="es-MX" sz="1600" b="0" dirty="0">
                <a:solidFill>
                  <a:srgbClr val="000066"/>
                </a:solidFill>
                <a:effectLst/>
                <a:cs typeface="Times New Roman" pitchFamily="18" charset="0"/>
              </a:rPr>
              <a:t>CH</a:t>
            </a:r>
            <a:r>
              <a:rPr lang="es-MX" sz="1600" b="0" baseline="-25000" dirty="0">
                <a:solidFill>
                  <a:srgbClr val="000066"/>
                </a:solidFill>
                <a:effectLst/>
                <a:cs typeface="Times New Roman" pitchFamily="18" charset="0"/>
              </a:rPr>
              <a:t>3</a:t>
            </a:r>
            <a:r>
              <a:rPr lang="es-MX" sz="1600" b="0" dirty="0">
                <a:solidFill>
                  <a:srgbClr val="000066"/>
                </a:solidFill>
                <a:effectLst/>
                <a:cs typeface="Times New Roman" pitchFamily="18" charset="0"/>
              </a:rPr>
              <a:t>): olor a piña</a:t>
            </a:r>
          </a:p>
          <a:p>
            <a:pPr algn="just" eaLnBrk="1" hangingPunct="1">
              <a:lnSpc>
                <a:spcPct val="140000"/>
              </a:lnSpc>
              <a:spcAft>
                <a:spcPct val="40000"/>
              </a:spcAft>
            </a:pPr>
            <a:r>
              <a:rPr lang="es-MX" sz="1600" b="0" dirty="0">
                <a:solidFill>
                  <a:srgbClr val="000066"/>
                </a:solidFill>
                <a:effectLst/>
                <a:cs typeface="Times New Roman" pitchFamily="18" charset="0"/>
              </a:rPr>
              <a:t>Formiato de </a:t>
            </a:r>
            <a:r>
              <a:rPr lang="es-MX" sz="1600" b="0" dirty="0" err="1">
                <a:solidFill>
                  <a:srgbClr val="000066"/>
                </a:solidFill>
                <a:effectLst/>
                <a:cs typeface="Times New Roman" pitchFamily="18" charset="0"/>
              </a:rPr>
              <a:t>isobutilo</a:t>
            </a:r>
            <a:r>
              <a:rPr lang="es-MX" sz="1600" b="0" dirty="0">
                <a:solidFill>
                  <a:srgbClr val="000066"/>
                </a:solidFill>
                <a:effectLst/>
                <a:cs typeface="Times New Roman" pitchFamily="18" charset="0"/>
              </a:rPr>
              <a:t> (HCOOCH</a:t>
            </a:r>
            <a:r>
              <a:rPr lang="es-MX" sz="1600" b="0" baseline="-25000" dirty="0">
                <a:solidFill>
                  <a:srgbClr val="000066"/>
                </a:solidFill>
                <a:effectLst/>
                <a:cs typeface="Times New Roman" pitchFamily="18" charset="0"/>
              </a:rPr>
              <a:t>2</a:t>
            </a:r>
            <a:r>
              <a:rPr lang="es-MX" sz="1600" b="0" dirty="0">
                <a:solidFill>
                  <a:srgbClr val="000066"/>
                </a:solidFill>
                <a:effectLst/>
                <a:cs typeface="Times New Roman" pitchFamily="18" charset="0"/>
              </a:rPr>
              <a:t>CH(CH</a:t>
            </a:r>
            <a:r>
              <a:rPr lang="es-MX" sz="1600" b="0" baseline="-25000" dirty="0">
                <a:solidFill>
                  <a:srgbClr val="000066"/>
                </a:solidFill>
                <a:effectLst/>
                <a:cs typeface="Times New Roman" pitchFamily="18" charset="0"/>
              </a:rPr>
              <a:t>3</a:t>
            </a:r>
            <a:r>
              <a:rPr lang="es-MX" sz="1600" b="0" dirty="0">
                <a:solidFill>
                  <a:srgbClr val="000066"/>
                </a:solidFill>
                <a:effectLst/>
                <a:cs typeface="Times New Roman" pitchFamily="18" charset="0"/>
              </a:rPr>
              <a:t>)</a:t>
            </a:r>
            <a:r>
              <a:rPr lang="es-MX" sz="1600" b="0" baseline="-25000" dirty="0">
                <a:solidFill>
                  <a:srgbClr val="000066"/>
                </a:solidFill>
                <a:effectLst/>
                <a:cs typeface="Times New Roman" pitchFamily="18" charset="0"/>
              </a:rPr>
              <a:t>2</a:t>
            </a:r>
            <a:r>
              <a:rPr lang="es-MX" sz="1600" b="0" dirty="0">
                <a:solidFill>
                  <a:srgbClr val="000066"/>
                </a:solidFill>
                <a:effectLst/>
                <a:cs typeface="Times New Roman" pitchFamily="18" charset="0"/>
              </a:rPr>
              <a:t>): olor a frambuesa.</a:t>
            </a:r>
          </a:p>
          <a:p>
            <a:pPr algn="just" eaLnBrk="1" hangingPunct="1">
              <a:lnSpc>
                <a:spcPct val="140000"/>
              </a:lnSpc>
              <a:spcAft>
                <a:spcPct val="40000"/>
              </a:spcAft>
            </a:pPr>
            <a:r>
              <a:rPr lang="es-ES" sz="1600" b="0" dirty="0" err="1">
                <a:solidFill>
                  <a:srgbClr val="000066"/>
                </a:solidFill>
                <a:effectLst/>
              </a:rPr>
              <a:t>Etanoato</a:t>
            </a:r>
            <a:r>
              <a:rPr lang="es-ES" sz="1600" b="0" dirty="0">
                <a:solidFill>
                  <a:srgbClr val="000066"/>
                </a:solidFill>
                <a:effectLst/>
              </a:rPr>
              <a:t> de </a:t>
            </a:r>
            <a:r>
              <a:rPr lang="es-ES" sz="1600" b="0" dirty="0" err="1">
                <a:solidFill>
                  <a:srgbClr val="000066"/>
                </a:solidFill>
                <a:effectLst/>
              </a:rPr>
              <a:t>pentilo</a:t>
            </a:r>
            <a:r>
              <a:rPr lang="es-ES" sz="1600" b="0" dirty="0">
                <a:solidFill>
                  <a:srgbClr val="000066"/>
                </a:solidFill>
                <a:effectLst/>
              </a:rPr>
              <a:t> (CH</a:t>
            </a:r>
            <a:r>
              <a:rPr lang="es-ES" sz="1600" b="0" baseline="-25000" dirty="0">
                <a:solidFill>
                  <a:srgbClr val="000066"/>
                </a:solidFill>
                <a:effectLst/>
              </a:rPr>
              <a:t>3</a:t>
            </a:r>
            <a:r>
              <a:rPr lang="es-ES" sz="1600" b="0" dirty="0">
                <a:solidFill>
                  <a:srgbClr val="000066"/>
                </a:solidFill>
                <a:effectLst/>
              </a:rPr>
              <a:t>COOCH</a:t>
            </a:r>
            <a:r>
              <a:rPr lang="es-ES" sz="1600" b="0" baseline="-25000" dirty="0">
                <a:solidFill>
                  <a:srgbClr val="000066"/>
                </a:solidFill>
                <a:effectLst/>
              </a:rPr>
              <a:t>2</a:t>
            </a:r>
            <a:r>
              <a:rPr lang="es-ES" sz="1600" b="0" dirty="0">
                <a:solidFill>
                  <a:srgbClr val="000066"/>
                </a:solidFill>
                <a:effectLst/>
              </a:rPr>
              <a:t>(CH</a:t>
            </a:r>
            <a:r>
              <a:rPr lang="es-ES" sz="1600" b="0" baseline="-25000" dirty="0">
                <a:solidFill>
                  <a:srgbClr val="000066"/>
                </a:solidFill>
                <a:effectLst/>
              </a:rPr>
              <a:t>2</a:t>
            </a:r>
            <a:r>
              <a:rPr lang="es-ES" sz="1600" b="0" dirty="0">
                <a:solidFill>
                  <a:srgbClr val="000066"/>
                </a:solidFill>
                <a:effectLst/>
              </a:rPr>
              <a:t>)</a:t>
            </a:r>
            <a:r>
              <a:rPr lang="es-ES" sz="1600" b="0" baseline="-25000" dirty="0">
                <a:solidFill>
                  <a:srgbClr val="000066"/>
                </a:solidFill>
                <a:effectLst/>
              </a:rPr>
              <a:t>3</a:t>
            </a:r>
            <a:r>
              <a:rPr lang="es-ES" sz="1600" b="0" dirty="0">
                <a:solidFill>
                  <a:srgbClr val="000066"/>
                </a:solidFill>
                <a:effectLst/>
              </a:rPr>
              <a:t>CH</a:t>
            </a:r>
            <a:r>
              <a:rPr lang="es-ES" sz="1600" b="0" baseline="-25000" dirty="0">
                <a:solidFill>
                  <a:srgbClr val="000066"/>
                </a:solidFill>
                <a:effectLst/>
              </a:rPr>
              <a:t>3</a:t>
            </a:r>
            <a:r>
              <a:rPr lang="es-ES" sz="1600" b="0" dirty="0">
                <a:solidFill>
                  <a:srgbClr val="000066"/>
                </a:solidFill>
                <a:effectLst/>
              </a:rPr>
              <a:t>): olor a plátano.</a:t>
            </a:r>
          </a:p>
          <a:p>
            <a:pPr algn="just" eaLnBrk="1" hangingPunct="1">
              <a:lnSpc>
                <a:spcPct val="140000"/>
              </a:lnSpc>
              <a:spcAft>
                <a:spcPct val="40000"/>
              </a:spcAft>
            </a:pPr>
            <a:r>
              <a:rPr lang="es-MX" sz="1600" b="0" dirty="0">
                <a:solidFill>
                  <a:srgbClr val="000066"/>
                </a:solidFill>
                <a:effectLst/>
                <a:cs typeface="Times New Roman" pitchFamily="18" charset="0"/>
              </a:rPr>
              <a:t>Salicilato de metilo (C</a:t>
            </a:r>
            <a:r>
              <a:rPr lang="es-MX" sz="1600" b="0" baseline="-25000" dirty="0">
                <a:solidFill>
                  <a:srgbClr val="000066"/>
                </a:solidFill>
                <a:effectLst/>
                <a:cs typeface="Times New Roman" pitchFamily="18" charset="0"/>
              </a:rPr>
              <a:t>8</a:t>
            </a:r>
            <a:r>
              <a:rPr lang="es-MX" sz="1600" b="0" dirty="0">
                <a:solidFill>
                  <a:srgbClr val="000066"/>
                </a:solidFill>
                <a:effectLst/>
                <a:cs typeface="Times New Roman" pitchFamily="18" charset="0"/>
              </a:rPr>
              <a:t>O</a:t>
            </a:r>
            <a:r>
              <a:rPr lang="es-MX" sz="1600" b="0" baseline="-25000" dirty="0">
                <a:solidFill>
                  <a:srgbClr val="000066"/>
                </a:solidFill>
                <a:effectLst/>
                <a:cs typeface="Times New Roman" pitchFamily="18" charset="0"/>
              </a:rPr>
              <a:t>3</a:t>
            </a:r>
            <a:r>
              <a:rPr lang="es-MX" sz="1600" b="0" dirty="0">
                <a:solidFill>
                  <a:srgbClr val="000066"/>
                </a:solidFill>
                <a:effectLst/>
                <a:cs typeface="Times New Roman" pitchFamily="18" charset="0"/>
              </a:rPr>
              <a:t>H</a:t>
            </a:r>
            <a:r>
              <a:rPr lang="es-MX" sz="1600" b="0" baseline="-25000" dirty="0">
                <a:solidFill>
                  <a:srgbClr val="000066"/>
                </a:solidFill>
                <a:effectLst/>
                <a:cs typeface="Times New Roman" pitchFamily="18" charset="0"/>
              </a:rPr>
              <a:t>8</a:t>
            </a:r>
            <a:r>
              <a:rPr lang="es-MX" sz="1600" b="0" dirty="0">
                <a:solidFill>
                  <a:srgbClr val="000066"/>
                </a:solidFill>
                <a:effectLst/>
                <a:cs typeface="Times New Roman" pitchFamily="18" charset="0"/>
              </a:rPr>
              <a:t>) o aceite de siempre verde se utiliza para aromatizar algunos productos farmacéuticos especialmente pomadas.</a:t>
            </a:r>
          </a:p>
        </p:txBody>
      </p:sp>
    </p:spTree>
    <p:extLst>
      <p:ext uri="{BB962C8B-B14F-4D97-AF65-F5344CB8AC3E}">
        <p14:creationId xmlns:p14="http://schemas.microsoft.com/office/powerpoint/2010/main" val="124478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500"/>
                                        <p:tgtEl>
                                          <p:spTgt spid="4">
                                            <p:txEl>
                                              <p:pRg st="1" end="1"/>
                                            </p:txEl>
                                          </p:spTgt>
                                        </p:tgtEl>
                                      </p:cBhvr>
                                    </p:animEffect>
                                  </p:childTnLst>
                                </p:cTn>
                              </p:par>
                            </p:childTnLst>
                          </p:cTn>
                        </p:par>
                        <p:par>
                          <p:cTn id="13" fill="hold">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strips(downRight)">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strips(downRight)">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strips(downRight)">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strips(downRight)">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strips(downRight)">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6" name="Text Box 4"/>
          <p:cNvSpPr txBox="1">
            <a:spLocks noChangeArrowheads="1"/>
          </p:cNvSpPr>
          <p:nvPr/>
        </p:nvSpPr>
        <p:spPr bwMode="auto">
          <a:xfrm>
            <a:off x="753408" y="1412776"/>
            <a:ext cx="7635600" cy="4041619"/>
          </a:xfrm>
          <a:prstGeom prst="rect">
            <a:avLst/>
          </a:prstGeom>
          <a:noFill/>
          <a:ln w="9525">
            <a:noFill/>
            <a:miter lim="800000"/>
            <a:headEnd/>
            <a:tailEnd/>
          </a:ln>
          <a:effectLst/>
        </p:spPr>
        <p:txBody>
          <a:bodyPr wrap="square">
            <a:spAutoFit/>
          </a:bodyPr>
          <a:lstStyle/>
          <a:p>
            <a:pPr algn="just" eaLnBrk="1" hangingPunct="1">
              <a:lnSpc>
                <a:spcPct val="140000"/>
              </a:lnSpc>
              <a:spcAft>
                <a:spcPct val="40000"/>
              </a:spcAft>
            </a:pPr>
            <a:r>
              <a:rPr lang="es-MX" sz="1600" b="0" dirty="0">
                <a:solidFill>
                  <a:srgbClr val="000066"/>
                </a:solidFill>
                <a:effectLst/>
                <a:cs typeface="Times New Roman" pitchFamily="18" charset="0"/>
              </a:rPr>
              <a:t>Es una técnica de separación comúnmente empleada en química, para separar los compuestos de interés de las mezclas de reacción en las que se encuentran o de las fuentes naturales de las que proceden.</a:t>
            </a:r>
          </a:p>
          <a:p>
            <a:pPr algn="just" eaLnBrk="1" hangingPunct="1">
              <a:lnSpc>
                <a:spcPct val="140000"/>
              </a:lnSpc>
              <a:spcAft>
                <a:spcPct val="40000"/>
              </a:spcAft>
            </a:pPr>
            <a:r>
              <a:rPr lang="es-MX" sz="1600" b="0" dirty="0">
                <a:solidFill>
                  <a:srgbClr val="000066"/>
                </a:solidFill>
                <a:effectLst/>
                <a:cs typeface="Times New Roman" pitchFamily="18" charset="0"/>
              </a:rPr>
              <a:t>Existen diversas variantes de esta técnica; sin embargo, en términos generales se utiliza un disolvente en el cual sea soluble el compuesto de interés, pero no los otros compuestos de la mezcla o fuente natural, este disolvente se vierte sobre la mezcla y se agita durante cierto tiempo para que el compuesto de interés se disuelva en él, posteriormente se filtra toda la mezcla a través de una pared porosa o se emplea un embudo de separación, según sea el caso.</a:t>
            </a:r>
          </a:p>
          <a:p>
            <a:pPr algn="just" eaLnBrk="1" hangingPunct="1">
              <a:lnSpc>
                <a:spcPct val="140000"/>
              </a:lnSpc>
              <a:spcAft>
                <a:spcPct val="40000"/>
              </a:spcAft>
            </a:pPr>
            <a:r>
              <a:rPr lang="es-MX" sz="1600" b="0" dirty="0">
                <a:solidFill>
                  <a:srgbClr val="000066"/>
                </a:solidFill>
                <a:effectLst/>
                <a:cs typeface="Times New Roman" pitchFamily="18" charset="0"/>
              </a:rPr>
              <a:t>En un último paso, se elimina el disolvente del filtrado para obtener el compuesto deseado, el cual se somete posteriormente a un proceso de purificación.</a:t>
            </a:r>
            <a:endParaRPr lang="es-ES" sz="1600" b="0" dirty="0">
              <a:solidFill>
                <a:srgbClr val="000066"/>
              </a:solidFill>
              <a:effectLst/>
            </a:endParaRPr>
          </a:p>
        </p:txBody>
      </p:sp>
      <p:sp>
        <p:nvSpPr>
          <p:cNvPr id="7" name="Text Box 19"/>
          <p:cNvSpPr txBox="1">
            <a:spLocks noChangeArrowheads="1"/>
          </p:cNvSpPr>
          <p:nvPr/>
        </p:nvSpPr>
        <p:spPr bwMode="auto">
          <a:xfrm>
            <a:off x="3791187" y="731251"/>
            <a:ext cx="1560042"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Extracción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childTnLst>
                                    <p:set>
                                      <p:cBhvr>
                                        <p:cTn id="6" dur="1" fill="hold">
                                          <p:stCondLst>
                                            <p:cond delay="0"/>
                                          </p:stCondLst>
                                        </p:cTn>
                                        <p:tgtEl>
                                          <p:spTgt spid="228356">
                                            <p:txEl>
                                              <p:pRg st="0" end="0"/>
                                            </p:txEl>
                                          </p:spTgt>
                                        </p:tgtEl>
                                        <p:attrNameLst>
                                          <p:attrName>style.visibility</p:attrName>
                                        </p:attrNameLst>
                                      </p:cBhvr>
                                      <p:to>
                                        <p:strVal val="visible"/>
                                      </p:to>
                                    </p:set>
                                    <p:animEffect transition="in" filter="strips(downRight)">
                                      <p:cBhvr>
                                        <p:cTn id="7" dur="500"/>
                                        <p:tgtEl>
                                          <p:spTgt spid="228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1" nodeType="clickEffect">
                                  <p:stCondLst>
                                    <p:cond delay="0"/>
                                  </p:stCondLst>
                                  <p:childTnLst>
                                    <p:set>
                                      <p:cBhvr>
                                        <p:cTn id="11" dur="1" fill="hold">
                                          <p:stCondLst>
                                            <p:cond delay="0"/>
                                          </p:stCondLst>
                                        </p:cTn>
                                        <p:tgtEl>
                                          <p:spTgt spid="228356">
                                            <p:txEl>
                                              <p:pRg st="1" end="1"/>
                                            </p:txEl>
                                          </p:spTgt>
                                        </p:tgtEl>
                                        <p:attrNameLst>
                                          <p:attrName>style.visibility</p:attrName>
                                        </p:attrNameLst>
                                      </p:cBhvr>
                                      <p:to>
                                        <p:strVal val="visible"/>
                                      </p:to>
                                    </p:set>
                                    <p:animEffect transition="in" filter="strips(downRight)">
                                      <p:cBhvr>
                                        <p:cTn id="12" dur="500"/>
                                        <p:tgtEl>
                                          <p:spTgt spid="228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1" nodeType="clickEffect">
                                  <p:stCondLst>
                                    <p:cond delay="0"/>
                                  </p:stCondLst>
                                  <p:childTnLst>
                                    <p:set>
                                      <p:cBhvr>
                                        <p:cTn id="16" dur="1" fill="hold">
                                          <p:stCondLst>
                                            <p:cond delay="0"/>
                                          </p:stCondLst>
                                        </p:cTn>
                                        <p:tgtEl>
                                          <p:spTgt spid="228356">
                                            <p:txEl>
                                              <p:pRg st="2" end="2"/>
                                            </p:txEl>
                                          </p:spTgt>
                                        </p:tgtEl>
                                        <p:attrNameLst>
                                          <p:attrName>style.visibility</p:attrName>
                                        </p:attrNameLst>
                                      </p:cBhvr>
                                      <p:to>
                                        <p:strVal val="visible"/>
                                      </p:to>
                                    </p:set>
                                    <p:animEffect transition="in" filter="strips(downRight)">
                                      <p:cBhvr>
                                        <p:cTn id="17" dur="500"/>
                                        <p:tgtEl>
                                          <p:spTgt spid="2283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6" name="Text Box 4"/>
          <p:cNvSpPr txBox="1">
            <a:spLocks noChangeArrowheads="1"/>
          </p:cNvSpPr>
          <p:nvPr/>
        </p:nvSpPr>
        <p:spPr bwMode="auto">
          <a:xfrm>
            <a:off x="683568" y="1442873"/>
            <a:ext cx="7992886" cy="2653034"/>
          </a:xfrm>
          <a:prstGeom prst="rect">
            <a:avLst/>
          </a:prstGeom>
          <a:noFill/>
          <a:ln w="9525">
            <a:noFill/>
            <a:miter lim="800000"/>
            <a:headEnd/>
            <a:tailEnd/>
          </a:ln>
          <a:effectLst/>
        </p:spPr>
        <p:txBody>
          <a:bodyPr wrap="square">
            <a:spAutoFit/>
          </a:bodyPr>
          <a:lstStyle/>
          <a:p>
            <a:pPr algn="just" eaLnBrk="1" hangingPunct="1">
              <a:lnSpc>
                <a:spcPct val="140000"/>
              </a:lnSpc>
              <a:spcAft>
                <a:spcPct val="40000"/>
              </a:spcAft>
            </a:pPr>
            <a:r>
              <a:rPr lang="es-ES" sz="1600" b="0" dirty="0">
                <a:solidFill>
                  <a:srgbClr val="000066"/>
                </a:solidFill>
                <a:effectLst/>
                <a:cs typeface="Times New Roman" pitchFamily="18" charset="0"/>
              </a:rPr>
              <a:t>Se pueden clasificar en cinco tipos básicos:</a:t>
            </a:r>
          </a:p>
          <a:p>
            <a:pPr marL="2162175" indent="-285750" algn="just" eaLnBrk="1" hangingPunct="1">
              <a:lnSpc>
                <a:spcPct val="140000"/>
              </a:lnSpc>
              <a:spcAft>
                <a:spcPct val="40000"/>
              </a:spcAft>
              <a:buFont typeface="Arial" panose="020B0604020202020204" pitchFamily="34" charset="0"/>
              <a:buChar char="•"/>
            </a:pPr>
            <a:r>
              <a:rPr lang="es-ES" sz="1600" b="0" dirty="0">
                <a:solidFill>
                  <a:srgbClr val="000066"/>
                </a:solidFill>
                <a:effectLst/>
              </a:rPr>
              <a:t>Reacciones de adición.</a:t>
            </a:r>
          </a:p>
          <a:p>
            <a:pPr marL="2162175" indent="-285750" algn="just" eaLnBrk="1" hangingPunct="1">
              <a:lnSpc>
                <a:spcPct val="140000"/>
              </a:lnSpc>
              <a:spcAft>
                <a:spcPct val="40000"/>
              </a:spcAft>
              <a:buFont typeface="Arial" panose="020B0604020202020204" pitchFamily="34" charset="0"/>
              <a:buChar char="•"/>
            </a:pPr>
            <a:r>
              <a:rPr lang="es-ES" sz="1600" b="0" dirty="0">
                <a:solidFill>
                  <a:srgbClr val="000066"/>
                </a:solidFill>
                <a:effectLst/>
              </a:rPr>
              <a:t>Reacciones de eliminación.</a:t>
            </a:r>
          </a:p>
          <a:p>
            <a:pPr marL="2162175" indent="-285750" algn="just" eaLnBrk="1" hangingPunct="1">
              <a:lnSpc>
                <a:spcPct val="140000"/>
              </a:lnSpc>
              <a:spcAft>
                <a:spcPct val="40000"/>
              </a:spcAft>
              <a:buFont typeface="Arial" panose="020B0604020202020204" pitchFamily="34" charset="0"/>
              <a:buChar char="•"/>
            </a:pPr>
            <a:r>
              <a:rPr lang="es-ES" sz="1600" b="0" dirty="0">
                <a:solidFill>
                  <a:srgbClr val="000066"/>
                </a:solidFill>
                <a:effectLst/>
              </a:rPr>
              <a:t>Reacciones de sustitución.</a:t>
            </a:r>
          </a:p>
          <a:p>
            <a:pPr marL="2162175" indent="-285750" algn="just" eaLnBrk="1" hangingPunct="1">
              <a:lnSpc>
                <a:spcPct val="140000"/>
              </a:lnSpc>
              <a:spcAft>
                <a:spcPct val="40000"/>
              </a:spcAft>
              <a:buFont typeface="Arial" panose="020B0604020202020204" pitchFamily="34" charset="0"/>
              <a:buChar char="•"/>
            </a:pPr>
            <a:r>
              <a:rPr lang="es-ES" sz="1600" b="0" dirty="0">
                <a:solidFill>
                  <a:srgbClr val="000066"/>
                </a:solidFill>
                <a:effectLst/>
              </a:rPr>
              <a:t>Reacciones de transposición.</a:t>
            </a:r>
          </a:p>
          <a:p>
            <a:pPr marL="2162175" indent="-285750" algn="just" eaLnBrk="1" hangingPunct="1">
              <a:lnSpc>
                <a:spcPct val="140000"/>
              </a:lnSpc>
              <a:spcAft>
                <a:spcPct val="40000"/>
              </a:spcAft>
              <a:buFont typeface="Arial" panose="020B0604020202020204" pitchFamily="34" charset="0"/>
              <a:buChar char="•"/>
            </a:pPr>
            <a:r>
              <a:rPr lang="es-ES" sz="1600" b="0" dirty="0">
                <a:solidFill>
                  <a:srgbClr val="000066"/>
                </a:solidFill>
                <a:effectLst/>
              </a:rPr>
              <a:t>Reacciones orgánicas de óxido-reducción.</a:t>
            </a:r>
          </a:p>
        </p:txBody>
      </p:sp>
      <p:sp>
        <p:nvSpPr>
          <p:cNvPr id="7" name="Text Box 19"/>
          <p:cNvSpPr txBox="1">
            <a:spLocks noChangeArrowheads="1"/>
          </p:cNvSpPr>
          <p:nvPr/>
        </p:nvSpPr>
        <p:spPr bwMode="auto">
          <a:xfrm>
            <a:off x="2391774" y="731251"/>
            <a:ext cx="4358886"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Reacciones en química orgánica</a:t>
            </a:r>
          </a:p>
        </p:txBody>
      </p:sp>
      <p:sp>
        <p:nvSpPr>
          <p:cNvPr id="2" name="1 Cerrar llave"/>
          <p:cNvSpPr/>
          <p:nvPr/>
        </p:nvSpPr>
        <p:spPr bwMode="auto">
          <a:xfrm>
            <a:off x="5503595" y="2043758"/>
            <a:ext cx="222427" cy="1052606"/>
          </a:xfrm>
          <a:prstGeom prst="rightBrace">
            <a:avLst/>
          </a:prstGeom>
          <a:noFill/>
          <a:ln w="9525"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MX" sz="1100" b="1" i="0" u="none" strike="noStrike" cap="none" normalizeH="0" baseline="0">
              <a:ln>
                <a:noFill/>
              </a:ln>
              <a:solidFill>
                <a:schemeClr val="tx1"/>
              </a:solidFill>
              <a:effectLst>
                <a:outerShdw blurRad="38100" dist="38100" dir="2700000" algn="tl">
                  <a:srgbClr val="000000">
                    <a:alpha val="43137"/>
                  </a:srgbClr>
                </a:outerShdw>
              </a:effectLst>
              <a:latin typeface="Arial" charset="0"/>
            </a:endParaRPr>
          </a:p>
        </p:txBody>
      </p:sp>
      <p:sp>
        <p:nvSpPr>
          <p:cNvPr id="3" name="2 CuadroTexto"/>
          <p:cNvSpPr txBox="1"/>
          <p:nvPr/>
        </p:nvSpPr>
        <p:spPr>
          <a:xfrm>
            <a:off x="5882137" y="2417009"/>
            <a:ext cx="2374369" cy="307777"/>
          </a:xfrm>
          <a:prstGeom prst="rect">
            <a:avLst/>
          </a:prstGeom>
          <a:noFill/>
        </p:spPr>
        <p:txBody>
          <a:bodyPr wrap="none" rtlCol="0">
            <a:spAutoFit/>
          </a:bodyPr>
          <a:lstStyle/>
          <a:p>
            <a:r>
              <a:rPr lang="es-MX" sz="1400" b="0" dirty="0">
                <a:solidFill>
                  <a:srgbClr val="002060"/>
                </a:solidFill>
                <a:effectLst/>
              </a:rPr>
              <a:t>Principales o más comunes</a:t>
            </a:r>
          </a:p>
        </p:txBody>
      </p:sp>
    </p:spTree>
    <p:extLst>
      <p:ext uri="{BB962C8B-B14F-4D97-AF65-F5344CB8AC3E}">
        <p14:creationId xmlns:p14="http://schemas.microsoft.com/office/powerpoint/2010/main" val="441407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8356">
                                            <p:txEl>
                                              <p:pRg st="0" end="0"/>
                                            </p:txEl>
                                          </p:spTgt>
                                        </p:tgtEl>
                                        <p:attrNameLst>
                                          <p:attrName>style.visibility</p:attrName>
                                        </p:attrNameLst>
                                      </p:cBhvr>
                                      <p:to>
                                        <p:strVal val="visible"/>
                                      </p:to>
                                    </p:set>
                                    <p:animEffect transition="in" filter="strips(downRight)">
                                      <p:cBhvr>
                                        <p:cTn id="7" dur="500"/>
                                        <p:tgtEl>
                                          <p:spTgt spid="228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28356">
                                            <p:txEl>
                                              <p:pRg st="1" end="1"/>
                                            </p:txEl>
                                          </p:spTgt>
                                        </p:tgtEl>
                                        <p:attrNameLst>
                                          <p:attrName>style.visibility</p:attrName>
                                        </p:attrNameLst>
                                      </p:cBhvr>
                                      <p:to>
                                        <p:strVal val="visible"/>
                                      </p:to>
                                    </p:set>
                                    <p:animEffect transition="in" filter="strips(downRight)">
                                      <p:cBhvr>
                                        <p:cTn id="12" dur="500"/>
                                        <p:tgtEl>
                                          <p:spTgt spid="228356">
                                            <p:txEl>
                                              <p:pRg st="1" end="1"/>
                                            </p:txEl>
                                          </p:spTgt>
                                        </p:tgtEl>
                                      </p:cBhvr>
                                    </p:animEffect>
                                  </p:childTnLst>
                                </p:cTn>
                              </p:par>
                            </p:childTnLst>
                          </p:cTn>
                        </p:par>
                        <p:par>
                          <p:cTn id="13" fill="hold">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228356">
                                            <p:txEl>
                                              <p:pRg st="2" end="2"/>
                                            </p:txEl>
                                          </p:spTgt>
                                        </p:tgtEl>
                                        <p:attrNameLst>
                                          <p:attrName>style.visibility</p:attrName>
                                        </p:attrNameLst>
                                      </p:cBhvr>
                                      <p:to>
                                        <p:strVal val="visible"/>
                                      </p:to>
                                    </p:set>
                                    <p:animEffect transition="in" filter="strips(downRight)">
                                      <p:cBhvr>
                                        <p:cTn id="16" dur="500"/>
                                        <p:tgtEl>
                                          <p:spTgt spid="228356">
                                            <p:txEl>
                                              <p:pRg st="2" end="2"/>
                                            </p:txEl>
                                          </p:spTgt>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228356">
                                            <p:txEl>
                                              <p:pRg st="3" end="3"/>
                                            </p:txEl>
                                          </p:spTgt>
                                        </p:tgtEl>
                                        <p:attrNameLst>
                                          <p:attrName>style.visibility</p:attrName>
                                        </p:attrNameLst>
                                      </p:cBhvr>
                                      <p:to>
                                        <p:strVal val="visible"/>
                                      </p:to>
                                    </p:set>
                                    <p:animEffect transition="in" filter="strips(downRight)">
                                      <p:cBhvr>
                                        <p:cTn id="20" dur="500"/>
                                        <p:tgtEl>
                                          <p:spTgt spid="228356">
                                            <p:txEl>
                                              <p:pRg st="3" end="3"/>
                                            </p:txEl>
                                          </p:spTgt>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228356">
                                            <p:txEl>
                                              <p:pRg st="4" end="4"/>
                                            </p:txEl>
                                          </p:spTgt>
                                        </p:tgtEl>
                                        <p:attrNameLst>
                                          <p:attrName>style.visibility</p:attrName>
                                        </p:attrNameLst>
                                      </p:cBhvr>
                                      <p:to>
                                        <p:strVal val="visible"/>
                                      </p:to>
                                    </p:set>
                                    <p:animEffect transition="in" filter="strips(downRight)">
                                      <p:cBhvr>
                                        <p:cTn id="24" dur="500"/>
                                        <p:tgtEl>
                                          <p:spTgt spid="228356">
                                            <p:txEl>
                                              <p:pRg st="4" end="4"/>
                                            </p:txEl>
                                          </p:spTgt>
                                        </p:tgtEl>
                                      </p:cBhvr>
                                    </p:animEffect>
                                  </p:childTnLst>
                                </p:cTn>
                              </p:par>
                            </p:childTnLst>
                          </p:cTn>
                        </p:par>
                        <p:par>
                          <p:cTn id="25" fill="hold">
                            <p:stCondLst>
                              <p:cond delay="2000"/>
                            </p:stCondLst>
                            <p:childTnLst>
                              <p:par>
                                <p:cTn id="26" presetID="18" presetClass="entr" presetSubtype="6" fill="hold" grpId="0" nodeType="afterEffect">
                                  <p:stCondLst>
                                    <p:cond delay="0"/>
                                  </p:stCondLst>
                                  <p:childTnLst>
                                    <p:set>
                                      <p:cBhvr>
                                        <p:cTn id="27" dur="1" fill="hold">
                                          <p:stCondLst>
                                            <p:cond delay="0"/>
                                          </p:stCondLst>
                                        </p:cTn>
                                        <p:tgtEl>
                                          <p:spTgt spid="228356">
                                            <p:txEl>
                                              <p:pRg st="5" end="5"/>
                                            </p:txEl>
                                          </p:spTgt>
                                        </p:tgtEl>
                                        <p:attrNameLst>
                                          <p:attrName>style.visibility</p:attrName>
                                        </p:attrNameLst>
                                      </p:cBhvr>
                                      <p:to>
                                        <p:strVal val="visible"/>
                                      </p:to>
                                    </p:set>
                                    <p:animEffect transition="in" filter="strips(downRight)">
                                      <p:cBhvr>
                                        <p:cTn id="28" dur="500"/>
                                        <p:tgtEl>
                                          <p:spTgt spid="22835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par>
                          <p:cTn id="34" fill="hold">
                            <p:stCondLst>
                              <p:cond delay="500"/>
                            </p:stCondLst>
                            <p:childTnLst>
                              <p:par>
                                <p:cTn id="35" presetID="18" presetClass="entr" presetSubtype="6"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trips(downRigh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uiExpand="1" build="p"/>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9"/>
          <p:cNvSpPr txBox="1">
            <a:spLocks noChangeArrowheads="1"/>
          </p:cNvSpPr>
          <p:nvPr/>
        </p:nvSpPr>
        <p:spPr bwMode="auto">
          <a:xfrm>
            <a:off x="3027363" y="731251"/>
            <a:ext cx="3087705"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Reacciones de adición</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0212" y="1844824"/>
            <a:ext cx="6222006" cy="531622"/>
          </a:xfrm>
          <a:prstGeom prst="rect">
            <a:avLst/>
          </a:prstGeom>
          <a:noFill/>
          <a:ln>
            <a:noFill/>
          </a:ln>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096" y="2913367"/>
            <a:ext cx="7634238" cy="1451737"/>
          </a:xfrm>
          <a:prstGeom prst="rect">
            <a:avLst/>
          </a:prstGeom>
          <a:noFill/>
          <a:ln>
            <a:noFill/>
          </a:ln>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76008" y="4637147"/>
            <a:ext cx="6590414" cy="1513078"/>
          </a:xfrm>
          <a:prstGeom prst="rect">
            <a:avLst/>
          </a:prstGeom>
          <a:noFill/>
          <a:ln>
            <a:noFill/>
          </a:ln>
        </p:spPr>
      </p:pic>
    </p:spTree>
    <p:extLst>
      <p:ext uri="{BB962C8B-B14F-4D97-AF65-F5344CB8AC3E}">
        <p14:creationId xmlns:p14="http://schemas.microsoft.com/office/powerpoint/2010/main" val="3786667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9"/>
          <p:cNvSpPr txBox="1">
            <a:spLocks noChangeArrowheads="1"/>
          </p:cNvSpPr>
          <p:nvPr/>
        </p:nvSpPr>
        <p:spPr bwMode="auto">
          <a:xfrm>
            <a:off x="2758060" y="731251"/>
            <a:ext cx="3626314"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Reacciones de eliminación</a:t>
            </a:r>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037" y="3216384"/>
            <a:ext cx="7200360" cy="1508760"/>
          </a:xfrm>
          <a:prstGeom prst="rect">
            <a:avLst/>
          </a:prstGeom>
          <a:noFill/>
          <a:ln>
            <a:noFill/>
          </a:ln>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2944" y="5157192"/>
            <a:ext cx="5476546" cy="1051560"/>
          </a:xfrm>
          <a:prstGeom prst="rect">
            <a:avLst/>
          </a:prstGeom>
          <a:noFill/>
          <a:ln>
            <a:noFill/>
          </a:ln>
        </p:spPr>
      </p:pic>
      <p:pic>
        <p:nvPicPr>
          <p:cNvPr id="1027"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6058" y="1412776"/>
            <a:ext cx="6770318" cy="155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023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Ingeniería3">
  <a:themeElements>
    <a:clrScheme name="">
      <a:dk1>
        <a:srgbClr val="000000"/>
      </a:dk1>
      <a:lt1>
        <a:srgbClr val="FFFFFF"/>
      </a:lt1>
      <a:dk2>
        <a:srgbClr val="000000"/>
      </a:dk2>
      <a:lt2>
        <a:srgbClr val="B2B2B2"/>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1_Ingeniería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 sz="11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 sz="11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Ingeniería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ngeniería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ngeniería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ngeniería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ngeniería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ngeniería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ngeniería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7139</TotalTime>
  <Words>1348</Words>
  <Application>Microsoft Office PowerPoint</Application>
  <PresentationFormat>Presentación en pantalla (4:3)</PresentationFormat>
  <Paragraphs>130</Paragraphs>
  <Slides>27</Slides>
  <Notes>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27</vt:i4>
      </vt:variant>
    </vt:vector>
  </HeadingPairs>
  <TitlesOfParts>
    <vt:vector size="30" baseType="lpstr">
      <vt:lpstr>Arial</vt:lpstr>
      <vt:lpstr>Times New Roman</vt:lpstr>
      <vt:lpstr>1_Ingeniería3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Alfredo Velásquez Márquez</dc:creator>
  <cp:lastModifiedBy>Alfredo Velásquez M.</cp:lastModifiedBy>
  <cp:revision>287</cp:revision>
  <cp:lastPrinted>2013-10-18T00:37:13Z</cp:lastPrinted>
  <dcterms:created xsi:type="dcterms:W3CDTF">2005-07-23T04:28:49Z</dcterms:created>
  <dcterms:modified xsi:type="dcterms:W3CDTF">2018-02-04T08:55:44Z</dcterms:modified>
</cp:coreProperties>
</file>