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12" r:id="rId4"/>
    <p:sldId id="332" r:id="rId5"/>
    <p:sldId id="313" r:id="rId6"/>
    <p:sldId id="314" r:id="rId7"/>
    <p:sldId id="315" r:id="rId8"/>
    <p:sldId id="316" r:id="rId9"/>
    <p:sldId id="317" r:id="rId10"/>
    <p:sldId id="318" r:id="rId11"/>
    <p:sldId id="319" r:id="rId12"/>
    <p:sldId id="321" r:id="rId13"/>
    <p:sldId id="324" r:id="rId14"/>
    <p:sldId id="323" r:id="rId15"/>
    <p:sldId id="325" r:id="rId16"/>
    <p:sldId id="326" r:id="rId17"/>
    <p:sldId id="327" r:id="rId18"/>
    <p:sldId id="328" r:id="rId19"/>
    <p:sldId id="329" r:id="rId20"/>
    <p:sldId id="330" r:id="rId21"/>
    <p:sldId id="331" r:id="rId22"/>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AES" cryptAlgorithmClass="hash" cryptAlgorithmType="typeAny" cryptAlgorithmSid="14" spinCount="100000" saltData="sq6fTRKWnyt/jxAlqO10TA==" hashData="H3juedfRMm2kNhVsT/usg6ddkaL+tA9LQthvwZNAM38qjmY1h1+NqVPxU4vyhvwmLhJ3+fO2+EgZre+olLvum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0"/>
    <a:srgbClr val="000066"/>
    <a:srgbClr val="FAFAE6"/>
    <a:srgbClr val="FAFAD2"/>
    <a:srgbClr val="CCECFF"/>
    <a:srgbClr val="000099"/>
    <a:srgbClr val="FF9900"/>
    <a:srgbClr val="00FFCC"/>
    <a:srgbClr val="66FF33"/>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09" autoAdjust="0"/>
    <p:restoredTop sz="94684" autoAdjust="0"/>
  </p:normalViewPr>
  <p:slideViewPr>
    <p:cSldViewPr showGuides="1">
      <p:cViewPr varScale="1">
        <p:scale>
          <a:sx n="86" d="100"/>
          <a:sy n="86" d="100"/>
        </p:scale>
        <p:origin x="8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069A358-2022-45EA-8E18-0884BA1E00F1}"/>
              </a:ext>
            </a:extLst>
          </p:cNvPr>
          <p:cNvSpPr>
            <a:spLocks noChangeArrowheads="1"/>
          </p:cNvSpPr>
          <p:nvPr userDrawn="1"/>
        </p:nvSpPr>
        <p:spPr bwMode="auto">
          <a:xfrm>
            <a:off x="1" y="1008029"/>
            <a:ext cx="9144000" cy="252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noAutofit/>
          </a:bodyPr>
          <a:lstStyle/>
          <a:p>
            <a:endParaRPr lang="es-MX" sz="2338" dirty="0"/>
          </a:p>
        </p:txBody>
      </p:sp>
      <p:sp>
        <p:nvSpPr>
          <p:cNvPr id="12" name="Text Box 9">
            <a:extLst>
              <a:ext uri="{FF2B5EF4-FFF2-40B4-BE49-F238E27FC236}">
                <a16:creationId xmlns:a16="http://schemas.microsoft.com/office/drawing/2014/main" id="{CFB32CA1-15EF-4C00-904A-978E37632A05}"/>
              </a:ext>
            </a:extLst>
          </p:cNvPr>
          <p:cNvSpPr txBox="1">
            <a:spLocks noChangeArrowheads="1"/>
          </p:cNvSpPr>
          <p:nvPr userDrawn="1"/>
        </p:nvSpPr>
        <p:spPr bwMode="auto">
          <a:xfrm>
            <a:off x="2785963" y="53247"/>
            <a:ext cx="3572074" cy="393954"/>
          </a:xfrm>
          <a:prstGeom prst="rect">
            <a:avLst/>
          </a:prstGeom>
          <a:noFill/>
          <a:ln w="9525">
            <a:noFill/>
            <a:miter lim="800000"/>
            <a:headEnd/>
            <a:tailEnd/>
          </a:ln>
          <a:effectLst/>
        </p:spPr>
        <p:txBody>
          <a:bodyPr>
            <a:spAutoFit/>
          </a:body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8" name="Text Box 10">
            <a:extLst>
              <a:ext uri="{FF2B5EF4-FFF2-40B4-BE49-F238E27FC236}">
                <a16:creationId xmlns:a16="http://schemas.microsoft.com/office/drawing/2014/main" id="{7E207030-1542-41D1-A9D7-12E577F87CD2}"/>
              </a:ext>
            </a:extLst>
          </p:cNvPr>
          <p:cNvSpPr txBox="1">
            <a:spLocks noChangeArrowheads="1"/>
          </p:cNvSpPr>
          <p:nvPr userDrawn="1"/>
        </p:nvSpPr>
        <p:spPr bwMode="auto">
          <a:xfrm>
            <a:off x="2937966" y="446410"/>
            <a:ext cx="3268067" cy="246286"/>
          </a:xfrm>
          <a:prstGeom prst="rect">
            <a:avLst/>
          </a:prstGeom>
          <a:noFill/>
          <a:ln w="9525">
            <a:noFill/>
            <a:miter lim="800000"/>
            <a:headEnd/>
            <a:tailEnd/>
          </a:ln>
          <a:effectLst/>
        </p:spPr>
        <p:txBody>
          <a:bodyPr wrap="square">
            <a:spAutoFit/>
          </a:body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pic>
        <p:nvPicPr>
          <p:cNvPr id="19" name="Imagen 18">
            <a:extLst>
              <a:ext uri="{FF2B5EF4-FFF2-40B4-BE49-F238E27FC236}">
                <a16:creationId xmlns:a16="http://schemas.microsoft.com/office/drawing/2014/main" id="{F9E0690E-4D6F-4721-9360-BAEB5874873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8845" y="0"/>
            <a:ext cx="1003095" cy="1253942"/>
          </a:xfrm>
          <a:prstGeom prst="rect">
            <a:avLst/>
          </a:prstGeom>
        </p:spPr>
      </p:pic>
      <p:pic>
        <p:nvPicPr>
          <p:cNvPr id="20" name="Imagen 19">
            <a:extLst>
              <a:ext uri="{FF2B5EF4-FFF2-40B4-BE49-F238E27FC236}">
                <a16:creationId xmlns:a16="http://schemas.microsoft.com/office/drawing/2014/main" id="{79AAEE5A-B607-423C-BB86-52B71BC080F2}"/>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13379" y="-12899"/>
            <a:ext cx="1083259" cy="1212152"/>
          </a:xfrm>
          <a:prstGeom prst="rect">
            <a:avLst/>
          </a:prstGeom>
        </p:spPr>
      </p:pic>
      <p:sp>
        <p:nvSpPr>
          <p:cNvPr id="21" name="Rectangle 12">
            <a:extLst>
              <a:ext uri="{FF2B5EF4-FFF2-40B4-BE49-F238E27FC236}">
                <a16:creationId xmlns:a16="http://schemas.microsoft.com/office/drawing/2014/main" id="{F558CA5C-E14F-40FE-8278-FD5D40EAC8FC}"/>
              </a:ext>
            </a:extLst>
          </p:cNvPr>
          <p:cNvSpPr>
            <a:spLocks noChangeArrowheads="1"/>
          </p:cNvSpPr>
          <p:nvPr userDrawn="1"/>
        </p:nvSpPr>
        <p:spPr bwMode="auto">
          <a:xfrm>
            <a:off x="1" y="6607363"/>
            <a:ext cx="9144000" cy="252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noAutofit/>
          </a:bodyPr>
          <a:lstStyle/>
          <a:p>
            <a:endParaRPr lang="es-MX" sz="2338"/>
          </a:p>
        </p:txBody>
      </p:sp>
      <p:sp>
        <p:nvSpPr>
          <p:cNvPr id="22" name="Text Box 13">
            <a:extLst>
              <a:ext uri="{FF2B5EF4-FFF2-40B4-BE49-F238E27FC236}">
                <a16:creationId xmlns:a16="http://schemas.microsoft.com/office/drawing/2014/main" id="{006E72C8-03C4-4851-BF9B-A454BFAEC47D}"/>
              </a:ext>
            </a:extLst>
          </p:cNvPr>
          <p:cNvSpPr txBox="1">
            <a:spLocks noChangeArrowheads="1"/>
          </p:cNvSpPr>
          <p:nvPr userDrawn="1"/>
        </p:nvSpPr>
        <p:spPr bwMode="auto">
          <a:xfrm>
            <a:off x="8508908" y="6564517"/>
            <a:ext cx="623032" cy="337692"/>
          </a:xfrm>
          <a:prstGeom prst="rect">
            <a:avLst/>
          </a:prstGeom>
          <a:noFill/>
          <a:ln w="9525">
            <a:noFill/>
            <a:miter lim="800000"/>
            <a:headEnd/>
            <a:tailEnd/>
          </a:ln>
          <a:effectLst/>
        </p:spPr>
        <p:txBody>
          <a:bodyPr wrap="none">
            <a:spAutoFit/>
            <a:flatTx/>
          </a:body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 Id="rId5" Type="http://schemas.openxmlformats.org/officeDocument/2006/relationships/image" Target="../media/image37.png"/><Relationship Id="rId4" Type="http://schemas.openxmlformats.org/officeDocument/2006/relationships/image" Target="../media/image36.png"/></Relationships>
</file>

<file path=ppt/slides/_rels/slide11.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4.png"/><Relationship Id="rId7" Type="http://schemas.openxmlformats.org/officeDocument/2006/relationships/image" Target="../media/image390.png"/><Relationship Id="rId2" Type="http://schemas.openxmlformats.org/officeDocument/2006/relationships/image" Target="../media/image38.png"/><Relationship Id="rId1" Type="http://schemas.openxmlformats.org/officeDocument/2006/relationships/slideLayout" Target="../slideLayouts/slideLayout1.xml"/><Relationship Id="rId6" Type="http://schemas.openxmlformats.org/officeDocument/2006/relationships/image" Target="../media/image380.png"/><Relationship Id="rId5" Type="http://schemas.openxmlformats.org/officeDocument/2006/relationships/image" Target="../media/image39.png"/><Relationship Id="rId4" Type="http://schemas.openxmlformats.org/officeDocument/2006/relationships/image" Target="../media/image370.png"/></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13.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45.png"/><Relationship Id="rId4" Type="http://schemas.openxmlformats.org/officeDocument/2006/relationships/image" Target="../media/image43.png"/><Relationship Id="rId9" Type="http://schemas.openxmlformats.org/officeDocument/2006/relationships/image" Target="../media/image290.png"/></Relationships>
</file>

<file path=ppt/slides/_rels/slide1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0.png"/><Relationship Id="rId1" Type="http://schemas.openxmlformats.org/officeDocument/2006/relationships/slideLayout" Target="../slideLayouts/slideLayout1.xml"/><Relationship Id="rId5" Type="http://schemas.openxmlformats.org/officeDocument/2006/relationships/image" Target="../media/image48.png"/><Relationship Id="rId4" Type="http://schemas.openxmlformats.org/officeDocument/2006/relationships/image" Target="../media/image47.png"/></Relationships>
</file>

<file path=ppt/slides/_rels/slide1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6"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8" Type="http://schemas.openxmlformats.org/officeDocument/2006/relationships/image" Target="../media/image280.png"/><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32.png"/><Relationship Id="rId4" Type="http://schemas.openxmlformats.org/officeDocument/2006/relationships/image" Target="../media/image30.png"/><Relationship Id="rId9" Type="http://schemas.openxmlformats.org/officeDocument/2006/relationships/image" Target="../media/image290.png"/></Relationships>
</file>

<file path=ppt/slides/_rels/slide9.xml.rels><?xml version="1.0" encoding="UTF-8" standalone="yes"?>
<Relationships xmlns="http://schemas.openxmlformats.org/package/2006/relationships"><Relationship Id="rId3" Type="http://schemas.openxmlformats.org/officeDocument/2006/relationships/image" Target="../media/image320.png"/><Relationship Id="rId2" Type="http://schemas.openxmlformats.org/officeDocument/2006/relationships/image" Target="../media/image310.png"/><Relationship Id="rId1" Type="http://schemas.openxmlformats.org/officeDocument/2006/relationships/slideLayout" Target="../slideLayouts/slideLayout1.xml"/><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611560" y="1844824"/>
            <a:ext cx="7920880" cy="2850011"/>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nSpc>
                <a:spcPct val="140000"/>
              </a:lnSpc>
            </a:pPr>
            <a:r>
              <a:rPr lang="es-ES" sz="4400" b="1" dirty="0">
                <a:solidFill>
                  <a:srgbClr val="000066"/>
                </a:solidFill>
                <a:latin typeface="Arial" pitchFamily="34" charset="0"/>
                <a:cs typeface="Arial" pitchFamily="34" charset="0"/>
              </a:rPr>
              <a:t>EXPERIMENTO DE</a:t>
            </a:r>
          </a:p>
          <a:p>
            <a:pPr>
              <a:lnSpc>
                <a:spcPct val="140000"/>
              </a:lnSpc>
            </a:pPr>
            <a:r>
              <a:rPr lang="es-ES" sz="4400" b="1" dirty="0">
                <a:solidFill>
                  <a:srgbClr val="000066"/>
                </a:solidFill>
                <a:latin typeface="Arial" pitchFamily="34" charset="0"/>
                <a:cs typeface="Arial" pitchFamily="34" charset="0"/>
              </a:rPr>
              <a:t>  R.  A.  MILLIKAN</a:t>
            </a:r>
          </a:p>
          <a:p>
            <a:pPr>
              <a:lnSpc>
                <a:spcPct val="140000"/>
              </a:lnSpc>
            </a:pPr>
            <a:endParaRPr lang="es-ES" sz="2000" b="1" dirty="0">
              <a:solidFill>
                <a:srgbClr val="000066"/>
              </a:solidFill>
              <a:latin typeface="Arial" pitchFamily="34" charset="0"/>
              <a:cs typeface="Arial" pitchFamily="34" charset="0"/>
            </a:endParaRPr>
          </a:p>
          <a:p>
            <a:pPr>
              <a:lnSpc>
                <a:spcPct val="140000"/>
              </a:lnSpc>
            </a:pPr>
            <a:r>
              <a:rPr lang="es-ES" sz="2000" b="1" dirty="0">
                <a:solidFill>
                  <a:srgbClr val="000066"/>
                </a:solidFill>
                <a:latin typeface="Arial" pitchFamily="34" charset="0"/>
                <a:cs typeface="Arial" pitchFamily="34" charset="0"/>
              </a:rPr>
              <a:t>(Determinación de la Carga de los Electrones)</a:t>
            </a:r>
          </a:p>
        </p:txBody>
      </p:sp>
      <p:sp>
        <p:nvSpPr>
          <p:cNvPr id="2" name="1 CuadroTexto"/>
          <p:cNvSpPr txBox="1"/>
          <p:nvPr/>
        </p:nvSpPr>
        <p:spPr>
          <a:xfrm>
            <a:off x="3059832" y="5269541"/>
            <a:ext cx="3168352" cy="307777"/>
          </a:xfrm>
          <a:prstGeom prst="rect">
            <a:avLst/>
          </a:prstGeom>
          <a:noFill/>
        </p:spPr>
        <p:txBody>
          <a:bodyPr wrap="square" rtlCol="0">
            <a:spAutoFit/>
          </a:bodyPr>
          <a:lstStyle/>
          <a:p>
            <a:r>
              <a:rPr lang="es-MX" sz="1400" b="1" i="1" dirty="0">
                <a:solidFill>
                  <a:srgbClr val="000066"/>
                </a:solidFill>
              </a:rPr>
              <a:t>M. C. Q.  Alfredo Velásquez Márquez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Sustituyendo las expresiones correspondientes a las diferentes fuerzas en la expresión de equilibrio anterior,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549630" y="2240577"/>
                <a:ext cx="2349040"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549630" y="2240577"/>
                <a:ext cx="2349040" cy="391902"/>
              </a:xfrm>
              <a:prstGeom prst="rect">
                <a:avLst/>
              </a:prstGeom>
              <a:blipFill rotWithShape="0">
                <a:blip r:embed="rId2"/>
                <a:stretch>
                  <a:fillRect b="-93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93045"/>
                <a:ext cx="6614658" cy="719749"/>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𝑑</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93045"/>
                <a:ext cx="6614658" cy="719749"/>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52902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 esta expresión se puede despejar la carga de la gota,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1773766" y="4045195"/>
                <a:ext cx="5606546" cy="714683"/>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ES_tradnl" sz="1800" b="0" i="1" smtClean="0">
                          <a:solidFill>
                            <a:srgbClr val="000099"/>
                          </a:solidFill>
                          <a:latin typeface="Cambria Math" panose="02040503050406030204" pitchFamily="18" charset="0"/>
                        </a:rPr>
                        <m:t>𝑄</m:t>
                      </m:r>
                      <m:r>
                        <a:rPr lang="es-ES_tradnl" sz="1800" b="0" i="1" smtClean="0">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r>
                                <a:rPr lang="es-ES_tradnl" sz="1800" b="0" i="1">
                                  <a:solidFill>
                                    <a:srgbClr val="000099"/>
                                  </a:solidFill>
                                  <a:latin typeface="Cambria Math" panose="02040503050406030204" pitchFamily="18" charset="0"/>
                                </a:rPr>
                                <m:t>4</m:t>
                              </m:r>
                            </m:num>
                            <m:den>
                              <m:r>
                                <a:rPr lang="es-ES_tradnl" sz="1800" b="0" i="1">
                                  <a:solidFill>
                                    <a:srgbClr val="000099"/>
                                  </a:solidFill>
                                  <a:latin typeface="Cambria Math" panose="02040503050406030204" pitchFamily="18" charset="0"/>
                                </a:rPr>
                                <m:t>3</m:t>
                              </m:r>
                            </m:den>
                          </m:f>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𝜋</m:t>
                          </m:r>
                          <m:r>
                            <a:rPr lang="es-ES_tradnl" sz="1800" b="0" i="1">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ES_tradnl" sz="1800" b="0" i="1">
                                  <a:solidFill>
                                    <a:srgbClr val="000099"/>
                                  </a:solidFill>
                                  <a:latin typeface="Cambria Math" panose="02040503050406030204" pitchFamily="18" charset="0"/>
                                </a:rPr>
                                <m:t>𝑟</m:t>
                              </m:r>
                            </m:e>
                            <m:sup>
                              <m:r>
                                <a:rPr lang="es-ES_tradnl" sz="1800" b="0" i="1">
                                  <a:solidFill>
                                    <a:srgbClr val="000099"/>
                                  </a:solidFill>
                                  <a:latin typeface="Cambria Math" panose="02040503050406030204" pitchFamily="18" charset="0"/>
                                </a:rPr>
                                <m:t>3</m:t>
                              </m:r>
                            </m:sup>
                          </m:sSup>
                          <m:r>
                            <a:rPr lang="es-ES_tradnl" sz="1800" b="0" i="1">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𝑔</m:t>
                          </m:r>
                          <m:r>
                            <a:rPr lang="es-ES_tradnl" sz="1800" b="0" i="1">
                              <a:solidFill>
                                <a:srgbClr val="000099"/>
                              </a:solidFill>
                              <a:latin typeface="Cambria Math" panose="02040503050406030204" pitchFamily="18" charset="0"/>
                            </a:rPr>
                            <m:t>−6∙</m:t>
                          </m:r>
                          <m:r>
                            <a:rPr lang="es-ES_tradnl" sz="1800" b="0" i="1">
                              <a:solidFill>
                                <a:srgbClr val="000099"/>
                              </a:solidFill>
                              <a:latin typeface="Cambria Math" panose="02040503050406030204" pitchFamily="18" charset="0"/>
                            </a:rPr>
                            <m:t>𝜋</m:t>
                          </m:r>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𝑟</m:t>
                          </m:r>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𝜂</m:t>
                          </m:r>
                          <m:r>
                            <a:rPr lang="es-ES_tradnl" sz="1800" b="0" i="1">
                              <a:solidFill>
                                <a:srgbClr val="000099"/>
                              </a:solidFill>
                              <a:latin typeface="Cambria Math" panose="02040503050406030204" pitchFamily="18" charset="0"/>
                            </a:rPr>
                            <m:t>∙</m:t>
                          </m:r>
                          <m:sSub>
                            <m:sSubPr>
                              <m:ctrlPr>
                                <a:rPr lang="es-MX" sz="1800" i="1">
                                  <a:solidFill>
                                    <a:srgbClr val="000099"/>
                                  </a:solidFill>
                                  <a:latin typeface="Cambria Math" panose="02040503050406030204" pitchFamily="18" charset="0"/>
                                </a:rPr>
                              </m:ctrlPr>
                            </m:sSubPr>
                            <m:e>
                              <m:r>
                                <a:rPr lang="es-ES_tradnl" sz="1800" b="0" i="1">
                                  <a:solidFill>
                                    <a:srgbClr val="000099"/>
                                  </a:solidFill>
                                  <a:latin typeface="Cambria Math" panose="02040503050406030204" pitchFamily="18" charset="0"/>
                                </a:rPr>
                                <m:t>𝑣</m:t>
                              </m:r>
                            </m:e>
                            <m:sub>
                              <m:r>
                                <a:rPr lang="es-ES_tradnl" sz="1800" b="0" i="1">
                                  <a:solidFill>
                                    <a:srgbClr val="000099"/>
                                  </a:solidFill>
                                  <a:latin typeface="Cambria Math" panose="02040503050406030204" pitchFamily="18" charset="0"/>
                                </a:rPr>
                                <m:t>𝑑</m:t>
                              </m:r>
                            </m:sub>
                          </m:sSub>
                        </m:e>
                      </m:d>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sSub>
                                <m:sSubPr>
                                  <m:ctrlPr>
                                    <a:rPr lang="es-MX" sz="1800" i="1" smtClean="0">
                                      <a:solidFill>
                                        <a:srgbClr val="000099"/>
                                      </a:solidFill>
                                      <a:latin typeface="Cambria Math" panose="02040503050406030204" pitchFamily="18" charset="0"/>
                                    </a:rPr>
                                  </m:ctrlPr>
                                </m:sSubPr>
                                <m:e>
                                  <m:r>
                                    <a:rPr lang="es-MX" sz="1800" b="0" i="1" smtClean="0">
                                      <a:solidFill>
                                        <a:srgbClr val="000099"/>
                                      </a:solidFill>
                                      <a:latin typeface="Cambria Math" panose="02040503050406030204" pitchFamily="18" charset="0"/>
                                    </a:rPr>
                                    <m:t>𝑑</m:t>
                                  </m:r>
                                </m:e>
                                <m:sub>
                                  <m:r>
                                    <a:rPr lang="es-MX" sz="1800" b="0" i="1" smtClean="0">
                                      <a:solidFill>
                                        <a:srgbClr val="000099"/>
                                      </a:solidFill>
                                      <a:latin typeface="Cambria Math" panose="02040503050406030204" pitchFamily="18" charset="0"/>
                                    </a:rPr>
                                    <m:t>𝑝</m:t>
                                  </m:r>
                                </m:sub>
                              </m:sSub>
                            </m:num>
                            <m:den>
                              <m:r>
                                <a:rPr lang="es-ES_tradnl" sz="1800" b="0" i="1">
                                  <a:solidFill>
                                    <a:srgbClr val="000099"/>
                                  </a:solidFill>
                                  <a:latin typeface="Cambria Math" panose="02040503050406030204" pitchFamily="18" charset="0"/>
                                </a:rPr>
                                <m:t>𝑉</m:t>
                              </m:r>
                            </m:den>
                          </m:f>
                        </m:e>
                      </m:d>
                    </m:oMath>
                  </m:oMathPara>
                </a14:m>
                <a:endParaRPr lang="es-MX" sz="1800" i="1"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1773766" y="4045195"/>
                <a:ext cx="5606546" cy="714683"/>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p:sp>
        <p:nvSpPr>
          <p:cNvPr id="8" name="Text Box 44"/>
          <p:cNvSpPr txBox="1">
            <a:spLocks noChangeArrowheads="1"/>
          </p:cNvSpPr>
          <p:nvPr/>
        </p:nvSpPr>
        <p:spPr bwMode="auto">
          <a:xfrm>
            <a:off x="2790340" y="786190"/>
            <a:ext cx="3573414"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caída con campo eléctrico</a:t>
            </a:r>
          </a:p>
        </p:txBody>
      </p:sp>
      <mc:AlternateContent xmlns:mc="http://schemas.openxmlformats.org/markup-compatibility/2006" xmlns:a14="http://schemas.microsoft.com/office/drawing/2010/main">
        <mc:Choice Requires="a14">
          <p:sp>
            <p:nvSpPr>
              <p:cNvPr id="9" name="Text Box 44"/>
              <p:cNvSpPr txBox="1">
                <a:spLocks noChangeArrowheads="1"/>
              </p:cNvSpPr>
              <p:nvPr/>
            </p:nvSpPr>
            <p:spPr bwMode="auto">
              <a:xfrm>
                <a:off x="549630" y="5131920"/>
                <a:ext cx="8054818" cy="793872"/>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Después de calcular el radio de la gota en caída libre, se impone una diferencia de potencial para generar el campo eléctrico que disminuye la velocidad de caída de la gota, se calcula esa velocidad de descenso (</a:t>
                </a:r>
                <a14:m>
                  <m:oMath xmlns:m="http://schemas.openxmlformats.org/officeDocument/2006/math">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𝑑</m:t>
                        </m:r>
                      </m:sub>
                    </m:sSub>
                  </m:oMath>
                </a14:m>
                <a:r>
                  <a:rPr lang="es-MX" sz="1400" dirty="0">
                    <a:solidFill>
                      <a:srgbClr val="000099"/>
                    </a:solidFill>
                    <a:latin typeface="Arial" charset="0"/>
                  </a:rPr>
                  <a:t>), y posteriormente se calcula la carga de la gota. </a:t>
                </a:r>
                <a:endParaRPr lang="es-ES" sz="1400" dirty="0">
                  <a:solidFill>
                    <a:srgbClr val="000099"/>
                  </a:solidFill>
                  <a:latin typeface="Arial" charset="0"/>
                </a:endParaRPr>
              </a:p>
            </p:txBody>
          </p:sp>
        </mc:Choice>
        <mc:Fallback xmlns="">
          <p:sp>
            <p:nvSpPr>
              <p:cNvPr id="9" name="Text Box 44"/>
              <p:cNvSpPr txBox="1">
                <a:spLocks noRot="1" noChangeAspect="1" noMove="1" noResize="1" noEditPoints="1" noAdjustHandles="1" noChangeArrowheads="1" noChangeShapeType="1" noTextEdit="1"/>
              </p:cNvSpPr>
              <p:nvPr/>
            </p:nvSpPr>
            <p:spPr bwMode="auto">
              <a:xfrm>
                <a:off x="549630" y="5131920"/>
                <a:ext cx="8054818" cy="793872"/>
              </a:xfrm>
              <a:prstGeom prst="rect">
                <a:avLst/>
              </a:prstGeom>
              <a:blipFill rotWithShape="0">
                <a:blip r:embed="rId5"/>
                <a:stretch>
                  <a:fillRect l="-227" t="-1538" r="-227" b="-6154"/>
                </a:stretch>
              </a:blipFill>
              <a:ln w="9525">
                <a:noFill/>
                <a:miter lim="800000"/>
                <a:headEnd/>
                <a:tailEnd/>
              </a:ln>
              <a:effectLst/>
            </p:spPr>
            <p:txBody>
              <a:bodyPr/>
              <a:lstStyle/>
              <a:p>
                <a:r>
                  <a:rPr lang="es-MX">
                    <a:noFill/>
                  </a:rPr>
                  <a:t> </a:t>
                </a:r>
              </a:p>
            </p:txBody>
          </p:sp>
        </mc:Fallback>
      </mc:AlternateContent>
    </p:spTree>
    <p:extLst>
      <p:ext uri="{BB962C8B-B14F-4D97-AF65-F5344CB8AC3E}">
        <p14:creationId xmlns:p14="http://schemas.microsoft.com/office/powerpoint/2010/main" val="14143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2818393" y="786190"/>
            <a:ext cx="3517310"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estática con campo eléctrico</a:t>
            </a:r>
          </a:p>
        </p:txBody>
      </p:sp>
      <p:sp>
        <p:nvSpPr>
          <p:cNvPr id="29" name="Text Box 44"/>
          <p:cNvSpPr txBox="1">
            <a:spLocks noChangeArrowheads="1"/>
          </p:cNvSpPr>
          <p:nvPr/>
        </p:nvSpPr>
        <p:spPr bwMode="auto">
          <a:xfrm>
            <a:off x="549630" y="1556792"/>
            <a:ext cx="8054818" cy="584775"/>
          </a:xfrm>
          <a:prstGeom prst="rect">
            <a:avLst/>
          </a:prstGeom>
          <a:noFill/>
          <a:ln w="9525">
            <a:noFill/>
            <a:miter lim="800000"/>
            <a:headEnd/>
            <a:tailEnd/>
          </a:ln>
          <a:effectLst/>
        </p:spPr>
        <p:txBody>
          <a:bodyPr wrap="square">
            <a:spAutoFit/>
            <a:flatTx/>
          </a:bodyPr>
          <a:lstStyle/>
          <a:p>
            <a:pPr algn="just">
              <a:spcBef>
                <a:spcPct val="50000"/>
              </a:spcBef>
            </a:pPr>
            <a:r>
              <a:rPr lang="es-MX" sz="1600" dirty="0">
                <a:solidFill>
                  <a:srgbClr val="000099"/>
                </a:solidFill>
                <a:latin typeface="Arial" charset="0"/>
              </a:rPr>
              <a:t>Cuando la gota cargada negativamente se encuentra </a:t>
            </a:r>
            <a:r>
              <a:rPr lang="es-MX" sz="1600" b="1" dirty="0">
                <a:solidFill>
                  <a:srgbClr val="FF0000"/>
                </a:solidFill>
                <a:latin typeface="Arial" charset="0"/>
              </a:rPr>
              <a:t>estática</a:t>
            </a:r>
            <a:r>
              <a:rPr lang="es-MX" sz="1600" dirty="0">
                <a:solidFill>
                  <a:srgbClr val="000099"/>
                </a:solidFill>
                <a:latin typeface="Arial" charset="0"/>
              </a:rPr>
              <a:t> bajo la influencia de un campo eléctrico, se ejercen sobre ella diferentes fuerzas.</a:t>
            </a:r>
            <a:endParaRPr lang="es-ES" sz="1600" dirty="0">
              <a:solidFill>
                <a:srgbClr val="000099"/>
              </a:solidFill>
              <a:latin typeface="Arial" charset="0"/>
            </a:endParaRPr>
          </a:p>
        </p:txBody>
      </p:sp>
      <p:sp>
        <p:nvSpPr>
          <p:cNvPr id="2" name="Elipse 1"/>
          <p:cNvSpPr/>
          <p:nvPr/>
        </p:nvSpPr>
        <p:spPr bwMode="auto">
          <a:xfrm>
            <a:off x="5835732" y="3929206"/>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s-MX" sz="1800" dirty="0">
                <a:latin typeface="Arial" panose="020B0604020202020204" pitchFamily="34" charset="0"/>
                <a:cs typeface="Arial" panose="020B0604020202020204" pitchFamily="34" charset="0"/>
              </a:rPr>
              <a:t>▬</a:t>
            </a:r>
          </a:p>
        </p:txBody>
      </p:sp>
      <p:cxnSp>
        <p:nvCxnSpPr>
          <p:cNvPr id="4" name="Conector recto de flecha 3"/>
          <p:cNvCxnSpPr/>
          <p:nvPr/>
        </p:nvCxnSpPr>
        <p:spPr bwMode="auto">
          <a:xfrm>
            <a:off x="6095815" y="4432142"/>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5178850"/>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5178850"/>
                <a:ext cx="409791" cy="358560"/>
              </a:xfrm>
              <a:prstGeom prst="rect">
                <a:avLst/>
              </a:prstGeom>
              <a:blipFill rotWithShape="0">
                <a:blip r:embed="rId2"/>
                <a:stretch>
                  <a:fillRect b="-34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2996952"/>
                <a:ext cx="3037113"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2996952"/>
                <a:ext cx="3037113" cy="369332"/>
              </a:xfrm>
              <a:prstGeom prst="rect">
                <a:avLst/>
              </a:prstGeom>
              <a:blipFill rotWithShape="0">
                <a:blip r:embed="rId4"/>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3410917"/>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3025022"/>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3025022"/>
                <a:ext cx="413254" cy="332912"/>
              </a:xfrm>
              <a:prstGeom prst="rect">
                <a:avLst/>
              </a:prstGeom>
              <a:blipFill rotWithShape="0">
                <a:blip r:embed="rId5"/>
                <a:stretch>
                  <a:fillRect/>
                </a:stretch>
              </a:blipFill>
            </p:spPr>
            <p:txBody>
              <a:bodyPr/>
              <a:lstStyle/>
              <a:p>
                <a:r>
                  <a:rPr lang="es-MX">
                    <a:noFill/>
                  </a:rPr>
                  <a:t> </a:t>
                </a:r>
              </a:p>
            </p:txBody>
          </p:sp>
        </mc:Fallback>
      </mc:AlternateContent>
      <p:sp>
        <p:nvSpPr>
          <p:cNvPr id="288" name="CuadroTexto 287"/>
          <p:cNvSpPr txBox="1"/>
          <p:nvPr/>
        </p:nvSpPr>
        <p:spPr>
          <a:xfrm>
            <a:off x="761259" y="4219751"/>
            <a:ext cx="258275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1124435" y="4684444"/>
                <a:ext cx="1856406"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1124435" y="4684444"/>
                <a:ext cx="1856406" cy="391902"/>
              </a:xfrm>
              <a:prstGeom prst="rect">
                <a:avLst/>
              </a:prstGeom>
              <a:blipFill rotWithShape="0">
                <a:blip r:embed="rId6"/>
                <a:stretch>
                  <a:fillRect b="-461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34082" y="3524054"/>
                <a:ext cx="224612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eléctrica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34082" y="3524054"/>
                <a:ext cx="2246128" cy="369332"/>
              </a:xfrm>
              <a:prstGeom prst="rect">
                <a:avLst/>
              </a:prstGeom>
              <a:blipFill rotWithShape="0">
                <a:blip r:embed="rId7"/>
                <a:stretch>
                  <a:fillRect l="-2446" t="-8197" r="-1630" b="-24590"/>
                </a:stretch>
              </a:blipFill>
            </p:spPr>
            <p:txBody>
              <a:bodyPr/>
              <a:lstStyle/>
              <a:p>
                <a:r>
                  <a:rPr lang="es-MX">
                    <a:noFill/>
                  </a:rPr>
                  <a:t> </a:t>
                </a:r>
              </a:p>
            </p:txBody>
          </p:sp>
        </mc:Fallback>
      </mc:AlternateContent>
      <p:cxnSp>
        <p:nvCxnSpPr>
          <p:cNvPr id="17" name="Conector recto de flecha 16"/>
          <p:cNvCxnSpPr/>
          <p:nvPr/>
        </p:nvCxnSpPr>
        <p:spPr bwMode="auto">
          <a:xfrm flipH="1" flipV="1">
            <a:off x="6095815" y="3166823"/>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18" name="CuadroTexto 17"/>
              <p:cNvSpPr txBox="1"/>
              <p:nvPr/>
            </p:nvSpPr>
            <p:spPr>
              <a:xfrm>
                <a:off x="5894349" y="2780928"/>
                <a:ext cx="402931"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𝑒</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5894349" y="2780928"/>
                <a:ext cx="402931" cy="332912"/>
              </a:xfrm>
              <a:prstGeom prst="rect">
                <a:avLst/>
              </a:prstGeom>
              <a:blipFill rotWithShape="0">
                <a:blip r:embed="rId8"/>
                <a:stretch>
                  <a:fillRect/>
                </a:stretch>
              </a:blipFill>
            </p:spPr>
            <p:txBody>
              <a:bodyPr/>
              <a:lstStyle/>
              <a:p>
                <a:r>
                  <a:rPr lang="es-MX">
                    <a:noFill/>
                  </a:rPr>
                  <a:t> </a:t>
                </a:r>
              </a:p>
            </p:txBody>
          </p:sp>
        </mc:Fallback>
      </mc:AlternateContent>
      <p:sp>
        <p:nvSpPr>
          <p:cNvPr id="20" name="Rectángulo 19"/>
          <p:cNvSpPr/>
          <p:nvPr/>
        </p:nvSpPr>
        <p:spPr bwMode="auto">
          <a:xfrm>
            <a:off x="4943686" y="2419464"/>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dirty="0">
                <a:latin typeface="Arial" panose="020B0604020202020204" pitchFamily="34" charset="0"/>
                <a:cs typeface="Arial" panose="020B0604020202020204" pitchFamily="34" charset="0"/>
              </a:rPr>
              <a:t>+   +   +   +   +</a:t>
            </a:r>
            <a:endParaRPr kumimoji="0" lang="es-MX"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Rectángulo 20"/>
          <p:cNvSpPr/>
          <p:nvPr/>
        </p:nvSpPr>
        <p:spPr bwMode="auto">
          <a:xfrm>
            <a:off x="4943686" y="5661248"/>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3000" dirty="0">
                <a:latin typeface="Arial" panose="020B0604020202020204" pitchFamily="34" charset="0"/>
                <a:cs typeface="Arial" panose="020B0604020202020204" pitchFamily="34" charset="0"/>
              </a:rPr>
              <a:t>-   -   -   -   -</a:t>
            </a:r>
            <a:endParaRPr kumimoji="0" lang="es-MX" sz="30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411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9"/>
                                        </p:tgtEl>
                                        <p:attrNameLst>
                                          <p:attrName>style.visibility</p:attrName>
                                        </p:attrNameLst>
                                      </p:cBhvr>
                                      <p:to>
                                        <p:strVal val="visible"/>
                                      </p:to>
                                    </p:set>
                                    <p:animEffect transition="in" filter="fade">
                                      <p:cBhvr>
                                        <p:cTn id="24" dur="500"/>
                                        <p:tgtEl>
                                          <p:spTgt spid="27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5"/>
                                        </p:tgtEl>
                                        <p:attrNameLst>
                                          <p:attrName>style.visibility</p:attrName>
                                        </p:attrNameLst>
                                      </p:cBhvr>
                                      <p:to>
                                        <p:strVal val="visible"/>
                                      </p:to>
                                    </p:set>
                                    <p:animEffect transition="in" filter="fade">
                                      <p:cBhvr>
                                        <p:cTn id="37" dur="500"/>
                                        <p:tgtEl>
                                          <p:spTgt spid="285"/>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86"/>
                                        </p:tgtEl>
                                        <p:attrNameLst>
                                          <p:attrName>style.visibility</p:attrName>
                                        </p:attrNameLst>
                                      </p:cBhvr>
                                      <p:to>
                                        <p:strVal val="visible"/>
                                      </p:to>
                                    </p:set>
                                    <p:animEffect transition="in" filter="fade">
                                      <p:cBhvr>
                                        <p:cTn id="41" dur="500"/>
                                        <p:tgtEl>
                                          <p:spTgt spid="286"/>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87"/>
                                        </p:tgtEl>
                                        <p:attrNameLst>
                                          <p:attrName>style.visibility</p:attrName>
                                        </p:attrNameLst>
                                      </p:cBhvr>
                                      <p:to>
                                        <p:strVal val="visible"/>
                                      </p:to>
                                    </p:set>
                                    <p:animEffect transition="in" filter="fade">
                                      <p:cBhvr>
                                        <p:cTn id="45" dur="500"/>
                                        <p:tgtEl>
                                          <p:spTgt spid="28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88"/>
                                        </p:tgtEl>
                                        <p:attrNameLst>
                                          <p:attrName>style.visibility</p:attrName>
                                        </p:attrNameLst>
                                      </p:cBhvr>
                                      <p:to>
                                        <p:strVal val="visible"/>
                                      </p:to>
                                    </p:set>
                                    <p:animEffect transition="in" filter="fade">
                                      <p:cBhvr>
                                        <p:cTn id="63" dur="500"/>
                                        <p:tgtEl>
                                          <p:spTgt spid="288"/>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289"/>
                                        </p:tgtEl>
                                        <p:attrNameLst>
                                          <p:attrName>style.visibility</p:attrName>
                                        </p:attrNameLst>
                                      </p:cBhvr>
                                      <p:to>
                                        <p:strVal val="visible"/>
                                      </p:to>
                                    </p:set>
                                    <p:animEffect transition="in" filter="fade">
                                      <p:cBhvr>
                                        <p:cTn id="67"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5" grpId="0"/>
      <p:bldP spid="287" grpId="0"/>
      <p:bldP spid="288" grpId="0"/>
      <p:bldP spid="289" grpId="0"/>
      <p:bldP spid="16" grpId="0"/>
      <p:bldP spid="18" grpId="0"/>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Sustituyendo las expresiones correspondientes a las diferentes fuerzas en la expresión de equilibrio anterior,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795947" y="2240577"/>
                <a:ext cx="1856406"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795947" y="2240577"/>
                <a:ext cx="1856406" cy="391902"/>
              </a:xfrm>
              <a:prstGeom prst="rect">
                <a:avLst/>
              </a:prstGeom>
              <a:blipFill rotWithShape="0">
                <a:blip r:embed="rId2"/>
                <a:stretch>
                  <a:fillRect b="-625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93045"/>
                <a:ext cx="5246506" cy="719749"/>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93045"/>
                <a:ext cx="5246506" cy="719749"/>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52902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 esta expresión se puede despejar la carga de la gota,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2565854" y="4045195"/>
                <a:ext cx="4022370" cy="714683"/>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ES_tradnl" sz="1800" b="0" i="1" smtClean="0">
                          <a:solidFill>
                            <a:srgbClr val="000099"/>
                          </a:solidFill>
                          <a:latin typeface="Cambria Math" panose="02040503050406030204" pitchFamily="18" charset="0"/>
                        </a:rPr>
                        <m:t>𝑄</m:t>
                      </m:r>
                      <m:r>
                        <a:rPr lang="es-ES_tradnl" sz="1800" b="0" i="1" smtClean="0">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r>
                                <a:rPr lang="es-ES_tradnl" sz="1800" b="0" i="1">
                                  <a:solidFill>
                                    <a:srgbClr val="000099"/>
                                  </a:solidFill>
                                  <a:latin typeface="Cambria Math" panose="02040503050406030204" pitchFamily="18" charset="0"/>
                                </a:rPr>
                                <m:t>4</m:t>
                              </m:r>
                            </m:num>
                            <m:den>
                              <m:r>
                                <a:rPr lang="es-ES_tradnl" sz="1800" b="0" i="1">
                                  <a:solidFill>
                                    <a:srgbClr val="000099"/>
                                  </a:solidFill>
                                  <a:latin typeface="Cambria Math" panose="02040503050406030204" pitchFamily="18" charset="0"/>
                                </a:rPr>
                                <m:t>3</m:t>
                              </m:r>
                            </m:den>
                          </m:f>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𝜋</m:t>
                          </m:r>
                          <m:r>
                            <a:rPr lang="es-ES_tradnl" sz="1800" b="0" i="1">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ES_tradnl" sz="1800" b="0" i="1">
                                  <a:solidFill>
                                    <a:srgbClr val="000099"/>
                                  </a:solidFill>
                                  <a:latin typeface="Cambria Math" panose="02040503050406030204" pitchFamily="18" charset="0"/>
                                </a:rPr>
                                <m:t>𝑟</m:t>
                              </m:r>
                            </m:e>
                            <m:sup>
                              <m:r>
                                <a:rPr lang="es-ES_tradnl" sz="1800" b="0" i="1">
                                  <a:solidFill>
                                    <a:srgbClr val="000099"/>
                                  </a:solidFill>
                                  <a:latin typeface="Cambria Math" panose="02040503050406030204" pitchFamily="18" charset="0"/>
                                </a:rPr>
                                <m:t>3</m:t>
                              </m:r>
                            </m:sup>
                          </m:sSup>
                          <m:r>
                            <a:rPr lang="es-ES_tradnl" sz="1800" b="0" i="1">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ES_tradnl" sz="1800" b="0" i="1">
                              <a:solidFill>
                                <a:srgbClr val="000099"/>
                              </a:solidFill>
                              <a:latin typeface="Cambria Math" panose="02040503050406030204" pitchFamily="18" charset="0"/>
                            </a:rPr>
                            <m:t>∙</m:t>
                          </m:r>
                          <m:r>
                            <a:rPr lang="es-ES_tradnl" sz="1800" b="0" i="1">
                              <a:solidFill>
                                <a:srgbClr val="000099"/>
                              </a:solidFill>
                              <a:latin typeface="Cambria Math" panose="02040503050406030204" pitchFamily="18" charset="0"/>
                            </a:rPr>
                            <m:t>𝑔</m:t>
                          </m:r>
                        </m:e>
                      </m:d>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𝑑</m:t>
                                  </m:r>
                                </m:e>
                                <m:sub>
                                  <m:r>
                                    <a:rPr lang="es-MX" sz="1800" i="1">
                                      <a:solidFill>
                                        <a:srgbClr val="000099"/>
                                      </a:solidFill>
                                      <a:latin typeface="Cambria Math" panose="02040503050406030204" pitchFamily="18" charset="0"/>
                                    </a:rPr>
                                    <m:t>𝑝</m:t>
                                  </m:r>
                                </m:sub>
                              </m:sSub>
                            </m:num>
                            <m:den>
                              <m:r>
                                <a:rPr lang="es-ES_tradnl" sz="1800" i="1">
                                  <a:solidFill>
                                    <a:srgbClr val="000099"/>
                                  </a:solidFill>
                                  <a:latin typeface="Cambria Math" panose="02040503050406030204" pitchFamily="18" charset="0"/>
                                </a:rPr>
                                <m:t>𝑉</m:t>
                              </m:r>
                            </m:den>
                          </m:f>
                        </m:e>
                      </m:d>
                    </m:oMath>
                  </m:oMathPara>
                </a14:m>
                <a:endParaRPr lang="es-MX" sz="1800" i="1"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2565854" y="4045195"/>
                <a:ext cx="4022370" cy="714683"/>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p:sp>
        <p:nvSpPr>
          <p:cNvPr id="9" name="Text Box 44"/>
          <p:cNvSpPr txBox="1">
            <a:spLocks noChangeArrowheads="1"/>
          </p:cNvSpPr>
          <p:nvPr/>
        </p:nvSpPr>
        <p:spPr bwMode="auto">
          <a:xfrm>
            <a:off x="549630" y="5131920"/>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Después de calcular el radio de la gota en caída libre, se impone una diferencia de potencial para generar el campo eléctrico que deja estática a la gota, y posteriormente se calcula su carga.</a:t>
            </a:r>
            <a:endParaRPr lang="es-ES" sz="1400" dirty="0">
              <a:solidFill>
                <a:srgbClr val="000099"/>
              </a:solidFill>
              <a:latin typeface="Arial" charset="0"/>
            </a:endParaRPr>
          </a:p>
        </p:txBody>
      </p:sp>
      <p:sp>
        <p:nvSpPr>
          <p:cNvPr id="10" name="Text Box 44"/>
          <p:cNvSpPr txBox="1">
            <a:spLocks noChangeArrowheads="1"/>
          </p:cNvSpPr>
          <p:nvPr/>
        </p:nvSpPr>
        <p:spPr bwMode="auto">
          <a:xfrm>
            <a:off x="2818393" y="786190"/>
            <a:ext cx="3517310"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estática con campo eléctrico</a:t>
            </a:r>
          </a:p>
        </p:txBody>
      </p:sp>
    </p:spTree>
    <p:extLst>
      <p:ext uri="{BB962C8B-B14F-4D97-AF65-F5344CB8AC3E}">
        <p14:creationId xmlns:p14="http://schemas.microsoft.com/office/powerpoint/2010/main" val="142362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2585960" y="786190"/>
            <a:ext cx="3982179"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ascenso con campo eléctrico</a:t>
            </a:r>
          </a:p>
        </p:txBody>
      </p:sp>
      <p:sp>
        <p:nvSpPr>
          <p:cNvPr id="29" name="Text Box 44"/>
          <p:cNvSpPr txBox="1">
            <a:spLocks noChangeArrowheads="1"/>
          </p:cNvSpPr>
          <p:nvPr/>
        </p:nvSpPr>
        <p:spPr bwMode="auto">
          <a:xfrm>
            <a:off x="549630" y="1556792"/>
            <a:ext cx="8054818" cy="584775"/>
          </a:xfrm>
          <a:prstGeom prst="rect">
            <a:avLst/>
          </a:prstGeom>
          <a:noFill/>
          <a:ln w="9525">
            <a:noFill/>
            <a:miter lim="800000"/>
            <a:headEnd/>
            <a:tailEnd/>
          </a:ln>
          <a:effectLst/>
        </p:spPr>
        <p:txBody>
          <a:bodyPr wrap="square">
            <a:spAutoFit/>
            <a:flatTx/>
          </a:bodyPr>
          <a:lstStyle/>
          <a:p>
            <a:pPr algn="just">
              <a:spcBef>
                <a:spcPct val="50000"/>
              </a:spcBef>
            </a:pPr>
            <a:r>
              <a:rPr lang="es-MX" sz="1600" dirty="0">
                <a:solidFill>
                  <a:srgbClr val="000099"/>
                </a:solidFill>
                <a:latin typeface="Arial" charset="0"/>
              </a:rPr>
              <a:t>Cuando la gota cargada negativamente se encuentra </a:t>
            </a:r>
            <a:r>
              <a:rPr lang="es-MX" sz="1600" b="1" dirty="0">
                <a:solidFill>
                  <a:srgbClr val="FF0000"/>
                </a:solidFill>
                <a:latin typeface="Arial" charset="0"/>
              </a:rPr>
              <a:t>bajo la influencia de un campo eléctrico y asciende</a:t>
            </a:r>
            <a:r>
              <a:rPr lang="es-MX" sz="1600" dirty="0">
                <a:solidFill>
                  <a:srgbClr val="000099"/>
                </a:solidFill>
                <a:latin typeface="Arial" charset="0"/>
              </a:rPr>
              <a:t>, se ejercen sobre ella diferentes fuerzas.</a:t>
            </a:r>
            <a:endParaRPr lang="es-ES" sz="1600" dirty="0">
              <a:solidFill>
                <a:srgbClr val="000099"/>
              </a:solidFill>
              <a:latin typeface="Arial" charset="0"/>
            </a:endParaRPr>
          </a:p>
        </p:txBody>
      </p:sp>
      <p:sp>
        <p:nvSpPr>
          <p:cNvPr id="2" name="Elipse 1"/>
          <p:cNvSpPr/>
          <p:nvPr/>
        </p:nvSpPr>
        <p:spPr bwMode="auto">
          <a:xfrm>
            <a:off x="5835732" y="3909028"/>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r>
              <a:rPr lang="es-MX" sz="1800" dirty="0">
                <a:latin typeface="Arial" panose="020B0604020202020204" pitchFamily="34" charset="0"/>
                <a:cs typeface="Arial" panose="020B0604020202020204" pitchFamily="34" charset="0"/>
              </a:rPr>
              <a:t>▬</a:t>
            </a:r>
          </a:p>
        </p:txBody>
      </p:sp>
      <p:cxnSp>
        <p:nvCxnSpPr>
          <p:cNvPr id="4" name="Conector recto de flecha 3"/>
          <p:cNvCxnSpPr/>
          <p:nvPr/>
        </p:nvCxnSpPr>
        <p:spPr bwMode="auto">
          <a:xfrm>
            <a:off x="6095815" y="4411964"/>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5158672"/>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5158672"/>
                <a:ext cx="409791" cy="358560"/>
              </a:xfrm>
              <a:prstGeom prst="rect">
                <a:avLst/>
              </a:prstGeom>
              <a:blipFill rotWithShape="0">
                <a:blip r:embed="rId2"/>
                <a:stretch>
                  <a:fillRect b="-339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p:cxnSp>
        <p:nvCxnSpPr>
          <p:cNvPr id="280" name="Conector recto de flecha 279"/>
          <p:cNvCxnSpPr/>
          <p:nvPr/>
        </p:nvCxnSpPr>
        <p:spPr bwMode="auto">
          <a:xfrm flipH="1">
            <a:off x="5830894" y="4165656"/>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1" name="CuadroTexto 280"/>
              <p:cNvSpPr txBox="1"/>
              <p:nvPr/>
            </p:nvSpPr>
            <p:spPr>
              <a:xfrm>
                <a:off x="5618361" y="4877052"/>
                <a:ext cx="415690" cy="358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𝑓</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1" name="CuadroTexto 280"/>
              <p:cNvSpPr txBox="1">
                <a:spLocks noRot="1" noChangeAspect="1" noMove="1" noResize="1" noEditPoints="1" noAdjustHandles="1" noChangeArrowheads="1" noChangeShapeType="1" noTextEdit="1"/>
              </p:cNvSpPr>
              <p:nvPr/>
            </p:nvSpPr>
            <p:spPr>
              <a:xfrm>
                <a:off x="5618361" y="4877052"/>
                <a:ext cx="415690" cy="358303"/>
              </a:xfrm>
              <a:prstGeom prst="rect">
                <a:avLst/>
              </a:prstGeom>
              <a:blipFill rotWithShape="0">
                <a:blip r:embed="rId4"/>
                <a:stretch>
                  <a:fillRect b="-678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4" name="CuadroTexto 283"/>
              <p:cNvSpPr txBox="1"/>
              <p:nvPr/>
            </p:nvSpPr>
            <p:spPr>
              <a:xfrm>
                <a:off x="554183" y="3032502"/>
                <a:ext cx="2496709" cy="39158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fricción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4" name="CuadroTexto 283"/>
              <p:cNvSpPr txBox="1">
                <a:spLocks noRot="1" noChangeAspect="1" noMove="1" noResize="1" noEditPoints="1" noAdjustHandles="1" noChangeArrowheads="1" noChangeShapeType="1" noTextEdit="1"/>
              </p:cNvSpPr>
              <p:nvPr/>
            </p:nvSpPr>
            <p:spPr>
              <a:xfrm>
                <a:off x="554183" y="3032502"/>
                <a:ext cx="2496709" cy="391582"/>
              </a:xfrm>
              <a:prstGeom prst="rect">
                <a:avLst/>
              </a:prstGeom>
              <a:blipFill rotWithShape="0">
                <a:blip r:embed="rId5"/>
                <a:stretch>
                  <a:fillRect l="-2200"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3581854"/>
                <a:ext cx="3037113"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3581854"/>
                <a:ext cx="3037113" cy="369332"/>
              </a:xfrm>
              <a:prstGeom prst="rect">
                <a:avLst/>
              </a:prstGeom>
              <a:blipFill rotWithShape="0">
                <a:blip r:embed="rId6"/>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3390739"/>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3004844"/>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3004844"/>
                <a:ext cx="413254" cy="332912"/>
              </a:xfrm>
              <a:prstGeom prst="rect">
                <a:avLst/>
              </a:prstGeom>
              <a:blipFill rotWithShape="0">
                <a:blip r:embed="rId7"/>
                <a:stretch>
                  <a:fillRect/>
                </a:stretch>
              </a:blipFill>
            </p:spPr>
            <p:txBody>
              <a:bodyPr/>
              <a:lstStyle/>
              <a:p>
                <a:r>
                  <a:rPr lang="es-MX">
                    <a:noFill/>
                  </a:rPr>
                  <a:t> </a:t>
                </a:r>
              </a:p>
            </p:txBody>
          </p:sp>
        </mc:Fallback>
      </mc:AlternateContent>
      <p:sp>
        <p:nvSpPr>
          <p:cNvPr id="288" name="CuadroTexto 287"/>
          <p:cNvSpPr txBox="1"/>
          <p:nvPr/>
        </p:nvSpPr>
        <p:spPr>
          <a:xfrm>
            <a:off x="761259" y="4804653"/>
            <a:ext cx="258275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878118" y="5269346"/>
                <a:ext cx="2349041"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878118" y="5269346"/>
                <a:ext cx="2349041" cy="391902"/>
              </a:xfrm>
              <a:prstGeom prst="rect">
                <a:avLst/>
              </a:prstGeom>
              <a:blipFill rotWithShape="0">
                <a:blip r:embed="rId8"/>
                <a:stretch>
                  <a:fillRect b="-923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34082" y="4108956"/>
                <a:ext cx="224612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eléctrica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34082" y="4108956"/>
                <a:ext cx="2246128" cy="369332"/>
              </a:xfrm>
              <a:prstGeom prst="rect">
                <a:avLst/>
              </a:prstGeom>
              <a:blipFill rotWithShape="0">
                <a:blip r:embed="rId9"/>
                <a:stretch>
                  <a:fillRect l="-2446" t="-8197" r="-1630" b="-24590"/>
                </a:stretch>
              </a:blipFill>
            </p:spPr>
            <p:txBody>
              <a:bodyPr/>
              <a:lstStyle/>
              <a:p>
                <a:r>
                  <a:rPr lang="es-MX">
                    <a:noFill/>
                  </a:rPr>
                  <a:t> </a:t>
                </a:r>
              </a:p>
            </p:txBody>
          </p:sp>
        </mc:Fallback>
      </mc:AlternateContent>
      <p:cxnSp>
        <p:nvCxnSpPr>
          <p:cNvPr id="17" name="Conector recto de flecha 16"/>
          <p:cNvCxnSpPr/>
          <p:nvPr/>
        </p:nvCxnSpPr>
        <p:spPr bwMode="auto">
          <a:xfrm flipH="1" flipV="1">
            <a:off x="6095815" y="2902578"/>
            <a:ext cx="0" cy="1008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18" name="CuadroTexto 17"/>
              <p:cNvSpPr txBox="1"/>
              <p:nvPr/>
            </p:nvSpPr>
            <p:spPr>
              <a:xfrm>
                <a:off x="5894349" y="2574060"/>
                <a:ext cx="402931"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𝑒</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5894349" y="2574060"/>
                <a:ext cx="402931" cy="332912"/>
              </a:xfrm>
              <a:prstGeom prst="rect">
                <a:avLst/>
              </a:prstGeom>
              <a:blipFill rotWithShape="0">
                <a:blip r:embed="rId10"/>
                <a:stretch>
                  <a:fillRect/>
                </a:stretch>
              </a:blipFill>
            </p:spPr>
            <p:txBody>
              <a:bodyPr/>
              <a:lstStyle/>
              <a:p>
                <a:r>
                  <a:rPr lang="es-MX">
                    <a:noFill/>
                  </a:rPr>
                  <a:t> </a:t>
                </a:r>
              </a:p>
            </p:txBody>
          </p:sp>
        </mc:Fallback>
      </mc:AlternateContent>
      <p:sp>
        <p:nvSpPr>
          <p:cNvPr id="19" name="Rectángulo 18"/>
          <p:cNvSpPr/>
          <p:nvPr/>
        </p:nvSpPr>
        <p:spPr bwMode="auto">
          <a:xfrm>
            <a:off x="4943686" y="2419464"/>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dirty="0">
                <a:latin typeface="Arial" panose="020B0604020202020204" pitchFamily="34" charset="0"/>
                <a:cs typeface="Arial" panose="020B0604020202020204" pitchFamily="34" charset="0"/>
              </a:rPr>
              <a:t>+   +   +   +   +</a:t>
            </a:r>
            <a:endParaRPr kumimoji="0" lang="es-MX"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ángulo 19"/>
          <p:cNvSpPr/>
          <p:nvPr/>
        </p:nvSpPr>
        <p:spPr bwMode="auto">
          <a:xfrm>
            <a:off x="4943686" y="5661248"/>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3000" dirty="0">
                <a:latin typeface="Arial" panose="020B0604020202020204" pitchFamily="34" charset="0"/>
                <a:cs typeface="Arial" panose="020B0604020202020204" pitchFamily="34" charset="0"/>
              </a:rPr>
              <a:t>-   -   -   -   -</a:t>
            </a:r>
            <a:endParaRPr kumimoji="0" lang="es-MX" sz="30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63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9"/>
                                        </p:tgtEl>
                                        <p:attrNameLst>
                                          <p:attrName>style.visibility</p:attrName>
                                        </p:attrNameLst>
                                      </p:cBhvr>
                                      <p:to>
                                        <p:strVal val="visible"/>
                                      </p:to>
                                    </p:set>
                                    <p:animEffect transition="in" filter="fade">
                                      <p:cBhvr>
                                        <p:cTn id="24" dur="500"/>
                                        <p:tgtEl>
                                          <p:spTgt spid="27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4"/>
                                        </p:tgtEl>
                                        <p:attrNameLst>
                                          <p:attrName>style.visibility</p:attrName>
                                        </p:attrNameLst>
                                      </p:cBhvr>
                                      <p:to>
                                        <p:strVal val="visible"/>
                                      </p:to>
                                    </p:set>
                                    <p:animEffect transition="in" filter="fade">
                                      <p:cBhvr>
                                        <p:cTn id="37" dur="500"/>
                                        <p:tgtEl>
                                          <p:spTgt spid="284"/>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80"/>
                                        </p:tgtEl>
                                        <p:attrNameLst>
                                          <p:attrName>style.visibility</p:attrName>
                                        </p:attrNameLst>
                                      </p:cBhvr>
                                      <p:to>
                                        <p:strVal val="visible"/>
                                      </p:to>
                                    </p:set>
                                    <p:animEffect transition="in" filter="fade">
                                      <p:cBhvr>
                                        <p:cTn id="41" dur="500"/>
                                        <p:tgtEl>
                                          <p:spTgt spid="280"/>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81"/>
                                        </p:tgtEl>
                                        <p:attrNameLst>
                                          <p:attrName>style.visibility</p:attrName>
                                        </p:attrNameLst>
                                      </p:cBhvr>
                                      <p:to>
                                        <p:strVal val="visible"/>
                                      </p:to>
                                    </p:set>
                                    <p:animEffect transition="in" filter="fade">
                                      <p:cBhvr>
                                        <p:cTn id="45" dur="500"/>
                                        <p:tgtEl>
                                          <p:spTgt spid="28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85"/>
                                        </p:tgtEl>
                                        <p:attrNameLst>
                                          <p:attrName>style.visibility</p:attrName>
                                        </p:attrNameLst>
                                      </p:cBhvr>
                                      <p:to>
                                        <p:strVal val="visible"/>
                                      </p:to>
                                    </p:set>
                                    <p:animEffect transition="in" filter="fade">
                                      <p:cBhvr>
                                        <p:cTn id="50" dur="500"/>
                                        <p:tgtEl>
                                          <p:spTgt spid="285"/>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286"/>
                                        </p:tgtEl>
                                        <p:attrNameLst>
                                          <p:attrName>style.visibility</p:attrName>
                                        </p:attrNameLst>
                                      </p:cBhvr>
                                      <p:to>
                                        <p:strVal val="visible"/>
                                      </p:to>
                                    </p:set>
                                    <p:animEffect transition="in" filter="fade">
                                      <p:cBhvr>
                                        <p:cTn id="54" dur="500"/>
                                        <p:tgtEl>
                                          <p:spTgt spid="286"/>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87"/>
                                        </p:tgtEl>
                                        <p:attrNameLst>
                                          <p:attrName>style.visibility</p:attrName>
                                        </p:attrNameLst>
                                      </p:cBhvr>
                                      <p:to>
                                        <p:strVal val="visible"/>
                                      </p:to>
                                    </p:set>
                                    <p:animEffect transition="in" filter="fade">
                                      <p:cBhvr>
                                        <p:cTn id="58" dur="500"/>
                                        <p:tgtEl>
                                          <p:spTgt spid="28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500"/>
                            </p:stCondLst>
                            <p:childTnLst>
                              <p:par>
                                <p:cTn id="65" presetID="10" presetClass="entr" presetSubtype="0"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88"/>
                                        </p:tgtEl>
                                        <p:attrNameLst>
                                          <p:attrName>style.visibility</p:attrName>
                                        </p:attrNameLst>
                                      </p:cBhvr>
                                      <p:to>
                                        <p:strVal val="visible"/>
                                      </p:to>
                                    </p:set>
                                    <p:animEffect transition="in" filter="fade">
                                      <p:cBhvr>
                                        <p:cTn id="76" dur="500"/>
                                        <p:tgtEl>
                                          <p:spTgt spid="288"/>
                                        </p:tgtEl>
                                      </p:cBhvr>
                                    </p:animEffec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289"/>
                                        </p:tgtEl>
                                        <p:attrNameLst>
                                          <p:attrName>style.visibility</p:attrName>
                                        </p:attrNameLst>
                                      </p:cBhvr>
                                      <p:to>
                                        <p:strVal val="visible"/>
                                      </p:to>
                                    </p:set>
                                    <p:animEffect transition="in" filter="fade">
                                      <p:cBhvr>
                                        <p:cTn id="80"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1" grpId="0"/>
      <p:bldP spid="284" grpId="0"/>
      <p:bldP spid="285" grpId="0"/>
      <p:bldP spid="287" grpId="0"/>
      <p:bldP spid="288" grpId="0"/>
      <p:bldP spid="289" grpId="0"/>
      <p:bldP spid="16" grpId="0"/>
      <p:bldP spid="18" grpId="0"/>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Sustituyendo las expresiones correspondientes a las diferentes fuerzas en la expresión de equilibrio anterior,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631503" y="2240577"/>
                <a:ext cx="2438232"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631503" y="2240577"/>
                <a:ext cx="2438232" cy="391902"/>
              </a:xfrm>
              <a:prstGeom prst="rect">
                <a:avLst/>
              </a:prstGeom>
              <a:blipFill rotWithShape="0">
                <a:blip r:embed="rId2"/>
                <a:stretch>
                  <a:fillRect b="-93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93045"/>
                <a:ext cx="6614658" cy="719749"/>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𝑎</m:t>
                          </m:r>
                        </m:sub>
                      </m:sSub>
                      <m:r>
                        <a:rPr lang="es-MX" sz="1800" i="1">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93045"/>
                <a:ext cx="6614658" cy="719749"/>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52902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 esta expresión se puede despejar la carga de la gota,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1701758" y="4045195"/>
                <a:ext cx="5750562" cy="714683"/>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ES_tradnl" sz="1800" b="0" i="1" smtClean="0">
                          <a:solidFill>
                            <a:srgbClr val="000099"/>
                          </a:solidFill>
                          <a:latin typeface="Cambria Math" panose="02040503050406030204" pitchFamily="18" charset="0"/>
                        </a:rPr>
                        <m:t>𝑄</m:t>
                      </m:r>
                      <m:r>
                        <a:rPr lang="es-ES_tradnl" sz="1800" b="0" i="1" smtClean="0">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r>
                                <a:rPr lang="es-ES_tradnl" sz="1800" i="1">
                                  <a:solidFill>
                                    <a:srgbClr val="000099"/>
                                  </a:solidFill>
                                  <a:latin typeface="Cambria Math" panose="02040503050406030204" pitchFamily="18" charset="0"/>
                                </a:rPr>
                                <m:t>4</m:t>
                              </m:r>
                            </m:num>
                            <m:den>
                              <m:r>
                                <a:rPr lang="es-ES_tradnl" sz="1800" i="1">
                                  <a:solidFill>
                                    <a:srgbClr val="000099"/>
                                  </a:solidFill>
                                  <a:latin typeface="Cambria Math" panose="02040503050406030204" pitchFamily="18" charset="0"/>
                                </a:rPr>
                                <m:t>3</m:t>
                              </m:r>
                            </m:den>
                          </m:f>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𝜋</m:t>
                          </m:r>
                          <m:r>
                            <a:rPr lang="es-ES_tradnl" sz="1800" i="1">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ES_tradnl" sz="1800" i="1">
                                  <a:solidFill>
                                    <a:srgbClr val="000099"/>
                                  </a:solidFill>
                                  <a:latin typeface="Cambria Math" panose="02040503050406030204" pitchFamily="18" charset="0"/>
                                </a:rPr>
                                <m:t>𝑟</m:t>
                              </m:r>
                            </m:e>
                            <m:sup>
                              <m:r>
                                <a:rPr lang="es-ES_tradnl" sz="1800" i="1">
                                  <a:solidFill>
                                    <a:srgbClr val="000099"/>
                                  </a:solidFill>
                                  <a:latin typeface="Cambria Math" panose="02040503050406030204" pitchFamily="18" charset="0"/>
                                </a:rPr>
                                <m:t>3</m:t>
                              </m:r>
                            </m:sup>
                          </m:sSup>
                          <m:r>
                            <a:rPr lang="es-ES_tradnl" sz="1800" i="1">
                              <a:solidFill>
                                <a:srgbClr val="000099"/>
                              </a:solidFill>
                              <a:latin typeface="Cambria Math" panose="02040503050406030204" pitchFamily="18" charset="0"/>
                            </a:rPr>
                            <m:t>∙</m:t>
                          </m:r>
                          <m:d>
                            <m:dPr>
                              <m:ctrlPr>
                                <a:rPr lang="es-MX" sz="1800" i="1">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𝑔</m:t>
                          </m:r>
                          <m:r>
                            <a:rPr lang="es-MX" sz="1800" b="0" i="1" smtClean="0">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6∙</m:t>
                          </m:r>
                          <m:r>
                            <a:rPr lang="es-ES_tradnl" sz="1800" i="1">
                              <a:solidFill>
                                <a:srgbClr val="000099"/>
                              </a:solidFill>
                              <a:latin typeface="Cambria Math" panose="02040503050406030204" pitchFamily="18" charset="0"/>
                            </a:rPr>
                            <m:t>𝜋</m:t>
                          </m:r>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𝑟</m:t>
                          </m:r>
                          <m:r>
                            <a:rPr lang="es-ES_tradnl" sz="1800" i="1">
                              <a:solidFill>
                                <a:srgbClr val="000099"/>
                              </a:solidFill>
                              <a:latin typeface="Cambria Math" panose="02040503050406030204" pitchFamily="18" charset="0"/>
                            </a:rPr>
                            <m:t>∙</m:t>
                          </m:r>
                          <m:r>
                            <a:rPr lang="es-ES_tradnl" sz="1800" i="1">
                              <a:solidFill>
                                <a:srgbClr val="000099"/>
                              </a:solidFill>
                              <a:latin typeface="Cambria Math" panose="02040503050406030204" pitchFamily="18" charset="0"/>
                            </a:rPr>
                            <m:t>𝜂</m:t>
                          </m:r>
                          <m:r>
                            <a:rPr lang="es-ES_tradnl" sz="1800" i="1">
                              <a:solidFill>
                                <a:srgbClr val="000099"/>
                              </a:solidFill>
                              <a:latin typeface="Cambria Math" panose="02040503050406030204" pitchFamily="18"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𝑎</m:t>
                              </m:r>
                            </m:sub>
                          </m:sSub>
                        </m:e>
                      </m:d>
                      <m:d>
                        <m:dPr>
                          <m:ctrlPr>
                            <a:rPr lang="es-MX" sz="1800" i="1">
                              <a:solidFill>
                                <a:srgbClr val="000099"/>
                              </a:solidFill>
                              <a:latin typeface="Cambria Math" panose="02040503050406030204" pitchFamily="18" charset="0"/>
                            </a:rPr>
                          </m:ctrlPr>
                        </m:dPr>
                        <m:e>
                          <m:f>
                            <m:fPr>
                              <m:ctrlPr>
                                <a:rPr lang="es-MX" sz="1800" i="1">
                                  <a:solidFill>
                                    <a:srgbClr val="000099"/>
                                  </a:solidFill>
                                  <a:latin typeface="Cambria Math" panose="02040503050406030204" pitchFamily="18" charset="0"/>
                                </a:rPr>
                              </m:ctrlPr>
                            </m:fPr>
                            <m:num>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𝑑</m:t>
                                  </m:r>
                                </m:e>
                                <m:sub>
                                  <m:r>
                                    <a:rPr lang="es-MX" sz="1800" i="1">
                                      <a:solidFill>
                                        <a:srgbClr val="000099"/>
                                      </a:solidFill>
                                      <a:latin typeface="Cambria Math" panose="02040503050406030204" pitchFamily="18" charset="0"/>
                                    </a:rPr>
                                    <m:t>𝑝</m:t>
                                  </m:r>
                                </m:sub>
                              </m:sSub>
                            </m:num>
                            <m:den>
                              <m:r>
                                <a:rPr lang="es-ES_tradnl" sz="1800" i="1">
                                  <a:solidFill>
                                    <a:srgbClr val="000099"/>
                                  </a:solidFill>
                                  <a:latin typeface="Cambria Math" panose="02040503050406030204" pitchFamily="18" charset="0"/>
                                </a:rPr>
                                <m:t>𝑉</m:t>
                              </m:r>
                            </m:den>
                          </m:f>
                        </m:e>
                      </m:d>
                    </m:oMath>
                  </m:oMathPara>
                </a14:m>
                <a:endParaRPr lang="es-MX" sz="1800" i="1"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1701758" y="4045195"/>
                <a:ext cx="5750562" cy="714683"/>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Text Box 44"/>
              <p:cNvSpPr txBox="1">
                <a:spLocks noChangeArrowheads="1"/>
              </p:cNvSpPr>
              <p:nvPr/>
            </p:nvSpPr>
            <p:spPr bwMode="auto">
              <a:xfrm>
                <a:off x="549630" y="5131920"/>
                <a:ext cx="8054818" cy="793872"/>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Después de calcular el radio de la gota en caída libre, se impone una diferencia de potencial para generar el campo eléctrico que hace ascender a la gota, se calcula su velocidad de ascenso (</a:t>
                </a:r>
                <a14:m>
                  <m:oMath xmlns:m="http://schemas.openxmlformats.org/officeDocument/2006/math">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𝑎</m:t>
                        </m:r>
                      </m:sub>
                    </m:sSub>
                  </m:oMath>
                </a14:m>
                <a:r>
                  <a:rPr lang="es-MX" sz="1400" dirty="0">
                    <a:solidFill>
                      <a:srgbClr val="000099"/>
                    </a:solidFill>
                    <a:latin typeface="Arial" charset="0"/>
                  </a:rPr>
                  <a:t>), y posteriormente se determina su carga. </a:t>
                </a:r>
                <a:endParaRPr lang="es-ES" sz="1400" dirty="0">
                  <a:solidFill>
                    <a:srgbClr val="000099"/>
                  </a:solidFill>
                  <a:latin typeface="Arial" charset="0"/>
                </a:endParaRPr>
              </a:p>
            </p:txBody>
          </p:sp>
        </mc:Choice>
        <mc:Fallback xmlns="">
          <p:sp>
            <p:nvSpPr>
              <p:cNvPr id="9" name="Text Box 44"/>
              <p:cNvSpPr txBox="1">
                <a:spLocks noRot="1" noChangeAspect="1" noMove="1" noResize="1" noEditPoints="1" noAdjustHandles="1" noChangeArrowheads="1" noChangeShapeType="1" noTextEdit="1"/>
              </p:cNvSpPr>
              <p:nvPr/>
            </p:nvSpPr>
            <p:spPr bwMode="auto">
              <a:xfrm>
                <a:off x="549630" y="5131920"/>
                <a:ext cx="8054818" cy="793872"/>
              </a:xfrm>
              <a:prstGeom prst="rect">
                <a:avLst/>
              </a:prstGeom>
              <a:blipFill rotWithShape="0">
                <a:blip r:embed="rId5"/>
                <a:stretch>
                  <a:fillRect l="-227" t="-1538" r="-227" b="-6923"/>
                </a:stretch>
              </a:blipFill>
              <a:ln w="9525">
                <a:noFill/>
                <a:miter lim="800000"/>
                <a:headEnd/>
                <a:tailEnd/>
              </a:ln>
              <a:effectLst/>
            </p:spPr>
            <p:txBody>
              <a:bodyPr/>
              <a:lstStyle/>
              <a:p>
                <a:r>
                  <a:rPr lang="es-MX">
                    <a:noFill/>
                  </a:rPr>
                  <a:t> </a:t>
                </a:r>
              </a:p>
            </p:txBody>
          </p:sp>
        </mc:Fallback>
      </mc:AlternateContent>
      <p:sp>
        <p:nvSpPr>
          <p:cNvPr id="10" name="Text Box 44"/>
          <p:cNvSpPr txBox="1">
            <a:spLocks noChangeArrowheads="1"/>
          </p:cNvSpPr>
          <p:nvPr/>
        </p:nvSpPr>
        <p:spPr bwMode="auto">
          <a:xfrm>
            <a:off x="2585959" y="786190"/>
            <a:ext cx="3982180"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ascenso con campo eléctrico</a:t>
            </a:r>
          </a:p>
        </p:txBody>
      </p:sp>
    </p:spTree>
    <p:extLst>
      <p:ext uri="{BB962C8B-B14F-4D97-AF65-F5344CB8AC3E}">
        <p14:creationId xmlns:p14="http://schemas.microsoft.com/office/powerpoint/2010/main" val="88179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Ya conociendo la carga eléctrica de diferentes gotas, se puede determinar el mínimo común múltiplo siguiendo los pasos que se dan a continuación:</a:t>
            </a:r>
            <a:endParaRPr lang="es-ES" sz="1400" dirty="0">
              <a:solidFill>
                <a:srgbClr val="000099"/>
              </a:solidFill>
              <a:latin typeface="Arial" charset="0"/>
            </a:endParaRPr>
          </a:p>
        </p:txBody>
      </p:sp>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mc:AlternateContent xmlns:mc="http://schemas.openxmlformats.org/markup-compatibility/2006" xmlns:a14="http://schemas.microsoft.com/office/drawing/2010/main">
        <mc:Choice Requires="a14">
          <p:sp>
            <p:nvSpPr>
              <p:cNvPr id="11" name="Text Box 44"/>
              <p:cNvSpPr txBox="1">
                <a:spLocks noChangeArrowheads="1"/>
              </p:cNvSpPr>
              <p:nvPr/>
            </p:nvSpPr>
            <p:spPr bwMode="auto">
              <a:xfrm>
                <a:off x="535629" y="2250450"/>
                <a:ext cx="8054818" cy="2462213"/>
              </a:xfrm>
              <a:prstGeom prst="rect">
                <a:avLst/>
              </a:prstGeom>
              <a:noFill/>
              <a:ln w="9525">
                <a:noFill/>
                <a:miter lim="800000"/>
                <a:headEnd/>
                <a:tailEnd/>
              </a:ln>
              <a:effectLst/>
            </p:spPr>
            <p:txBody>
              <a:bodyPr wrap="square">
                <a:spAutoFit/>
                <a:flatTx/>
              </a:bodyPr>
              <a:lstStyle/>
              <a:p>
                <a:pPr marL="342900" indent="-342900" algn="just">
                  <a:spcBef>
                    <a:spcPct val="50000"/>
                  </a:spcBef>
                  <a:buAutoNum type="arabicPeriod"/>
                </a:pPr>
                <a:r>
                  <a:rPr lang="es-MX" sz="1400" dirty="0">
                    <a:solidFill>
                      <a:srgbClr val="000099"/>
                    </a:solidFill>
                    <a:latin typeface="Arial" charset="0"/>
                  </a:rPr>
                  <a:t>Se ordenan las cargas de menor a mayor valor.</a:t>
                </a:r>
              </a:p>
              <a:p>
                <a:pPr marL="342900" indent="-342900" algn="just">
                  <a:spcBef>
                    <a:spcPct val="50000"/>
                  </a:spcBef>
                  <a:buAutoNum type="arabicPeriod"/>
                </a:pPr>
                <a:r>
                  <a:rPr lang="es-MX" sz="1400" dirty="0">
                    <a:solidFill>
                      <a:srgbClr val="000099"/>
                    </a:solidFill>
                    <a:latin typeface="Arial" charset="0"/>
                  </a:rPr>
                  <a:t>Se divide la carga de cada gota entre la carga más pequeña.</a:t>
                </a:r>
              </a:p>
              <a:p>
                <a:pPr marL="342900" indent="-342900" algn="just">
                  <a:spcBef>
                    <a:spcPct val="50000"/>
                  </a:spcBef>
                  <a:buAutoNum type="arabicPeriod"/>
                </a:pPr>
                <a:r>
                  <a:rPr lang="es-ES" sz="1400" dirty="0">
                    <a:solidFill>
                      <a:srgbClr val="000099"/>
                    </a:solidFill>
                    <a:latin typeface="Arial" charset="0"/>
                  </a:rPr>
                  <a:t>Se multiplican los valores obtenidos en el punto anterior, por un número entero, </a:t>
                </a:r>
                <a14:m>
                  <m:oMath xmlns:m="http://schemas.openxmlformats.org/officeDocument/2006/math">
                    <m:sSub>
                      <m:sSubPr>
                        <m:ctrlPr>
                          <a:rPr lang="es-ES" sz="1400" i="1" smtClean="0">
                            <a:solidFill>
                              <a:srgbClr val="000099"/>
                            </a:solidFill>
                            <a:latin typeface="Cambria Math" panose="02040503050406030204" pitchFamily="18" charset="0"/>
                          </a:rPr>
                        </m:ctrlPr>
                      </m:sSubPr>
                      <m:e>
                        <m:r>
                          <a:rPr lang="es-ES" sz="1400" i="1" smtClean="0">
                            <a:solidFill>
                              <a:srgbClr val="000099"/>
                            </a:solidFill>
                            <a:latin typeface="Cambria Math" panose="02040503050406030204" pitchFamily="18" charset="0"/>
                            <a:ea typeface="Cambria Math" panose="02040503050406030204" pitchFamily="18" charset="0"/>
                          </a:rPr>
                          <m:t>ℕ</m:t>
                        </m:r>
                      </m:e>
                      <m:sub>
                        <m:r>
                          <a:rPr lang="es-MX" sz="1400" b="0" i="1" smtClean="0">
                            <a:solidFill>
                              <a:srgbClr val="000099"/>
                            </a:solidFill>
                            <a:latin typeface="Cambria Math" panose="02040503050406030204" pitchFamily="18" charset="0"/>
                          </a:rPr>
                          <m:t>1</m:t>
                        </m:r>
                      </m:sub>
                    </m:sSub>
                  </m:oMath>
                </a14:m>
                <a:r>
                  <a:rPr lang="es-ES" sz="1400" dirty="0">
                    <a:solidFill>
                      <a:srgbClr val="000099"/>
                    </a:solidFill>
                    <a:latin typeface="Arial" charset="0"/>
                  </a:rPr>
                  <a:t>, para obtener como resultado un número entero o lo más cercano a un entero. </a:t>
                </a:r>
                <a:r>
                  <a:rPr lang="es-ES" sz="1400" b="1" dirty="0">
                    <a:solidFill>
                      <a:srgbClr val="FF0000"/>
                    </a:solidFill>
                    <a:latin typeface="Arial" charset="0"/>
                  </a:rPr>
                  <a:t>Debe usarse el mismo </a:t>
                </a:r>
                <a14:m>
                  <m:oMath xmlns:m="http://schemas.openxmlformats.org/officeDocument/2006/math">
                    <m:sSub>
                      <m:sSubPr>
                        <m:ctrlPr>
                          <a:rPr lang="es-ES" sz="1400" b="1" i="1">
                            <a:solidFill>
                              <a:srgbClr val="FF0000"/>
                            </a:solidFill>
                            <a:latin typeface="Cambria Math" panose="02040503050406030204" pitchFamily="18" charset="0"/>
                          </a:rPr>
                        </m:ctrlPr>
                      </m:sSubPr>
                      <m:e>
                        <m:r>
                          <a:rPr lang="es-ES" sz="1400" b="1" i="1">
                            <a:solidFill>
                              <a:srgbClr val="FF0000"/>
                            </a:solidFill>
                            <a:latin typeface="Cambria Math" panose="02040503050406030204" pitchFamily="18" charset="0"/>
                            <a:ea typeface="Cambria Math" panose="02040503050406030204" pitchFamily="18" charset="0"/>
                          </a:rPr>
                          <m:t>ℕ</m:t>
                        </m:r>
                      </m:e>
                      <m:sub>
                        <m:r>
                          <a:rPr lang="es-MX" sz="1400" b="1" i="1">
                            <a:solidFill>
                              <a:srgbClr val="FF0000"/>
                            </a:solidFill>
                            <a:latin typeface="Cambria Math" panose="02040503050406030204" pitchFamily="18" charset="0"/>
                          </a:rPr>
                          <m:t>𝟏</m:t>
                        </m:r>
                      </m:sub>
                    </m:sSub>
                  </m:oMath>
                </a14:m>
                <a:r>
                  <a:rPr lang="es-ES" sz="1400" b="1" dirty="0">
                    <a:solidFill>
                      <a:srgbClr val="FF0000"/>
                    </a:solidFill>
                    <a:latin typeface="Arial" charset="0"/>
                  </a:rPr>
                  <a:t> para todas las cargas</a:t>
                </a:r>
                <a:r>
                  <a:rPr lang="es-ES" sz="1400" dirty="0">
                    <a:solidFill>
                      <a:srgbClr val="000099"/>
                    </a:solidFill>
                    <a:latin typeface="Arial" charset="0"/>
                  </a:rPr>
                  <a:t>.</a:t>
                </a:r>
              </a:p>
              <a:p>
                <a:pPr marL="342900" indent="-342900" algn="just">
                  <a:spcBef>
                    <a:spcPct val="50000"/>
                  </a:spcBef>
                  <a:buAutoNum type="arabicPeriod"/>
                </a:pPr>
                <a:r>
                  <a:rPr lang="es-ES" sz="1400" dirty="0">
                    <a:solidFill>
                      <a:srgbClr val="000099"/>
                    </a:solidFill>
                    <a:latin typeface="Arial" charset="0"/>
                  </a:rPr>
                  <a:t>Los resultados obtenidos del punto anterior, se redondean al número entero más cercano, </a:t>
                </a:r>
                <a14:m>
                  <m:oMath xmlns:m="http://schemas.openxmlformats.org/officeDocument/2006/math">
                    <m:sSub>
                      <m:sSubPr>
                        <m:ctrlPr>
                          <a:rPr lang="es-ES" sz="1400" i="1">
                            <a:solidFill>
                              <a:srgbClr val="000099"/>
                            </a:solidFill>
                            <a:latin typeface="Cambria Math" panose="02040503050406030204" pitchFamily="18" charset="0"/>
                          </a:rPr>
                        </m:ctrlPr>
                      </m:sSubPr>
                      <m:e>
                        <m:r>
                          <a:rPr lang="es-ES" sz="1400" i="1">
                            <a:solidFill>
                              <a:srgbClr val="000099"/>
                            </a:solidFill>
                            <a:latin typeface="Cambria Math" panose="02040503050406030204" pitchFamily="18" charset="0"/>
                            <a:ea typeface="Cambria Math" panose="02040503050406030204" pitchFamily="18" charset="0"/>
                          </a:rPr>
                          <m:t>ℕ</m:t>
                        </m:r>
                      </m:e>
                      <m:sub>
                        <m:r>
                          <a:rPr lang="es-MX" sz="1400" b="0" i="1" smtClean="0">
                            <a:solidFill>
                              <a:srgbClr val="000099"/>
                            </a:solidFill>
                            <a:latin typeface="Cambria Math" panose="02040503050406030204" pitchFamily="18" charset="0"/>
                            <a:ea typeface="Cambria Math" panose="02040503050406030204" pitchFamily="18" charset="0"/>
                          </a:rPr>
                          <m:t>2</m:t>
                        </m:r>
                      </m:sub>
                    </m:sSub>
                  </m:oMath>
                </a14:m>
                <a:r>
                  <a:rPr lang="es-ES" sz="1400" dirty="0">
                    <a:solidFill>
                      <a:srgbClr val="000099"/>
                    </a:solidFill>
                    <a:latin typeface="Arial" charset="0"/>
                  </a:rPr>
                  <a:t>. El valor obtenido corresponde a la cantidad de electrones que tienen en exceso la gota.</a:t>
                </a:r>
              </a:p>
              <a:p>
                <a:pPr marL="342900" indent="-342900" algn="just">
                  <a:spcBef>
                    <a:spcPct val="50000"/>
                  </a:spcBef>
                  <a:buAutoNum type="arabicPeriod"/>
                </a:pPr>
                <a:r>
                  <a:rPr lang="es-ES" sz="1400" dirty="0">
                    <a:solidFill>
                      <a:srgbClr val="000099"/>
                    </a:solidFill>
                    <a:latin typeface="Arial" charset="0"/>
                  </a:rPr>
                  <a:t>Considerando el punto anterior, se divide cada carga entre su correspondiente </a:t>
                </a:r>
                <a14:m>
                  <m:oMath xmlns:m="http://schemas.openxmlformats.org/officeDocument/2006/math">
                    <m:sSub>
                      <m:sSubPr>
                        <m:ctrlPr>
                          <a:rPr lang="es-ES" sz="1400" i="1">
                            <a:solidFill>
                              <a:srgbClr val="000099"/>
                            </a:solidFill>
                            <a:latin typeface="Cambria Math" panose="02040503050406030204" pitchFamily="18" charset="0"/>
                          </a:rPr>
                        </m:ctrlPr>
                      </m:sSubPr>
                      <m:e>
                        <m:r>
                          <a:rPr lang="es-ES" sz="1400" i="1">
                            <a:solidFill>
                              <a:srgbClr val="000099"/>
                            </a:solidFill>
                            <a:latin typeface="Cambria Math" panose="02040503050406030204" pitchFamily="18" charset="0"/>
                            <a:ea typeface="Cambria Math" panose="02040503050406030204" pitchFamily="18" charset="0"/>
                          </a:rPr>
                          <m:t>ℕ</m:t>
                        </m:r>
                      </m:e>
                      <m:sub>
                        <m:r>
                          <a:rPr lang="es-MX" sz="1400" b="0" i="1" smtClean="0">
                            <a:solidFill>
                              <a:srgbClr val="000099"/>
                            </a:solidFill>
                            <a:latin typeface="Cambria Math" panose="02040503050406030204" pitchFamily="18" charset="0"/>
                            <a:ea typeface="Cambria Math" panose="02040503050406030204" pitchFamily="18" charset="0"/>
                          </a:rPr>
                          <m:t>2</m:t>
                        </m:r>
                      </m:sub>
                    </m:sSub>
                  </m:oMath>
                </a14:m>
                <a:r>
                  <a:rPr lang="es-ES" sz="1400" dirty="0">
                    <a:solidFill>
                      <a:srgbClr val="000099"/>
                    </a:solidFill>
                    <a:latin typeface="Arial" charset="0"/>
                  </a:rPr>
                  <a:t>, lo cual permite determinar el valor de la carga eléctrica fundamental.</a:t>
                </a:r>
              </a:p>
            </p:txBody>
          </p:sp>
        </mc:Choice>
        <mc:Fallback xmlns="">
          <p:sp>
            <p:nvSpPr>
              <p:cNvPr id="11" name="Text Box 44"/>
              <p:cNvSpPr txBox="1">
                <a:spLocks noRot="1" noChangeAspect="1" noMove="1" noResize="1" noEditPoints="1" noAdjustHandles="1" noChangeArrowheads="1" noChangeShapeType="1" noTextEdit="1"/>
              </p:cNvSpPr>
              <p:nvPr/>
            </p:nvSpPr>
            <p:spPr bwMode="auto">
              <a:xfrm>
                <a:off x="535629" y="2250450"/>
                <a:ext cx="8054818" cy="2462213"/>
              </a:xfrm>
              <a:prstGeom prst="rect">
                <a:avLst/>
              </a:prstGeom>
              <a:blipFill rotWithShape="0">
                <a:blip r:embed="rId2"/>
                <a:stretch>
                  <a:fillRect l="-151" t="-495" r="-227" b="-1733"/>
                </a:stretch>
              </a:blipFill>
              <a:ln w="9525">
                <a:noFill/>
                <a:miter lim="800000"/>
                <a:headEnd/>
                <a:tailEnd/>
              </a:ln>
              <a:effectLst/>
            </p:spPr>
            <p:txBody>
              <a:bodyPr/>
              <a:lstStyle/>
              <a:p>
                <a:r>
                  <a:rPr lang="es-MX">
                    <a:noFill/>
                  </a:rPr>
                  <a:t> </a:t>
                </a:r>
              </a:p>
            </p:txBody>
          </p:sp>
        </mc:Fallback>
      </mc:AlternateContent>
      <p:sp>
        <p:nvSpPr>
          <p:cNvPr id="5" name="Text Box 44"/>
          <p:cNvSpPr txBox="1">
            <a:spLocks noChangeArrowheads="1"/>
          </p:cNvSpPr>
          <p:nvPr/>
        </p:nvSpPr>
        <p:spPr bwMode="auto">
          <a:xfrm>
            <a:off x="549630" y="4883101"/>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Para comprender mejor este procedimiento, considere las cargas eléctricas siguientes:</a:t>
            </a:r>
          </a:p>
        </p:txBody>
      </p:sp>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3733636176"/>
                  </p:ext>
                </p:extLst>
              </p:nvPr>
            </p:nvGraphicFramePr>
            <p:xfrm>
              <a:off x="535629" y="5361316"/>
              <a:ext cx="8054819" cy="370840"/>
            </p:xfrm>
            <a:graphic>
              <a:graphicData uri="http://schemas.openxmlformats.org/drawingml/2006/table">
                <a:tbl>
                  <a:tblPr firstRow="1" bandRow="1">
                    <a:tableStyleId>{5C22544A-7EE6-4342-B048-85BDC9FD1C3A}</a:tableStyleId>
                  </a:tblPr>
                  <a:tblGrid>
                    <a:gridCol w="1073974">
                      <a:extLst>
                        <a:ext uri="{9D8B030D-6E8A-4147-A177-3AD203B41FA5}">
                          <a16:colId xmlns:a16="http://schemas.microsoft.com/office/drawing/2014/main" val="20000"/>
                        </a:ext>
                      </a:extLst>
                    </a:gridCol>
                    <a:gridCol w="1318560">
                      <a:extLst>
                        <a:ext uri="{9D8B030D-6E8A-4147-A177-3AD203B41FA5}">
                          <a16:colId xmlns:a16="http://schemas.microsoft.com/office/drawing/2014/main" val="20001"/>
                        </a:ext>
                      </a:extLst>
                    </a:gridCol>
                    <a:gridCol w="1435509">
                      <a:extLst>
                        <a:ext uri="{9D8B030D-6E8A-4147-A177-3AD203B41FA5}">
                          <a16:colId xmlns:a16="http://schemas.microsoft.com/office/drawing/2014/main" val="20002"/>
                        </a:ext>
                      </a:extLst>
                    </a:gridCol>
                    <a:gridCol w="1435509">
                      <a:extLst>
                        <a:ext uri="{9D8B030D-6E8A-4147-A177-3AD203B41FA5}">
                          <a16:colId xmlns:a16="http://schemas.microsoft.com/office/drawing/2014/main" val="20003"/>
                        </a:ext>
                      </a:extLst>
                    </a:gridCol>
                    <a:gridCol w="1435509">
                      <a:extLst>
                        <a:ext uri="{9D8B030D-6E8A-4147-A177-3AD203B41FA5}">
                          <a16:colId xmlns:a16="http://schemas.microsoft.com/office/drawing/2014/main" val="20004"/>
                        </a:ext>
                      </a:extLst>
                    </a:gridCol>
                    <a:gridCol w="1355758">
                      <a:extLst>
                        <a:ext uri="{9D8B030D-6E8A-4147-A177-3AD203B41FA5}">
                          <a16:colId xmlns:a16="http://schemas.microsoft.com/office/drawing/2014/main" val="20005"/>
                        </a:ext>
                      </a:extLst>
                    </a:gridCol>
                  </a:tblGrid>
                  <a:tr h="370840">
                    <a:tc>
                      <a:txBody>
                        <a:bodyPr/>
                        <a:lstStyle/>
                        <a:p>
                          <a:r>
                            <a:rPr lang="es-MX" sz="1400" b="1" dirty="0">
                              <a:solidFill>
                                <a:schemeClr val="tx1"/>
                              </a:solidFill>
                              <a:latin typeface="Arial" panose="020B0604020202020204" pitchFamily="34" charset="0"/>
                              <a:cs typeface="Arial" panose="020B0604020202020204" pitchFamily="34" charset="0"/>
                            </a:rPr>
                            <a:t>Carga 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4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400" b="1" i="1" kern="1200" smtClean="0">
                                    <a:solidFill>
                                      <a:srgbClr val="000000"/>
                                    </a:solidFill>
                                    <a:effectLst/>
                                    <a:latin typeface="Cambria Math" panose="02040503050406030204" pitchFamily="18" charset="0"/>
                                    <a:ea typeface="+mn-ea"/>
                                    <a:cs typeface="Arial" panose="020B0604020202020204" pitchFamily="34" charset="0"/>
                                  </a:rPr>
                                  <m:t>.</m:t>
                                </m:r>
                                <m:r>
                                  <a:rPr lang="es-MX" sz="14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4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400" b="1" i="1" kern="1200">
                                        <a:solidFill>
                                          <a:srgbClr val="000000"/>
                                        </a:solidFill>
                                        <a:effectLst/>
                                        <a:latin typeface="Cambria Math" panose="02040503050406030204" pitchFamily="18" charset="0"/>
                                        <a:ea typeface="+mn-ea"/>
                                        <a:cs typeface="Arial" panose="020B0604020202020204" pitchFamily="34" charset="0"/>
                                      </a:rPr>
                                    </m:ctrlPr>
                                  </m:sSupPr>
                                  <m:e>
                                    <m:r>
                                      <a:rPr lang="es-MX" sz="14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400" b="1" i="1" kern="1200">
                                        <a:solidFill>
                                          <a:srgbClr val="000000"/>
                                        </a:solidFill>
                                        <a:effectLst/>
                                        <a:latin typeface="Cambria Math" panose="02040503050406030204" pitchFamily="18" charset="0"/>
                                        <a:ea typeface="+mn-ea"/>
                                        <a:cs typeface="Arial" panose="020B0604020202020204" pitchFamily="34" charset="0"/>
                                      </a:rPr>
                                      <m:t>−</m:t>
                                    </m:r>
                                    <m:r>
                                      <a:rPr lang="es-MX" sz="14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4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4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400" b="1" i="1" kern="1200" smtClean="0">
                                    <a:solidFill>
                                      <a:srgbClr val="000000"/>
                                    </a:solidFill>
                                    <a:effectLst/>
                                    <a:latin typeface="Cambria Math" panose="02040503050406030204" pitchFamily="18" charset="0"/>
                                    <a:ea typeface="+mn-ea"/>
                                    <a:cs typeface="Arial" panose="020B0604020202020204" pitchFamily="34" charset="0"/>
                                  </a:rPr>
                                  <m:t>.</m:t>
                                </m:r>
                                <m:r>
                                  <a:rPr lang="es-MX" sz="14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4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400" b="1" i="1" kern="1200">
                                        <a:solidFill>
                                          <a:srgbClr val="000000"/>
                                        </a:solidFill>
                                        <a:effectLst/>
                                        <a:latin typeface="Cambria Math" panose="02040503050406030204" pitchFamily="18" charset="0"/>
                                        <a:ea typeface="+mn-ea"/>
                                        <a:cs typeface="Arial" panose="020B0604020202020204" pitchFamily="34" charset="0"/>
                                      </a:rPr>
                                    </m:ctrlPr>
                                  </m:sSupPr>
                                  <m:e>
                                    <m:r>
                                      <a:rPr lang="es-MX" sz="14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400" b="1" i="1" kern="1200">
                                        <a:solidFill>
                                          <a:srgbClr val="000000"/>
                                        </a:solidFill>
                                        <a:effectLst/>
                                        <a:latin typeface="Cambria Math" panose="02040503050406030204" pitchFamily="18" charset="0"/>
                                        <a:ea typeface="+mn-ea"/>
                                        <a:cs typeface="Arial" panose="020B0604020202020204" pitchFamily="34" charset="0"/>
                                      </a:rPr>
                                      <m:t>−</m:t>
                                    </m:r>
                                    <m:r>
                                      <a:rPr lang="es-MX" sz="14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4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4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400" b="1" i="1" kern="1200" smtClean="0">
                                    <a:solidFill>
                                      <a:srgbClr val="000000"/>
                                    </a:solidFill>
                                    <a:effectLst/>
                                    <a:latin typeface="Cambria Math" panose="02040503050406030204" pitchFamily="18" charset="0"/>
                                    <a:ea typeface="+mn-ea"/>
                                    <a:cs typeface="Arial" panose="020B0604020202020204" pitchFamily="34" charset="0"/>
                                  </a:rPr>
                                  <m:t>.</m:t>
                                </m:r>
                                <m:r>
                                  <a:rPr lang="es-MX" sz="14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4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400" b="1" i="1" kern="1200">
                                        <a:solidFill>
                                          <a:srgbClr val="000000"/>
                                        </a:solidFill>
                                        <a:effectLst/>
                                        <a:latin typeface="Cambria Math" panose="02040503050406030204" pitchFamily="18" charset="0"/>
                                        <a:ea typeface="+mn-ea"/>
                                        <a:cs typeface="Arial" panose="020B0604020202020204" pitchFamily="34" charset="0"/>
                                      </a:rPr>
                                    </m:ctrlPr>
                                  </m:sSupPr>
                                  <m:e>
                                    <m:r>
                                      <a:rPr lang="es-MX" sz="14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400" b="1" i="1" kern="1200">
                                        <a:solidFill>
                                          <a:srgbClr val="000000"/>
                                        </a:solidFill>
                                        <a:effectLst/>
                                        <a:latin typeface="Cambria Math" panose="02040503050406030204" pitchFamily="18" charset="0"/>
                                        <a:ea typeface="+mn-ea"/>
                                        <a:cs typeface="Arial" panose="020B0604020202020204" pitchFamily="34" charset="0"/>
                                      </a:rPr>
                                      <m:t>−</m:t>
                                    </m:r>
                                    <m:r>
                                      <a:rPr lang="es-MX" sz="14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4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4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400" b="1" i="1" kern="1200" smtClean="0">
                                    <a:solidFill>
                                      <a:srgbClr val="000000"/>
                                    </a:solidFill>
                                    <a:effectLst/>
                                    <a:latin typeface="Cambria Math" panose="02040503050406030204" pitchFamily="18" charset="0"/>
                                    <a:ea typeface="+mn-ea"/>
                                    <a:cs typeface="Arial" panose="020B0604020202020204" pitchFamily="34" charset="0"/>
                                  </a:rPr>
                                  <m:t>.</m:t>
                                </m:r>
                                <m:r>
                                  <a:rPr lang="es-MX" sz="14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4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400" b="1" i="1" kern="1200">
                                        <a:solidFill>
                                          <a:srgbClr val="000000"/>
                                        </a:solidFill>
                                        <a:effectLst/>
                                        <a:latin typeface="Cambria Math" panose="02040503050406030204" pitchFamily="18" charset="0"/>
                                        <a:ea typeface="+mn-ea"/>
                                        <a:cs typeface="Arial" panose="020B0604020202020204" pitchFamily="34" charset="0"/>
                                      </a:rPr>
                                    </m:ctrlPr>
                                  </m:sSupPr>
                                  <m:e>
                                    <m:r>
                                      <a:rPr lang="es-MX" sz="14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400" b="1" i="1" kern="1200">
                                        <a:solidFill>
                                          <a:srgbClr val="000000"/>
                                        </a:solidFill>
                                        <a:effectLst/>
                                        <a:latin typeface="Cambria Math" panose="02040503050406030204" pitchFamily="18" charset="0"/>
                                        <a:ea typeface="+mn-ea"/>
                                        <a:cs typeface="Arial" panose="020B0604020202020204" pitchFamily="34" charset="0"/>
                                      </a:rPr>
                                      <m:t>−</m:t>
                                    </m:r>
                                    <m:r>
                                      <a:rPr lang="es-MX" sz="14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4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14:m>
                            <m:oMathPara xmlns:m="http://schemas.openxmlformats.org/officeDocument/2006/math">
                              <m:oMathParaPr>
                                <m:jc m:val="centerGroup"/>
                              </m:oMathParaPr>
                              <m:oMath xmlns:m="http://schemas.openxmlformats.org/officeDocument/2006/math">
                                <m:r>
                                  <a:rPr lang="es-MX" sz="14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400" b="1" i="1" kern="1200" smtClean="0">
                                    <a:solidFill>
                                      <a:srgbClr val="000000"/>
                                    </a:solidFill>
                                    <a:effectLst/>
                                    <a:latin typeface="Cambria Math" panose="02040503050406030204" pitchFamily="18" charset="0"/>
                                    <a:ea typeface="+mn-ea"/>
                                    <a:cs typeface="Arial" panose="020B0604020202020204" pitchFamily="34" charset="0"/>
                                  </a:rPr>
                                  <m:t>.</m:t>
                                </m:r>
                                <m:r>
                                  <a:rPr lang="es-MX" sz="14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4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400" b="1" i="1" kern="1200">
                                        <a:solidFill>
                                          <a:srgbClr val="000000"/>
                                        </a:solidFill>
                                        <a:effectLst/>
                                        <a:latin typeface="Cambria Math" panose="02040503050406030204" pitchFamily="18" charset="0"/>
                                        <a:ea typeface="+mn-ea"/>
                                        <a:cs typeface="Arial" panose="020B0604020202020204" pitchFamily="34" charset="0"/>
                                      </a:rPr>
                                    </m:ctrlPr>
                                  </m:sSupPr>
                                  <m:e>
                                    <m:r>
                                      <a:rPr lang="es-MX" sz="14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400" b="1" i="1" kern="1200">
                                        <a:solidFill>
                                          <a:srgbClr val="000000"/>
                                        </a:solidFill>
                                        <a:effectLst/>
                                        <a:latin typeface="Cambria Math" panose="02040503050406030204" pitchFamily="18" charset="0"/>
                                        <a:ea typeface="+mn-ea"/>
                                        <a:cs typeface="Arial" panose="020B0604020202020204" pitchFamily="34" charset="0"/>
                                      </a:rPr>
                                      <m:t>−</m:t>
                                    </m:r>
                                    <m:r>
                                      <a:rPr lang="es-MX" sz="1400" b="1" i="1" kern="120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4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3733636176"/>
                  </p:ext>
                </p:extLst>
              </p:nvPr>
            </p:nvGraphicFramePr>
            <p:xfrm>
              <a:off x="535629" y="5361316"/>
              <a:ext cx="8054819" cy="370840"/>
            </p:xfrm>
            <a:graphic>
              <a:graphicData uri="http://schemas.openxmlformats.org/drawingml/2006/table">
                <a:tbl>
                  <a:tblPr firstRow="1" bandRow="1">
                    <a:tableStyleId>{5C22544A-7EE6-4342-B048-85BDC9FD1C3A}</a:tableStyleId>
                  </a:tblPr>
                  <a:tblGrid>
                    <a:gridCol w="1073974">
                      <a:extLst>
                        <a:ext uri="{9D8B030D-6E8A-4147-A177-3AD203B41FA5}">
                          <a16:colId xmlns:a16="http://schemas.microsoft.com/office/drawing/2014/main" val="20000"/>
                        </a:ext>
                      </a:extLst>
                    </a:gridCol>
                    <a:gridCol w="1318560">
                      <a:extLst>
                        <a:ext uri="{9D8B030D-6E8A-4147-A177-3AD203B41FA5}">
                          <a16:colId xmlns:a16="http://schemas.microsoft.com/office/drawing/2014/main" val="20001"/>
                        </a:ext>
                      </a:extLst>
                    </a:gridCol>
                    <a:gridCol w="1435509">
                      <a:extLst>
                        <a:ext uri="{9D8B030D-6E8A-4147-A177-3AD203B41FA5}">
                          <a16:colId xmlns:a16="http://schemas.microsoft.com/office/drawing/2014/main" val="20002"/>
                        </a:ext>
                      </a:extLst>
                    </a:gridCol>
                    <a:gridCol w="1435509">
                      <a:extLst>
                        <a:ext uri="{9D8B030D-6E8A-4147-A177-3AD203B41FA5}">
                          <a16:colId xmlns:a16="http://schemas.microsoft.com/office/drawing/2014/main" val="20003"/>
                        </a:ext>
                      </a:extLst>
                    </a:gridCol>
                    <a:gridCol w="1435509">
                      <a:extLst>
                        <a:ext uri="{9D8B030D-6E8A-4147-A177-3AD203B41FA5}">
                          <a16:colId xmlns:a16="http://schemas.microsoft.com/office/drawing/2014/main" val="20004"/>
                        </a:ext>
                      </a:extLst>
                    </a:gridCol>
                    <a:gridCol w="1355758">
                      <a:extLst>
                        <a:ext uri="{9D8B030D-6E8A-4147-A177-3AD203B41FA5}">
                          <a16:colId xmlns:a16="http://schemas.microsoft.com/office/drawing/2014/main" val="20005"/>
                        </a:ext>
                      </a:extLst>
                    </a:gridCol>
                  </a:tblGrid>
                  <a:tr h="370840">
                    <a:tc>
                      <a:txBody>
                        <a:bodyPr/>
                        <a:lstStyle/>
                        <a:p>
                          <a:r>
                            <a:rPr lang="es-MX" sz="1400" b="1" dirty="0">
                              <a:solidFill>
                                <a:schemeClr val="tx1"/>
                              </a:solidFill>
                              <a:latin typeface="Arial" panose="020B0604020202020204" pitchFamily="34" charset="0"/>
                              <a:cs typeface="Arial" panose="020B0604020202020204" pitchFamily="34" charset="0"/>
                            </a:rPr>
                            <a:t>Carga 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81567" t="-1613" r="-429493" b="-6452"/>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6949" t="-1613" r="-294915" b="-6452"/>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66949" t="-1613" r="-194915" b="-6452"/>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68511" t="-1613" r="-95745" b="-6452"/>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93722" t="-1613" r="-897" b="-6452"/>
                          </a:stretch>
                        </a:blipFill>
                      </a:tcPr>
                    </a:tc>
                    <a:extLst>
                      <a:ext uri="{0D108BD9-81ED-4DB2-BD59-A6C34878D82A}">
                        <a16:rowId xmlns:a16="http://schemas.microsoft.com/office/drawing/2014/main" val="10000"/>
                      </a:ext>
                    </a:extLst>
                  </a:tr>
                </a:tbl>
              </a:graphicData>
            </a:graphic>
          </p:graphicFrame>
        </mc:Fallback>
      </mc:AlternateContent>
    </p:spTree>
    <p:extLst>
      <p:ext uri="{BB962C8B-B14F-4D97-AF65-F5344CB8AC3E}">
        <p14:creationId xmlns:p14="http://schemas.microsoft.com/office/powerpoint/2010/main" val="49083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fade">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1"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AutoNum type="arabicPeriod"/>
            </a:pPr>
            <a:r>
              <a:rPr lang="es-MX" sz="1400" dirty="0">
                <a:solidFill>
                  <a:srgbClr val="000099"/>
                </a:solidFill>
                <a:latin typeface="Arial" charset="0"/>
              </a:rPr>
              <a:t>Se ordenan las cargas de menor a mayor valor.</a:t>
            </a:r>
          </a:p>
        </p:txBody>
      </p:sp>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2398147079"/>
                  </p:ext>
                </p:extLst>
              </p:nvPr>
            </p:nvGraphicFramePr>
            <p:xfrm>
              <a:off x="926625" y="1899303"/>
              <a:ext cx="1341119"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a:solidFill>
                                          <a:srgbClr val="000000"/>
                                        </a:solidFill>
                                        <a:effectLst/>
                                        <a:latin typeface="Cambria Math" panose="02040503050406030204" pitchFamily="18" charset="0"/>
                                        <a:ea typeface="+mn-ea"/>
                                        <a:cs typeface="Arial" panose="020B0604020202020204" pitchFamily="34" charset="0"/>
                                      </a:rPr>
                                      <m:t>−</m:t>
                                    </m:r>
                                    <m:r>
                                      <a:rPr lang="es-MX" sz="1200" b="1" i="1" kern="120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a:solidFill>
                                          <a:srgbClr val="000000"/>
                                        </a:solidFill>
                                        <a:effectLst/>
                                        <a:latin typeface="Cambria Math" panose="02040503050406030204" pitchFamily="18" charset="0"/>
                                        <a:ea typeface="+mn-ea"/>
                                        <a:cs typeface="Arial" panose="020B0604020202020204" pitchFamily="34" charset="0"/>
                                      </a:rPr>
                                      <m:t>−</m:t>
                                    </m:r>
                                    <m:r>
                                      <a:rPr lang="es-MX" sz="12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a:solidFill>
                                          <a:srgbClr val="000000"/>
                                        </a:solidFill>
                                        <a:effectLst/>
                                        <a:latin typeface="Cambria Math" panose="02040503050406030204" pitchFamily="18" charset="0"/>
                                        <a:ea typeface="+mn-ea"/>
                                        <a:cs typeface="Arial" panose="020B0604020202020204" pitchFamily="34" charset="0"/>
                                      </a:rPr>
                                      <m:t>−</m:t>
                                    </m:r>
                                    <m:r>
                                      <a:rPr lang="es-MX" sz="12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a:solidFill>
                                          <a:srgbClr val="000000"/>
                                        </a:solidFill>
                                        <a:effectLst/>
                                        <a:latin typeface="Cambria Math" panose="02040503050406030204" pitchFamily="18" charset="0"/>
                                        <a:ea typeface="+mn-ea"/>
                                        <a:cs typeface="Arial" panose="020B0604020202020204" pitchFamily="34" charset="0"/>
                                      </a:rPr>
                                      <m:t>−</m:t>
                                    </m:r>
                                    <m:r>
                                      <a:rPr lang="es-MX" sz="12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a:solidFill>
                                          <a:srgbClr val="000000"/>
                                        </a:solidFill>
                                        <a:effectLst/>
                                        <a:latin typeface="Cambria Math" panose="02040503050406030204" pitchFamily="18" charset="0"/>
                                        <a:ea typeface="+mn-ea"/>
                                        <a:cs typeface="Arial" panose="020B0604020202020204" pitchFamily="34" charset="0"/>
                                      </a:rPr>
                                      <m:t>−</m:t>
                                    </m:r>
                                    <m:r>
                                      <a:rPr lang="es-MX" sz="1200" b="1" i="1" kern="120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2398147079"/>
                  </p:ext>
                </p:extLst>
              </p:nvPr>
            </p:nvGraphicFramePr>
            <p:xfrm>
              <a:off x="926625" y="1899303"/>
              <a:ext cx="1341119"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5" t="-101639" r="-905" b="-403279"/>
                          </a:stretch>
                        </a:blipFill>
                      </a:tcPr>
                    </a:tc>
                    <a:extLst>
                      <a:ext uri="{0D108BD9-81ED-4DB2-BD59-A6C34878D82A}">
                        <a16:rowId xmlns:a16="http://schemas.microsoft.com/office/drawing/2014/main" val="10001"/>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5" t="-201639" r="-905" b="-303279"/>
                          </a:stretch>
                        </a:blipFill>
                      </a:tcPr>
                    </a:tc>
                    <a:extLst>
                      <a:ext uri="{0D108BD9-81ED-4DB2-BD59-A6C34878D82A}">
                        <a16:rowId xmlns:a16="http://schemas.microsoft.com/office/drawing/2014/main" val="10002"/>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5" t="-301639" r="-905" b="-203279"/>
                          </a:stretch>
                        </a:blipFill>
                      </a:tcPr>
                    </a:tc>
                    <a:extLst>
                      <a:ext uri="{0D108BD9-81ED-4DB2-BD59-A6C34878D82A}">
                        <a16:rowId xmlns:a16="http://schemas.microsoft.com/office/drawing/2014/main" val="10003"/>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5" t="-401639" r="-905" b="-103279"/>
                          </a:stretch>
                        </a:blipFill>
                      </a:tcPr>
                    </a:tc>
                    <a:extLst>
                      <a:ext uri="{0D108BD9-81ED-4DB2-BD59-A6C34878D82A}">
                        <a16:rowId xmlns:a16="http://schemas.microsoft.com/office/drawing/2014/main" val="10004"/>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5" t="-501639" r="-905" b="-3279"/>
                          </a:stretch>
                        </a:blipFill>
                      </a:tcPr>
                    </a:tc>
                    <a:extLst>
                      <a:ext uri="{0D108BD9-81ED-4DB2-BD59-A6C34878D82A}">
                        <a16:rowId xmlns:a16="http://schemas.microsoft.com/office/drawing/2014/main" val="10005"/>
                      </a:ext>
                    </a:extLst>
                  </a:tr>
                </a:tbl>
              </a:graphicData>
            </a:graphic>
          </p:graphicFrame>
        </mc:Fallback>
      </mc:AlternateContent>
    </p:spTree>
    <p:extLst>
      <p:ext uri="{BB962C8B-B14F-4D97-AF65-F5344CB8AC3E}">
        <p14:creationId xmlns:p14="http://schemas.microsoft.com/office/powerpoint/2010/main" val="85033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2"/>
            </a:pPr>
            <a:r>
              <a:rPr lang="es-MX" sz="1400" dirty="0">
                <a:solidFill>
                  <a:srgbClr val="000099"/>
                </a:solidFill>
                <a:latin typeface="Arial" charset="0"/>
              </a:rPr>
              <a:t>Se divide cada carga entre la carga más pequeña.</a:t>
            </a:r>
          </a:p>
        </p:txBody>
      </p:sp>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1698882182"/>
                  </p:ext>
                </p:extLst>
              </p:nvPr>
            </p:nvGraphicFramePr>
            <p:xfrm>
              <a:off x="926625" y="1899303"/>
              <a:ext cx="2637263"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1698882182"/>
                  </p:ext>
                </p:extLst>
              </p:nvPr>
            </p:nvGraphicFramePr>
            <p:xfrm>
              <a:off x="926625" y="1899303"/>
              <a:ext cx="2637263"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101639" r="-97727" b="-4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201639" r="-97727" b="-3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301639" r="-97727" b="-2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401639" r="-97727" b="-1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501639" r="-97727" b="-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Fallback>
      </mc:AlternateContent>
      <p:sp>
        <p:nvSpPr>
          <p:cNvPr id="3" name="Rectángulo 2"/>
          <p:cNvSpPr/>
          <p:nvPr/>
        </p:nvSpPr>
        <p:spPr bwMode="auto">
          <a:xfrm>
            <a:off x="2276066" y="1864568"/>
            <a:ext cx="1656184" cy="2284511"/>
          </a:xfrm>
          <a:prstGeom prst="rect">
            <a:avLst/>
          </a:prstGeom>
          <a:solidFill>
            <a:srgbClr val="FAFA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5382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mc:AlternateContent xmlns:mc="http://schemas.openxmlformats.org/markup-compatibility/2006" xmlns:a14="http://schemas.microsoft.com/office/drawing/2010/main">
        <mc:Choice Requires="a14">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3"/>
                </a:pPr>
                <a:r>
                  <a:rPr lang="es-MX" sz="1400" dirty="0">
                    <a:solidFill>
                      <a:srgbClr val="000099"/>
                    </a:solidFill>
                    <a:latin typeface="Arial" charset="0"/>
                  </a:rPr>
                  <a:t>Se multiplica cada cociente por un mismo entero </a:t>
                </a:r>
                <a14:m>
                  <m:oMath xmlns:m="http://schemas.openxmlformats.org/officeDocument/2006/math">
                    <m:sSub>
                      <m:sSubPr>
                        <m:ctrlPr>
                          <a:rPr lang="es-MX" sz="1400" i="1">
                            <a:latin typeface="Cambria Math" panose="02040503050406030204" pitchFamily="18" charset="0"/>
                            <a:ea typeface="Cambria Math" panose="02040503050406030204" pitchFamily="18" charset="0"/>
                            <a:cs typeface="Arial" panose="020B0604020202020204" pitchFamily="34" charset="0"/>
                          </a:rPr>
                        </m:ctrlPr>
                      </m:sSubPr>
                      <m:e>
                        <m:r>
                          <a:rPr lang="es-MX" sz="1400" i="1">
                            <a:latin typeface="Cambria Math" panose="02040503050406030204" pitchFamily="18" charset="0"/>
                            <a:ea typeface="Cambria Math" panose="02040503050406030204" pitchFamily="18" charset="0"/>
                            <a:cs typeface="Arial" panose="020B0604020202020204" pitchFamily="34" charset="0"/>
                          </a:rPr>
                          <m:t>ℕ</m:t>
                        </m:r>
                      </m:e>
                      <m:sub>
                        <m:r>
                          <a:rPr lang="es-MX" sz="1400" i="1">
                            <a:latin typeface="Cambria Math" panose="02040503050406030204" pitchFamily="18" charset="0"/>
                            <a:ea typeface="Cambria Math" panose="02040503050406030204" pitchFamily="18" charset="0"/>
                            <a:cs typeface="Arial" panose="020B0604020202020204" pitchFamily="34" charset="0"/>
                          </a:rPr>
                          <m:t>1</m:t>
                        </m:r>
                      </m:sub>
                    </m:sSub>
                  </m:oMath>
                </a14:m>
                <a:r>
                  <a:rPr lang="es-MX" sz="1400" dirty="0">
                    <a:solidFill>
                      <a:srgbClr val="000099"/>
                    </a:solidFill>
                    <a:latin typeface="Arial" charset="0"/>
                  </a:rPr>
                  <a:t>. En este caso, </a:t>
                </a:r>
                <a14:m>
                  <m:oMath xmlns:m="http://schemas.openxmlformats.org/officeDocument/2006/math">
                    <m:sSub>
                      <m:sSubPr>
                        <m:ctrlPr>
                          <a:rPr lang="es-MX" sz="1400" i="1">
                            <a:latin typeface="Cambria Math" panose="02040503050406030204" pitchFamily="18" charset="0"/>
                            <a:ea typeface="Cambria Math" panose="02040503050406030204" pitchFamily="18" charset="0"/>
                            <a:cs typeface="Arial" panose="020B0604020202020204" pitchFamily="34" charset="0"/>
                          </a:rPr>
                        </m:ctrlPr>
                      </m:sSubPr>
                      <m:e>
                        <m:r>
                          <a:rPr lang="es-MX" sz="1400" i="1">
                            <a:latin typeface="Cambria Math" panose="02040503050406030204" pitchFamily="18" charset="0"/>
                            <a:ea typeface="Cambria Math" panose="02040503050406030204" pitchFamily="18" charset="0"/>
                            <a:cs typeface="Arial" panose="020B0604020202020204" pitchFamily="34" charset="0"/>
                          </a:rPr>
                          <m:t>ℕ</m:t>
                        </m:r>
                      </m:e>
                      <m:sub>
                        <m:r>
                          <a:rPr lang="es-MX" sz="1400" i="1">
                            <a:latin typeface="Cambria Math" panose="02040503050406030204" pitchFamily="18" charset="0"/>
                            <a:ea typeface="Cambria Math" panose="02040503050406030204" pitchFamily="18" charset="0"/>
                            <a:cs typeface="Arial" panose="020B0604020202020204" pitchFamily="34" charset="0"/>
                          </a:rPr>
                          <m:t>1</m:t>
                        </m:r>
                      </m:sub>
                    </m:sSub>
                  </m:oMath>
                </a14:m>
                <a:r>
                  <a:rPr lang="es-MX" sz="1400" dirty="0">
                    <a:solidFill>
                      <a:srgbClr val="000099"/>
                    </a:solidFill>
                    <a:latin typeface="Arial" charset="0"/>
                  </a:rPr>
                  <a:t>= 5 </a:t>
                </a:r>
              </a:p>
            </p:txBody>
          </p:sp>
        </mc:Choice>
        <mc:Fallback xmlns="">
          <p:sp>
            <p:nvSpPr>
              <p:cNvPr id="11" name="Text Box 44"/>
              <p:cNvSpPr txBox="1">
                <a:spLocks noRot="1" noChangeAspect="1" noMove="1" noResize="1" noEditPoints="1" noAdjustHandles="1" noChangeArrowheads="1" noChangeShapeType="1" noTextEdit="1"/>
              </p:cNvSpPr>
              <p:nvPr/>
            </p:nvSpPr>
            <p:spPr bwMode="auto">
              <a:xfrm>
                <a:off x="535629" y="1340768"/>
                <a:ext cx="8054818" cy="307777"/>
              </a:xfrm>
              <a:prstGeom prst="rect">
                <a:avLst/>
              </a:prstGeom>
              <a:blipFill rotWithShape="0">
                <a:blip r:embed="rId2"/>
                <a:stretch>
                  <a:fillRect l="-151" t="-4000" b="-20000"/>
                </a:stretch>
              </a:blipFill>
              <a:ln w="9525">
                <a:noFill/>
                <a:miter lim="800000"/>
                <a:headEnd/>
                <a:tailEnd/>
              </a:ln>
              <a:effectLst/>
            </p:spPr>
            <p:txBody>
              <a:bodyPr/>
              <a:lstStyle/>
              <a:p>
                <a:r>
                  <a:rPr lang="es-MX">
                    <a:noFill/>
                  </a:rPr>
                  <a:t> </a:t>
                </a:r>
              </a:p>
            </p:txBody>
          </p:sp>
        </mc:Fallback>
      </mc:AlternateContent>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2906475325"/>
                  </p:ext>
                </p:extLst>
              </p:nvPr>
            </p:nvGraphicFramePr>
            <p:xfrm>
              <a:off x="926625" y="1899303"/>
              <a:ext cx="3933407"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r>
                            <a:rPr lang="es-MX" sz="1200" b="1" dirty="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𝟏</m:t>
                                  </m:r>
                                </m:sub>
                              </m:sSub>
                            </m:oMath>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2906475325"/>
                  </p:ext>
                </p:extLst>
              </p:nvPr>
            </p:nvGraphicFramePr>
            <p:xfrm>
              <a:off x="926625" y="1899303"/>
              <a:ext cx="3933407"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225" t="-1639" r="-939" b="-503279"/>
                          </a:stretch>
                        </a:blipFill>
                      </a:tcPr>
                    </a:tc>
                    <a:extLst>
                      <a:ext uri="{0D108BD9-81ED-4DB2-BD59-A6C34878D82A}">
                        <a16:rowId xmlns:a16="http://schemas.microsoft.com/office/drawing/2014/main" val="10000"/>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909" t="-101639" r="-194545" b="-4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909" t="-201639" r="-194545" b="-3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909" t="-301639" r="-194545" b="-2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909" t="-401639" r="-194545" b="-1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909" t="-501639" r="-194545" b="-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Fallback>
      </mc:AlternateContent>
      <p:sp>
        <p:nvSpPr>
          <p:cNvPr id="5" name="Rectángulo 4"/>
          <p:cNvSpPr/>
          <p:nvPr/>
        </p:nvSpPr>
        <p:spPr bwMode="auto">
          <a:xfrm>
            <a:off x="3575900" y="1864568"/>
            <a:ext cx="1656184" cy="2284511"/>
          </a:xfrm>
          <a:prstGeom prst="rect">
            <a:avLst/>
          </a:prstGeom>
          <a:solidFill>
            <a:srgbClr val="FAFA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6716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4"/>
            </a:pPr>
            <a:r>
              <a:rPr lang="es-MX" sz="1400" dirty="0">
                <a:solidFill>
                  <a:srgbClr val="000099"/>
                </a:solidFill>
                <a:latin typeface="Arial" charset="0"/>
              </a:rPr>
              <a:t>Se redondea cada valor al número entero más cercano. </a:t>
            </a:r>
          </a:p>
        </p:txBody>
      </p:sp>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3375985080"/>
                  </p:ext>
                </p:extLst>
              </p:nvPr>
            </p:nvGraphicFramePr>
            <p:xfrm>
              <a:off x="926625" y="1899303"/>
              <a:ext cx="5229551"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r>
                            <a:rPr lang="es-MX" sz="1200" b="1" dirty="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𝟏</m:t>
                                  </m:r>
                                </m:sub>
                              </m:sSub>
                            </m:oMath>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 xmlns:m="http://schemas.openxmlformats.org/officeDocument/2006/math">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𝟐</m:t>
                                  </m:r>
                                </m:sub>
                              </m:sSub>
                            </m:oMath>
                          </a14:m>
                          <a:r>
                            <a:rPr lang="es-MX" sz="1200" b="1" dirty="0">
                              <a:solidFill>
                                <a:schemeClr val="tx1"/>
                              </a:solidFill>
                              <a:latin typeface="Arial" panose="020B0604020202020204" pitchFamily="34" charset="0"/>
                              <a:cs typeface="Arial" panose="020B0604020202020204" pitchFamily="34" charset="0"/>
                            </a:rPr>
                            <a:t>=</a:t>
                          </a:r>
                          <a:r>
                            <a:rPr lang="es-MX" sz="1200" b="1" baseline="0" dirty="0">
                              <a:solidFill>
                                <a:schemeClr val="tx1"/>
                              </a:solidFill>
                              <a:latin typeface="Arial" panose="020B0604020202020204" pitchFamily="34" charset="0"/>
                              <a:cs typeface="Arial" panose="020B0604020202020204" pitchFamily="34" charset="0"/>
                            </a:rPr>
                            <a:t> # electrones</a:t>
                          </a:r>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3375985080"/>
                  </p:ext>
                </p:extLst>
              </p:nvPr>
            </p:nvGraphicFramePr>
            <p:xfrm>
              <a:off x="926625" y="1899303"/>
              <a:ext cx="5229551" cy="2225040"/>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5189" t="-1639" r="-101415" b="-503279"/>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3756" t="-1639" r="-939" b="-503279"/>
                          </a:stretch>
                        </a:blipFill>
                      </a:tcPr>
                    </a:tc>
                    <a:extLst>
                      <a:ext uri="{0D108BD9-81ED-4DB2-BD59-A6C34878D82A}">
                        <a16:rowId xmlns:a16="http://schemas.microsoft.com/office/drawing/2014/main" val="10000"/>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101639" r="-290909" b="-4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201639" r="-290909" b="-3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301639" r="-290909" b="-2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401639" r="-290909" b="-1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501639" r="-290909" b="-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Fallback>
      </mc:AlternateContent>
      <p:sp>
        <p:nvSpPr>
          <p:cNvPr id="5" name="Rectángulo 4"/>
          <p:cNvSpPr/>
          <p:nvPr/>
        </p:nvSpPr>
        <p:spPr bwMode="auto">
          <a:xfrm>
            <a:off x="4870121" y="1864568"/>
            <a:ext cx="1656184" cy="2284511"/>
          </a:xfrm>
          <a:prstGeom prst="rect">
            <a:avLst/>
          </a:prstGeom>
          <a:solidFill>
            <a:srgbClr val="FAFA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1234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255814" y="786190"/>
            <a:ext cx="2642454"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Robert Andrews </a:t>
            </a:r>
            <a:r>
              <a:rPr lang="es-ES" sz="1600" b="1" dirty="0" err="1">
                <a:solidFill>
                  <a:srgbClr val="000099"/>
                </a:solidFill>
                <a:latin typeface="Arial" charset="0"/>
              </a:rPr>
              <a:t>Millikan</a:t>
            </a:r>
            <a:endParaRPr lang="es-ES" sz="1600" b="1" dirty="0">
              <a:solidFill>
                <a:srgbClr val="000099"/>
              </a:solidFill>
              <a:latin typeface="Arial" charset="0"/>
            </a:endParaRPr>
          </a:p>
        </p:txBody>
      </p:sp>
      <p:sp>
        <p:nvSpPr>
          <p:cNvPr id="29" name="Text Box 44"/>
          <p:cNvSpPr txBox="1">
            <a:spLocks noChangeArrowheads="1"/>
          </p:cNvSpPr>
          <p:nvPr/>
        </p:nvSpPr>
        <p:spPr bwMode="auto">
          <a:xfrm>
            <a:off x="477622" y="1556792"/>
            <a:ext cx="8198834" cy="3139321"/>
          </a:xfrm>
          <a:prstGeom prst="rect">
            <a:avLst/>
          </a:prstGeom>
          <a:noFill/>
          <a:ln w="9525">
            <a:noFill/>
            <a:miter lim="800000"/>
            <a:headEnd/>
            <a:tailEnd/>
          </a:ln>
          <a:effectLst/>
        </p:spPr>
        <p:txBody>
          <a:bodyPr wrap="square">
            <a:spAutoFit/>
            <a:flatTx/>
          </a:bodyPr>
          <a:lstStyle/>
          <a:p>
            <a:pPr algn="just">
              <a:spcBef>
                <a:spcPct val="50000"/>
              </a:spcBef>
            </a:pPr>
            <a:r>
              <a:rPr lang="es-MX" sz="1800" dirty="0">
                <a:solidFill>
                  <a:srgbClr val="000099"/>
                </a:solidFill>
                <a:latin typeface="Arial" charset="0"/>
              </a:rPr>
              <a:t>Entre 1909 y 1913, el físico estadounidense R. A. </a:t>
            </a:r>
            <a:r>
              <a:rPr lang="es-MX" sz="1800" dirty="0" err="1">
                <a:solidFill>
                  <a:srgbClr val="000099"/>
                </a:solidFill>
                <a:latin typeface="Arial" charset="0"/>
              </a:rPr>
              <a:t>Millikan</a:t>
            </a:r>
            <a:r>
              <a:rPr lang="es-MX" sz="1800" dirty="0">
                <a:solidFill>
                  <a:srgbClr val="000099"/>
                </a:solidFill>
                <a:latin typeface="Arial" charset="0"/>
              </a:rPr>
              <a:t> llevó a cabo una serie de experimentos con los cuales pudo determinar el valor de la carga del electrón (carga eléctrica fundamental).</a:t>
            </a:r>
          </a:p>
          <a:p>
            <a:pPr algn="just">
              <a:spcBef>
                <a:spcPct val="50000"/>
              </a:spcBef>
            </a:pPr>
            <a:r>
              <a:rPr lang="es-MX" sz="1800" dirty="0" err="1">
                <a:solidFill>
                  <a:srgbClr val="000099"/>
                </a:solidFill>
                <a:latin typeface="Arial" charset="0"/>
              </a:rPr>
              <a:t>Millikan</a:t>
            </a:r>
            <a:r>
              <a:rPr lang="es-MX" sz="1800" dirty="0">
                <a:solidFill>
                  <a:srgbClr val="000099"/>
                </a:solidFill>
                <a:latin typeface="Arial" charset="0"/>
              </a:rPr>
              <a:t>, consideró que de acuerdo al modelo atómico de Thomson, toda carga eléctrica debería ser consecuencia de un exceso o deficiencia de electrones, y que debido a que no se pueden tener fracciones de electrones, “toda carga eléctrica debería de ser un múltiplo entero de la carga de un electrón”.</a:t>
            </a:r>
          </a:p>
          <a:p>
            <a:pPr algn="just">
              <a:spcBef>
                <a:spcPct val="50000"/>
              </a:spcBef>
            </a:pPr>
            <a:r>
              <a:rPr lang="es-MX" sz="1800" dirty="0">
                <a:solidFill>
                  <a:srgbClr val="000099"/>
                </a:solidFill>
                <a:latin typeface="Arial" charset="0"/>
              </a:rPr>
              <a:t>Por esa razón, busco la forma de obtener cargas eléctricas pequeñas que le permitieran determinar ese mínimo común múltiplo que corresponde a la carga de un electrón.</a:t>
            </a:r>
            <a:endParaRPr lang="es-ES" sz="1800" dirty="0">
              <a:solidFill>
                <a:srgbClr val="000099"/>
              </a:solidFill>
              <a:latin typeface="Arial" charset="0"/>
            </a:endParaRPr>
          </a:p>
        </p:txBody>
      </p:sp>
    </p:spTree>
    <p:extLst>
      <p:ext uri="{BB962C8B-B14F-4D97-AF65-F5344CB8AC3E}">
        <p14:creationId xmlns:p14="http://schemas.microsoft.com/office/powerpoint/2010/main" val="331586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5"/>
            </a:pPr>
            <a:r>
              <a:rPr lang="es-MX" sz="1400" dirty="0">
                <a:solidFill>
                  <a:srgbClr val="000099"/>
                </a:solidFill>
                <a:latin typeface="Arial" charset="0"/>
              </a:rPr>
              <a:t>Se divide cada carga entre su correspondiente número de electrones en exceso.</a:t>
            </a:r>
          </a:p>
        </p:txBody>
      </p:sp>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4277601025"/>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r>
                            <a:rPr lang="es-MX" sz="1200" b="1" dirty="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𝟏</m:t>
                                  </m:r>
                                </m:sub>
                              </m:sSub>
                            </m:oMath>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 xmlns:m="http://schemas.openxmlformats.org/officeDocument/2006/math">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𝟐</m:t>
                                  </m:r>
                                </m:sub>
                              </m:sSub>
                            </m:oMath>
                          </a14:m>
                          <a:r>
                            <a:rPr lang="es-MX" sz="1200" b="1" dirty="0">
                              <a:solidFill>
                                <a:schemeClr val="tx1"/>
                              </a:solidFill>
                              <a:latin typeface="Arial" panose="020B0604020202020204" pitchFamily="34" charset="0"/>
                              <a:cs typeface="Arial" panose="020B0604020202020204" pitchFamily="34" charset="0"/>
                            </a:rPr>
                            <a:t>=</a:t>
                          </a:r>
                          <a:r>
                            <a:rPr lang="es-MX" sz="1200" b="1" baseline="0" dirty="0">
                              <a:solidFill>
                                <a:schemeClr val="tx1"/>
                              </a:solidFill>
                              <a:latin typeface="Arial" panose="020B0604020202020204" pitchFamily="34" charset="0"/>
                              <a:cs typeface="Arial" panose="020B0604020202020204" pitchFamily="34" charset="0"/>
                            </a:rPr>
                            <a:t> # electrones</a:t>
                          </a:r>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Para xmlns:m="http://schemas.openxmlformats.org/officeDocument/2006/math">
                              <m:oMathParaPr>
                                <m:jc m:val="centerGroup"/>
                              </m:oMathParaPr>
                              <m:oMath xmlns:m="http://schemas.openxmlformats.org/officeDocument/2006/math">
                                <m:r>
                                  <a:rPr lang="es-MX" sz="1200" b="1" i="1" smtClean="0">
                                    <a:solidFill>
                                      <a:schemeClr val="tx1"/>
                                    </a:solidFill>
                                    <a:latin typeface="Cambria Math" panose="02040503050406030204" pitchFamily="18" charset="0"/>
                                    <a:cs typeface="Arial" panose="020B0604020202020204" pitchFamily="34" charset="0"/>
                                  </a:rPr>
                                  <m:t>𝒆</m:t>
                                </m:r>
                                <m:r>
                                  <a:rPr lang="es-MX" sz="1200" b="1" i="1" smtClean="0">
                                    <a:solidFill>
                                      <a:schemeClr val="tx1"/>
                                    </a:solidFill>
                                    <a:latin typeface="Cambria Math" panose="02040503050406030204" pitchFamily="18" charset="0"/>
                                    <a:cs typeface="Arial" panose="020B0604020202020204" pitchFamily="34" charset="0"/>
                                  </a:rPr>
                                  <m:t>=</m:t>
                                </m:r>
                                <m:f>
                                  <m:fPr>
                                    <m:ctrlPr>
                                      <a:rPr lang="es-MX" sz="1200" b="1" i="1" smtClean="0">
                                        <a:solidFill>
                                          <a:schemeClr val="tx1"/>
                                        </a:solidFill>
                                        <a:latin typeface="Cambria Math" panose="02040503050406030204" pitchFamily="18" charset="0"/>
                                        <a:cs typeface="Arial" panose="020B0604020202020204" pitchFamily="34" charset="0"/>
                                      </a:rPr>
                                    </m:ctrlPr>
                                  </m:fPr>
                                  <m:num>
                                    <m:r>
                                      <a:rPr lang="es-MX" sz="1200" b="1" i="1" smtClean="0">
                                        <a:solidFill>
                                          <a:schemeClr val="tx1"/>
                                        </a:solidFill>
                                        <a:latin typeface="Cambria Math" panose="02040503050406030204" pitchFamily="18" charset="0"/>
                                        <a:cs typeface="Arial" panose="020B0604020202020204" pitchFamily="34" charset="0"/>
                                      </a:rPr>
                                      <m:t>𝑸</m:t>
                                    </m:r>
                                  </m:num>
                                  <m:den>
                                    <m:sSub>
                                      <m:sSubPr>
                                        <m:ctrlPr>
                                          <a:rPr lang="es-MX" sz="1200" b="1" i="1" smtClean="0">
                                            <a:solidFill>
                                              <a:schemeClr val="tx1"/>
                                            </a:solidFill>
                                            <a:latin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cs typeface="Arial" panose="020B0604020202020204" pitchFamily="34" charset="0"/>
                                          </a:rPr>
                                          <m:t>𝟐</m:t>
                                        </m:r>
                                      </m:sub>
                                    </m:sSub>
                                  </m:den>
                                </m:f>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1.6022x10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1.602125x10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1.602111x10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1.602153x10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1.602142x10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4277601025"/>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tblGrid>
                  <a:tr h="445444">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5189" t="-1370" r="-196226"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3756" t="-1370" r="-95305"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27861" t="-1370" r="-995" b="-420548"/>
                          </a:stretch>
                        </a:blipFill>
                      </a:tcPr>
                    </a:tc>
                    <a:extLst>
                      <a:ext uri="{0D108BD9-81ED-4DB2-BD59-A6C34878D82A}">
                        <a16:rowId xmlns:a16="http://schemas.microsoft.com/office/drawing/2014/main" val="10000"/>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121311" r="-382273" b="-4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1.6022x10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221311" r="-382273" b="-3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1.602125x10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321311" r="-382273" b="-2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1.602111x10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421311" r="-382273" b="-1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1.602153x10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521311" r="-382273" b="-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1.602142x10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Fallback>
      </mc:AlternateContent>
      <p:sp>
        <p:nvSpPr>
          <p:cNvPr id="5" name="Rectángulo 4"/>
          <p:cNvSpPr/>
          <p:nvPr/>
        </p:nvSpPr>
        <p:spPr bwMode="auto">
          <a:xfrm>
            <a:off x="6168424" y="1870544"/>
            <a:ext cx="1656184" cy="2422552"/>
          </a:xfrm>
          <a:prstGeom prst="rect">
            <a:avLst/>
          </a:prstGeom>
          <a:solidFill>
            <a:srgbClr val="FAFAF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55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4"/>
          <p:cNvSpPr txBox="1">
            <a:spLocks noChangeArrowheads="1"/>
          </p:cNvSpPr>
          <p:nvPr/>
        </p:nvSpPr>
        <p:spPr bwMode="auto">
          <a:xfrm>
            <a:off x="2122696" y="786190"/>
            <a:ext cx="4908716"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Determinación de la carga eléctrica fundamental</a:t>
            </a:r>
          </a:p>
        </p:txBody>
      </p:sp>
      <p:sp>
        <p:nvSpPr>
          <p:cNvPr id="11" name="Text Box 44"/>
          <p:cNvSpPr txBox="1">
            <a:spLocks noChangeArrowheads="1"/>
          </p:cNvSpPr>
          <p:nvPr/>
        </p:nvSpPr>
        <p:spPr bwMode="auto">
          <a:xfrm>
            <a:off x="535629" y="1340768"/>
            <a:ext cx="8054818" cy="307777"/>
          </a:xfrm>
          <a:prstGeom prst="rect">
            <a:avLst/>
          </a:prstGeom>
          <a:noFill/>
          <a:ln w="9525">
            <a:noFill/>
            <a:miter lim="800000"/>
            <a:headEnd/>
            <a:tailEnd/>
          </a:ln>
          <a:effectLst/>
        </p:spPr>
        <p:txBody>
          <a:bodyPr wrap="square">
            <a:spAutoFit/>
            <a:flatTx/>
          </a:bodyPr>
          <a:lstStyle/>
          <a:p>
            <a:pPr marL="342900" indent="-342900" algn="just">
              <a:spcBef>
                <a:spcPct val="50000"/>
              </a:spcBef>
              <a:buFont typeface="+mj-lt"/>
              <a:buAutoNum type="arabicPeriod" startAt="5"/>
            </a:pPr>
            <a:r>
              <a:rPr lang="es-MX" sz="1400" dirty="0">
                <a:solidFill>
                  <a:srgbClr val="000099"/>
                </a:solidFill>
                <a:latin typeface="Arial" charset="0"/>
              </a:rPr>
              <a:t>Se divide cada carga entre su correspondiente número de electrones en exceso.</a:t>
            </a:r>
          </a:p>
        </p:txBody>
      </p:sp>
      <mc:AlternateContent xmlns:mc="http://schemas.openxmlformats.org/markup-compatibility/2006">
        <mc:Choice xmlns:a14="http://schemas.microsoft.com/office/drawing/2010/main" Requires="a14">
          <p:graphicFrame>
            <p:nvGraphicFramePr>
              <p:cNvPr id="2" name="Tabla 1"/>
              <p:cNvGraphicFramePr>
                <a:graphicFrameLocks noGrp="1"/>
              </p:cNvGraphicFramePr>
              <p:nvPr>
                <p:extLst>
                  <p:ext uri="{D42A27DB-BD31-4B8C-83A1-F6EECF244321}">
                    <p14:modId xmlns:p14="http://schemas.microsoft.com/office/powerpoint/2010/main" val="3742640674"/>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tblGrid>
                  <a:tr h="370840">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r>
                            <a:rPr lang="es-MX" sz="1200" b="1" dirty="0">
                              <a:solidFill>
                                <a:schemeClr val="tx1"/>
                              </a:solidFill>
                              <a:latin typeface="Arial" panose="020B0604020202020204" pitchFamily="34" charset="0"/>
                              <a:cs typeface="Arial" panose="020B0604020202020204" pitchFamily="34" charset="0"/>
                            </a:rPr>
                            <a:t>)</a:t>
                          </a:r>
                          <a14:m>
                            <m:oMath xmlns:m="http://schemas.openxmlformats.org/officeDocument/2006/math">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𝟏</m:t>
                                  </m:r>
                                </m:sub>
                              </m:sSub>
                            </m:oMath>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 xmlns:m="http://schemas.openxmlformats.org/officeDocument/2006/math">
                              <m:sSub>
                                <m:sSubPr>
                                  <m:ctrlP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𝟐</m:t>
                                  </m:r>
                                </m:sub>
                              </m:sSub>
                            </m:oMath>
                          </a14:m>
                          <a:r>
                            <a:rPr lang="es-MX" sz="1200" b="1" dirty="0">
                              <a:solidFill>
                                <a:schemeClr val="tx1"/>
                              </a:solidFill>
                              <a:latin typeface="Arial" panose="020B0604020202020204" pitchFamily="34" charset="0"/>
                              <a:cs typeface="Arial" panose="020B0604020202020204" pitchFamily="34" charset="0"/>
                            </a:rPr>
                            <a:t>=</a:t>
                          </a:r>
                          <a:r>
                            <a:rPr lang="es-MX" sz="1200" b="1" baseline="0" dirty="0">
                              <a:solidFill>
                                <a:schemeClr val="tx1"/>
                              </a:solidFill>
                              <a:latin typeface="Arial" panose="020B0604020202020204" pitchFamily="34" charset="0"/>
                              <a:cs typeface="Arial" panose="020B0604020202020204" pitchFamily="34" charset="0"/>
                            </a:rPr>
                            <a:t> # electrones</a:t>
                          </a:r>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14:m>
                            <m:oMathPara xmlns:m="http://schemas.openxmlformats.org/officeDocument/2006/math">
                              <m:oMathParaPr>
                                <m:jc m:val="centerGroup"/>
                              </m:oMathParaPr>
                              <m:oMath xmlns:m="http://schemas.openxmlformats.org/officeDocument/2006/math">
                                <m:r>
                                  <a:rPr lang="es-MX" sz="1200" b="1" i="1" smtClean="0">
                                    <a:solidFill>
                                      <a:schemeClr val="tx1"/>
                                    </a:solidFill>
                                    <a:latin typeface="Cambria Math" panose="02040503050406030204" pitchFamily="18" charset="0"/>
                                    <a:cs typeface="Arial" panose="020B0604020202020204" pitchFamily="34" charset="0"/>
                                  </a:rPr>
                                  <m:t>𝒆</m:t>
                                </m:r>
                                <m:r>
                                  <a:rPr lang="es-MX" sz="1200" b="1" i="1" smtClean="0">
                                    <a:solidFill>
                                      <a:schemeClr val="tx1"/>
                                    </a:solidFill>
                                    <a:latin typeface="Cambria Math" panose="02040503050406030204" pitchFamily="18" charset="0"/>
                                    <a:cs typeface="Arial" panose="020B0604020202020204" pitchFamily="34" charset="0"/>
                                  </a:rPr>
                                  <m:t>=</m:t>
                                </m:r>
                                <m:f>
                                  <m:fPr>
                                    <m:ctrlPr>
                                      <a:rPr lang="es-MX" sz="1200" b="1" i="1" smtClean="0">
                                        <a:solidFill>
                                          <a:schemeClr val="tx1"/>
                                        </a:solidFill>
                                        <a:latin typeface="Cambria Math" panose="02040503050406030204" pitchFamily="18" charset="0"/>
                                        <a:cs typeface="Arial" panose="020B0604020202020204" pitchFamily="34" charset="0"/>
                                      </a:rPr>
                                    </m:ctrlPr>
                                  </m:fPr>
                                  <m:num>
                                    <m:r>
                                      <a:rPr lang="es-MX" sz="1200" b="1" i="1" smtClean="0">
                                        <a:solidFill>
                                          <a:schemeClr val="tx1"/>
                                        </a:solidFill>
                                        <a:latin typeface="Cambria Math" panose="02040503050406030204" pitchFamily="18" charset="0"/>
                                        <a:cs typeface="Arial" panose="020B0604020202020204" pitchFamily="34" charset="0"/>
                                      </a:rPr>
                                      <m:t>𝑸</m:t>
                                    </m:r>
                                  </m:num>
                                  <m:den>
                                    <m:sSub>
                                      <m:sSubPr>
                                        <m:ctrlPr>
                                          <a:rPr lang="es-MX" sz="1200" b="1" i="1" smtClean="0">
                                            <a:solidFill>
                                              <a:schemeClr val="tx1"/>
                                            </a:solidFill>
                                            <a:latin typeface="Cambria Math" panose="02040503050406030204" pitchFamily="18" charset="0"/>
                                            <a:cs typeface="Arial" panose="020B0604020202020204" pitchFamily="34" charset="0"/>
                                          </a:rPr>
                                        </m:ctrlPr>
                                      </m:sSubPr>
                                      <m:e>
                                        <m:r>
                                          <a:rPr lang="es-MX" sz="1200" b="1"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ℕ</m:t>
                                        </m:r>
                                      </m:e>
                                      <m:sub>
                                        <m:r>
                                          <a:rPr lang="es-MX" sz="1200" b="1" i="1" smtClean="0">
                                            <a:solidFill>
                                              <a:schemeClr val="tx1"/>
                                            </a:solidFill>
                                            <a:latin typeface="Cambria Math" panose="02040503050406030204" pitchFamily="18" charset="0"/>
                                            <a:cs typeface="Arial" panose="020B0604020202020204" pitchFamily="34" charset="0"/>
                                          </a:rPr>
                                          <m:t>𝟐</m:t>
                                        </m:r>
                                      </m:sub>
                                    </m:sSub>
                                  </m:den>
                                </m:f>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𝟎𝟏𝟏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𝟏𝟗</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1.6022x10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𝟐𝟖𝟏𝟕</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1.602125x10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𝟏</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𝟒𝟒𝟏𝟗</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1.602111x10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𝟎𝟖𝟐𝟖</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smtClean="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1.602153x10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14:m>
                            <m:oMathPara xmlns:m="http://schemas.openxmlformats.org/officeDocument/2006/math">
                              <m:oMathParaPr>
                                <m:jc m:val="centerGroup"/>
                              </m:oMathParaPr>
                              <m:oMath xmlns:m="http://schemas.openxmlformats.org/officeDocument/2006/math">
                                <m:r>
                                  <a:rPr lang="es-MX" sz="1200" b="1" i="1" kern="1200" smtClean="0">
                                    <a:solidFill>
                                      <a:srgbClr val="000000"/>
                                    </a:solidFill>
                                    <a:effectLst/>
                                    <a:latin typeface="Cambria Math" panose="02040503050406030204" pitchFamily="18" charset="0"/>
                                    <a:ea typeface="+mn-ea"/>
                                    <a:cs typeface="Arial" panose="020B0604020202020204" pitchFamily="34" charset="0"/>
                                  </a:rPr>
                                  <m:t>𝟐</m:t>
                                </m:r>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𝟐𝟒𝟑𝟎</m:t>
                                </m:r>
                                <m:r>
                                  <a:rPr lang="es-MX" sz="1200" b="1" i="1" kern="1200" smtClean="0">
                                    <a:solidFill>
                                      <a:srgbClr val="000000"/>
                                    </a:solidFill>
                                    <a:effectLst/>
                                    <a:latin typeface="Cambria Math" panose="02040503050406030204" pitchFamily="18" charset="0"/>
                                    <a:ea typeface="+mn-ea"/>
                                    <a:cs typeface="Arial" panose="020B0604020202020204" pitchFamily="34" charset="0"/>
                                  </a:rPr>
                                  <m:t>𝒙</m:t>
                                </m:r>
                                <m:sSup>
                                  <m:sSupPr>
                                    <m:ctrlPr>
                                      <a:rPr lang="es-MX" sz="1200" b="1" i="1" kern="1200">
                                        <a:solidFill>
                                          <a:srgbClr val="000000"/>
                                        </a:solidFill>
                                        <a:effectLst/>
                                        <a:latin typeface="Cambria Math" panose="02040503050406030204" pitchFamily="18" charset="0"/>
                                        <a:ea typeface="+mn-ea"/>
                                        <a:cs typeface="Arial" panose="020B0604020202020204" pitchFamily="34" charset="0"/>
                                      </a:rPr>
                                    </m:ctrlPr>
                                  </m:sSupPr>
                                  <m:e>
                                    <m:r>
                                      <a:rPr lang="es-MX" sz="1200" b="1" i="1" kern="1200" smtClean="0">
                                        <a:solidFill>
                                          <a:srgbClr val="000000"/>
                                        </a:solidFill>
                                        <a:effectLst/>
                                        <a:latin typeface="Cambria Math" panose="02040503050406030204" pitchFamily="18" charset="0"/>
                                        <a:ea typeface="+mn-ea"/>
                                        <a:cs typeface="Arial" panose="020B0604020202020204" pitchFamily="34" charset="0"/>
                                      </a:rPr>
                                      <m:t>𝟏𝟎</m:t>
                                    </m:r>
                                  </m:e>
                                  <m:sup>
                                    <m:r>
                                      <a:rPr lang="es-MX" sz="1200" b="1" i="1" kern="1200" smtClean="0">
                                        <a:solidFill>
                                          <a:srgbClr val="000000"/>
                                        </a:solidFill>
                                        <a:effectLst/>
                                        <a:latin typeface="Cambria Math" panose="02040503050406030204" pitchFamily="18" charset="0"/>
                                        <a:ea typeface="+mn-ea"/>
                                        <a:cs typeface="Arial" panose="020B0604020202020204" pitchFamily="34" charset="0"/>
                                      </a:rPr>
                                      <m:t>−</m:t>
                                    </m:r>
                                    <m:r>
                                      <a:rPr lang="es-MX" sz="1200" b="1" i="1" kern="1200" smtClean="0">
                                        <a:solidFill>
                                          <a:srgbClr val="000000"/>
                                        </a:solidFill>
                                        <a:effectLst/>
                                        <a:latin typeface="Cambria Math" panose="02040503050406030204" pitchFamily="18" charset="0"/>
                                        <a:ea typeface="+mn-ea"/>
                                        <a:cs typeface="Arial" panose="020B0604020202020204" pitchFamily="34" charset="0"/>
                                      </a:rPr>
                                      <m:t>𝟏𝟖</m:t>
                                    </m:r>
                                  </m:sup>
                                </m:sSup>
                              </m:oMath>
                            </m:oMathPara>
                          </a14:m>
                          <a:endParaRPr lang="es-MX" sz="1200" b="1"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1.602142x10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Choice>
        <mc:Fallback>
          <p:graphicFrame>
            <p:nvGraphicFramePr>
              <p:cNvPr id="2" name="Tabla 1"/>
              <p:cNvGraphicFramePr>
                <a:graphicFrameLocks noGrp="1"/>
              </p:cNvGraphicFramePr>
              <p:nvPr>
                <p:extLst>
                  <p:ext uri="{D42A27DB-BD31-4B8C-83A1-F6EECF244321}">
                    <p14:modId xmlns:p14="http://schemas.microsoft.com/office/powerpoint/2010/main" val="3742640674"/>
                  </p:ext>
                </p:extLst>
              </p:nvPr>
            </p:nvGraphicFramePr>
            <p:xfrm>
              <a:off x="926625" y="1899303"/>
              <a:ext cx="6453687" cy="2299644"/>
            </p:xfrm>
            <a:graphic>
              <a:graphicData uri="http://schemas.openxmlformats.org/drawingml/2006/table">
                <a:tbl>
                  <a:tblPr firstRow="1" bandRow="1">
                    <a:tableStyleId>{5C22544A-7EE6-4342-B048-85BDC9FD1C3A}</a:tableStyleId>
                  </a:tblPr>
                  <a:tblGrid>
                    <a:gridCol w="1341119">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tblGrid>
                  <a:tr h="445444">
                    <a:tc>
                      <a:txBody>
                        <a:bodyPr/>
                        <a:lstStyle/>
                        <a:p>
                          <a:pPr algn="ctr"/>
                          <a:r>
                            <a:rPr lang="es-MX" sz="1200" b="1" dirty="0">
                              <a:solidFill>
                                <a:schemeClr val="tx1"/>
                              </a:solidFill>
                              <a:latin typeface="Arial" panose="020B0604020202020204" pitchFamily="34" charset="0"/>
                              <a:cs typeface="Arial" panose="020B0604020202020204" pitchFamily="34" charset="0"/>
                            </a:rPr>
                            <a:t>Q [C]</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Q/</a:t>
                          </a:r>
                          <a:r>
                            <a:rPr lang="es-MX" sz="1200" b="1" dirty="0" err="1">
                              <a:solidFill>
                                <a:schemeClr val="tx1"/>
                              </a:solidFill>
                              <a:latin typeface="Arial" panose="020B0604020202020204" pitchFamily="34" charset="0"/>
                              <a:cs typeface="Arial" panose="020B0604020202020204" pitchFamily="34" charset="0"/>
                            </a:rPr>
                            <a:t>Q</a:t>
                          </a:r>
                          <a:r>
                            <a:rPr lang="es-MX" sz="1200" b="1" baseline="-25000" dirty="0" err="1">
                              <a:solidFill>
                                <a:schemeClr val="tx1"/>
                              </a:solidFill>
                              <a:latin typeface="Arial" panose="020B0604020202020204" pitchFamily="34" charset="0"/>
                              <a:cs typeface="Arial" panose="020B0604020202020204" pitchFamily="34" charset="0"/>
                            </a:rPr>
                            <a:t>p</a:t>
                          </a:r>
                          <a:endParaRPr lang="es-MX" sz="1200" b="1" baseline="-25000" dirty="0">
                            <a:solidFill>
                              <a:schemeClr val="tx1"/>
                            </a:solidFill>
                            <a:latin typeface="Arial" panose="020B0604020202020204" pitchFamily="34" charset="0"/>
                            <a:cs typeface="Arial" panose="020B060402020202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5189" t="-1370" r="-196226"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3756" t="-1370" r="-95305" b="-420548"/>
                          </a:stretch>
                        </a:blipFill>
                      </a:tcPr>
                    </a:tc>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27861" t="-1370" r="-995" b="-420548"/>
                          </a:stretch>
                        </a:blipFill>
                      </a:tcPr>
                    </a:tc>
                    <a:extLst>
                      <a:ext uri="{0D108BD9-81ED-4DB2-BD59-A6C34878D82A}">
                        <a16:rowId xmlns:a16="http://schemas.microsoft.com/office/drawing/2014/main" val="10000"/>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121311" r="-382273" b="-4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1.6022x10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221311" r="-382273" b="-3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7.9995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1.602125x10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321311" r="-382273" b="-2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8.9995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1.602111x10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421311" r="-382273" b="-10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2.5999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12.9995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1.602153x10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endParaRPr lang="es-MX"/>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909" t="-521311" r="-382273" b="-3279"/>
                          </a:stretch>
                        </a:blip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2.7999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13.9995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200" b="1" dirty="0">
                              <a:solidFill>
                                <a:schemeClr val="tx1"/>
                              </a:solidFill>
                              <a:latin typeface="Arial" panose="020B0604020202020204" pitchFamily="34" charset="0"/>
                              <a:cs typeface="Arial" panose="020B0604020202020204" pitchFamily="34" charset="0"/>
                            </a:rPr>
                            <a:t>14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a:solidFill>
                                <a:schemeClr val="tx1"/>
                              </a:solidFill>
                              <a:latin typeface="Arial" panose="020B0604020202020204" pitchFamily="34" charset="0"/>
                              <a:cs typeface="Arial" panose="020B0604020202020204" pitchFamily="34" charset="0"/>
                            </a:rPr>
                            <a:t>1.602142x10</a:t>
                          </a:r>
                          <a:r>
                            <a:rPr lang="es-MX" sz="1200" b="1" baseline="30000" dirty="0">
                              <a:solidFill>
                                <a:schemeClr val="tx1"/>
                              </a:solidFill>
                              <a:latin typeface="Arial" panose="020B0604020202020204" pitchFamily="34" charset="0"/>
                              <a:cs typeface="Arial" panose="020B0604020202020204" pitchFamily="34" charset="0"/>
                            </a:rPr>
                            <a:t>-19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mc:Fallback>
      </mc:AlternateContent>
      <p:sp>
        <p:nvSpPr>
          <p:cNvPr id="6" name="Text Box 44"/>
          <p:cNvSpPr txBox="1">
            <a:spLocks noChangeArrowheads="1"/>
          </p:cNvSpPr>
          <p:nvPr/>
        </p:nvSpPr>
        <p:spPr bwMode="auto">
          <a:xfrm>
            <a:off x="535629" y="4509120"/>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El promedio de e, corresponde al valor de la carga eléctrica fundamental resultante de esta serie de mediciones. En este caso el valor sería:</a:t>
            </a:r>
          </a:p>
        </p:txBody>
      </p:sp>
      <mc:AlternateContent xmlns:mc="http://schemas.openxmlformats.org/markup-compatibility/2006">
        <mc:Choice xmlns:a14="http://schemas.microsoft.com/office/drawing/2010/main" Requires="a14">
          <p:sp>
            <p:nvSpPr>
              <p:cNvPr id="3" name="Rectángulo 2"/>
              <p:cNvSpPr/>
              <p:nvPr/>
            </p:nvSpPr>
            <p:spPr>
              <a:xfrm>
                <a:off x="3464372" y="5085184"/>
                <a:ext cx="2197333" cy="3128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1400" b="1" i="1" smtClean="0">
                              <a:latin typeface="Cambria Math" panose="02040503050406030204" pitchFamily="18" charset="0"/>
                              <a:cs typeface="Arial" panose="020B0604020202020204" pitchFamily="34" charset="0"/>
                            </a:rPr>
                          </m:ctrlPr>
                        </m:accPr>
                        <m:e>
                          <m:r>
                            <a:rPr lang="es-MX" sz="1400" b="1" i="1" smtClean="0">
                              <a:latin typeface="Cambria Math" panose="02040503050406030204" pitchFamily="18" charset="0"/>
                              <a:cs typeface="Arial" panose="020B0604020202020204" pitchFamily="34" charset="0"/>
                            </a:rPr>
                            <m:t>𝒆</m:t>
                          </m:r>
                        </m:e>
                      </m:acc>
                      <m:r>
                        <a:rPr lang="es-MX" sz="1400" b="1" i="1">
                          <a:latin typeface="Cambria Math" panose="02040503050406030204" pitchFamily="18" charset="0"/>
                          <a:cs typeface="Arial" panose="020B0604020202020204" pitchFamily="34" charset="0"/>
                        </a:rPr>
                        <m:t>=</m:t>
                      </m:r>
                      <m:r>
                        <a:rPr lang="es-MX" sz="1400" b="1" i="1" smtClean="0">
                          <a:latin typeface="Cambria Math" panose="02040503050406030204" pitchFamily="18" charset="0"/>
                          <a:cs typeface="Arial" panose="020B0604020202020204" pitchFamily="34" charset="0"/>
                        </a:rPr>
                        <m:t>𝟏</m:t>
                      </m:r>
                      <m:r>
                        <a:rPr lang="es-MX" sz="1400" b="1" i="1" smtClean="0">
                          <a:latin typeface="Cambria Math" panose="02040503050406030204" pitchFamily="18" charset="0"/>
                          <a:cs typeface="Arial" panose="020B0604020202020204" pitchFamily="34" charset="0"/>
                        </a:rPr>
                        <m:t>.</m:t>
                      </m:r>
                      <m:r>
                        <a:rPr lang="es-MX" sz="1400" b="1" i="1" smtClean="0">
                          <a:latin typeface="Cambria Math" panose="02040503050406030204" pitchFamily="18" charset="0"/>
                          <a:cs typeface="Arial" panose="020B0604020202020204" pitchFamily="34" charset="0"/>
                        </a:rPr>
                        <m:t>𝟔𝟎𝟐𝟏𝟒𝟔</m:t>
                      </m:r>
                      <m:r>
                        <a:rPr lang="es-MX" sz="1400" b="1" i="1" smtClean="0">
                          <a:latin typeface="Cambria Math" panose="02040503050406030204" pitchFamily="18" charset="0"/>
                          <a:cs typeface="Arial" panose="020B0604020202020204" pitchFamily="34" charset="0"/>
                        </a:rPr>
                        <m:t>𝒙</m:t>
                      </m:r>
                      <m:sSup>
                        <m:sSupPr>
                          <m:ctrlPr>
                            <a:rPr lang="es-MX" sz="1400" b="1" i="1" smtClean="0">
                              <a:latin typeface="Cambria Math" panose="02040503050406030204" pitchFamily="18" charset="0"/>
                              <a:cs typeface="Arial" panose="020B0604020202020204" pitchFamily="34" charset="0"/>
                            </a:rPr>
                          </m:ctrlPr>
                        </m:sSupPr>
                        <m:e>
                          <m:r>
                            <a:rPr lang="es-MX" sz="1400" b="1" i="1" smtClean="0">
                              <a:latin typeface="Cambria Math" panose="02040503050406030204" pitchFamily="18" charset="0"/>
                              <a:cs typeface="Arial" panose="020B0604020202020204" pitchFamily="34" charset="0"/>
                            </a:rPr>
                            <m:t>𝟏𝟎</m:t>
                          </m:r>
                        </m:e>
                        <m:sup>
                          <m:r>
                            <a:rPr lang="es-MX" sz="1400" b="1" i="1" smtClean="0">
                              <a:latin typeface="Cambria Math" panose="02040503050406030204" pitchFamily="18" charset="0"/>
                              <a:cs typeface="Arial" panose="020B0604020202020204" pitchFamily="34" charset="0"/>
                            </a:rPr>
                            <m:t>−</m:t>
                          </m:r>
                          <m:r>
                            <a:rPr lang="es-MX" sz="1400" b="1" i="1" smtClean="0">
                              <a:latin typeface="Cambria Math" panose="02040503050406030204" pitchFamily="18" charset="0"/>
                              <a:cs typeface="Arial" panose="020B0604020202020204" pitchFamily="34" charset="0"/>
                            </a:rPr>
                            <m:t>𝟏𝟗</m:t>
                          </m:r>
                        </m:sup>
                      </m:sSup>
                      <m:r>
                        <a:rPr lang="es-MX" sz="1400" b="1" i="1" smtClean="0">
                          <a:latin typeface="Cambria Math" panose="02040503050406030204" pitchFamily="18" charset="0"/>
                          <a:cs typeface="Arial" panose="020B0604020202020204" pitchFamily="34" charset="0"/>
                        </a:rPr>
                        <m:t>[</m:t>
                      </m:r>
                      <m:r>
                        <a:rPr lang="es-MX" sz="1400" b="1" i="1" smtClean="0">
                          <a:latin typeface="Cambria Math" panose="02040503050406030204" pitchFamily="18" charset="0"/>
                          <a:cs typeface="Arial" panose="020B0604020202020204" pitchFamily="34" charset="0"/>
                        </a:rPr>
                        <m:t>𝑪</m:t>
                      </m:r>
                      <m:r>
                        <a:rPr lang="es-MX" sz="1400" b="1" i="1" smtClean="0">
                          <a:latin typeface="Cambria Math" panose="02040503050406030204" pitchFamily="18" charset="0"/>
                          <a:cs typeface="Arial" panose="020B0604020202020204" pitchFamily="34" charset="0"/>
                        </a:rPr>
                        <m:t>]</m:t>
                      </m:r>
                    </m:oMath>
                  </m:oMathPara>
                </a14:m>
                <a:endParaRPr lang="es-MX" sz="1400" b="1" dirty="0"/>
              </a:p>
            </p:txBody>
          </p:sp>
        </mc:Choice>
        <mc:Fallback>
          <p:sp>
            <p:nvSpPr>
              <p:cNvPr id="3" name="Rectángulo 2"/>
              <p:cNvSpPr>
                <a:spLocks noRot="1" noChangeAspect="1" noMove="1" noResize="1" noEditPoints="1" noAdjustHandles="1" noChangeArrowheads="1" noChangeShapeType="1" noTextEdit="1"/>
              </p:cNvSpPr>
              <p:nvPr/>
            </p:nvSpPr>
            <p:spPr>
              <a:xfrm>
                <a:off x="3464372" y="5085184"/>
                <a:ext cx="2197333" cy="312843"/>
              </a:xfrm>
              <a:prstGeom prst="rect">
                <a:avLst/>
              </a:prstGeom>
              <a:blipFill>
                <a:blip r:embed="rId3"/>
                <a:stretch>
                  <a:fillRect b="-9615"/>
                </a:stretch>
              </a:blipFill>
            </p:spPr>
            <p:txBody>
              <a:bodyPr/>
              <a:lstStyle/>
              <a:p>
                <a:r>
                  <a:rPr lang="es-MX">
                    <a:noFill/>
                  </a:rPr>
                  <a:t> </a:t>
                </a:r>
              </a:p>
            </p:txBody>
          </p:sp>
        </mc:Fallback>
      </mc:AlternateContent>
    </p:spTree>
    <p:extLst>
      <p:ext uri="{BB962C8B-B14F-4D97-AF65-F5344CB8AC3E}">
        <p14:creationId xmlns:p14="http://schemas.microsoft.com/office/powerpoint/2010/main" val="17450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255814" y="786190"/>
            <a:ext cx="2642454"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Robert Andrews </a:t>
            </a:r>
            <a:r>
              <a:rPr lang="es-ES" sz="1600" b="1" dirty="0" err="1">
                <a:solidFill>
                  <a:srgbClr val="000099"/>
                </a:solidFill>
                <a:latin typeface="Arial" charset="0"/>
              </a:rPr>
              <a:t>Millikan</a:t>
            </a:r>
            <a:endParaRPr lang="es-ES" sz="1600" b="1" dirty="0">
              <a:solidFill>
                <a:srgbClr val="000099"/>
              </a:solidFill>
              <a:latin typeface="Arial" charset="0"/>
            </a:endParaRPr>
          </a:p>
        </p:txBody>
      </p:sp>
      <p:sp>
        <p:nvSpPr>
          <p:cNvPr id="29" name="Text Box 44"/>
          <p:cNvSpPr txBox="1">
            <a:spLocks noChangeArrowheads="1"/>
          </p:cNvSpPr>
          <p:nvPr/>
        </p:nvSpPr>
        <p:spPr bwMode="auto">
          <a:xfrm>
            <a:off x="549630" y="1556792"/>
            <a:ext cx="8054818" cy="1754326"/>
          </a:xfrm>
          <a:prstGeom prst="rect">
            <a:avLst/>
          </a:prstGeom>
          <a:noFill/>
          <a:ln w="9525">
            <a:noFill/>
            <a:miter lim="800000"/>
            <a:headEnd/>
            <a:tailEnd/>
          </a:ln>
          <a:effectLst/>
        </p:spPr>
        <p:txBody>
          <a:bodyPr wrap="square">
            <a:spAutoFit/>
            <a:flatTx/>
          </a:bodyPr>
          <a:lstStyle/>
          <a:p>
            <a:pPr algn="just">
              <a:spcBef>
                <a:spcPct val="50000"/>
              </a:spcBef>
            </a:pPr>
            <a:r>
              <a:rPr lang="es-MX" sz="1800" dirty="0" err="1">
                <a:solidFill>
                  <a:srgbClr val="000099"/>
                </a:solidFill>
                <a:latin typeface="Arial" charset="0"/>
              </a:rPr>
              <a:t>Millikan</a:t>
            </a:r>
            <a:r>
              <a:rPr lang="es-MX" sz="1800" dirty="0">
                <a:solidFill>
                  <a:srgbClr val="000099"/>
                </a:solidFill>
                <a:latin typeface="Arial" charset="0"/>
              </a:rPr>
              <a:t> ideó  la forma de determinar la carga eléctrica de pequeñas gotas de aceite cargadas electrostáticamente, que se encuentran bajo la influencia de un campo eléctrico; para ello, empleó un dispositivo que constaba de una cámara formada por un par de placas metálicas, un aspersor y un microscopio con graduación interior, a través del cual podía observar las gotas de aceite.</a:t>
            </a:r>
            <a:endParaRPr lang="es-ES" sz="1800" dirty="0">
              <a:solidFill>
                <a:srgbClr val="000099"/>
              </a:solidFill>
              <a:latin typeface="Arial" charset="0"/>
            </a:endParaRPr>
          </a:p>
        </p:txBody>
      </p:sp>
      <p:grpSp>
        <p:nvGrpSpPr>
          <p:cNvPr id="15" name="304 Grupo"/>
          <p:cNvGrpSpPr/>
          <p:nvPr/>
        </p:nvGrpSpPr>
        <p:grpSpPr>
          <a:xfrm>
            <a:off x="755576" y="3610184"/>
            <a:ext cx="5233668" cy="2195080"/>
            <a:chOff x="1413039" y="2780946"/>
            <a:chExt cx="4158122" cy="1368160"/>
          </a:xfrm>
        </p:grpSpPr>
        <p:grpSp>
          <p:nvGrpSpPr>
            <p:cNvPr id="16" name="87 Grupo"/>
            <p:cNvGrpSpPr/>
            <p:nvPr/>
          </p:nvGrpSpPr>
          <p:grpSpPr>
            <a:xfrm>
              <a:off x="2915816" y="2780946"/>
              <a:ext cx="1296144" cy="1368160"/>
              <a:chOff x="2555776" y="2780928"/>
              <a:chExt cx="1080120" cy="1224136"/>
            </a:xfrm>
          </p:grpSpPr>
          <p:sp>
            <p:nvSpPr>
              <p:cNvPr id="218" name="74 Disco magnético"/>
              <p:cNvSpPr/>
              <p:nvPr/>
            </p:nvSpPr>
            <p:spPr>
              <a:xfrm>
                <a:off x="2555776" y="2780928"/>
                <a:ext cx="1080120" cy="72008"/>
              </a:xfrm>
              <a:prstGeom prst="flowChartMagneticDisk">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19" name="75 Disco magnético"/>
              <p:cNvSpPr/>
              <p:nvPr/>
            </p:nvSpPr>
            <p:spPr>
              <a:xfrm>
                <a:off x="2555776" y="3212976"/>
                <a:ext cx="1080120" cy="72008"/>
              </a:xfrm>
              <a:prstGeom prst="flowChartMagneticDisk">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20" name="76 Disco magnético"/>
              <p:cNvSpPr/>
              <p:nvPr/>
            </p:nvSpPr>
            <p:spPr>
              <a:xfrm>
                <a:off x="2555776" y="3933056"/>
                <a:ext cx="1080120" cy="72008"/>
              </a:xfrm>
              <a:prstGeom prst="flowChartMagneticDisk">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21" name="78 Conector recto"/>
              <p:cNvCxnSpPr>
                <a:stCxn id="218" idx="2"/>
                <a:endCxn id="220" idx="2"/>
              </p:cNvCxnSpPr>
              <p:nvPr/>
            </p:nvCxnSpPr>
            <p:spPr>
              <a:xfrm>
                <a:off x="2555776" y="2816932"/>
                <a:ext cx="0" cy="1152128"/>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2" name="82 Conector recto"/>
              <p:cNvCxnSpPr>
                <a:stCxn id="218" idx="4"/>
                <a:endCxn id="220" idx="4"/>
              </p:cNvCxnSpPr>
              <p:nvPr/>
            </p:nvCxnSpPr>
            <p:spPr>
              <a:xfrm>
                <a:off x="3635896" y="2816932"/>
                <a:ext cx="0" cy="1152128"/>
              </a:xfrm>
              <a:prstGeom prst="line">
                <a:avLst/>
              </a:prstGeom>
              <a:ln w="31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17" name="89 Cilindro"/>
            <p:cNvSpPr/>
            <p:nvPr/>
          </p:nvSpPr>
          <p:spPr>
            <a:xfrm>
              <a:off x="2611109" y="2942515"/>
              <a:ext cx="204503" cy="306754"/>
            </a:xfrm>
            <a:prstGeom prst="can">
              <a:avLst>
                <a:gd name="adj" fmla="val 13426"/>
              </a:avLst>
            </a:prstGeom>
            <a:solidFill>
              <a:schemeClr val="tx2">
                <a:lumMod val="20000"/>
                <a:lumOff val="8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 name="92 Decisión"/>
            <p:cNvSpPr/>
            <p:nvPr/>
          </p:nvSpPr>
          <p:spPr>
            <a:xfrm flipV="1">
              <a:off x="2852804" y="3037579"/>
              <a:ext cx="64921" cy="45720"/>
            </a:xfrm>
            <a:prstGeom prst="flowChartDecision">
              <a:avLst/>
            </a:prstGeom>
            <a:solidFill>
              <a:schemeClr val="tx2">
                <a:lumMod val="20000"/>
                <a:lumOff val="8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 name="90 Rectángulo"/>
            <p:cNvSpPr/>
            <p:nvPr/>
          </p:nvSpPr>
          <p:spPr>
            <a:xfrm>
              <a:off x="2815612" y="3044773"/>
              <a:ext cx="64921" cy="31811"/>
            </a:xfrm>
            <a:prstGeom prst="rect">
              <a:avLst/>
            </a:prstGeom>
            <a:solidFill>
              <a:schemeClr val="tx2">
                <a:lumMod val="20000"/>
                <a:lumOff val="8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 name="94 Elipse"/>
            <p:cNvSpPr>
              <a:spLocks/>
            </p:cNvSpPr>
            <p:nvPr/>
          </p:nvSpPr>
          <p:spPr>
            <a:xfrm>
              <a:off x="2918197" y="3048939"/>
              <a:ext cx="11201" cy="22402"/>
            </a:xfrm>
            <a:prstGeom prst="ellipse">
              <a:avLst/>
            </a:prstGeom>
            <a:no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1" name="96 Elipse"/>
            <p:cNvSpPr>
              <a:spLocks noChangeAspect="1"/>
            </p:cNvSpPr>
            <p:nvPr/>
          </p:nvSpPr>
          <p:spPr>
            <a:xfrm>
              <a:off x="2939626" y="305287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2" name="97 Elipse"/>
            <p:cNvSpPr>
              <a:spLocks noChangeAspect="1"/>
            </p:cNvSpPr>
            <p:nvPr/>
          </p:nvSpPr>
          <p:spPr>
            <a:xfrm>
              <a:off x="3013453" y="30546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3" name="98 Elipse"/>
            <p:cNvSpPr>
              <a:spLocks noChangeAspect="1"/>
            </p:cNvSpPr>
            <p:nvPr/>
          </p:nvSpPr>
          <p:spPr>
            <a:xfrm>
              <a:off x="3070597" y="304868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4" name="99 Elipse"/>
            <p:cNvSpPr>
              <a:spLocks noChangeAspect="1"/>
            </p:cNvSpPr>
            <p:nvPr/>
          </p:nvSpPr>
          <p:spPr>
            <a:xfrm>
              <a:off x="3144424" y="305049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 name="100 Elipse"/>
            <p:cNvSpPr>
              <a:spLocks noChangeAspect="1"/>
            </p:cNvSpPr>
            <p:nvPr/>
          </p:nvSpPr>
          <p:spPr>
            <a:xfrm>
              <a:off x="3227960" y="305885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 name="101 Elipse"/>
            <p:cNvSpPr>
              <a:spLocks noChangeAspect="1"/>
            </p:cNvSpPr>
            <p:nvPr/>
          </p:nvSpPr>
          <p:spPr>
            <a:xfrm>
              <a:off x="3285104" y="305287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 name="102 Elipse"/>
            <p:cNvSpPr>
              <a:spLocks noChangeAspect="1"/>
            </p:cNvSpPr>
            <p:nvPr/>
          </p:nvSpPr>
          <p:spPr>
            <a:xfrm>
              <a:off x="3194324" y="304637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1" name="103 Elipse"/>
            <p:cNvSpPr>
              <a:spLocks noChangeAspect="1"/>
            </p:cNvSpPr>
            <p:nvPr/>
          </p:nvSpPr>
          <p:spPr>
            <a:xfrm>
              <a:off x="3251468" y="304038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2" name="104 Elipse"/>
            <p:cNvSpPr>
              <a:spLocks noChangeAspect="1"/>
            </p:cNvSpPr>
            <p:nvPr/>
          </p:nvSpPr>
          <p:spPr>
            <a:xfrm>
              <a:off x="3327777" y="304038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3" name="105 Elipse"/>
            <p:cNvSpPr>
              <a:spLocks noChangeAspect="1"/>
            </p:cNvSpPr>
            <p:nvPr/>
          </p:nvSpPr>
          <p:spPr>
            <a:xfrm>
              <a:off x="3411313" y="304875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4" name="106 Elipse"/>
            <p:cNvSpPr>
              <a:spLocks noChangeAspect="1"/>
            </p:cNvSpPr>
            <p:nvPr/>
          </p:nvSpPr>
          <p:spPr>
            <a:xfrm>
              <a:off x="3377677" y="303627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5" name="107 Elipse"/>
            <p:cNvSpPr>
              <a:spLocks noChangeAspect="1"/>
            </p:cNvSpPr>
            <p:nvPr/>
          </p:nvSpPr>
          <p:spPr>
            <a:xfrm>
              <a:off x="3434821" y="303028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6" name="108 Elipse"/>
            <p:cNvSpPr>
              <a:spLocks noChangeAspect="1"/>
            </p:cNvSpPr>
            <p:nvPr/>
          </p:nvSpPr>
          <p:spPr>
            <a:xfrm>
              <a:off x="3477780" y="304572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7" name="109 Elipse"/>
            <p:cNvSpPr>
              <a:spLocks noChangeAspect="1"/>
            </p:cNvSpPr>
            <p:nvPr/>
          </p:nvSpPr>
          <p:spPr>
            <a:xfrm>
              <a:off x="3561316" y="305409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8" name="110 Elipse"/>
            <p:cNvSpPr>
              <a:spLocks noChangeAspect="1"/>
            </p:cNvSpPr>
            <p:nvPr/>
          </p:nvSpPr>
          <p:spPr>
            <a:xfrm>
              <a:off x="3618460" y="304810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39" name="111 Elipse"/>
            <p:cNvSpPr>
              <a:spLocks noChangeAspect="1"/>
            </p:cNvSpPr>
            <p:nvPr/>
          </p:nvSpPr>
          <p:spPr>
            <a:xfrm>
              <a:off x="3527680" y="304161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0" name="112 Elipse"/>
            <p:cNvSpPr>
              <a:spLocks noChangeAspect="1"/>
            </p:cNvSpPr>
            <p:nvPr/>
          </p:nvSpPr>
          <p:spPr>
            <a:xfrm>
              <a:off x="3584824" y="30356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1" name="113 Elipse"/>
            <p:cNvSpPr>
              <a:spLocks noChangeAspect="1"/>
            </p:cNvSpPr>
            <p:nvPr/>
          </p:nvSpPr>
          <p:spPr>
            <a:xfrm>
              <a:off x="3661133" y="30356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2" name="114 Elipse"/>
            <p:cNvSpPr>
              <a:spLocks noChangeAspect="1"/>
            </p:cNvSpPr>
            <p:nvPr/>
          </p:nvSpPr>
          <p:spPr>
            <a:xfrm>
              <a:off x="3744669" y="304399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3" name="115 Elipse"/>
            <p:cNvSpPr>
              <a:spLocks noChangeAspect="1"/>
            </p:cNvSpPr>
            <p:nvPr/>
          </p:nvSpPr>
          <p:spPr>
            <a:xfrm>
              <a:off x="3711033" y="303151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4" name="116 Elipse"/>
            <p:cNvSpPr>
              <a:spLocks noChangeAspect="1"/>
            </p:cNvSpPr>
            <p:nvPr/>
          </p:nvSpPr>
          <p:spPr>
            <a:xfrm>
              <a:off x="3768177" y="30255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5" name="117 Elipse"/>
            <p:cNvSpPr>
              <a:spLocks noChangeAspect="1"/>
            </p:cNvSpPr>
            <p:nvPr/>
          </p:nvSpPr>
          <p:spPr>
            <a:xfrm>
              <a:off x="3817949" y="30469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6" name="118 Elipse"/>
            <p:cNvSpPr>
              <a:spLocks noChangeAspect="1"/>
            </p:cNvSpPr>
            <p:nvPr/>
          </p:nvSpPr>
          <p:spPr>
            <a:xfrm>
              <a:off x="3875093" y="304096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7" name="119 Elipse"/>
            <p:cNvSpPr>
              <a:spLocks noChangeAspect="1"/>
            </p:cNvSpPr>
            <p:nvPr/>
          </p:nvSpPr>
          <p:spPr>
            <a:xfrm>
              <a:off x="3841457" y="302848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8" name="120 Elipse"/>
            <p:cNvSpPr>
              <a:spLocks noChangeAspect="1"/>
            </p:cNvSpPr>
            <p:nvPr/>
          </p:nvSpPr>
          <p:spPr>
            <a:xfrm>
              <a:off x="3917766" y="302848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49" name="121 Elipse"/>
            <p:cNvSpPr>
              <a:spLocks noChangeAspect="1"/>
            </p:cNvSpPr>
            <p:nvPr/>
          </p:nvSpPr>
          <p:spPr>
            <a:xfrm>
              <a:off x="3779912" y="306780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0" name="122 Elipse"/>
            <p:cNvSpPr>
              <a:spLocks noChangeAspect="1"/>
            </p:cNvSpPr>
            <p:nvPr/>
          </p:nvSpPr>
          <p:spPr>
            <a:xfrm>
              <a:off x="3967666" y="301722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1" name="123 Elipse"/>
            <p:cNvSpPr>
              <a:spLocks noChangeAspect="1"/>
            </p:cNvSpPr>
            <p:nvPr/>
          </p:nvSpPr>
          <p:spPr>
            <a:xfrm>
              <a:off x="4067944" y="30255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2" name="124 Elipse"/>
            <p:cNvSpPr>
              <a:spLocks noChangeAspect="1"/>
            </p:cNvSpPr>
            <p:nvPr/>
          </p:nvSpPr>
          <p:spPr>
            <a:xfrm>
              <a:off x="3361312" y="308800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3" name="125 Elipse"/>
            <p:cNvSpPr>
              <a:spLocks noChangeAspect="1"/>
            </p:cNvSpPr>
            <p:nvPr/>
          </p:nvSpPr>
          <p:spPr>
            <a:xfrm>
              <a:off x="3418456" y="308202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4" name="126 Elipse"/>
            <p:cNvSpPr>
              <a:spLocks noChangeAspect="1"/>
            </p:cNvSpPr>
            <p:nvPr/>
          </p:nvSpPr>
          <p:spPr>
            <a:xfrm>
              <a:off x="3384820" y="306953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5" name="127 Elipse"/>
            <p:cNvSpPr>
              <a:spLocks noChangeAspect="1"/>
            </p:cNvSpPr>
            <p:nvPr/>
          </p:nvSpPr>
          <p:spPr>
            <a:xfrm>
              <a:off x="3461129" y="306953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6" name="128 Elipse"/>
            <p:cNvSpPr>
              <a:spLocks noChangeAspect="1"/>
            </p:cNvSpPr>
            <p:nvPr/>
          </p:nvSpPr>
          <p:spPr>
            <a:xfrm>
              <a:off x="3544665" y="307790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7" name="129 Elipse"/>
            <p:cNvSpPr>
              <a:spLocks noChangeAspect="1"/>
            </p:cNvSpPr>
            <p:nvPr/>
          </p:nvSpPr>
          <p:spPr>
            <a:xfrm>
              <a:off x="3511029" y="306542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8" name="130 Elipse"/>
            <p:cNvSpPr>
              <a:spLocks noChangeAspect="1"/>
            </p:cNvSpPr>
            <p:nvPr/>
          </p:nvSpPr>
          <p:spPr>
            <a:xfrm>
              <a:off x="3484838" y="30921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59" name="131 Elipse"/>
            <p:cNvSpPr>
              <a:spLocks noChangeAspect="1"/>
            </p:cNvSpPr>
            <p:nvPr/>
          </p:nvSpPr>
          <p:spPr>
            <a:xfrm>
              <a:off x="3611132" y="307487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0" name="132 Elipse"/>
            <p:cNvSpPr>
              <a:spLocks noChangeAspect="1"/>
            </p:cNvSpPr>
            <p:nvPr/>
          </p:nvSpPr>
          <p:spPr>
            <a:xfrm>
              <a:off x="3694668" y="308324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1" name="133 Elipse"/>
            <p:cNvSpPr>
              <a:spLocks noChangeAspect="1"/>
            </p:cNvSpPr>
            <p:nvPr/>
          </p:nvSpPr>
          <p:spPr>
            <a:xfrm>
              <a:off x="3661032" y="307076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2" name="134 Elipse"/>
            <p:cNvSpPr>
              <a:spLocks noChangeAspect="1"/>
            </p:cNvSpPr>
            <p:nvPr/>
          </p:nvSpPr>
          <p:spPr>
            <a:xfrm>
              <a:off x="3718176" y="306477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3" name="135 Elipse"/>
            <p:cNvSpPr>
              <a:spLocks noChangeAspect="1"/>
            </p:cNvSpPr>
            <p:nvPr/>
          </p:nvSpPr>
          <p:spPr>
            <a:xfrm>
              <a:off x="3406567" y="300591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4" name="136 Elipse"/>
            <p:cNvSpPr>
              <a:spLocks noChangeAspect="1"/>
            </p:cNvSpPr>
            <p:nvPr/>
          </p:nvSpPr>
          <p:spPr>
            <a:xfrm>
              <a:off x="3372931" y="299343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5" name="137 Elipse"/>
            <p:cNvSpPr>
              <a:spLocks noChangeAspect="1"/>
            </p:cNvSpPr>
            <p:nvPr/>
          </p:nvSpPr>
          <p:spPr>
            <a:xfrm>
              <a:off x="3430075" y="29874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6" name="138 Elipse"/>
            <p:cNvSpPr>
              <a:spLocks noChangeAspect="1"/>
            </p:cNvSpPr>
            <p:nvPr/>
          </p:nvSpPr>
          <p:spPr>
            <a:xfrm>
              <a:off x="3473034" y="300288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7" name="139 Elipse"/>
            <p:cNvSpPr>
              <a:spLocks noChangeAspect="1"/>
            </p:cNvSpPr>
            <p:nvPr/>
          </p:nvSpPr>
          <p:spPr>
            <a:xfrm>
              <a:off x="3556570" y="30112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8" name="140 Elipse"/>
            <p:cNvSpPr>
              <a:spLocks noChangeAspect="1"/>
            </p:cNvSpPr>
            <p:nvPr/>
          </p:nvSpPr>
          <p:spPr>
            <a:xfrm>
              <a:off x="3613714" y="300526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69" name="141 Elipse"/>
            <p:cNvSpPr>
              <a:spLocks noChangeAspect="1"/>
            </p:cNvSpPr>
            <p:nvPr/>
          </p:nvSpPr>
          <p:spPr>
            <a:xfrm>
              <a:off x="3522934" y="299877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0" name="142 Elipse"/>
            <p:cNvSpPr>
              <a:spLocks noChangeAspect="1"/>
            </p:cNvSpPr>
            <p:nvPr/>
          </p:nvSpPr>
          <p:spPr>
            <a:xfrm>
              <a:off x="3580078" y="299278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1" name="143 Elipse"/>
            <p:cNvSpPr>
              <a:spLocks noChangeAspect="1"/>
            </p:cNvSpPr>
            <p:nvPr/>
          </p:nvSpPr>
          <p:spPr>
            <a:xfrm>
              <a:off x="3656387" y="299278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2" name="144 Elipse"/>
            <p:cNvSpPr>
              <a:spLocks noChangeAspect="1"/>
            </p:cNvSpPr>
            <p:nvPr/>
          </p:nvSpPr>
          <p:spPr>
            <a:xfrm>
              <a:off x="3739923" y="300115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3" name="145 Elipse"/>
            <p:cNvSpPr>
              <a:spLocks noChangeAspect="1"/>
            </p:cNvSpPr>
            <p:nvPr/>
          </p:nvSpPr>
          <p:spPr>
            <a:xfrm>
              <a:off x="3706287" y="298866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4" name="146 Elipse"/>
            <p:cNvSpPr>
              <a:spLocks noChangeAspect="1"/>
            </p:cNvSpPr>
            <p:nvPr/>
          </p:nvSpPr>
          <p:spPr>
            <a:xfrm>
              <a:off x="3763431" y="29826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5" name="147 Elipse"/>
            <p:cNvSpPr>
              <a:spLocks noChangeAspect="1"/>
            </p:cNvSpPr>
            <p:nvPr/>
          </p:nvSpPr>
          <p:spPr>
            <a:xfrm>
              <a:off x="3493391" y="312372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6" name="148 Elipse"/>
            <p:cNvSpPr>
              <a:spLocks noChangeAspect="1"/>
            </p:cNvSpPr>
            <p:nvPr/>
          </p:nvSpPr>
          <p:spPr>
            <a:xfrm>
              <a:off x="3550535" y="311773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7" name="149 Elipse"/>
            <p:cNvSpPr>
              <a:spLocks noChangeAspect="1"/>
            </p:cNvSpPr>
            <p:nvPr/>
          </p:nvSpPr>
          <p:spPr>
            <a:xfrm>
              <a:off x="3459755" y="311124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8" name="150 Elipse"/>
            <p:cNvSpPr>
              <a:spLocks noChangeAspect="1"/>
            </p:cNvSpPr>
            <p:nvPr/>
          </p:nvSpPr>
          <p:spPr>
            <a:xfrm>
              <a:off x="3516899" y="31052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9" name="151 Elipse"/>
            <p:cNvSpPr>
              <a:spLocks noChangeAspect="1"/>
            </p:cNvSpPr>
            <p:nvPr/>
          </p:nvSpPr>
          <p:spPr>
            <a:xfrm>
              <a:off x="3593208" y="31052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0" name="152 Elipse"/>
            <p:cNvSpPr>
              <a:spLocks noChangeAspect="1"/>
            </p:cNvSpPr>
            <p:nvPr/>
          </p:nvSpPr>
          <p:spPr>
            <a:xfrm>
              <a:off x="3476740" y="31475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1" name="153 Elipse"/>
            <p:cNvSpPr>
              <a:spLocks noChangeAspect="1"/>
            </p:cNvSpPr>
            <p:nvPr/>
          </p:nvSpPr>
          <p:spPr>
            <a:xfrm>
              <a:off x="3443104" y="313505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2" name="154 Elipse"/>
            <p:cNvSpPr>
              <a:spLocks noChangeAspect="1"/>
            </p:cNvSpPr>
            <p:nvPr/>
          </p:nvSpPr>
          <p:spPr>
            <a:xfrm>
              <a:off x="3543207" y="314450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3" name="155 Elipse"/>
            <p:cNvSpPr>
              <a:spLocks noChangeAspect="1"/>
            </p:cNvSpPr>
            <p:nvPr/>
          </p:nvSpPr>
          <p:spPr>
            <a:xfrm>
              <a:off x="3593107" y="314039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4" name="156 Elipse"/>
            <p:cNvSpPr>
              <a:spLocks noChangeAspect="1"/>
            </p:cNvSpPr>
            <p:nvPr/>
          </p:nvSpPr>
          <p:spPr>
            <a:xfrm>
              <a:off x="3473050" y="29487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5" name="157 Elipse"/>
            <p:cNvSpPr>
              <a:spLocks noChangeAspect="1"/>
            </p:cNvSpPr>
            <p:nvPr/>
          </p:nvSpPr>
          <p:spPr>
            <a:xfrm>
              <a:off x="3556586" y="295712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6" name="158 Elipse"/>
            <p:cNvSpPr>
              <a:spLocks noChangeAspect="1"/>
            </p:cNvSpPr>
            <p:nvPr/>
          </p:nvSpPr>
          <p:spPr>
            <a:xfrm>
              <a:off x="3496759" y="297140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7" name="159 Elipse"/>
            <p:cNvSpPr>
              <a:spLocks noChangeAspect="1"/>
            </p:cNvSpPr>
            <p:nvPr/>
          </p:nvSpPr>
          <p:spPr>
            <a:xfrm>
              <a:off x="3623053" y="295409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8" name="160 Elipse"/>
            <p:cNvSpPr>
              <a:spLocks noChangeAspect="1"/>
            </p:cNvSpPr>
            <p:nvPr/>
          </p:nvSpPr>
          <p:spPr>
            <a:xfrm>
              <a:off x="3706589" y="296246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89" name="161 Elipse"/>
            <p:cNvSpPr>
              <a:spLocks noChangeAspect="1"/>
            </p:cNvSpPr>
            <p:nvPr/>
          </p:nvSpPr>
          <p:spPr>
            <a:xfrm>
              <a:off x="3672953" y="294997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0" name="162 Elipse"/>
            <p:cNvSpPr>
              <a:spLocks noChangeAspect="1"/>
            </p:cNvSpPr>
            <p:nvPr/>
          </p:nvSpPr>
          <p:spPr>
            <a:xfrm>
              <a:off x="3628753" y="31216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1" name="163 Elipse"/>
            <p:cNvSpPr>
              <a:spLocks noChangeAspect="1"/>
            </p:cNvSpPr>
            <p:nvPr/>
          </p:nvSpPr>
          <p:spPr>
            <a:xfrm>
              <a:off x="3690659" y="311926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2" name="164 Elipse"/>
            <p:cNvSpPr>
              <a:spLocks noChangeAspect="1"/>
            </p:cNvSpPr>
            <p:nvPr/>
          </p:nvSpPr>
          <p:spPr>
            <a:xfrm>
              <a:off x="3652261" y="31031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3" name="165 Elipse"/>
            <p:cNvSpPr>
              <a:spLocks noChangeAspect="1"/>
            </p:cNvSpPr>
            <p:nvPr/>
          </p:nvSpPr>
          <p:spPr>
            <a:xfrm>
              <a:off x="3728570" y="31031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4" name="166 Elipse"/>
            <p:cNvSpPr>
              <a:spLocks noChangeAspect="1"/>
            </p:cNvSpPr>
            <p:nvPr/>
          </p:nvSpPr>
          <p:spPr>
            <a:xfrm>
              <a:off x="3385122" y="312848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5" name="167 Elipse"/>
            <p:cNvSpPr>
              <a:spLocks noChangeAspect="1"/>
            </p:cNvSpPr>
            <p:nvPr/>
          </p:nvSpPr>
          <p:spPr>
            <a:xfrm>
              <a:off x="3408630" y="311001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6" name="168 Elipse"/>
            <p:cNvSpPr>
              <a:spLocks noChangeAspect="1"/>
            </p:cNvSpPr>
            <p:nvPr/>
          </p:nvSpPr>
          <p:spPr>
            <a:xfrm>
              <a:off x="3137196" y="301067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7" name="169 Elipse"/>
            <p:cNvSpPr>
              <a:spLocks noChangeAspect="1"/>
            </p:cNvSpPr>
            <p:nvPr/>
          </p:nvSpPr>
          <p:spPr>
            <a:xfrm>
              <a:off x="3194340" y="300468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8" name="170 Elipse"/>
            <p:cNvSpPr>
              <a:spLocks noChangeAspect="1"/>
            </p:cNvSpPr>
            <p:nvPr/>
          </p:nvSpPr>
          <p:spPr>
            <a:xfrm>
              <a:off x="3270649" y="300468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99" name="171 Elipse"/>
            <p:cNvSpPr>
              <a:spLocks noChangeAspect="1"/>
            </p:cNvSpPr>
            <p:nvPr/>
          </p:nvSpPr>
          <p:spPr>
            <a:xfrm>
              <a:off x="3320549" y="30005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0" name="172 Elipse"/>
            <p:cNvSpPr>
              <a:spLocks noChangeAspect="1"/>
            </p:cNvSpPr>
            <p:nvPr/>
          </p:nvSpPr>
          <p:spPr>
            <a:xfrm>
              <a:off x="3315803" y="29577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1" name="173 Elipse"/>
            <p:cNvSpPr>
              <a:spLocks noChangeAspect="1"/>
            </p:cNvSpPr>
            <p:nvPr/>
          </p:nvSpPr>
          <p:spPr>
            <a:xfrm>
              <a:off x="3136602" y="309249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2" name="174 Elipse"/>
            <p:cNvSpPr>
              <a:spLocks noChangeAspect="1"/>
            </p:cNvSpPr>
            <p:nvPr/>
          </p:nvSpPr>
          <p:spPr>
            <a:xfrm>
              <a:off x="3193746" y="308650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3" name="175 Elipse"/>
            <p:cNvSpPr>
              <a:spLocks noChangeAspect="1"/>
            </p:cNvSpPr>
            <p:nvPr/>
          </p:nvSpPr>
          <p:spPr>
            <a:xfrm>
              <a:off x="3270055" y="308650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4" name="176 Elipse"/>
            <p:cNvSpPr>
              <a:spLocks noChangeAspect="1"/>
            </p:cNvSpPr>
            <p:nvPr/>
          </p:nvSpPr>
          <p:spPr>
            <a:xfrm>
              <a:off x="3319955" y="30823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5" name="177 Elipse"/>
            <p:cNvSpPr>
              <a:spLocks noChangeAspect="1"/>
            </p:cNvSpPr>
            <p:nvPr/>
          </p:nvSpPr>
          <p:spPr>
            <a:xfrm>
              <a:off x="3341400" y="31168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6" name="178 Elipse"/>
            <p:cNvSpPr>
              <a:spLocks noChangeAspect="1"/>
            </p:cNvSpPr>
            <p:nvPr/>
          </p:nvSpPr>
          <p:spPr>
            <a:xfrm>
              <a:off x="3818203" y="300858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7" name="179 Elipse"/>
            <p:cNvSpPr>
              <a:spLocks noChangeAspect="1"/>
            </p:cNvSpPr>
            <p:nvPr/>
          </p:nvSpPr>
          <p:spPr>
            <a:xfrm>
              <a:off x="3875347" y="29978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8" name="180 Elipse"/>
            <p:cNvSpPr>
              <a:spLocks noChangeAspect="1"/>
            </p:cNvSpPr>
            <p:nvPr/>
          </p:nvSpPr>
          <p:spPr>
            <a:xfrm>
              <a:off x="3784567" y="299609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09" name="181 Elipse"/>
            <p:cNvSpPr>
              <a:spLocks noChangeAspect="1"/>
            </p:cNvSpPr>
            <p:nvPr/>
          </p:nvSpPr>
          <p:spPr>
            <a:xfrm>
              <a:off x="3841711" y="299011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0" name="182 Elipse"/>
            <p:cNvSpPr>
              <a:spLocks noChangeAspect="1"/>
            </p:cNvSpPr>
            <p:nvPr/>
          </p:nvSpPr>
          <p:spPr>
            <a:xfrm>
              <a:off x="3918020" y="298534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1" name="183 Elipse"/>
            <p:cNvSpPr>
              <a:spLocks noChangeAspect="1"/>
            </p:cNvSpPr>
            <p:nvPr/>
          </p:nvSpPr>
          <p:spPr>
            <a:xfrm>
              <a:off x="3953565" y="300174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2" name="184 Elipse"/>
            <p:cNvSpPr>
              <a:spLocks noChangeAspect="1"/>
            </p:cNvSpPr>
            <p:nvPr/>
          </p:nvSpPr>
          <p:spPr>
            <a:xfrm>
              <a:off x="4010709" y="29957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3" name="185 Elipse"/>
            <p:cNvSpPr>
              <a:spLocks noChangeAspect="1"/>
            </p:cNvSpPr>
            <p:nvPr/>
          </p:nvSpPr>
          <p:spPr>
            <a:xfrm>
              <a:off x="3977073" y="298327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4" name="186 Elipse"/>
            <p:cNvSpPr>
              <a:spLocks noChangeAspect="1"/>
            </p:cNvSpPr>
            <p:nvPr/>
          </p:nvSpPr>
          <p:spPr>
            <a:xfrm>
              <a:off x="4053382" y="29880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5" name="187 Elipse"/>
            <p:cNvSpPr>
              <a:spLocks noChangeAspect="1"/>
            </p:cNvSpPr>
            <p:nvPr/>
          </p:nvSpPr>
          <p:spPr>
            <a:xfrm>
              <a:off x="3829345" y="30921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6" name="188 Elipse"/>
            <p:cNvSpPr>
              <a:spLocks noChangeAspect="1"/>
            </p:cNvSpPr>
            <p:nvPr/>
          </p:nvSpPr>
          <p:spPr>
            <a:xfrm>
              <a:off x="3886489" y="308620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7" name="189 Elipse"/>
            <p:cNvSpPr>
              <a:spLocks noChangeAspect="1"/>
            </p:cNvSpPr>
            <p:nvPr/>
          </p:nvSpPr>
          <p:spPr>
            <a:xfrm>
              <a:off x="3795709" y="307970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8" name="190 Elipse"/>
            <p:cNvSpPr>
              <a:spLocks noChangeAspect="1"/>
            </p:cNvSpPr>
            <p:nvPr/>
          </p:nvSpPr>
          <p:spPr>
            <a:xfrm>
              <a:off x="3852853" y="307372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19" name="191 Elipse"/>
            <p:cNvSpPr>
              <a:spLocks noChangeAspect="1"/>
            </p:cNvSpPr>
            <p:nvPr/>
          </p:nvSpPr>
          <p:spPr>
            <a:xfrm>
              <a:off x="3929162" y="307372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0" name="192 Elipse"/>
            <p:cNvSpPr>
              <a:spLocks noChangeAspect="1"/>
            </p:cNvSpPr>
            <p:nvPr/>
          </p:nvSpPr>
          <p:spPr>
            <a:xfrm>
              <a:off x="3812694" y="311600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1" name="193 Elipse"/>
            <p:cNvSpPr>
              <a:spLocks noChangeAspect="1"/>
            </p:cNvSpPr>
            <p:nvPr/>
          </p:nvSpPr>
          <p:spPr>
            <a:xfrm>
              <a:off x="3779058" y="310351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2" name="194 Elipse"/>
            <p:cNvSpPr>
              <a:spLocks noChangeAspect="1"/>
            </p:cNvSpPr>
            <p:nvPr/>
          </p:nvSpPr>
          <p:spPr>
            <a:xfrm>
              <a:off x="3879161" y="31129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3" name="195 Elipse"/>
            <p:cNvSpPr>
              <a:spLocks noChangeAspect="1"/>
            </p:cNvSpPr>
            <p:nvPr/>
          </p:nvSpPr>
          <p:spPr>
            <a:xfrm>
              <a:off x="3929061" y="310885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4" name="196 Elipse"/>
            <p:cNvSpPr>
              <a:spLocks noChangeAspect="1"/>
            </p:cNvSpPr>
            <p:nvPr/>
          </p:nvSpPr>
          <p:spPr>
            <a:xfrm>
              <a:off x="3964707" y="309011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5" name="197 Elipse"/>
            <p:cNvSpPr>
              <a:spLocks noChangeAspect="1"/>
            </p:cNvSpPr>
            <p:nvPr/>
          </p:nvSpPr>
          <p:spPr>
            <a:xfrm>
              <a:off x="4021851" y="30841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6" name="198 Elipse"/>
            <p:cNvSpPr>
              <a:spLocks noChangeAspect="1"/>
            </p:cNvSpPr>
            <p:nvPr/>
          </p:nvSpPr>
          <p:spPr>
            <a:xfrm>
              <a:off x="3336839" y="315353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7" name="199 Elipse"/>
            <p:cNvSpPr>
              <a:spLocks noChangeAspect="1"/>
            </p:cNvSpPr>
            <p:nvPr/>
          </p:nvSpPr>
          <p:spPr>
            <a:xfrm>
              <a:off x="3403306" y="315050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8" name="200 Elipse"/>
            <p:cNvSpPr>
              <a:spLocks noChangeAspect="1"/>
            </p:cNvSpPr>
            <p:nvPr/>
          </p:nvSpPr>
          <p:spPr>
            <a:xfrm>
              <a:off x="3498747" y="317316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29" name="201 Elipse"/>
            <p:cNvSpPr>
              <a:spLocks noChangeAspect="1"/>
            </p:cNvSpPr>
            <p:nvPr/>
          </p:nvSpPr>
          <p:spPr>
            <a:xfrm>
              <a:off x="3632083" y="326717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0" name="202 Elipse"/>
            <p:cNvSpPr>
              <a:spLocks noChangeAspect="1"/>
            </p:cNvSpPr>
            <p:nvPr/>
          </p:nvSpPr>
          <p:spPr>
            <a:xfrm>
              <a:off x="3672258" y="323925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1" name="203 Elipse"/>
            <p:cNvSpPr>
              <a:spLocks noChangeAspect="1"/>
            </p:cNvSpPr>
            <p:nvPr/>
          </p:nvSpPr>
          <p:spPr>
            <a:xfrm>
              <a:off x="3510350" y="314040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2" name="204 Elipse"/>
            <p:cNvSpPr>
              <a:spLocks noChangeAspect="1"/>
            </p:cNvSpPr>
            <p:nvPr/>
          </p:nvSpPr>
          <p:spPr>
            <a:xfrm>
              <a:off x="3586659" y="324993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3" name="205 Elipse"/>
            <p:cNvSpPr>
              <a:spLocks noChangeAspect="1"/>
            </p:cNvSpPr>
            <p:nvPr/>
          </p:nvSpPr>
          <p:spPr>
            <a:xfrm>
              <a:off x="3670195" y="314877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4" name="206 Elipse"/>
            <p:cNvSpPr>
              <a:spLocks noChangeAspect="1"/>
            </p:cNvSpPr>
            <p:nvPr/>
          </p:nvSpPr>
          <p:spPr>
            <a:xfrm>
              <a:off x="3743475" y="31517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5" name="207 Elipse"/>
            <p:cNvSpPr>
              <a:spLocks noChangeAspect="1"/>
            </p:cNvSpPr>
            <p:nvPr/>
          </p:nvSpPr>
          <p:spPr>
            <a:xfrm>
              <a:off x="3800619" y="314574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6" name="208 Elipse"/>
            <p:cNvSpPr>
              <a:spLocks noChangeAspect="1"/>
            </p:cNvSpPr>
            <p:nvPr/>
          </p:nvSpPr>
          <p:spPr>
            <a:xfrm>
              <a:off x="3705438" y="317258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7" name="209 Elipse"/>
            <p:cNvSpPr>
              <a:spLocks noChangeAspect="1"/>
            </p:cNvSpPr>
            <p:nvPr/>
          </p:nvSpPr>
          <p:spPr>
            <a:xfrm>
              <a:off x="3343982" y="318680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8" name="210 Elipse"/>
            <p:cNvSpPr>
              <a:spLocks noChangeAspect="1"/>
            </p:cNvSpPr>
            <p:nvPr/>
          </p:nvSpPr>
          <p:spPr>
            <a:xfrm>
              <a:off x="3386655" y="317431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39" name="211 Elipse"/>
            <p:cNvSpPr>
              <a:spLocks noChangeAspect="1"/>
            </p:cNvSpPr>
            <p:nvPr/>
          </p:nvSpPr>
          <p:spPr>
            <a:xfrm>
              <a:off x="3470191" y="318268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0" name="212 Elipse"/>
            <p:cNvSpPr>
              <a:spLocks noChangeAspect="1"/>
            </p:cNvSpPr>
            <p:nvPr/>
          </p:nvSpPr>
          <p:spPr>
            <a:xfrm>
              <a:off x="3436555" y="317020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1" name="213 Elipse"/>
            <p:cNvSpPr>
              <a:spLocks noChangeAspect="1"/>
            </p:cNvSpPr>
            <p:nvPr/>
          </p:nvSpPr>
          <p:spPr>
            <a:xfrm>
              <a:off x="3410364" y="319697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2" name="214 Elipse"/>
            <p:cNvSpPr>
              <a:spLocks noChangeAspect="1"/>
            </p:cNvSpPr>
            <p:nvPr/>
          </p:nvSpPr>
          <p:spPr>
            <a:xfrm>
              <a:off x="3536658" y="317965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3" name="215 Elipse"/>
            <p:cNvSpPr>
              <a:spLocks noChangeAspect="1"/>
            </p:cNvSpPr>
            <p:nvPr/>
          </p:nvSpPr>
          <p:spPr>
            <a:xfrm>
              <a:off x="3620194" y="31880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4" name="216 Elipse"/>
            <p:cNvSpPr>
              <a:spLocks noChangeAspect="1"/>
            </p:cNvSpPr>
            <p:nvPr/>
          </p:nvSpPr>
          <p:spPr>
            <a:xfrm>
              <a:off x="3586558" y="317554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5" name="217 Elipse"/>
            <p:cNvSpPr>
              <a:spLocks noChangeAspect="1"/>
            </p:cNvSpPr>
            <p:nvPr/>
          </p:nvSpPr>
          <p:spPr>
            <a:xfrm>
              <a:off x="3643702" y="316955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6" name="218 Elipse"/>
            <p:cNvSpPr>
              <a:spLocks noChangeAspect="1"/>
            </p:cNvSpPr>
            <p:nvPr/>
          </p:nvSpPr>
          <p:spPr>
            <a:xfrm>
              <a:off x="3418917" y="322850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7" name="219 Elipse"/>
            <p:cNvSpPr>
              <a:spLocks noChangeAspect="1"/>
            </p:cNvSpPr>
            <p:nvPr/>
          </p:nvSpPr>
          <p:spPr>
            <a:xfrm>
              <a:off x="3476061" y="322251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8" name="220 Elipse"/>
            <p:cNvSpPr>
              <a:spLocks noChangeAspect="1"/>
            </p:cNvSpPr>
            <p:nvPr/>
          </p:nvSpPr>
          <p:spPr>
            <a:xfrm>
              <a:off x="3385281" y="321602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49" name="221 Elipse"/>
            <p:cNvSpPr>
              <a:spLocks noChangeAspect="1"/>
            </p:cNvSpPr>
            <p:nvPr/>
          </p:nvSpPr>
          <p:spPr>
            <a:xfrm>
              <a:off x="3442425" y="32100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0" name="222 Elipse"/>
            <p:cNvSpPr>
              <a:spLocks noChangeAspect="1"/>
            </p:cNvSpPr>
            <p:nvPr/>
          </p:nvSpPr>
          <p:spPr>
            <a:xfrm>
              <a:off x="3518734" y="32100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1" name="223 Elipse"/>
            <p:cNvSpPr>
              <a:spLocks noChangeAspect="1"/>
            </p:cNvSpPr>
            <p:nvPr/>
          </p:nvSpPr>
          <p:spPr>
            <a:xfrm>
              <a:off x="3402266" y="325231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2" name="224 Elipse"/>
            <p:cNvSpPr>
              <a:spLocks noChangeAspect="1"/>
            </p:cNvSpPr>
            <p:nvPr/>
          </p:nvSpPr>
          <p:spPr>
            <a:xfrm>
              <a:off x="3368630" y="323983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3" name="225 Elipse"/>
            <p:cNvSpPr>
              <a:spLocks noChangeAspect="1"/>
            </p:cNvSpPr>
            <p:nvPr/>
          </p:nvSpPr>
          <p:spPr>
            <a:xfrm>
              <a:off x="3468733" y="324928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4" name="226 Elipse"/>
            <p:cNvSpPr>
              <a:spLocks noChangeAspect="1"/>
            </p:cNvSpPr>
            <p:nvPr/>
          </p:nvSpPr>
          <p:spPr>
            <a:xfrm>
              <a:off x="3518633" y="324517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5" name="227 Elipse"/>
            <p:cNvSpPr>
              <a:spLocks noChangeAspect="1"/>
            </p:cNvSpPr>
            <p:nvPr/>
          </p:nvSpPr>
          <p:spPr>
            <a:xfrm>
              <a:off x="3554279" y="32264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6" name="228 Elipse"/>
            <p:cNvSpPr>
              <a:spLocks noChangeAspect="1"/>
            </p:cNvSpPr>
            <p:nvPr/>
          </p:nvSpPr>
          <p:spPr>
            <a:xfrm>
              <a:off x="3611423" y="322043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7" name="229 Elipse"/>
            <p:cNvSpPr>
              <a:spLocks noChangeAspect="1"/>
            </p:cNvSpPr>
            <p:nvPr/>
          </p:nvSpPr>
          <p:spPr>
            <a:xfrm>
              <a:off x="3577787" y="32079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8" name="230 Elipse"/>
            <p:cNvSpPr>
              <a:spLocks noChangeAspect="1"/>
            </p:cNvSpPr>
            <p:nvPr/>
          </p:nvSpPr>
          <p:spPr>
            <a:xfrm>
              <a:off x="3654096" y="32079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59" name="231 Elipse"/>
            <p:cNvSpPr>
              <a:spLocks noChangeAspect="1"/>
            </p:cNvSpPr>
            <p:nvPr/>
          </p:nvSpPr>
          <p:spPr>
            <a:xfrm>
              <a:off x="3334156" y="321479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0" name="232 Elipse"/>
            <p:cNvSpPr>
              <a:spLocks noChangeAspect="1"/>
            </p:cNvSpPr>
            <p:nvPr/>
          </p:nvSpPr>
          <p:spPr>
            <a:xfrm>
              <a:off x="3754871" y="319697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1" name="233 Elipse"/>
            <p:cNvSpPr>
              <a:spLocks noChangeAspect="1"/>
            </p:cNvSpPr>
            <p:nvPr/>
          </p:nvSpPr>
          <p:spPr>
            <a:xfrm>
              <a:off x="3721235" y="318448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2" name="234 Elipse"/>
            <p:cNvSpPr>
              <a:spLocks noChangeAspect="1"/>
            </p:cNvSpPr>
            <p:nvPr/>
          </p:nvSpPr>
          <p:spPr>
            <a:xfrm>
              <a:off x="3778379" y="317850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3" name="235 Elipse"/>
            <p:cNvSpPr>
              <a:spLocks noChangeAspect="1"/>
            </p:cNvSpPr>
            <p:nvPr/>
          </p:nvSpPr>
          <p:spPr>
            <a:xfrm>
              <a:off x="3738220" y="32207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4" name="236 Elipse"/>
            <p:cNvSpPr>
              <a:spLocks noChangeAspect="1"/>
            </p:cNvSpPr>
            <p:nvPr/>
          </p:nvSpPr>
          <p:spPr>
            <a:xfrm>
              <a:off x="3704584" y="320829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5" name="237 Elipse"/>
            <p:cNvSpPr>
              <a:spLocks noChangeAspect="1"/>
            </p:cNvSpPr>
            <p:nvPr/>
          </p:nvSpPr>
          <p:spPr>
            <a:xfrm>
              <a:off x="3804687" y="321775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6" name="238 Elipse"/>
            <p:cNvSpPr>
              <a:spLocks noChangeAspect="1"/>
            </p:cNvSpPr>
            <p:nvPr/>
          </p:nvSpPr>
          <p:spPr>
            <a:xfrm>
              <a:off x="3285136" y="313088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7" name="239 Elipse"/>
            <p:cNvSpPr>
              <a:spLocks noChangeAspect="1"/>
            </p:cNvSpPr>
            <p:nvPr/>
          </p:nvSpPr>
          <p:spPr>
            <a:xfrm>
              <a:off x="3241414" y="311927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8" name="240 Elipse"/>
            <p:cNvSpPr>
              <a:spLocks noChangeAspect="1"/>
            </p:cNvSpPr>
            <p:nvPr/>
          </p:nvSpPr>
          <p:spPr>
            <a:xfrm>
              <a:off x="3236853" y="315593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69" name="241 Elipse"/>
            <p:cNvSpPr>
              <a:spLocks noChangeAspect="1"/>
            </p:cNvSpPr>
            <p:nvPr/>
          </p:nvSpPr>
          <p:spPr>
            <a:xfrm>
              <a:off x="3303320" y="315290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0" name="242 Elipse"/>
            <p:cNvSpPr>
              <a:spLocks noChangeAspect="1"/>
            </p:cNvSpPr>
            <p:nvPr/>
          </p:nvSpPr>
          <p:spPr>
            <a:xfrm>
              <a:off x="3412729" y="296067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1" name="243 Elipse"/>
            <p:cNvSpPr>
              <a:spLocks noChangeAspect="1"/>
            </p:cNvSpPr>
            <p:nvPr/>
          </p:nvSpPr>
          <p:spPr>
            <a:xfrm>
              <a:off x="3367214" y="294133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2" name="244 Elipse"/>
            <p:cNvSpPr>
              <a:spLocks noChangeAspect="1"/>
            </p:cNvSpPr>
            <p:nvPr/>
          </p:nvSpPr>
          <p:spPr>
            <a:xfrm>
              <a:off x="3432790" y="291666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3" name="245 Elipse"/>
            <p:cNvSpPr>
              <a:spLocks noChangeAspect="1"/>
            </p:cNvSpPr>
            <p:nvPr/>
          </p:nvSpPr>
          <p:spPr>
            <a:xfrm>
              <a:off x="3521030" y="29249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4" name="246 Elipse"/>
            <p:cNvSpPr>
              <a:spLocks noChangeAspect="1"/>
            </p:cNvSpPr>
            <p:nvPr/>
          </p:nvSpPr>
          <p:spPr>
            <a:xfrm>
              <a:off x="3590079" y="292494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5" name="247 Elipse"/>
            <p:cNvSpPr>
              <a:spLocks noChangeAspect="1"/>
            </p:cNvSpPr>
            <p:nvPr/>
          </p:nvSpPr>
          <p:spPr>
            <a:xfrm>
              <a:off x="3808786" y="296334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6" name="248 Elipse"/>
            <p:cNvSpPr>
              <a:spLocks noChangeAspect="1"/>
            </p:cNvSpPr>
            <p:nvPr/>
          </p:nvSpPr>
          <p:spPr>
            <a:xfrm>
              <a:off x="3753445" y="29439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7" name="249 Elipse"/>
            <p:cNvSpPr>
              <a:spLocks noChangeAspect="1"/>
            </p:cNvSpPr>
            <p:nvPr/>
          </p:nvSpPr>
          <p:spPr>
            <a:xfrm>
              <a:off x="3708986" y="291484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8" name="250 Elipse"/>
            <p:cNvSpPr>
              <a:spLocks noChangeAspect="1"/>
            </p:cNvSpPr>
            <p:nvPr/>
          </p:nvSpPr>
          <p:spPr>
            <a:xfrm>
              <a:off x="3639937" y="291303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79" name="251 Elipse"/>
            <p:cNvSpPr>
              <a:spLocks noChangeAspect="1"/>
            </p:cNvSpPr>
            <p:nvPr/>
          </p:nvSpPr>
          <p:spPr>
            <a:xfrm>
              <a:off x="3045270" y="30714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0" name="252 Elipse"/>
            <p:cNvSpPr>
              <a:spLocks noChangeAspect="1"/>
            </p:cNvSpPr>
            <p:nvPr/>
          </p:nvSpPr>
          <p:spPr>
            <a:xfrm>
              <a:off x="3096125" y="307380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1" name="253 Elipse"/>
            <p:cNvSpPr>
              <a:spLocks noChangeAspect="1"/>
            </p:cNvSpPr>
            <p:nvPr/>
          </p:nvSpPr>
          <p:spPr>
            <a:xfrm>
              <a:off x="2973262" y="3059521"/>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2" name="254 Elipse"/>
            <p:cNvSpPr>
              <a:spLocks noChangeAspect="1"/>
            </p:cNvSpPr>
            <p:nvPr/>
          </p:nvSpPr>
          <p:spPr>
            <a:xfrm>
              <a:off x="3110135" y="303504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3" name="255 Elipse"/>
            <p:cNvSpPr>
              <a:spLocks noChangeAspect="1"/>
            </p:cNvSpPr>
            <p:nvPr/>
          </p:nvSpPr>
          <p:spPr>
            <a:xfrm>
              <a:off x="3045546" y="302618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4" name="256 Elipse"/>
            <p:cNvSpPr>
              <a:spLocks noChangeAspect="1"/>
            </p:cNvSpPr>
            <p:nvPr/>
          </p:nvSpPr>
          <p:spPr>
            <a:xfrm>
              <a:off x="3558983" y="290351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5" name="257 Elipse"/>
            <p:cNvSpPr>
              <a:spLocks noChangeAspect="1"/>
            </p:cNvSpPr>
            <p:nvPr/>
          </p:nvSpPr>
          <p:spPr>
            <a:xfrm>
              <a:off x="3479699" y="290113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6" name="258 Elipse"/>
            <p:cNvSpPr>
              <a:spLocks/>
            </p:cNvSpPr>
            <p:nvPr/>
          </p:nvSpPr>
          <p:spPr>
            <a:xfrm>
              <a:off x="3547214" y="3270701"/>
              <a:ext cx="31724" cy="13548"/>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7" name="260 Elipse"/>
            <p:cNvSpPr>
              <a:spLocks noChangeAspect="1"/>
            </p:cNvSpPr>
            <p:nvPr/>
          </p:nvSpPr>
          <p:spPr>
            <a:xfrm>
              <a:off x="3585619" y="3436127"/>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8" name="261 Elipse"/>
            <p:cNvSpPr>
              <a:spLocks noChangeAspect="1"/>
            </p:cNvSpPr>
            <p:nvPr/>
          </p:nvSpPr>
          <p:spPr>
            <a:xfrm>
              <a:off x="3563888" y="3356992"/>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89" name="262 Elipse"/>
            <p:cNvSpPr>
              <a:spLocks noChangeAspect="1"/>
            </p:cNvSpPr>
            <p:nvPr/>
          </p:nvSpPr>
          <p:spPr>
            <a:xfrm>
              <a:off x="3584161" y="35027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0" name="265 Elipse"/>
            <p:cNvSpPr>
              <a:spLocks noChangeAspect="1"/>
            </p:cNvSpPr>
            <p:nvPr/>
          </p:nvSpPr>
          <p:spPr>
            <a:xfrm>
              <a:off x="3582342" y="357921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1" name="267 Elipse"/>
            <p:cNvSpPr>
              <a:spLocks noChangeAspect="1"/>
            </p:cNvSpPr>
            <p:nvPr/>
          </p:nvSpPr>
          <p:spPr>
            <a:xfrm>
              <a:off x="3563888" y="3645024"/>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2" name="270 Elipse"/>
            <p:cNvSpPr>
              <a:spLocks noChangeAspect="1"/>
            </p:cNvSpPr>
            <p:nvPr/>
          </p:nvSpPr>
          <p:spPr>
            <a:xfrm>
              <a:off x="3572866" y="3783069"/>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3" name="271 Elipse"/>
            <p:cNvSpPr>
              <a:spLocks noChangeAspect="1"/>
            </p:cNvSpPr>
            <p:nvPr/>
          </p:nvSpPr>
          <p:spPr>
            <a:xfrm>
              <a:off x="3566285" y="3713718"/>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4" name="273 Elipse"/>
            <p:cNvSpPr>
              <a:spLocks noChangeAspect="1"/>
            </p:cNvSpPr>
            <p:nvPr/>
          </p:nvSpPr>
          <p:spPr>
            <a:xfrm>
              <a:off x="3571047" y="3859553"/>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5" name="274 Elipse"/>
            <p:cNvSpPr>
              <a:spLocks noChangeAspect="1"/>
            </p:cNvSpPr>
            <p:nvPr/>
          </p:nvSpPr>
          <p:spPr>
            <a:xfrm>
              <a:off x="3580279" y="3986026"/>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6" name="275 Elipse"/>
            <p:cNvSpPr>
              <a:spLocks noChangeAspect="1"/>
            </p:cNvSpPr>
            <p:nvPr/>
          </p:nvSpPr>
          <p:spPr>
            <a:xfrm>
              <a:off x="3573698" y="3916675"/>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7" name="276 Elipse"/>
            <p:cNvSpPr>
              <a:spLocks noChangeAspect="1"/>
            </p:cNvSpPr>
            <p:nvPr/>
          </p:nvSpPr>
          <p:spPr>
            <a:xfrm>
              <a:off x="3578460" y="4062510"/>
              <a:ext cx="14562" cy="14562"/>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8" name="277 Rectángulo"/>
            <p:cNvSpPr/>
            <p:nvPr/>
          </p:nvSpPr>
          <p:spPr>
            <a:xfrm>
              <a:off x="4211960" y="3610534"/>
              <a:ext cx="45719" cy="144016"/>
            </a:xfrm>
            <a:prstGeom prst="rec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199" name="278 Rectángulo"/>
            <p:cNvSpPr/>
            <p:nvPr/>
          </p:nvSpPr>
          <p:spPr>
            <a:xfrm>
              <a:off x="4260736" y="3573016"/>
              <a:ext cx="63624" cy="216024"/>
            </a:xfrm>
            <a:prstGeom prst="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0" name="279 Rectángulo"/>
            <p:cNvSpPr/>
            <p:nvPr/>
          </p:nvSpPr>
          <p:spPr>
            <a:xfrm>
              <a:off x="4325023" y="3589125"/>
              <a:ext cx="648072" cy="196582"/>
            </a:xfrm>
            <a:prstGeom prst="rect">
              <a:avLst/>
            </a:prstGeom>
            <a:solidFill>
              <a:schemeClr val="bg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1" name="280 Rectángulo"/>
            <p:cNvSpPr/>
            <p:nvPr/>
          </p:nvSpPr>
          <p:spPr>
            <a:xfrm>
              <a:off x="4973095" y="3579600"/>
              <a:ext cx="63624" cy="216024"/>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02" name="282 Conector recto"/>
            <p:cNvCxnSpPr/>
            <p:nvPr/>
          </p:nvCxnSpPr>
          <p:spPr>
            <a:xfrm>
              <a:off x="4979660" y="360759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283 Conector recto"/>
            <p:cNvCxnSpPr/>
            <p:nvPr/>
          </p:nvCxnSpPr>
          <p:spPr>
            <a:xfrm>
              <a:off x="4980238" y="364808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284 Conector recto"/>
            <p:cNvCxnSpPr/>
            <p:nvPr/>
          </p:nvCxnSpPr>
          <p:spPr>
            <a:xfrm>
              <a:off x="4980238" y="368550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285 Conector recto"/>
            <p:cNvCxnSpPr/>
            <p:nvPr/>
          </p:nvCxnSpPr>
          <p:spPr>
            <a:xfrm>
              <a:off x="4978435" y="372599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286 Conector recto"/>
            <p:cNvCxnSpPr/>
            <p:nvPr/>
          </p:nvCxnSpPr>
          <p:spPr>
            <a:xfrm>
              <a:off x="4978451" y="376647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287 Rectángulo"/>
            <p:cNvSpPr/>
            <p:nvPr/>
          </p:nvSpPr>
          <p:spPr>
            <a:xfrm>
              <a:off x="5035579" y="3613512"/>
              <a:ext cx="45719" cy="144016"/>
            </a:xfrm>
            <a:prstGeom prst="rect">
              <a:avLst/>
            </a:prstGeom>
            <a:solidFill>
              <a:schemeClr val="bg1">
                <a:lumMod val="6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8" name="288 Rectángulo"/>
            <p:cNvSpPr/>
            <p:nvPr/>
          </p:nvSpPr>
          <p:spPr>
            <a:xfrm>
              <a:off x="5080925" y="3606369"/>
              <a:ext cx="28803" cy="158418"/>
            </a:xfrm>
            <a:prstGeom prst="rect">
              <a:avLst/>
            </a:prstGeom>
            <a:solidFill>
              <a:schemeClr val="tx1">
                <a:lumMod val="65000"/>
                <a:lumOff val="3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09" name="289 CuadroTexto"/>
            <p:cNvSpPr txBox="1"/>
            <p:nvPr/>
          </p:nvSpPr>
          <p:spPr>
            <a:xfrm>
              <a:off x="1639547" y="3046572"/>
              <a:ext cx="483518"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800" dirty="0">
                  <a:solidFill>
                    <a:srgbClr val="000099"/>
                  </a:solidFill>
                  <a:latin typeface="Arial" pitchFamily="34" charset="0"/>
                  <a:cs typeface="Arial" pitchFamily="34" charset="0"/>
                </a:rPr>
                <a:t>Aspersor</a:t>
              </a:r>
              <a:endParaRPr lang="es-ES" sz="800" dirty="0">
                <a:solidFill>
                  <a:srgbClr val="000099"/>
                </a:solidFill>
                <a:latin typeface="Arial" pitchFamily="34" charset="0"/>
                <a:cs typeface="Arial" pitchFamily="34" charset="0"/>
              </a:endParaRPr>
            </a:p>
          </p:txBody>
        </p:sp>
        <p:cxnSp>
          <p:nvCxnSpPr>
            <p:cNvPr id="210" name="290 Conector recto"/>
            <p:cNvCxnSpPr/>
            <p:nvPr/>
          </p:nvCxnSpPr>
          <p:spPr>
            <a:xfrm flipH="1">
              <a:off x="2096068" y="3122174"/>
              <a:ext cx="504000" cy="0"/>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sp>
          <p:nvSpPr>
            <p:cNvPr id="211" name="291 CuadroTexto"/>
            <p:cNvSpPr txBox="1"/>
            <p:nvPr/>
          </p:nvSpPr>
          <p:spPr>
            <a:xfrm>
              <a:off x="1413039" y="3699332"/>
              <a:ext cx="782835"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800" dirty="0">
                  <a:solidFill>
                    <a:srgbClr val="000099"/>
                  </a:solidFill>
                  <a:latin typeface="Arial" pitchFamily="34" charset="0"/>
                  <a:cs typeface="Arial" pitchFamily="34" charset="0"/>
                </a:rPr>
                <a:t>Placas metálicas</a:t>
              </a:r>
              <a:endParaRPr lang="es-ES" sz="800" dirty="0">
                <a:solidFill>
                  <a:srgbClr val="000099"/>
                </a:solidFill>
                <a:latin typeface="Arial" pitchFamily="34" charset="0"/>
                <a:cs typeface="Arial" pitchFamily="34" charset="0"/>
              </a:endParaRPr>
            </a:p>
          </p:txBody>
        </p:sp>
        <p:cxnSp>
          <p:nvCxnSpPr>
            <p:cNvPr id="212" name="292 Conector recto"/>
            <p:cNvCxnSpPr>
              <a:stCxn id="219" idx="2"/>
              <a:endCxn id="211" idx="3"/>
            </p:cNvCxnSpPr>
            <p:nvPr/>
          </p:nvCxnSpPr>
          <p:spPr>
            <a:xfrm flipH="1">
              <a:off x="2195874" y="3304066"/>
              <a:ext cx="719942" cy="462408"/>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cxnSp>
          <p:nvCxnSpPr>
            <p:cNvPr id="213" name="294 Conector recto"/>
            <p:cNvCxnSpPr>
              <a:stCxn id="220" idx="2"/>
              <a:endCxn id="211" idx="3"/>
            </p:cNvCxnSpPr>
            <p:nvPr/>
          </p:nvCxnSpPr>
          <p:spPr>
            <a:xfrm flipH="1" flipV="1">
              <a:off x="2195874" y="3766474"/>
              <a:ext cx="719942" cy="342392"/>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sp>
          <p:nvSpPr>
            <p:cNvPr id="214" name="297 CuadroTexto"/>
            <p:cNvSpPr txBox="1"/>
            <p:nvPr/>
          </p:nvSpPr>
          <p:spPr>
            <a:xfrm>
              <a:off x="4372643" y="3151733"/>
              <a:ext cx="595109"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800" dirty="0">
                  <a:solidFill>
                    <a:srgbClr val="000099"/>
                  </a:solidFill>
                  <a:latin typeface="Arial" pitchFamily="34" charset="0"/>
                  <a:cs typeface="Arial" pitchFamily="34" charset="0"/>
                </a:rPr>
                <a:t>Microscopio</a:t>
              </a:r>
              <a:endParaRPr lang="es-ES" sz="800" dirty="0">
                <a:solidFill>
                  <a:srgbClr val="000099"/>
                </a:solidFill>
                <a:latin typeface="Arial" pitchFamily="34" charset="0"/>
                <a:cs typeface="Arial" pitchFamily="34" charset="0"/>
              </a:endParaRPr>
            </a:p>
          </p:txBody>
        </p:sp>
        <p:cxnSp>
          <p:nvCxnSpPr>
            <p:cNvPr id="215" name="298 Conector recto"/>
            <p:cNvCxnSpPr>
              <a:stCxn id="200" idx="0"/>
            </p:cNvCxnSpPr>
            <p:nvPr/>
          </p:nvCxnSpPr>
          <p:spPr>
            <a:xfrm flipH="1" flipV="1">
              <a:off x="4644008" y="3274574"/>
              <a:ext cx="5051" cy="314551"/>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sp>
          <p:nvSpPr>
            <p:cNvPr id="216" name="300 CuadroTexto"/>
            <p:cNvSpPr txBox="1"/>
            <p:nvPr/>
          </p:nvSpPr>
          <p:spPr>
            <a:xfrm>
              <a:off x="4241359" y="3927763"/>
              <a:ext cx="1329802" cy="13428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800" dirty="0">
                  <a:solidFill>
                    <a:srgbClr val="000099"/>
                  </a:solidFill>
                  <a:latin typeface="Arial" pitchFamily="34" charset="0"/>
                  <a:cs typeface="Arial" pitchFamily="34" charset="0"/>
                </a:rPr>
                <a:t>Gotas de aceite en observación</a:t>
              </a:r>
              <a:endParaRPr lang="es-ES" sz="800" dirty="0">
                <a:solidFill>
                  <a:srgbClr val="000099"/>
                </a:solidFill>
                <a:latin typeface="Arial" pitchFamily="34" charset="0"/>
                <a:cs typeface="Arial" pitchFamily="34" charset="0"/>
              </a:endParaRPr>
            </a:p>
          </p:txBody>
        </p:sp>
        <p:cxnSp>
          <p:nvCxnSpPr>
            <p:cNvPr id="217" name="301 Conector recto"/>
            <p:cNvCxnSpPr/>
            <p:nvPr/>
          </p:nvCxnSpPr>
          <p:spPr>
            <a:xfrm>
              <a:off x="3603812" y="3684494"/>
              <a:ext cx="681317" cy="295836"/>
            </a:xfrm>
            <a:prstGeom prst="line">
              <a:avLst/>
            </a:prstGeom>
            <a:ln>
              <a:solidFill>
                <a:srgbClr val="000099"/>
              </a:solidFill>
              <a:headEnd type="stealth"/>
            </a:ln>
          </p:spPr>
          <p:style>
            <a:lnRef idx="1">
              <a:schemeClr val="accent1"/>
            </a:lnRef>
            <a:fillRef idx="0">
              <a:schemeClr val="accent1"/>
            </a:fillRef>
            <a:effectRef idx="0">
              <a:schemeClr val="accent1"/>
            </a:effectRef>
            <a:fontRef idx="minor">
              <a:schemeClr val="tx1"/>
            </a:fontRef>
          </p:style>
        </p:cxnSp>
      </p:grpSp>
      <p:grpSp>
        <p:nvGrpSpPr>
          <p:cNvPr id="223" name="368 Grupo"/>
          <p:cNvGrpSpPr/>
          <p:nvPr/>
        </p:nvGrpSpPr>
        <p:grpSpPr>
          <a:xfrm>
            <a:off x="6660232" y="3983486"/>
            <a:ext cx="1611339" cy="1199212"/>
            <a:chOff x="6360543" y="2798880"/>
            <a:chExt cx="1611339" cy="1199212"/>
          </a:xfrm>
        </p:grpSpPr>
        <p:sp>
          <p:nvSpPr>
            <p:cNvPr id="224" name="305 Elipse"/>
            <p:cNvSpPr/>
            <p:nvPr/>
          </p:nvSpPr>
          <p:spPr>
            <a:xfrm>
              <a:off x="6660232" y="2798880"/>
              <a:ext cx="1008112" cy="936104"/>
            </a:xfrm>
            <a:prstGeom prst="ellipse">
              <a:avLst/>
            </a:prstGeom>
            <a:solidFill>
              <a:srgbClr val="00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cxnSp>
          <p:nvCxnSpPr>
            <p:cNvPr id="225" name="307 Conector recto"/>
            <p:cNvCxnSpPr/>
            <p:nvPr/>
          </p:nvCxnSpPr>
          <p:spPr>
            <a:xfrm>
              <a:off x="7164288" y="2816932"/>
              <a:ext cx="0" cy="90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309 Conector recto"/>
            <p:cNvCxnSpPr/>
            <p:nvPr/>
          </p:nvCxnSpPr>
          <p:spPr>
            <a:xfrm>
              <a:off x="7132670" y="2821201"/>
              <a:ext cx="720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310 Conector recto"/>
            <p:cNvCxnSpPr/>
            <p:nvPr/>
          </p:nvCxnSpPr>
          <p:spPr>
            <a:xfrm>
              <a:off x="7129280" y="3714147"/>
              <a:ext cx="720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311 Conector recto"/>
            <p:cNvCxnSpPr/>
            <p:nvPr/>
          </p:nvCxnSpPr>
          <p:spPr>
            <a:xfrm>
              <a:off x="7138730" y="285531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312 Conector recto"/>
            <p:cNvCxnSpPr/>
            <p:nvPr/>
          </p:nvCxnSpPr>
          <p:spPr>
            <a:xfrm>
              <a:off x="7138730" y="288605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313 Conector recto"/>
            <p:cNvCxnSpPr/>
            <p:nvPr/>
          </p:nvCxnSpPr>
          <p:spPr>
            <a:xfrm>
              <a:off x="7138730" y="291680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314 Conector recto"/>
            <p:cNvCxnSpPr/>
            <p:nvPr/>
          </p:nvCxnSpPr>
          <p:spPr>
            <a:xfrm>
              <a:off x="7138730" y="294754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315 Conector recto"/>
            <p:cNvCxnSpPr/>
            <p:nvPr/>
          </p:nvCxnSpPr>
          <p:spPr>
            <a:xfrm>
              <a:off x="7138730" y="297828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323 Conector recto"/>
            <p:cNvCxnSpPr/>
            <p:nvPr/>
          </p:nvCxnSpPr>
          <p:spPr>
            <a:xfrm>
              <a:off x="7138730" y="300903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324 Conector recto"/>
            <p:cNvCxnSpPr/>
            <p:nvPr/>
          </p:nvCxnSpPr>
          <p:spPr>
            <a:xfrm>
              <a:off x="7138730" y="303977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325 Conector recto"/>
            <p:cNvCxnSpPr/>
            <p:nvPr/>
          </p:nvCxnSpPr>
          <p:spPr>
            <a:xfrm>
              <a:off x="7138730" y="307051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326 Conector recto"/>
            <p:cNvCxnSpPr/>
            <p:nvPr/>
          </p:nvCxnSpPr>
          <p:spPr>
            <a:xfrm>
              <a:off x="7138730" y="310126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327 Conector recto"/>
            <p:cNvCxnSpPr/>
            <p:nvPr/>
          </p:nvCxnSpPr>
          <p:spPr>
            <a:xfrm>
              <a:off x="7138730" y="313200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328 Conector recto"/>
            <p:cNvCxnSpPr/>
            <p:nvPr/>
          </p:nvCxnSpPr>
          <p:spPr>
            <a:xfrm>
              <a:off x="7138730" y="316274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329 Conector recto"/>
            <p:cNvCxnSpPr/>
            <p:nvPr/>
          </p:nvCxnSpPr>
          <p:spPr>
            <a:xfrm>
              <a:off x="7138730" y="319348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330 Conector recto"/>
            <p:cNvCxnSpPr/>
            <p:nvPr/>
          </p:nvCxnSpPr>
          <p:spPr>
            <a:xfrm>
              <a:off x="7138730" y="322423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331 Conector recto"/>
            <p:cNvCxnSpPr/>
            <p:nvPr/>
          </p:nvCxnSpPr>
          <p:spPr>
            <a:xfrm>
              <a:off x="7138730" y="325497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332 Conector recto"/>
            <p:cNvCxnSpPr/>
            <p:nvPr/>
          </p:nvCxnSpPr>
          <p:spPr>
            <a:xfrm>
              <a:off x="7138730" y="328571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333 Conector recto"/>
            <p:cNvCxnSpPr/>
            <p:nvPr/>
          </p:nvCxnSpPr>
          <p:spPr>
            <a:xfrm>
              <a:off x="7138730" y="331646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334 Conector recto"/>
            <p:cNvCxnSpPr/>
            <p:nvPr/>
          </p:nvCxnSpPr>
          <p:spPr>
            <a:xfrm>
              <a:off x="7138730" y="334720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335 Conector recto"/>
            <p:cNvCxnSpPr/>
            <p:nvPr/>
          </p:nvCxnSpPr>
          <p:spPr>
            <a:xfrm>
              <a:off x="7138730" y="337794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336 Conector recto"/>
            <p:cNvCxnSpPr/>
            <p:nvPr/>
          </p:nvCxnSpPr>
          <p:spPr>
            <a:xfrm>
              <a:off x="7138730" y="3408690"/>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337 Conector recto"/>
            <p:cNvCxnSpPr/>
            <p:nvPr/>
          </p:nvCxnSpPr>
          <p:spPr>
            <a:xfrm>
              <a:off x="7138730" y="3439433"/>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338 Conector recto"/>
            <p:cNvCxnSpPr/>
            <p:nvPr/>
          </p:nvCxnSpPr>
          <p:spPr>
            <a:xfrm>
              <a:off x="7138730" y="3470176"/>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339 Conector recto"/>
            <p:cNvCxnSpPr/>
            <p:nvPr/>
          </p:nvCxnSpPr>
          <p:spPr>
            <a:xfrm>
              <a:off x="7138730" y="3500919"/>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340 Conector recto"/>
            <p:cNvCxnSpPr/>
            <p:nvPr/>
          </p:nvCxnSpPr>
          <p:spPr>
            <a:xfrm>
              <a:off x="7138730" y="3531662"/>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341 Conector recto"/>
            <p:cNvCxnSpPr/>
            <p:nvPr/>
          </p:nvCxnSpPr>
          <p:spPr>
            <a:xfrm>
              <a:off x="7138730" y="3562405"/>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342 Conector recto"/>
            <p:cNvCxnSpPr/>
            <p:nvPr/>
          </p:nvCxnSpPr>
          <p:spPr>
            <a:xfrm>
              <a:off x="7138730" y="3593148"/>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343 Conector recto"/>
            <p:cNvCxnSpPr/>
            <p:nvPr/>
          </p:nvCxnSpPr>
          <p:spPr>
            <a:xfrm>
              <a:off x="7138730" y="3623891"/>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344 Conector recto"/>
            <p:cNvCxnSpPr/>
            <p:nvPr/>
          </p:nvCxnSpPr>
          <p:spPr>
            <a:xfrm>
              <a:off x="7138730" y="3654634"/>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345 Conector recto"/>
            <p:cNvCxnSpPr/>
            <p:nvPr/>
          </p:nvCxnSpPr>
          <p:spPr>
            <a:xfrm>
              <a:off x="7138730" y="3685377"/>
              <a:ext cx="5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6" name="346 Elipse"/>
            <p:cNvSpPr>
              <a:spLocks noChangeAspect="1"/>
            </p:cNvSpPr>
            <p:nvPr/>
          </p:nvSpPr>
          <p:spPr>
            <a:xfrm>
              <a:off x="7121130" y="3224516"/>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7" name="347 Elipse"/>
            <p:cNvSpPr>
              <a:spLocks noChangeAspect="1"/>
            </p:cNvSpPr>
            <p:nvPr/>
          </p:nvSpPr>
          <p:spPr>
            <a:xfrm>
              <a:off x="7210060" y="3287481"/>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8" name="348 Elipse"/>
            <p:cNvSpPr>
              <a:spLocks noChangeAspect="1"/>
            </p:cNvSpPr>
            <p:nvPr/>
          </p:nvSpPr>
          <p:spPr>
            <a:xfrm>
              <a:off x="7145649" y="2834297"/>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59" name="349 Elipse"/>
            <p:cNvSpPr>
              <a:spLocks noChangeAspect="1"/>
            </p:cNvSpPr>
            <p:nvPr/>
          </p:nvSpPr>
          <p:spPr>
            <a:xfrm>
              <a:off x="7217657" y="3050321"/>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0" name="350 Elipse"/>
            <p:cNvSpPr>
              <a:spLocks noChangeAspect="1"/>
            </p:cNvSpPr>
            <p:nvPr/>
          </p:nvSpPr>
          <p:spPr>
            <a:xfrm>
              <a:off x="7178713" y="3171257"/>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1" name="351 Elipse"/>
            <p:cNvSpPr>
              <a:spLocks noChangeAspect="1"/>
            </p:cNvSpPr>
            <p:nvPr/>
          </p:nvSpPr>
          <p:spPr>
            <a:xfrm>
              <a:off x="7121130" y="2986697"/>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2" name="352 Elipse"/>
            <p:cNvSpPr>
              <a:spLocks noChangeAspect="1"/>
            </p:cNvSpPr>
            <p:nvPr/>
          </p:nvSpPr>
          <p:spPr>
            <a:xfrm>
              <a:off x="7125454" y="3381394"/>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3" name="353 Elipse"/>
            <p:cNvSpPr>
              <a:spLocks noChangeAspect="1"/>
            </p:cNvSpPr>
            <p:nvPr/>
          </p:nvSpPr>
          <p:spPr>
            <a:xfrm>
              <a:off x="7187368" y="3471616"/>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4" name="354 Elipse"/>
            <p:cNvSpPr>
              <a:spLocks noChangeAspect="1"/>
            </p:cNvSpPr>
            <p:nvPr/>
          </p:nvSpPr>
          <p:spPr>
            <a:xfrm>
              <a:off x="7121130" y="3568802"/>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5" name="355 Elipse"/>
            <p:cNvSpPr>
              <a:spLocks noChangeAspect="1"/>
            </p:cNvSpPr>
            <p:nvPr/>
          </p:nvSpPr>
          <p:spPr>
            <a:xfrm>
              <a:off x="7037194" y="3297736"/>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6" name="356 Elipse"/>
            <p:cNvSpPr>
              <a:spLocks noChangeAspect="1"/>
            </p:cNvSpPr>
            <p:nvPr/>
          </p:nvSpPr>
          <p:spPr>
            <a:xfrm>
              <a:off x="7044791" y="3060576"/>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7" name="357 Elipse"/>
            <p:cNvSpPr>
              <a:spLocks noChangeAspect="1"/>
            </p:cNvSpPr>
            <p:nvPr/>
          </p:nvSpPr>
          <p:spPr>
            <a:xfrm>
              <a:off x="7005847" y="3181512"/>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8" name="358 Elipse"/>
            <p:cNvSpPr>
              <a:spLocks noChangeAspect="1"/>
            </p:cNvSpPr>
            <p:nvPr/>
          </p:nvSpPr>
          <p:spPr>
            <a:xfrm>
              <a:off x="7020272" y="2924944"/>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69" name="359 Elipse"/>
            <p:cNvSpPr>
              <a:spLocks noChangeAspect="1"/>
            </p:cNvSpPr>
            <p:nvPr/>
          </p:nvSpPr>
          <p:spPr>
            <a:xfrm>
              <a:off x="7014502" y="3481871"/>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0" name="360 Elipse"/>
            <p:cNvSpPr>
              <a:spLocks noChangeAspect="1"/>
            </p:cNvSpPr>
            <p:nvPr/>
          </p:nvSpPr>
          <p:spPr>
            <a:xfrm>
              <a:off x="7296376" y="3300621"/>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1" name="361 Elipse"/>
            <p:cNvSpPr>
              <a:spLocks noChangeAspect="1"/>
            </p:cNvSpPr>
            <p:nvPr/>
          </p:nvSpPr>
          <p:spPr>
            <a:xfrm>
              <a:off x="7303973" y="3063461"/>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2" name="362 Elipse"/>
            <p:cNvSpPr>
              <a:spLocks noChangeAspect="1"/>
            </p:cNvSpPr>
            <p:nvPr/>
          </p:nvSpPr>
          <p:spPr>
            <a:xfrm>
              <a:off x="7265029" y="3184397"/>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3" name="363 Elipse"/>
            <p:cNvSpPr>
              <a:spLocks noChangeAspect="1"/>
            </p:cNvSpPr>
            <p:nvPr/>
          </p:nvSpPr>
          <p:spPr>
            <a:xfrm>
              <a:off x="7279454" y="2927829"/>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4" name="364 Elipse"/>
            <p:cNvSpPr>
              <a:spLocks noChangeAspect="1"/>
            </p:cNvSpPr>
            <p:nvPr/>
          </p:nvSpPr>
          <p:spPr>
            <a:xfrm>
              <a:off x="7273684" y="3484756"/>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5" name="365 Elipse"/>
            <p:cNvSpPr>
              <a:spLocks noChangeAspect="1"/>
            </p:cNvSpPr>
            <p:nvPr/>
          </p:nvSpPr>
          <p:spPr>
            <a:xfrm>
              <a:off x="7230409" y="3614076"/>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6" name="366 Elipse"/>
            <p:cNvSpPr>
              <a:spLocks noChangeAspect="1"/>
            </p:cNvSpPr>
            <p:nvPr/>
          </p:nvSpPr>
          <p:spPr>
            <a:xfrm>
              <a:off x="7086005" y="3669272"/>
              <a:ext cx="18639" cy="18639"/>
            </a:xfrm>
            <a:prstGeom prst="ellipse">
              <a:avLst/>
            </a:prstGeom>
            <a:solidFill>
              <a:srgbClr val="FFCC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277" name="367 CuadroTexto"/>
            <p:cNvSpPr txBox="1"/>
            <p:nvPr/>
          </p:nvSpPr>
          <p:spPr>
            <a:xfrm>
              <a:off x="6360543" y="3782648"/>
              <a:ext cx="1611339" cy="215444"/>
            </a:xfrm>
            <a:prstGeom prst="rect">
              <a:avLst/>
            </a:prstGeom>
            <a:noFill/>
          </p:spPr>
          <p:txBody>
            <a:bodyPr wrap="non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800" dirty="0">
                  <a:solidFill>
                    <a:srgbClr val="000099"/>
                  </a:solidFill>
                  <a:latin typeface="Arial" pitchFamily="34" charset="0"/>
                  <a:cs typeface="Arial" pitchFamily="34" charset="0"/>
                </a:rPr>
                <a:t>Vista a través del microscopio</a:t>
              </a:r>
              <a:endParaRPr lang="es-ES" sz="800" dirty="0">
                <a:solidFill>
                  <a:srgbClr val="000099"/>
                </a:solidFill>
                <a:latin typeface="Arial" pitchFamily="34" charset="0"/>
                <a:cs typeface="Arial" pitchFamily="34" charset="0"/>
              </a:endParaRPr>
            </a:p>
          </p:txBody>
        </p:sp>
      </p:grpSp>
    </p:spTree>
    <p:extLst>
      <p:ext uri="{BB962C8B-B14F-4D97-AF65-F5344CB8AC3E}">
        <p14:creationId xmlns:p14="http://schemas.microsoft.com/office/powerpoint/2010/main" val="266294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23"/>
                                        </p:tgtEl>
                                        <p:attrNameLst>
                                          <p:attrName>style.visibility</p:attrName>
                                        </p:attrNameLst>
                                      </p:cBhvr>
                                      <p:to>
                                        <p:strVal val="visible"/>
                                      </p:to>
                                    </p:set>
                                    <p:animEffect transition="in" filter="fade">
                                      <p:cBhvr>
                                        <p:cTn id="16"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255814" y="786190"/>
            <a:ext cx="2642454"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Robert Andrews </a:t>
            </a:r>
            <a:r>
              <a:rPr lang="es-ES" sz="1600" b="1" dirty="0" err="1">
                <a:solidFill>
                  <a:srgbClr val="000099"/>
                </a:solidFill>
                <a:latin typeface="Arial" charset="0"/>
              </a:rPr>
              <a:t>Millikan</a:t>
            </a:r>
            <a:endParaRPr lang="es-ES" sz="1600" b="1" dirty="0">
              <a:solidFill>
                <a:srgbClr val="000099"/>
              </a:solidFill>
              <a:latin typeface="Arial" charset="0"/>
            </a:endParaRPr>
          </a:p>
        </p:txBody>
      </p:sp>
      <p:pic>
        <p:nvPicPr>
          <p:cNvPr id="1026" name="Picture 2" descr="https://upload.wikimedia.org/wikipedia/commons/6/6f/Millikan%E2%80%99s_oil-drop_apparatus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5778" y="1484784"/>
            <a:ext cx="5462526" cy="4178832"/>
          </a:xfrm>
          <a:prstGeom prst="rect">
            <a:avLst/>
          </a:prstGeom>
          <a:noFill/>
          <a:extLst>
            <a:ext uri="{909E8E84-426E-40DD-AFC4-6F175D3DCCD1}">
              <a14:hiddenFill xmlns:a14="http://schemas.microsoft.com/office/drawing/2010/main">
                <a:solidFill>
                  <a:srgbClr val="FFFFFF"/>
                </a:solidFill>
              </a14:hiddenFill>
            </a:ext>
          </a:extLst>
        </p:spPr>
      </p:pic>
      <p:sp>
        <p:nvSpPr>
          <p:cNvPr id="278" name="Text Box 44"/>
          <p:cNvSpPr txBox="1">
            <a:spLocks noChangeArrowheads="1"/>
          </p:cNvSpPr>
          <p:nvPr/>
        </p:nvSpPr>
        <p:spPr bwMode="auto">
          <a:xfrm>
            <a:off x="549632" y="5805264"/>
            <a:ext cx="8054818" cy="477054"/>
          </a:xfrm>
          <a:prstGeom prst="rect">
            <a:avLst/>
          </a:prstGeom>
          <a:noFill/>
          <a:ln w="9525">
            <a:noFill/>
            <a:miter lim="800000"/>
            <a:headEnd/>
            <a:tailEnd/>
          </a:ln>
          <a:effectLst/>
        </p:spPr>
        <p:txBody>
          <a:bodyPr wrap="square">
            <a:spAutoFit/>
            <a:flatTx/>
          </a:bodyPr>
          <a:lstStyle/>
          <a:p>
            <a:pPr>
              <a:spcBef>
                <a:spcPct val="50000"/>
              </a:spcBef>
            </a:pPr>
            <a:r>
              <a:rPr lang="es-MX" sz="1000" dirty="0">
                <a:solidFill>
                  <a:schemeClr val="accent6">
                    <a:lumMod val="60000"/>
                    <a:lumOff val="40000"/>
                  </a:schemeClr>
                </a:solidFill>
                <a:latin typeface="Arial" charset="0"/>
              </a:rPr>
              <a:t>https://commons.wikimedia.org/wiki/File:Millikan%E2%80%99s_oil-drop_apparatus_1.jpg</a:t>
            </a:r>
          </a:p>
          <a:p>
            <a:pPr>
              <a:spcBef>
                <a:spcPct val="50000"/>
              </a:spcBef>
            </a:pPr>
            <a:r>
              <a:rPr lang="es-ES" sz="1000" dirty="0">
                <a:solidFill>
                  <a:schemeClr val="accent6">
                    <a:lumMod val="60000"/>
                    <a:lumOff val="40000"/>
                  </a:schemeClr>
                </a:solidFill>
                <a:latin typeface="Arial" charset="0"/>
              </a:rPr>
              <a:t>Consultado el 14 de julio de 2018</a:t>
            </a:r>
          </a:p>
        </p:txBody>
      </p:sp>
    </p:spTree>
    <p:extLst>
      <p:ext uri="{BB962C8B-B14F-4D97-AF65-F5344CB8AC3E}">
        <p14:creationId xmlns:p14="http://schemas.microsoft.com/office/powerpoint/2010/main" val="317147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8"/>
                                        </p:tgtEl>
                                        <p:attrNameLst>
                                          <p:attrName>style.visibility</p:attrName>
                                        </p:attrNameLst>
                                      </p:cBhvr>
                                      <p:to>
                                        <p:strVal val="visible"/>
                                      </p:to>
                                    </p:set>
                                    <p:animEffect transition="in" filter="fade">
                                      <p:cBhvr>
                                        <p:cTn id="7" dur="500"/>
                                        <p:tgtEl>
                                          <p:spTgt spid="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565387" y="786190"/>
            <a:ext cx="2023310"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caída libre</a:t>
            </a:r>
          </a:p>
        </p:txBody>
      </p:sp>
      <p:sp>
        <p:nvSpPr>
          <p:cNvPr id="29" name="Text Box 44"/>
          <p:cNvSpPr txBox="1">
            <a:spLocks noChangeArrowheads="1"/>
          </p:cNvSpPr>
          <p:nvPr/>
        </p:nvSpPr>
        <p:spPr bwMode="auto">
          <a:xfrm>
            <a:off x="549630" y="1556792"/>
            <a:ext cx="8054818" cy="646331"/>
          </a:xfrm>
          <a:prstGeom prst="rect">
            <a:avLst/>
          </a:prstGeom>
          <a:noFill/>
          <a:ln w="9525">
            <a:noFill/>
            <a:miter lim="800000"/>
            <a:headEnd/>
            <a:tailEnd/>
          </a:ln>
          <a:effectLst/>
        </p:spPr>
        <p:txBody>
          <a:bodyPr wrap="square">
            <a:spAutoFit/>
            <a:flatTx/>
          </a:bodyPr>
          <a:lstStyle/>
          <a:p>
            <a:pPr algn="just">
              <a:spcBef>
                <a:spcPct val="50000"/>
              </a:spcBef>
            </a:pPr>
            <a:r>
              <a:rPr lang="es-MX" sz="1800" dirty="0">
                <a:solidFill>
                  <a:srgbClr val="000099"/>
                </a:solidFill>
                <a:latin typeface="Arial" charset="0"/>
              </a:rPr>
              <a:t>Cuando la gota de aceite se encuentra en </a:t>
            </a:r>
            <a:r>
              <a:rPr lang="es-MX" sz="1800" b="1" dirty="0">
                <a:solidFill>
                  <a:srgbClr val="FF0000"/>
                </a:solidFill>
                <a:latin typeface="Arial" charset="0"/>
              </a:rPr>
              <a:t>caída libre</a:t>
            </a:r>
            <a:r>
              <a:rPr lang="es-MX" sz="1800" dirty="0">
                <a:solidFill>
                  <a:srgbClr val="000099"/>
                </a:solidFill>
                <a:latin typeface="Arial" charset="0"/>
              </a:rPr>
              <a:t>, se ejercen sobre ella diferentes fuerzas:</a:t>
            </a:r>
            <a:endParaRPr lang="es-ES" sz="1800" dirty="0">
              <a:solidFill>
                <a:srgbClr val="000099"/>
              </a:solidFill>
              <a:latin typeface="Arial" charset="0"/>
            </a:endParaRPr>
          </a:p>
        </p:txBody>
      </p:sp>
      <p:sp>
        <p:nvSpPr>
          <p:cNvPr id="2" name="Elipse 1"/>
          <p:cNvSpPr/>
          <p:nvPr/>
        </p:nvSpPr>
        <p:spPr bwMode="auto">
          <a:xfrm>
            <a:off x="5835732" y="3325072"/>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cxnSp>
        <p:nvCxnSpPr>
          <p:cNvPr id="4" name="Conector recto de flecha 3"/>
          <p:cNvCxnSpPr/>
          <p:nvPr/>
        </p:nvCxnSpPr>
        <p:spPr bwMode="auto">
          <a:xfrm>
            <a:off x="6095815" y="3828008"/>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4574716"/>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4574716"/>
                <a:ext cx="409791" cy="358560"/>
              </a:xfrm>
              <a:prstGeom prst="rect">
                <a:avLst/>
              </a:prstGeom>
              <a:blipFill rotWithShape="0">
                <a:blip r:embed="rId2"/>
                <a:stretch>
                  <a:fillRect b="-339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p:cxnSp>
        <p:nvCxnSpPr>
          <p:cNvPr id="280" name="Conector recto de flecha 279"/>
          <p:cNvCxnSpPr/>
          <p:nvPr/>
        </p:nvCxnSpPr>
        <p:spPr bwMode="auto">
          <a:xfrm flipH="1" flipV="1">
            <a:off x="5830894" y="2803409"/>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1" name="CuadroTexto 280"/>
              <p:cNvSpPr txBox="1"/>
              <p:nvPr/>
            </p:nvSpPr>
            <p:spPr>
              <a:xfrm>
                <a:off x="5618361" y="2438723"/>
                <a:ext cx="415690" cy="358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𝑓</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1" name="CuadroTexto 280"/>
              <p:cNvSpPr txBox="1">
                <a:spLocks noRot="1" noChangeAspect="1" noMove="1" noResize="1" noEditPoints="1" noAdjustHandles="1" noChangeArrowheads="1" noChangeShapeType="1" noTextEdit="1"/>
              </p:cNvSpPr>
              <p:nvPr/>
            </p:nvSpPr>
            <p:spPr>
              <a:xfrm>
                <a:off x="5618361" y="2438723"/>
                <a:ext cx="415690" cy="358303"/>
              </a:xfrm>
              <a:prstGeom prst="rect">
                <a:avLst/>
              </a:prstGeom>
              <a:blipFill rotWithShape="0">
                <a:blip r:embed="rId4"/>
                <a:stretch>
                  <a:fillRect b="-678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4" name="CuadroTexto 283"/>
              <p:cNvSpPr txBox="1"/>
              <p:nvPr/>
            </p:nvSpPr>
            <p:spPr>
              <a:xfrm>
                <a:off x="554183" y="3032502"/>
                <a:ext cx="2496709" cy="39158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fricción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4" name="CuadroTexto 283"/>
              <p:cNvSpPr txBox="1">
                <a:spLocks noRot="1" noChangeAspect="1" noMove="1" noResize="1" noEditPoints="1" noAdjustHandles="1" noChangeArrowheads="1" noChangeShapeType="1" noTextEdit="1"/>
              </p:cNvSpPr>
              <p:nvPr/>
            </p:nvSpPr>
            <p:spPr>
              <a:xfrm>
                <a:off x="554183" y="3032502"/>
                <a:ext cx="2496709" cy="391582"/>
              </a:xfrm>
              <a:prstGeom prst="rect">
                <a:avLst/>
              </a:prstGeom>
              <a:blipFill rotWithShape="0">
                <a:blip r:embed="rId5"/>
                <a:stretch>
                  <a:fillRect l="-2200"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3581854"/>
                <a:ext cx="3037113"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3581854"/>
                <a:ext cx="3037113" cy="369332"/>
              </a:xfrm>
              <a:prstGeom prst="rect">
                <a:avLst/>
              </a:prstGeom>
              <a:blipFill rotWithShape="0">
                <a:blip r:embed="rId6"/>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2806783"/>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2420888"/>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2420888"/>
                <a:ext cx="413254" cy="332912"/>
              </a:xfrm>
              <a:prstGeom prst="rect">
                <a:avLst/>
              </a:prstGeom>
              <a:blipFill rotWithShape="0">
                <a:blip r:embed="rId7"/>
                <a:stretch>
                  <a:fillRect/>
                </a:stretch>
              </a:blipFill>
            </p:spPr>
            <p:txBody>
              <a:bodyPr/>
              <a:lstStyle/>
              <a:p>
                <a:r>
                  <a:rPr lang="es-MX">
                    <a:noFill/>
                  </a:rPr>
                  <a:t> </a:t>
                </a:r>
              </a:p>
            </p:txBody>
          </p:sp>
        </mc:Fallback>
      </mc:AlternateContent>
      <p:sp>
        <p:nvSpPr>
          <p:cNvPr id="288" name="CuadroTexto 287"/>
          <p:cNvSpPr txBox="1"/>
          <p:nvPr/>
        </p:nvSpPr>
        <p:spPr>
          <a:xfrm>
            <a:off x="761259" y="4231213"/>
            <a:ext cx="258275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1116965" y="4695906"/>
                <a:ext cx="1871345"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1116965" y="4695906"/>
                <a:ext cx="1871345" cy="391902"/>
              </a:xfrm>
              <a:prstGeom prst="rect">
                <a:avLst/>
              </a:prstGeom>
              <a:blipFill rotWithShape="0">
                <a:blip r:embed="rId8"/>
                <a:stretch>
                  <a:fillRect b="-9231"/>
                </a:stretch>
              </a:blipFill>
            </p:spPr>
            <p:txBody>
              <a:bodyPr/>
              <a:lstStyle/>
              <a:p>
                <a:r>
                  <a:rPr lang="es-MX">
                    <a:noFill/>
                  </a:rPr>
                  <a:t> </a:t>
                </a:r>
              </a:p>
            </p:txBody>
          </p:sp>
        </mc:Fallback>
      </mc:AlternateContent>
    </p:spTree>
    <p:extLst>
      <p:ext uri="{BB962C8B-B14F-4D97-AF65-F5344CB8AC3E}">
        <p14:creationId xmlns:p14="http://schemas.microsoft.com/office/powerpoint/2010/main" val="291492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9"/>
                                        </p:tgtEl>
                                        <p:attrNameLst>
                                          <p:attrName>style.visibility</p:attrName>
                                        </p:attrNameLst>
                                      </p:cBhvr>
                                      <p:to>
                                        <p:strVal val="visible"/>
                                      </p:to>
                                    </p:set>
                                    <p:animEffect transition="in" filter="fade">
                                      <p:cBhvr>
                                        <p:cTn id="17" dur="500"/>
                                        <p:tgtEl>
                                          <p:spTgt spid="279"/>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84"/>
                                        </p:tgtEl>
                                        <p:attrNameLst>
                                          <p:attrName>style.visibility</p:attrName>
                                        </p:attrNameLst>
                                      </p:cBhvr>
                                      <p:to>
                                        <p:strVal val="visible"/>
                                      </p:to>
                                    </p:set>
                                    <p:animEffect transition="in" filter="fade">
                                      <p:cBhvr>
                                        <p:cTn id="30" dur="500"/>
                                        <p:tgtEl>
                                          <p:spTgt spid="284"/>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280"/>
                                        </p:tgtEl>
                                        <p:attrNameLst>
                                          <p:attrName>style.visibility</p:attrName>
                                        </p:attrNameLst>
                                      </p:cBhvr>
                                      <p:to>
                                        <p:strVal val="visible"/>
                                      </p:to>
                                    </p:set>
                                    <p:animEffect transition="in" filter="fade">
                                      <p:cBhvr>
                                        <p:cTn id="34" dur="500"/>
                                        <p:tgtEl>
                                          <p:spTgt spid="280"/>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281"/>
                                        </p:tgtEl>
                                        <p:attrNameLst>
                                          <p:attrName>style.visibility</p:attrName>
                                        </p:attrNameLst>
                                      </p:cBhvr>
                                      <p:to>
                                        <p:strVal val="visible"/>
                                      </p:to>
                                    </p:set>
                                    <p:animEffect transition="in" filter="fade">
                                      <p:cBhvr>
                                        <p:cTn id="38" dur="500"/>
                                        <p:tgtEl>
                                          <p:spTgt spid="28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5"/>
                                        </p:tgtEl>
                                        <p:attrNameLst>
                                          <p:attrName>style.visibility</p:attrName>
                                        </p:attrNameLst>
                                      </p:cBhvr>
                                      <p:to>
                                        <p:strVal val="visible"/>
                                      </p:to>
                                    </p:set>
                                    <p:animEffect transition="in" filter="fade">
                                      <p:cBhvr>
                                        <p:cTn id="43" dur="500"/>
                                        <p:tgtEl>
                                          <p:spTgt spid="285"/>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286"/>
                                        </p:tgtEl>
                                        <p:attrNameLst>
                                          <p:attrName>style.visibility</p:attrName>
                                        </p:attrNameLst>
                                      </p:cBhvr>
                                      <p:to>
                                        <p:strVal val="visible"/>
                                      </p:to>
                                    </p:set>
                                    <p:animEffect transition="in" filter="fade">
                                      <p:cBhvr>
                                        <p:cTn id="47" dur="500"/>
                                        <p:tgtEl>
                                          <p:spTgt spid="286"/>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287"/>
                                        </p:tgtEl>
                                        <p:attrNameLst>
                                          <p:attrName>style.visibility</p:attrName>
                                        </p:attrNameLst>
                                      </p:cBhvr>
                                      <p:to>
                                        <p:strVal val="visible"/>
                                      </p:to>
                                    </p:set>
                                    <p:animEffect transition="in" filter="fade">
                                      <p:cBhvr>
                                        <p:cTn id="51" dur="500"/>
                                        <p:tgtEl>
                                          <p:spTgt spid="28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88"/>
                                        </p:tgtEl>
                                        <p:attrNameLst>
                                          <p:attrName>style.visibility</p:attrName>
                                        </p:attrNameLst>
                                      </p:cBhvr>
                                      <p:to>
                                        <p:strVal val="visible"/>
                                      </p:to>
                                    </p:set>
                                    <p:animEffect transition="in" filter="fade">
                                      <p:cBhvr>
                                        <p:cTn id="56" dur="500"/>
                                        <p:tgtEl>
                                          <p:spTgt spid="288"/>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289"/>
                                        </p:tgtEl>
                                        <p:attrNameLst>
                                          <p:attrName>style.visibility</p:attrName>
                                        </p:attrNameLst>
                                      </p:cBhvr>
                                      <p:to>
                                        <p:strVal val="visible"/>
                                      </p:to>
                                    </p:set>
                                    <p:animEffect transition="in" filter="fade">
                                      <p:cBhvr>
                                        <p:cTn id="60"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1" grpId="0"/>
      <p:bldP spid="284" grpId="0"/>
      <p:bldP spid="285" grpId="0"/>
      <p:bldP spid="287" grpId="0"/>
      <p:bldP spid="288" grpId="0"/>
      <p:bldP spid="2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565387" y="786190"/>
            <a:ext cx="2023310"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caída libre</a:t>
            </a:r>
          </a:p>
        </p:txBody>
      </p:sp>
      <p:sp>
        <p:nvSpPr>
          <p:cNvPr id="29" name="Text Box 44"/>
          <p:cNvSpPr txBox="1">
            <a:spLocks noChangeArrowheads="1"/>
          </p:cNvSpPr>
          <p:nvPr/>
        </p:nvSpPr>
        <p:spPr bwMode="auto">
          <a:xfrm>
            <a:off x="323528" y="1412776"/>
            <a:ext cx="2510202" cy="246221"/>
          </a:xfrm>
          <a:prstGeom prst="rect">
            <a:avLst/>
          </a:prstGeom>
          <a:noFill/>
          <a:ln w="9525">
            <a:noFill/>
            <a:miter lim="800000"/>
            <a:headEnd/>
            <a:tailEnd/>
          </a:ln>
          <a:effectLst/>
        </p:spPr>
        <p:txBody>
          <a:bodyPr wrap="square">
            <a:spAutoFit/>
            <a:flatTx/>
          </a:bodyPr>
          <a:lstStyle/>
          <a:p>
            <a:pPr algn="just">
              <a:spcBef>
                <a:spcPct val="50000"/>
              </a:spcBef>
            </a:pPr>
            <a:r>
              <a:rPr lang="es-MX" sz="1000" dirty="0">
                <a:solidFill>
                  <a:srgbClr val="000099"/>
                </a:solidFill>
                <a:latin typeface="Arial" charset="0"/>
              </a:rPr>
              <a:t>La </a:t>
            </a:r>
            <a:r>
              <a:rPr lang="es-MX" sz="1000" dirty="0">
                <a:solidFill>
                  <a:srgbClr val="000099"/>
                </a:solidFill>
                <a:latin typeface="Arial" panose="020B0604020202020204" pitchFamily="34" charset="0"/>
                <a:cs typeface="Arial" panose="020B0604020202020204" pitchFamily="34" charset="0"/>
              </a:rPr>
              <a:t>fuerza de gravedad se define como:</a:t>
            </a:r>
          </a:p>
        </p:txBody>
      </p:sp>
      <mc:AlternateContent xmlns:mc="http://schemas.openxmlformats.org/markup-compatibility/2006" xmlns:a14="http://schemas.microsoft.com/office/drawing/2010/main">
        <mc:Choice Requires="a14">
          <p:sp>
            <p:nvSpPr>
              <p:cNvPr id="17" name="CuadroTexto 16"/>
              <p:cNvSpPr txBox="1"/>
              <p:nvPr/>
            </p:nvSpPr>
            <p:spPr>
              <a:xfrm>
                <a:off x="928289" y="1772816"/>
                <a:ext cx="1139671" cy="358560"/>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r>
                        <a:rPr lang="es-MX" sz="1600" b="0" i="1" smtClean="0">
                          <a:solidFill>
                            <a:srgbClr val="000099"/>
                          </a:solidFill>
                          <a:latin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cs typeface="Arial" panose="020B0604020202020204" pitchFamily="34" charset="0"/>
                        </a:rPr>
                        <m:t>𝑚</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𝑎</m:t>
                      </m:r>
                    </m:oMath>
                  </m:oMathPara>
                </a14:m>
                <a:endParaRPr lang="es-MX" sz="1600" dirty="0">
                  <a:solidFill>
                    <a:srgbClr val="000099"/>
                  </a:solidFill>
                  <a:latin typeface="Arial" panose="020B0604020202020204" pitchFamily="34" charset="0"/>
                  <a:cs typeface="Arial" panose="020B0604020202020204" pitchFamily="34" charset="0"/>
                </a:endParaRPr>
              </a:p>
            </p:txBody>
          </p:sp>
        </mc:Choice>
        <mc:Fallback xmlns="">
          <p:sp>
            <p:nvSpPr>
              <p:cNvPr id="17" name="CuadroTexto 16"/>
              <p:cNvSpPr txBox="1">
                <a:spLocks noRot="1" noChangeAspect="1" noMove="1" noResize="1" noEditPoints="1" noAdjustHandles="1" noChangeArrowheads="1" noChangeShapeType="1" noTextEdit="1"/>
              </p:cNvSpPr>
              <p:nvPr/>
            </p:nvSpPr>
            <p:spPr>
              <a:xfrm>
                <a:off x="928289" y="1772816"/>
                <a:ext cx="1139671" cy="358560"/>
              </a:xfrm>
              <a:prstGeom prst="rect">
                <a:avLst/>
              </a:prstGeom>
              <a:blipFill rotWithShape="0">
                <a:blip r:embed="rId2"/>
                <a:stretch>
                  <a:fillRect b="-169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834385" y="2302212"/>
                <a:ext cx="1327479" cy="358560"/>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r>
                        <a:rPr lang="es-MX" sz="1600" b="0" i="1" smtClean="0">
                          <a:solidFill>
                            <a:srgbClr val="000099"/>
                          </a:solidFill>
                          <a:latin typeface="Cambria Math" panose="02040503050406030204" pitchFamily="18" charset="0"/>
                          <a:cs typeface="Arial" panose="020B0604020202020204" pitchFamily="34" charset="0"/>
                        </a:rPr>
                        <m:t>=</m:t>
                      </m:r>
                      <m:sSub>
                        <m:sSubPr>
                          <m:ctrlPr>
                            <a:rPr lang="es-MX" sz="1600" b="0" i="1" smtClean="0">
                              <a:solidFill>
                                <a:srgbClr val="000099"/>
                              </a:solidFill>
                              <a:latin typeface="Cambria Math" panose="02040503050406030204" pitchFamily="18" charset="0"/>
                              <a:cs typeface="Arial" panose="020B0604020202020204" pitchFamily="34" charset="0"/>
                            </a:rPr>
                          </m:ctrlPr>
                        </m:sSubPr>
                        <m:e>
                          <m:r>
                            <a:rPr lang="es-MX" sz="1600" b="0" i="1" smtClean="0">
                              <a:solidFill>
                                <a:srgbClr val="000099"/>
                              </a:solidFill>
                              <a:latin typeface="Cambria Math" panose="02040503050406030204" pitchFamily="18" charset="0"/>
                              <a:cs typeface="Arial" panose="020B0604020202020204" pitchFamily="34" charset="0"/>
                            </a:rPr>
                            <m:t>𝑚</m:t>
                          </m:r>
                        </m:e>
                        <m:sub>
                          <m:r>
                            <a:rPr lang="es-MX" sz="1600" b="0" i="1" smtClean="0">
                              <a:solidFill>
                                <a:srgbClr val="000099"/>
                              </a:solidFill>
                              <a:latin typeface="Cambria Math" panose="02040503050406030204" pitchFamily="18" charset="0"/>
                              <a:cs typeface="Arial" panose="020B0604020202020204" pitchFamily="34" charset="0"/>
                            </a:rPr>
                            <m:t>𝑎𝑐</m:t>
                          </m:r>
                        </m:sub>
                      </m:sSub>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6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834385" y="2302212"/>
                <a:ext cx="1327479" cy="358560"/>
              </a:xfrm>
              <a:prstGeom prst="rect">
                <a:avLst/>
              </a:prstGeom>
              <a:blipFill rotWithShape="0">
                <a:blip r:embed="rId3"/>
                <a:stretch>
                  <a:fillRect b="-34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925147" y="2831608"/>
                <a:ext cx="1145955" cy="5556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𝑎𝑐</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𝑚</m:t>
                              </m:r>
                            </m:e>
                            <m:sub>
                              <m:r>
                                <a:rPr lang="es-MX" sz="1600" b="0" i="1">
                                  <a:solidFill>
                                    <a:srgbClr val="000099"/>
                                  </a:solidFill>
                                  <a:latin typeface="Cambria Math" panose="02040503050406030204" pitchFamily="18" charset="0"/>
                                </a:rPr>
                                <m:t>𝑎𝑐</m:t>
                              </m:r>
                            </m:sub>
                          </m:sSub>
                        </m:num>
                        <m:den>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𝑎𝑐</m:t>
                              </m:r>
                            </m:sub>
                          </m:sSub>
                        </m:den>
                      </m:f>
                    </m:oMath>
                  </m:oMathPara>
                </a14:m>
                <a:endParaRPr lang="es-MX" sz="1600" dirty="0">
                  <a:solidFill>
                    <a:srgbClr val="000099"/>
                  </a:solidFill>
                </a:endParaRPr>
              </a:p>
            </p:txBody>
          </p:sp>
        </mc:Choice>
        <mc:Fallback xmlns="">
          <p:sp>
            <p:nvSpPr>
              <p:cNvPr id="3" name="Rectángulo 2"/>
              <p:cNvSpPr>
                <a:spLocks noRot="1" noChangeAspect="1" noMove="1" noResize="1" noEditPoints="1" noAdjustHandles="1" noChangeArrowheads="1" noChangeShapeType="1" noTextEdit="1"/>
              </p:cNvSpPr>
              <p:nvPr/>
            </p:nvSpPr>
            <p:spPr>
              <a:xfrm>
                <a:off x="925147" y="2831608"/>
                <a:ext cx="1145955" cy="555601"/>
              </a:xfrm>
              <a:prstGeom prst="rect">
                <a:avLst/>
              </a:prstGeom>
              <a:blipFill rotWithShape="0">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1" name="Rectángulo 20"/>
              <p:cNvSpPr/>
              <p:nvPr/>
            </p:nvSpPr>
            <p:spPr>
              <a:xfrm>
                <a:off x="719834" y="3558045"/>
                <a:ext cx="155658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𝑎𝑐</m:t>
                          </m:r>
                        </m:sub>
                      </m:sSub>
                      <m:r>
                        <a:rPr lang="es-MX" sz="1600" b="0" i="1" smtClean="0">
                          <a:solidFill>
                            <a:srgbClr val="000099"/>
                          </a:solidFill>
                          <a:latin typeface="Cambria Math" panose="02040503050406030204" pitchFamily="18" charset="0"/>
                        </a:rPr>
                        <m:t>=</m:t>
                      </m:r>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𝑉</m:t>
                          </m:r>
                        </m:e>
                        <m:sub>
                          <m:r>
                            <a:rPr lang="es-MX" sz="1600" i="1">
                              <a:solidFill>
                                <a:srgbClr val="000099"/>
                              </a:solidFill>
                              <a:latin typeface="Cambria Math" panose="02040503050406030204" pitchFamily="18" charset="0"/>
                            </a:rPr>
                            <m:t>𝑎𝑐</m:t>
                          </m:r>
                        </m:sub>
                      </m:sSub>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𝑎𝑐</m:t>
                          </m:r>
                        </m:sub>
                      </m:sSub>
                    </m:oMath>
                  </m:oMathPara>
                </a14:m>
                <a:endParaRPr lang="es-MX" sz="1600" dirty="0">
                  <a:solidFill>
                    <a:srgbClr val="000099"/>
                  </a:solidFill>
                </a:endParaRPr>
              </a:p>
            </p:txBody>
          </p:sp>
        </mc:Choice>
        <mc:Fallback xmlns="">
          <p:sp>
            <p:nvSpPr>
              <p:cNvPr id="21" name="Rectángulo 20"/>
              <p:cNvSpPr>
                <a:spLocks noRot="1" noChangeAspect="1" noMove="1" noResize="1" noEditPoints="1" noAdjustHandles="1" noChangeArrowheads="1" noChangeShapeType="1" noTextEdit="1"/>
              </p:cNvSpPr>
              <p:nvPr/>
            </p:nvSpPr>
            <p:spPr>
              <a:xfrm>
                <a:off x="719834" y="3558045"/>
                <a:ext cx="1556580" cy="338554"/>
              </a:xfrm>
              <a:prstGeom prst="rect">
                <a:avLst/>
              </a:prstGeom>
              <a:blipFill rotWithShape="0">
                <a:blip r:embed="rId5"/>
                <a:stretch>
                  <a:fillRect b="-54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802325" y="4067435"/>
                <a:ext cx="1391598"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𝑎𝑐</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b="0" i="0">
                              <a:solidFill>
                                <a:srgbClr val="000099"/>
                              </a:solidFill>
                              <a:latin typeface="Cambria Math" panose="02040503050406030204" pitchFamily="18" charset="0"/>
                            </a:rPr>
                            <m:t>4</m:t>
                          </m:r>
                        </m:num>
                        <m:den>
                          <m:r>
                            <a:rPr lang="es-MX" sz="1600" b="0" i="0">
                              <a:solidFill>
                                <a:srgbClr val="000099"/>
                              </a:solidFill>
                              <a:latin typeface="Cambria Math" panose="02040503050406030204" pitchFamily="18" charset="0"/>
                            </a:rPr>
                            <m:t>3</m:t>
                          </m:r>
                        </m:den>
                      </m:f>
                      <m:r>
                        <a:rPr lang="es-MX" sz="1600" b="0" i="1">
                          <a:solidFill>
                            <a:srgbClr val="000099"/>
                          </a:solidFill>
                          <a:latin typeface="Cambria Math" panose="02040503050406030204" pitchFamily="18" charset="0"/>
                        </a:rPr>
                        <m:t>𝜋</m:t>
                      </m:r>
                      <m:r>
                        <a:rPr lang="es-MX" sz="1600" b="0" i="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b="0" i="1">
                              <a:solidFill>
                                <a:srgbClr val="000099"/>
                              </a:solidFill>
                              <a:latin typeface="Cambria Math" panose="02040503050406030204" pitchFamily="18" charset="0"/>
                            </a:rPr>
                            <m:t>𝑟</m:t>
                          </m:r>
                        </m:e>
                        <m:sup>
                          <m:r>
                            <a:rPr lang="es-MX" sz="1600" b="0" i="0">
                              <a:solidFill>
                                <a:srgbClr val="000099"/>
                              </a:solidFill>
                              <a:latin typeface="Cambria Math" panose="02040503050406030204" pitchFamily="18" charset="0"/>
                            </a:rPr>
                            <m:t>3</m:t>
                          </m:r>
                        </m:sup>
                      </m:sSup>
                    </m:oMath>
                  </m:oMathPara>
                </a14:m>
                <a:endParaRPr lang="es-MX" sz="1600" dirty="0">
                  <a:solidFill>
                    <a:srgbClr val="000099"/>
                  </a:solidFill>
                </a:endParaRPr>
              </a:p>
            </p:txBody>
          </p:sp>
        </mc:Choice>
        <mc:Fallback xmlns="">
          <p:sp>
            <p:nvSpPr>
              <p:cNvPr id="6" name="Rectángulo 5"/>
              <p:cNvSpPr>
                <a:spLocks noRot="1" noChangeAspect="1" noMove="1" noResize="1" noEditPoints="1" noAdjustHandles="1" noChangeArrowheads="1" noChangeShapeType="1" noTextEdit="1"/>
              </p:cNvSpPr>
              <p:nvPr/>
            </p:nvSpPr>
            <p:spPr>
              <a:xfrm>
                <a:off x="802325" y="4067435"/>
                <a:ext cx="1391598" cy="554062"/>
              </a:xfrm>
              <a:prstGeom prst="rect">
                <a:avLst/>
              </a:prstGeom>
              <a:blipFill rotWithShape="0">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3" name="Rectángulo 22"/>
              <p:cNvSpPr/>
              <p:nvPr/>
            </p:nvSpPr>
            <p:spPr>
              <a:xfrm>
                <a:off x="537701" y="4792333"/>
                <a:ext cx="1920847"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𝑎𝑐</m:t>
                          </m:r>
                        </m:sub>
                      </m:sSub>
                      <m:r>
                        <a:rPr lang="es-MX" sz="1600" b="0" i="1" smtClean="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a:solidFill>
                                <a:srgbClr val="000099"/>
                              </a:solidFill>
                              <a:latin typeface="Cambria Math" panose="02040503050406030204" pitchFamily="18" charset="0"/>
                            </a:rPr>
                            <m:t>4</m:t>
                          </m:r>
                        </m:num>
                        <m:den>
                          <m:r>
                            <a:rPr lang="es-MX" sz="1600">
                              <a:solidFill>
                                <a:srgbClr val="000099"/>
                              </a:solidFill>
                              <a:latin typeface="Cambria Math" panose="02040503050406030204" pitchFamily="18" charset="0"/>
                            </a:rPr>
                            <m:t>3</m:t>
                          </m:r>
                        </m:den>
                      </m:f>
                      <m:r>
                        <a:rPr lang="es-MX" sz="1600" i="1">
                          <a:solidFill>
                            <a:srgbClr val="000099"/>
                          </a:solidFill>
                          <a:latin typeface="Cambria Math" panose="02040503050406030204" pitchFamily="18" charset="0"/>
                        </a:rPr>
                        <m:t>𝜋</m:t>
                      </m:r>
                      <m:r>
                        <a:rPr lang="es-MX" sz="160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i="1">
                              <a:solidFill>
                                <a:srgbClr val="000099"/>
                              </a:solidFill>
                              <a:latin typeface="Cambria Math" panose="02040503050406030204" pitchFamily="18" charset="0"/>
                            </a:rPr>
                            <m:t>𝑟</m:t>
                          </m:r>
                        </m:e>
                        <m:sup>
                          <m:r>
                            <a:rPr lang="es-MX" sz="1600">
                              <a:solidFill>
                                <a:srgbClr val="000099"/>
                              </a:solidFill>
                              <a:latin typeface="Cambria Math" panose="02040503050406030204" pitchFamily="18" charset="0"/>
                            </a:rPr>
                            <m:t>3</m:t>
                          </m:r>
                        </m:sup>
                      </m:sSup>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𝑎𝑐</m:t>
                          </m:r>
                        </m:sub>
                      </m:sSub>
                    </m:oMath>
                  </m:oMathPara>
                </a14:m>
                <a:endParaRPr lang="es-MX" sz="1600" dirty="0">
                  <a:solidFill>
                    <a:srgbClr val="000099"/>
                  </a:solidFill>
                </a:endParaRPr>
              </a:p>
            </p:txBody>
          </p:sp>
        </mc:Choice>
        <mc:Fallback xmlns="">
          <p:sp>
            <p:nvSpPr>
              <p:cNvPr id="23" name="Rectángulo 22"/>
              <p:cNvSpPr>
                <a:spLocks noRot="1" noChangeAspect="1" noMove="1" noResize="1" noEditPoints="1" noAdjustHandles="1" noChangeArrowheads="1" noChangeShapeType="1" noTextEdit="1"/>
              </p:cNvSpPr>
              <p:nvPr/>
            </p:nvSpPr>
            <p:spPr>
              <a:xfrm>
                <a:off x="537701" y="4792333"/>
                <a:ext cx="1920847" cy="554062"/>
              </a:xfrm>
              <a:prstGeom prst="rect">
                <a:avLst/>
              </a:prstGeom>
              <a:blipFill rotWithShape="0">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4" name="CuadroTexto 23"/>
              <p:cNvSpPr txBox="1"/>
              <p:nvPr/>
            </p:nvSpPr>
            <p:spPr>
              <a:xfrm>
                <a:off x="388141" y="5517232"/>
                <a:ext cx="2219967" cy="611706"/>
              </a:xfrm>
              <a:prstGeom prst="rect">
                <a:avLst/>
              </a:prstGeom>
              <a:noFill/>
              <a:ln>
                <a:solidFill>
                  <a:srgbClr val="FF0000"/>
                </a:solidFill>
              </a:ln>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4" name="CuadroTexto 23"/>
              <p:cNvSpPr txBox="1">
                <a:spLocks noRot="1" noChangeAspect="1" noMove="1" noResize="1" noEditPoints="1" noAdjustHandles="1" noChangeArrowheads="1" noChangeShapeType="1" noTextEdit="1"/>
              </p:cNvSpPr>
              <p:nvPr/>
            </p:nvSpPr>
            <p:spPr>
              <a:xfrm>
                <a:off x="388141" y="5517232"/>
                <a:ext cx="2219967" cy="611706"/>
              </a:xfrm>
              <a:prstGeom prst="rect">
                <a:avLst/>
              </a:prstGeom>
              <a:blipFill rotWithShape="0">
                <a:blip r:embed="rId8"/>
                <a:stretch>
                  <a:fillRect/>
                </a:stretch>
              </a:blipFill>
              <a:ln>
                <a:solidFill>
                  <a:srgbClr val="FF0000"/>
                </a:solidFill>
              </a:ln>
            </p:spPr>
            <p:txBody>
              <a:bodyPr/>
              <a:lstStyle/>
              <a:p>
                <a:r>
                  <a:rPr lang="es-MX">
                    <a:noFill/>
                  </a:rPr>
                  <a:t> </a:t>
                </a:r>
              </a:p>
            </p:txBody>
          </p:sp>
        </mc:Fallback>
      </mc:AlternateContent>
      <p:sp>
        <p:nvSpPr>
          <p:cNvPr id="25" name="Text Box 44"/>
          <p:cNvSpPr txBox="1">
            <a:spLocks noChangeArrowheads="1"/>
          </p:cNvSpPr>
          <p:nvPr/>
        </p:nvSpPr>
        <p:spPr bwMode="auto">
          <a:xfrm>
            <a:off x="3357942" y="1412776"/>
            <a:ext cx="2510202" cy="246221"/>
          </a:xfrm>
          <a:prstGeom prst="rect">
            <a:avLst/>
          </a:prstGeom>
          <a:noFill/>
          <a:ln w="9525">
            <a:noFill/>
            <a:miter lim="800000"/>
            <a:headEnd/>
            <a:tailEnd/>
          </a:ln>
          <a:effectLst/>
        </p:spPr>
        <p:txBody>
          <a:bodyPr wrap="square">
            <a:spAutoFit/>
            <a:flatTx/>
          </a:bodyPr>
          <a:lstStyle/>
          <a:p>
            <a:pPr algn="just">
              <a:spcBef>
                <a:spcPct val="50000"/>
              </a:spcBef>
            </a:pPr>
            <a:r>
              <a:rPr lang="es-MX" sz="1000" dirty="0">
                <a:solidFill>
                  <a:srgbClr val="000099"/>
                </a:solidFill>
                <a:latin typeface="Arial" charset="0"/>
              </a:rPr>
              <a:t>La </a:t>
            </a:r>
            <a:r>
              <a:rPr lang="es-MX" sz="1000" dirty="0">
                <a:solidFill>
                  <a:srgbClr val="000099"/>
                </a:solidFill>
                <a:latin typeface="Arial" panose="020B0604020202020204" pitchFamily="34" charset="0"/>
                <a:cs typeface="Arial" panose="020B0604020202020204" pitchFamily="34" charset="0"/>
              </a:rPr>
              <a:t>fuerza de fricción se define con:</a:t>
            </a:r>
          </a:p>
        </p:txBody>
      </p:sp>
      <mc:AlternateContent xmlns:mc="http://schemas.openxmlformats.org/markup-compatibility/2006" xmlns:a14="http://schemas.microsoft.com/office/drawing/2010/main">
        <mc:Choice Requires="a14">
          <p:sp>
            <p:nvSpPr>
              <p:cNvPr id="34" name="CuadroTexto 33"/>
              <p:cNvSpPr txBox="1"/>
              <p:nvPr/>
            </p:nvSpPr>
            <p:spPr>
              <a:xfrm>
                <a:off x="3386639" y="1844824"/>
                <a:ext cx="2084160" cy="391582"/>
              </a:xfrm>
              <a:prstGeom prst="rect">
                <a:avLst/>
              </a:prstGeom>
              <a:noFill/>
              <a:ln>
                <a:solidFill>
                  <a:srgbClr val="FF0000"/>
                </a:solidFill>
              </a:ln>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𝑣</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34" name="CuadroTexto 33"/>
              <p:cNvSpPr txBox="1">
                <a:spLocks noRot="1" noChangeAspect="1" noMove="1" noResize="1" noEditPoints="1" noAdjustHandles="1" noChangeArrowheads="1" noChangeShapeType="1" noTextEdit="1"/>
              </p:cNvSpPr>
              <p:nvPr/>
            </p:nvSpPr>
            <p:spPr>
              <a:xfrm>
                <a:off x="3386639" y="1844824"/>
                <a:ext cx="2084160" cy="391582"/>
              </a:xfrm>
              <a:prstGeom prst="rect">
                <a:avLst/>
              </a:prstGeom>
              <a:blipFill rotWithShape="0">
                <a:blip r:embed="rId9"/>
                <a:stretch>
                  <a:fillRect b="-7576"/>
                </a:stretch>
              </a:blipFill>
              <a:ln>
                <a:solidFill>
                  <a:srgbClr val="FF0000"/>
                </a:solidFill>
              </a:ln>
            </p:spPr>
            <p:txBody>
              <a:bodyPr/>
              <a:lstStyle/>
              <a:p>
                <a:r>
                  <a:rPr lang="es-MX">
                    <a:noFill/>
                  </a:rPr>
                  <a:t> </a:t>
                </a:r>
              </a:p>
            </p:txBody>
          </p:sp>
        </mc:Fallback>
      </mc:AlternateContent>
      <p:sp>
        <p:nvSpPr>
          <p:cNvPr id="35" name="Text Box 44"/>
          <p:cNvSpPr txBox="1">
            <a:spLocks noChangeArrowheads="1"/>
          </p:cNvSpPr>
          <p:nvPr/>
        </p:nvSpPr>
        <p:spPr bwMode="auto">
          <a:xfrm>
            <a:off x="6166254" y="1412776"/>
            <a:ext cx="2654218" cy="246221"/>
          </a:xfrm>
          <a:prstGeom prst="rect">
            <a:avLst/>
          </a:prstGeom>
          <a:noFill/>
          <a:ln w="9525">
            <a:noFill/>
            <a:miter lim="800000"/>
            <a:headEnd/>
            <a:tailEnd/>
          </a:ln>
          <a:effectLst/>
        </p:spPr>
        <p:txBody>
          <a:bodyPr wrap="square">
            <a:spAutoFit/>
            <a:flatTx/>
          </a:bodyPr>
          <a:lstStyle/>
          <a:p>
            <a:pPr algn="just">
              <a:spcBef>
                <a:spcPct val="50000"/>
              </a:spcBef>
            </a:pPr>
            <a:r>
              <a:rPr lang="es-MX" sz="1000" dirty="0">
                <a:solidFill>
                  <a:srgbClr val="000099"/>
                </a:solidFill>
                <a:latin typeface="Arial" charset="0"/>
              </a:rPr>
              <a:t>La </a:t>
            </a:r>
            <a:r>
              <a:rPr lang="es-MX" sz="1000" dirty="0">
                <a:solidFill>
                  <a:srgbClr val="000099"/>
                </a:solidFill>
                <a:latin typeface="Arial" panose="020B0604020202020204" pitchFamily="34" charset="0"/>
                <a:cs typeface="Arial" panose="020B0604020202020204" pitchFamily="34" charset="0"/>
              </a:rPr>
              <a:t>fuerza de Arquímedes se define como:</a:t>
            </a:r>
          </a:p>
        </p:txBody>
      </p:sp>
      <mc:AlternateContent xmlns:mc="http://schemas.openxmlformats.org/markup-compatibility/2006" xmlns:a14="http://schemas.microsoft.com/office/drawing/2010/main">
        <mc:Choice Requires="a14">
          <p:sp>
            <p:nvSpPr>
              <p:cNvPr id="36" name="CuadroTexto 35"/>
              <p:cNvSpPr txBox="1"/>
              <p:nvPr/>
            </p:nvSpPr>
            <p:spPr>
              <a:xfrm>
                <a:off x="6769284" y="1772816"/>
                <a:ext cx="1143133" cy="338554"/>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𝑎</m:t>
                          </m:r>
                        </m:sub>
                      </m:sSub>
                      <m:r>
                        <a:rPr lang="es-MX" sz="1600" b="0" i="1" smtClean="0">
                          <a:solidFill>
                            <a:srgbClr val="000099"/>
                          </a:solidFill>
                          <a:latin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cs typeface="Arial" panose="020B0604020202020204" pitchFamily="34" charset="0"/>
                        </a:rPr>
                        <m:t>𝑚</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𝑎</m:t>
                      </m:r>
                    </m:oMath>
                  </m:oMathPara>
                </a14:m>
                <a:endParaRPr lang="es-MX" sz="1600" dirty="0">
                  <a:solidFill>
                    <a:srgbClr val="000099"/>
                  </a:solidFill>
                  <a:latin typeface="Arial" panose="020B0604020202020204" pitchFamily="34" charset="0"/>
                  <a:cs typeface="Arial" panose="020B0604020202020204" pitchFamily="34" charset="0"/>
                </a:endParaRPr>
              </a:p>
            </p:txBody>
          </p:sp>
        </mc:Choice>
        <mc:Fallback xmlns="">
          <p:sp>
            <p:nvSpPr>
              <p:cNvPr id="36" name="CuadroTexto 35"/>
              <p:cNvSpPr txBox="1">
                <a:spLocks noRot="1" noChangeAspect="1" noMove="1" noResize="1" noEditPoints="1" noAdjustHandles="1" noChangeArrowheads="1" noChangeShapeType="1" noTextEdit="1"/>
              </p:cNvSpPr>
              <p:nvPr/>
            </p:nvSpPr>
            <p:spPr>
              <a:xfrm>
                <a:off x="6769284" y="1772816"/>
                <a:ext cx="1143133" cy="338554"/>
              </a:xfrm>
              <a:prstGeom prst="rect">
                <a:avLst/>
              </a:prstGeom>
              <a:blipFill rotWithShape="0">
                <a:blip r:embed="rId10"/>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7" name="CuadroTexto 36"/>
              <p:cNvSpPr txBox="1"/>
              <p:nvPr/>
            </p:nvSpPr>
            <p:spPr>
              <a:xfrm>
                <a:off x="6686409" y="2302212"/>
                <a:ext cx="1308883" cy="338554"/>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𝑎</m:t>
                          </m:r>
                        </m:sub>
                      </m:sSub>
                      <m:r>
                        <a:rPr lang="es-MX" sz="1600" b="0" i="1" smtClean="0">
                          <a:solidFill>
                            <a:srgbClr val="000099"/>
                          </a:solidFill>
                          <a:latin typeface="Cambria Math" panose="02040503050406030204" pitchFamily="18" charset="0"/>
                          <a:cs typeface="Arial" panose="020B0604020202020204" pitchFamily="34" charset="0"/>
                        </a:rPr>
                        <m:t>=</m:t>
                      </m:r>
                      <m:sSub>
                        <m:sSubPr>
                          <m:ctrlPr>
                            <a:rPr lang="es-MX" sz="1600" b="0" i="1" smtClean="0">
                              <a:solidFill>
                                <a:srgbClr val="000099"/>
                              </a:solidFill>
                              <a:latin typeface="Cambria Math" panose="02040503050406030204" pitchFamily="18" charset="0"/>
                              <a:cs typeface="Arial" panose="020B0604020202020204" pitchFamily="34" charset="0"/>
                            </a:rPr>
                          </m:ctrlPr>
                        </m:sSubPr>
                        <m:e>
                          <m:r>
                            <a:rPr lang="es-MX" sz="1600" b="0" i="1" smtClean="0">
                              <a:solidFill>
                                <a:srgbClr val="000099"/>
                              </a:solidFill>
                              <a:latin typeface="Cambria Math" panose="02040503050406030204" pitchFamily="18" charset="0"/>
                              <a:cs typeface="Arial" panose="020B0604020202020204" pitchFamily="34" charset="0"/>
                            </a:rPr>
                            <m:t>𝑚</m:t>
                          </m:r>
                        </m:e>
                        <m:sub>
                          <m:r>
                            <a:rPr lang="es-MX" sz="1600" b="0" i="1" smtClean="0">
                              <a:solidFill>
                                <a:srgbClr val="000099"/>
                              </a:solidFill>
                              <a:latin typeface="Cambria Math" panose="02040503050406030204" pitchFamily="18" charset="0"/>
                              <a:cs typeface="Arial" panose="020B0604020202020204" pitchFamily="34" charset="0"/>
                            </a:rPr>
                            <m:t>𝑎𝑖</m:t>
                          </m:r>
                        </m:sub>
                      </m:sSub>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6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600" dirty="0">
                  <a:solidFill>
                    <a:srgbClr val="000099"/>
                  </a:solidFill>
                  <a:latin typeface="Arial" panose="020B0604020202020204" pitchFamily="34" charset="0"/>
                  <a:cs typeface="Arial" panose="020B0604020202020204" pitchFamily="34" charset="0"/>
                </a:endParaRPr>
              </a:p>
            </p:txBody>
          </p:sp>
        </mc:Choice>
        <mc:Fallback xmlns="">
          <p:sp>
            <p:nvSpPr>
              <p:cNvPr id="37" name="CuadroTexto 36"/>
              <p:cNvSpPr txBox="1">
                <a:spLocks noRot="1" noChangeAspect="1" noMove="1" noResize="1" noEditPoints="1" noAdjustHandles="1" noChangeArrowheads="1" noChangeShapeType="1" noTextEdit="1"/>
              </p:cNvSpPr>
              <p:nvPr/>
            </p:nvSpPr>
            <p:spPr>
              <a:xfrm>
                <a:off x="6686409" y="2302212"/>
                <a:ext cx="1308883" cy="338554"/>
              </a:xfrm>
              <a:prstGeom prst="rect">
                <a:avLst/>
              </a:prstGeom>
              <a:blipFill rotWithShape="0">
                <a:blip r:embed="rId11"/>
                <a:stretch>
                  <a:fillRect b="-54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8" name="Rectángulo 37"/>
              <p:cNvSpPr/>
              <p:nvPr/>
            </p:nvSpPr>
            <p:spPr>
              <a:xfrm>
                <a:off x="6789193" y="2831608"/>
                <a:ext cx="1103315" cy="5556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𝑚</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num>
                        <m:den>
                          <m:sSub>
                            <m:sSubPr>
                              <m:ctrlPr>
                                <a:rPr lang="es-MX" sz="1600" i="1">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den>
                      </m:f>
                    </m:oMath>
                  </m:oMathPara>
                </a14:m>
                <a:endParaRPr lang="es-MX" sz="1600" dirty="0">
                  <a:solidFill>
                    <a:srgbClr val="000099"/>
                  </a:solidFill>
                </a:endParaRPr>
              </a:p>
            </p:txBody>
          </p:sp>
        </mc:Choice>
        <mc:Fallback xmlns="">
          <p:sp>
            <p:nvSpPr>
              <p:cNvPr id="38" name="Rectángulo 37"/>
              <p:cNvSpPr>
                <a:spLocks noRot="1" noChangeAspect="1" noMove="1" noResize="1" noEditPoints="1" noAdjustHandles="1" noChangeArrowheads="1" noChangeShapeType="1" noTextEdit="1"/>
              </p:cNvSpPr>
              <p:nvPr/>
            </p:nvSpPr>
            <p:spPr>
              <a:xfrm>
                <a:off x="6789193" y="2831608"/>
                <a:ext cx="1103315" cy="555601"/>
              </a:xfrm>
              <a:prstGeom prst="rect">
                <a:avLst/>
              </a:prstGeom>
              <a:blipFill rotWithShape="0">
                <a:blip r:embed="rId1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9" name="Rectángulo 38"/>
              <p:cNvSpPr/>
              <p:nvPr/>
            </p:nvSpPr>
            <p:spPr>
              <a:xfrm>
                <a:off x="6584488" y="3558045"/>
                <a:ext cx="1512722"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1" smtClean="0">
                          <a:solidFill>
                            <a:srgbClr val="000099"/>
                          </a:solidFill>
                          <a:latin typeface="Cambria Math" panose="02040503050406030204" pitchFamily="18" charset="0"/>
                        </a:rPr>
                        <m:t>=</m:t>
                      </m:r>
                      <m:sSub>
                        <m:sSubPr>
                          <m:ctrlPr>
                            <a:rPr lang="es-MX" sz="1600" i="1">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𝑉</m:t>
                          </m:r>
                        </m:e>
                        <m:sub>
                          <m:r>
                            <a:rPr lang="es-MX" sz="160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oMath>
                  </m:oMathPara>
                </a14:m>
                <a:endParaRPr lang="es-MX" sz="1600" dirty="0">
                  <a:solidFill>
                    <a:srgbClr val="000099"/>
                  </a:solidFill>
                </a:endParaRPr>
              </a:p>
            </p:txBody>
          </p:sp>
        </mc:Choice>
        <mc:Fallback xmlns="">
          <p:sp>
            <p:nvSpPr>
              <p:cNvPr id="39" name="Rectángulo 38"/>
              <p:cNvSpPr>
                <a:spLocks noRot="1" noChangeAspect="1" noMove="1" noResize="1" noEditPoints="1" noAdjustHandles="1" noChangeArrowheads="1" noChangeShapeType="1" noTextEdit="1"/>
              </p:cNvSpPr>
              <p:nvPr/>
            </p:nvSpPr>
            <p:spPr>
              <a:xfrm>
                <a:off x="6584488" y="3558045"/>
                <a:ext cx="1512722" cy="338554"/>
              </a:xfrm>
              <a:prstGeom prst="rect">
                <a:avLst/>
              </a:prstGeom>
              <a:blipFill rotWithShape="0">
                <a:blip r:embed="rId13"/>
                <a:stretch>
                  <a:fillRect b="-545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0" name="Rectángulo 39"/>
              <p:cNvSpPr/>
              <p:nvPr/>
            </p:nvSpPr>
            <p:spPr>
              <a:xfrm>
                <a:off x="6645659" y="4067435"/>
                <a:ext cx="1390381"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b="0" i="1">
                              <a:solidFill>
                                <a:srgbClr val="000099"/>
                              </a:solidFill>
                              <a:latin typeface="Cambria Math" panose="02040503050406030204" pitchFamily="18" charset="0"/>
                            </a:rPr>
                            <m:t>𝑉</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b="0" i="0">
                              <a:solidFill>
                                <a:srgbClr val="000099"/>
                              </a:solidFill>
                              <a:latin typeface="Cambria Math" panose="02040503050406030204" pitchFamily="18" charset="0"/>
                            </a:rPr>
                            <m:t>4</m:t>
                          </m:r>
                        </m:num>
                        <m:den>
                          <m:r>
                            <a:rPr lang="es-MX" sz="1600" b="0" i="0">
                              <a:solidFill>
                                <a:srgbClr val="000099"/>
                              </a:solidFill>
                              <a:latin typeface="Cambria Math" panose="02040503050406030204" pitchFamily="18" charset="0"/>
                            </a:rPr>
                            <m:t>3</m:t>
                          </m:r>
                        </m:den>
                      </m:f>
                      <m:r>
                        <a:rPr lang="es-MX" sz="1600" b="0" i="1">
                          <a:solidFill>
                            <a:srgbClr val="000099"/>
                          </a:solidFill>
                          <a:latin typeface="Cambria Math" panose="02040503050406030204" pitchFamily="18" charset="0"/>
                        </a:rPr>
                        <m:t>𝜋</m:t>
                      </m:r>
                      <m:r>
                        <a:rPr lang="es-MX" sz="1600" b="0" i="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b="0" i="1">
                              <a:solidFill>
                                <a:srgbClr val="000099"/>
                              </a:solidFill>
                              <a:latin typeface="Cambria Math" panose="02040503050406030204" pitchFamily="18" charset="0"/>
                            </a:rPr>
                            <m:t>𝑟</m:t>
                          </m:r>
                        </m:e>
                        <m:sup>
                          <m:r>
                            <a:rPr lang="es-MX" sz="1600" b="0" i="0">
                              <a:solidFill>
                                <a:srgbClr val="000099"/>
                              </a:solidFill>
                              <a:latin typeface="Cambria Math" panose="02040503050406030204" pitchFamily="18" charset="0"/>
                            </a:rPr>
                            <m:t>3</m:t>
                          </m:r>
                        </m:sup>
                      </m:sSup>
                    </m:oMath>
                  </m:oMathPara>
                </a14:m>
                <a:endParaRPr lang="es-MX" sz="1600" dirty="0">
                  <a:solidFill>
                    <a:srgbClr val="000099"/>
                  </a:solidFill>
                </a:endParaRPr>
              </a:p>
            </p:txBody>
          </p:sp>
        </mc:Choice>
        <mc:Fallback xmlns="">
          <p:sp>
            <p:nvSpPr>
              <p:cNvPr id="40" name="Rectángulo 39"/>
              <p:cNvSpPr>
                <a:spLocks noRot="1" noChangeAspect="1" noMove="1" noResize="1" noEditPoints="1" noAdjustHandles="1" noChangeArrowheads="1" noChangeShapeType="1" noTextEdit="1"/>
              </p:cNvSpPr>
              <p:nvPr/>
            </p:nvSpPr>
            <p:spPr>
              <a:xfrm>
                <a:off x="6645659" y="4067435"/>
                <a:ext cx="1390381" cy="554062"/>
              </a:xfrm>
              <a:prstGeom prst="rect">
                <a:avLst/>
              </a:prstGeom>
              <a:blipFill rotWithShape="0">
                <a:blip r:embed="rId1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1" name="Rectángulo 40"/>
              <p:cNvSpPr/>
              <p:nvPr/>
            </p:nvSpPr>
            <p:spPr>
              <a:xfrm>
                <a:off x="6401747" y="4792333"/>
                <a:ext cx="1878206" cy="5540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rPr>
                          </m:ctrlPr>
                        </m:sSubPr>
                        <m:e>
                          <m:r>
                            <a:rPr lang="es-MX" sz="1600" i="1">
                              <a:solidFill>
                                <a:srgbClr val="000099"/>
                              </a:solidFill>
                              <a:latin typeface="Cambria Math" panose="02040503050406030204" pitchFamily="18" charset="0"/>
                            </a:rPr>
                            <m:t>𝑚</m:t>
                          </m:r>
                        </m:e>
                        <m:sub>
                          <m:r>
                            <a:rPr lang="es-MX" sz="160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r>
                        <a:rPr lang="es-MX" sz="1600" b="0" i="1" smtClean="0">
                          <a:solidFill>
                            <a:srgbClr val="000099"/>
                          </a:solidFill>
                          <a:latin typeface="Cambria Math" panose="02040503050406030204" pitchFamily="18" charset="0"/>
                        </a:rPr>
                        <m:t>=</m:t>
                      </m:r>
                      <m:f>
                        <m:fPr>
                          <m:ctrlPr>
                            <a:rPr lang="es-MX" sz="1600" i="1">
                              <a:solidFill>
                                <a:srgbClr val="000099"/>
                              </a:solidFill>
                              <a:latin typeface="Cambria Math" panose="02040503050406030204" pitchFamily="18" charset="0"/>
                            </a:rPr>
                          </m:ctrlPr>
                        </m:fPr>
                        <m:num>
                          <m:r>
                            <a:rPr lang="es-MX" sz="1600">
                              <a:solidFill>
                                <a:srgbClr val="000099"/>
                              </a:solidFill>
                              <a:latin typeface="Cambria Math" panose="02040503050406030204" pitchFamily="18" charset="0"/>
                            </a:rPr>
                            <m:t>4</m:t>
                          </m:r>
                        </m:num>
                        <m:den>
                          <m:r>
                            <a:rPr lang="es-MX" sz="1600">
                              <a:solidFill>
                                <a:srgbClr val="000099"/>
                              </a:solidFill>
                              <a:latin typeface="Cambria Math" panose="02040503050406030204" pitchFamily="18" charset="0"/>
                            </a:rPr>
                            <m:t>3</m:t>
                          </m:r>
                        </m:den>
                      </m:f>
                      <m:r>
                        <a:rPr lang="es-MX" sz="1600" i="1">
                          <a:solidFill>
                            <a:srgbClr val="000099"/>
                          </a:solidFill>
                          <a:latin typeface="Cambria Math" panose="02040503050406030204" pitchFamily="18" charset="0"/>
                        </a:rPr>
                        <m:t>𝜋</m:t>
                      </m:r>
                      <m:r>
                        <a:rPr lang="es-MX" sz="1600">
                          <a:solidFill>
                            <a:srgbClr val="000099"/>
                          </a:solidFill>
                          <a:latin typeface="Cambria Math" panose="02040503050406030204" pitchFamily="18" charset="0"/>
                        </a:rPr>
                        <m:t>∙</m:t>
                      </m:r>
                      <m:sSup>
                        <m:sSupPr>
                          <m:ctrlPr>
                            <a:rPr lang="es-MX" sz="1600" i="1">
                              <a:solidFill>
                                <a:srgbClr val="000099"/>
                              </a:solidFill>
                              <a:latin typeface="Cambria Math" panose="02040503050406030204" pitchFamily="18" charset="0"/>
                            </a:rPr>
                          </m:ctrlPr>
                        </m:sSupPr>
                        <m:e>
                          <m:r>
                            <a:rPr lang="es-MX" sz="1600" i="1">
                              <a:solidFill>
                                <a:srgbClr val="000099"/>
                              </a:solidFill>
                              <a:latin typeface="Cambria Math" panose="02040503050406030204" pitchFamily="18" charset="0"/>
                            </a:rPr>
                            <m:t>𝑟</m:t>
                          </m:r>
                        </m:e>
                        <m:sup>
                          <m:r>
                            <a:rPr lang="es-MX" sz="1600">
                              <a:solidFill>
                                <a:srgbClr val="000099"/>
                              </a:solidFill>
                              <a:latin typeface="Cambria Math" panose="02040503050406030204" pitchFamily="18" charset="0"/>
                            </a:rPr>
                            <m:t>3</m:t>
                          </m:r>
                        </m:sup>
                      </m:sSup>
                      <m:sSub>
                        <m:sSubPr>
                          <m:ctrlPr>
                            <a:rPr lang="es-MX" sz="1600" i="1" smtClean="0">
                              <a:solidFill>
                                <a:srgbClr val="000099"/>
                              </a:solidFill>
                              <a:latin typeface="Cambria Math" panose="02040503050406030204" pitchFamily="18" charset="0"/>
                            </a:rPr>
                          </m:ctrlPr>
                        </m:sSubPr>
                        <m:e>
                          <m:r>
                            <a:rPr lang="es-MX" sz="1600" i="1" smtClean="0">
                              <a:solidFill>
                                <a:srgbClr val="000099"/>
                              </a:solidFill>
                              <a:latin typeface="Cambria Math" panose="02040503050406030204" pitchFamily="18" charset="0"/>
                              <a:ea typeface="Cambria Math" panose="02040503050406030204" pitchFamily="18" charset="0"/>
                            </a:rPr>
                            <m:t>∙</m:t>
                          </m:r>
                          <m:r>
                            <a:rPr lang="es-MX" sz="1600" b="0" i="1">
                              <a:solidFill>
                                <a:srgbClr val="000099"/>
                              </a:solidFill>
                              <a:latin typeface="Cambria Math" panose="02040503050406030204" pitchFamily="18" charset="0"/>
                            </a:rPr>
                            <m:t>𝜌</m:t>
                          </m:r>
                        </m:e>
                        <m:sub>
                          <m:r>
                            <a:rPr lang="es-MX" sz="1600" b="0" i="1">
                              <a:solidFill>
                                <a:srgbClr val="000099"/>
                              </a:solidFill>
                              <a:latin typeface="Cambria Math" panose="02040503050406030204" pitchFamily="18" charset="0"/>
                            </a:rPr>
                            <m:t>𝑎</m:t>
                          </m:r>
                          <m:r>
                            <a:rPr lang="es-MX" sz="1600" b="0" i="1" smtClean="0">
                              <a:solidFill>
                                <a:srgbClr val="000099"/>
                              </a:solidFill>
                              <a:latin typeface="Cambria Math" panose="02040503050406030204" pitchFamily="18" charset="0"/>
                            </a:rPr>
                            <m:t>𝑖</m:t>
                          </m:r>
                        </m:sub>
                      </m:sSub>
                    </m:oMath>
                  </m:oMathPara>
                </a14:m>
                <a:endParaRPr lang="es-MX" sz="1600" dirty="0">
                  <a:solidFill>
                    <a:srgbClr val="000099"/>
                  </a:solidFill>
                </a:endParaRPr>
              </a:p>
            </p:txBody>
          </p:sp>
        </mc:Choice>
        <mc:Fallback xmlns="">
          <p:sp>
            <p:nvSpPr>
              <p:cNvPr id="41" name="Rectángulo 40"/>
              <p:cNvSpPr>
                <a:spLocks noRot="1" noChangeAspect="1" noMove="1" noResize="1" noEditPoints="1" noAdjustHandles="1" noChangeArrowheads="1" noChangeShapeType="1" noTextEdit="1"/>
              </p:cNvSpPr>
              <p:nvPr/>
            </p:nvSpPr>
            <p:spPr>
              <a:xfrm>
                <a:off x="6401747" y="4792333"/>
                <a:ext cx="1878206" cy="554062"/>
              </a:xfrm>
              <a:prstGeom prst="rect">
                <a:avLst/>
              </a:prstGeom>
              <a:blipFill rotWithShape="0">
                <a:blip r:embed="rId1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2" name="CuadroTexto 41"/>
              <p:cNvSpPr txBox="1"/>
              <p:nvPr/>
            </p:nvSpPr>
            <p:spPr>
              <a:xfrm>
                <a:off x="6239459" y="5517232"/>
                <a:ext cx="2202783" cy="611706"/>
              </a:xfrm>
              <a:prstGeom prst="rect">
                <a:avLst/>
              </a:prstGeom>
              <a:noFill/>
              <a:ln>
                <a:solidFill>
                  <a:srgbClr val="FF0000"/>
                </a:solidFill>
              </a:ln>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m:t>
                          </m:r>
                          <m:r>
                            <a:rPr lang="es-MX" sz="1800" b="0" i="1" smtClean="0">
                              <a:solidFill>
                                <a:srgbClr val="000099"/>
                              </a:solidFill>
                              <a:latin typeface="Cambria Math" panose="02040503050406030204" pitchFamily="18" charset="0"/>
                            </a:rPr>
                            <m:t>𝑖</m:t>
                          </m:r>
                        </m:sub>
                      </m:sSub>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42" name="CuadroTexto 41"/>
              <p:cNvSpPr txBox="1">
                <a:spLocks noRot="1" noChangeAspect="1" noMove="1" noResize="1" noEditPoints="1" noAdjustHandles="1" noChangeArrowheads="1" noChangeShapeType="1" noTextEdit="1"/>
              </p:cNvSpPr>
              <p:nvPr/>
            </p:nvSpPr>
            <p:spPr>
              <a:xfrm>
                <a:off x="6239459" y="5517232"/>
                <a:ext cx="2202783" cy="611706"/>
              </a:xfrm>
              <a:prstGeom prst="rect">
                <a:avLst/>
              </a:prstGeom>
              <a:blipFill rotWithShape="0">
                <a:blip r:embed="rId16"/>
                <a:stretch>
                  <a:fillRect/>
                </a:stretch>
              </a:blipFill>
              <a:ln>
                <a:solidFill>
                  <a:srgbClr val="FF0000"/>
                </a:solidFill>
              </a:ln>
            </p:spPr>
            <p:txBody>
              <a:bodyPr/>
              <a:lstStyle/>
              <a:p>
                <a:r>
                  <a:rPr lang="es-MX">
                    <a:noFill/>
                  </a:rPr>
                  <a:t> </a:t>
                </a:r>
              </a:p>
            </p:txBody>
          </p:sp>
        </mc:Fallback>
      </mc:AlternateContent>
    </p:spTree>
    <p:extLst>
      <p:ext uri="{BB962C8B-B14F-4D97-AF65-F5344CB8AC3E}">
        <p14:creationId xmlns:p14="http://schemas.microsoft.com/office/powerpoint/2010/main" val="399462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fade">
                                      <p:cBhvr>
                                        <p:cTn id="82" dur="500"/>
                                        <p:tgtEl>
                                          <p:spTgt spid="4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fade">
                                      <p:cBhvr>
                                        <p:cTn id="87" dur="500"/>
                                        <p:tgtEl>
                                          <p:spTgt spid="4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7" grpId="0"/>
      <p:bldP spid="18" grpId="0"/>
      <p:bldP spid="3" grpId="0"/>
      <p:bldP spid="21" grpId="0"/>
      <p:bldP spid="6" grpId="0"/>
      <p:bldP spid="23" grpId="0"/>
      <p:bldP spid="24" grpId="0" animBg="1"/>
      <p:bldP spid="25" grpId="0"/>
      <p:bldP spid="34" grpId="0" animBg="1"/>
      <p:bldP spid="35" grpId="0"/>
      <p:bldP spid="36" grpId="0"/>
      <p:bldP spid="37" grpId="0"/>
      <p:bldP spid="38" grpId="0"/>
      <p:bldP spid="39" grpId="0"/>
      <p:bldP spid="40" grpId="0"/>
      <p:bldP spid="41"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3565387" y="786190"/>
            <a:ext cx="2023310"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caída libre</a:t>
            </a:r>
          </a:p>
        </p:txBody>
      </p:sp>
      <p:sp>
        <p:nvSpPr>
          <p:cNvPr id="29" name="Text Box 44"/>
          <p:cNvSpPr txBox="1">
            <a:spLocks noChangeArrowheads="1"/>
          </p:cNvSpPr>
          <p:nvPr/>
        </p:nvSpPr>
        <p:spPr bwMode="auto">
          <a:xfrm>
            <a:off x="549630" y="1556792"/>
            <a:ext cx="8054818" cy="523220"/>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Sustituyendo las expresiones anteriores en la expresión de equilibrio de la gota en caída libre, se tiene lo siguiente:</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549630" y="2204864"/>
                <a:ext cx="1871345"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549630" y="2204864"/>
                <a:ext cx="1871345" cy="391902"/>
              </a:xfrm>
              <a:prstGeom prst="rect">
                <a:avLst/>
              </a:prstGeom>
              <a:blipFill rotWithShape="0">
                <a:blip r:embed="rId2"/>
                <a:stretch>
                  <a:fillRect b="-93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49630" y="2721037"/>
                <a:ext cx="5606546" cy="611706"/>
              </a:xfrm>
              <a:prstGeom prst="rect">
                <a:avLst/>
              </a:prstGeom>
              <a:noFill/>
            </p:spPr>
            <p:txBody>
              <a:bodyPr wrap="square" rtlCol="0">
                <a:spAutoFit/>
              </a:bodyPr>
              <a:lstStyle/>
              <a:p>
                <a:pPr algn="just"/>
                <a14:m>
                  <m:oMathPara xmlns:m="http://schemas.openxmlformats.org/officeDocument/2006/math">
                    <m:oMathParaPr>
                      <m:jc m:val="center"/>
                    </m:oMathParaPr>
                    <m:oMath xmlns:m="http://schemas.openxmlformats.org/officeDocument/2006/math">
                      <m:f>
                        <m:fPr>
                          <m:ctrlPr>
                            <a:rPr lang="es-MX" sz="1800" i="1" smtClean="0">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6∙</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𝜋</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𝑟</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b="0" i="1" smtClean="0">
                              <a:solidFill>
                                <a:srgbClr val="000099"/>
                              </a:solidFill>
                              <a:latin typeface="Cambria Math" panose="02040503050406030204" pitchFamily="18" charset="0"/>
                            </a:rPr>
                            <m:t>𝑐𝑙</m:t>
                          </m:r>
                        </m:sub>
                      </m:sSub>
                      <m:r>
                        <a:rPr lang="es-MX" sz="1800" b="0" i="1" smtClean="0">
                          <a:solidFill>
                            <a:srgbClr val="000099"/>
                          </a:solidFill>
                          <a:latin typeface="Cambria Math" panose="02040503050406030204" pitchFamily="18" charset="0"/>
                          <a:cs typeface="Arial" panose="020B0604020202020204" pitchFamily="34" charset="0"/>
                        </a:rPr>
                        <m:t>−</m:t>
                      </m:r>
                      <m:f>
                        <m:fPr>
                          <m:ctrlPr>
                            <a:rPr lang="es-MX" sz="1800" i="1">
                              <a:solidFill>
                                <a:srgbClr val="000099"/>
                              </a:solidFill>
                              <a:latin typeface="Cambria Math" panose="02040503050406030204" pitchFamily="18" charset="0"/>
                            </a:rPr>
                          </m:ctrlPr>
                        </m:fPr>
                        <m:num>
                          <m:r>
                            <a:rPr lang="es-MX" sz="1800">
                              <a:solidFill>
                                <a:srgbClr val="000099"/>
                              </a:solidFill>
                              <a:latin typeface="Cambria Math" panose="02040503050406030204" pitchFamily="18" charset="0"/>
                            </a:rPr>
                            <m:t>4</m:t>
                          </m:r>
                        </m:num>
                        <m:den>
                          <m:r>
                            <a:rPr lang="es-MX" sz="1800">
                              <a:solidFill>
                                <a:srgbClr val="000099"/>
                              </a:solidFill>
                              <a:latin typeface="Cambria Math" panose="02040503050406030204" pitchFamily="18" charset="0"/>
                            </a:rPr>
                            <m:t>3</m:t>
                          </m:r>
                        </m:den>
                      </m:f>
                      <m:r>
                        <a:rPr lang="es-MX" sz="1800" i="1">
                          <a:solidFill>
                            <a:srgbClr val="000099"/>
                          </a:solidFill>
                          <a:latin typeface="Cambria Math" panose="02040503050406030204" pitchFamily="18" charset="0"/>
                        </a:rPr>
                        <m:t>𝜋</m:t>
                      </m:r>
                      <m:r>
                        <a:rPr lang="es-MX" sz="1800">
                          <a:solidFill>
                            <a:srgbClr val="000099"/>
                          </a:solidFill>
                          <a:latin typeface="Cambria Math" panose="02040503050406030204" pitchFamily="18" charset="0"/>
                        </a:rPr>
                        <m:t>∙</m:t>
                      </m:r>
                      <m:sSup>
                        <m:sSupPr>
                          <m:ctrlPr>
                            <a:rPr lang="es-MX" sz="1800" i="1">
                              <a:solidFill>
                                <a:srgbClr val="000099"/>
                              </a:solidFill>
                              <a:latin typeface="Cambria Math" panose="02040503050406030204" pitchFamily="18" charset="0"/>
                            </a:rPr>
                          </m:ctrlPr>
                        </m:sSupPr>
                        <m:e>
                          <m:r>
                            <a:rPr lang="es-MX" sz="1800" i="1">
                              <a:solidFill>
                                <a:srgbClr val="000099"/>
                              </a:solidFill>
                              <a:latin typeface="Cambria Math" panose="02040503050406030204" pitchFamily="18" charset="0"/>
                            </a:rPr>
                            <m:t>𝑟</m:t>
                          </m:r>
                        </m:e>
                        <m:sup>
                          <m:r>
                            <a:rPr lang="es-MX" sz="1800">
                              <a:solidFill>
                                <a:srgbClr val="000099"/>
                              </a:solidFill>
                              <a:latin typeface="Cambria Math" panose="02040503050406030204" pitchFamily="18" charset="0"/>
                            </a:rPr>
                            <m:t>3</m:t>
                          </m:r>
                        </m:sup>
                      </m:sSup>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ea typeface="Cambria Math" panose="02040503050406030204" pitchFamily="18" charset="0"/>
                            </a:rPr>
                            <m:t>∙</m:t>
                          </m:r>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𝑔</m:t>
                      </m:r>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49630" y="2721037"/>
                <a:ext cx="5606546" cy="611706"/>
              </a:xfrm>
              <a:prstGeom prst="rect">
                <a:avLst/>
              </a:prstGeom>
              <a:blipFill rotWithShape="0">
                <a:blip r:embed="rId3"/>
                <a:stretch>
                  <a:fillRect/>
                </a:stretch>
              </a:blipFill>
            </p:spPr>
            <p:txBody>
              <a:bodyPr/>
              <a:lstStyle/>
              <a:p>
                <a:r>
                  <a:rPr lang="es-MX">
                    <a:noFill/>
                  </a:rPr>
                  <a:t> </a:t>
                </a:r>
              </a:p>
            </p:txBody>
          </p:sp>
        </mc:Fallback>
      </mc:AlternateContent>
      <p:sp>
        <p:nvSpPr>
          <p:cNvPr id="17" name="Text Box 44"/>
          <p:cNvSpPr txBox="1">
            <a:spLocks noChangeArrowheads="1"/>
          </p:cNvSpPr>
          <p:nvPr/>
        </p:nvSpPr>
        <p:spPr bwMode="auto">
          <a:xfrm>
            <a:off x="549630" y="3457014"/>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De esta expresión se puede despejar el radio de la gota de aceite, quedando:</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18" name="CuadroTexto 17"/>
              <p:cNvSpPr txBox="1"/>
              <p:nvPr/>
            </p:nvSpPr>
            <p:spPr>
              <a:xfrm>
                <a:off x="3285934" y="3973187"/>
                <a:ext cx="2582210" cy="910699"/>
              </a:xfrm>
              <a:prstGeom prst="rect">
                <a:avLst/>
              </a:prstGeom>
              <a:noFill/>
              <a:ln>
                <a:solidFill>
                  <a:srgbClr val="FF0000"/>
                </a:solidFill>
              </a:ln>
            </p:spPr>
            <p:txBody>
              <a:bodyPr wrap="square" rtlCol="0">
                <a:spAutoFit/>
              </a:bodyPr>
              <a:lstStyle/>
              <a:p>
                <a:pPr algn="just"/>
                <a14:m>
                  <m:oMathPara xmlns:m="http://schemas.openxmlformats.org/officeDocument/2006/math">
                    <m:oMathParaPr>
                      <m:jc m:val="center"/>
                    </m:oMathParaPr>
                    <m:oMath xmlns:m="http://schemas.openxmlformats.org/officeDocument/2006/math">
                      <m:r>
                        <a:rPr lang="es-MX" sz="1800" b="0" i="1" smtClean="0">
                          <a:solidFill>
                            <a:srgbClr val="000099"/>
                          </a:solidFill>
                          <a:latin typeface="Cambria Math" panose="02040503050406030204" pitchFamily="18" charset="0"/>
                        </a:rPr>
                        <m:t>𝑟</m:t>
                      </m:r>
                      <m:r>
                        <a:rPr lang="es-MX" sz="1800" b="0" i="1" smtClean="0">
                          <a:solidFill>
                            <a:srgbClr val="000099"/>
                          </a:solidFill>
                          <a:latin typeface="Cambria Math" panose="02040503050406030204" pitchFamily="18" charset="0"/>
                        </a:rPr>
                        <m:t>=</m:t>
                      </m:r>
                      <m:rad>
                        <m:radPr>
                          <m:degHide m:val="on"/>
                          <m:ctrlPr>
                            <a:rPr lang="es-MX" sz="1800" b="0" i="1" smtClean="0">
                              <a:solidFill>
                                <a:srgbClr val="000099"/>
                              </a:solidFill>
                              <a:latin typeface="Cambria Math" panose="02040503050406030204" pitchFamily="18" charset="0"/>
                            </a:rPr>
                          </m:ctrlPr>
                        </m:radPr>
                        <m:deg/>
                        <m:e>
                          <m:f>
                            <m:fPr>
                              <m:ctrlPr>
                                <a:rPr lang="es-MX" sz="1800" b="0" i="1" smtClean="0">
                                  <a:solidFill>
                                    <a:srgbClr val="000099"/>
                                  </a:solidFill>
                                  <a:latin typeface="Cambria Math" panose="02040503050406030204" pitchFamily="18" charset="0"/>
                                </a:rPr>
                              </m:ctrlPr>
                            </m:fPr>
                            <m:num>
                              <m:r>
                                <a:rPr lang="es-MX" sz="1800" b="0" i="1" smtClean="0">
                                  <a:solidFill>
                                    <a:srgbClr val="000099"/>
                                  </a:solidFill>
                                  <a:latin typeface="Cambria Math" panose="02040503050406030204" pitchFamily="18" charset="0"/>
                                </a:rPr>
                                <m:t>9</m:t>
                              </m:r>
                              <m:r>
                                <a:rPr lang="es-MX" sz="1800" b="0" i="1" smtClean="0">
                                  <a:solidFill>
                                    <a:srgbClr val="000099"/>
                                  </a:solidFill>
                                  <a:latin typeface="Cambria Math" panose="02040503050406030204" pitchFamily="18" charset="0"/>
                                  <a:ea typeface="Cambria Math" panose="02040503050406030204" pitchFamily="18" charset="0"/>
                                </a:rPr>
                                <m:t>∙</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𝜂</m:t>
                              </m:r>
                              <m:r>
                                <a:rPr lang="el-GR"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𝑐𝑙</m:t>
                                  </m:r>
                                </m:sub>
                              </m:sSub>
                            </m:num>
                            <m:den>
                              <m:r>
                                <a:rPr lang="es-MX" sz="1800" b="0" i="1" smtClean="0">
                                  <a:solidFill>
                                    <a:srgbClr val="000099"/>
                                  </a:solidFill>
                                  <a:latin typeface="Cambria Math" panose="02040503050406030204" pitchFamily="18" charset="0"/>
                                </a:rPr>
                                <m:t>2</m:t>
                              </m:r>
                              <m:r>
                                <a:rPr lang="es-MX" sz="1800" b="0" i="1" smtClean="0">
                                  <a:solidFill>
                                    <a:srgbClr val="000099"/>
                                  </a:solidFill>
                                  <a:latin typeface="Cambria Math" panose="02040503050406030204" pitchFamily="18" charset="0"/>
                                  <a:ea typeface="Cambria Math" panose="02040503050406030204" pitchFamily="18" charset="0"/>
                                </a:rPr>
                                <m:t>∙</m:t>
                              </m:r>
                              <m:d>
                                <m:dPr>
                                  <m:ctrlPr>
                                    <a:rPr lang="es-MX" sz="1800" b="0" i="1" smtClean="0">
                                      <a:solidFill>
                                        <a:srgbClr val="000099"/>
                                      </a:solidFill>
                                      <a:latin typeface="Cambria Math" panose="02040503050406030204" pitchFamily="18" charset="0"/>
                                      <a:ea typeface="Cambria Math" panose="02040503050406030204" pitchFamily="18" charset="0"/>
                                    </a:rPr>
                                  </m:ctrlPr>
                                </m:dPr>
                                <m:e>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𝑎𝑐</m:t>
                                      </m:r>
                                    </m:sub>
                                  </m:sSub>
                                  <m:r>
                                    <a:rPr lang="es-MX" sz="180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rPr>
                                      </m:ctrlPr>
                                    </m:sSubPr>
                                    <m:e>
                                      <m:r>
                                        <a:rPr lang="es-MX" sz="1800" i="1">
                                          <a:solidFill>
                                            <a:srgbClr val="000099"/>
                                          </a:solidFill>
                                          <a:latin typeface="Cambria Math" panose="02040503050406030204" pitchFamily="18" charset="0"/>
                                        </a:rPr>
                                        <m:t>𝜌</m:t>
                                      </m:r>
                                    </m:e>
                                    <m:sub>
                                      <m:r>
                                        <a:rPr lang="es-MX" sz="1800" i="1">
                                          <a:solidFill>
                                            <a:srgbClr val="000099"/>
                                          </a:solidFill>
                                          <a:latin typeface="Cambria Math" panose="02040503050406030204" pitchFamily="18" charset="0"/>
                                        </a:rPr>
                                        <m:t>𝑎𝑖</m:t>
                                      </m:r>
                                    </m:sub>
                                  </m:sSub>
                                </m:e>
                              </m:d>
                              <m:r>
                                <a:rPr lang="es-MX" sz="1800" b="0" i="1" smtClean="0">
                                  <a:solidFill>
                                    <a:srgbClr val="000099"/>
                                  </a:solidFill>
                                  <a:latin typeface="Cambria Math" panose="02040503050406030204" pitchFamily="18" charset="0"/>
                                  <a:ea typeface="Cambria Math" panose="02040503050406030204" pitchFamily="18" charset="0"/>
                                </a:rPr>
                                <m:t>∙</m:t>
                              </m:r>
                              <m:r>
                                <a:rPr lang="es-MX" sz="1800" b="0" i="1" smtClean="0">
                                  <a:solidFill>
                                    <a:srgbClr val="000099"/>
                                  </a:solidFill>
                                  <a:latin typeface="Cambria Math" panose="02040503050406030204" pitchFamily="18" charset="0"/>
                                  <a:ea typeface="Cambria Math" panose="02040503050406030204" pitchFamily="18" charset="0"/>
                                </a:rPr>
                                <m:t>𝑔</m:t>
                              </m:r>
                            </m:den>
                          </m:f>
                        </m:e>
                      </m:rad>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3285934" y="3973187"/>
                <a:ext cx="2582210" cy="910699"/>
              </a:xfrm>
              <a:prstGeom prst="rect">
                <a:avLst/>
              </a:prstGeom>
              <a:blipFill rotWithShape="0">
                <a:blip r:embed="rId4"/>
                <a:stretch>
                  <a:fillRect/>
                </a:stretch>
              </a:blipFill>
              <a:ln>
                <a:solidFill>
                  <a:srgbClr val="FF0000"/>
                </a:solidFill>
              </a:ln>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Text Box 44"/>
              <p:cNvSpPr txBox="1">
                <a:spLocks noChangeArrowheads="1"/>
              </p:cNvSpPr>
              <p:nvPr/>
            </p:nvSpPr>
            <p:spPr bwMode="auto">
              <a:xfrm>
                <a:off x="549630" y="5152209"/>
                <a:ext cx="8054818" cy="578428"/>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Cuando la gota se encuentra en caída libre, se puede determinar la velocidad de caída libre (</a:t>
                </a:r>
                <a14:m>
                  <m:oMath xmlns:m="http://schemas.openxmlformats.org/officeDocument/2006/math">
                    <m:sSub>
                      <m:sSubPr>
                        <m:ctrlPr>
                          <a:rPr lang="es-MX" sz="1800" i="1">
                            <a:solidFill>
                              <a:srgbClr val="000099"/>
                            </a:solidFill>
                            <a:latin typeface="Cambria Math" panose="02040503050406030204" pitchFamily="18" charset="0"/>
                          </a:rPr>
                        </m:ctrlPr>
                      </m:sSubPr>
                      <m:e>
                        <m:r>
                          <a:rPr lang="es-ES_tradnl" sz="1800" i="1">
                            <a:solidFill>
                              <a:srgbClr val="000099"/>
                            </a:solidFill>
                            <a:latin typeface="Cambria Math" panose="02040503050406030204" pitchFamily="18" charset="0"/>
                          </a:rPr>
                          <m:t>𝑣</m:t>
                        </m:r>
                      </m:e>
                      <m:sub>
                        <m:r>
                          <a:rPr lang="es-MX" sz="1800" i="1">
                            <a:solidFill>
                              <a:srgbClr val="000099"/>
                            </a:solidFill>
                            <a:latin typeface="Cambria Math" panose="02040503050406030204" pitchFamily="18" charset="0"/>
                          </a:rPr>
                          <m:t>𝑐𝑙</m:t>
                        </m:r>
                      </m:sub>
                    </m:sSub>
                  </m:oMath>
                </a14:m>
                <a:r>
                  <a:rPr lang="es-MX" sz="1400" dirty="0">
                    <a:solidFill>
                      <a:srgbClr val="000099"/>
                    </a:solidFill>
                    <a:latin typeface="Arial" charset="0"/>
                  </a:rPr>
                  <a:t>) y con ésta, se determina el radio de la gota de aceite.</a:t>
                </a:r>
                <a:endParaRPr lang="es-ES" sz="1400" dirty="0">
                  <a:solidFill>
                    <a:srgbClr val="000099"/>
                  </a:solidFill>
                  <a:latin typeface="Arial" charset="0"/>
                </a:endParaRPr>
              </a:p>
            </p:txBody>
          </p:sp>
        </mc:Choice>
        <mc:Fallback xmlns="">
          <p:sp>
            <p:nvSpPr>
              <p:cNvPr id="8" name="Text Box 44"/>
              <p:cNvSpPr txBox="1">
                <a:spLocks noRot="1" noChangeAspect="1" noMove="1" noResize="1" noEditPoints="1" noAdjustHandles="1" noChangeArrowheads="1" noChangeShapeType="1" noTextEdit="1"/>
              </p:cNvSpPr>
              <p:nvPr/>
            </p:nvSpPr>
            <p:spPr bwMode="auto">
              <a:xfrm>
                <a:off x="549630" y="5152209"/>
                <a:ext cx="8054818" cy="578428"/>
              </a:xfrm>
              <a:prstGeom prst="rect">
                <a:avLst/>
              </a:prstGeom>
              <a:blipFill rotWithShape="0">
                <a:blip r:embed="rId5"/>
                <a:stretch>
                  <a:fillRect l="-227" r="-227" b="-10526"/>
                </a:stretch>
              </a:blipFill>
              <a:ln w="9525">
                <a:noFill/>
                <a:miter lim="800000"/>
                <a:headEnd/>
                <a:tailEnd/>
              </a:ln>
              <a:effectLst/>
            </p:spPr>
            <p:txBody>
              <a:bodyPr/>
              <a:lstStyle/>
              <a:p>
                <a:r>
                  <a:rPr lang="es-MX">
                    <a:noFill/>
                  </a:rPr>
                  <a:t> </a:t>
                </a:r>
              </a:p>
            </p:txBody>
          </p:sp>
        </mc:Fallback>
      </mc:AlternateContent>
    </p:spTree>
    <p:extLst>
      <p:ext uri="{BB962C8B-B14F-4D97-AF65-F5344CB8AC3E}">
        <p14:creationId xmlns:p14="http://schemas.microsoft.com/office/powerpoint/2010/main" val="204850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16" grpId="0"/>
      <p:bldP spid="17" grpId="0"/>
      <p:bldP spid="18"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44"/>
          <p:cNvSpPr txBox="1">
            <a:spLocks noChangeArrowheads="1"/>
          </p:cNvSpPr>
          <p:nvPr/>
        </p:nvSpPr>
        <p:spPr bwMode="auto">
          <a:xfrm>
            <a:off x="2523441" y="786190"/>
            <a:ext cx="4107215"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descenso con campo eléctrico</a:t>
            </a:r>
          </a:p>
        </p:txBody>
      </p:sp>
      <p:sp>
        <p:nvSpPr>
          <p:cNvPr id="29" name="Text Box 44"/>
          <p:cNvSpPr txBox="1">
            <a:spLocks noChangeArrowheads="1"/>
          </p:cNvSpPr>
          <p:nvPr/>
        </p:nvSpPr>
        <p:spPr bwMode="auto">
          <a:xfrm>
            <a:off x="549630" y="1556792"/>
            <a:ext cx="8054818" cy="584775"/>
          </a:xfrm>
          <a:prstGeom prst="rect">
            <a:avLst/>
          </a:prstGeom>
          <a:noFill/>
          <a:ln w="9525">
            <a:noFill/>
            <a:miter lim="800000"/>
            <a:headEnd/>
            <a:tailEnd/>
          </a:ln>
          <a:effectLst/>
        </p:spPr>
        <p:txBody>
          <a:bodyPr wrap="square">
            <a:spAutoFit/>
            <a:flatTx/>
          </a:bodyPr>
          <a:lstStyle/>
          <a:p>
            <a:pPr algn="just">
              <a:spcBef>
                <a:spcPct val="50000"/>
              </a:spcBef>
            </a:pPr>
            <a:r>
              <a:rPr lang="es-MX" sz="1600" dirty="0">
                <a:solidFill>
                  <a:srgbClr val="000099"/>
                </a:solidFill>
                <a:latin typeface="Arial" charset="0"/>
              </a:rPr>
              <a:t>Cuando la gota cargada negativamente se encuentra </a:t>
            </a:r>
            <a:r>
              <a:rPr lang="es-MX" sz="1600" b="1" dirty="0">
                <a:solidFill>
                  <a:srgbClr val="FF0000"/>
                </a:solidFill>
                <a:latin typeface="Arial" charset="0"/>
              </a:rPr>
              <a:t>bajo la influencia de un campo eléctrico y sigue cayendo</a:t>
            </a:r>
            <a:r>
              <a:rPr lang="es-MX" sz="1600" dirty="0">
                <a:solidFill>
                  <a:srgbClr val="000099"/>
                </a:solidFill>
                <a:latin typeface="Arial" charset="0"/>
              </a:rPr>
              <a:t>, se ejercen sobre ella diferentes fuerzas.</a:t>
            </a:r>
            <a:endParaRPr lang="es-ES" sz="1600" dirty="0">
              <a:solidFill>
                <a:srgbClr val="000099"/>
              </a:solidFill>
              <a:latin typeface="Arial" charset="0"/>
            </a:endParaRPr>
          </a:p>
        </p:txBody>
      </p:sp>
      <p:sp>
        <p:nvSpPr>
          <p:cNvPr id="2" name="Elipse 1"/>
          <p:cNvSpPr/>
          <p:nvPr/>
        </p:nvSpPr>
        <p:spPr bwMode="auto">
          <a:xfrm>
            <a:off x="5835732" y="3909028"/>
            <a:ext cx="504000" cy="504000"/>
          </a:xfrm>
          <a:prstGeom prst="ellipse">
            <a:avLst/>
          </a:prstGeom>
          <a:solidFill>
            <a:srgbClr val="FFC000"/>
          </a:solidFill>
          <a:ln w="3175" cap="flat" cmpd="sng" algn="ctr">
            <a:solidFill>
              <a:schemeClr val="bg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36000" tIns="36000" rIns="36000" bIns="36000" numCol="1" rtlCol="0" anchor="b" anchorCtr="0" compatLnSpc="1">
            <a:prstTxWarp prst="textNoShape">
              <a:avLst/>
            </a:prstTxWarp>
          </a:bodyPr>
          <a:lstStyle/>
          <a:p>
            <a:r>
              <a:rPr lang="es-MX" sz="1800" dirty="0">
                <a:latin typeface="Arial" panose="020B0604020202020204" pitchFamily="34" charset="0"/>
                <a:cs typeface="Arial" panose="020B0604020202020204" pitchFamily="34" charset="0"/>
              </a:rPr>
              <a:t>▬</a:t>
            </a:r>
          </a:p>
        </p:txBody>
      </p:sp>
      <p:cxnSp>
        <p:nvCxnSpPr>
          <p:cNvPr id="4" name="Conector recto de flecha 3"/>
          <p:cNvCxnSpPr/>
          <p:nvPr/>
        </p:nvCxnSpPr>
        <p:spPr bwMode="auto">
          <a:xfrm>
            <a:off x="6095815" y="4411964"/>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5" name="CuadroTexto 4"/>
              <p:cNvSpPr txBox="1"/>
              <p:nvPr/>
            </p:nvSpPr>
            <p:spPr>
              <a:xfrm>
                <a:off x="5919321" y="5158672"/>
                <a:ext cx="409791" cy="3585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𝑔</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5919321" y="5158672"/>
                <a:ext cx="409791" cy="358560"/>
              </a:xfrm>
              <a:prstGeom prst="rect">
                <a:avLst/>
              </a:prstGeom>
              <a:blipFill rotWithShape="0">
                <a:blip r:embed="rId2"/>
                <a:stretch>
                  <a:fillRect b="-339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79" name="CuadroTexto 278"/>
              <p:cNvSpPr txBox="1"/>
              <p:nvPr/>
            </p:nvSpPr>
            <p:spPr>
              <a:xfrm>
                <a:off x="537223" y="2483150"/>
                <a:ext cx="2761462" cy="39190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gravedad (</a:t>
                </a:r>
                <a14:m>
                  <m:oMath xmlns:m="http://schemas.openxmlformats.org/officeDocument/2006/math">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𝑔</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79" name="CuadroTexto 278"/>
              <p:cNvSpPr txBox="1">
                <a:spLocks noRot="1" noChangeAspect="1" noMove="1" noResize="1" noEditPoints="1" noAdjustHandles="1" noChangeArrowheads="1" noChangeShapeType="1" noTextEdit="1"/>
              </p:cNvSpPr>
              <p:nvPr/>
            </p:nvSpPr>
            <p:spPr>
              <a:xfrm>
                <a:off x="537223" y="2483150"/>
                <a:ext cx="2761462" cy="391902"/>
              </a:xfrm>
              <a:prstGeom prst="rect">
                <a:avLst/>
              </a:prstGeom>
              <a:blipFill rotWithShape="0">
                <a:blip r:embed="rId3"/>
                <a:stretch>
                  <a:fillRect l="-1766" t="-7692" b="-16923"/>
                </a:stretch>
              </a:blipFill>
            </p:spPr>
            <p:txBody>
              <a:bodyPr/>
              <a:lstStyle/>
              <a:p>
                <a:r>
                  <a:rPr lang="es-MX">
                    <a:noFill/>
                  </a:rPr>
                  <a:t> </a:t>
                </a:r>
              </a:p>
            </p:txBody>
          </p:sp>
        </mc:Fallback>
      </mc:AlternateContent>
      <p:cxnSp>
        <p:nvCxnSpPr>
          <p:cNvPr id="280" name="Conector recto de flecha 279"/>
          <p:cNvCxnSpPr/>
          <p:nvPr/>
        </p:nvCxnSpPr>
        <p:spPr bwMode="auto">
          <a:xfrm flipH="1" flipV="1">
            <a:off x="5830894" y="3387365"/>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1" name="CuadroTexto 280"/>
              <p:cNvSpPr txBox="1"/>
              <p:nvPr/>
            </p:nvSpPr>
            <p:spPr>
              <a:xfrm>
                <a:off x="5618361" y="3022679"/>
                <a:ext cx="415690" cy="3583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𝑓</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1" name="CuadroTexto 280"/>
              <p:cNvSpPr txBox="1">
                <a:spLocks noRot="1" noChangeAspect="1" noMove="1" noResize="1" noEditPoints="1" noAdjustHandles="1" noChangeArrowheads="1" noChangeShapeType="1" noTextEdit="1"/>
              </p:cNvSpPr>
              <p:nvPr/>
            </p:nvSpPr>
            <p:spPr>
              <a:xfrm>
                <a:off x="5618361" y="3022679"/>
                <a:ext cx="415690" cy="358303"/>
              </a:xfrm>
              <a:prstGeom prst="rect">
                <a:avLst/>
              </a:prstGeom>
              <a:blipFill rotWithShape="0">
                <a:blip r:embed="rId4"/>
                <a:stretch>
                  <a:fillRect b="-508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4" name="CuadroTexto 283"/>
              <p:cNvSpPr txBox="1"/>
              <p:nvPr/>
            </p:nvSpPr>
            <p:spPr>
              <a:xfrm>
                <a:off x="554183" y="3032502"/>
                <a:ext cx="2496709" cy="39158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fricción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4" name="CuadroTexto 283"/>
              <p:cNvSpPr txBox="1">
                <a:spLocks noRot="1" noChangeAspect="1" noMove="1" noResize="1" noEditPoints="1" noAdjustHandles="1" noChangeArrowheads="1" noChangeShapeType="1" noTextEdit="1"/>
              </p:cNvSpPr>
              <p:nvPr/>
            </p:nvSpPr>
            <p:spPr>
              <a:xfrm>
                <a:off x="554183" y="3032502"/>
                <a:ext cx="2496709" cy="391582"/>
              </a:xfrm>
              <a:prstGeom prst="rect">
                <a:avLst/>
              </a:prstGeom>
              <a:blipFill rotWithShape="0">
                <a:blip r:embed="rId5"/>
                <a:stretch>
                  <a:fillRect l="-2200" t="-7692" b="-1692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85" name="CuadroTexto 284"/>
              <p:cNvSpPr txBox="1"/>
              <p:nvPr/>
            </p:nvSpPr>
            <p:spPr>
              <a:xfrm>
                <a:off x="534082" y="3581854"/>
                <a:ext cx="3037113"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de Arquímedes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5" name="CuadroTexto 284"/>
              <p:cNvSpPr txBox="1">
                <a:spLocks noRot="1" noChangeAspect="1" noMove="1" noResize="1" noEditPoints="1" noAdjustHandles="1" noChangeArrowheads="1" noChangeShapeType="1" noTextEdit="1"/>
              </p:cNvSpPr>
              <p:nvPr/>
            </p:nvSpPr>
            <p:spPr>
              <a:xfrm>
                <a:off x="534082" y="3581854"/>
                <a:ext cx="3037113" cy="369332"/>
              </a:xfrm>
              <a:prstGeom prst="rect">
                <a:avLst/>
              </a:prstGeom>
              <a:blipFill rotWithShape="0">
                <a:blip r:embed="rId6"/>
                <a:stretch>
                  <a:fillRect l="-1807" t="-10000" b="-26667"/>
                </a:stretch>
              </a:blipFill>
            </p:spPr>
            <p:txBody>
              <a:bodyPr/>
              <a:lstStyle/>
              <a:p>
                <a:r>
                  <a:rPr lang="es-MX">
                    <a:noFill/>
                  </a:rPr>
                  <a:t> </a:t>
                </a:r>
              </a:p>
            </p:txBody>
          </p:sp>
        </mc:Fallback>
      </mc:AlternateContent>
      <p:cxnSp>
        <p:nvCxnSpPr>
          <p:cNvPr id="286" name="Conector recto de flecha 285"/>
          <p:cNvCxnSpPr/>
          <p:nvPr/>
        </p:nvCxnSpPr>
        <p:spPr bwMode="auto">
          <a:xfrm flipH="1" flipV="1">
            <a:off x="6349662" y="3390739"/>
            <a:ext cx="0" cy="756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287" name="CuadroTexto 286"/>
              <p:cNvSpPr txBox="1"/>
              <p:nvPr/>
            </p:nvSpPr>
            <p:spPr>
              <a:xfrm>
                <a:off x="6143034" y="3004844"/>
                <a:ext cx="413254"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i="1">
                              <a:solidFill>
                                <a:srgbClr val="000099"/>
                              </a:solidFill>
                              <a:latin typeface="Cambria Math" panose="02040503050406030204" pitchFamily="18" charset="0"/>
                              <a:cs typeface="Arial" panose="020B0604020202020204" pitchFamily="34" charset="0"/>
                            </a:rPr>
                            <m:t>𝑎</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287" name="CuadroTexto 286"/>
              <p:cNvSpPr txBox="1">
                <a:spLocks noRot="1" noChangeAspect="1" noMove="1" noResize="1" noEditPoints="1" noAdjustHandles="1" noChangeArrowheads="1" noChangeShapeType="1" noTextEdit="1"/>
              </p:cNvSpPr>
              <p:nvPr/>
            </p:nvSpPr>
            <p:spPr>
              <a:xfrm>
                <a:off x="6143034" y="3004844"/>
                <a:ext cx="413254" cy="332912"/>
              </a:xfrm>
              <a:prstGeom prst="rect">
                <a:avLst/>
              </a:prstGeom>
              <a:blipFill rotWithShape="0">
                <a:blip r:embed="rId7"/>
                <a:stretch>
                  <a:fillRect/>
                </a:stretch>
              </a:blipFill>
            </p:spPr>
            <p:txBody>
              <a:bodyPr/>
              <a:lstStyle/>
              <a:p>
                <a:r>
                  <a:rPr lang="es-MX">
                    <a:noFill/>
                  </a:rPr>
                  <a:t> </a:t>
                </a:r>
              </a:p>
            </p:txBody>
          </p:sp>
        </mc:Fallback>
      </mc:AlternateContent>
      <p:sp>
        <p:nvSpPr>
          <p:cNvPr id="288" name="CuadroTexto 287"/>
          <p:cNvSpPr txBox="1"/>
          <p:nvPr/>
        </p:nvSpPr>
        <p:spPr>
          <a:xfrm>
            <a:off x="761259" y="4804653"/>
            <a:ext cx="258275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Expresión de equilibrio:</a:t>
            </a:r>
          </a:p>
        </p:txBody>
      </p:sp>
      <mc:AlternateContent xmlns:mc="http://schemas.openxmlformats.org/markup-compatibility/2006" xmlns:a14="http://schemas.microsoft.com/office/drawing/2010/main">
        <mc:Choice Requires="a14">
          <p:sp>
            <p:nvSpPr>
              <p:cNvPr id="289" name="CuadroTexto 288"/>
              <p:cNvSpPr txBox="1"/>
              <p:nvPr/>
            </p:nvSpPr>
            <p:spPr>
              <a:xfrm>
                <a:off x="878118" y="5269346"/>
                <a:ext cx="2349040" cy="39190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𝑔</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𝑓</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𝑎</m:t>
                          </m:r>
                        </m:sub>
                      </m:sSub>
                      <m:r>
                        <a:rPr lang="es-MX" sz="1800" b="0" i="1" smtClean="0">
                          <a:solidFill>
                            <a:srgbClr val="000099"/>
                          </a:solidFill>
                          <a:latin typeface="Cambria Math" panose="02040503050406030204" pitchFamily="18" charset="0"/>
                          <a:cs typeface="Arial" panose="020B0604020202020204" pitchFamily="34" charset="0"/>
                        </a:rPr>
                        <m:t>−</m:t>
                      </m:r>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=0</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878118" y="5269346"/>
                <a:ext cx="2349040" cy="391902"/>
              </a:xfrm>
              <a:prstGeom prst="rect">
                <a:avLst/>
              </a:prstGeom>
              <a:blipFill rotWithShape="0">
                <a:blip r:embed="rId8"/>
                <a:stretch>
                  <a:fillRect b="-923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534082" y="4108956"/>
                <a:ext cx="2246128" cy="369332"/>
              </a:xfrm>
              <a:prstGeom prst="rect">
                <a:avLst/>
              </a:prstGeom>
              <a:noFill/>
            </p:spPr>
            <p:txBody>
              <a:bodyPr wrap="none" rtlCol="0">
                <a:spAutoFit/>
              </a:bodyPr>
              <a:lstStyle/>
              <a:p>
                <a:pPr algn="just"/>
                <a:r>
                  <a:rPr lang="es-MX" sz="1800" dirty="0">
                    <a:solidFill>
                      <a:srgbClr val="000099"/>
                    </a:solidFill>
                    <a:latin typeface="Arial" panose="020B0604020202020204" pitchFamily="34" charset="0"/>
                    <a:cs typeface="Arial" panose="020B0604020202020204" pitchFamily="34" charset="0"/>
                  </a:rPr>
                  <a:t>Fuerza eléctrica (</a:t>
                </a:r>
                <a14:m>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oMath>
                </a14:m>
                <a:r>
                  <a:rPr lang="es-MX" sz="1800" dirty="0">
                    <a:solidFill>
                      <a:srgbClr val="000099"/>
                    </a:solidFill>
                    <a:latin typeface="Arial" panose="020B0604020202020204" pitchFamily="34" charset="0"/>
                    <a:cs typeface="Arial" panose="020B0604020202020204" pitchFamily="34" charset="0"/>
                  </a:rPr>
                  <a:t>)</a:t>
                </a:r>
                <a:endParaRPr lang="es-MX" sz="1800" baseline="-25000" dirty="0">
                  <a:solidFill>
                    <a:srgbClr val="000099"/>
                  </a:solidFill>
                  <a:latin typeface="Arial" panose="020B0604020202020204" pitchFamily="34" charset="0"/>
                  <a:cs typeface="Arial" panose="020B0604020202020204" pitchFamily="34" charset="0"/>
                </a:endParaRPr>
              </a:p>
            </p:txBody>
          </p:sp>
        </mc:Choice>
        <mc:Fallback xmlns="">
          <p:sp>
            <p:nvSpPr>
              <p:cNvPr id="16" name="CuadroTexto 15"/>
              <p:cNvSpPr txBox="1">
                <a:spLocks noRot="1" noChangeAspect="1" noMove="1" noResize="1" noEditPoints="1" noAdjustHandles="1" noChangeArrowheads="1" noChangeShapeType="1" noTextEdit="1"/>
              </p:cNvSpPr>
              <p:nvPr/>
            </p:nvSpPr>
            <p:spPr>
              <a:xfrm>
                <a:off x="534082" y="4108956"/>
                <a:ext cx="2246128" cy="369332"/>
              </a:xfrm>
              <a:prstGeom prst="rect">
                <a:avLst/>
              </a:prstGeom>
              <a:blipFill rotWithShape="0">
                <a:blip r:embed="rId9"/>
                <a:stretch>
                  <a:fillRect l="-2446" t="-8197" r="-1630" b="-24590"/>
                </a:stretch>
              </a:blipFill>
            </p:spPr>
            <p:txBody>
              <a:bodyPr/>
              <a:lstStyle/>
              <a:p>
                <a:r>
                  <a:rPr lang="es-MX">
                    <a:noFill/>
                  </a:rPr>
                  <a:t> </a:t>
                </a:r>
              </a:p>
            </p:txBody>
          </p:sp>
        </mc:Fallback>
      </mc:AlternateContent>
      <p:cxnSp>
        <p:nvCxnSpPr>
          <p:cNvPr id="17" name="Conector recto de flecha 16"/>
          <p:cNvCxnSpPr/>
          <p:nvPr/>
        </p:nvCxnSpPr>
        <p:spPr bwMode="auto">
          <a:xfrm flipH="1" flipV="1">
            <a:off x="6095815" y="3413661"/>
            <a:ext cx="0" cy="504000"/>
          </a:xfrm>
          <a:prstGeom prst="straightConnector1">
            <a:avLst/>
          </a:prstGeom>
          <a:gradFill rotWithShape="0">
            <a:gsLst>
              <a:gs pos="0">
                <a:srgbClr val="FFCC00">
                  <a:gamma/>
                  <a:shade val="46275"/>
                  <a:invGamma/>
                </a:srgbClr>
              </a:gs>
              <a:gs pos="50000">
                <a:srgbClr val="FFCC00"/>
              </a:gs>
              <a:gs pos="100000">
                <a:srgbClr val="FFCC00">
                  <a:gamma/>
                  <a:shade val="46275"/>
                  <a:invGamma/>
                </a:srgbClr>
              </a:gs>
            </a:gsLst>
            <a:lin ang="0" scaled="1"/>
          </a:gradFill>
          <a:ln w="19050" cap="flat" cmpd="sng" algn="ctr">
            <a:solidFill>
              <a:srgbClr val="000099"/>
            </a:solidFill>
            <a:prstDash val="solid"/>
            <a:round/>
            <a:headEnd type="none" w="med" len="med"/>
            <a:tailEnd type="stealth"/>
          </a:ln>
          <a:effectLst/>
        </p:spPr>
      </p:cxnSp>
      <mc:AlternateContent xmlns:mc="http://schemas.openxmlformats.org/markup-compatibility/2006" xmlns:a14="http://schemas.microsoft.com/office/drawing/2010/main">
        <mc:Choice Requires="a14">
          <p:sp>
            <p:nvSpPr>
              <p:cNvPr id="18" name="CuadroTexto 17"/>
              <p:cNvSpPr txBox="1"/>
              <p:nvPr/>
            </p:nvSpPr>
            <p:spPr>
              <a:xfrm>
                <a:off x="5894349" y="3104020"/>
                <a:ext cx="402931" cy="332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MX" sz="1600" i="1" smtClean="0">
                              <a:solidFill>
                                <a:srgbClr val="000099"/>
                              </a:solidFill>
                              <a:latin typeface="Cambria Math" panose="02040503050406030204" pitchFamily="18" charset="0"/>
                              <a:cs typeface="Arial" panose="020B0604020202020204" pitchFamily="34" charset="0"/>
                            </a:rPr>
                          </m:ctrlPr>
                        </m:sSubPr>
                        <m:e>
                          <m:r>
                            <a:rPr lang="es-MX" sz="1600" i="1">
                              <a:solidFill>
                                <a:srgbClr val="000099"/>
                              </a:solidFill>
                              <a:latin typeface="Cambria Math" panose="02040503050406030204" pitchFamily="18" charset="0"/>
                              <a:cs typeface="Arial" panose="020B0604020202020204" pitchFamily="34" charset="0"/>
                            </a:rPr>
                            <m:t>𝐹</m:t>
                          </m:r>
                        </m:e>
                        <m:sub>
                          <m:r>
                            <a:rPr lang="es-MX" sz="1600" b="0" i="1" smtClean="0">
                              <a:solidFill>
                                <a:srgbClr val="000099"/>
                              </a:solidFill>
                              <a:latin typeface="Cambria Math" panose="02040503050406030204" pitchFamily="18" charset="0"/>
                              <a:cs typeface="Arial" panose="020B0604020202020204" pitchFamily="34" charset="0"/>
                            </a:rPr>
                            <m:t>𝑒</m:t>
                          </m:r>
                        </m:sub>
                      </m:sSub>
                    </m:oMath>
                  </m:oMathPara>
                </a14:m>
                <a:endParaRPr lang="es-MX" sz="1600" baseline="-25000" dirty="0">
                  <a:solidFill>
                    <a:srgbClr val="000099"/>
                  </a:solidFill>
                  <a:latin typeface="Arial" panose="020B0604020202020204" pitchFamily="34" charset="0"/>
                  <a:cs typeface="Arial" panose="020B0604020202020204" pitchFamily="34" charset="0"/>
                </a:endParaRPr>
              </a:p>
            </p:txBody>
          </p:sp>
        </mc:Choice>
        <mc:Fallback xmlns="">
          <p:sp>
            <p:nvSpPr>
              <p:cNvPr id="18" name="CuadroTexto 17"/>
              <p:cNvSpPr txBox="1">
                <a:spLocks noRot="1" noChangeAspect="1" noMove="1" noResize="1" noEditPoints="1" noAdjustHandles="1" noChangeArrowheads="1" noChangeShapeType="1" noTextEdit="1"/>
              </p:cNvSpPr>
              <p:nvPr/>
            </p:nvSpPr>
            <p:spPr>
              <a:xfrm>
                <a:off x="5894349" y="3104020"/>
                <a:ext cx="402931" cy="332912"/>
              </a:xfrm>
              <a:prstGeom prst="rect">
                <a:avLst/>
              </a:prstGeom>
              <a:blipFill rotWithShape="0">
                <a:blip r:embed="rId10"/>
                <a:stretch>
                  <a:fillRect/>
                </a:stretch>
              </a:blipFill>
            </p:spPr>
            <p:txBody>
              <a:bodyPr/>
              <a:lstStyle/>
              <a:p>
                <a:r>
                  <a:rPr lang="es-MX">
                    <a:noFill/>
                  </a:rPr>
                  <a:t> </a:t>
                </a:r>
              </a:p>
            </p:txBody>
          </p:sp>
        </mc:Fallback>
      </mc:AlternateContent>
      <p:sp>
        <p:nvSpPr>
          <p:cNvPr id="3" name="Rectángulo 2"/>
          <p:cNvSpPr/>
          <p:nvPr/>
        </p:nvSpPr>
        <p:spPr bwMode="auto">
          <a:xfrm>
            <a:off x="4943686" y="2419464"/>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dirty="0">
                <a:latin typeface="Arial" panose="020B0604020202020204" pitchFamily="34" charset="0"/>
                <a:cs typeface="Arial" panose="020B0604020202020204" pitchFamily="34" charset="0"/>
              </a:rPr>
              <a:t>+   +   +   +   +</a:t>
            </a:r>
            <a:endParaRPr kumimoji="0" lang="es-MX"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ángulo 19"/>
          <p:cNvSpPr/>
          <p:nvPr/>
        </p:nvSpPr>
        <p:spPr bwMode="auto">
          <a:xfrm>
            <a:off x="4943686" y="5661248"/>
            <a:ext cx="2304256" cy="216024"/>
          </a:xfrm>
          <a:prstGeom prst="rect">
            <a:avLst/>
          </a:prstGeom>
          <a:solidFill>
            <a:schemeClr val="bg1">
              <a:lumMod val="85000"/>
            </a:schemeClr>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3000" dirty="0">
                <a:latin typeface="Arial" panose="020B0604020202020204" pitchFamily="34" charset="0"/>
                <a:cs typeface="Arial" panose="020B0604020202020204" pitchFamily="34" charset="0"/>
              </a:rPr>
              <a:t>-   -   -   -   -</a:t>
            </a:r>
            <a:endParaRPr kumimoji="0" lang="es-MX" sz="30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34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9"/>
                                        </p:tgtEl>
                                        <p:attrNameLst>
                                          <p:attrName>style.visibility</p:attrName>
                                        </p:attrNameLst>
                                      </p:cBhvr>
                                      <p:to>
                                        <p:strVal val="visible"/>
                                      </p:to>
                                    </p:set>
                                    <p:animEffect transition="in" filter="fade">
                                      <p:cBhvr>
                                        <p:cTn id="24" dur="500"/>
                                        <p:tgtEl>
                                          <p:spTgt spid="279"/>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4"/>
                                        </p:tgtEl>
                                        <p:attrNameLst>
                                          <p:attrName>style.visibility</p:attrName>
                                        </p:attrNameLst>
                                      </p:cBhvr>
                                      <p:to>
                                        <p:strVal val="visible"/>
                                      </p:to>
                                    </p:set>
                                    <p:animEffect transition="in" filter="fade">
                                      <p:cBhvr>
                                        <p:cTn id="37" dur="500"/>
                                        <p:tgtEl>
                                          <p:spTgt spid="284"/>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80"/>
                                        </p:tgtEl>
                                        <p:attrNameLst>
                                          <p:attrName>style.visibility</p:attrName>
                                        </p:attrNameLst>
                                      </p:cBhvr>
                                      <p:to>
                                        <p:strVal val="visible"/>
                                      </p:to>
                                    </p:set>
                                    <p:animEffect transition="in" filter="fade">
                                      <p:cBhvr>
                                        <p:cTn id="41" dur="500"/>
                                        <p:tgtEl>
                                          <p:spTgt spid="280"/>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81"/>
                                        </p:tgtEl>
                                        <p:attrNameLst>
                                          <p:attrName>style.visibility</p:attrName>
                                        </p:attrNameLst>
                                      </p:cBhvr>
                                      <p:to>
                                        <p:strVal val="visible"/>
                                      </p:to>
                                    </p:set>
                                    <p:animEffect transition="in" filter="fade">
                                      <p:cBhvr>
                                        <p:cTn id="45" dur="500"/>
                                        <p:tgtEl>
                                          <p:spTgt spid="28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85"/>
                                        </p:tgtEl>
                                        <p:attrNameLst>
                                          <p:attrName>style.visibility</p:attrName>
                                        </p:attrNameLst>
                                      </p:cBhvr>
                                      <p:to>
                                        <p:strVal val="visible"/>
                                      </p:to>
                                    </p:set>
                                    <p:animEffect transition="in" filter="fade">
                                      <p:cBhvr>
                                        <p:cTn id="50" dur="500"/>
                                        <p:tgtEl>
                                          <p:spTgt spid="285"/>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286"/>
                                        </p:tgtEl>
                                        <p:attrNameLst>
                                          <p:attrName>style.visibility</p:attrName>
                                        </p:attrNameLst>
                                      </p:cBhvr>
                                      <p:to>
                                        <p:strVal val="visible"/>
                                      </p:to>
                                    </p:set>
                                    <p:animEffect transition="in" filter="fade">
                                      <p:cBhvr>
                                        <p:cTn id="54" dur="500"/>
                                        <p:tgtEl>
                                          <p:spTgt spid="286"/>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87"/>
                                        </p:tgtEl>
                                        <p:attrNameLst>
                                          <p:attrName>style.visibility</p:attrName>
                                        </p:attrNameLst>
                                      </p:cBhvr>
                                      <p:to>
                                        <p:strVal val="visible"/>
                                      </p:to>
                                    </p:set>
                                    <p:animEffect transition="in" filter="fade">
                                      <p:cBhvr>
                                        <p:cTn id="58" dur="500"/>
                                        <p:tgtEl>
                                          <p:spTgt spid="28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par>
                          <p:cTn id="64" fill="hold">
                            <p:stCondLst>
                              <p:cond delay="500"/>
                            </p:stCondLst>
                            <p:childTnLst>
                              <p:par>
                                <p:cTn id="65" presetID="10" presetClass="entr" presetSubtype="0"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88"/>
                                        </p:tgtEl>
                                        <p:attrNameLst>
                                          <p:attrName>style.visibility</p:attrName>
                                        </p:attrNameLst>
                                      </p:cBhvr>
                                      <p:to>
                                        <p:strVal val="visible"/>
                                      </p:to>
                                    </p:set>
                                    <p:animEffect transition="in" filter="fade">
                                      <p:cBhvr>
                                        <p:cTn id="76" dur="500"/>
                                        <p:tgtEl>
                                          <p:spTgt spid="288"/>
                                        </p:tgtEl>
                                      </p:cBhvr>
                                    </p:animEffec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289"/>
                                        </p:tgtEl>
                                        <p:attrNameLst>
                                          <p:attrName>style.visibility</p:attrName>
                                        </p:attrNameLst>
                                      </p:cBhvr>
                                      <p:to>
                                        <p:strVal val="visible"/>
                                      </p:to>
                                    </p:set>
                                    <p:animEffect transition="in" filter="fade">
                                      <p:cBhvr>
                                        <p:cTn id="80" dur="50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animBg="1"/>
      <p:bldP spid="5" grpId="0"/>
      <p:bldP spid="279" grpId="0"/>
      <p:bldP spid="281" grpId="0"/>
      <p:bldP spid="284" grpId="0"/>
      <p:bldP spid="285" grpId="0"/>
      <p:bldP spid="287" grpId="0"/>
      <p:bldP spid="288" grpId="0"/>
      <p:bldP spid="289" grpId="0"/>
      <p:bldP spid="16" grpId="0"/>
      <p:bldP spid="18" grpId="0"/>
      <p:bldP spid="3"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44"/>
          <p:cNvSpPr txBox="1">
            <a:spLocks noChangeArrowheads="1"/>
          </p:cNvSpPr>
          <p:nvPr/>
        </p:nvSpPr>
        <p:spPr bwMode="auto">
          <a:xfrm>
            <a:off x="549630" y="1556792"/>
            <a:ext cx="8054818" cy="307777"/>
          </a:xfrm>
          <a:prstGeom prst="rect">
            <a:avLst/>
          </a:prstGeom>
          <a:noFill/>
          <a:ln w="9525">
            <a:noFill/>
            <a:miter lim="800000"/>
            <a:headEnd/>
            <a:tailEnd/>
          </a:ln>
          <a:effectLst/>
        </p:spPr>
        <p:txBody>
          <a:bodyPr wrap="square">
            <a:spAutoFit/>
            <a:flatTx/>
          </a:bodyPr>
          <a:lstStyle/>
          <a:p>
            <a:pPr algn="just">
              <a:spcBef>
                <a:spcPct val="50000"/>
              </a:spcBef>
            </a:pPr>
            <a:r>
              <a:rPr lang="es-MX" sz="1400" dirty="0">
                <a:solidFill>
                  <a:srgbClr val="000099"/>
                </a:solidFill>
                <a:latin typeface="Arial" charset="0"/>
              </a:rPr>
              <a:t>La fuerza eléctrica se puede determinar con:</a:t>
            </a:r>
            <a:endParaRPr lang="es-ES" sz="1400" dirty="0">
              <a:solidFill>
                <a:srgbClr val="000099"/>
              </a:solidFill>
              <a:latin typeface="Arial" charset="0"/>
            </a:endParaRPr>
          </a:p>
        </p:txBody>
      </p:sp>
      <mc:AlternateContent xmlns:mc="http://schemas.openxmlformats.org/markup-compatibility/2006" xmlns:a14="http://schemas.microsoft.com/office/drawing/2010/main">
        <mc:Choice Requires="a14">
          <p:sp>
            <p:nvSpPr>
              <p:cNvPr id="289" name="CuadroTexto 288"/>
              <p:cNvSpPr txBox="1"/>
              <p:nvPr/>
            </p:nvSpPr>
            <p:spPr>
              <a:xfrm>
                <a:off x="867312" y="1988840"/>
                <a:ext cx="1235979" cy="369332"/>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smtClean="0">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b="0" i="1" smtClean="0">
                              <a:solidFill>
                                <a:srgbClr val="000099"/>
                              </a:solidFill>
                              <a:latin typeface="Cambria Math" panose="02040503050406030204" pitchFamily="18" charset="0"/>
                              <a:cs typeface="Arial" panose="020B0604020202020204" pitchFamily="34" charset="0"/>
                            </a:rPr>
                            <m:t>𝑒</m:t>
                          </m:r>
                        </m:sub>
                      </m:sSub>
                      <m:r>
                        <a:rPr lang="es-MX" sz="1800" b="0" i="1" smtClean="0">
                          <a:solidFill>
                            <a:srgbClr val="000099"/>
                          </a:solidFill>
                          <a:latin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cs typeface="Arial" panose="020B0604020202020204" pitchFamily="34" charset="0"/>
                        </a:rPr>
                        <m:t>𝑄</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m:t>
                      </m:r>
                      <m:r>
                        <a:rPr lang="es-MX" sz="1800" b="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t>𝐸</m:t>
                      </m:r>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289" name="CuadroTexto 288"/>
              <p:cNvSpPr txBox="1">
                <a:spLocks noRot="1" noChangeAspect="1" noMove="1" noResize="1" noEditPoints="1" noAdjustHandles="1" noChangeArrowheads="1" noChangeShapeType="1" noTextEdit="1"/>
              </p:cNvSpPr>
              <p:nvPr/>
            </p:nvSpPr>
            <p:spPr>
              <a:xfrm>
                <a:off x="867312" y="1988840"/>
                <a:ext cx="1235979" cy="369332"/>
              </a:xfrm>
              <a:prstGeom prst="rect">
                <a:avLst/>
              </a:prstGeom>
              <a:blipFill rotWithShape="0">
                <a:blip r:embed="rId2"/>
                <a:stretch>
                  <a:fillRect b="-1147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008343" y="2564904"/>
                <a:ext cx="953915" cy="688137"/>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r>
                        <a:rPr lang="es-MX" sz="1800" b="0" i="1" smtClean="0">
                          <a:solidFill>
                            <a:srgbClr val="000099"/>
                          </a:solidFill>
                          <a:latin typeface="Cambria Math" panose="02040503050406030204" pitchFamily="18" charset="0"/>
                          <a:cs typeface="Arial" panose="020B0604020202020204" pitchFamily="34" charset="0"/>
                        </a:rPr>
                        <m:t>𝐸</m:t>
                      </m:r>
                      <m:r>
                        <a:rPr lang="es-MX" sz="1800" b="0" i="1" smtClean="0">
                          <a:solidFill>
                            <a:srgbClr val="000099"/>
                          </a:solidFill>
                          <a:latin typeface="Cambria Math" panose="02040503050406030204" pitchFamily="18" charset="0"/>
                          <a:cs typeface="Arial" panose="020B0604020202020204" pitchFamily="34" charset="0"/>
                        </a:rPr>
                        <m:t>=</m:t>
                      </m:r>
                      <m:f>
                        <m:fPr>
                          <m:ctrlPr>
                            <a:rPr lang="es-MX" sz="1800" b="0" i="1" smtClean="0">
                              <a:solidFill>
                                <a:srgbClr val="000099"/>
                              </a:solidFill>
                              <a:latin typeface="Cambria Math" panose="02040503050406030204" pitchFamily="18" charset="0"/>
                              <a:cs typeface="Arial" panose="020B0604020202020204" pitchFamily="34" charset="0"/>
                            </a:rPr>
                          </m:ctrlPr>
                        </m:fPr>
                        <m:num>
                          <m:r>
                            <a:rPr lang="es-MX" sz="1800" b="0" i="1" smtClean="0">
                              <a:solidFill>
                                <a:srgbClr val="000099"/>
                              </a:solidFill>
                              <a:latin typeface="Cambria Math" panose="02040503050406030204" pitchFamily="18" charset="0"/>
                              <a:cs typeface="Arial" panose="020B0604020202020204" pitchFamily="34" charset="0"/>
                            </a:rPr>
                            <m:t>𝑉</m:t>
                          </m:r>
                        </m:num>
                        <m:den>
                          <m:sSub>
                            <m:sSubPr>
                              <m:ctrlPr>
                                <a:rPr lang="es-MX" sz="1800" b="0" i="1" smtClean="0">
                                  <a:solidFill>
                                    <a:srgbClr val="000099"/>
                                  </a:solidFill>
                                  <a:latin typeface="Cambria Math" panose="02040503050406030204" pitchFamily="18" charset="0"/>
                                  <a:cs typeface="Arial" panose="020B0604020202020204" pitchFamily="34" charset="0"/>
                                </a:rPr>
                              </m:ctrlPr>
                            </m:sSubPr>
                            <m:e>
                              <m:r>
                                <a:rPr lang="es-MX" sz="1800" b="0" i="1" smtClean="0">
                                  <a:solidFill>
                                    <a:srgbClr val="000099"/>
                                  </a:solidFill>
                                  <a:latin typeface="Cambria Math" panose="02040503050406030204" pitchFamily="18" charset="0"/>
                                  <a:cs typeface="Arial" panose="020B0604020202020204" pitchFamily="34" charset="0"/>
                                </a:rPr>
                                <m:t>𝑑</m:t>
                              </m:r>
                            </m:e>
                            <m:sub>
                              <m:r>
                                <a:rPr lang="es-MX" sz="1800" b="0" i="1" smtClean="0">
                                  <a:solidFill>
                                    <a:srgbClr val="000099"/>
                                  </a:solidFill>
                                  <a:latin typeface="Cambria Math" panose="02040503050406030204" pitchFamily="18" charset="0"/>
                                  <a:cs typeface="Arial" panose="020B0604020202020204" pitchFamily="34" charset="0"/>
                                </a:rPr>
                                <m:t>𝑝</m:t>
                              </m:r>
                            </m:sub>
                          </m:sSub>
                        </m:den>
                      </m:f>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1008343" y="2564904"/>
                <a:ext cx="953915" cy="688137"/>
              </a:xfrm>
              <a:prstGeom prst="rect">
                <a:avLst/>
              </a:prstGeom>
              <a:blipFill rotWithShape="0">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686331" y="3459773"/>
                <a:ext cx="1597938" cy="719749"/>
              </a:xfrm>
              <a:prstGeom prst="rect">
                <a:avLst/>
              </a:prstGeom>
              <a:noFill/>
            </p:spPr>
            <p:txBody>
              <a:bodyPr wrap="none" rtlCol="0">
                <a:spAutoFit/>
              </a:bodyPr>
              <a:lstStyle/>
              <a:p>
                <a:pPr algn="just"/>
                <a14:m>
                  <m:oMathPara xmlns:m="http://schemas.openxmlformats.org/officeDocument/2006/math">
                    <m:oMathParaPr>
                      <m:jc m:val="centerGroup"/>
                    </m:oMathParaPr>
                    <m:oMath xmlns:m="http://schemas.openxmlformats.org/officeDocument/2006/math">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𝐹</m:t>
                          </m:r>
                        </m:e>
                        <m:sub>
                          <m:r>
                            <a:rPr lang="es-MX" sz="1800" i="1">
                              <a:solidFill>
                                <a:srgbClr val="000099"/>
                              </a:solidFill>
                              <a:latin typeface="Cambria Math" panose="02040503050406030204" pitchFamily="18" charset="0"/>
                              <a:cs typeface="Arial" panose="020B0604020202020204" pitchFamily="34" charset="0"/>
                            </a:rPr>
                            <m:t>𝑒</m:t>
                          </m:r>
                        </m:sub>
                      </m:sSub>
                      <m:r>
                        <a:rPr lang="es-MX" sz="1800" i="1">
                          <a:solidFill>
                            <a:srgbClr val="000099"/>
                          </a:solidFill>
                          <a:latin typeface="Cambria Math" panose="02040503050406030204" pitchFamily="18" charset="0"/>
                          <a:cs typeface="Arial" panose="020B0604020202020204" pitchFamily="34" charset="0"/>
                        </a:rPr>
                        <m:t>=</m:t>
                      </m:r>
                      <m:r>
                        <a:rPr lang="es-MX" sz="1800" i="1">
                          <a:solidFill>
                            <a:srgbClr val="000099"/>
                          </a:solidFill>
                          <a:latin typeface="Cambria Math" panose="02040503050406030204" pitchFamily="18" charset="0"/>
                          <a:cs typeface="Arial" panose="020B0604020202020204" pitchFamily="34" charset="0"/>
                        </a:rPr>
                        <m:t>𝑄</m:t>
                      </m:r>
                      <m:r>
                        <a:rPr lang="es-MX" sz="1800" i="1">
                          <a:solidFill>
                            <a:srgbClr val="000099"/>
                          </a:solidFill>
                          <a:latin typeface="Cambria Math" panose="02040503050406030204" pitchFamily="18" charset="0"/>
                          <a:ea typeface="Cambria Math" panose="02040503050406030204" pitchFamily="18" charset="0"/>
                          <a:cs typeface="Arial" panose="020B0604020202020204" pitchFamily="34" charset="0"/>
                        </a:rPr>
                        <m:t>∙</m:t>
                      </m:r>
                      <m:d>
                        <m:dPr>
                          <m:ctrlPr>
                            <a:rPr lang="es-MX" sz="1800" i="1" smtClean="0">
                              <a:solidFill>
                                <a:srgbClr val="000099"/>
                              </a:solidFill>
                              <a:latin typeface="Cambria Math" panose="02040503050406030204" pitchFamily="18" charset="0"/>
                              <a:ea typeface="Cambria Math" panose="02040503050406030204" pitchFamily="18" charset="0"/>
                              <a:cs typeface="Arial" panose="020B0604020202020204" pitchFamily="34" charset="0"/>
                            </a:rPr>
                          </m:ctrlPr>
                        </m:dPr>
                        <m:e>
                          <m:f>
                            <m:fPr>
                              <m:ctrlPr>
                                <a:rPr lang="es-MX" sz="1800" i="1">
                                  <a:solidFill>
                                    <a:srgbClr val="000099"/>
                                  </a:solidFill>
                                  <a:latin typeface="Cambria Math" panose="02040503050406030204" pitchFamily="18" charset="0"/>
                                  <a:cs typeface="Arial" panose="020B0604020202020204" pitchFamily="34" charset="0"/>
                                </a:rPr>
                              </m:ctrlPr>
                            </m:fPr>
                            <m:num>
                              <m:r>
                                <a:rPr lang="es-MX" sz="1800" i="1">
                                  <a:solidFill>
                                    <a:srgbClr val="000099"/>
                                  </a:solidFill>
                                  <a:latin typeface="Cambria Math" panose="02040503050406030204" pitchFamily="18" charset="0"/>
                                  <a:cs typeface="Arial" panose="020B0604020202020204" pitchFamily="34" charset="0"/>
                                </a:rPr>
                                <m:t>𝑉</m:t>
                              </m:r>
                            </m:num>
                            <m:den>
                              <m:sSub>
                                <m:sSubPr>
                                  <m:ctrlPr>
                                    <a:rPr lang="es-MX" sz="1800" i="1">
                                      <a:solidFill>
                                        <a:srgbClr val="000099"/>
                                      </a:solidFill>
                                      <a:latin typeface="Cambria Math" panose="02040503050406030204" pitchFamily="18" charset="0"/>
                                      <a:cs typeface="Arial" panose="020B0604020202020204" pitchFamily="34" charset="0"/>
                                    </a:rPr>
                                  </m:ctrlPr>
                                </m:sSubPr>
                                <m:e>
                                  <m:r>
                                    <a:rPr lang="es-MX" sz="1800" i="1">
                                      <a:solidFill>
                                        <a:srgbClr val="000099"/>
                                      </a:solidFill>
                                      <a:latin typeface="Cambria Math" panose="02040503050406030204" pitchFamily="18" charset="0"/>
                                      <a:cs typeface="Arial" panose="020B0604020202020204" pitchFamily="34" charset="0"/>
                                    </a:rPr>
                                    <m:t>𝑑</m:t>
                                  </m:r>
                                </m:e>
                                <m:sub>
                                  <m:r>
                                    <a:rPr lang="es-MX" sz="1800" i="1">
                                      <a:solidFill>
                                        <a:srgbClr val="000099"/>
                                      </a:solidFill>
                                      <a:latin typeface="Cambria Math" panose="02040503050406030204" pitchFamily="18" charset="0"/>
                                      <a:cs typeface="Arial" panose="020B0604020202020204" pitchFamily="34" charset="0"/>
                                    </a:rPr>
                                    <m:t>𝑝</m:t>
                                  </m:r>
                                </m:sub>
                              </m:sSub>
                            </m:den>
                          </m:f>
                        </m:e>
                      </m:d>
                    </m:oMath>
                  </m:oMathPara>
                </a14:m>
                <a:endParaRPr lang="es-MX" sz="1800" dirty="0">
                  <a:solidFill>
                    <a:srgbClr val="000099"/>
                  </a:solidFill>
                  <a:latin typeface="Arial" panose="020B0604020202020204" pitchFamily="34" charset="0"/>
                  <a:cs typeface="Arial" panose="020B0604020202020204" pitchFamily="34" charset="0"/>
                </a:endParaRPr>
              </a:p>
            </p:txBody>
          </p:sp>
        </mc:Choice>
        <mc:Fallback xmlns="">
          <p:sp>
            <p:nvSpPr>
              <p:cNvPr id="9" name="CuadroTexto 8"/>
              <p:cNvSpPr txBox="1">
                <a:spLocks noRot="1" noChangeAspect="1" noMove="1" noResize="1" noEditPoints="1" noAdjustHandles="1" noChangeArrowheads="1" noChangeShapeType="1" noTextEdit="1"/>
              </p:cNvSpPr>
              <p:nvPr/>
            </p:nvSpPr>
            <p:spPr>
              <a:xfrm>
                <a:off x="686331" y="3459773"/>
                <a:ext cx="1597938" cy="719749"/>
              </a:xfrm>
              <a:prstGeom prst="rect">
                <a:avLst/>
              </a:prstGeom>
              <a:blipFill rotWithShape="0">
                <a:blip r:embed="rId4"/>
                <a:stretch>
                  <a:fillRect/>
                </a:stretch>
              </a:blipFill>
            </p:spPr>
            <p:txBody>
              <a:bodyPr/>
              <a:lstStyle/>
              <a:p>
                <a:r>
                  <a:rPr lang="es-MX">
                    <a:noFill/>
                  </a:rPr>
                  <a:t> </a:t>
                </a:r>
              </a:p>
            </p:txBody>
          </p:sp>
        </mc:Fallback>
      </mc:AlternateContent>
      <p:sp>
        <p:nvSpPr>
          <p:cNvPr id="10" name="Text Box 44"/>
          <p:cNvSpPr txBox="1">
            <a:spLocks noChangeArrowheads="1"/>
          </p:cNvSpPr>
          <p:nvPr/>
        </p:nvSpPr>
        <p:spPr bwMode="auto">
          <a:xfrm>
            <a:off x="2790340" y="786190"/>
            <a:ext cx="3573414" cy="338554"/>
          </a:xfrm>
          <a:prstGeom prst="rect">
            <a:avLst/>
          </a:prstGeom>
          <a:noFill/>
          <a:ln w="9525">
            <a:noFill/>
            <a:miter lim="800000"/>
            <a:headEnd/>
            <a:tailEnd/>
          </a:ln>
          <a:effectLst/>
        </p:spPr>
        <p:txBody>
          <a:bodyPr wrap="none">
            <a:spAutoFit/>
            <a:flatTx/>
          </a:bodyPr>
          <a:lstStyle/>
          <a:p>
            <a:pPr>
              <a:spcBef>
                <a:spcPct val="50000"/>
              </a:spcBef>
            </a:pPr>
            <a:r>
              <a:rPr lang="es-ES" sz="1600" b="1" dirty="0">
                <a:solidFill>
                  <a:srgbClr val="000099"/>
                </a:solidFill>
                <a:latin typeface="Arial" charset="0"/>
              </a:rPr>
              <a:t>Gota en caída con campo eléctrico</a:t>
            </a:r>
          </a:p>
        </p:txBody>
      </p:sp>
    </p:spTree>
    <p:extLst>
      <p:ext uri="{BB962C8B-B14F-4D97-AF65-F5344CB8AC3E}">
        <p14:creationId xmlns:p14="http://schemas.microsoft.com/office/powerpoint/2010/main" val="29873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fade">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89" grpId="0"/>
      <p:bldP spid="8" grpId="0"/>
      <p:bldP spid="9" grpId="0"/>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4906</TotalTime>
  <Words>1797</Words>
  <Application>Microsoft Office PowerPoint</Application>
  <PresentationFormat>Presentación en pantalla (4:3)</PresentationFormat>
  <Paragraphs>272</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Arial Black</vt:lpstr>
      <vt:lpstr>Cambria Math</vt:lpstr>
      <vt:lpstr>Times New Roman</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Márquez</cp:lastModifiedBy>
  <cp:revision>207</cp:revision>
  <dcterms:created xsi:type="dcterms:W3CDTF">2005-07-23T04:28:49Z</dcterms:created>
  <dcterms:modified xsi:type="dcterms:W3CDTF">2019-08-19T04:29:17Z</dcterms:modified>
</cp:coreProperties>
</file>