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10" r:id="rId5"/>
    <p:sldId id="311" r:id="rId6"/>
    <p:sldId id="265" r:id="rId7"/>
    <p:sldId id="266" r:id="rId8"/>
    <p:sldId id="267" r:id="rId9"/>
    <p:sldId id="268" r:id="rId10"/>
    <p:sldId id="272" r:id="rId11"/>
    <p:sldId id="270" r:id="rId12"/>
    <p:sldId id="271" r:id="rId13"/>
    <p:sldId id="286" r:id="rId14"/>
    <p:sldId id="275" r:id="rId15"/>
    <p:sldId id="276" r:id="rId16"/>
    <p:sldId id="278" r:id="rId17"/>
    <p:sldId id="279" r:id="rId18"/>
    <p:sldId id="284" r:id="rId19"/>
    <p:sldId id="304" r:id="rId20"/>
    <p:sldId id="305" r:id="rId21"/>
    <p:sldId id="303" r:id="rId22"/>
    <p:sldId id="306" r:id="rId23"/>
    <p:sldId id="307" r:id="rId24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g7cTakiM+wmTeRzbnWZNg==" hashData="1kVtDr8SkLe1f7t53ZXDbYzFpt0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AFAF0"/>
    <a:srgbClr val="FAFAE6"/>
    <a:srgbClr val="66FF33"/>
    <a:srgbClr val="000066"/>
    <a:srgbClr val="B2B2B2"/>
    <a:srgbClr val="C0C0C0"/>
    <a:srgbClr val="DDDDDD"/>
    <a:srgbClr val="99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4684" autoAdjust="0"/>
  </p:normalViewPr>
  <p:slideViewPr>
    <p:cSldViewPr showGuides="1">
      <p:cViewPr varScale="1">
        <p:scale>
          <a:sx n="71" d="100"/>
          <a:sy n="71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xmlns="" id="{C4459222-E6AB-4C1E-9342-DFAF955DE1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F636A594-6C9B-4469-A272-7AFFEB12F3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xmlns="" id="{B4A069AD-0492-4906-A60A-1F08FB9984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250DF80D-856C-4190-8835-2C3AAAA748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CD2743AE-BDEA-48C5-979A-B9D18ADEEC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D8EBD0E5-6559-486F-B8E5-F9BEEBD5CE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xmlns="" id="{06AD421A-E385-4891-8ACB-800FF440C14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1560" y="1844824"/>
            <a:ext cx="7920880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s-E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EXPERIMENTO DE</a:t>
            </a:r>
          </a:p>
          <a:p>
            <a:pPr>
              <a:lnSpc>
                <a:spcPct val="140000"/>
              </a:lnSpc>
            </a:pPr>
            <a:r>
              <a:rPr lang="es-E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J.  J.  THOMSON</a:t>
            </a:r>
          </a:p>
          <a:p>
            <a:pPr>
              <a:lnSpc>
                <a:spcPct val="140000"/>
              </a:lnSpc>
            </a:pPr>
            <a:endParaRPr lang="es-ES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</a:pPr>
            <a:r>
              <a:rPr lang="es-ES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(Determinación de la Relación Carga/Masa de los Electrones)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059832" y="522920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>
                <a:solidFill>
                  <a:srgbClr val="000066"/>
                </a:solidFill>
              </a:rPr>
              <a:t>M. C. Q.  Alfredo Velásquez Márquez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3427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3435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3436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3438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3439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0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42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3444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5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47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3448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49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3450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52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53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54" name="Text Box 3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3457" name="AutoShape 33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3460" name="Text Box 36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3461" name="Freeform 37"/>
          <p:cNvSpPr>
            <a:spLocks/>
          </p:cNvSpPr>
          <p:nvPr/>
        </p:nvSpPr>
        <p:spPr bwMode="auto">
          <a:xfrm>
            <a:off x="3346450" y="3203575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62" name="Group 38"/>
          <p:cNvGrpSpPr>
            <a:grpSpLocks/>
          </p:cNvGrpSpPr>
          <p:nvPr/>
        </p:nvGrpSpPr>
        <p:grpSpPr bwMode="auto">
          <a:xfrm>
            <a:off x="7372350" y="3022600"/>
            <a:ext cx="111125" cy="111125"/>
            <a:chOff x="4682" y="2461"/>
            <a:chExt cx="70" cy="70"/>
          </a:xfrm>
        </p:grpSpPr>
        <p:sp>
          <p:nvSpPr>
            <p:cNvPr id="103463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64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3465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3733800" y="1981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&gt;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2" grpId="0" animBg="1"/>
      <p:bldP spid="103461" grpId="0" animBg="1"/>
      <p:bldP spid="1034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1379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1388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89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1391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92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95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1396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397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1399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1400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1402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04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1413" name="Freeform 37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05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09" name="AutoShape 33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1414" name="Group 38"/>
          <p:cNvGrpSpPr>
            <a:grpSpLocks/>
          </p:cNvGrpSpPr>
          <p:nvPr/>
        </p:nvGrpSpPr>
        <p:grpSpPr bwMode="auto">
          <a:xfrm>
            <a:off x="7372350" y="4765675"/>
            <a:ext cx="111125" cy="111125"/>
            <a:chOff x="4682" y="2461"/>
            <a:chExt cx="70" cy="70"/>
          </a:xfrm>
        </p:grpSpPr>
        <p:sp>
          <p:nvSpPr>
            <p:cNvPr id="101415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16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1417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1418" name="Text Box 42"/>
          <p:cNvSpPr txBox="1">
            <a:spLocks noChangeArrowheads="1"/>
          </p:cNvSpPr>
          <p:nvPr/>
        </p:nvSpPr>
        <p:spPr bwMode="auto">
          <a:xfrm>
            <a:off x="3733800" y="1981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&lt;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4" grpId="0" animBg="1"/>
      <p:bldP spid="101413" grpId="0" animBg="1"/>
      <p:bldP spid="1014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2403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240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241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2411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241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241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242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2424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2426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28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34" name="AutoShape 34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35" name="Text Box 35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2437" name="Text Box 37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2438" name="Group 38"/>
          <p:cNvGrpSpPr>
            <a:grpSpLocks/>
          </p:cNvGrpSpPr>
          <p:nvPr/>
        </p:nvGrpSpPr>
        <p:grpSpPr bwMode="auto">
          <a:xfrm>
            <a:off x="7391400" y="3906838"/>
            <a:ext cx="111125" cy="111125"/>
            <a:chOff x="4682" y="2461"/>
            <a:chExt cx="70" cy="70"/>
          </a:xfrm>
        </p:grpSpPr>
        <p:sp>
          <p:nvSpPr>
            <p:cNvPr id="102439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40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441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3733800" y="19812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=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 flipH="1" flipV="1">
            <a:off x="3352800" y="3962400"/>
            <a:ext cx="35814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8" grpId="0" animBg="1"/>
      <p:bldP spid="102442" grpId="0" autoUpdateAnimBg="0"/>
      <p:bldP spid="1024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250825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 fuerza magnética que se ejerce sobre los electrones se determina con la expresión de Lorentz.</a:t>
            </a:r>
          </a:p>
        </p:txBody>
      </p:sp>
      <p:sp>
        <p:nvSpPr>
          <p:cNvPr id="119858" name="Rectangle 50"/>
          <p:cNvSpPr>
            <a:spLocks noChangeAspect="1" noChangeArrowheads="1"/>
          </p:cNvSpPr>
          <p:nvPr/>
        </p:nvSpPr>
        <p:spPr bwMode="auto">
          <a:xfrm>
            <a:off x="955675" y="1847850"/>
            <a:ext cx="177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·B·sen</a:t>
            </a:r>
            <a:r>
              <a:rPr lang="es-ES" sz="1800">
                <a:solidFill>
                  <a:srgbClr val="000099"/>
                </a:solidFill>
                <a:latin typeface="Symbol" pitchFamily="18" charset="2"/>
                <a:cs typeface="Arial" charset="0"/>
              </a:rPr>
              <a:t>q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19860" name="Text Box 52"/>
          <p:cNvSpPr txBox="1">
            <a:spLocks noChangeArrowheads="1"/>
          </p:cNvSpPr>
          <p:nvPr/>
        </p:nvSpPr>
        <p:spPr bwMode="auto">
          <a:xfrm>
            <a:off x="250825" y="3124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Como los electrones se mueven describiendo una trayectoria circular, se ejerce sobre éstos una fuerza centrípeta:</a:t>
            </a:r>
          </a:p>
        </p:txBody>
      </p:sp>
      <p:sp>
        <p:nvSpPr>
          <p:cNvPr id="119864" name="Text Box 56"/>
          <p:cNvSpPr txBox="1">
            <a:spLocks noChangeArrowheads="1"/>
          </p:cNvSpPr>
          <p:nvPr/>
        </p:nvSpPr>
        <p:spPr bwMode="auto">
          <a:xfrm>
            <a:off x="250825" y="436721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Igualando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y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se obtiene:</a:t>
            </a:r>
          </a:p>
        </p:txBody>
      </p:sp>
      <p:sp>
        <p:nvSpPr>
          <p:cNvPr id="119869" name="Text Box 61"/>
          <p:cNvSpPr txBox="1">
            <a:spLocks noChangeArrowheads="1"/>
          </p:cNvSpPr>
          <p:nvPr/>
        </p:nvSpPr>
        <p:spPr bwMode="auto">
          <a:xfrm>
            <a:off x="250825" y="5305425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Despejando q/m, se obtiene:</a:t>
            </a:r>
          </a:p>
        </p:txBody>
      </p:sp>
      <p:sp>
        <p:nvSpPr>
          <p:cNvPr id="119880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Matemático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9881" name="Text Box 73"/>
          <p:cNvSpPr txBox="1">
            <a:spLocks noChangeArrowheads="1"/>
          </p:cNvSpPr>
          <p:nvPr/>
        </p:nvSpPr>
        <p:spPr bwMode="auto">
          <a:xfrm>
            <a:off x="250825" y="2344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el ángulo </a:t>
            </a:r>
            <a:r>
              <a:rPr lang="es-ES" sz="1000" b="1">
                <a:solidFill>
                  <a:srgbClr val="000099"/>
                </a:solidFill>
                <a:latin typeface="Symbol" pitchFamily="18" charset="2"/>
              </a:rPr>
              <a:t>q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es de 90º, la expresión se simplifica.</a:t>
            </a:r>
          </a:p>
        </p:txBody>
      </p:sp>
      <p:sp>
        <p:nvSpPr>
          <p:cNvPr id="119882" name="Rectangle 74"/>
          <p:cNvSpPr>
            <a:spLocks noChangeAspect="1" noChangeArrowheads="1"/>
          </p:cNvSpPr>
          <p:nvPr/>
        </p:nvSpPr>
        <p:spPr bwMode="auto">
          <a:xfrm>
            <a:off x="955675" y="2627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grpSp>
        <p:nvGrpSpPr>
          <p:cNvPr id="119888" name="Group 80"/>
          <p:cNvGrpSpPr>
            <a:grpSpLocks/>
          </p:cNvGrpSpPr>
          <p:nvPr/>
        </p:nvGrpSpPr>
        <p:grpSpPr bwMode="auto">
          <a:xfrm>
            <a:off x="955675" y="3711575"/>
            <a:ext cx="1017588" cy="525463"/>
            <a:chOff x="385" y="2898"/>
            <a:chExt cx="641" cy="331"/>
          </a:xfrm>
        </p:grpSpPr>
        <p:sp>
          <p:nvSpPr>
            <p:cNvPr id="119883" name="Rectangle 75"/>
            <p:cNvSpPr>
              <a:spLocks noChangeAspect="1" noChangeArrowheads="1"/>
            </p:cNvSpPr>
            <p:nvPr/>
          </p:nvSpPr>
          <p:spPr bwMode="auto">
            <a:xfrm>
              <a:off x="385" y="2976"/>
              <a:ext cx="2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F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c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grpSp>
          <p:nvGrpSpPr>
            <p:cNvPr id="119887" name="Group 79"/>
            <p:cNvGrpSpPr>
              <a:grpSpLocks/>
            </p:cNvGrpSpPr>
            <p:nvPr/>
          </p:nvGrpSpPr>
          <p:grpSpPr bwMode="auto">
            <a:xfrm>
              <a:off x="701" y="2898"/>
              <a:ext cx="325" cy="331"/>
              <a:chOff x="365" y="3067"/>
              <a:chExt cx="325" cy="331"/>
            </a:xfrm>
          </p:grpSpPr>
          <p:sp>
            <p:nvSpPr>
              <p:cNvPr id="119884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85" y="3067"/>
                <a:ext cx="305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m·</a:t>
                </a:r>
                <a:r>
                  <a:rPr lang="es-ES" sz="1800" i="1" dirty="0">
                    <a:solidFill>
                      <a:srgbClr val="000099"/>
                    </a:solidFill>
                    <a:cs typeface="Arial" charset="0"/>
                  </a:rPr>
                  <a:t>v</a:t>
                </a:r>
                <a:r>
                  <a:rPr lang="es-ES" sz="1600" baseline="30000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2</a:t>
                </a:r>
                <a:endParaRPr lang="es-ES" sz="1600" baseline="30000" dirty="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19885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476" y="3203"/>
                <a:ext cx="7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19886" name="Line 78"/>
              <p:cNvSpPr>
                <a:spLocks noChangeShapeType="1"/>
              </p:cNvSpPr>
              <p:nvPr/>
            </p:nvSpPr>
            <p:spPr bwMode="auto">
              <a:xfrm>
                <a:off x="365" y="3246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</p:grpSp>
      </p:grpSp>
      <p:grpSp>
        <p:nvGrpSpPr>
          <p:cNvPr id="119895" name="Group 87"/>
          <p:cNvGrpSpPr>
            <a:grpSpLocks/>
          </p:cNvGrpSpPr>
          <p:nvPr/>
        </p:nvGrpSpPr>
        <p:grpSpPr bwMode="auto">
          <a:xfrm>
            <a:off x="955675" y="4649788"/>
            <a:ext cx="1035050" cy="525462"/>
            <a:chOff x="529" y="3476"/>
            <a:chExt cx="652" cy="331"/>
          </a:xfrm>
        </p:grpSpPr>
        <p:sp>
          <p:nvSpPr>
            <p:cNvPr id="119890" name="Rectangle 82"/>
            <p:cNvSpPr>
              <a:spLocks noChangeAspect="1" noChangeArrowheads="1"/>
            </p:cNvSpPr>
            <p:nvPr/>
          </p:nvSpPr>
          <p:spPr bwMode="auto">
            <a:xfrm>
              <a:off x="529" y="3558"/>
              <a:ext cx="3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q·B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2" name="Rectangle 84"/>
            <p:cNvSpPr>
              <a:spLocks noChangeAspect="1" noChangeArrowheads="1"/>
            </p:cNvSpPr>
            <p:nvPr/>
          </p:nvSpPr>
          <p:spPr bwMode="auto">
            <a:xfrm>
              <a:off x="930" y="3476"/>
              <a:ext cx="24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m·</a:t>
              </a:r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3" name="Rectangle 85"/>
            <p:cNvSpPr>
              <a:spLocks noChangeAspect="1" noChangeArrowheads="1"/>
            </p:cNvSpPr>
            <p:nvPr/>
          </p:nvSpPr>
          <p:spPr bwMode="auto">
            <a:xfrm>
              <a:off x="1018" y="3612"/>
              <a:ext cx="7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4" name="Line 86"/>
            <p:cNvSpPr>
              <a:spLocks noChangeShapeType="1"/>
            </p:cNvSpPr>
            <p:nvPr/>
          </p:nvSpPr>
          <p:spPr bwMode="auto">
            <a:xfrm>
              <a:off x="925" y="3655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grpSp>
        <p:nvGrpSpPr>
          <p:cNvPr id="119904" name="Group 96"/>
          <p:cNvGrpSpPr>
            <a:grpSpLocks/>
          </p:cNvGrpSpPr>
          <p:nvPr/>
        </p:nvGrpSpPr>
        <p:grpSpPr bwMode="auto">
          <a:xfrm>
            <a:off x="955675" y="5589588"/>
            <a:ext cx="1004888" cy="628650"/>
            <a:chOff x="460" y="3752"/>
            <a:chExt cx="633" cy="396"/>
          </a:xfrm>
        </p:grpSpPr>
        <p:sp>
          <p:nvSpPr>
            <p:cNvPr id="119897" name="Rectangle 89"/>
            <p:cNvSpPr>
              <a:spLocks noChangeAspect="1" noChangeArrowheads="1"/>
            </p:cNvSpPr>
            <p:nvPr/>
          </p:nvSpPr>
          <p:spPr bwMode="auto">
            <a:xfrm>
              <a:off x="491" y="3752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8" name="Rectangle 90"/>
            <p:cNvSpPr>
              <a:spLocks noChangeAspect="1" noChangeArrowheads="1"/>
            </p:cNvSpPr>
            <p:nvPr/>
          </p:nvSpPr>
          <p:spPr bwMode="auto">
            <a:xfrm>
              <a:off x="922" y="3793"/>
              <a:ext cx="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899" name="Rectangle 91"/>
            <p:cNvSpPr>
              <a:spLocks noChangeAspect="1" noChangeArrowheads="1"/>
            </p:cNvSpPr>
            <p:nvPr/>
          </p:nvSpPr>
          <p:spPr bwMode="auto">
            <a:xfrm>
              <a:off x="863" y="39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00" name="Line 92"/>
            <p:cNvSpPr>
              <a:spLocks noChangeShapeType="1"/>
            </p:cNvSpPr>
            <p:nvPr/>
          </p:nvSpPr>
          <p:spPr bwMode="auto">
            <a:xfrm>
              <a:off x="837" y="3972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19901" name="Line 93"/>
            <p:cNvSpPr>
              <a:spLocks noChangeShapeType="1"/>
            </p:cNvSpPr>
            <p:nvPr/>
          </p:nvSpPr>
          <p:spPr bwMode="auto">
            <a:xfrm>
              <a:off x="460" y="3974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19902" name="Rectangle 94"/>
            <p:cNvSpPr>
              <a:spLocks noChangeAspect="1" noChangeArrowheads="1"/>
            </p:cNvSpPr>
            <p:nvPr/>
          </p:nvSpPr>
          <p:spPr bwMode="auto">
            <a:xfrm>
              <a:off x="673" y="3868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03" name="Rectangle 95"/>
            <p:cNvSpPr>
              <a:spLocks noChangeAspect="1" noChangeArrowheads="1"/>
            </p:cNvSpPr>
            <p:nvPr/>
          </p:nvSpPr>
          <p:spPr bwMode="auto">
            <a:xfrm>
              <a:off x="471" y="394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sp>
        <p:nvSpPr>
          <p:cNvPr id="119905" name="Oval 97"/>
          <p:cNvSpPr>
            <a:spLocks noChangeAspect="1" noChangeArrowheads="1"/>
          </p:cNvSpPr>
          <p:nvPr/>
        </p:nvSpPr>
        <p:spPr bwMode="auto">
          <a:xfrm>
            <a:off x="539750" y="270827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19906" name="Oval 98"/>
          <p:cNvSpPr>
            <a:spLocks noChangeAspect="1" noChangeArrowheads="1"/>
          </p:cNvSpPr>
          <p:nvPr/>
        </p:nvSpPr>
        <p:spPr bwMode="auto">
          <a:xfrm>
            <a:off x="563563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19907" name="Oval 99"/>
          <p:cNvSpPr>
            <a:spLocks noChangeAspect="1" noChangeArrowheads="1"/>
          </p:cNvSpPr>
          <p:nvPr/>
        </p:nvSpPr>
        <p:spPr bwMode="auto">
          <a:xfrm>
            <a:off x="563563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19908" name="Text Box 100"/>
          <p:cNvSpPr txBox="1">
            <a:spLocks noChangeArrowheads="1"/>
          </p:cNvSpPr>
          <p:nvPr/>
        </p:nvSpPr>
        <p:spPr bwMode="auto">
          <a:xfrm>
            <a:off x="4572000" y="1484313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La fuerza eléctrica que se ejerce sobre una partícula que pasa a través de un campo eléctrico se determina con:</a:t>
            </a:r>
          </a:p>
        </p:txBody>
      </p:sp>
      <p:sp>
        <p:nvSpPr>
          <p:cNvPr id="119909" name="Rectangle 101"/>
          <p:cNvSpPr>
            <a:spLocks noChangeAspect="1" noChangeArrowheads="1"/>
          </p:cNvSpPr>
          <p:nvPr/>
        </p:nvSpPr>
        <p:spPr bwMode="auto">
          <a:xfrm>
            <a:off x="5795963" y="1916113"/>
            <a:ext cx="1011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19910" name="Oval 102"/>
          <p:cNvSpPr>
            <a:spLocks noChangeAspect="1" noChangeArrowheads="1"/>
          </p:cNvSpPr>
          <p:nvPr/>
        </p:nvSpPr>
        <p:spPr bwMode="auto">
          <a:xfrm>
            <a:off x="5314950" y="19891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19911" name="Text Box 103"/>
          <p:cNvSpPr txBox="1">
            <a:spLocks noChangeArrowheads="1"/>
          </p:cNvSpPr>
          <p:nvPr/>
        </p:nvSpPr>
        <p:spPr bwMode="auto">
          <a:xfrm>
            <a:off x="4572000" y="2492375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Cuando actúan los campos eléctrico y magnético, y el haz describe una trayectoria recta, las fuerzas eléctrica y magnética son de igual magnitud y sus expresiones se pueden igualar:</a:t>
            </a:r>
          </a:p>
        </p:txBody>
      </p:sp>
      <p:sp>
        <p:nvSpPr>
          <p:cNvPr id="119912" name="Rectangle 104"/>
          <p:cNvSpPr>
            <a:spLocks noChangeAspect="1" noChangeArrowheads="1"/>
          </p:cNvSpPr>
          <p:nvPr/>
        </p:nvSpPr>
        <p:spPr bwMode="auto">
          <a:xfrm>
            <a:off x="5795963" y="31686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4572000" y="3716338"/>
            <a:ext cx="3505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Simplificando y despejando </a:t>
            </a:r>
            <a:r>
              <a:rPr lang="es-MX" sz="1200" i="1">
                <a:solidFill>
                  <a:srgbClr val="000099"/>
                </a:solidFill>
              </a:rPr>
              <a:t>v</a:t>
            </a:r>
            <a:r>
              <a:rPr lang="es-MX" sz="1000" b="1">
                <a:solidFill>
                  <a:srgbClr val="000099"/>
                </a:solidFill>
                <a:latin typeface="Arial" charset="0"/>
              </a:rPr>
              <a:t>, se obtiene:</a:t>
            </a:r>
          </a:p>
        </p:txBody>
      </p:sp>
      <p:grpSp>
        <p:nvGrpSpPr>
          <p:cNvPr id="119919" name="Group 111"/>
          <p:cNvGrpSpPr>
            <a:grpSpLocks/>
          </p:cNvGrpSpPr>
          <p:nvPr/>
        </p:nvGrpSpPr>
        <p:grpSpPr bwMode="auto">
          <a:xfrm>
            <a:off x="5867400" y="4005263"/>
            <a:ext cx="647700" cy="574675"/>
            <a:chOff x="3424" y="2614"/>
            <a:chExt cx="408" cy="362"/>
          </a:xfrm>
        </p:grpSpPr>
        <p:sp>
          <p:nvSpPr>
            <p:cNvPr id="119915" name="Rectangle 107"/>
            <p:cNvSpPr>
              <a:spLocks noChangeAspect="1" noChangeArrowheads="1"/>
            </p:cNvSpPr>
            <p:nvPr/>
          </p:nvSpPr>
          <p:spPr bwMode="auto">
            <a:xfrm>
              <a:off x="3424" y="2696"/>
              <a:ext cx="21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16" name="Rectangle 108"/>
            <p:cNvSpPr>
              <a:spLocks noChangeAspect="1" noChangeArrowheads="1"/>
            </p:cNvSpPr>
            <p:nvPr/>
          </p:nvSpPr>
          <p:spPr bwMode="auto">
            <a:xfrm>
              <a:off x="3690" y="2614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E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17" name="Rectangle 109"/>
            <p:cNvSpPr>
              <a:spLocks noChangeAspect="1" noChangeArrowheads="1"/>
            </p:cNvSpPr>
            <p:nvPr/>
          </p:nvSpPr>
          <p:spPr bwMode="auto">
            <a:xfrm>
              <a:off x="3691" y="2781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19918" name="Line 110"/>
            <p:cNvSpPr>
              <a:spLocks noChangeShapeType="1"/>
            </p:cNvSpPr>
            <p:nvPr/>
          </p:nvSpPr>
          <p:spPr bwMode="auto">
            <a:xfrm>
              <a:off x="3667" y="2793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sp>
        <p:nvSpPr>
          <p:cNvPr id="119920" name="Oval 112"/>
          <p:cNvSpPr>
            <a:spLocks noChangeAspect="1" noChangeArrowheads="1"/>
          </p:cNvSpPr>
          <p:nvPr/>
        </p:nvSpPr>
        <p:spPr bwMode="auto">
          <a:xfrm>
            <a:off x="5314950" y="422116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1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1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1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1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/>
      <p:bldP spid="119858" grpId="0"/>
      <p:bldP spid="119860" grpId="0"/>
      <p:bldP spid="119864" grpId="0"/>
      <p:bldP spid="119869" grpId="0"/>
      <p:bldP spid="119881" grpId="0"/>
      <p:bldP spid="119882" grpId="0"/>
      <p:bldP spid="119905" grpId="0" animBg="1"/>
      <p:bldP spid="119906" grpId="0" animBg="1"/>
      <p:bldP spid="119907" grpId="0" animBg="1"/>
      <p:bldP spid="119908" grpId="0"/>
      <p:bldP spid="119909" grpId="0"/>
      <p:bldP spid="119910" grpId="0" animBg="1"/>
      <p:bldP spid="119911" grpId="0"/>
      <p:bldP spid="119912" grpId="0"/>
      <p:bldP spid="119913" grpId="0"/>
      <p:bldP spid="1199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7523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7528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7531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753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7534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753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3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7539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754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4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7543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7544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45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7546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7547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48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51" name="Text Box 31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7552" name="Freeform 32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53" name="Freeform 33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7558" name="Group 38"/>
          <p:cNvGrpSpPr>
            <a:grpSpLocks/>
          </p:cNvGrpSpPr>
          <p:nvPr/>
        </p:nvGrpSpPr>
        <p:grpSpPr bwMode="auto">
          <a:xfrm>
            <a:off x="7372350" y="4765675"/>
            <a:ext cx="111125" cy="111125"/>
            <a:chOff x="4682" y="2461"/>
            <a:chExt cx="70" cy="70"/>
          </a:xfrm>
        </p:grpSpPr>
        <p:sp>
          <p:nvSpPr>
            <p:cNvPr id="107559" name="Oval 39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60" name="Oval 40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7561" name="Oval 41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3708400" y="2133600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= 0</a:t>
            </a:r>
          </a:p>
        </p:txBody>
      </p:sp>
      <p:sp>
        <p:nvSpPr>
          <p:cNvPr id="41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8" grpId="0" animBg="1"/>
      <p:bldP spid="107552" grpId="0" animBg="1"/>
      <p:bldP spid="1075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08555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08556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8558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08559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60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8563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08564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65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8567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08568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69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08570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08571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72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73" name="Text Box 29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8574" name="Freeform 30"/>
          <p:cNvSpPr>
            <a:spLocks/>
          </p:cNvSpPr>
          <p:nvPr/>
        </p:nvSpPr>
        <p:spPr bwMode="auto">
          <a:xfrm>
            <a:off x="3346450" y="3930650"/>
            <a:ext cx="3649663" cy="566738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899" y="56"/>
              </a:cxn>
              <a:cxn ang="0">
                <a:pos x="2299" y="357"/>
              </a:cxn>
            </a:cxnLst>
            <a:rect l="0" t="0" r="r" b="b"/>
            <a:pathLst>
              <a:path w="2299" h="357">
                <a:moveTo>
                  <a:pt x="0" y="20"/>
                </a:moveTo>
                <a:cubicBezTo>
                  <a:pt x="150" y="26"/>
                  <a:pt x="516" y="0"/>
                  <a:pt x="899" y="56"/>
                </a:cubicBezTo>
                <a:cubicBezTo>
                  <a:pt x="1282" y="112"/>
                  <a:pt x="2007" y="294"/>
                  <a:pt x="2299" y="357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75" name="Freeform 31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7372350" y="4537075"/>
            <a:ext cx="111125" cy="111125"/>
            <a:chOff x="4682" y="2461"/>
            <a:chExt cx="70" cy="70"/>
          </a:xfrm>
        </p:grpSpPr>
        <p:sp>
          <p:nvSpPr>
            <p:cNvPr id="108581" name="Oval 3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8583" name="Oval 3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>
            <a:off x="3519488" y="2133600"/>
            <a:ext cx="123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&lt;&lt;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10595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10602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10603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10604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05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0606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10607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08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0611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10612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13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14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0615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10616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17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0618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20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21" name="Text Box 29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0622" name="Freeform 30"/>
          <p:cNvSpPr>
            <a:spLocks/>
          </p:cNvSpPr>
          <p:nvPr/>
        </p:nvSpPr>
        <p:spPr bwMode="auto">
          <a:xfrm>
            <a:off x="3346450" y="3940175"/>
            <a:ext cx="3649663" cy="31273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899" y="30"/>
              </a:cxn>
              <a:cxn ang="0">
                <a:pos x="2299" y="197"/>
              </a:cxn>
            </a:cxnLst>
            <a:rect l="0" t="0" r="r" b="b"/>
            <a:pathLst>
              <a:path w="2299" h="197">
                <a:moveTo>
                  <a:pt x="0" y="14"/>
                </a:moveTo>
                <a:cubicBezTo>
                  <a:pt x="150" y="17"/>
                  <a:pt x="516" y="0"/>
                  <a:pt x="899" y="30"/>
                </a:cubicBezTo>
                <a:cubicBezTo>
                  <a:pt x="1282" y="60"/>
                  <a:pt x="2007" y="162"/>
                  <a:pt x="2299" y="197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23" name="Freeform 31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24" name="AutoShape 32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0625" name="Text Box 33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10626" name="Text Box 34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0627" name="Text Box 35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10628" name="Group 36"/>
          <p:cNvGrpSpPr>
            <a:grpSpLocks/>
          </p:cNvGrpSpPr>
          <p:nvPr/>
        </p:nvGrpSpPr>
        <p:grpSpPr bwMode="auto">
          <a:xfrm>
            <a:off x="7372350" y="4235450"/>
            <a:ext cx="111125" cy="111125"/>
            <a:chOff x="4682" y="2461"/>
            <a:chExt cx="70" cy="70"/>
          </a:xfrm>
        </p:grpSpPr>
        <p:sp>
          <p:nvSpPr>
            <p:cNvPr id="110629" name="Oval 3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30" name="Oval 3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0631" name="Oval 3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3627438" y="2133600"/>
            <a:ext cx="1020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&lt;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endParaRPr lang="es-ES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11619" name="Freeform 3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1624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11628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1630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11631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32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11636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37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11639" name="Group 23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111640" name="AutoShape 24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41" name="Line 25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11642" name="Group 26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111643" name="Line 27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44" name="AutoShape 28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45" name="Text Box 29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1647" name="Freeform 31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48" name="AutoShape 32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grpSp>
        <p:nvGrpSpPr>
          <p:cNvPr id="111652" name="Group 36"/>
          <p:cNvGrpSpPr>
            <a:grpSpLocks/>
          </p:cNvGrpSpPr>
          <p:nvPr/>
        </p:nvGrpSpPr>
        <p:grpSpPr bwMode="auto">
          <a:xfrm>
            <a:off x="7372350" y="3917950"/>
            <a:ext cx="111125" cy="111125"/>
            <a:chOff x="4682" y="2461"/>
            <a:chExt cx="70" cy="70"/>
          </a:xfrm>
        </p:grpSpPr>
        <p:sp>
          <p:nvSpPr>
            <p:cNvPr id="111653" name="Oval 3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54" name="Oval 3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1655" name="Oval 3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3592513" y="2133600"/>
            <a:ext cx="1090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000066"/>
                </a:solidFill>
                <a:latin typeface="Arial" charset="0"/>
              </a:rPr>
              <a:t>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= F</a:t>
            </a:r>
            <a:r>
              <a:rPr lang="es-ES" sz="2000" b="1" baseline="-2500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s-ES" sz="2000" b="1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111659" name="Line 43"/>
          <p:cNvSpPr>
            <a:spLocks noChangeShapeType="1"/>
          </p:cNvSpPr>
          <p:nvPr/>
        </p:nvSpPr>
        <p:spPr bwMode="auto">
          <a:xfrm flipH="1" flipV="1">
            <a:off x="3352800" y="3962400"/>
            <a:ext cx="35814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177165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endParaRPr lang="es-MX"/>
          </a:p>
        </p:txBody>
      </p:sp>
      <p:pic>
        <p:nvPicPr>
          <p:cNvPr id="116750" name="Picture 14" descr="E-1Thom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613" y="1371600"/>
            <a:ext cx="4421187" cy="4781550"/>
          </a:xfrm>
          <a:prstGeom prst="rect">
            <a:avLst/>
          </a:prstGeom>
          <a:noFill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907704" y="765175"/>
            <a:ext cx="532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57700" name="Freeform 4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57705" name="Group 9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157708" name="Group 12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157709" name="Oval 13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57711" name="Group 15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157712" name="Oval 16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13" name="Oval 17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57716" name="Group 20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157717" name="Oval 2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18" name="Oval 2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7719" name="Rectangle 23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20" name="Freeform 24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21" name="Freeform 25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57722" name="Group 26"/>
          <p:cNvGrpSpPr>
            <a:grpSpLocks/>
          </p:cNvGrpSpPr>
          <p:nvPr/>
        </p:nvGrpSpPr>
        <p:grpSpPr bwMode="auto">
          <a:xfrm>
            <a:off x="7372350" y="4800600"/>
            <a:ext cx="111125" cy="111125"/>
            <a:chOff x="4682" y="2461"/>
            <a:chExt cx="70" cy="70"/>
          </a:xfrm>
        </p:grpSpPr>
        <p:sp>
          <p:nvSpPr>
            <p:cNvPr id="157723" name="Oval 2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24" name="Oval 28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7725" name="Oval 29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7726" name="AutoShape 30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7727" name="Text Box 31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157728" name="Text Box 32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1907704" y="765175"/>
            <a:ext cx="532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5" grpId="0" animBg="1"/>
      <p:bldP spid="1577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73" name="Group 17"/>
          <p:cNvGrpSpPr>
            <a:grpSpLocks/>
          </p:cNvGrpSpPr>
          <p:nvPr/>
        </p:nvGrpSpPr>
        <p:grpSpPr bwMode="auto">
          <a:xfrm>
            <a:off x="3921894" y="2276872"/>
            <a:ext cx="1295400" cy="584200"/>
            <a:chOff x="1024" y="1552"/>
            <a:chExt cx="816" cy="368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 dirty="0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3524870" y="2746772"/>
            <a:ext cx="2127250" cy="1436688"/>
            <a:chOff x="3524870" y="2933700"/>
            <a:chExt cx="2127250" cy="1436688"/>
          </a:xfrm>
        </p:grpSpPr>
        <p:sp>
          <p:nvSpPr>
            <p:cNvPr id="96262" name="AutoShape 6"/>
            <p:cNvSpPr>
              <a:spLocks noChangeArrowheads="1"/>
            </p:cNvSpPr>
            <p:nvPr/>
          </p:nvSpPr>
          <p:spPr bwMode="auto">
            <a:xfrm>
              <a:off x="3524870" y="3554413"/>
              <a:ext cx="2127250" cy="815975"/>
            </a:xfrm>
            <a:prstGeom prst="flowChartTerminator">
              <a:avLst/>
            </a:prstGeom>
            <a:solidFill>
              <a:srgbClr val="0099FF">
                <a:alpha val="49804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 flipV="1">
              <a:off x="4083819" y="2967038"/>
              <a:ext cx="0" cy="7477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4" name="Line 8"/>
            <p:cNvSpPr>
              <a:spLocks noChangeShapeType="1"/>
            </p:cNvSpPr>
            <p:nvPr/>
          </p:nvSpPr>
          <p:spPr bwMode="auto">
            <a:xfrm flipV="1">
              <a:off x="5036319" y="2933700"/>
              <a:ext cx="0" cy="774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5" name="Oval 9"/>
            <p:cNvSpPr>
              <a:spLocks noChangeArrowheads="1"/>
            </p:cNvSpPr>
            <p:nvPr/>
          </p:nvSpPr>
          <p:spPr bwMode="auto">
            <a:xfrm>
              <a:off x="4002857" y="3702050"/>
              <a:ext cx="160337" cy="509588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96266" name="Group 10"/>
            <p:cNvGrpSpPr>
              <a:grpSpLocks/>
            </p:cNvGrpSpPr>
            <p:nvPr/>
          </p:nvGrpSpPr>
          <p:grpSpPr bwMode="auto">
            <a:xfrm>
              <a:off x="4936307" y="3702050"/>
              <a:ext cx="184150" cy="509588"/>
              <a:chOff x="1248" y="1248"/>
              <a:chExt cx="54" cy="150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auto">
              <a:xfrm>
                <a:off x="1248" y="1248"/>
                <a:ext cx="47" cy="150"/>
              </a:xfrm>
              <a:prstGeom prst="ellipse">
                <a:avLst/>
              </a:prstGeom>
              <a:solidFill>
                <a:srgbClr val="DDDDDD"/>
              </a:solidFill>
              <a:ln w="25400">
                <a:solidFill>
                  <a:srgbClr val="848484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auto">
              <a:xfrm>
                <a:off x="1255" y="1248"/>
                <a:ext cx="47" cy="150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848484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3274054" y="786190"/>
            <a:ext cx="26059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Tubo de </a:t>
            </a:r>
            <a:r>
              <a:rPr lang="es-ES" sz="1600" b="1" dirty="0" err="1">
                <a:solidFill>
                  <a:srgbClr val="000099"/>
                </a:solidFill>
                <a:latin typeface="Arial" charset="0"/>
              </a:rPr>
              <a:t>Geissler</a:t>
            </a: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 (~1857)</a:t>
            </a: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946997" y="5066020"/>
            <a:ext cx="70813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800" dirty="0">
                <a:solidFill>
                  <a:srgbClr val="000099"/>
                </a:solidFill>
                <a:latin typeface="Arial" charset="0"/>
              </a:rPr>
              <a:t>Con gas a presión normal se observa poca conductividad, pero aplicando una diferencia de potencial elevada también se aprecian descargas eléctricas.</a:t>
            </a:r>
          </a:p>
        </p:txBody>
      </p:sp>
      <p:sp>
        <p:nvSpPr>
          <p:cNvPr id="2" name="Estrella de 5 puntas 1"/>
          <p:cNvSpPr/>
          <p:nvPr/>
        </p:nvSpPr>
        <p:spPr bwMode="auto">
          <a:xfrm>
            <a:off x="4225106" y="3627496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Estrella de 5 puntas 1"/>
          <p:cNvSpPr/>
          <p:nvPr/>
        </p:nvSpPr>
        <p:spPr bwMode="auto">
          <a:xfrm>
            <a:off x="4123856" y="3820200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Estrella de 5 puntas 1"/>
          <p:cNvSpPr/>
          <p:nvPr/>
        </p:nvSpPr>
        <p:spPr bwMode="auto">
          <a:xfrm>
            <a:off x="4385295" y="3876675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Estrella de 5 puntas 1"/>
          <p:cNvSpPr/>
          <p:nvPr/>
        </p:nvSpPr>
        <p:spPr bwMode="auto">
          <a:xfrm>
            <a:off x="4580856" y="3699818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Estrella de 5 puntas 1"/>
          <p:cNvSpPr/>
          <p:nvPr/>
        </p:nvSpPr>
        <p:spPr bwMode="auto">
          <a:xfrm>
            <a:off x="4758582" y="3872310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Estrella de 5 puntas 1"/>
          <p:cNvSpPr/>
          <p:nvPr/>
        </p:nvSpPr>
        <p:spPr bwMode="auto">
          <a:xfrm>
            <a:off x="4848986" y="3608389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Estrella de 5 puntas 1"/>
          <p:cNvSpPr/>
          <p:nvPr/>
        </p:nvSpPr>
        <p:spPr bwMode="auto">
          <a:xfrm>
            <a:off x="4271987" y="3769916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Estrella de 5 puntas 1"/>
          <p:cNvSpPr/>
          <p:nvPr/>
        </p:nvSpPr>
        <p:spPr bwMode="auto">
          <a:xfrm>
            <a:off x="4571156" y="3820200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Estrella de 5 puntas 1"/>
          <p:cNvSpPr/>
          <p:nvPr/>
        </p:nvSpPr>
        <p:spPr bwMode="auto">
          <a:xfrm>
            <a:off x="4439414" y="3643438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Estrella de 5 puntas 1"/>
          <p:cNvSpPr/>
          <p:nvPr/>
        </p:nvSpPr>
        <p:spPr bwMode="auto">
          <a:xfrm>
            <a:off x="4735542" y="3705848"/>
            <a:ext cx="66675" cy="70098"/>
          </a:xfrm>
          <a:custGeom>
            <a:avLst/>
            <a:gdLst>
              <a:gd name="connsiteX0" fmla="*/ 0 w 144016"/>
              <a:gd name="connsiteY0" fmla="*/ 55009 h 144016"/>
              <a:gd name="connsiteX1" fmla="*/ 55010 w 144016"/>
              <a:gd name="connsiteY1" fmla="*/ 55009 h 144016"/>
              <a:gd name="connsiteX2" fmla="*/ 72008 w 144016"/>
              <a:gd name="connsiteY2" fmla="*/ 0 h 144016"/>
              <a:gd name="connsiteX3" fmla="*/ 89006 w 144016"/>
              <a:gd name="connsiteY3" fmla="*/ 55009 h 144016"/>
              <a:gd name="connsiteX4" fmla="*/ 144016 w 144016"/>
              <a:gd name="connsiteY4" fmla="*/ 55009 h 144016"/>
              <a:gd name="connsiteX5" fmla="*/ 99512 w 144016"/>
              <a:gd name="connsiteY5" fmla="*/ 89006 h 144016"/>
              <a:gd name="connsiteX6" fmla="*/ 116511 w 144016"/>
              <a:gd name="connsiteY6" fmla="*/ 144016 h 144016"/>
              <a:gd name="connsiteX7" fmla="*/ 72008 w 144016"/>
              <a:gd name="connsiteY7" fmla="*/ 110018 h 144016"/>
              <a:gd name="connsiteX8" fmla="*/ 27505 w 144016"/>
              <a:gd name="connsiteY8" fmla="*/ 144016 h 144016"/>
              <a:gd name="connsiteX9" fmla="*/ 44504 w 144016"/>
              <a:gd name="connsiteY9" fmla="*/ 89006 h 144016"/>
              <a:gd name="connsiteX10" fmla="*/ 0 w 144016"/>
              <a:gd name="connsiteY10" fmla="*/ 55009 h 144016"/>
              <a:gd name="connsiteX0" fmla="*/ 0 w 147467"/>
              <a:gd name="connsiteY0" fmla="*/ 55009 h 194022"/>
              <a:gd name="connsiteX1" fmla="*/ 55010 w 147467"/>
              <a:gd name="connsiteY1" fmla="*/ 55009 h 194022"/>
              <a:gd name="connsiteX2" fmla="*/ 72008 w 147467"/>
              <a:gd name="connsiteY2" fmla="*/ 0 h 194022"/>
              <a:gd name="connsiteX3" fmla="*/ 89006 w 147467"/>
              <a:gd name="connsiteY3" fmla="*/ 55009 h 194022"/>
              <a:gd name="connsiteX4" fmla="*/ 144016 w 147467"/>
              <a:gd name="connsiteY4" fmla="*/ 55009 h 194022"/>
              <a:gd name="connsiteX5" fmla="*/ 99512 w 147467"/>
              <a:gd name="connsiteY5" fmla="*/ 89006 h 194022"/>
              <a:gd name="connsiteX6" fmla="*/ 147467 w 147467"/>
              <a:gd name="connsiteY6" fmla="*/ 194022 h 194022"/>
              <a:gd name="connsiteX7" fmla="*/ 72008 w 147467"/>
              <a:gd name="connsiteY7" fmla="*/ 110018 h 194022"/>
              <a:gd name="connsiteX8" fmla="*/ 27505 w 147467"/>
              <a:gd name="connsiteY8" fmla="*/ 144016 h 194022"/>
              <a:gd name="connsiteX9" fmla="*/ 44504 w 147467"/>
              <a:gd name="connsiteY9" fmla="*/ 89006 h 194022"/>
              <a:gd name="connsiteX10" fmla="*/ 0 w 147467"/>
              <a:gd name="connsiteY10" fmla="*/ 55009 h 194022"/>
              <a:gd name="connsiteX0" fmla="*/ 0 w 208309"/>
              <a:gd name="connsiteY0" fmla="*/ 55009 h 194022"/>
              <a:gd name="connsiteX1" fmla="*/ 55010 w 208309"/>
              <a:gd name="connsiteY1" fmla="*/ 55009 h 194022"/>
              <a:gd name="connsiteX2" fmla="*/ 72008 w 208309"/>
              <a:gd name="connsiteY2" fmla="*/ 0 h 194022"/>
              <a:gd name="connsiteX3" fmla="*/ 89006 w 208309"/>
              <a:gd name="connsiteY3" fmla="*/ 55009 h 194022"/>
              <a:gd name="connsiteX4" fmla="*/ 208309 w 208309"/>
              <a:gd name="connsiteY4" fmla="*/ 33578 h 194022"/>
              <a:gd name="connsiteX5" fmla="*/ 99512 w 208309"/>
              <a:gd name="connsiteY5" fmla="*/ 89006 h 194022"/>
              <a:gd name="connsiteX6" fmla="*/ 147467 w 208309"/>
              <a:gd name="connsiteY6" fmla="*/ 194022 h 194022"/>
              <a:gd name="connsiteX7" fmla="*/ 72008 w 208309"/>
              <a:gd name="connsiteY7" fmla="*/ 110018 h 194022"/>
              <a:gd name="connsiteX8" fmla="*/ 27505 w 208309"/>
              <a:gd name="connsiteY8" fmla="*/ 144016 h 194022"/>
              <a:gd name="connsiteX9" fmla="*/ 44504 w 208309"/>
              <a:gd name="connsiteY9" fmla="*/ 89006 h 194022"/>
              <a:gd name="connsiteX10" fmla="*/ 0 w 208309"/>
              <a:gd name="connsiteY10" fmla="*/ 55009 h 194022"/>
              <a:gd name="connsiteX0" fmla="*/ 0 w 208309"/>
              <a:gd name="connsiteY0" fmla="*/ 135971 h 274984"/>
              <a:gd name="connsiteX1" fmla="*/ 55010 w 208309"/>
              <a:gd name="connsiteY1" fmla="*/ 135971 h 274984"/>
              <a:gd name="connsiteX2" fmla="*/ 72008 w 208309"/>
              <a:gd name="connsiteY2" fmla="*/ 0 h 274984"/>
              <a:gd name="connsiteX3" fmla="*/ 89006 w 208309"/>
              <a:gd name="connsiteY3" fmla="*/ 135971 h 274984"/>
              <a:gd name="connsiteX4" fmla="*/ 208309 w 208309"/>
              <a:gd name="connsiteY4" fmla="*/ 114540 h 274984"/>
              <a:gd name="connsiteX5" fmla="*/ 99512 w 208309"/>
              <a:gd name="connsiteY5" fmla="*/ 169968 h 274984"/>
              <a:gd name="connsiteX6" fmla="*/ 147467 w 208309"/>
              <a:gd name="connsiteY6" fmla="*/ 274984 h 274984"/>
              <a:gd name="connsiteX7" fmla="*/ 72008 w 208309"/>
              <a:gd name="connsiteY7" fmla="*/ 190980 h 274984"/>
              <a:gd name="connsiteX8" fmla="*/ 27505 w 208309"/>
              <a:gd name="connsiteY8" fmla="*/ 224978 h 274984"/>
              <a:gd name="connsiteX9" fmla="*/ 44504 w 208309"/>
              <a:gd name="connsiteY9" fmla="*/ 169968 h 274984"/>
              <a:gd name="connsiteX10" fmla="*/ 0 w 208309"/>
              <a:gd name="connsiteY10" fmla="*/ 135971 h 274984"/>
              <a:gd name="connsiteX0" fmla="*/ 0 w 274984"/>
              <a:gd name="connsiteY0" fmla="*/ 119303 h 274984"/>
              <a:gd name="connsiteX1" fmla="*/ 121685 w 274984"/>
              <a:gd name="connsiteY1" fmla="*/ 135971 h 274984"/>
              <a:gd name="connsiteX2" fmla="*/ 138683 w 274984"/>
              <a:gd name="connsiteY2" fmla="*/ 0 h 274984"/>
              <a:gd name="connsiteX3" fmla="*/ 155681 w 274984"/>
              <a:gd name="connsiteY3" fmla="*/ 135971 h 274984"/>
              <a:gd name="connsiteX4" fmla="*/ 274984 w 274984"/>
              <a:gd name="connsiteY4" fmla="*/ 114540 h 274984"/>
              <a:gd name="connsiteX5" fmla="*/ 166187 w 274984"/>
              <a:gd name="connsiteY5" fmla="*/ 169968 h 274984"/>
              <a:gd name="connsiteX6" fmla="*/ 214142 w 274984"/>
              <a:gd name="connsiteY6" fmla="*/ 274984 h 274984"/>
              <a:gd name="connsiteX7" fmla="*/ 138683 w 274984"/>
              <a:gd name="connsiteY7" fmla="*/ 190980 h 274984"/>
              <a:gd name="connsiteX8" fmla="*/ 94180 w 274984"/>
              <a:gd name="connsiteY8" fmla="*/ 224978 h 274984"/>
              <a:gd name="connsiteX9" fmla="*/ 111179 w 274984"/>
              <a:gd name="connsiteY9" fmla="*/ 169968 h 274984"/>
              <a:gd name="connsiteX10" fmla="*/ 0 w 274984"/>
              <a:gd name="connsiteY10" fmla="*/ 119303 h 274984"/>
              <a:gd name="connsiteX0" fmla="*/ 0 w 274984"/>
              <a:gd name="connsiteY0" fmla="*/ 119303 h 282128"/>
              <a:gd name="connsiteX1" fmla="*/ 121685 w 274984"/>
              <a:gd name="connsiteY1" fmla="*/ 135971 h 282128"/>
              <a:gd name="connsiteX2" fmla="*/ 138683 w 274984"/>
              <a:gd name="connsiteY2" fmla="*/ 0 h 282128"/>
              <a:gd name="connsiteX3" fmla="*/ 155681 w 274984"/>
              <a:gd name="connsiteY3" fmla="*/ 135971 h 282128"/>
              <a:gd name="connsiteX4" fmla="*/ 274984 w 274984"/>
              <a:gd name="connsiteY4" fmla="*/ 114540 h 282128"/>
              <a:gd name="connsiteX5" fmla="*/ 166187 w 274984"/>
              <a:gd name="connsiteY5" fmla="*/ 169968 h 282128"/>
              <a:gd name="connsiteX6" fmla="*/ 214142 w 274984"/>
              <a:gd name="connsiteY6" fmla="*/ 274984 h 282128"/>
              <a:gd name="connsiteX7" fmla="*/ 138683 w 274984"/>
              <a:gd name="connsiteY7" fmla="*/ 190980 h 282128"/>
              <a:gd name="connsiteX8" fmla="*/ 56080 w 274984"/>
              <a:gd name="connsiteY8" fmla="*/ 282128 h 282128"/>
              <a:gd name="connsiteX9" fmla="*/ 111179 w 274984"/>
              <a:gd name="connsiteY9" fmla="*/ 169968 h 282128"/>
              <a:gd name="connsiteX10" fmla="*/ 0 w 274984"/>
              <a:gd name="connsiteY10" fmla="*/ 119303 h 28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984" h="282128">
                <a:moveTo>
                  <a:pt x="0" y="119303"/>
                </a:moveTo>
                <a:lnTo>
                  <a:pt x="121685" y="135971"/>
                </a:lnTo>
                <a:lnTo>
                  <a:pt x="138683" y="0"/>
                </a:lnTo>
                <a:lnTo>
                  <a:pt x="155681" y="135971"/>
                </a:lnTo>
                <a:lnTo>
                  <a:pt x="274984" y="114540"/>
                </a:lnTo>
                <a:lnTo>
                  <a:pt x="166187" y="169968"/>
                </a:lnTo>
                <a:lnTo>
                  <a:pt x="214142" y="274984"/>
                </a:lnTo>
                <a:lnTo>
                  <a:pt x="138683" y="190980"/>
                </a:lnTo>
                <a:lnTo>
                  <a:pt x="56080" y="282128"/>
                </a:lnTo>
                <a:lnTo>
                  <a:pt x="111179" y="169968"/>
                </a:lnTo>
                <a:lnTo>
                  <a:pt x="0" y="119303"/>
                </a:lnTo>
                <a:close/>
              </a:path>
            </a:pathLst>
          </a:cu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5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50"/>
                            </p:stCondLst>
                            <p:childTnLst>
                              <p:par>
                                <p:cTn id="7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750"/>
                            </p:stCondLst>
                            <p:childTnLst>
                              <p:par>
                                <p:cTn id="8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250"/>
                            </p:stCondLst>
                            <p:childTnLst>
                              <p:par>
                                <p:cTn id="9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750"/>
                            </p:stCondLst>
                            <p:childTnLst>
                              <p:par>
                                <p:cTn id="10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250"/>
                            </p:stCondLst>
                            <p:childTnLst>
                              <p:par>
                                <p:cTn id="1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2" grpId="0" animBg="1"/>
      <p:bldP spid="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 fuerza magnética que se ejerce sobre los electrones se determina con la expresión de Lorentz.</a:t>
            </a:r>
          </a:p>
        </p:txBody>
      </p:sp>
      <p:sp>
        <p:nvSpPr>
          <p:cNvPr id="159747" name="Rectangle 3"/>
          <p:cNvSpPr>
            <a:spLocks noChangeAspect="1" noChangeArrowheads="1"/>
          </p:cNvSpPr>
          <p:nvPr/>
        </p:nvSpPr>
        <p:spPr bwMode="auto">
          <a:xfrm>
            <a:off x="955675" y="1847850"/>
            <a:ext cx="177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·B·sen</a:t>
            </a:r>
            <a:r>
              <a:rPr lang="es-ES" sz="1800">
                <a:solidFill>
                  <a:srgbClr val="000099"/>
                </a:solidFill>
                <a:latin typeface="Symbol" pitchFamily="18" charset="2"/>
                <a:cs typeface="Arial" charset="0"/>
              </a:rPr>
              <a:t>q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50825" y="3124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Como los electrones se mueven describiendo una trayectoria circular, se ejerce sobre éstos una fuerza centrípeta: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250825" y="436721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Igualando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y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se obtiene: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250825" y="5305425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Despejando q/m, se obtiene: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2411760" y="765175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Matemático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250825" y="2344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el ángulo </a:t>
            </a:r>
            <a:r>
              <a:rPr lang="es-ES" sz="1000" b="1">
                <a:solidFill>
                  <a:srgbClr val="000099"/>
                </a:solidFill>
                <a:latin typeface="Symbol" pitchFamily="18" charset="2"/>
              </a:rPr>
              <a:t>q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es de 90º, la expresión se simplifica.</a:t>
            </a:r>
          </a:p>
        </p:txBody>
      </p:sp>
      <p:sp>
        <p:nvSpPr>
          <p:cNvPr id="159753" name="Rectangle 9"/>
          <p:cNvSpPr>
            <a:spLocks noChangeAspect="1" noChangeArrowheads="1"/>
          </p:cNvSpPr>
          <p:nvPr/>
        </p:nvSpPr>
        <p:spPr bwMode="auto">
          <a:xfrm>
            <a:off x="955675" y="2627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grpSp>
        <p:nvGrpSpPr>
          <p:cNvPr id="159754" name="Group 10"/>
          <p:cNvGrpSpPr>
            <a:grpSpLocks/>
          </p:cNvGrpSpPr>
          <p:nvPr/>
        </p:nvGrpSpPr>
        <p:grpSpPr bwMode="auto">
          <a:xfrm>
            <a:off x="955675" y="3711575"/>
            <a:ext cx="1017588" cy="525463"/>
            <a:chOff x="385" y="2898"/>
            <a:chExt cx="641" cy="331"/>
          </a:xfrm>
        </p:grpSpPr>
        <p:sp>
          <p:nvSpPr>
            <p:cNvPr id="159755" name="Rectangle 11"/>
            <p:cNvSpPr>
              <a:spLocks noChangeAspect="1" noChangeArrowheads="1"/>
            </p:cNvSpPr>
            <p:nvPr/>
          </p:nvSpPr>
          <p:spPr bwMode="auto">
            <a:xfrm>
              <a:off x="385" y="2976"/>
              <a:ext cx="2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F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c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grpSp>
          <p:nvGrpSpPr>
            <p:cNvPr id="159756" name="Group 12"/>
            <p:cNvGrpSpPr>
              <a:grpSpLocks/>
            </p:cNvGrpSpPr>
            <p:nvPr/>
          </p:nvGrpSpPr>
          <p:grpSpPr bwMode="auto">
            <a:xfrm>
              <a:off x="701" y="2898"/>
              <a:ext cx="325" cy="331"/>
              <a:chOff x="365" y="3067"/>
              <a:chExt cx="325" cy="331"/>
            </a:xfrm>
          </p:grpSpPr>
          <p:sp>
            <p:nvSpPr>
              <p:cNvPr id="159757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85" y="3067"/>
                <a:ext cx="305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m·</a:t>
                </a:r>
                <a:r>
                  <a:rPr lang="es-ES" sz="1800" i="1" dirty="0">
                    <a:solidFill>
                      <a:srgbClr val="000099"/>
                    </a:solidFill>
                    <a:cs typeface="Arial" charset="0"/>
                  </a:rPr>
                  <a:t>v</a:t>
                </a:r>
                <a:r>
                  <a:rPr lang="es-ES" sz="1600" baseline="30000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2</a:t>
                </a:r>
                <a:endParaRPr lang="es-ES" sz="1600" baseline="30000" dirty="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9758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476" y="3203"/>
                <a:ext cx="7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9759" name="Line 15"/>
              <p:cNvSpPr>
                <a:spLocks noChangeShapeType="1"/>
              </p:cNvSpPr>
              <p:nvPr/>
            </p:nvSpPr>
            <p:spPr bwMode="auto">
              <a:xfrm>
                <a:off x="365" y="3246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</p:grpSp>
      </p:grpSp>
      <p:grpSp>
        <p:nvGrpSpPr>
          <p:cNvPr id="159760" name="Group 16"/>
          <p:cNvGrpSpPr>
            <a:grpSpLocks/>
          </p:cNvGrpSpPr>
          <p:nvPr/>
        </p:nvGrpSpPr>
        <p:grpSpPr bwMode="auto">
          <a:xfrm>
            <a:off x="955675" y="4649788"/>
            <a:ext cx="1035050" cy="525462"/>
            <a:chOff x="529" y="3476"/>
            <a:chExt cx="652" cy="331"/>
          </a:xfrm>
        </p:grpSpPr>
        <p:sp>
          <p:nvSpPr>
            <p:cNvPr id="159761" name="Rectangle 17"/>
            <p:cNvSpPr>
              <a:spLocks noChangeAspect="1" noChangeArrowheads="1"/>
            </p:cNvSpPr>
            <p:nvPr/>
          </p:nvSpPr>
          <p:spPr bwMode="auto">
            <a:xfrm>
              <a:off x="529" y="3558"/>
              <a:ext cx="3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q·B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2" name="Rectangle 18"/>
            <p:cNvSpPr>
              <a:spLocks noChangeAspect="1" noChangeArrowheads="1"/>
            </p:cNvSpPr>
            <p:nvPr/>
          </p:nvSpPr>
          <p:spPr bwMode="auto">
            <a:xfrm>
              <a:off x="930" y="3476"/>
              <a:ext cx="24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m·</a:t>
              </a:r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3" name="Rectangle 19"/>
            <p:cNvSpPr>
              <a:spLocks noChangeAspect="1" noChangeArrowheads="1"/>
            </p:cNvSpPr>
            <p:nvPr/>
          </p:nvSpPr>
          <p:spPr bwMode="auto">
            <a:xfrm>
              <a:off x="1018" y="3612"/>
              <a:ext cx="7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4" name="Line 20"/>
            <p:cNvSpPr>
              <a:spLocks noChangeShapeType="1"/>
            </p:cNvSpPr>
            <p:nvPr/>
          </p:nvSpPr>
          <p:spPr bwMode="auto">
            <a:xfrm>
              <a:off x="925" y="3655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grpSp>
        <p:nvGrpSpPr>
          <p:cNvPr id="159765" name="Group 21"/>
          <p:cNvGrpSpPr>
            <a:grpSpLocks/>
          </p:cNvGrpSpPr>
          <p:nvPr/>
        </p:nvGrpSpPr>
        <p:grpSpPr bwMode="auto">
          <a:xfrm>
            <a:off x="955675" y="5589588"/>
            <a:ext cx="1004888" cy="628650"/>
            <a:chOff x="460" y="3752"/>
            <a:chExt cx="633" cy="396"/>
          </a:xfrm>
        </p:grpSpPr>
        <p:sp>
          <p:nvSpPr>
            <p:cNvPr id="159766" name="Rectangle 22"/>
            <p:cNvSpPr>
              <a:spLocks noChangeAspect="1" noChangeArrowheads="1"/>
            </p:cNvSpPr>
            <p:nvPr/>
          </p:nvSpPr>
          <p:spPr bwMode="auto">
            <a:xfrm>
              <a:off x="491" y="3752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7" name="Rectangle 23"/>
            <p:cNvSpPr>
              <a:spLocks noChangeAspect="1" noChangeArrowheads="1"/>
            </p:cNvSpPr>
            <p:nvPr/>
          </p:nvSpPr>
          <p:spPr bwMode="auto">
            <a:xfrm>
              <a:off x="922" y="3793"/>
              <a:ext cx="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8" name="Rectangle 24"/>
            <p:cNvSpPr>
              <a:spLocks noChangeAspect="1" noChangeArrowheads="1"/>
            </p:cNvSpPr>
            <p:nvPr/>
          </p:nvSpPr>
          <p:spPr bwMode="auto">
            <a:xfrm>
              <a:off x="863" y="39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69" name="Line 25"/>
            <p:cNvSpPr>
              <a:spLocks noChangeShapeType="1"/>
            </p:cNvSpPr>
            <p:nvPr/>
          </p:nvSpPr>
          <p:spPr bwMode="auto">
            <a:xfrm>
              <a:off x="837" y="3972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9770" name="Line 26"/>
            <p:cNvSpPr>
              <a:spLocks noChangeShapeType="1"/>
            </p:cNvSpPr>
            <p:nvPr/>
          </p:nvSpPr>
          <p:spPr bwMode="auto">
            <a:xfrm>
              <a:off x="460" y="3974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9771" name="Rectangle 27"/>
            <p:cNvSpPr>
              <a:spLocks noChangeAspect="1" noChangeArrowheads="1"/>
            </p:cNvSpPr>
            <p:nvPr/>
          </p:nvSpPr>
          <p:spPr bwMode="auto">
            <a:xfrm>
              <a:off x="673" y="3868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72" name="Rectangle 28"/>
            <p:cNvSpPr>
              <a:spLocks noChangeAspect="1" noChangeArrowheads="1"/>
            </p:cNvSpPr>
            <p:nvPr/>
          </p:nvSpPr>
          <p:spPr bwMode="auto">
            <a:xfrm>
              <a:off x="471" y="394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sp>
        <p:nvSpPr>
          <p:cNvPr id="159773" name="Oval 29"/>
          <p:cNvSpPr>
            <a:spLocks noChangeAspect="1" noChangeArrowheads="1"/>
          </p:cNvSpPr>
          <p:nvPr/>
        </p:nvSpPr>
        <p:spPr bwMode="auto">
          <a:xfrm>
            <a:off x="539750" y="270827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9774" name="Oval 30"/>
          <p:cNvSpPr>
            <a:spLocks noChangeAspect="1" noChangeArrowheads="1"/>
          </p:cNvSpPr>
          <p:nvPr/>
        </p:nvSpPr>
        <p:spPr bwMode="auto">
          <a:xfrm>
            <a:off x="563563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9775" name="Oval 31"/>
          <p:cNvSpPr>
            <a:spLocks noChangeAspect="1" noChangeArrowheads="1"/>
          </p:cNvSpPr>
          <p:nvPr/>
        </p:nvSpPr>
        <p:spPr bwMode="auto">
          <a:xfrm>
            <a:off x="563563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9776" name="Text Box 32"/>
          <p:cNvSpPr txBox="1">
            <a:spLocks noChangeArrowheads="1"/>
          </p:cNvSpPr>
          <p:nvPr/>
        </p:nvSpPr>
        <p:spPr bwMode="auto">
          <a:xfrm>
            <a:off x="4572000" y="1484313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La fuerza eléctrica que se ejerce sobre una partícula que pasa a través de un campo eléctrico se determina con:</a:t>
            </a:r>
          </a:p>
        </p:txBody>
      </p:sp>
      <p:sp>
        <p:nvSpPr>
          <p:cNvPr id="159777" name="Rectangle 33"/>
          <p:cNvSpPr>
            <a:spLocks noChangeAspect="1" noChangeArrowheads="1"/>
          </p:cNvSpPr>
          <p:nvPr/>
        </p:nvSpPr>
        <p:spPr bwMode="auto">
          <a:xfrm>
            <a:off x="5795963" y="1916113"/>
            <a:ext cx="1011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9778" name="Oval 34"/>
          <p:cNvSpPr>
            <a:spLocks noChangeAspect="1" noChangeArrowheads="1"/>
          </p:cNvSpPr>
          <p:nvPr/>
        </p:nvSpPr>
        <p:spPr bwMode="auto">
          <a:xfrm>
            <a:off x="5314950" y="19891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9779" name="Text Box 35"/>
          <p:cNvSpPr txBox="1">
            <a:spLocks noChangeArrowheads="1"/>
          </p:cNvSpPr>
          <p:nvPr/>
        </p:nvSpPr>
        <p:spPr bwMode="auto">
          <a:xfrm>
            <a:off x="4572000" y="2492375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Cuando actúan los campos eléctrico y magnético, y el haz describe una trayectoria recta, las fuerzas eléctrica y magnética son de igual magnitud y sus expresiones se pueden igualar:</a:t>
            </a:r>
          </a:p>
        </p:txBody>
      </p:sp>
      <p:sp>
        <p:nvSpPr>
          <p:cNvPr id="159780" name="Rectangle 36"/>
          <p:cNvSpPr>
            <a:spLocks noChangeAspect="1" noChangeArrowheads="1"/>
          </p:cNvSpPr>
          <p:nvPr/>
        </p:nvSpPr>
        <p:spPr bwMode="auto">
          <a:xfrm>
            <a:off x="5795963" y="31686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 = q·E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9781" name="Text Box 37"/>
          <p:cNvSpPr txBox="1">
            <a:spLocks noChangeArrowheads="1"/>
          </p:cNvSpPr>
          <p:nvPr/>
        </p:nvSpPr>
        <p:spPr bwMode="auto">
          <a:xfrm>
            <a:off x="4572000" y="3716338"/>
            <a:ext cx="3505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MX" sz="1000" b="1">
                <a:solidFill>
                  <a:srgbClr val="000099"/>
                </a:solidFill>
                <a:latin typeface="Arial" charset="0"/>
              </a:rPr>
              <a:t>Simplificando y despejando </a:t>
            </a:r>
            <a:r>
              <a:rPr lang="es-MX" sz="1200" i="1">
                <a:solidFill>
                  <a:srgbClr val="000099"/>
                </a:solidFill>
              </a:rPr>
              <a:t>v</a:t>
            </a:r>
            <a:r>
              <a:rPr lang="es-MX" sz="1000" b="1">
                <a:solidFill>
                  <a:srgbClr val="000099"/>
                </a:solidFill>
                <a:latin typeface="Arial" charset="0"/>
              </a:rPr>
              <a:t>, se obtiene:</a:t>
            </a:r>
          </a:p>
        </p:txBody>
      </p:sp>
      <p:grpSp>
        <p:nvGrpSpPr>
          <p:cNvPr id="159782" name="Group 38"/>
          <p:cNvGrpSpPr>
            <a:grpSpLocks/>
          </p:cNvGrpSpPr>
          <p:nvPr/>
        </p:nvGrpSpPr>
        <p:grpSpPr bwMode="auto">
          <a:xfrm>
            <a:off x="5867400" y="4005263"/>
            <a:ext cx="647700" cy="574675"/>
            <a:chOff x="3424" y="2614"/>
            <a:chExt cx="408" cy="362"/>
          </a:xfrm>
        </p:grpSpPr>
        <p:sp>
          <p:nvSpPr>
            <p:cNvPr id="159783" name="Rectangle 39"/>
            <p:cNvSpPr>
              <a:spLocks noChangeAspect="1" noChangeArrowheads="1"/>
            </p:cNvSpPr>
            <p:nvPr/>
          </p:nvSpPr>
          <p:spPr bwMode="auto">
            <a:xfrm>
              <a:off x="3424" y="2696"/>
              <a:ext cx="21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84" name="Rectangle 40"/>
            <p:cNvSpPr>
              <a:spLocks noChangeAspect="1" noChangeArrowheads="1"/>
            </p:cNvSpPr>
            <p:nvPr/>
          </p:nvSpPr>
          <p:spPr bwMode="auto">
            <a:xfrm>
              <a:off x="3690" y="2614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E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85" name="Rectangle 41"/>
            <p:cNvSpPr>
              <a:spLocks noChangeAspect="1" noChangeArrowheads="1"/>
            </p:cNvSpPr>
            <p:nvPr/>
          </p:nvSpPr>
          <p:spPr bwMode="auto">
            <a:xfrm>
              <a:off x="3691" y="2781"/>
              <a:ext cx="1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>
              <a:off x="3667" y="2793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sp>
        <p:nvSpPr>
          <p:cNvPr id="159787" name="Oval 43"/>
          <p:cNvSpPr>
            <a:spLocks noChangeAspect="1" noChangeArrowheads="1"/>
          </p:cNvSpPr>
          <p:nvPr/>
        </p:nvSpPr>
        <p:spPr bwMode="auto">
          <a:xfrm>
            <a:off x="5314950" y="422116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>
            <a:off x="4572000" y="1557338"/>
            <a:ext cx="3455988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9790" name="Line 46"/>
          <p:cNvSpPr>
            <a:spLocks noChangeShapeType="1"/>
          </p:cNvSpPr>
          <p:nvPr/>
        </p:nvSpPr>
        <p:spPr bwMode="auto">
          <a:xfrm flipH="1">
            <a:off x="4572000" y="1557338"/>
            <a:ext cx="3313113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5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88" grpId="0" animBg="1"/>
      <p:bldP spid="1597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 fuerza magnética que se ejerce sobre los electrones se determina con la expresión de Lorentz.</a:t>
            </a:r>
          </a:p>
        </p:txBody>
      </p:sp>
      <p:sp>
        <p:nvSpPr>
          <p:cNvPr id="155651" name="Rectangle 3"/>
          <p:cNvSpPr>
            <a:spLocks noChangeAspect="1" noChangeArrowheads="1"/>
          </p:cNvSpPr>
          <p:nvPr/>
        </p:nvSpPr>
        <p:spPr bwMode="auto">
          <a:xfrm>
            <a:off x="955675" y="1847850"/>
            <a:ext cx="177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·B·sen</a:t>
            </a:r>
            <a:r>
              <a:rPr lang="es-ES" sz="1800">
                <a:solidFill>
                  <a:srgbClr val="000099"/>
                </a:solidFill>
                <a:latin typeface="Symbol" pitchFamily="18" charset="2"/>
                <a:cs typeface="Arial" charset="0"/>
              </a:rPr>
              <a:t>q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3124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Como los electrones se mueven describiendo una trayectoria circular, se ejerce sobre éstos una fuerza centrípeta: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50825" y="436721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Igualando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y F</a:t>
            </a:r>
            <a:r>
              <a:rPr lang="es-ES" sz="1000" b="1" baseline="-25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se obtiene: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50825" y="5305425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Despejando q/m, se obtiene: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50825" y="2344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el ángulo </a:t>
            </a:r>
            <a:r>
              <a:rPr lang="es-ES" sz="1000" b="1">
                <a:solidFill>
                  <a:srgbClr val="000099"/>
                </a:solidFill>
                <a:latin typeface="Symbol" pitchFamily="18" charset="2"/>
              </a:rPr>
              <a:t>q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es de 90º, la expresión se simplifica.</a:t>
            </a:r>
          </a:p>
        </p:txBody>
      </p:sp>
      <p:sp>
        <p:nvSpPr>
          <p:cNvPr id="155659" name="Rectangle 11"/>
          <p:cNvSpPr>
            <a:spLocks noChangeAspect="1" noChangeArrowheads="1"/>
          </p:cNvSpPr>
          <p:nvPr/>
        </p:nvSpPr>
        <p:spPr bwMode="auto">
          <a:xfrm>
            <a:off x="955675" y="2627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F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m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·B</a:t>
            </a:r>
            <a:endParaRPr lang="es-ES" sz="1800">
              <a:solidFill>
                <a:srgbClr val="000099"/>
              </a:solidFill>
              <a:latin typeface="Symbol" pitchFamily="18" charset="2"/>
            </a:endParaRPr>
          </a:p>
        </p:txBody>
      </p:sp>
      <p:grpSp>
        <p:nvGrpSpPr>
          <p:cNvPr id="155660" name="Group 12"/>
          <p:cNvGrpSpPr>
            <a:grpSpLocks/>
          </p:cNvGrpSpPr>
          <p:nvPr/>
        </p:nvGrpSpPr>
        <p:grpSpPr bwMode="auto">
          <a:xfrm>
            <a:off x="955675" y="3711575"/>
            <a:ext cx="1017588" cy="525463"/>
            <a:chOff x="385" y="2898"/>
            <a:chExt cx="641" cy="331"/>
          </a:xfrm>
        </p:grpSpPr>
        <p:sp>
          <p:nvSpPr>
            <p:cNvPr id="155661" name="Rectangle 13"/>
            <p:cNvSpPr>
              <a:spLocks noChangeAspect="1" noChangeArrowheads="1"/>
            </p:cNvSpPr>
            <p:nvPr/>
          </p:nvSpPr>
          <p:spPr bwMode="auto">
            <a:xfrm>
              <a:off x="385" y="2976"/>
              <a:ext cx="2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F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c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grpSp>
          <p:nvGrpSpPr>
            <p:cNvPr id="155662" name="Group 14"/>
            <p:cNvGrpSpPr>
              <a:grpSpLocks/>
            </p:cNvGrpSpPr>
            <p:nvPr/>
          </p:nvGrpSpPr>
          <p:grpSpPr bwMode="auto">
            <a:xfrm>
              <a:off x="701" y="2898"/>
              <a:ext cx="325" cy="331"/>
              <a:chOff x="365" y="3067"/>
              <a:chExt cx="325" cy="331"/>
            </a:xfrm>
          </p:grpSpPr>
          <p:sp>
            <p:nvSpPr>
              <p:cNvPr id="15566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385" y="3067"/>
                <a:ext cx="305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m·</a:t>
                </a:r>
                <a:r>
                  <a:rPr lang="es-ES" sz="1800" i="1" dirty="0">
                    <a:solidFill>
                      <a:srgbClr val="000099"/>
                    </a:solidFill>
                    <a:cs typeface="Arial" charset="0"/>
                  </a:rPr>
                  <a:t>v</a:t>
                </a:r>
                <a:r>
                  <a:rPr lang="es-ES" sz="1600" baseline="30000" dirty="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2</a:t>
                </a:r>
                <a:endParaRPr lang="es-ES" sz="1600" baseline="30000" dirty="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5664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476" y="3203"/>
                <a:ext cx="7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r</a:t>
                </a:r>
                <a:endParaRPr lang="es-ES" sz="1800" baseline="30000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55665" name="Line 17"/>
              <p:cNvSpPr>
                <a:spLocks noChangeShapeType="1"/>
              </p:cNvSpPr>
              <p:nvPr/>
            </p:nvSpPr>
            <p:spPr bwMode="auto">
              <a:xfrm>
                <a:off x="365" y="3246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</p:grpSp>
      </p:grpSp>
      <p:grpSp>
        <p:nvGrpSpPr>
          <p:cNvPr id="155666" name="Group 18"/>
          <p:cNvGrpSpPr>
            <a:grpSpLocks/>
          </p:cNvGrpSpPr>
          <p:nvPr/>
        </p:nvGrpSpPr>
        <p:grpSpPr bwMode="auto">
          <a:xfrm>
            <a:off x="955675" y="4649788"/>
            <a:ext cx="1035050" cy="525462"/>
            <a:chOff x="529" y="3476"/>
            <a:chExt cx="652" cy="331"/>
          </a:xfrm>
        </p:grpSpPr>
        <p:sp>
          <p:nvSpPr>
            <p:cNvPr id="155667" name="Rectangle 19"/>
            <p:cNvSpPr>
              <a:spLocks noChangeAspect="1" noChangeArrowheads="1"/>
            </p:cNvSpPr>
            <p:nvPr/>
          </p:nvSpPr>
          <p:spPr bwMode="auto">
            <a:xfrm>
              <a:off x="529" y="3558"/>
              <a:ext cx="3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q·B 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68" name="Rectangle 20"/>
            <p:cNvSpPr>
              <a:spLocks noChangeAspect="1" noChangeArrowheads="1"/>
            </p:cNvSpPr>
            <p:nvPr/>
          </p:nvSpPr>
          <p:spPr bwMode="auto">
            <a:xfrm>
              <a:off x="930" y="3476"/>
              <a:ext cx="24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m·</a:t>
              </a:r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69" name="Rectangle 21"/>
            <p:cNvSpPr>
              <a:spLocks noChangeAspect="1" noChangeArrowheads="1"/>
            </p:cNvSpPr>
            <p:nvPr/>
          </p:nvSpPr>
          <p:spPr bwMode="auto">
            <a:xfrm>
              <a:off x="1018" y="3612"/>
              <a:ext cx="7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0" name="Line 22"/>
            <p:cNvSpPr>
              <a:spLocks noChangeShapeType="1"/>
            </p:cNvSpPr>
            <p:nvPr/>
          </p:nvSpPr>
          <p:spPr bwMode="auto">
            <a:xfrm>
              <a:off x="925" y="3655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grpSp>
        <p:nvGrpSpPr>
          <p:cNvPr id="155671" name="Group 23"/>
          <p:cNvGrpSpPr>
            <a:grpSpLocks/>
          </p:cNvGrpSpPr>
          <p:nvPr/>
        </p:nvGrpSpPr>
        <p:grpSpPr bwMode="auto">
          <a:xfrm>
            <a:off x="955675" y="5589588"/>
            <a:ext cx="1004888" cy="628650"/>
            <a:chOff x="460" y="3752"/>
            <a:chExt cx="633" cy="396"/>
          </a:xfrm>
        </p:grpSpPr>
        <p:sp>
          <p:nvSpPr>
            <p:cNvPr id="155672" name="Rectangle 24"/>
            <p:cNvSpPr>
              <a:spLocks noChangeAspect="1" noChangeArrowheads="1"/>
            </p:cNvSpPr>
            <p:nvPr/>
          </p:nvSpPr>
          <p:spPr bwMode="auto">
            <a:xfrm>
              <a:off x="491" y="3752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3" name="Rectangle 25"/>
            <p:cNvSpPr>
              <a:spLocks noChangeAspect="1" noChangeArrowheads="1"/>
            </p:cNvSpPr>
            <p:nvPr/>
          </p:nvSpPr>
          <p:spPr bwMode="auto">
            <a:xfrm>
              <a:off x="922" y="3793"/>
              <a:ext cx="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4" name="Rectangle 26"/>
            <p:cNvSpPr>
              <a:spLocks noChangeAspect="1" noChangeArrowheads="1"/>
            </p:cNvSpPr>
            <p:nvPr/>
          </p:nvSpPr>
          <p:spPr bwMode="auto">
            <a:xfrm>
              <a:off x="863" y="39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  <a:endParaRPr lang="es-ES" sz="1800" baseline="300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5" name="Line 27"/>
            <p:cNvSpPr>
              <a:spLocks noChangeShapeType="1"/>
            </p:cNvSpPr>
            <p:nvPr/>
          </p:nvSpPr>
          <p:spPr bwMode="auto">
            <a:xfrm>
              <a:off x="837" y="3972"/>
              <a:ext cx="25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76" name="Line 28"/>
            <p:cNvSpPr>
              <a:spLocks noChangeShapeType="1"/>
            </p:cNvSpPr>
            <p:nvPr/>
          </p:nvSpPr>
          <p:spPr bwMode="auto">
            <a:xfrm>
              <a:off x="460" y="3974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77" name="Rectangle 29"/>
            <p:cNvSpPr>
              <a:spLocks noChangeAspect="1" noChangeArrowheads="1"/>
            </p:cNvSpPr>
            <p:nvPr/>
          </p:nvSpPr>
          <p:spPr bwMode="auto">
            <a:xfrm>
              <a:off x="673" y="3868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78" name="Rectangle 30"/>
            <p:cNvSpPr>
              <a:spLocks noChangeAspect="1" noChangeArrowheads="1"/>
            </p:cNvSpPr>
            <p:nvPr/>
          </p:nvSpPr>
          <p:spPr bwMode="auto">
            <a:xfrm>
              <a:off x="471" y="394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sp>
        <p:nvSpPr>
          <p:cNvPr id="155679" name="Oval 31"/>
          <p:cNvSpPr>
            <a:spLocks noChangeAspect="1" noChangeArrowheads="1"/>
          </p:cNvSpPr>
          <p:nvPr/>
        </p:nvSpPr>
        <p:spPr bwMode="auto">
          <a:xfrm>
            <a:off x="539750" y="270827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5680" name="Oval 32"/>
          <p:cNvSpPr>
            <a:spLocks noChangeAspect="1" noChangeArrowheads="1"/>
          </p:cNvSpPr>
          <p:nvPr/>
        </p:nvSpPr>
        <p:spPr bwMode="auto">
          <a:xfrm>
            <a:off x="563563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5681" name="Oval 33"/>
          <p:cNvSpPr>
            <a:spLocks noChangeAspect="1" noChangeArrowheads="1"/>
          </p:cNvSpPr>
          <p:nvPr/>
        </p:nvSpPr>
        <p:spPr bwMode="auto">
          <a:xfrm>
            <a:off x="563563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5682" name="Text Box 34"/>
          <p:cNvSpPr txBox="1">
            <a:spLocks noChangeArrowheads="1"/>
          </p:cNvSpPr>
          <p:nvPr/>
        </p:nvSpPr>
        <p:spPr bwMode="auto">
          <a:xfrm>
            <a:off x="4572000" y="141287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Cuando una partícula cargada es acelerada por una diferencia de potencial, adquiere una energía cinética.</a:t>
            </a:r>
          </a:p>
        </p:txBody>
      </p:sp>
      <p:sp>
        <p:nvSpPr>
          <p:cNvPr id="155683" name="Rectangle 35"/>
          <p:cNvSpPr>
            <a:spLocks noChangeAspect="1" noChangeArrowheads="1"/>
          </p:cNvSpPr>
          <p:nvPr/>
        </p:nvSpPr>
        <p:spPr bwMode="auto">
          <a:xfrm>
            <a:off x="5276850" y="1847850"/>
            <a:ext cx="1047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c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q·</a:t>
            </a:r>
            <a:r>
              <a:rPr lang="es-ES" sz="2000">
                <a:solidFill>
                  <a:srgbClr val="000099"/>
                </a:solidFill>
                <a:cs typeface="Arial" charset="0"/>
              </a:rPr>
              <a:t>V</a:t>
            </a:r>
            <a:endParaRPr lang="es-ES" sz="2000">
              <a:solidFill>
                <a:srgbClr val="000099"/>
              </a:solidFill>
            </a:endParaRPr>
          </a:p>
        </p:txBody>
      </p:sp>
      <p:sp>
        <p:nvSpPr>
          <p:cNvPr id="155684" name="Oval 36"/>
          <p:cNvSpPr>
            <a:spLocks noChangeAspect="1" noChangeArrowheads="1"/>
          </p:cNvSpPr>
          <p:nvPr/>
        </p:nvSpPr>
        <p:spPr bwMode="auto">
          <a:xfrm>
            <a:off x="4932363" y="1965325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5686" name="Rectangle 38"/>
          <p:cNvSpPr>
            <a:spLocks noChangeAspect="1" noChangeArrowheads="1"/>
          </p:cNvSpPr>
          <p:nvPr/>
        </p:nvSpPr>
        <p:spPr bwMode="auto">
          <a:xfrm>
            <a:off x="5292725" y="234950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E</a:t>
            </a:r>
            <a:r>
              <a:rPr lang="es-ES" sz="1800" baseline="-25000">
                <a:solidFill>
                  <a:srgbClr val="000099"/>
                </a:solidFill>
                <a:latin typeface="Arial" charset="0"/>
                <a:cs typeface="Arial" charset="0"/>
              </a:rPr>
              <a:t>c</a:t>
            </a:r>
            <a:r>
              <a:rPr lang="es-ES" sz="1800">
                <a:solidFill>
                  <a:srgbClr val="000099"/>
                </a:solidFill>
                <a:latin typeface="Arial" charset="0"/>
                <a:cs typeface="Arial" charset="0"/>
              </a:rPr>
              <a:t> = ½ m·</a:t>
            </a:r>
            <a:r>
              <a:rPr lang="es-ES" sz="1800" i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800" baseline="3000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endParaRPr lang="es-ES" sz="2000" baseline="30000">
              <a:solidFill>
                <a:srgbClr val="000099"/>
              </a:solidFill>
            </a:endParaRPr>
          </a:p>
        </p:txBody>
      </p:sp>
      <p:sp>
        <p:nvSpPr>
          <p:cNvPr id="155687" name="Oval 39"/>
          <p:cNvSpPr>
            <a:spLocks noChangeAspect="1" noChangeArrowheads="1"/>
          </p:cNvSpPr>
          <p:nvPr/>
        </p:nvSpPr>
        <p:spPr bwMode="auto">
          <a:xfrm>
            <a:off x="4956175" y="24209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4572000" y="2852738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Las expresiones se pueden igualar para obtener:</a:t>
            </a:r>
          </a:p>
        </p:txBody>
      </p:sp>
      <p:sp>
        <p:nvSpPr>
          <p:cNvPr id="155689" name="Rectangle 41"/>
          <p:cNvSpPr>
            <a:spLocks noChangeAspect="1" noChangeArrowheads="1"/>
          </p:cNvSpPr>
          <p:nvPr/>
        </p:nvSpPr>
        <p:spPr bwMode="auto">
          <a:xfrm>
            <a:off x="5292725" y="3154363"/>
            <a:ext cx="1537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/>
            <a:r>
              <a:rPr lang="es-ES" sz="1800" dirty="0" err="1">
                <a:solidFill>
                  <a:srgbClr val="000099"/>
                </a:solidFill>
                <a:latin typeface="Arial" charset="0"/>
                <a:cs typeface="Arial" charset="0"/>
              </a:rPr>
              <a:t>q·</a:t>
            </a:r>
            <a:r>
              <a:rPr lang="es-ES" sz="2000" dirty="0" err="1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2000" dirty="0">
                <a:solidFill>
                  <a:srgbClr val="000099"/>
                </a:solidFill>
                <a:cs typeface="Arial" charset="0"/>
              </a:rPr>
              <a:t> </a:t>
            </a:r>
            <a:r>
              <a:rPr lang="es-ES" sz="1800" dirty="0">
                <a:solidFill>
                  <a:srgbClr val="000099"/>
                </a:solidFill>
                <a:latin typeface="Arial" charset="0"/>
                <a:cs typeface="Arial" charset="0"/>
              </a:rPr>
              <a:t>= ½ m·</a:t>
            </a:r>
            <a:r>
              <a:rPr lang="es-ES" sz="1800" i="1" dirty="0">
                <a:solidFill>
                  <a:srgbClr val="000099"/>
                </a:solidFill>
                <a:cs typeface="Arial" charset="0"/>
              </a:rPr>
              <a:t>v</a:t>
            </a:r>
            <a:r>
              <a:rPr lang="es-ES" sz="1600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155700" name="Group 52"/>
          <p:cNvGrpSpPr>
            <a:grpSpLocks/>
          </p:cNvGrpSpPr>
          <p:nvPr/>
        </p:nvGrpSpPr>
        <p:grpSpPr bwMode="auto">
          <a:xfrm>
            <a:off x="5364163" y="3633788"/>
            <a:ext cx="1077912" cy="658812"/>
            <a:chOff x="3424" y="2931"/>
            <a:chExt cx="679" cy="415"/>
          </a:xfrm>
        </p:grpSpPr>
        <p:sp>
          <p:nvSpPr>
            <p:cNvPr id="155692" name="Rectangle 44"/>
            <p:cNvSpPr>
              <a:spLocks noChangeAspect="1" noChangeArrowheads="1"/>
            </p:cNvSpPr>
            <p:nvPr/>
          </p:nvSpPr>
          <p:spPr bwMode="auto">
            <a:xfrm>
              <a:off x="3455" y="2931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93" name="Rectangle 45"/>
            <p:cNvSpPr>
              <a:spLocks noChangeAspect="1" noChangeArrowheads="1"/>
            </p:cNvSpPr>
            <p:nvPr/>
          </p:nvSpPr>
          <p:spPr bwMode="auto">
            <a:xfrm>
              <a:off x="3883" y="2956"/>
              <a:ext cx="13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 dirty="0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600" baseline="300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55694" name="Rectangle 46"/>
            <p:cNvSpPr>
              <a:spLocks noChangeAspect="1" noChangeArrowheads="1"/>
            </p:cNvSpPr>
            <p:nvPr/>
          </p:nvSpPr>
          <p:spPr bwMode="auto">
            <a:xfrm>
              <a:off x="3823" y="3132"/>
              <a:ext cx="25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2000" baseline="30000">
                <a:solidFill>
                  <a:srgbClr val="000099"/>
                </a:solidFill>
              </a:endParaRPr>
            </a:p>
          </p:txBody>
        </p:sp>
        <p:sp>
          <p:nvSpPr>
            <p:cNvPr id="155695" name="Line 47"/>
            <p:cNvSpPr>
              <a:spLocks noChangeShapeType="1"/>
            </p:cNvSpPr>
            <p:nvPr/>
          </p:nvSpPr>
          <p:spPr bwMode="auto">
            <a:xfrm>
              <a:off x="3801" y="3151"/>
              <a:ext cx="302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96" name="Line 48"/>
            <p:cNvSpPr>
              <a:spLocks noChangeShapeType="1"/>
            </p:cNvSpPr>
            <p:nvPr/>
          </p:nvSpPr>
          <p:spPr bwMode="auto">
            <a:xfrm>
              <a:off x="3424" y="3153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697" name="Rectangle 49"/>
            <p:cNvSpPr>
              <a:spLocks noChangeAspect="1" noChangeArrowheads="1"/>
            </p:cNvSpPr>
            <p:nvPr/>
          </p:nvSpPr>
          <p:spPr bwMode="auto">
            <a:xfrm>
              <a:off x="3637" y="3047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698" name="Rectangle 50"/>
            <p:cNvSpPr>
              <a:spLocks noChangeAspect="1" noChangeArrowheads="1"/>
            </p:cNvSpPr>
            <p:nvPr/>
          </p:nvSpPr>
          <p:spPr bwMode="auto">
            <a:xfrm>
              <a:off x="3435" y="3119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</p:grpSp>
      <p:grpSp>
        <p:nvGrpSpPr>
          <p:cNvPr id="155715" name="Group 67"/>
          <p:cNvGrpSpPr>
            <a:grpSpLocks/>
          </p:cNvGrpSpPr>
          <p:nvPr/>
        </p:nvGrpSpPr>
        <p:grpSpPr bwMode="auto">
          <a:xfrm>
            <a:off x="5364163" y="4405313"/>
            <a:ext cx="1439862" cy="608012"/>
            <a:chOff x="3288" y="3378"/>
            <a:chExt cx="907" cy="383"/>
          </a:xfrm>
        </p:grpSpPr>
        <p:sp>
          <p:nvSpPr>
            <p:cNvPr id="155702" name="Rectangle 54"/>
            <p:cNvSpPr>
              <a:spLocks noChangeAspect="1" noChangeArrowheads="1"/>
            </p:cNvSpPr>
            <p:nvPr/>
          </p:nvSpPr>
          <p:spPr bwMode="auto">
            <a:xfrm>
              <a:off x="3989" y="3378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03" name="Rectangle 55"/>
            <p:cNvSpPr>
              <a:spLocks noChangeAspect="1" noChangeArrowheads="1"/>
            </p:cNvSpPr>
            <p:nvPr/>
          </p:nvSpPr>
          <p:spPr bwMode="auto">
            <a:xfrm>
              <a:off x="3288" y="3497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 i="1">
                  <a:solidFill>
                    <a:srgbClr val="000099"/>
                  </a:solidFill>
                  <a:cs typeface="Arial" charset="0"/>
                </a:rPr>
                <a:t>v 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55704" name="Rectangle 56"/>
            <p:cNvSpPr>
              <a:spLocks noChangeAspect="1" noChangeArrowheads="1"/>
            </p:cNvSpPr>
            <p:nvPr/>
          </p:nvSpPr>
          <p:spPr bwMode="auto">
            <a:xfrm>
              <a:off x="3606" y="3475"/>
              <a:ext cx="29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</a:p>
          </p:txBody>
        </p:sp>
        <p:sp>
          <p:nvSpPr>
            <p:cNvPr id="155706" name="Line 58"/>
            <p:cNvSpPr>
              <a:spLocks noChangeShapeType="1"/>
            </p:cNvSpPr>
            <p:nvPr/>
          </p:nvSpPr>
          <p:spPr bwMode="auto">
            <a:xfrm>
              <a:off x="3958" y="3600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708" name="Rectangle 60"/>
            <p:cNvSpPr>
              <a:spLocks noChangeAspect="1" noChangeArrowheads="1"/>
            </p:cNvSpPr>
            <p:nvPr/>
          </p:nvSpPr>
          <p:spPr bwMode="auto">
            <a:xfrm>
              <a:off x="3969" y="3566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09" name="AutoShape 61"/>
            <p:cNvSpPr>
              <a:spLocks noChangeArrowheads="1"/>
            </p:cNvSpPr>
            <p:nvPr/>
          </p:nvSpPr>
          <p:spPr bwMode="auto">
            <a:xfrm>
              <a:off x="3923" y="3438"/>
              <a:ext cx="227" cy="289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155714" name="Group 66"/>
            <p:cNvGrpSpPr>
              <a:grpSpLocks/>
            </p:cNvGrpSpPr>
            <p:nvPr/>
          </p:nvGrpSpPr>
          <p:grpSpPr bwMode="auto">
            <a:xfrm>
              <a:off x="3522" y="3402"/>
              <a:ext cx="673" cy="346"/>
              <a:chOff x="4251" y="2919"/>
              <a:chExt cx="846" cy="284"/>
            </a:xfrm>
          </p:grpSpPr>
          <p:sp>
            <p:nvSpPr>
              <p:cNvPr id="155710" name="Line 62"/>
              <p:cNvSpPr>
                <a:spLocks noChangeShapeType="1"/>
              </p:cNvSpPr>
              <p:nvPr/>
            </p:nvSpPr>
            <p:spPr bwMode="auto">
              <a:xfrm>
                <a:off x="4251" y="3144"/>
                <a:ext cx="35" cy="59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5711" name="Line 63"/>
              <p:cNvSpPr>
                <a:spLocks noChangeShapeType="1"/>
              </p:cNvSpPr>
              <p:nvPr/>
            </p:nvSpPr>
            <p:spPr bwMode="auto">
              <a:xfrm flipV="1">
                <a:off x="4286" y="2919"/>
                <a:ext cx="34" cy="28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5712" name="Line 64"/>
              <p:cNvSpPr>
                <a:spLocks noChangeShapeType="1"/>
              </p:cNvSpPr>
              <p:nvPr/>
            </p:nvSpPr>
            <p:spPr bwMode="auto">
              <a:xfrm>
                <a:off x="4320" y="2919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5713" name="Line 65"/>
              <p:cNvSpPr>
                <a:spLocks noChangeShapeType="1"/>
              </p:cNvSpPr>
              <p:nvPr/>
            </p:nvSpPr>
            <p:spPr bwMode="auto">
              <a:xfrm>
                <a:off x="5097" y="2919"/>
                <a:ext cx="0" cy="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155716" name="Text Box 68"/>
          <p:cNvSpPr txBox="1">
            <a:spLocks noChangeArrowheads="1"/>
          </p:cNvSpPr>
          <p:nvPr/>
        </p:nvSpPr>
        <p:spPr bwMode="auto">
          <a:xfrm>
            <a:off x="4572000" y="5229225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De esta forma se puede sustituir la expresión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7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en la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para obtener:</a:t>
            </a:r>
          </a:p>
        </p:txBody>
      </p:sp>
      <p:sp>
        <p:nvSpPr>
          <p:cNvPr id="155717" name="Oval 69"/>
          <p:cNvSpPr>
            <a:spLocks noChangeAspect="1" noChangeArrowheads="1"/>
          </p:cNvSpPr>
          <p:nvPr/>
        </p:nvSpPr>
        <p:spPr bwMode="auto">
          <a:xfrm>
            <a:off x="4956175" y="3860800"/>
            <a:ext cx="241300" cy="2397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155718" name="Oval 70"/>
          <p:cNvSpPr>
            <a:spLocks noChangeAspect="1" noChangeArrowheads="1"/>
          </p:cNvSpPr>
          <p:nvPr/>
        </p:nvSpPr>
        <p:spPr bwMode="auto">
          <a:xfrm>
            <a:off x="4956175" y="4652963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grpSp>
        <p:nvGrpSpPr>
          <p:cNvPr id="155739" name="Group 91"/>
          <p:cNvGrpSpPr>
            <a:grpSpLocks/>
          </p:cNvGrpSpPr>
          <p:nvPr/>
        </p:nvGrpSpPr>
        <p:grpSpPr bwMode="auto">
          <a:xfrm>
            <a:off x="5389563" y="5516563"/>
            <a:ext cx="1104900" cy="744537"/>
            <a:chOff x="1780" y="2290"/>
            <a:chExt cx="696" cy="469"/>
          </a:xfrm>
        </p:grpSpPr>
        <p:sp>
          <p:nvSpPr>
            <p:cNvPr id="155723" name="Rectangle 75"/>
            <p:cNvSpPr>
              <a:spLocks noChangeAspect="1" noChangeArrowheads="1"/>
            </p:cNvSpPr>
            <p:nvPr/>
          </p:nvSpPr>
          <p:spPr bwMode="auto">
            <a:xfrm>
              <a:off x="1811" y="2290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24" name="Rectangle 76"/>
            <p:cNvSpPr>
              <a:spLocks noChangeAspect="1" noChangeArrowheads="1"/>
            </p:cNvSpPr>
            <p:nvPr/>
          </p:nvSpPr>
          <p:spPr bwMode="auto">
            <a:xfrm>
              <a:off x="1989" y="2417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55725" name="Rectangle 77"/>
            <p:cNvSpPr>
              <a:spLocks noChangeAspect="1" noChangeArrowheads="1"/>
            </p:cNvSpPr>
            <p:nvPr/>
          </p:nvSpPr>
          <p:spPr bwMode="auto">
            <a:xfrm>
              <a:off x="2170" y="2305"/>
              <a:ext cx="25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endParaRPr lang="es-ES" sz="18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5726" name="Line 78"/>
            <p:cNvSpPr>
              <a:spLocks noChangeShapeType="1"/>
            </p:cNvSpPr>
            <p:nvPr/>
          </p:nvSpPr>
          <p:spPr bwMode="auto">
            <a:xfrm>
              <a:off x="1780" y="2512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55727" name="Rectangle 79"/>
            <p:cNvSpPr>
              <a:spLocks noChangeAspect="1" noChangeArrowheads="1"/>
            </p:cNvSpPr>
            <p:nvPr/>
          </p:nvSpPr>
          <p:spPr bwMode="auto">
            <a:xfrm>
              <a:off x="1791" y="2478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55728" name="AutoShape 80"/>
            <p:cNvSpPr>
              <a:spLocks noChangeArrowheads="1"/>
            </p:cNvSpPr>
            <p:nvPr/>
          </p:nvSpPr>
          <p:spPr bwMode="auto">
            <a:xfrm>
              <a:off x="2154" y="2561"/>
              <a:ext cx="227" cy="19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55734" name="Rectangle 86"/>
            <p:cNvSpPr>
              <a:spLocks noChangeAspect="1" noChangeArrowheads="1"/>
            </p:cNvSpPr>
            <p:nvPr/>
          </p:nvSpPr>
          <p:spPr bwMode="auto">
            <a:xfrm>
              <a:off x="2170" y="2553"/>
              <a:ext cx="2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B·r</a:t>
              </a:r>
            </a:p>
          </p:txBody>
        </p:sp>
        <p:sp>
          <p:nvSpPr>
            <p:cNvPr id="155735" name="Rectangle 87"/>
            <p:cNvSpPr>
              <a:spLocks noChangeAspect="1" noChangeArrowheads="1"/>
            </p:cNvSpPr>
            <p:nvPr/>
          </p:nvSpPr>
          <p:spPr bwMode="auto">
            <a:xfrm>
              <a:off x="2388" y="2560"/>
              <a:ext cx="7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55737" name="Line 89"/>
            <p:cNvSpPr>
              <a:spLocks noChangeShapeType="1"/>
            </p:cNvSpPr>
            <p:nvPr/>
          </p:nvSpPr>
          <p:spPr bwMode="auto">
            <a:xfrm>
              <a:off x="2129" y="2513"/>
              <a:ext cx="347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</p:grpSp>
      <p:sp>
        <p:nvSpPr>
          <p:cNvPr id="155740" name="Oval 92"/>
          <p:cNvSpPr>
            <a:spLocks noChangeAspect="1" noChangeArrowheads="1"/>
          </p:cNvSpPr>
          <p:nvPr/>
        </p:nvSpPr>
        <p:spPr bwMode="auto">
          <a:xfrm>
            <a:off x="4956175" y="58054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2411760" y="765175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Matemático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5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82" grpId="0"/>
      <p:bldP spid="155683" grpId="0"/>
      <p:bldP spid="155684" grpId="0" animBg="1"/>
      <p:bldP spid="155686" grpId="0"/>
      <p:bldP spid="155687" grpId="0" animBg="1"/>
      <p:bldP spid="155688" grpId="0"/>
      <p:bldP spid="155689" grpId="0"/>
      <p:bldP spid="155716" grpId="0"/>
      <p:bldP spid="155717" grpId="0" animBg="1"/>
      <p:bldP spid="155718" grpId="0" animBg="1"/>
      <p:bldP spid="1557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250825" y="1484313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Si el campo magnético se genera con un par de bobinas de Helmholtz, entonces la intensidad del campo generado se determinaría con la expresión:</a:t>
            </a:r>
          </a:p>
        </p:txBody>
      </p:sp>
      <p:sp>
        <p:nvSpPr>
          <p:cNvPr id="160802" name="Oval 34"/>
          <p:cNvSpPr>
            <a:spLocks noChangeAspect="1" noChangeArrowheads="1"/>
          </p:cNvSpPr>
          <p:nvPr/>
        </p:nvSpPr>
        <p:spPr bwMode="auto">
          <a:xfrm>
            <a:off x="611188" y="232568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160805" name="Text Box 37"/>
          <p:cNvSpPr txBox="1">
            <a:spLocks noChangeArrowheads="1"/>
          </p:cNvSpPr>
          <p:nvPr/>
        </p:nvSpPr>
        <p:spPr bwMode="auto">
          <a:xfrm>
            <a:off x="250825" y="2989263"/>
            <a:ext cx="3505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Sustituyendo la expresión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9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 en la </a:t>
            </a:r>
            <a:r>
              <a:rPr lang="es-ES" sz="1000" b="1">
                <a:solidFill>
                  <a:srgbClr val="FF0000"/>
                </a:solidFill>
                <a:latin typeface="Arial" charset="0"/>
              </a:rPr>
              <a:t>8</a:t>
            </a:r>
            <a:r>
              <a:rPr lang="es-ES" sz="1000" b="1">
                <a:solidFill>
                  <a:srgbClr val="000099"/>
                </a:solidFill>
                <a:latin typeface="Arial" charset="0"/>
              </a:rPr>
              <a:t>, se tendría:</a:t>
            </a:r>
          </a:p>
        </p:txBody>
      </p:sp>
      <p:sp>
        <p:nvSpPr>
          <p:cNvPr id="160840" name="Oval 72"/>
          <p:cNvSpPr>
            <a:spLocks noChangeAspect="1" noChangeArrowheads="1"/>
          </p:cNvSpPr>
          <p:nvPr/>
        </p:nvSpPr>
        <p:spPr bwMode="auto">
          <a:xfrm>
            <a:off x="611188" y="3716338"/>
            <a:ext cx="241300" cy="2397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 b="1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grpSp>
        <p:nvGrpSpPr>
          <p:cNvPr id="160851" name="Group 83"/>
          <p:cNvGrpSpPr>
            <a:grpSpLocks/>
          </p:cNvGrpSpPr>
          <p:nvPr/>
        </p:nvGrpSpPr>
        <p:grpSpPr bwMode="auto">
          <a:xfrm>
            <a:off x="1042988" y="2014538"/>
            <a:ext cx="1166812" cy="874712"/>
            <a:chOff x="3152" y="2269"/>
            <a:chExt cx="735" cy="551"/>
          </a:xfrm>
        </p:grpSpPr>
        <p:sp>
          <p:nvSpPr>
            <p:cNvPr id="160833" name="Rectangle 65"/>
            <p:cNvSpPr>
              <a:spLocks noChangeAspect="1" noChangeArrowheads="1"/>
            </p:cNvSpPr>
            <p:nvPr/>
          </p:nvSpPr>
          <p:spPr bwMode="auto">
            <a:xfrm>
              <a:off x="3469" y="2269"/>
              <a:ext cx="39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endParaRPr lang="es-ES" sz="18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839" name="Line 71"/>
            <p:cNvSpPr>
              <a:spLocks noChangeShapeType="1"/>
            </p:cNvSpPr>
            <p:nvPr/>
          </p:nvSpPr>
          <p:spPr bwMode="auto">
            <a:xfrm>
              <a:off x="3449" y="2496"/>
              <a:ext cx="43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41" name="Rectangle 73"/>
            <p:cNvSpPr>
              <a:spLocks noChangeAspect="1" noChangeArrowheads="1"/>
            </p:cNvSpPr>
            <p:nvPr/>
          </p:nvSpPr>
          <p:spPr bwMode="auto">
            <a:xfrm>
              <a:off x="3152" y="2432"/>
              <a:ext cx="2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B =</a:t>
              </a:r>
            </a:p>
          </p:txBody>
        </p:sp>
        <p:grpSp>
          <p:nvGrpSpPr>
            <p:cNvPr id="160850" name="Group 82"/>
            <p:cNvGrpSpPr>
              <a:grpSpLocks/>
            </p:cNvGrpSpPr>
            <p:nvPr/>
          </p:nvGrpSpPr>
          <p:grpSpPr bwMode="auto">
            <a:xfrm>
              <a:off x="3485" y="2520"/>
              <a:ext cx="382" cy="300"/>
              <a:chOff x="3560" y="1667"/>
              <a:chExt cx="382" cy="300"/>
            </a:xfrm>
          </p:grpSpPr>
          <p:sp>
            <p:nvSpPr>
              <p:cNvPr id="160836" name="AutoShape 68"/>
              <p:cNvSpPr>
                <a:spLocks noChangeArrowheads="1"/>
              </p:cNvSpPr>
              <p:nvPr/>
            </p:nvSpPr>
            <p:spPr bwMode="auto">
              <a:xfrm>
                <a:off x="3560" y="1688"/>
                <a:ext cx="182" cy="272"/>
              </a:xfrm>
              <a:prstGeom prst="bracketPair">
                <a:avLst>
                  <a:gd name="adj" fmla="val 16667"/>
                </a:avLst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60842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3617" y="1671"/>
                <a:ext cx="84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400" b="1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5</a:t>
                </a:r>
                <a:endParaRPr lang="es-ES" sz="1400" b="1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sp>
            <p:nvSpPr>
              <p:cNvPr id="160843" name="Line 75"/>
              <p:cNvSpPr>
                <a:spLocks noChangeShapeType="1"/>
              </p:cNvSpPr>
              <p:nvPr/>
            </p:nvSpPr>
            <p:spPr bwMode="auto">
              <a:xfrm>
                <a:off x="3586" y="1829"/>
                <a:ext cx="143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lIns="18000" tIns="18000" rIns="18000" bIns="18000" anchor="ctr"/>
              <a:lstStyle/>
              <a:p>
                <a:endParaRPr lang="es-MX"/>
              </a:p>
            </p:txBody>
          </p:sp>
          <p:sp>
            <p:nvSpPr>
              <p:cNvPr id="160844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616" y="1811"/>
                <a:ext cx="84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400" b="1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4</a:t>
                </a:r>
                <a:endParaRPr lang="es-ES" sz="1400" b="1">
                  <a:solidFill>
                    <a:srgbClr val="000099"/>
                  </a:solidFill>
                  <a:latin typeface="Symbol" pitchFamily="18" charset="2"/>
                </a:endParaRPr>
              </a:p>
            </p:txBody>
          </p:sp>
          <p:grpSp>
            <p:nvGrpSpPr>
              <p:cNvPr id="160849" name="Group 81"/>
              <p:cNvGrpSpPr>
                <a:grpSpLocks/>
              </p:cNvGrpSpPr>
              <p:nvPr/>
            </p:nvGrpSpPr>
            <p:grpSpPr bwMode="auto">
              <a:xfrm>
                <a:off x="3757" y="1667"/>
                <a:ext cx="61" cy="171"/>
                <a:chOff x="3993" y="1625"/>
                <a:chExt cx="61" cy="171"/>
              </a:xfrm>
            </p:grpSpPr>
            <p:grpSp>
              <p:nvGrpSpPr>
                <p:cNvPr id="160848" name="Group 80"/>
                <p:cNvGrpSpPr>
                  <a:grpSpLocks/>
                </p:cNvGrpSpPr>
                <p:nvPr/>
              </p:nvGrpSpPr>
              <p:grpSpPr bwMode="auto">
                <a:xfrm>
                  <a:off x="3993" y="1625"/>
                  <a:ext cx="58" cy="99"/>
                  <a:chOff x="3993" y="1625"/>
                  <a:chExt cx="58" cy="99"/>
                </a:xfrm>
              </p:grpSpPr>
              <p:sp>
                <p:nvSpPr>
                  <p:cNvPr id="16083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000" y="1680"/>
                    <a:ext cx="4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18000" tIns="18000" rIns="18000" bIns="18000" anchor="ctr"/>
                  <a:lstStyle/>
                  <a:p>
                    <a:endParaRPr lang="es-MX"/>
                  </a:p>
                </p:txBody>
              </p:sp>
              <p:sp>
                <p:nvSpPr>
                  <p:cNvPr id="160838" name="Rectangle 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93" y="1625"/>
                    <a:ext cx="58" cy="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18000" tIns="18000" rIns="18000" bIns="18000">
                    <a:spAutoFit/>
                    <a:flatTx/>
                  </a:bodyPr>
                  <a:lstStyle/>
                  <a:p>
                    <a:pPr algn="l"/>
                    <a:r>
                      <a:rPr lang="es-ES" sz="1200" baseline="30000">
                        <a:solidFill>
                          <a:srgbClr val="000099"/>
                        </a:solidFill>
                        <a:latin typeface="Arial" charset="0"/>
                        <a:cs typeface="Arial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60845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996" y="1697"/>
                  <a:ext cx="58" cy="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000" tIns="18000" rIns="18000" bIns="18000">
                  <a:spAutoFit/>
                  <a:flatTx/>
                </a:bodyPr>
                <a:lstStyle/>
                <a:p>
                  <a:pPr algn="l"/>
                  <a:r>
                    <a:rPr lang="es-ES" sz="1200" baseline="30000">
                      <a:solidFill>
                        <a:srgbClr val="000099"/>
                      </a:solidFill>
                      <a:latin typeface="Arial" charset="0"/>
                      <a:cs typeface="Arial" charset="0"/>
                    </a:rPr>
                    <a:t>2</a:t>
                  </a:r>
                </a:p>
              </p:txBody>
            </p:sp>
          </p:grpSp>
          <p:sp>
            <p:nvSpPr>
              <p:cNvPr id="160847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3800" y="1729"/>
                <a:ext cx="142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000" tIns="18000" rIns="18000" bIns="18000">
                <a:spAutoFit/>
                <a:flatTx/>
              </a:bodyPr>
              <a:lstStyle/>
              <a:p>
                <a:pPr algn="l"/>
                <a:r>
                  <a:rPr lang="es-ES" sz="1800">
                    <a:solidFill>
                      <a:srgbClr val="000099"/>
                    </a:solidFill>
                    <a:latin typeface="Arial" charset="0"/>
                    <a:cs typeface="Arial" charset="0"/>
                  </a:rPr>
                  <a:t>·a</a:t>
                </a:r>
              </a:p>
            </p:txBody>
          </p:sp>
        </p:grpSp>
      </p:grpSp>
      <p:grpSp>
        <p:nvGrpSpPr>
          <p:cNvPr id="160890" name="Group 122"/>
          <p:cNvGrpSpPr>
            <a:grpSpLocks/>
          </p:cNvGrpSpPr>
          <p:nvPr/>
        </p:nvGrpSpPr>
        <p:grpSpPr bwMode="auto">
          <a:xfrm>
            <a:off x="1042988" y="3357563"/>
            <a:ext cx="1828800" cy="820737"/>
            <a:chOff x="3005" y="2931"/>
            <a:chExt cx="1152" cy="517"/>
          </a:xfrm>
        </p:grpSpPr>
        <p:sp>
          <p:nvSpPr>
            <p:cNvPr id="160853" name="Rectangle 85"/>
            <p:cNvSpPr>
              <a:spLocks noChangeAspect="1" noChangeArrowheads="1"/>
            </p:cNvSpPr>
            <p:nvPr/>
          </p:nvSpPr>
          <p:spPr bwMode="auto">
            <a:xfrm>
              <a:off x="3434" y="3234"/>
              <a:ext cx="59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(N·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·r)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868" name="Rectangle 100"/>
            <p:cNvSpPr>
              <a:spLocks noChangeAspect="1" noChangeArrowheads="1"/>
            </p:cNvSpPr>
            <p:nvPr/>
          </p:nvSpPr>
          <p:spPr bwMode="auto">
            <a:xfrm>
              <a:off x="3036" y="3015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69" name="Rectangle 101"/>
            <p:cNvSpPr>
              <a:spLocks noChangeAspect="1" noChangeArrowheads="1"/>
            </p:cNvSpPr>
            <p:nvPr/>
          </p:nvSpPr>
          <p:spPr bwMode="auto">
            <a:xfrm>
              <a:off x="3198" y="3137"/>
              <a:ext cx="10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160870" name="Rectangle 102"/>
            <p:cNvSpPr>
              <a:spLocks noChangeAspect="1" noChangeArrowheads="1"/>
            </p:cNvSpPr>
            <p:nvPr/>
          </p:nvSpPr>
          <p:spPr bwMode="auto">
            <a:xfrm>
              <a:off x="3402" y="2976"/>
              <a:ext cx="29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</a:p>
          </p:txBody>
        </p:sp>
        <p:sp>
          <p:nvSpPr>
            <p:cNvPr id="160871" name="Line 103"/>
            <p:cNvSpPr>
              <a:spLocks noChangeShapeType="1"/>
            </p:cNvSpPr>
            <p:nvPr/>
          </p:nvSpPr>
          <p:spPr bwMode="auto">
            <a:xfrm>
              <a:off x="3005" y="3237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72" name="Rectangle 104"/>
            <p:cNvSpPr>
              <a:spLocks noChangeAspect="1" noChangeArrowheads="1"/>
            </p:cNvSpPr>
            <p:nvPr/>
          </p:nvSpPr>
          <p:spPr bwMode="auto">
            <a:xfrm>
              <a:off x="3016" y="3203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76" name="Line 108"/>
            <p:cNvSpPr>
              <a:spLocks noChangeShapeType="1"/>
            </p:cNvSpPr>
            <p:nvPr/>
          </p:nvSpPr>
          <p:spPr bwMode="auto">
            <a:xfrm>
              <a:off x="3379" y="3249"/>
              <a:ext cx="77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79" name="AutoShape 111"/>
            <p:cNvSpPr>
              <a:spLocks noChangeArrowheads="1"/>
            </p:cNvSpPr>
            <p:nvPr/>
          </p:nvSpPr>
          <p:spPr bwMode="auto">
            <a:xfrm>
              <a:off x="3722" y="2952"/>
              <a:ext cx="182" cy="27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880" name="Rectangle 112"/>
            <p:cNvSpPr>
              <a:spLocks noChangeAspect="1" noChangeArrowheads="1"/>
            </p:cNvSpPr>
            <p:nvPr/>
          </p:nvSpPr>
          <p:spPr bwMode="auto">
            <a:xfrm>
              <a:off x="3779" y="2935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5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81" name="Line 113"/>
            <p:cNvSpPr>
              <a:spLocks noChangeShapeType="1"/>
            </p:cNvSpPr>
            <p:nvPr/>
          </p:nvSpPr>
          <p:spPr bwMode="auto">
            <a:xfrm>
              <a:off x="3748" y="3093"/>
              <a:ext cx="14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882" name="Rectangle 114"/>
            <p:cNvSpPr>
              <a:spLocks noChangeAspect="1" noChangeArrowheads="1"/>
            </p:cNvSpPr>
            <p:nvPr/>
          </p:nvSpPr>
          <p:spPr bwMode="auto">
            <a:xfrm>
              <a:off x="3778" y="3075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4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886" name="Rectangle 118"/>
            <p:cNvSpPr>
              <a:spLocks noChangeAspect="1" noChangeArrowheads="1"/>
            </p:cNvSpPr>
            <p:nvPr/>
          </p:nvSpPr>
          <p:spPr bwMode="auto">
            <a:xfrm>
              <a:off x="3919" y="2931"/>
              <a:ext cx="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60887" name="Rectangle 119"/>
            <p:cNvSpPr>
              <a:spLocks noChangeAspect="1" noChangeArrowheads="1"/>
            </p:cNvSpPr>
            <p:nvPr/>
          </p:nvSpPr>
          <p:spPr bwMode="auto">
            <a:xfrm>
              <a:off x="4088" y="3036"/>
              <a:ext cx="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aseline="300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888" name="Rectangle 120"/>
            <p:cNvSpPr>
              <a:spLocks noChangeAspect="1" noChangeArrowheads="1"/>
            </p:cNvSpPr>
            <p:nvPr/>
          </p:nvSpPr>
          <p:spPr bwMode="auto">
            <a:xfrm>
              <a:off x="3962" y="2993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·a</a:t>
              </a:r>
            </a:p>
          </p:txBody>
        </p:sp>
        <p:sp>
          <p:nvSpPr>
            <p:cNvPr id="160889" name="Rectangle 121"/>
            <p:cNvSpPr>
              <a:spLocks noChangeAspect="1" noChangeArrowheads="1"/>
            </p:cNvSpPr>
            <p:nvPr/>
          </p:nvSpPr>
          <p:spPr bwMode="auto">
            <a:xfrm>
              <a:off x="4000" y="3271"/>
              <a:ext cx="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60891" name="Text Box 123"/>
          <p:cNvSpPr txBox="1">
            <a:spLocks noChangeArrowheads="1"/>
          </p:cNvSpPr>
          <p:nvPr/>
        </p:nvSpPr>
        <p:spPr bwMode="auto">
          <a:xfrm>
            <a:off x="250825" y="4429125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000" b="1">
                <a:solidFill>
                  <a:srgbClr val="000099"/>
                </a:solidFill>
                <a:latin typeface="Arial" charset="0"/>
              </a:rPr>
              <a:t>Se requieren solo dos variables para obtener un modelo matemático lineal. Una opción es mantener la corriente constante y otra es mantener el voltaje constante. En tales casos se obtendrían las expresiones siguientes:</a:t>
            </a:r>
          </a:p>
        </p:txBody>
      </p:sp>
      <p:grpSp>
        <p:nvGrpSpPr>
          <p:cNvPr id="160949" name="Group 181"/>
          <p:cNvGrpSpPr>
            <a:grpSpLocks/>
          </p:cNvGrpSpPr>
          <p:nvPr/>
        </p:nvGrpSpPr>
        <p:grpSpPr bwMode="auto">
          <a:xfrm>
            <a:off x="5043488" y="1484313"/>
            <a:ext cx="2270125" cy="1082675"/>
            <a:chOff x="3537" y="935"/>
            <a:chExt cx="1430" cy="682"/>
          </a:xfrm>
        </p:grpSpPr>
        <p:sp>
          <p:nvSpPr>
            <p:cNvPr id="160908" name="Rectangle 140"/>
            <p:cNvSpPr>
              <a:spLocks noChangeAspect="1" noChangeArrowheads="1"/>
            </p:cNvSpPr>
            <p:nvPr/>
          </p:nvSpPr>
          <p:spPr bwMode="auto">
            <a:xfrm>
              <a:off x="3537" y="1162"/>
              <a:ext cx="26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r>
                <a:rPr lang="es-ES" sz="18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09" name="Rectangle 141"/>
            <p:cNvSpPr>
              <a:spLocks noChangeAspect="1" noChangeArrowheads="1"/>
            </p:cNvSpPr>
            <p:nvPr/>
          </p:nvSpPr>
          <p:spPr bwMode="auto">
            <a:xfrm>
              <a:off x="3855" y="1342"/>
              <a:ext cx="58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(N·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) ·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11" name="Rectangle 143"/>
            <p:cNvSpPr>
              <a:spLocks noChangeAspect="1" noChangeArrowheads="1"/>
            </p:cNvSpPr>
            <p:nvPr/>
          </p:nvSpPr>
          <p:spPr bwMode="auto">
            <a:xfrm>
              <a:off x="4007" y="980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</a:p>
          </p:txBody>
        </p:sp>
        <p:sp>
          <p:nvSpPr>
            <p:cNvPr id="160912" name="Line 144"/>
            <p:cNvSpPr>
              <a:spLocks noChangeShapeType="1"/>
            </p:cNvSpPr>
            <p:nvPr/>
          </p:nvSpPr>
          <p:spPr bwMode="auto">
            <a:xfrm>
              <a:off x="3848" y="1253"/>
              <a:ext cx="86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13" name="AutoShape 145"/>
            <p:cNvSpPr>
              <a:spLocks noChangeArrowheads="1"/>
            </p:cNvSpPr>
            <p:nvPr/>
          </p:nvSpPr>
          <p:spPr bwMode="auto">
            <a:xfrm>
              <a:off x="4181" y="956"/>
              <a:ext cx="182" cy="27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14" name="Rectangle 146"/>
            <p:cNvSpPr>
              <a:spLocks noChangeAspect="1" noChangeArrowheads="1"/>
            </p:cNvSpPr>
            <p:nvPr/>
          </p:nvSpPr>
          <p:spPr bwMode="auto">
            <a:xfrm>
              <a:off x="4238" y="939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5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15" name="Line 147"/>
            <p:cNvSpPr>
              <a:spLocks noChangeShapeType="1"/>
            </p:cNvSpPr>
            <p:nvPr/>
          </p:nvSpPr>
          <p:spPr bwMode="auto">
            <a:xfrm>
              <a:off x="4207" y="1097"/>
              <a:ext cx="14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16" name="Rectangle 148"/>
            <p:cNvSpPr>
              <a:spLocks noChangeAspect="1" noChangeArrowheads="1"/>
            </p:cNvSpPr>
            <p:nvPr/>
          </p:nvSpPr>
          <p:spPr bwMode="auto">
            <a:xfrm>
              <a:off x="4237" y="1079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4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17" name="Rectangle 149"/>
            <p:cNvSpPr>
              <a:spLocks noChangeAspect="1" noChangeArrowheads="1"/>
            </p:cNvSpPr>
            <p:nvPr/>
          </p:nvSpPr>
          <p:spPr bwMode="auto">
            <a:xfrm>
              <a:off x="4378" y="935"/>
              <a:ext cx="7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54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60918" name="Rectangle 150"/>
            <p:cNvSpPr>
              <a:spLocks noChangeAspect="1" noChangeArrowheads="1"/>
            </p:cNvSpPr>
            <p:nvPr/>
          </p:nvSpPr>
          <p:spPr bwMode="auto">
            <a:xfrm>
              <a:off x="4547" y="1032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19" name="Rectangle 151"/>
            <p:cNvSpPr>
              <a:spLocks noChangeAspect="1" noChangeArrowheads="1"/>
            </p:cNvSpPr>
            <p:nvPr/>
          </p:nvSpPr>
          <p:spPr bwMode="auto">
            <a:xfrm>
              <a:off x="4421" y="997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·a</a:t>
              </a:r>
            </a:p>
          </p:txBody>
        </p:sp>
        <p:sp>
          <p:nvSpPr>
            <p:cNvPr id="160920" name="Rectangle 152"/>
            <p:cNvSpPr>
              <a:spLocks noChangeAspect="1" noChangeArrowheads="1"/>
            </p:cNvSpPr>
            <p:nvPr/>
          </p:nvSpPr>
          <p:spPr bwMode="auto">
            <a:xfrm>
              <a:off x="4345" y="1379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21" name="Rectangle 153"/>
            <p:cNvSpPr>
              <a:spLocks noChangeAspect="1" noChangeArrowheads="1"/>
            </p:cNvSpPr>
            <p:nvPr/>
          </p:nvSpPr>
          <p:spPr bwMode="auto">
            <a:xfrm>
              <a:off x="4504" y="1234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22" name="Line 154"/>
            <p:cNvSpPr>
              <a:spLocks noChangeShapeType="1"/>
            </p:cNvSpPr>
            <p:nvPr/>
          </p:nvSpPr>
          <p:spPr bwMode="auto">
            <a:xfrm>
              <a:off x="4473" y="1456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23" name="Rectangle 155"/>
            <p:cNvSpPr>
              <a:spLocks noChangeAspect="1" noChangeArrowheads="1"/>
            </p:cNvSpPr>
            <p:nvPr/>
          </p:nvSpPr>
          <p:spPr bwMode="auto">
            <a:xfrm>
              <a:off x="4484" y="1422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25" name="AutoShape 157"/>
            <p:cNvSpPr>
              <a:spLocks noChangeArrowheads="1"/>
            </p:cNvSpPr>
            <p:nvPr/>
          </p:nvSpPr>
          <p:spPr bwMode="auto">
            <a:xfrm>
              <a:off x="4447" y="1294"/>
              <a:ext cx="212" cy="31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27" name="Rectangle 159"/>
            <p:cNvSpPr>
              <a:spLocks noChangeAspect="1" noChangeArrowheads="1"/>
            </p:cNvSpPr>
            <p:nvPr/>
          </p:nvSpPr>
          <p:spPr bwMode="auto">
            <a:xfrm>
              <a:off x="4749" y="1140"/>
              <a:ext cx="21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 </a:t>
              </a:r>
              <a:r>
                <a:rPr lang="es-ES" sz="2000" b="1">
                  <a:solidFill>
                    <a:srgbClr val="000099"/>
                  </a:solidFill>
                  <a:cs typeface="Arial" charset="0"/>
                </a:rPr>
                <a:t>V</a:t>
              </a:r>
            </a:p>
          </p:txBody>
        </p:sp>
      </p:grpSp>
      <p:grpSp>
        <p:nvGrpSpPr>
          <p:cNvPr id="160952" name="Group 184"/>
          <p:cNvGrpSpPr>
            <a:grpSpLocks/>
          </p:cNvGrpSpPr>
          <p:nvPr/>
        </p:nvGrpSpPr>
        <p:grpSpPr bwMode="auto">
          <a:xfrm>
            <a:off x="5037138" y="1916113"/>
            <a:ext cx="215900" cy="1008062"/>
            <a:chOff x="3533" y="1207"/>
            <a:chExt cx="136" cy="635"/>
          </a:xfrm>
        </p:grpSpPr>
        <p:sp>
          <p:nvSpPr>
            <p:cNvPr id="160935" name="AutoShape 167"/>
            <p:cNvSpPr>
              <a:spLocks noChangeArrowheads="1"/>
            </p:cNvSpPr>
            <p:nvPr/>
          </p:nvSpPr>
          <p:spPr bwMode="auto">
            <a:xfrm>
              <a:off x="3533" y="1207"/>
              <a:ext cx="136" cy="1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41" name="AutoShape 173"/>
            <p:cNvCxnSpPr>
              <a:cxnSpLocks noChangeShapeType="1"/>
              <a:stCxn id="160935" idx="2"/>
            </p:cNvCxnSpPr>
            <p:nvPr/>
          </p:nvCxnSpPr>
          <p:spPr bwMode="auto">
            <a:xfrm>
              <a:off x="3601" y="1343"/>
              <a:ext cx="5" cy="49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51" name="Group 183"/>
          <p:cNvGrpSpPr>
            <a:grpSpLocks/>
          </p:cNvGrpSpPr>
          <p:nvPr/>
        </p:nvGrpSpPr>
        <p:grpSpPr bwMode="auto">
          <a:xfrm>
            <a:off x="5513388" y="1446213"/>
            <a:ext cx="1439862" cy="1477962"/>
            <a:chOff x="3833" y="911"/>
            <a:chExt cx="907" cy="931"/>
          </a:xfrm>
        </p:grpSpPr>
        <p:sp>
          <p:nvSpPr>
            <p:cNvPr id="160936" name="AutoShape 168"/>
            <p:cNvSpPr>
              <a:spLocks noChangeArrowheads="1"/>
            </p:cNvSpPr>
            <p:nvPr/>
          </p:nvSpPr>
          <p:spPr bwMode="auto">
            <a:xfrm>
              <a:off x="3833" y="911"/>
              <a:ext cx="907" cy="726"/>
            </a:xfrm>
            <a:prstGeom prst="roundRect">
              <a:avLst>
                <a:gd name="adj" fmla="val 7991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43" name="AutoShape 175"/>
            <p:cNvCxnSpPr>
              <a:cxnSpLocks noChangeShapeType="1"/>
              <a:stCxn id="160936" idx="2"/>
            </p:cNvCxnSpPr>
            <p:nvPr/>
          </p:nvCxnSpPr>
          <p:spPr bwMode="auto">
            <a:xfrm flipH="1">
              <a:off x="4286" y="1637"/>
              <a:ext cx="1" cy="20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50" name="Group 182"/>
          <p:cNvGrpSpPr>
            <a:grpSpLocks/>
          </p:cNvGrpSpPr>
          <p:nvPr/>
        </p:nvGrpSpPr>
        <p:grpSpPr bwMode="auto">
          <a:xfrm>
            <a:off x="7081838" y="1863725"/>
            <a:ext cx="246062" cy="1068388"/>
            <a:chOff x="4821" y="1174"/>
            <a:chExt cx="155" cy="673"/>
          </a:xfrm>
        </p:grpSpPr>
        <p:sp>
          <p:nvSpPr>
            <p:cNvPr id="160939" name="AutoShape 171"/>
            <p:cNvSpPr>
              <a:spLocks noChangeArrowheads="1"/>
            </p:cNvSpPr>
            <p:nvPr/>
          </p:nvSpPr>
          <p:spPr bwMode="auto">
            <a:xfrm>
              <a:off x="4821" y="1174"/>
              <a:ext cx="155" cy="1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48" name="Line 180"/>
            <p:cNvSpPr>
              <a:spLocks noChangeShapeType="1"/>
            </p:cNvSpPr>
            <p:nvPr/>
          </p:nvSpPr>
          <p:spPr bwMode="auto">
            <a:xfrm>
              <a:off x="4900" y="1326"/>
              <a:ext cx="0" cy="52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60953" name="Rectangle 185"/>
          <p:cNvSpPr>
            <a:spLocks noChangeAspect="1" noChangeArrowheads="1"/>
          </p:cNvSpPr>
          <p:nvPr/>
        </p:nvSpPr>
        <p:spPr bwMode="auto">
          <a:xfrm>
            <a:off x="5080000" y="2895600"/>
            <a:ext cx="192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y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4" name="Rectangle 186"/>
          <p:cNvSpPr>
            <a:spLocks noChangeAspect="1" noChangeArrowheads="1"/>
          </p:cNvSpPr>
          <p:nvPr/>
        </p:nvSpPr>
        <p:spPr bwMode="auto">
          <a:xfrm>
            <a:off x="7096125" y="2895600"/>
            <a:ext cx="21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x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5" name="Rectangle 187"/>
          <p:cNvSpPr>
            <a:spLocks noChangeAspect="1" noChangeArrowheads="1"/>
          </p:cNvSpPr>
          <p:nvPr/>
        </p:nvSpPr>
        <p:spPr bwMode="auto">
          <a:xfrm>
            <a:off x="6088063" y="2895600"/>
            <a:ext cx="31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m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6" name="Rectangle 188"/>
          <p:cNvSpPr>
            <a:spLocks noChangeAspect="1" noChangeArrowheads="1"/>
          </p:cNvSpPr>
          <p:nvPr/>
        </p:nvSpPr>
        <p:spPr bwMode="auto">
          <a:xfrm>
            <a:off x="5368925" y="2895600"/>
            <a:ext cx="23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=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8" name="Rectangle 190"/>
          <p:cNvSpPr>
            <a:spLocks noChangeAspect="1" noChangeArrowheads="1"/>
          </p:cNvSpPr>
          <p:nvPr/>
        </p:nvSpPr>
        <p:spPr bwMode="auto">
          <a:xfrm>
            <a:off x="7646988" y="2924175"/>
            <a:ext cx="23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+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59" name="Rectangle 191"/>
          <p:cNvSpPr>
            <a:spLocks noChangeAspect="1" noChangeArrowheads="1"/>
          </p:cNvSpPr>
          <p:nvPr/>
        </p:nvSpPr>
        <p:spPr bwMode="auto">
          <a:xfrm>
            <a:off x="8247063" y="2895600"/>
            <a:ext cx="21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b</a:t>
            </a:r>
            <a:endParaRPr lang="es-ES" sz="2800" b="1" i="1">
              <a:solidFill>
                <a:srgbClr val="FF0000"/>
              </a:solidFill>
            </a:endParaRPr>
          </a:p>
        </p:txBody>
      </p:sp>
      <p:grpSp>
        <p:nvGrpSpPr>
          <p:cNvPr id="160978" name="Group 210"/>
          <p:cNvGrpSpPr>
            <a:grpSpLocks/>
          </p:cNvGrpSpPr>
          <p:nvPr/>
        </p:nvGrpSpPr>
        <p:grpSpPr bwMode="auto">
          <a:xfrm>
            <a:off x="5033963" y="4178300"/>
            <a:ext cx="215900" cy="1008063"/>
            <a:chOff x="3533" y="1207"/>
            <a:chExt cx="136" cy="635"/>
          </a:xfrm>
        </p:grpSpPr>
        <p:sp>
          <p:nvSpPr>
            <p:cNvPr id="160979" name="AutoShape 211"/>
            <p:cNvSpPr>
              <a:spLocks noChangeArrowheads="1"/>
            </p:cNvSpPr>
            <p:nvPr/>
          </p:nvSpPr>
          <p:spPr bwMode="auto">
            <a:xfrm>
              <a:off x="3533" y="1207"/>
              <a:ext cx="136" cy="1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80" name="AutoShape 212"/>
            <p:cNvCxnSpPr>
              <a:cxnSpLocks noChangeShapeType="1"/>
              <a:stCxn id="160979" idx="2"/>
            </p:cNvCxnSpPr>
            <p:nvPr/>
          </p:nvCxnSpPr>
          <p:spPr bwMode="auto">
            <a:xfrm>
              <a:off x="3601" y="1343"/>
              <a:ext cx="5" cy="49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81" name="Group 213"/>
          <p:cNvGrpSpPr>
            <a:grpSpLocks/>
          </p:cNvGrpSpPr>
          <p:nvPr/>
        </p:nvGrpSpPr>
        <p:grpSpPr bwMode="auto">
          <a:xfrm>
            <a:off x="5510213" y="3708400"/>
            <a:ext cx="1439862" cy="1477963"/>
            <a:chOff x="3833" y="911"/>
            <a:chExt cx="907" cy="931"/>
          </a:xfrm>
        </p:grpSpPr>
        <p:sp>
          <p:nvSpPr>
            <p:cNvPr id="160982" name="AutoShape 214"/>
            <p:cNvSpPr>
              <a:spLocks noChangeArrowheads="1"/>
            </p:cNvSpPr>
            <p:nvPr/>
          </p:nvSpPr>
          <p:spPr bwMode="auto">
            <a:xfrm>
              <a:off x="3833" y="911"/>
              <a:ext cx="907" cy="726"/>
            </a:xfrm>
            <a:prstGeom prst="roundRect">
              <a:avLst>
                <a:gd name="adj" fmla="val 7991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cxnSp>
          <p:nvCxnSpPr>
            <p:cNvPr id="160983" name="AutoShape 215"/>
            <p:cNvCxnSpPr>
              <a:cxnSpLocks noChangeShapeType="1"/>
              <a:stCxn id="160982" idx="2"/>
            </p:cNvCxnSpPr>
            <p:nvPr/>
          </p:nvCxnSpPr>
          <p:spPr bwMode="auto">
            <a:xfrm flipH="1">
              <a:off x="4286" y="1637"/>
              <a:ext cx="1" cy="20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</p:cxnSp>
      </p:grpSp>
      <p:grpSp>
        <p:nvGrpSpPr>
          <p:cNvPr id="160995" name="Group 227"/>
          <p:cNvGrpSpPr>
            <a:grpSpLocks/>
          </p:cNvGrpSpPr>
          <p:nvPr/>
        </p:nvGrpSpPr>
        <p:grpSpPr bwMode="auto">
          <a:xfrm>
            <a:off x="7078663" y="4076700"/>
            <a:ext cx="301625" cy="1117600"/>
            <a:chOff x="4459" y="2568"/>
            <a:chExt cx="190" cy="704"/>
          </a:xfrm>
        </p:grpSpPr>
        <p:sp>
          <p:nvSpPr>
            <p:cNvPr id="160985" name="AutoShape 217"/>
            <p:cNvSpPr>
              <a:spLocks noChangeArrowheads="1"/>
            </p:cNvSpPr>
            <p:nvPr/>
          </p:nvSpPr>
          <p:spPr bwMode="auto">
            <a:xfrm>
              <a:off x="4459" y="2568"/>
              <a:ext cx="190" cy="18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86" name="Line 218"/>
            <p:cNvSpPr>
              <a:spLocks noChangeShapeType="1"/>
            </p:cNvSpPr>
            <p:nvPr/>
          </p:nvSpPr>
          <p:spPr bwMode="auto">
            <a:xfrm>
              <a:off x="4558" y="2751"/>
              <a:ext cx="0" cy="52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60987" name="Rectangle 219"/>
          <p:cNvSpPr>
            <a:spLocks noChangeAspect="1" noChangeArrowheads="1"/>
          </p:cNvSpPr>
          <p:nvPr/>
        </p:nvSpPr>
        <p:spPr bwMode="auto">
          <a:xfrm>
            <a:off x="5076825" y="5157788"/>
            <a:ext cx="192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y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88" name="Rectangle 220"/>
          <p:cNvSpPr>
            <a:spLocks noChangeAspect="1" noChangeArrowheads="1"/>
          </p:cNvSpPr>
          <p:nvPr/>
        </p:nvSpPr>
        <p:spPr bwMode="auto">
          <a:xfrm>
            <a:off x="7129463" y="5157788"/>
            <a:ext cx="21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x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89" name="Rectangle 221"/>
          <p:cNvSpPr>
            <a:spLocks noChangeAspect="1" noChangeArrowheads="1"/>
          </p:cNvSpPr>
          <p:nvPr/>
        </p:nvSpPr>
        <p:spPr bwMode="auto">
          <a:xfrm>
            <a:off x="6084888" y="5157788"/>
            <a:ext cx="311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m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90" name="Rectangle 222"/>
          <p:cNvSpPr>
            <a:spLocks noChangeAspect="1" noChangeArrowheads="1"/>
          </p:cNvSpPr>
          <p:nvPr/>
        </p:nvSpPr>
        <p:spPr bwMode="auto">
          <a:xfrm>
            <a:off x="5365750" y="5157788"/>
            <a:ext cx="23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=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91" name="Rectangle 223"/>
          <p:cNvSpPr>
            <a:spLocks noChangeAspect="1" noChangeArrowheads="1"/>
          </p:cNvSpPr>
          <p:nvPr/>
        </p:nvSpPr>
        <p:spPr bwMode="auto">
          <a:xfrm>
            <a:off x="7643813" y="5186363"/>
            <a:ext cx="23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+</a:t>
            </a:r>
            <a:endParaRPr lang="es-ES" sz="2800" b="1" i="1">
              <a:solidFill>
                <a:srgbClr val="FF0000"/>
              </a:solidFill>
            </a:endParaRPr>
          </a:p>
        </p:txBody>
      </p:sp>
      <p:sp>
        <p:nvSpPr>
          <p:cNvPr id="160992" name="Rectangle 224"/>
          <p:cNvSpPr>
            <a:spLocks noChangeAspect="1" noChangeArrowheads="1"/>
          </p:cNvSpPr>
          <p:nvPr/>
        </p:nvSpPr>
        <p:spPr bwMode="auto">
          <a:xfrm>
            <a:off x="8243888" y="5157788"/>
            <a:ext cx="21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8000" rIns="18000" bIns="18000">
            <a:spAutoFit/>
            <a:flatTx/>
          </a:bodyPr>
          <a:lstStyle/>
          <a:p>
            <a:pPr algn="l"/>
            <a:r>
              <a:rPr lang="es-ES" sz="2800" b="1" i="1">
                <a:solidFill>
                  <a:srgbClr val="FF0000"/>
                </a:solidFill>
                <a:cs typeface="Arial" charset="0"/>
              </a:rPr>
              <a:t>b</a:t>
            </a:r>
            <a:endParaRPr lang="es-ES" sz="2800" b="1" i="1">
              <a:solidFill>
                <a:srgbClr val="FF0000"/>
              </a:solidFill>
            </a:endParaRPr>
          </a:p>
        </p:txBody>
      </p:sp>
      <p:grpSp>
        <p:nvGrpSpPr>
          <p:cNvPr id="160994" name="Group 226"/>
          <p:cNvGrpSpPr>
            <a:grpSpLocks/>
          </p:cNvGrpSpPr>
          <p:nvPr/>
        </p:nvGrpSpPr>
        <p:grpSpPr bwMode="auto">
          <a:xfrm>
            <a:off x="5040313" y="3746500"/>
            <a:ext cx="2322512" cy="1050925"/>
            <a:chOff x="3175" y="2360"/>
            <a:chExt cx="1463" cy="662"/>
          </a:xfrm>
        </p:grpSpPr>
        <p:sp>
          <p:nvSpPr>
            <p:cNvPr id="160961" name="Rectangle 193"/>
            <p:cNvSpPr>
              <a:spLocks noChangeAspect="1" noChangeArrowheads="1"/>
            </p:cNvSpPr>
            <p:nvPr/>
          </p:nvSpPr>
          <p:spPr bwMode="auto">
            <a:xfrm>
              <a:off x="3175" y="2587"/>
              <a:ext cx="26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r</a:t>
              </a:r>
              <a:r>
                <a:rPr lang="es-ES" sz="18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 =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62" name="Rectangle 194"/>
            <p:cNvSpPr>
              <a:spLocks noChangeAspect="1" noChangeArrowheads="1"/>
            </p:cNvSpPr>
            <p:nvPr/>
          </p:nvSpPr>
          <p:spPr bwMode="auto">
            <a:xfrm>
              <a:off x="3527" y="2747"/>
              <a:ext cx="49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(N·</a:t>
              </a:r>
              <a:r>
                <a:rPr lang="es-ES" sz="1800">
                  <a:solidFill>
                    <a:srgbClr val="000099"/>
                  </a:solidFill>
                  <a:latin typeface="Symbol" pitchFamily="18" charset="2"/>
                  <a:cs typeface="Arial" charset="0"/>
                </a:rPr>
                <a:t>m</a:t>
              </a:r>
              <a:r>
                <a:rPr lang="es-ES" sz="1800" baseline="-25000">
                  <a:solidFill>
                    <a:srgbClr val="000099"/>
                  </a:solidFill>
                  <a:latin typeface="Arial" charset="0"/>
                  <a:cs typeface="Arial" charset="0"/>
                </a:rPr>
                <a:t>o</a:t>
              </a:r>
              <a:r>
                <a:rPr lang="es-ES" sz="2000">
                  <a:solidFill>
                    <a:srgbClr val="000099"/>
                  </a:solidFill>
                  <a:latin typeface="Arial" charset="0"/>
                  <a:cs typeface="Arial" charset="0"/>
                </a:rPr>
                <a:t>) ·</a:t>
              </a:r>
              <a:endParaRPr lang="es-ES" sz="1400" baseline="3000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0963" name="Rectangle 195"/>
            <p:cNvSpPr>
              <a:spLocks noChangeAspect="1" noChangeArrowheads="1"/>
            </p:cNvSpPr>
            <p:nvPr/>
          </p:nvSpPr>
          <p:spPr bwMode="auto">
            <a:xfrm>
              <a:off x="3515" y="2405"/>
              <a:ext cx="29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2·</a:t>
              </a:r>
              <a:r>
                <a:rPr lang="es-ES" sz="2000" b="1">
                  <a:solidFill>
                    <a:srgbClr val="000099"/>
                  </a:solidFill>
                  <a:cs typeface="Arial" charset="0"/>
                </a:rPr>
                <a:t>V</a:t>
              </a:r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</a:t>
              </a:r>
            </a:p>
          </p:txBody>
        </p:sp>
        <p:sp>
          <p:nvSpPr>
            <p:cNvPr id="160964" name="Line 196"/>
            <p:cNvSpPr>
              <a:spLocks noChangeShapeType="1"/>
            </p:cNvSpPr>
            <p:nvPr/>
          </p:nvSpPr>
          <p:spPr bwMode="auto">
            <a:xfrm>
              <a:off x="3486" y="2678"/>
              <a:ext cx="800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65" name="AutoShape 197"/>
            <p:cNvSpPr>
              <a:spLocks noChangeArrowheads="1"/>
            </p:cNvSpPr>
            <p:nvPr/>
          </p:nvSpPr>
          <p:spPr bwMode="auto">
            <a:xfrm>
              <a:off x="3819" y="2381"/>
              <a:ext cx="182" cy="27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66" name="Rectangle 198"/>
            <p:cNvSpPr>
              <a:spLocks noChangeAspect="1" noChangeArrowheads="1"/>
            </p:cNvSpPr>
            <p:nvPr/>
          </p:nvSpPr>
          <p:spPr bwMode="auto">
            <a:xfrm>
              <a:off x="3876" y="2364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5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67" name="Line 199"/>
            <p:cNvSpPr>
              <a:spLocks noChangeShapeType="1"/>
            </p:cNvSpPr>
            <p:nvPr/>
          </p:nvSpPr>
          <p:spPr bwMode="auto">
            <a:xfrm>
              <a:off x="3845" y="2522"/>
              <a:ext cx="14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68" name="Rectangle 200"/>
            <p:cNvSpPr>
              <a:spLocks noChangeAspect="1" noChangeArrowheads="1"/>
            </p:cNvSpPr>
            <p:nvPr/>
          </p:nvSpPr>
          <p:spPr bwMode="auto">
            <a:xfrm>
              <a:off x="3875" y="2504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400" b="1">
                  <a:solidFill>
                    <a:srgbClr val="000099"/>
                  </a:solidFill>
                  <a:latin typeface="Arial" charset="0"/>
                  <a:cs typeface="Arial" charset="0"/>
                </a:rPr>
                <a:t>4</a:t>
              </a:r>
              <a:endParaRPr lang="es-ES" sz="1400" b="1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69" name="Rectangle 201"/>
            <p:cNvSpPr>
              <a:spLocks noChangeAspect="1" noChangeArrowheads="1"/>
            </p:cNvSpPr>
            <p:nvPr/>
          </p:nvSpPr>
          <p:spPr bwMode="auto">
            <a:xfrm>
              <a:off x="4016" y="2360"/>
              <a:ext cx="7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54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60970" name="Rectangle 202"/>
            <p:cNvSpPr>
              <a:spLocks noChangeAspect="1" noChangeArrowheads="1"/>
            </p:cNvSpPr>
            <p:nvPr/>
          </p:nvSpPr>
          <p:spPr bwMode="auto">
            <a:xfrm>
              <a:off x="4185" y="2457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71" name="Rectangle 203"/>
            <p:cNvSpPr>
              <a:spLocks noChangeAspect="1" noChangeArrowheads="1"/>
            </p:cNvSpPr>
            <p:nvPr/>
          </p:nvSpPr>
          <p:spPr bwMode="auto">
            <a:xfrm>
              <a:off x="4059" y="2422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·a</a:t>
              </a:r>
            </a:p>
          </p:txBody>
        </p:sp>
        <p:sp>
          <p:nvSpPr>
            <p:cNvPr id="160972" name="Rectangle 204"/>
            <p:cNvSpPr>
              <a:spLocks noChangeAspect="1" noChangeArrowheads="1"/>
            </p:cNvSpPr>
            <p:nvPr/>
          </p:nvSpPr>
          <p:spPr bwMode="auto">
            <a:xfrm>
              <a:off x="3904" y="2784"/>
              <a:ext cx="7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60973" name="Rectangle 205"/>
            <p:cNvSpPr>
              <a:spLocks noChangeAspect="1" noChangeArrowheads="1"/>
            </p:cNvSpPr>
            <p:nvPr/>
          </p:nvSpPr>
          <p:spPr bwMode="auto">
            <a:xfrm>
              <a:off x="4080" y="2659"/>
              <a:ext cx="10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q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74" name="Line 206"/>
            <p:cNvSpPr>
              <a:spLocks noChangeShapeType="1"/>
            </p:cNvSpPr>
            <p:nvPr/>
          </p:nvSpPr>
          <p:spPr bwMode="auto">
            <a:xfrm>
              <a:off x="4056" y="2861"/>
              <a:ext cx="16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lIns="18000" tIns="18000" rIns="18000" bIns="18000" anchor="ctr"/>
            <a:lstStyle/>
            <a:p>
              <a:endParaRPr lang="es-MX"/>
            </a:p>
          </p:txBody>
        </p:sp>
        <p:sp>
          <p:nvSpPr>
            <p:cNvPr id="160975" name="Rectangle 207"/>
            <p:cNvSpPr>
              <a:spLocks noChangeAspect="1" noChangeArrowheads="1"/>
            </p:cNvSpPr>
            <p:nvPr/>
          </p:nvSpPr>
          <p:spPr bwMode="auto">
            <a:xfrm>
              <a:off x="4067" y="2827"/>
              <a:ext cx="1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m</a:t>
              </a:r>
              <a:endParaRPr lang="es-ES" sz="1800">
                <a:solidFill>
                  <a:srgbClr val="000099"/>
                </a:solidFill>
                <a:latin typeface="Symbol" pitchFamily="18" charset="2"/>
              </a:endParaRPr>
            </a:p>
          </p:txBody>
        </p:sp>
        <p:sp>
          <p:nvSpPr>
            <p:cNvPr id="160976" name="AutoShape 208"/>
            <p:cNvSpPr>
              <a:spLocks noChangeArrowheads="1"/>
            </p:cNvSpPr>
            <p:nvPr/>
          </p:nvSpPr>
          <p:spPr bwMode="auto">
            <a:xfrm>
              <a:off x="4030" y="2699"/>
              <a:ext cx="212" cy="31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0977" name="Rectangle 209"/>
            <p:cNvSpPr>
              <a:spLocks noChangeAspect="1" noChangeArrowheads="1"/>
            </p:cNvSpPr>
            <p:nvPr/>
          </p:nvSpPr>
          <p:spPr bwMode="auto">
            <a:xfrm>
              <a:off x="4387" y="2565"/>
              <a:ext cx="155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800">
                  <a:solidFill>
                    <a:srgbClr val="000099"/>
                  </a:solidFill>
                  <a:latin typeface="Arial" charset="0"/>
                  <a:cs typeface="Arial" charset="0"/>
                </a:rPr>
                <a:t>· </a:t>
              </a:r>
              <a:r>
                <a:rPr lang="es-ES" sz="2000">
                  <a:solidFill>
                    <a:srgbClr val="000099"/>
                  </a:solidFill>
                  <a:cs typeface="Arial" charset="0"/>
                </a:rPr>
                <a:t>I</a:t>
              </a:r>
              <a:endParaRPr lang="es-ES" sz="2000" b="1">
                <a:solidFill>
                  <a:srgbClr val="000099"/>
                </a:solidFill>
                <a:cs typeface="Arial" charset="0"/>
              </a:endParaRPr>
            </a:p>
          </p:txBody>
        </p:sp>
        <p:sp>
          <p:nvSpPr>
            <p:cNvPr id="160993" name="Rectangle 225"/>
            <p:cNvSpPr>
              <a:spLocks noChangeAspect="1" noChangeArrowheads="1"/>
            </p:cNvSpPr>
            <p:nvPr/>
          </p:nvSpPr>
          <p:spPr bwMode="auto">
            <a:xfrm>
              <a:off x="4538" y="2588"/>
              <a:ext cx="10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18000" rIns="18000" bIns="18000">
              <a:spAutoFit/>
              <a:flatTx/>
            </a:bodyPr>
            <a:lstStyle/>
            <a:p>
              <a:pPr algn="l"/>
              <a:r>
                <a:rPr lang="es-ES" sz="1600" baseline="300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-2</a:t>
              </a:r>
            </a:p>
          </p:txBody>
        </p:sp>
      </p:grp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2411760" y="765175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Desarrollo Matemático (laboratorio)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6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6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6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6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16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6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6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00" grpId="0"/>
      <p:bldP spid="160802" grpId="0" animBg="1"/>
      <p:bldP spid="160805" grpId="0"/>
      <p:bldP spid="160840" grpId="0" animBg="1"/>
      <p:bldP spid="160891" grpId="0"/>
      <p:bldP spid="160953" grpId="0"/>
      <p:bldP spid="160954" grpId="0"/>
      <p:bldP spid="160955" grpId="0"/>
      <p:bldP spid="160956" grpId="0"/>
      <p:bldP spid="160958" grpId="0"/>
      <p:bldP spid="160959" grpId="0"/>
      <p:bldP spid="160987" grpId="0"/>
      <p:bldP spid="160988" grpId="0"/>
      <p:bldP spid="160989" grpId="0"/>
      <p:bldP spid="160990" grpId="0"/>
      <p:bldP spid="160991" grpId="0"/>
      <p:bldP spid="1609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859047"/>
            <a:ext cx="56166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Q. Adriana Ramírez González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Ayala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424161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3524870" y="3367485"/>
            <a:ext cx="2127250" cy="815975"/>
          </a:xfrm>
          <a:prstGeom prst="flowChartTerminator">
            <a:avLst/>
          </a:prstGeom>
          <a:solidFill>
            <a:srgbClr val="CCECFF">
              <a:alpha val="4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4083819" y="2780110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5036319" y="2746772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4002857" y="3515122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921894" y="2276872"/>
            <a:ext cx="1295400" cy="584200"/>
            <a:chOff x="1024" y="1552"/>
            <a:chExt cx="816" cy="368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017144" y="3513535"/>
            <a:ext cx="990600" cy="515937"/>
            <a:chOff x="1084" y="2331"/>
            <a:chExt cx="624" cy="325"/>
          </a:xfrm>
        </p:grpSpPr>
        <p:sp>
          <p:nvSpPr>
            <p:cNvPr id="96258" name="Oval 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936307" y="3515122"/>
            <a:ext cx="184150" cy="509588"/>
            <a:chOff x="1248" y="1248"/>
            <a:chExt cx="54" cy="150"/>
          </a:xfrm>
        </p:grpSpPr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3274054" y="786190"/>
            <a:ext cx="26059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Tubo de </a:t>
            </a:r>
            <a:r>
              <a:rPr lang="es-ES" sz="1600" b="1" dirty="0" err="1">
                <a:solidFill>
                  <a:srgbClr val="000099"/>
                </a:solidFill>
                <a:latin typeface="Arial" charset="0"/>
              </a:rPr>
              <a:t>Geissler</a:t>
            </a: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 (~1857)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946997" y="4797152"/>
            <a:ext cx="70813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800" dirty="0">
                <a:solidFill>
                  <a:srgbClr val="000099"/>
                </a:solidFill>
                <a:latin typeface="Arial" charset="0"/>
              </a:rPr>
              <a:t>Con gas a baja presión, se observa un haz luminoso entre los electrodos y la conductividad aumenta considerablemente. El haz se asoció al desprendimiento de partículas del electrodo negativo (cátodo), posteriormente a dichas partículas se les dio el nombre de electrones.</a:t>
            </a:r>
          </a:p>
        </p:txBody>
      </p:sp>
    </p:spTree>
    <p:extLst>
      <p:ext uri="{BB962C8B-B14F-4D97-AF65-F5344CB8AC3E}">
        <p14:creationId xmlns:p14="http://schemas.microsoft.com/office/powerpoint/2010/main" val="5064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3524870" y="336748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4083819" y="2780110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5036319" y="2746772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4002857" y="3515122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921894" y="2276872"/>
            <a:ext cx="1295400" cy="584200"/>
            <a:chOff x="1024" y="1552"/>
            <a:chExt cx="816" cy="368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017144" y="3513535"/>
            <a:ext cx="990600" cy="515937"/>
            <a:chOff x="1084" y="2331"/>
            <a:chExt cx="624" cy="325"/>
          </a:xfrm>
        </p:grpSpPr>
        <p:sp>
          <p:nvSpPr>
            <p:cNvPr id="96258" name="Oval 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936307" y="3515122"/>
            <a:ext cx="184150" cy="509588"/>
            <a:chOff x="1248" y="1248"/>
            <a:chExt cx="54" cy="150"/>
          </a:xfrm>
        </p:grpSpPr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027546" y="3754835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 flipV="1">
            <a:off x="5038179" y="3775472"/>
            <a:ext cx="6120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46997" y="5066020"/>
            <a:ext cx="7081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sz="1800" dirty="0">
                <a:solidFill>
                  <a:srgbClr val="000099"/>
                </a:solidFill>
                <a:latin typeface="Arial" charset="0"/>
              </a:rPr>
              <a:t>Cuando se perfora el electrodo positivo (ánodo), se observa como pasa a través del orificio un haz luminoso.</a:t>
            </a:r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3250012" y="786190"/>
            <a:ext cx="26540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Tubo de rayos catódicos</a:t>
            </a:r>
          </a:p>
        </p:txBody>
      </p:sp>
    </p:spTree>
    <p:extLst>
      <p:ext uri="{BB962C8B-B14F-4D97-AF65-F5344CB8AC3E}">
        <p14:creationId xmlns:p14="http://schemas.microsoft.com/office/powerpoint/2010/main" val="172190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Freeform 5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1295400" y="3554413"/>
            <a:ext cx="2127250" cy="815975"/>
          </a:xfrm>
          <a:prstGeom prst="flowChartTerminator">
            <a:avLst/>
          </a:prstGeom>
          <a:solidFill>
            <a:srgbClr val="CCECFF">
              <a:alpha val="4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6258" name="Oval 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>
            <a:off x="3351213" y="3962400"/>
            <a:ext cx="35687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432675" y="3906838"/>
            <a:ext cx="111125" cy="111125"/>
            <a:chOff x="4682" y="2461"/>
            <a:chExt cx="70" cy="70"/>
          </a:xfrm>
        </p:grpSpPr>
        <p:sp>
          <p:nvSpPr>
            <p:cNvPr id="96283" name="Oval 2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2" name="Oval 26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3250012" y="786190"/>
            <a:ext cx="26540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600" b="1" dirty="0">
                <a:solidFill>
                  <a:srgbClr val="000099"/>
                </a:solidFill>
                <a:latin typeface="Arial" charset="0"/>
              </a:rPr>
              <a:t>Tubo de rayos catódicos</a:t>
            </a:r>
          </a:p>
        </p:txBody>
      </p:sp>
    </p:spTree>
    <p:extLst>
      <p:ext uri="{BB962C8B-B14F-4D97-AF65-F5344CB8AC3E}">
        <p14:creationId xmlns:p14="http://schemas.microsoft.com/office/powerpoint/2010/main" val="95255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6" grpId="0" animBg="1"/>
      <p:bldP spid="962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Freeform 5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1295400" y="3554413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6273" name="Group 1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6279" name="Group 23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6258" name="Oval 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6266" name="Group 10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6269" name="Group 13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>
            <a:off x="3351213" y="3962400"/>
            <a:ext cx="35687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6284" name="Group 28"/>
          <p:cNvGrpSpPr>
            <a:grpSpLocks/>
          </p:cNvGrpSpPr>
          <p:nvPr/>
        </p:nvGrpSpPr>
        <p:grpSpPr bwMode="auto">
          <a:xfrm>
            <a:off x="7432675" y="3906838"/>
            <a:ext cx="111125" cy="111125"/>
            <a:chOff x="4682" y="2461"/>
            <a:chExt cx="70" cy="70"/>
          </a:xfrm>
        </p:grpSpPr>
        <p:sp>
          <p:nvSpPr>
            <p:cNvPr id="96283" name="Oval 27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282" name="Oval 26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Tubo de rayos catódicos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6" grpId="0" animBg="1"/>
      <p:bldP spid="962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reeform 2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1727200" y="3703638"/>
            <a:ext cx="990600" cy="515937"/>
            <a:chOff x="1084" y="2331"/>
            <a:chExt cx="624" cy="325"/>
          </a:xfrm>
        </p:grpSpPr>
        <p:sp>
          <p:nvSpPr>
            <p:cNvPr id="97292" name="Oval 12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7294" name="Group 14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7295" name="Oval 15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296" name="Oval 16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299" name="Group 19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7300" name="Oval 20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1" name="Oval 21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308" name="Group 28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97309" name="AutoShape 29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10" name="Line 30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7311" name="Group 31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97312" name="Line 32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13" name="AutoShape 33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17" name="Freeform 37"/>
          <p:cNvSpPr>
            <a:spLocks/>
          </p:cNvSpPr>
          <p:nvPr/>
        </p:nvSpPr>
        <p:spPr bwMode="auto">
          <a:xfrm>
            <a:off x="3346450" y="3203575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7287" name="Freeform 7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7304" name="Group 24"/>
          <p:cNvGrpSpPr>
            <a:grpSpLocks/>
          </p:cNvGrpSpPr>
          <p:nvPr/>
        </p:nvGrpSpPr>
        <p:grpSpPr bwMode="auto">
          <a:xfrm>
            <a:off x="7372350" y="3022600"/>
            <a:ext cx="111125" cy="111125"/>
            <a:chOff x="4682" y="2461"/>
            <a:chExt cx="70" cy="70"/>
          </a:xfrm>
        </p:grpSpPr>
        <p:sp>
          <p:nvSpPr>
            <p:cNvPr id="97305" name="Oval 25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6" name="Oval 26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307" name="Oval 27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3419475" y="2438400"/>
            <a:ext cx="1862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400" b="1">
                <a:solidFill>
                  <a:srgbClr val="000066"/>
                </a:solidFill>
                <a:latin typeface="Arial" charset="0"/>
              </a:rPr>
              <a:t>Fuerza eléctrica (F</a:t>
            </a:r>
            <a:r>
              <a:rPr lang="es-ES" sz="1400" b="1" baseline="-2500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s-ES" sz="1400" b="1">
                <a:solidFill>
                  <a:srgbClr val="000066"/>
                </a:solidFill>
                <a:latin typeface="Arial" charset="0"/>
              </a:rPr>
              <a:t>)</a:t>
            </a:r>
          </a:p>
        </p:txBody>
      </p:sp>
      <p:sp>
        <p:nvSpPr>
          <p:cNvPr id="37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Tubo de rayos catódicos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 animBg="1"/>
      <p:bldP spid="97317" grpId="0" animBg="1"/>
      <p:bldP spid="973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42" name="AutoShape 38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8306" name="Freeform 2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8312" name="Text Box 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8315" name="Oval 11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8317" name="Group 13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8318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19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8323" name="Oval 19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24" name="Oval 20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2" name="Freeform 28"/>
          <p:cNvSpPr>
            <a:spLocks/>
          </p:cNvSpPr>
          <p:nvPr/>
        </p:nvSpPr>
        <p:spPr bwMode="auto">
          <a:xfrm flipV="1">
            <a:off x="3346450" y="3930650"/>
            <a:ext cx="3651250" cy="79375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889" y="420"/>
              </a:cxn>
              <a:cxn ang="0">
                <a:pos x="2300" y="0"/>
              </a:cxn>
            </a:cxnLst>
            <a:rect l="0" t="0" r="r" b="b"/>
            <a:pathLst>
              <a:path w="2300" h="500">
                <a:moveTo>
                  <a:pt x="0" y="480"/>
                </a:moveTo>
                <a:cubicBezTo>
                  <a:pt x="148" y="470"/>
                  <a:pt x="506" y="500"/>
                  <a:pt x="889" y="420"/>
                </a:cubicBezTo>
                <a:cubicBezTo>
                  <a:pt x="1272" y="340"/>
                  <a:pt x="2006" y="88"/>
                  <a:pt x="2300" y="0"/>
                </a:cubicBezTo>
              </a:path>
            </a:pathLst>
          </a:custGeom>
          <a:noFill/>
          <a:ln w="49530" cap="flat" cmpd="sng">
            <a:solidFill>
              <a:srgbClr val="66FF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3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8334" name="Group 30"/>
          <p:cNvGrpSpPr>
            <a:grpSpLocks/>
          </p:cNvGrpSpPr>
          <p:nvPr/>
        </p:nvGrpSpPr>
        <p:grpSpPr bwMode="auto">
          <a:xfrm>
            <a:off x="7372350" y="4800600"/>
            <a:ext cx="111125" cy="111125"/>
            <a:chOff x="4682" y="2461"/>
            <a:chExt cx="70" cy="70"/>
          </a:xfrm>
        </p:grpSpPr>
        <p:sp>
          <p:nvSpPr>
            <p:cNvPr id="98335" name="Oval 31"/>
            <p:cNvSpPr>
              <a:spLocks noChangeAspect="1" noChangeArrowheads="1"/>
            </p:cNvSpPr>
            <p:nvPr/>
          </p:nvSpPr>
          <p:spPr bwMode="auto">
            <a:xfrm>
              <a:off x="4682" y="2461"/>
              <a:ext cx="70" cy="70"/>
            </a:xfrm>
            <a:prstGeom prst="ellipse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36" name="Oval 32"/>
            <p:cNvSpPr>
              <a:spLocks noChangeArrowheads="1"/>
            </p:cNvSpPr>
            <p:nvPr/>
          </p:nvSpPr>
          <p:spPr bwMode="auto">
            <a:xfrm>
              <a:off x="4694" y="2472"/>
              <a:ext cx="48" cy="48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337" name="Oval 33"/>
            <p:cNvSpPr>
              <a:spLocks noChangeAspect="1" noChangeArrowheads="1"/>
            </p:cNvSpPr>
            <p:nvPr/>
          </p:nvSpPr>
          <p:spPr bwMode="auto">
            <a:xfrm>
              <a:off x="4705" y="2483"/>
              <a:ext cx="25" cy="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8341" name="AutoShape 37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8346" name="Text Box 42"/>
          <p:cNvSpPr txBox="1">
            <a:spLocks noChangeArrowheads="1"/>
          </p:cNvSpPr>
          <p:nvPr/>
        </p:nvSpPr>
        <p:spPr bwMode="auto">
          <a:xfrm>
            <a:off x="3321050" y="21336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sz="1400" b="1">
                <a:solidFill>
                  <a:srgbClr val="000066"/>
                </a:solidFill>
                <a:latin typeface="Arial" charset="0"/>
              </a:rPr>
              <a:t>Fuerza magnética (F</a:t>
            </a:r>
            <a:r>
              <a:rPr lang="es-ES" sz="1400" b="1" baseline="-2500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s-ES" sz="1400" b="1">
                <a:solidFill>
                  <a:srgbClr val="000066"/>
                </a:solidFill>
                <a:latin typeface="Arial" charset="0"/>
              </a:rPr>
              <a:t>)</a:t>
            </a: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Tubo de rayos catódicos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1" grpId="0" animBg="1"/>
      <p:bldP spid="98332" grpId="0" animBg="1"/>
      <p:bldP spid="983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65" name="AutoShape 37"/>
          <p:cNvSpPr>
            <a:spLocks noChangeArrowheads="1"/>
          </p:cNvSpPr>
          <p:nvPr/>
        </p:nvSpPr>
        <p:spPr bwMode="auto">
          <a:xfrm rot="13089292">
            <a:off x="4572000" y="2514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s-MX"/>
          </a:p>
        </p:txBody>
      </p:sp>
      <p:sp>
        <p:nvSpPr>
          <p:cNvPr id="99330" name="Freeform 2"/>
          <p:cNvSpPr>
            <a:spLocks/>
          </p:cNvSpPr>
          <p:nvPr/>
        </p:nvSpPr>
        <p:spPr bwMode="auto">
          <a:xfrm>
            <a:off x="3322638" y="2662238"/>
            <a:ext cx="4475162" cy="2609850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95" y="272"/>
              </a:cxn>
              <a:cxn ang="0">
                <a:pos x="336" y="271"/>
              </a:cxn>
              <a:cxn ang="0">
                <a:pos x="1152" y="15"/>
              </a:cxn>
              <a:cxn ang="0">
                <a:pos x="1303" y="361"/>
              </a:cxn>
              <a:cxn ang="0">
                <a:pos x="1152" y="747"/>
              </a:cxn>
              <a:cxn ang="0">
                <a:pos x="336" y="491"/>
              </a:cxn>
              <a:cxn ang="0">
                <a:pos x="101" y="491"/>
              </a:cxn>
              <a:cxn ang="0">
                <a:pos x="0" y="454"/>
              </a:cxn>
              <a:cxn ang="0">
                <a:pos x="0" y="308"/>
              </a:cxn>
            </a:cxnLst>
            <a:rect l="0" t="0" r="r" b="b"/>
            <a:pathLst>
              <a:path w="1313" h="768">
                <a:moveTo>
                  <a:pt x="0" y="308"/>
                </a:moveTo>
                <a:cubicBezTo>
                  <a:pt x="16" y="278"/>
                  <a:pt x="53" y="272"/>
                  <a:pt x="95" y="272"/>
                </a:cubicBezTo>
                <a:cubicBezTo>
                  <a:pt x="137" y="272"/>
                  <a:pt x="179" y="270"/>
                  <a:pt x="336" y="271"/>
                </a:cubicBezTo>
                <a:cubicBezTo>
                  <a:pt x="517" y="272"/>
                  <a:pt x="991" y="0"/>
                  <a:pt x="1152" y="15"/>
                </a:cubicBezTo>
                <a:cubicBezTo>
                  <a:pt x="1313" y="30"/>
                  <a:pt x="1303" y="239"/>
                  <a:pt x="1303" y="361"/>
                </a:cubicBezTo>
                <a:cubicBezTo>
                  <a:pt x="1303" y="483"/>
                  <a:pt x="1313" y="725"/>
                  <a:pt x="1152" y="747"/>
                </a:cubicBezTo>
                <a:cubicBezTo>
                  <a:pt x="991" y="768"/>
                  <a:pt x="511" y="534"/>
                  <a:pt x="336" y="491"/>
                </a:cubicBezTo>
                <a:cubicBezTo>
                  <a:pt x="183" y="491"/>
                  <a:pt x="131" y="491"/>
                  <a:pt x="101" y="491"/>
                </a:cubicBezTo>
                <a:cubicBezTo>
                  <a:pt x="71" y="491"/>
                  <a:pt x="16" y="485"/>
                  <a:pt x="0" y="454"/>
                </a:cubicBezTo>
                <a:lnTo>
                  <a:pt x="0" y="308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1290638" y="3559175"/>
            <a:ext cx="2127250" cy="815975"/>
          </a:xfrm>
          <a:prstGeom prst="flowChartTerminator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 flipV="1">
            <a:off x="1787525" y="2967038"/>
            <a:ext cx="0" cy="74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V="1">
            <a:off x="2740025" y="2933700"/>
            <a:ext cx="0" cy="774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1706563" y="3702050"/>
            <a:ext cx="160337" cy="509588"/>
          </a:xfrm>
          <a:prstGeom prst="ellipse">
            <a:avLst/>
          </a:prstGeom>
          <a:solidFill>
            <a:srgbClr val="DDDDDD"/>
          </a:solidFill>
          <a:ln w="25400">
            <a:solidFill>
              <a:srgbClr val="8484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35" name="Group 7"/>
          <p:cNvGrpSpPr>
            <a:grpSpLocks/>
          </p:cNvGrpSpPr>
          <p:nvPr/>
        </p:nvGrpSpPr>
        <p:grpSpPr bwMode="auto">
          <a:xfrm>
            <a:off x="1625600" y="2463800"/>
            <a:ext cx="1295400" cy="584200"/>
            <a:chOff x="1024" y="1552"/>
            <a:chExt cx="816" cy="368"/>
          </a:xfrm>
        </p:grpSpPr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616" y="1632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+</a:t>
              </a:r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1024" y="15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s-ES" b="1"/>
                <a:t>_</a:t>
              </a:r>
            </a:p>
          </p:txBody>
        </p:sp>
      </p:grp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1720850" y="3700463"/>
            <a:ext cx="990600" cy="515937"/>
            <a:chOff x="1084" y="2331"/>
            <a:chExt cx="624" cy="325"/>
          </a:xfrm>
        </p:grpSpPr>
        <p:sp>
          <p:nvSpPr>
            <p:cNvPr id="99339" name="Oval 11"/>
            <p:cNvSpPr>
              <a:spLocks noChangeArrowheads="1"/>
            </p:cNvSpPr>
            <p:nvPr/>
          </p:nvSpPr>
          <p:spPr bwMode="auto">
            <a:xfrm>
              <a:off x="1084" y="2331"/>
              <a:ext cx="101" cy="321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1144" y="2334"/>
              <a:ext cx="564" cy="32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2640013" y="3702050"/>
            <a:ext cx="184150" cy="509588"/>
            <a:chOff x="1248" y="1248"/>
            <a:chExt cx="54" cy="150"/>
          </a:xfrm>
        </p:grpSpPr>
        <p:sp>
          <p:nvSpPr>
            <p:cNvPr id="99342" name="Oval 14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3" name="Oval 15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2743200" y="3941763"/>
            <a:ext cx="17463" cy="39687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65405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46" name="Group 18"/>
          <p:cNvGrpSpPr>
            <a:grpSpLocks/>
          </p:cNvGrpSpPr>
          <p:nvPr/>
        </p:nvGrpSpPr>
        <p:grpSpPr bwMode="auto">
          <a:xfrm>
            <a:off x="3246438" y="3702050"/>
            <a:ext cx="184150" cy="509588"/>
            <a:chOff x="1248" y="1248"/>
            <a:chExt cx="54" cy="150"/>
          </a:xfrm>
        </p:grpSpPr>
        <p:sp>
          <p:nvSpPr>
            <p:cNvPr id="99347" name="Oval 19"/>
            <p:cNvSpPr>
              <a:spLocks noChangeArrowheads="1"/>
            </p:cNvSpPr>
            <p:nvPr/>
          </p:nvSpPr>
          <p:spPr bwMode="auto">
            <a:xfrm>
              <a:off x="1248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25400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8" name="Oval 20"/>
            <p:cNvSpPr>
              <a:spLocks noChangeArrowheads="1"/>
            </p:cNvSpPr>
            <p:nvPr/>
          </p:nvSpPr>
          <p:spPr bwMode="auto">
            <a:xfrm>
              <a:off x="1255" y="1248"/>
              <a:ext cx="47" cy="1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8484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3352800" y="3943350"/>
            <a:ext cx="17463" cy="39688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99350" name="Group 22"/>
          <p:cNvGrpSpPr>
            <a:grpSpLocks/>
          </p:cNvGrpSpPr>
          <p:nvPr/>
        </p:nvGrpSpPr>
        <p:grpSpPr bwMode="auto">
          <a:xfrm>
            <a:off x="4038600" y="3248025"/>
            <a:ext cx="457200" cy="463550"/>
            <a:chOff x="1632" y="2998"/>
            <a:chExt cx="288" cy="292"/>
          </a:xfrm>
        </p:grpSpPr>
        <p:sp>
          <p:nvSpPr>
            <p:cNvPr id="99351" name="AutoShape 23"/>
            <p:cNvSpPr>
              <a:spLocks noChangeArrowheads="1"/>
            </p:cNvSpPr>
            <p:nvPr/>
          </p:nvSpPr>
          <p:spPr bwMode="auto">
            <a:xfrm>
              <a:off x="1632" y="3242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52" name="Line 24"/>
            <p:cNvSpPr>
              <a:spLocks noChangeShapeType="1"/>
            </p:cNvSpPr>
            <p:nvPr/>
          </p:nvSpPr>
          <p:spPr bwMode="auto">
            <a:xfrm flipV="1">
              <a:off x="1770" y="299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9353" name="Group 25"/>
          <p:cNvGrpSpPr>
            <a:grpSpLocks/>
          </p:cNvGrpSpPr>
          <p:nvPr/>
        </p:nvGrpSpPr>
        <p:grpSpPr bwMode="auto">
          <a:xfrm>
            <a:off x="4038600" y="4210050"/>
            <a:ext cx="457200" cy="482600"/>
            <a:chOff x="2448" y="2658"/>
            <a:chExt cx="288" cy="304"/>
          </a:xfrm>
        </p:grpSpPr>
        <p:sp>
          <p:nvSpPr>
            <p:cNvPr id="99354" name="Line 26"/>
            <p:cNvSpPr>
              <a:spLocks noChangeShapeType="1"/>
            </p:cNvSpPr>
            <p:nvPr/>
          </p:nvSpPr>
          <p:spPr bwMode="auto">
            <a:xfrm flipV="1">
              <a:off x="2592" y="2688"/>
              <a:ext cx="0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55" name="AutoShape 27"/>
            <p:cNvSpPr>
              <a:spLocks noChangeArrowheads="1"/>
            </p:cNvSpPr>
            <p:nvPr/>
          </p:nvSpPr>
          <p:spPr bwMode="auto">
            <a:xfrm>
              <a:off x="2448" y="2658"/>
              <a:ext cx="288" cy="48"/>
            </a:xfrm>
            <a:prstGeom prst="parallelogram">
              <a:avLst>
                <a:gd name="adj" fmla="val 131250"/>
              </a:avLst>
            </a:prstGeom>
            <a:solidFill>
              <a:srgbClr val="8484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99357" name="Freeform 29"/>
          <p:cNvSpPr>
            <a:spLocks/>
          </p:cNvSpPr>
          <p:nvPr/>
        </p:nvSpPr>
        <p:spPr bwMode="auto">
          <a:xfrm>
            <a:off x="6910388" y="2590800"/>
            <a:ext cx="941387" cy="2743200"/>
          </a:xfrm>
          <a:custGeom>
            <a:avLst/>
            <a:gdLst/>
            <a:ahLst/>
            <a:cxnLst>
              <a:cxn ang="0">
                <a:pos x="4" y="407"/>
              </a:cxn>
              <a:cxn ang="0">
                <a:pos x="60" y="48"/>
              </a:cxn>
              <a:cxn ang="0">
                <a:pos x="228" y="120"/>
              </a:cxn>
              <a:cxn ang="0">
                <a:pos x="274" y="393"/>
              </a:cxn>
              <a:cxn ang="0">
                <a:pos x="237" y="647"/>
              </a:cxn>
              <a:cxn ang="0">
                <a:pos x="64" y="767"/>
              </a:cxn>
              <a:cxn ang="0">
                <a:pos x="4" y="407"/>
              </a:cxn>
            </a:cxnLst>
            <a:rect l="0" t="0" r="r" b="b"/>
            <a:pathLst>
              <a:path w="276" h="807">
                <a:moveTo>
                  <a:pt x="4" y="407"/>
                </a:moveTo>
                <a:cubicBezTo>
                  <a:pt x="7" y="285"/>
                  <a:pt x="28" y="89"/>
                  <a:pt x="60" y="48"/>
                </a:cubicBezTo>
                <a:cubicBezTo>
                  <a:pt x="97" y="0"/>
                  <a:pt x="200" y="65"/>
                  <a:pt x="228" y="120"/>
                </a:cubicBezTo>
                <a:cubicBezTo>
                  <a:pt x="256" y="175"/>
                  <a:pt x="272" y="320"/>
                  <a:pt x="274" y="393"/>
                </a:cubicBezTo>
                <a:cubicBezTo>
                  <a:pt x="276" y="466"/>
                  <a:pt x="266" y="575"/>
                  <a:pt x="237" y="647"/>
                </a:cubicBezTo>
                <a:cubicBezTo>
                  <a:pt x="208" y="719"/>
                  <a:pt x="103" y="807"/>
                  <a:pt x="64" y="767"/>
                </a:cubicBezTo>
                <a:cubicBezTo>
                  <a:pt x="25" y="727"/>
                  <a:pt x="0" y="504"/>
                  <a:pt x="4" y="407"/>
                </a:cubicBezTo>
                <a:close/>
              </a:path>
            </a:pathLst>
          </a:cu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4076700" y="287655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+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4102100" y="4381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b="1"/>
              <a:t>_</a:t>
            </a:r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H="1" flipV="1">
            <a:off x="3352800" y="3962400"/>
            <a:ext cx="762000" cy="0"/>
          </a:xfrm>
          <a:prstGeom prst="line">
            <a:avLst/>
          </a:prstGeom>
          <a:noFill/>
          <a:ln w="508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 rot="1989754">
            <a:off x="4470400" y="3438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9371" name="AutoShape 43"/>
          <p:cNvSpPr>
            <a:spLocks noChangeArrowheads="1"/>
          </p:cNvSpPr>
          <p:nvPr/>
        </p:nvSpPr>
        <p:spPr bwMode="auto">
          <a:xfrm rot="13089292">
            <a:off x="3124200" y="4419600"/>
            <a:ext cx="668338" cy="1425575"/>
          </a:xfrm>
          <a:prstGeom prst="can">
            <a:avLst>
              <a:gd name="adj" fmla="val 2444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9372" name="Text Box 44"/>
          <p:cNvSpPr txBox="1">
            <a:spLocks noChangeArrowheads="1"/>
          </p:cNvSpPr>
          <p:nvPr/>
        </p:nvSpPr>
        <p:spPr bwMode="auto">
          <a:xfrm rot="1989754">
            <a:off x="3522663" y="4543425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 rot="1989754">
            <a:off x="3022600" y="5334000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Sur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 rot="1989754">
            <a:off x="4970463" y="2647950"/>
            <a:ext cx="515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000" b="1">
                <a:latin typeface="Arial" charset="0"/>
              </a:rPr>
              <a:t>Norte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4086225" y="37623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2000" b="1"/>
              <a:t>?</a:t>
            </a:r>
          </a:p>
        </p:txBody>
      </p:sp>
      <p:sp>
        <p:nvSpPr>
          <p:cNvPr id="40" name="Text Box 72"/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Experimento de J. J. Thomson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 animBg="1"/>
      <p:bldP spid="99364" grpId="0" animBg="1"/>
      <p:bldP spid="99375" grpId="0" autoUpdateAnimBg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4261</TotalTime>
  <Words>1027</Words>
  <Application>Microsoft Office PowerPoint</Application>
  <PresentationFormat>Presentación en pantalla (4:3)</PresentationFormat>
  <Paragraphs>306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Symbol</vt:lpstr>
      <vt:lpstr>Times New Roman</vt:lpstr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M.</cp:lastModifiedBy>
  <cp:revision>156</cp:revision>
  <dcterms:created xsi:type="dcterms:W3CDTF">2005-07-23T04:28:49Z</dcterms:created>
  <dcterms:modified xsi:type="dcterms:W3CDTF">2019-08-26T22:37:50Z</dcterms:modified>
</cp:coreProperties>
</file>