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309" r:id="rId4"/>
    <p:sldId id="266" r:id="rId5"/>
    <p:sldId id="267" r:id="rId6"/>
    <p:sldId id="268" r:id="rId7"/>
    <p:sldId id="272" r:id="rId8"/>
    <p:sldId id="270" r:id="rId9"/>
    <p:sldId id="271" r:id="rId10"/>
    <p:sldId id="298" r:id="rId11"/>
    <p:sldId id="304" r:id="rId12"/>
    <p:sldId id="305" r:id="rId13"/>
    <p:sldId id="306" r:id="rId14"/>
    <p:sldId id="307" r:id="rId15"/>
    <p:sldId id="308" r:id="rId16"/>
    <p:sldId id="292" r:id="rId17"/>
    <p:sldId id="315" r:id="rId18"/>
    <p:sldId id="316" r:id="rId19"/>
    <p:sldId id="318" r:id="rId20"/>
    <p:sldId id="319" r:id="rId21"/>
    <p:sldId id="320" r:id="rId22"/>
    <p:sldId id="322" r:id="rId23"/>
    <p:sldId id="321" r:id="rId24"/>
    <p:sldId id="296" r:id="rId25"/>
    <p:sldId id="323" r:id="rId26"/>
    <p:sldId id="280" r:id="rId27"/>
    <p:sldId id="297" r:id="rId28"/>
    <p:sldId id="324" r:id="rId29"/>
    <p:sldId id="294" r:id="rId30"/>
    <p:sldId id="295" r:id="rId31"/>
    <p:sldId id="312" r:id="rId32"/>
  </p:sldIdLst>
  <p:sldSz cx="9144000" cy="6858000" type="screen4x3"/>
  <p:notesSz cx="6858000" cy="9144000"/>
  <p:defaultTextStyle>
    <a:defPPr>
      <a:defRPr lang="es-E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modifyVerifier cryptProviderType="rsaAES" cryptAlgorithmClass="hash" cryptAlgorithmType="typeAny" cryptAlgorithmSid="14" spinCount="100000" saltData="U82aL/1ZsTMs92/fjguo6g==" hashData="vHsUVutd9ozxnZw2MCkMZ6Rewjn2I8Lwx5LdUPHe7u01fjBVaYM6pfnex1tsAc7UD5O+aj9l3wYLf8UMtnznSg=="/>
  <p:extLst>
    <p:ext uri="{EFAFB233-063F-42B5-8137-9DF3F51BA10A}">
      <p15:sldGuideLst xmlns:p15="http://schemas.microsoft.com/office/powerpoint/2012/main">
        <p15:guide id="1" orient="horz" pos="211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66"/>
    <a:srgbClr val="FAFAE6"/>
    <a:srgbClr val="FAFAD2"/>
    <a:srgbClr val="99FF66"/>
    <a:srgbClr val="66FF33"/>
    <a:srgbClr val="CCECFF"/>
    <a:srgbClr val="0099FF"/>
    <a:srgbClr val="B2B2B2"/>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autoAdjust="0"/>
  </p:normalViewPr>
  <p:slideViewPr>
    <p:cSldViewPr showGuides="1">
      <p:cViewPr varScale="1">
        <p:scale>
          <a:sx n="71" d="100"/>
          <a:sy n="71" d="100"/>
        </p:scale>
        <p:origin x="1506" y="60"/>
      </p:cViewPr>
      <p:guideLst>
        <p:guide orient="horz" pos="2112"/>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AE6"/>
        </a:solidFill>
        <a:effectLst/>
      </p:bgPr>
    </p:bg>
    <p:spTree>
      <p:nvGrpSpPr>
        <p:cNvPr id="1" name=""/>
        <p:cNvGrpSpPr/>
        <p:nvPr/>
      </p:nvGrpSpPr>
      <p:grpSpPr>
        <a:xfrm>
          <a:off x="0" y="0"/>
          <a:ext cx="0" cy="0"/>
          <a:chOff x="0" y="0"/>
          <a:chExt cx="0" cy="0"/>
        </a:xfrm>
      </p:grpSpPr>
      <p:sp>
        <p:nvSpPr>
          <p:cNvPr id="1044" name="Rectangle 20"/>
          <p:cNvSpPr>
            <a:spLocks noChangeArrowheads="1"/>
          </p:cNvSpPr>
          <p:nvPr userDrawn="1"/>
        </p:nvSpPr>
        <p:spPr bwMode="auto">
          <a:xfrm>
            <a:off x="0" y="1066800"/>
            <a:ext cx="9144000" cy="252000"/>
          </a:xfrm>
          <a:prstGeom prst="rect">
            <a:avLst/>
          </a:prstGeom>
          <a:gradFill rotWithShape="0">
            <a:gsLst>
              <a:gs pos="0">
                <a:srgbClr val="FAFAE6"/>
              </a:gs>
              <a:gs pos="50000">
                <a:srgbClr val="003399"/>
              </a:gs>
              <a:gs pos="100000">
                <a:srgbClr val="FAFAE6"/>
              </a:gs>
            </a:gsLst>
            <a:lin ang="5400000" scaled="1"/>
          </a:gradFill>
          <a:ln w="9525">
            <a:noFill/>
            <a:miter lim="800000"/>
            <a:headEnd/>
            <a:tailEnd/>
          </a:ln>
          <a:effectLst/>
        </p:spPr>
        <p:txBody>
          <a:bodyPr anchor="ctr">
            <a:spAutoFit/>
          </a:bodyPr>
          <a:lstStyle/>
          <a:p>
            <a:endParaRPr lang="es-MX"/>
          </a:p>
        </p:txBody>
      </p:sp>
      <p:sp>
        <p:nvSpPr>
          <p:cNvPr id="1049" name="Rectangle 25"/>
          <p:cNvSpPr>
            <a:spLocks noChangeArrowheads="1"/>
          </p:cNvSpPr>
          <p:nvPr userDrawn="1"/>
        </p:nvSpPr>
        <p:spPr bwMode="auto">
          <a:xfrm>
            <a:off x="0" y="6633384"/>
            <a:ext cx="9144000" cy="252000"/>
          </a:xfrm>
          <a:prstGeom prst="rect">
            <a:avLst/>
          </a:prstGeom>
          <a:gradFill rotWithShape="0">
            <a:gsLst>
              <a:gs pos="0">
                <a:srgbClr val="FAFAE6"/>
              </a:gs>
              <a:gs pos="100000">
                <a:srgbClr val="003399"/>
              </a:gs>
            </a:gsLst>
            <a:lin ang="5400000" scaled="1"/>
          </a:gradFill>
          <a:ln w="9525">
            <a:noFill/>
            <a:miter lim="800000"/>
            <a:headEnd/>
            <a:tailEnd/>
          </a:ln>
          <a:effectLst/>
        </p:spPr>
        <p:txBody>
          <a:bodyPr anchor="ctr">
            <a:spAutoFit/>
          </a:bodyPr>
          <a:lstStyle/>
          <a:p>
            <a:endParaRPr lang="es-MX"/>
          </a:p>
        </p:txBody>
      </p:sp>
      <p:sp>
        <p:nvSpPr>
          <p:cNvPr id="1050" name="Text Box 26"/>
          <p:cNvSpPr txBox="1">
            <a:spLocks noChangeArrowheads="1"/>
          </p:cNvSpPr>
          <p:nvPr userDrawn="1"/>
        </p:nvSpPr>
        <p:spPr bwMode="auto">
          <a:xfrm>
            <a:off x="8509000" y="6597352"/>
            <a:ext cx="635000" cy="336550"/>
          </a:xfrm>
          <a:prstGeom prst="rect">
            <a:avLst/>
          </a:prstGeom>
          <a:noFill/>
          <a:ln w="9525">
            <a:noFill/>
            <a:miter lim="800000"/>
            <a:headEnd/>
            <a:tailEnd/>
          </a:ln>
          <a:effectLst/>
        </p:spPr>
        <p:txBody>
          <a:bodyPr wrap="none">
            <a:spAutoFit/>
            <a:flatTx/>
          </a:bodyPr>
          <a:lstStyle/>
          <a:p>
            <a:r>
              <a:rPr lang="es-ES" sz="1600" b="1" i="1" dirty="0">
                <a:solidFill>
                  <a:srgbClr val="9999FF"/>
                </a:solidFill>
                <a:effectLst>
                  <a:outerShdw blurRad="38100" dist="38100" dir="2700000" algn="tl">
                    <a:srgbClr val="000000"/>
                  </a:outerShdw>
                </a:effectLst>
              </a:rPr>
              <a:t>AVM</a:t>
            </a:r>
            <a:endParaRPr lang="es-ES" dirty="0"/>
          </a:p>
        </p:txBody>
      </p:sp>
      <p:pic>
        <p:nvPicPr>
          <p:cNvPr id="9" name="Picture 12" descr="escudo[1]"/>
          <p:cNvPicPr>
            <a:picLocks noChangeAspect="1" noChangeArrowheads="1"/>
          </p:cNvPicPr>
          <p:nvPr userDrawn="1"/>
        </p:nvPicPr>
        <p:blipFill>
          <a:blip r:embed="rId3"/>
          <a:srcRect/>
          <a:stretch>
            <a:fillRect/>
          </a:stretch>
        </p:blipFill>
        <p:spPr bwMode="auto">
          <a:xfrm>
            <a:off x="281260" y="50800"/>
            <a:ext cx="936000" cy="1048000"/>
          </a:xfrm>
          <a:prstGeom prst="rect">
            <a:avLst/>
          </a:prstGeom>
          <a:noFill/>
        </p:spPr>
      </p:pic>
      <p:pic>
        <p:nvPicPr>
          <p:cNvPr id="10" name="9 Imagen"/>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918762" y="36500"/>
            <a:ext cx="936000" cy="1170000"/>
          </a:xfrm>
          <a:prstGeom prst="rect">
            <a:avLst/>
          </a:prstGeom>
        </p:spPr>
      </p:pic>
      <p:sp>
        <p:nvSpPr>
          <p:cNvPr id="11" name="Text Box 4"/>
          <p:cNvSpPr txBox="1">
            <a:spLocks noChangeArrowheads="1"/>
          </p:cNvSpPr>
          <p:nvPr userDrawn="1"/>
        </p:nvSpPr>
        <p:spPr bwMode="auto">
          <a:xfrm>
            <a:off x="2781300" y="76200"/>
            <a:ext cx="3581400" cy="390525"/>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70000"/>
              </a:lnSpc>
              <a:spcBef>
                <a:spcPts val="0"/>
              </a:spcBef>
              <a:spcAft>
                <a:spcPts val="0"/>
              </a:spcAft>
              <a:buClrTx/>
              <a:buSzTx/>
              <a:buFontTx/>
              <a:buNone/>
              <a:tabLst/>
              <a:defRPr/>
            </a:pPr>
            <a:r>
              <a:rPr kumimoji="0" lang="es-ES" sz="2800" b="1" i="1" u="none" strike="noStrike" kern="0" cap="none" spc="0" normalizeH="0" baseline="0" noProof="0">
                <a:ln>
                  <a:noFill/>
                </a:ln>
                <a:solidFill>
                  <a:srgbClr val="000099"/>
                </a:solidFill>
                <a:effectLst/>
                <a:uLnTx/>
                <a:uFillTx/>
              </a:rPr>
              <a:t>U   N   A   M</a:t>
            </a:r>
          </a:p>
        </p:txBody>
      </p:sp>
      <p:sp>
        <p:nvSpPr>
          <p:cNvPr id="12" name="Text Box 5"/>
          <p:cNvSpPr txBox="1">
            <a:spLocks noChangeArrowheads="1"/>
          </p:cNvSpPr>
          <p:nvPr userDrawn="1"/>
        </p:nvSpPr>
        <p:spPr bwMode="auto">
          <a:xfrm>
            <a:off x="2933700" y="381000"/>
            <a:ext cx="3276600" cy="241300"/>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70000"/>
              </a:lnSpc>
              <a:spcBef>
                <a:spcPts val="0"/>
              </a:spcBef>
              <a:spcAft>
                <a:spcPts val="0"/>
              </a:spcAft>
              <a:buClrTx/>
              <a:buSzTx/>
              <a:buFontTx/>
              <a:buNone/>
              <a:tabLst/>
              <a:defRPr/>
            </a:pPr>
            <a:r>
              <a:rPr kumimoji="0" lang="es-ES" sz="1400" b="1" i="0" u="none" strike="noStrike" kern="0" cap="none" spc="0" normalizeH="0" baseline="0" noProof="0" dirty="0">
                <a:ln>
                  <a:noFill/>
                </a:ln>
                <a:solidFill>
                  <a:srgbClr val="000099"/>
                </a:solidFill>
                <a:effectLst/>
                <a:uLnTx/>
                <a:uFillTx/>
              </a:rPr>
              <a:t>Facultad de Ingeniería</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50.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0.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7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1066800" y="2232851"/>
            <a:ext cx="7010400" cy="1988237"/>
          </a:xfrm>
          <a:prstGeom prst="rect">
            <a:avLst/>
          </a:prstGeom>
          <a:noFill/>
          <a:ln w="9525">
            <a:noFill/>
            <a:miter lim="800000"/>
            <a:headEnd/>
            <a:tailEnd/>
          </a:ln>
          <a:effectLst>
            <a:outerShdw dist="35921" dir="2700000" algn="ctr" rotWithShape="0">
              <a:schemeClr val="bg2"/>
            </a:outerShdw>
          </a:effectLst>
        </p:spPr>
        <p:txBody>
          <a:bodyPr>
            <a:spAutoFit/>
          </a:bodyPr>
          <a:lstStyle/>
          <a:p>
            <a:pPr>
              <a:lnSpc>
                <a:spcPct val="140000"/>
              </a:lnSpc>
            </a:pPr>
            <a:r>
              <a:rPr lang="es-ES" sz="4400" b="1" dirty="0">
                <a:solidFill>
                  <a:srgbClr val="000066"/>
                </a:solidFill>
                <a:latin typeface="Arial" panose="020B0604020202020204" pitchFamily="34" charset="0"/>
                <a:cs typeface="Arial" panose="020B0604020202020204" pitchFamily="34" charset="0"/>
              </a:rPr>
              <a:t>EXPERIMENTO  DE</a:t>
            </a:r>
          </a:p>
          <a:p>
            <a:pPr>
              <a:lnSpc>
                <a:spcPct val="140000"/>
              </a:lnSpc>
            </a:pPr>
            <a:r>
              <a:rPr lang="es-ES" sz="4400" b="1" dirty="0">
                <a:solidFill>
                  <a:srgbClr val="000066"/>
                </a:solidFill>
                <a:latin typeface="Arial" panose="020B0604020202020204" pitchFamily="34" charset="0"/>
                <a:cs typeface="Arial" panose="020B0604020202020204" pitchFamily="34" charset="0"/>
              </a:rPr>
              <a:t>J.  J.  THOMSON</a:t>
            </a:r>
          </a:p>
        </p:txBody>
      </p:sp>
      <p:sp>
        <p:nvSpPr>
          <p:cNvPr id="4" name="Text Box 72">
            <a:extLst>
              <a:ext uri="{FF2B5EF4-FFF2-40B4-BE49-F238E27FC236}">
                <a16:creationId xmlns:a16="http://schemas.microsoft.com/office/drawing/2014/main" xmlns="" id="{64E918B1-E7C2-421B-9B43-48D905132E27}"/>
              </a:ext>
            </a:extLst>
          </p:cNvPr>
          <p:cNvSpPr txBox="1">
            <a:spLocks noChangeArrowheads="1"/>
          </p:cNvSpPr>
          <p:nvPr/>
        </p:nvSpPr>
        <p:spPr bwMode="auto">
          <a:xfrm>
            <a:off x="1979712" y="620688"/>
            <a:ext cx="5184576" cy="1446550"/>
          </a:xfrm>
          <a:prstGeom prst="rect">
            <a:avLst/>
          </a:prstGeom>
          <a:noFill/>
          <a:ln w="9525">
            <a:noFill/>
            <a:miter lim="800000"/>
            <a:headEnd/>
            <a:tailEnd/>
          </a:ln>
          <a:effectLst/>
        </p:spPr>
        <p:txBody>
          <a:bodyPr wrap="square">
            <a:spAutoFit/>
          </a:bodyPr>
          <a:ls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spcBef>
                <a:spcPts val="0"/>
              </a:spcBef>
            </a:pPr>
            <a:r>
              <a:rPr lang="es-ES" sz="1400" b="1" dirty="0">
                <a:solidFill>
                  <a:srgbClr val="000099"/>
                </a:solidFill>
                <a:latin typeface="Arial" charset="0"/>
              </a:rPr>
              <a:t>DIVISIÓN DE CIENCIAS BÁSICAS</a:t>
            </a:r>
          </a:p>
          <a:p>
            <a:pPr algn="ctr">
              <a:spcBef>
                <a:spcPts val="0"/>
              </a:spcBef>
            </a:pPr>
            <a:r>
              <a:rPr lang="es-ES" sz="1400" b="1" dirty="0">
                <a:solidFill>
                  <a:srgbClr val="000099"/>
                </a:solidFill>
                <a:latin typeface="Arial" charset="0"/>
              </a:rPr>
              <a:t>LABORATORIO DE QUÍMICA</a:t>
            </a:r>
          </a:p>
          <a:p>
            <a:pPr algn="ctr">
              <a:spcBef>
                <a:spcPct val="50000"/>
              </a:spcBef>
            </a:pPr>
            <a:endParaRPr lang="es-ES" sz="2000" b="1" dirty="0">
              <a:solidFill>
                <a:srgbClr val="000099"/>
              </a:solidFill>
              <a:latin typeface="Arial" charset="0"/>
            </a:endParaRPr>
          </a:p>
          <a:p>
            <a:pPr algn="ctr">
              <a:spcBef>
                <a:spcPct val="50000"/>
              </a:spcBef>
            </a:pPr>
            <a:r>
              <a:rPr lang="es-ES" sz="2000" b="1" dirty="0">
                <a:solidFill>
                  <a:srgbClr val="000099"/>
                </a:solidFill>
                <a:latin typeface="Arial" charset="0"/>
              </a:rPr>
              <a:t>Práctica: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ext Box 2"/>
          <p:cNvSpPr txBox="1">
            <a:spLocks noChangeArrowheads="1"/>
          </p:cNvSpPr>
          <p:nvPr/>
        </p:nvSpPr>
        <p:spPr bwMode="auto">
          <a:xfrm>
            <a:off x="250825" y="1412875"/>
            <a:ext cx="3505200" cy="304800"/>
          </a:xfrm>
          <a:prstGeom prst="rect">
            <a:avLst/>
          </a:prstGeom>
          <a:noFill/>
          <a:ln w="9525">
            <a:noFill/>
            <a:miter lim="800000"/>
            <a:headEnd/>
            <a:tailEnd/>
          </a:ln>
          <a:effectLst/>
        </p:spPr>
        <p:txBody>
          <a:bodyPr lIns="0" tIns="0" rIns="0" bIns="0">
            <a:spAutoFit/>
            <a:flatTx/>
          </a:bodyPr>
          <a:lstStyle/>
          <a:p>
            <a:pPr algn="just">
              <a:spcBef>
                <a:spcPct val="50000"/>
              </a:spcBef>
            </a:pPr>
            <a:r>
              <a:rPr lang="es-ES" sz="1000" dirty="0">
                <a:solidFill>
                  <a:srgbClr val="000066"/>
                </a:solidFill>
                <a:latin typeface="Arial" charset="0"/>
              </a:rPr>
              <a:t>La fuerza magnética que se ejerce sobre los electrones se determina con la expresión de </a:t>
            </a:r>
            <a:r>
              <a:rPr lang="es-ES" sz="1000" dirty="0" err="1">
                <a:solidFill>
                  <a:srgbClr val="000066"/>
                </a:solidFill>
                <a:latin typeface="Arial" charset="0"/>
              </a:rPr>
              <a:t>Lorentz</a:t>
            </a:r>
            <a:r>
              <a:rPr lang="es-ES" sz="1000" dirty="0">
                <a:solidFill>
                  <a:srgbClr val="000066"/>
                </a:solidFill>
                <a:latin typeface="Arial" charset="0"/>
              </a:rPr>
              <a:t>.</a:t>
            </a:r>
          </a:p>
        </p:txBody>
      </p:sp>
      <p:sp>
        <p:nvSpPr>
          <p:cNvPr id="138243" name="Rectangle 3"/>
          <p:cNvSpPr>
            <a:spLocks noChangeAspect="1" noChangeArrowheads="1"/>
          </p:cNvSpPr>
          <p:nvPr/>
        </p:nvSpPr>
        <p:spPr bwMode="auto">
          <a:xfrm>
            <a:off x="955675" y="1847850"/>
            <a:ext cx="1824538" cy="369332"/>
          </a:xfrm>
          <a:prstGeom prst="rect">
            <a:avLst/>
          </a:prstGeom>
          <a:noFill/>
          <a:ln w="9525">
            <a:noFill/>
            <a:miter lim="800000"/>
            <a:headEnd/>
            <a:tailEnd/>
          </a:ln>
          <a:effectLst/>
        </p:spPr>
        <p:txBody>
          <a:bodyPr wrap="none">
            <a:spAutoFit/>
            <a:flatTx/>
          </a:bodyPr>
          <a:lstStyle/>
          <a:p>
            <a:pPr algn="l"/>
            <a:r>
              <a:rPr lang="es-ES" sz="1800">
                <a:solidFill>
                  <a:srgbClr val="000066"/>
                </a:solidFill>
                <a:latin typeface="Arial" charset="0"/>
                <a:cs typeface="Arial" charset="0"/>
              </a:rPr>
              <a:t>F</a:t>
            </a:r>
            <a:r>
              <a:rPr lang="es-ES" sz="1800" baseline="-25000">
                <a:solidFill>
                  <a:srgbClr val="000066"/>
                </a:solidFill>
                <a:latin typeface="Arial" charset="0"/>
                <a:cs typeface="Arial" charset="0"/>
              </a:rPr>
              <a:t>m</a:t>
            </a:r>
            <a:r>
              <a:rPr lang="es-ES" sz="1800">
                <a:solidFill>
                  <a:srgbClr val="000066"/>
                </a:solidFill>
                <a:latin typeface="Arial" charset="0"/>
                <a:cs typeface="Arial" charset="0"/>
              </a:rPr>
              <a:t> = q·</a:t>
            </a:r>
            <a:r>
              <a:rPr lang="es-ES" sz="1800" i="1">
                <a:solidFill>
                  <a:srgbClr val="000066"/>
                </a:solidFill>
                <a:cs typeface="Arial" charset="0"/>
              </a:rPr>
              <a:t>v</a:t>
            </a:r>
            <a:r>
              <a:rPr lang="es-ES" sz="1800">
                <a:solidFill>
                  <a:srgbClr val="000066"/>
                </a:solidFill>
                <a:latin typeface="Arial" charset="0"/>
                <a:cs typeface="Arial" charset="0"/>
              </a:rPr>
              <a:t>·B·sen</a:t>
            </a:r>
            <a:r>
              <a:rPr lang="es-ES" sz="1800">
                <a:solidFill>
                  <a:srgbClr val="000066"/>
                </a:solidFill>
                <a:latin typeface="Symbol" pitchFamily="18" charset="2"/>
                <a:cs typeface="Arial" charset="0"/>
              </a:rPr>
              <a:t>q</a:t>
            </a:r>
            <a:endParaRPr lang="es-ES" sz="1800">
              <a:solidFill>
                <a:srgbClr val="000066"/>
              </a:solidFill>
              <a:latin typeface="Symbol" pitchFamily="18" charset="2"/>
            </a:endParaRPr>
          </a:p>
        </p:txBody>
      </p:sp>
      <p:sp>
        <p:nvSpPr>
          <p:cNvPr id="138244" name="Text Box 4"/>
          <p:cNvSpPr txBox="1">
            <a:spLocks noChangeArrowheads="1"/>
          </p:cNvSpPr>
          <p:nvPr/>
        </p:nvSpPr>
        <p:spPr bwMode="auto">
          <a:xfrm>
            <a:off x="250825" y="3124200"/>
            <a:ext cx="3505200" cy="307777"/>
          </a:xfrm>
          <a:prstGeom prst="rect">
            <a:avLst/>
          </a:prstGeom>
          <a:noFill/>
          <a:ln w="9525">
            <a:noFill/>
            <a:miter lim="800000"/>
            <a:headEnd/>
            <a:tailEnd/>
          </a:ln>
          <a:effectLst/>
        </p:spPr>
        <p:txBody>
          <a:bodyPr lIns="0" tIns="0" rIns="0" bIns="0">
            <a:spAutoFit/>
            <a:flatTx/>
          </a:bodyPr>
          <a:lstStyle/>
          <a:p>
            <a:pPr algn="just">
              <a:spcBef>
                <a:spcPct val="50000"/>
              </a:spcBef>
            </a:pPr>
            <a:r>
              <a:rPr lang="es-ES" sz="1000">
                <a:solidFill>
                  <a:srgbClr val="000066"/>
                </a:solidFill>
                <a:latin typeface="Arial" charset="0"/>
              </a:rPr>
              <a:t>Como los electrones se mueven describiendo una trayectoria circular, se ejerce sobre éstos una fuerza centrípeta:</a:t>
            </a:r>
          </a:p>
        </p:txBody>
      </p:sp>
      <p:sp>
        <p:nvSpPr>
          <p:cNvPr id="138245" name="Text Box 5"/>
          <p:cNvSpPr txBox="1">
            <a:spLocks noChangeArrowheads="1"/>
          </p:cNvSpPr>
          <p:nvPr/>
        </p:nvSpPr>
        <p:spPr bwMode="auto">
          <a:xfrm>
            <a:off x="250825" y="4367213"/>
            <a:ext cx="3505200" cy="152400"/>
          </a:xfrm>
          <a:prstGeom prst="rect">
            <a:avLst/>
          </a:prstGeom>
          <a:noFill/>
          <a:ln w="9525">
            <a:noFill/>
            <a:miter lim="800000"/>
            <a:headEnd/>
            <a:tailEnd/>
          </a:ln>
          <a:effectLst/>
        </p:spPr>
        <p:txBody>
          <a:bodyPr lIns="0" tIns="0" rIns="0" bIns="0">
            <a:spAutoFit/>
            <a:flatTx/>
          </a:bodyPr>
          <a:lstStyle/>
          <a:p>
            <a:pPr algn="just">
              <a:spcBef>
                <a:spcPct val="50000"/>
              </a:spcBef>
            </a:pPr>
            <a:r>
              <a:rPr lang="es-ES" sz="1000">
                <a:solidFill>
                  <a:srgbClr val="000066"/>
                </a:solidFill>
                <a:latin typeface="Arial" charset="0"/>
              </a:rPr>
              <a:t>Igualando F</a:t>
            </a:r>
            <a:r>
              <a:rPr lang="es-ES" sz="1000" baseline="-25000">
                <a:solidFill>
                  <a:srgbClr val="000066"/>
                </a:solidFill>
                <a:latin typeface="Arial" charset="0"/>
              </a:rPr>
              <a:t>m</a:t>
            </a:r>
            <a:r>
              <a:rPr lang="es-ES" sz="1000">
                <a:solidFill>
                  <a:srgbClr val="000066"/>
                </a:solidFill>
                <a:latin typeface="Arial" charset="0"/>
              </a:rPr>
              <a:t> y F</a:t>
            </a:r>
            <a:r>
              <a:rPr lang="es-ES" sz="1000" baseline="-25000">
                <a:solidFill>
                  <a:srgbClr val="000066"/>
                </a:solidFill>
                <a:latin typeface="Arial" charset="0"/>
              </a:rPr>
              <a:t>c</a:t>
            </a:r>
            <a:r>
              <a:rPr lang="es-ES" sz="1000">
                <a:solidFill>
                  <a:srgbClr val="000066"/>
                </a:solidFill>
                <a:latin typeface="Arial" charset="0"/>
              </a:rPr>
              <a:t> se obtiene:</a:t>
            </a:r>
          </a:p>
        </p:txBody>
      </p:sp>
      <p:sp>
        <p:nvSpPr>
          <p:cNvPr id="138246" name="Text Box 6"/>
          <p:cNvSpPr txBox="1">
            <a:spLocks noChangeArrowheads="1"/>
          </p:cNvSpPr>
          <p:nvPr/>
        </p:nvSpPr>
        <p:spPr bwMode="auto">
          <a:xfrm>
            <a:off x="250825" y="5305425"/>
            <a:ext cx="3505200" cy="152400"/>
          </a:xfrm>
          <a:prstGeom prst="rect">
            <a:avLst/>
          </a:prstGeom>
          <a:noFill/>
          <a:ln w="9525">
            <a:noFill/>
            <a:miter lim="800000"/>
            <a:headEnd/>
            <a:tailEnd/>
          </a:ln>
          <a:effectLst/>
        </p:spPr>
        <p:txBody>
          <a:bodyPr lIns="0" tIns="0" rIns="0" bIns="0">
            <a:spAutoFit/>
            <a:flatTx/>
          </a:bodyPr>
          <a:lstStyle/>
          <a:p>
            <a:pPr algn="just">
              <a:spcBef>
                <a:spcPct val="50000"/>
              </a:spcBef>
            </a:pPr>
            <a:r>
              <a:rPr lang="es-ES" sz="1000">
                <a:solidFill>
                  <a:srgbClr val="000066"/>
                </a:solidFill>
                <a:latin typeface="Arial" charset="0"/>
              </a:rPr>
              <a:t>Despejando q/m, se obtiene:</a:t>
            </a:r>
          </a:p>
        </p:txBody>
      </p:sp>
      <p:sp>
        <p:nvSpPr>
          <p:cNvPr id="138247" name="Text Box 7"/>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a:spcBef>
                <a:spcPct val="50000"/>
              </a:spcBef>
            </a:pPr>
            <a:r>
              <a:rPr lang="es-ES" sz="2100" b="1" dirty="0">
                <a:solidFill>
                  <a:srgbClr val="000099"/>
                </a:solidFill>
                <a:latin typeface="Arial" charset="0"/>
              </a:rPr>
              <a:t>Desarrollo matemático</a:t>
            </a:r>
            <a:endParaRPr lang="es-ES" sz="2100" b="1" u="sng" dirty="0">
              <a:solidFill>
                <a:srgbClr val="000099"/>
              </a:solidFill>
              <a:latin typeface="Arial" charset="0"/>
            </a:endParaRPr>
          </a:p>
        </p:txBody>
      </p:sp>
      <p:sp>
        <p:nvSpPr>
          <p:cNvPr id="138248" name="Text Box 8"/>
          <p:cNvSpPr txBox="1">
            <a:spLocks noChangeArrowheads="1"/>
          </p:cNvSpPr>
          <p:nvPr/>
        </p:nvSpPr>
        <p:spPr bwMode="auto">
          <a:xfrm>
            <a:off x="250825" y="2344738"/>
            <a:ext cx="3505200" cy="152400"/>
          </a:xfrm>
          <a:prstGeom prst="rect">
            <a:avLst/>
          </a:prstGeom>
          <a:noFill/>
          <a:ln w="9525">
            <a:noFill/>
            <a:miter lim="800000"/>
            <a:headEnd/>
            <a:tailEnd/>
          </a:ln>
          <a:effectLst/>
        </p:spPr>
        <p:txBody>
          <a:bodyPr lIns="0" tIns="0" rIns="0" bIns="0">
            <a:spAutoFit/>
            <a:flatTx/>
          </a:bodyPr>
          <a:lstStyle/>
          <a:p>
            <a:pPr algn="just">
              <a:spcBef>
                <a:spcPct val="50000"/>
              </a:spcBef>
            </a:pPr>
            <a:r>
              <a:rPr lang="es-ES" sz="1000">
                <a:solidFill>
                  <a:srgbClr val="000066"/>
                </a:solidFill>
                <a:latin typeface="Arial" charset="0"/>
              </a:rPr>
              <a:t>Cuando el ángulo </a:t>
            </a:r>
            <a:r>
              <a:rPr lang="es-ES" sz="1000">
                <a:solidFill>
                  <a:srgbClr val="000066"/>
                </a:solidFill>
                <a:latin typeface="Symbol" pitchFamily="18" charset="2"/>
              </a:rPr>
              <a:t>q</a:t>
            </a:r>
            <a:r>
              <a:rPr lang="es-ES" sz="1000">
                <a:solidFill>
                  <a:srgbClr val="000066"/>
                </a:solidFill>
                <a:latin typeface="Arial" charset="0"/>
              </a:rPr>
              <a:t> es de 90º, la expresión se simplifica.</a:t>
            </a:r>
          </a:p>
        </p:txBody>
      </p:sp>
      <p:sp>
        <p:nvSpPr>
          <p:cNvPr id="138249" name="Rectangle 9"/>
          <p:cNvSpPr>
            <a:spLocks noChangeAspect="1" noChangeArrowheads="1"/>
          </p:cNvSpPr>
          <p:nvPr/>
        </p:nvSpPr>
        <p:spPr bwMode="auto">
          <a:xfrm>
            <a:off x="955675" y="2627313"/>
            <a:ext cx="1255472" cy="369332"/>
          </a:xfrm>
          <a:prstGeom prst="rect">
            <a:avLst/>
          </a:prstGeom>
          <a:noFill/>
          <a:ln w="9525">
            <a:noFill/>
            <a:miter lim="800000"/>
            <a:headEnd/>
            <a:tailEnd/>
          </a:ln>
          <a:effectLst/>
        </p:spPr>
        <p:txBody>
          <a:bodyPr wrap="none">
            <a:spAutoFit/>
            <a:flatTx/>
          </a:bodyPr>
          <a:lstStyle/>
          <a:p>
            <a:pPr algn="l"/>
            <a:r>
              <a:rPr lang="es-ES" sz="1800">
                <a:solidFill>
                  <a:srgbClr val="000066"/>
                </a:solidFill>
                <a:latin typeface="Arial" charset="0"/>
                <a:cs typeface="Arial" charset="0"/>
              </a:rPr>
              <a:t>F</a:t>
            </a:r>
            <a:r>
              <a:rPr lang="es-ES" sz="1800" baseline="-25000">
                <a:solidFill>
                  <a:srgbClr val="000066"/>
                </a:solidFill>
                <a:latin typeface="Arial" charset="0"/>
                <a:cs typeface="Arial" charset="0"/>
              </a:rPr>
              <a:t>m</a:t>
            </a:r>
            <a:r>
              <a:rPr lang="es-ES" sz="1800">
                <a:solidFill>
                  <a:srgbClr val="000066"/>
                </a:solidFill>
                <a:latin typeface="Arial" charset="0"/>
                <a:cs typeface="Arial" charset="0"/>
              </a:rPr>
              <a:t> = q·</a:t>
            </a:r>
            <a:r>
              <a:rPr lang="es-ES" sz="1800" i="1">
                <a:solidFill>
                  <a:srgbClr val="000066"/>
                </a:solidFill>
                <a:cs typeface="Arial" charset="0"/>
              </a:rPr>
              <a:t>v</a:t>
            </a:r>
            <a:r>
              <a:rPr lang="es-ES" sz="1800">
                <a:solidFill>
                  <a:srgbClr val="000066"/>
                </a:solidFill>
                <a:latin typeface="Arial" charset="0"/>
                <a:cs typeface="Arial" charset="0"/>
              </a:rPr>
              <a:t>·B</a:t>
            </a:r>
            <a:endParaRPr lang="es-ES" sz="1800">
              <a:solidFill>
                <a:srgbClr val="000066"/>
              </a:solidFill>
              <a:latin typeface="Symbol" pitchFamily="18" charset="2"/>
            </a:endParaRPr>
          </a:p>
        </p:txBody>
      </p:sp>
      <p:grpSp>
        <p:nvGrpSpPr>
          <p:cNvPr id="138250" name="Group 10"/>
          <p:cNvGrpSpPr>
            <a:grpSpLocks/>
          </p:cNvGrpSpPr>
          <p:nvPr/>
        </p:nvGrpSpPr>
        <p:grpSpPr bwMode="auto">
          <a:xfrm>
            <a:off x="955675" y="3711575"/>
            <a:ext cx="1027113" cy="528638"/>
            <a:chOff x="385" y="2898"/>
            <a:chExt cx="647" cy="333"/>
          </a:xfrm>
        </p:grpSpPr>
        <p:sp>
          <p:nvSpPr>
            <p:cNvPr id="138251" name="Rectangle 11"/>
            <p:cNvSpPr>
              <a:spLocks noChangeAspect="1" noChangeArrowheads="1"/>
            </p:cNvSpPr>
            <p:nvPr/>
          </p:nvSpPr>
          <p:spPr bwMode="auto">
            <a:xfrm>
              <a:off x="385" y="2976"/>
              <a:ext cx="285"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F</a:t>
              </a:r>
              <a:r>
                <a:rPr lang="es-ES" sz="1800" baseline="-25000">
                  <a:solidFill>
                    <a:srgbClr val="000066"/>
                  </a:solidFill>
                  <a:latin typeface="Arial" charset="0"/>
                  <a:cs typeface="Arial" charset="0"/>
                </a:rPr>
                <a:t>c</a:t>
              </a:r>
              <a:r>
                <a:rPr lang="es-ES" sz="1800">
                  <a:solidFill>
                    <a:srgbClr val="000066"/>
                  </a:solidFill>
                  <a:latin typeface="Arial" charset="0"/>
                  <a:cs typeface="Arial" charset="0"/>
                </a:rPr>
                <a:t> =</a:t>
              </a:r>
              <a:endParaRPr lang="es-ES" sz="1800">
                <a:solidFill>
                  <a:srgbClr val="000066"/>
                </a:solidFill>
                <a:latin typeface="Symbol" pitchFamily="18" charset="2"/>
              </a:endParaRPr>
            </a:p>
          </p:txBody>
        </p:sp>
        <p:grpSp>
          <p:nvGrpSpPr>
            <p:cNvPr id="138252" name="Group 12"/>
            <p:cNvGrpSpPr>
              <a:grpSpLocks/>
            </p:cNvGrpSpPr>
            <p:nvPr/>
          </p:nvGrpSpPr>
          <p:grpSpPr bwMode="auto">
            <a:xfrm>
              <a:off x="701" y="2898"/>
              <a:ext cx="331" cy="333"/>
              <a:chOff x="365" y="3067"/>
              <a:chExt cx="331" cy="333"/>
            </a:xfrm>
          </p:grpSpPr>
          <p:sp>
            <p:nvSpPr>
              <p:cNvPr id="138253" name="Rectangle 13"/>
              <p:cNvSpPr>
                <a:spLocks noChangeAspect="1" noChangeArrowheads="1"/>
              </p:cNvSpPr>
              <p:nvPr/>
            </p:nvSpPr>
            <p:spPr bwMode="auto">
              <a:xfrm>
                <a:off x="385" y="3067"/>
                <a:ext cx="311"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m·</a:t>
                </a:r>
                <a:r>
                  <a:rPr lang="es-ES" sz="1800" i="1">
                    <a:solidFill>
                      <a:srgbClr val="000066"/>
                    </a:solidFill>
                    <a:cs typeface="Arial" charset="0"/>
                  </a:rPr>
                  <a:t>v</a:t>
                </a:r>
                <a:r>
                  <a:rPr lang="es-ES" sz="1800" baseline="30000">
                    <a:solidFill>
                      <a:srgbClr val="000066"/>
                    </a:solidFill>
                    <a:latin typeface="Arial" charset="0"/>
                    <a:cs typeface="Arial" charset="0"/>
                  </a:rPr>
                  <a:t>2</a:t>
                </a:r>
                <a:endParaRPr lang="es-ES" sz="1800" baseline="30000">
                  <a:solidFill>
                    <a:srgbClr val="000066"/>
                  </a:solidFill>
                  <a:latin typeface="Symbol" pitchFamily="18" charset="2"/>
                </a:endParaRPr>
              </a:p>
            </p:txBody>
          </p:sp>
          <p:sp>
            <p:nvSpPr>
              <p:cNvPr id="138254" name="Rectangle 14"/>
              <p:cNvSpPr>
                <a:spLocks noChangeAspect="1" noChangeArrowheads="1"/>
              </p:cNvSpPr>
              <p:nvPr/>
            </p:nvSpPr>
            <p:spPr bwMode="auto">
              <a:xfrm>
                <a:off x="476" y="3203"/>
                <a:ext cx="71"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r</a:t>
                </a:r>
                <a:endParaRPr lang="es-ES" sz="1800" baseline="30000">
                  <a:solidFill>
                    <a:srgbClr val="000066"/>
                  </a:solidFill>
                  <a:latin typeface="Symbol" pitchFamily="18" charset="2"/>
                </a:endParaRPr>
              </a:p>
            </p:txBody>
          </p:sp>
          <p:sp>
            <p:nvSpPr>
              <p:cNvPr id="138255" name="Line 15"/>
              <p:cNvSpPr>
                <a:spLocks noChangeShapeType="1"/>
              </p:cNvSpPr>
              <p:nvPr/>
            </p:nvSpPr>
            <p:spPr bwMode="auto">
              <a:xfrm>
                <a:off x="365" y="3246"/>
                <a:ext cx="317" cy="0"/>
              </a:xfrm>
              <a:prstGeom prst="line">
                <a:avLst/>
              </a:prstGeom>
              <a:noFill/>
              <a:ln w="9525">
                <a:solidFill>
                  <a:srgbClr val="000066"/>
                </a:solidFill>
                <a:round/>
                <a:headEnd/>
                <a:tailEnd/>
              </a:ln>
              <a:effectLst/>
            </p:spPr>
            <p:txBody>
              <a:bodyPr wrap="none" lIns="18000" tIns="18000" rIns="18000" bIns="18000" anchor="ctr"/>
              <a:lstStyle/>
              <a:p>
                <a:endParaRPr lang="es-MX">
                  <a:solidFill>
                    <a:srgbClr val="000066"/>
                  </a:solidFill>
                </a:endParaRPr>
              </a:p>
            </p:txBody>
          </p:sp>
        </p:grpSp>
      </p:grpSp>
      <p:grpSp>
        <p:nvGrpSpPr>
          <p:cNvPr id="138256" name="Group 16"/>
          <p:cNvGrpSpPr>
            <a:grpSpLocks/>
          </p:cNvGrpSpPr>
          <p:nvPr/>
        </p:nvGrpSpPr>
        <p:grpSpPr bwMode="auto">
          <a:xfrm>
            <a:off x="955675" y="4649788"/>
            <a:ext cx="1044575" cy="528637"/>
            <a:chOff x="529" y="3476"/>
            <a:chExt cx="658" cy="333"/>
          </a:xfrm>
        </p:grpSpPr>
        <p:sp>
          <p:nvSpPr>
            <p:cNvPr id="138257" name="Rectangle 17"/>
            <p:cNvSpPr>
              <a:spLocks noChangeAspect="1" noChangeArrowheads="1"/>
            </p:cNvSpPr>
            <p:nvPr/>
          </p:nvSpPr>
          <p:spPr bwMode="auto">
            <a:xfrm>
              <a:off x="529" y="3558"/>
              <a:ext cx="374"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q·B =</a:t>
              </a:r>
              <a:endParaRPr lang="es-ES" sz="1800">
                <a:solidFill>
                  <a:srgbClr val="000066"/>
                </a:solidFill>
                <a:latin typeface="Symbol" pitchFamily="18" charset="2"/>
              </a:endParaRPr>
            </a:p>
          </p:txBody>
        </p:sp>
        <p:sp>
          <p:nvSpPr>
            <p:cNvPr id="138258" name="Rectangle 18"/>
            <p:cNvSpPr>
              <a:spLocks noChangeAspect="1" noChangeArrowheads="1"/>
            </p:cNvSpPr>
            <p:nvPr/>
          </p:nvSpPr>
          <p:spPr bwMode="auto">
            <a:xfrm>
              <a:off x="930" y="3476"/>
              <a:ext cx="257"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m·</a:t>
              </a:r>
              <a:r>
                <a:rPr lang="es-ES" sz="1800" i="1">
                  <a:solidFill>
                    <a:srgbClr val="000066"/>
                  </a:solidFill>
                  <a:cs typeface="Arial" charset="0"/>
                </a:rPr>
                <a:t>v</a:t>
              </a:r>
              <a:endParaRPr lang="es-ES" sz="1800" baseline="30000">
                <a:solidFill>
                  <a:srgbClr val="000066"/>
                </a:solidFill>
                <a:latin typeface="Symbol" pitchFamily="18" charset="2"/>
              </a:endParaRPr>
            </a:p>
          </p:txBody>
        </p:sp>
        <p:sp>
          <p:nvSpPr>
            <p:cNvPr id="138259" name="Rectangle 19"/>
            <p:cNvSpPr>
              <a:spLocks noChangeAspect="1" noChangeArrowheads="1"/>
            </p:cNvSpPr>
            <p:nvPr/>
          </p:nvSpPr>
          <p:spPr bwMode="auto">
            <a:xfrm>
              <a:off x="1018" y="3612"/>
              <a:ext cx="71"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r</a:t>
              </a:r>
              <a:endParaRPr lang="es-ES" sz="1800" baseline="30000">
                <a:solidFill>
                  <a:srgbClr val="000066"/>
                </a:solidFill>
                <a:latin typeface="Symbol" pitchFamily="18" charset="2"/>
              </a:endParaRPr>
            </a:p>
          </p:txBody>
        </p:sp>
        <p:sp>
          <p:nvSpPr>
            <p:cNvPr id="138260" name="Line 20"/>
            <p:cNvSpPr>
              <a:spLocks noChangeShapeType="1"/>
            </p:cNvSpPr>
            <p:nvPr/>
          </p:nvSpPr>
          <p:spPr bwMode="auto">
            <a:xfrm>
              <a:off x="925" y="3655"/>
              <a:ext cx="256" cy="0"/>
            </a:xfrm>
            <a:prstGeom prst="line">
              <a:avLst/>
            </a:prstGeom>
            <a:noFill/>
            <a:ln w="9525">
              <a:solidFill>
                <a:srgbClr val="000066"/>
              </a:solidFill>
              <a:round/>
              <a:headEnd/>
              <a:tailEnd/>
            </a:ln>
            <a:effectLst/>
          </p:spPr>
          <p:txBody>
            <a:bodyPr wrap="none" lIns="18000" tIns="18000" rIns="18000" bIns="18000" anchor="ctr"/>
            <a:lstStyle/>
            <a:p>
              <a:endParaRPr lang="es-MX">
                <a:solidFill>
                  <a:srgbClr val="000066"/>
                </a:solidFill>
              </a:endParaRPr>
            </a:p>
          </p:txBody>
        </p:sp>
      </p:grpSp>
      <p:grpSp>
        <p:nvGrpSpPr>
          <p:cNvPr id="138261" name="Group 21"/>
          <p:cNvGrpSpPr>
            <a:grpSpLocks/>
          </p:cNvGrpSpPr>
          <p:nvPr/>
        </p:nvGrpSpPr>
        <p:grpSpPr bwMode="auto">
          <a:xfrm>
            <a:off x="955675" y="5589588"/>
            <a:ext cx="1004888" cy="631825"/>
            <a:chOff x="460" y="3752"/>
            <a:chExt cx="633" cy="398"/>
          </a:xfrm>
        </p:grpSpPr>
        <p:sp>
          <p:nvSpPr>
            <p:cNvPr id="138262" name="Rectangle 22"/>
            <p:cNvSpPr>
              <a:spLocks noChangeAspect="1" noChangeArrowheads="1"/>
            </p:cNvSpPr>
            <p:nvPr/>
          </p:nvSpPr>
          <p:spPr bwMode="auto">
            <a:xfrm>
              <a:off x="491" y="3752"/>
              <a:ext cx="104"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q</a:t>
              </a:r>
              <a:endParaRPr lang="es-ES" sz="1800">
                <a:solidFill>
                  <a:srgbClr val="000066"/>
                </a:solidFill>
                <a:latin typeface="Symbol" pitchFamily="18" charset="2"/>
              </a:endParaRPr>
            </a:p>
          </p:txBody>
        </p:sp>
        <p:sp>
          <p:nvSpPr>
            <p:cNvPr id="138263" name="Rectangle 23"/>
            <p:cNvSpPr>
              <a:spLocks noChangeAspect="1" noChangeArrowheads="1"/>
            </p:cNvSpPr>
            <p:nvPr/>
          </p:nvSpPr>
          <p:spPr bwMode="auto">
            <a:xfrm>
              <a:off x="922" y="3793"/>
              <a:ext cx="88" cy="197"/>
            </a:xfrm>
            <a:prstGeom prst="rect">
              <a:avLst/>
            </a:prstGeom>
            <a:noFill/>
            <a:ln w="9525">
              <a:noFill/>
              <a:miter lim="800000"/>
              <a:headEnd/>
              <a:tailEnd/>
            </a:ln>
            <a:effectLst/>
          </p:spPr>
          <p:txBody>
            <a:bodyPr wrap="none" lIns="18000" tIns="18000" rIns="18000" bIns="18000">
              <a:spAutoFit/>
              <a:flatTx/>
            </a:bodyPr>
            <a:lstStyle/>
            <a:p>
              <a:pPr algn="l"/>
              <a:r>
                <a:rPr lang="es-ES" sz="1800" i="1">
                  <a:solidFill>
                    <a:srgbClr val="000066"/>
                  </a:solidFill>
                  <a:cs typeface="Arial" charset="0"/>
                </a:rPr>
                <a:t>v</a:t>
              </a:r>
              <a:endParaRPr lang="es-ES" sz="1800" baseline="30000">
                <a:solidFill>
                  <a:srgbClr val="000066"/>
                </a:solidFill>
                <a:latin typeface="Symbol" pitchFamily="18" charset="2"/>
              </a:endParaRPr>
            </a:p>
          </p:txBody>
        </p:sp>
        <p:sp>
          <p:nvSpPr>
            <p:cNvPr id="138264" name="Rectangle 24"/>
            <p:cNvSpPr>
              <a:spLocks noChangeAspect="1" noChangeArrowheads="1"/>
            </p:cNvSpPr>
            <p:nvPr/>
          </p:nvSpPr>
          <p:spPr bwMode="auto">
            <a:xfrm>
              <a:off x="863" y="3953"/>
              <a:ext cx="217"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B·r</a:t>
              </a:r>
              <a:endParaRPr lang="es-ES" sz="1800" baseline="30000">
                <a:solidFill>
                  <a:srgbClr val="000066"/>
                </a:solidFill>
                <a:latin typeface="Symbol" pitchFamily="18" charset="2"/>
              </a:endParaRPr>
            </a:p>
          </p:txBody>
        </p:sp>
        <p:sp>
          <p:nvSpPr>
            <p:cNvPr id="138265" name="Line 25"/>
            <p:cNvSpPr>
              <a:spLocks noChangeShapeType="1"/>
            </p:cNvSpPr>
            <p:nvPr/>
          </p:nvSpPr>
          <p:spPr bwMode="auto">
            <a:xfrm>
              <a:off x="837" y="3972"/>
              <a:ext cx="256" cy="0"/>
            </a:xfrm>
            <a:prstGeom prst="line">
              <a:avLst/>
            </a:prstGeom>
            <a:noFill/>
            <a:ln w="9525">
              <a:solidFill>
                <a:srgbClr val="000066"/>
              </a:solidFill>
              <a:round/>
              <a:headEnd/>
              <a:tailEnd/>
            </a:ln>
            <a:effectLst/>
          </p:spPr>
          <p:txBody>
            <a:bodyPr wrap="none" lIns="18000" tIns="18000" rIns="18000" bIns="18000" anchor="ctr"/>
            <a:lstStyle/>
            <a:p>
              <a:endParaRPr lang="es-MX">
                <a:solidFill>
                  <a:srgbClr val="000066"/>
                </a:solidFill>
              </a:endParaRPr>
            </a:p>
          </p:txBody>
        </p:sp>
        <p:sp>
          <p:nvSpPr>
            <p:cNvPr id="138266" name="Line 26"/>
            <p:cNvSpPr>
              <a:spLocks noChangeShapeType="1"/>
            </p:cNvSpPr>
            <p:nvPr/>
          </p:nvSpPr>
          <p:spPr bwMode="auto">
            <a:xfrm>
              <a:off x="460" y="3974"/>
              <a:ext cx="165" cy="0"/>
            </a:xfrm>
            <a:prstGeom prst="line">
              <a:avLst/>
            </a:prstGeom>
            <a:noFill/>
            <a:ln w="9525">
              <a:solidFill>
                <a:srgbClr val="000066"/>
              </a:solidFill>
              <a:round/>
              <a:headEnd/>
              <a:tailEnd/>
            </a:ln>
            <a:effectLst/>
          </p:spPr>
          <p:txBody>
            <a:bodyPr wrap="none" lIns="18000" tIns="18000" rIns="18000" bIns="18000" anchor="ctr"/>
            <a:lstStyle/>
            <a:p>
              <a:endParaRPr lang="es-MX">
                <a:solidFill>
                  <a:srgbClr val="000066"/>
                </a:solidFill>
              </a:endParaRPr>
            </a:p>
          </p:txBody>
        </p:sp>
        <p:sp>
          <p:nvSpPr>
            <p:cNvPr id="138267" name="Rectangle 27"/>
            <p:cNvSpPr>
              <a:spLocks noChangeAspect="1" noChangeArrowheads="1"/>
            </p:cNvSpPr>
            <p:nvPr/>
          </p:nvSpPr>
          <p:spPr bwMode="auto">
            <a:xfrm>
              <a:off x="673" y="3868"/>
              <a:ext cx="108"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a:t>
              </a:r>
              <a:endParaRPr lang="es-ES" sz="1800">
                <a:solidFill>
                  <a:srgbClr val="000066"/>
                </a:solidFill>
                <a:latin typeface="Symbol" pitchFamily="18" charset="2"/>
              </a:endParaRPr>
            </a:p>
          </p:txBody>
        </p:sp>
        <p:sp>
          <p:nvSpPr>
            <p:cNvPr id="138268" name="Rectangle 28"/>
            <p:cNvSpPr>
              <a:spLocks noChangeAspect="1" noChangeArrowheads="1"/>
            </p:cNvSpPr>
            <p:nvPr/>
          </p:nvSpPr>
          <p:spPr bwMode="auto">
            <a:xfrm>
              <a:off x="471" y="3940"/>
              <a:ext cx="144"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m</a:t>
              </a:r>
              <a:endParaRPr lang="es-ES" sz="1800">
                <a:solidFill>
                  <a:srgbClr val="000066"/>
                </a:solidFill>
                <a:latin typeface="Symbol" pitchFamily="18" charset="2"/>
              </a:endParaRPr>
            </a:p>
          </p:txBody>
        </p:sp>
      </p:grpSp>
      <p:sp>
        <p:nvSpPr>
          <p:cNvPr id="138269" name="Oval 29"/>
          <p:cNvSpPr>
            <a:spLocks noChangeAspect="1" noChangeArrowheads="1"/>
          </p:cNvSpPr>
          <p:nvPr/>
        </p:nvSpPr>
        <p:spPr bwMode="auto">
          <a:xfrm>
            <a:off x="539750" y="2708275"/>
            <a:ext cx="241300" cy="239713"/>
          </a:xfrm>
          <a:prstGeom prst="ellipse">
            <a:avLst/>
          </a:prstGeom>
          <a:noFill/>
          <a:ln w="25400">
            <a:solidFill>
              <a:srgbClr val="FF0000"/>
            </a:solidFill>
            <a:round/>
            <a:headEnd/>
            <a:tailEnd/>
          </a:ln>
          <a:effectLst/>
        </p:spPr>
        <p:txBody>
          <a:bodyPr wrap="none" anchor="ctr"/>
          <a:lstStyle/>
          <a:p>
            <a:r>
              <a:rPr lang="es-ES" sz="1400" b="1">
                <a:solidFill>
                  <a:srgbClr val="FF0000"/>
                </a:solidFill>
                <a:latin typeface="Arial" charset="0"/>
              </a:rPr>
              <a:t>1</a:t>
            </a:r>
          </a:p>
        </p:txBody>
      </p:sp>
      <p:sp>
        <p:nvSpPr>
          <p:cNvPr id="138270" name="Oval 30"/>
          <p:cNvSpPr>
            <a:spLocks noChangeAspect="1" noChangeArrowheads="1"/>
          </p:cNvSpPr>
          <p:nvPr/>
        </p:nvSpPr>
        <p:spPr bwMode="auto">
          <a:xfrm>
            <a:off x="563563" y="3860800"/>
            <a:ext cx="241300" cy="239713"/>
          </a:xfrm>
          <a:prstGeom prst="ellipse">
            <a:avLst/>
          </a:prstGeom>
          <a:noFill/>
          <a:ln w="25400">
            <a:solidFill>
              <a:srgbClr val="FF0000"/>
            </a:solidFill>
            <a:round/>
            <a:headEnd/>
            <a:tailEnd/>
          </a:ln>
          <a:effectLst/>
        </p:spPr>
        <p:txBody>
          <a:bodyPr wrap="none" anchor="ctr"/>
          <a:lstStyle/>
          <a:p>
            <a:r>
              <a:rPr lang="es-ES" sz="1400" b="1">
                <a:solidFill>
                  <a:srgbClr val="FF0000"/>
                </a:solidFill>
                <a:latin typeface="Arial" charset="0"/>
              </a:rPr>
              <a:t>2</a:t>
            </a:r>
          </a:p>
        </p:txBody>
      </p:sp>
      <p:sp>
        <p:nvSpPr>
          <p:cNvPr id="138271" name="Oval 31"/>
          <p:cNvSpPr>
            <a:spLocks noChangeAspect="1" noChangeArrowheads="1"/>
          </p:cNvSpPr>
          <p:nvPr/>
        </p:nvSpPr>
        <p:spPr bwMode="auto">
          <a:xfrm>
            <a:off x="563563" y="5805488"/>
            <a:ext cx="241300" cy="239712"/>
          </a:xfrm>
          <a:prstGeom prst="ellipse">
            <a:avLst/>
          </a:prstGeom>
          <a:noFill/>
          <a:ln w="25400">
            <a:solidFill>
              <a:srgbClr val="FF0000"/>
            </a:solidFill>
            <a:round/>
            <a:headEnd/>
            <a:tailEnd/>
          </a:ln>
          <a:effectLst/>
        </p:spPr>
        <p:txBody>
          <a:bodyPr wrap="none" anchor="ctr"/>
          <a:lstStyle/>
          <a:p>
            <a:r>
              <a:rPr lang="es-ES" sz="1400" b="1">
                <a:solidFill>
                  <a:srgbClr val="FF0000"/>
                </a:solidFill>
                <a:latin typeface="Arial" charset="0"/>
              </a:rPr>
              <a:t>3</a:t>
            </a:r>
          </a:p>
        </p:txBody>
      </p:sp>
      <p:sp>
        <p:nvSpPr>
          <p:cNvPr id="138272" name="Text Box 32"/>
          <p:cNvSpPr txBox="1">
            <a:spLocks noChangeArrowheads="1"/>
          </p:cNvSpPr>
          <p:nvPr/>
        </p:nvSpPr>
        <p:spPr bwMode="auto">
          <a:xfrm>
            <a:off x="4572000" y="1484313"/>
            <a:ext cx="3505200" cy="304800"/>
          </a:xfrm>
          <a:prstGeom prst="rect">
            <a:avLst/>
          </a:prstGeom>
          <a:noFill/>
          <a:ln w="9525">
            <a:noFill/>
            <a:miter lim="800000"/>
            <a:headEnd/>
            <a:tailEnd/>
          </a:ln>
          <a:effectLst/>
        </p:spPr>
        <p:txBody>
          <a:bodyPr lIns="0" tIns="0" rIns="0" bIns="0">
            <a:spAutoFit/>
            <a:flatTx/>
          </a:bodyPr>
          <a:lstStyle/>
          <a:p>
            <a:pPr algn="just">
              <a:spcBef>
                <a:spcPct val="50000"/>
              </a:spcBef>
            </a:pPr>
            <a:r>
              <a:rPr lang="es-MX" sz="1000">
                <a:solidFill>
                  <a:srgbClr val="000066"/>
                </a:solidFill>
                <a:latin typeface="Arial" charset="0"/>
              </a:rPr>
              <a:t>La fuerza eléctrica que se ejerce sobre una partícula que pasa a través de un campo eléctrico se determina con:</a:t>
            </a:r>
          </a:p>
        </p:txBody>
      </p:sp>
      <p:sp>
        <p:nvSpPr>
          <p:cNvPr id="138273" name="Rectangle 33"/>
          <p:cNvSpPr>
            <a:spLocks noChangeAspect="1" noChangeArrowheads="1"/>
          </p:cNvSpPr>
          <p:nvPr/>
        </p:nvSpPr>
        <p:spPr bwMode="auto">
          <a:xfrm>
            <a:off x="5795963" y="1916113"/>
            <a:ext cx="1032655" cy="369332"/>
          </a:xfrm>
          <a:prstGeom prst="rect">
            <a:avLst/>
          </a:prstGeom>
          <a:noFill/>
          <a:ln w="9525">
            <a:noFill/>
            <a:miter lim="800000"/>
            <a:headEnd/>
            <a:tailEnd/>
          </a:ln>
          <a:effectLst/>
        </p:spPr>
        <p:txBody>
          <a:bodyPr wrap="none">
            <a:spAutoFit/>
            <a:flatTx/>
          </a:bodyPr>
          <a:lstStyle/>
          <a:p>
            <a:pPr algn="l"/>
            <a:r>
              <a:rPr lang="es-ES" sz="1800">
                <a:solidFill>
                  <a:srgbClr val="000066"/>
                </a:solidFill>
                <a:latin typeface="Arial" charset="0"/>
                <a:cs typeface="Arial" charset="0"/>
              </a:rPr>
              <a:t>F</a:t>
            </a:r>
            <a:r>
              <a:rPr lang="es-ES" sz="1800" baseline="-25000">
                <a:solidFill>
                  <a:srgbClr val="000066"/>
                </a:solidFill>
                <a:latin typeface="Arial" charset="0"/>
                <a:cs typeface="Arial" charset="0"/>
              </a:rPr>
              <a:t>e</a:t>
            </a:r>
            <a:r>
              <a:rPr lang="es-ES" sz="1800">
                <a:solidFill>
                  <a:srgbClr val="000066"/>
                </a:solidFill>
                <a:latin typeface="Arial" charset="0"/>
                <a:cs typeface="Arial" charset="0"/>
              </a:rPr>
              <a:t> = q·E</a:t>
            </a:r>
            <a:endParaRPr lang="es-ES" sz="1800">
              <a:solidFill>
                <a:srgbClr val="000066"/>
              </a:solidFill>
              <a:latin typeface="Symbol" pitchFamily="18" charset="2"/>
            </a:endParaRPr>
          </a:p>
        </p:txBody>
      </p:sp>
      <p:sp>
        <p:nvSpPr>
          <p:cNvPr id="138274" name="Oval 34"/>
          <p:cNvSpPr>
            <a:spLocks noChangeAspect="1" noChangeArrowheads="1"/>
          </p:cNvSpPr>
          <p:nvPr/>
        </p:nvSpPr>
        <p:spPr bwMode="auto">
          <a:xfrm>
            <a:off x="5314950" y="1989138"/>
            <a:ext cx="241300" cy="239712"/>
          </a:xfrm>
          <a:prstGeom prst="ellipse">
            <a:avLst/>
          </a:prstGeom>
          <a:noFill/>
          <a:ln w="25400">
            <a:solidFill>
              <a:srgbClr val="FF0000"/>
            </a:solidFill>
            <a:round/>
            <a:headEnd/>
            <a:tailEnd/>
          </a:ln>
          <a:effectLst/>
        </p:spPr>
        <p:txBody>
          <a:bodyPr wrap="none" anchor="ctr"/>
          <a:lstStyle/>
          <a:p>
            <a:r>
              <a:rPr lang="es-ES" sz="1400" b="1">
                <a:solidFill>
                  <a:srgbClr val="FF0000"/>
                </a:solidFill>
                <a:latin typeface="Arial" charset="0"/>
              </a:rPr>
              <a:t>4</a:t>
            </a:r>
          </a:p>
        </p:txBody>
      </p:sp>
      <p:sp>
        <p:nvSpPr>
          <p:cNvPr id="138275" name="Text Box 35"/>
          <p:cNvSpPr txBox="1">
            <a:spLocks noChangeArrowheads="1"/>
          </p:cNvSpPr>
          <p:nvPr/>
        </p:nvSpPr>
        <p:spPr bwMode="auto">
          <a:xfrm>
            <a:off x="4572000" y="2492375"/>
            <a:ext cx="3505200" cy="609600"/>
          </a:xfrm>
          <a:prstGeom prst="rect">
            <a:avLst/>
          </a:prstGeom>
          <a:noFill/>
          <a:ln w="9525">
            <a:noFill/>
            <a:miter lim="800000"/>
            <a:headEnd/>
            <a:tailEnd/>
          </a:ln>
          <a:effectLst/>
        </p:spPr>
        <p:txBody>
          <a:bodyPr lIns="0" tIns="0" rIns="0" bIns="0">
            <a:spAutoFit/>
            <a:flatTx/>
          </a:bodyPr>
          <a:lstStyle/>
          <a:p>
            <a:pPr algn="just">
              <a:spcBef>
                <a:spcPct val="50000"/>
              </a:spcBef>
            </a:pPr>
            <a:r>
              <a:rPr lang="es-MX" sz="1000">
                <a:solidFill>
                  <a:srgbClr val="000066"/>
                </a:solidFill>
                <a:latin typeface="Arial" charset="0"/>
              </a:rPr>
              <a:t>Cuando actúan los campos eléctrico y magnético, y el haz describe una trayectoria recta, las fuerzas eléctrica y magnética son de igual magnitud y sus expresiones se pueden igualar:</a:t>
            </a:r>
          </a:p>
        </p:txBody>
      </p:sp>
      <p:sp>
        <p:nvSpPr>
          <p:cNvPr id="138276" name="Rectangle 36"/>
          <p:cNvSpPr>
            <a:spLocks noChangeAspect="1" noChangeArrowheads="1"/>
          </p:cNvSpPr>
          <p:nvPr/>
        </p:nvSpPr>
        <p:spPr bwMode="auto">
          <a:xfrm>
            <a:off x="5795963" y="3168650"/>
            <a:ext cx="1345240" cy="369332"/>
          </a:xfrm>
          <a:prstGeom prst="rect">
            <a:avLst/>
          </a:prstGeom>
          <a:noFill/>
          <a:ln w="9525">
            <a:noFill/>
            <a:miter lim="800000"/>
            <a:headEnd/>
            <a:tailEnd/>
          </a:ln>
          <a:effectLst/>
        </p:spPr>
        <p:txBody>
          <a:bodyPr wrap="none">
            <a:spAutoFit/>
            <a:flatTx/>
          </a:bodyPr>
          <a:lstStyle/>
          <a:p>
            <a:pPr algn="l"/>
            <a:r>
              <a:rPr lang="es-ES" sz="1800">
                <a:solidFill>
                  <a:srgbClr val="000066"/>
                </a:solidFill>
                <a:latin typeface="Arial" charset="0"/>
                <a:cs typeface="Arial" charset="0"/>
              </a:rPr>
              <a:t>q·</a:t>
            </a:r>
            <a:r>
              <a:rPr lang="es-ES" sz="1800" i="1">
                <a:solidFill>
                  <a:srgbClr val="000066"/>
                </a:solidFill>
                <a:cs typeface="Arial" charset="0"/>
              </a:rPr>
              <a:t>v</a:t>
            </a:r>
            <a:r>
              <a:rPr lang="es-ES" sz="1800">
                <a:solidFill>
                  <a:srgbClr val="000066"/>
                </a:solidFill>
                <a:latin typeface="Arial" charset="0"/>
                <a:cs typeface="Arial" charset="0"/>
              </a:rPr>
              <a:t>·B = q·E</a:t>
            </a:r>
            <a:endParaRPr lang="es-ES" sz="1800">
              <a:solidFill>
                <a:srgbClr val="000066"/>
              </a:solidFill>
              <a:latin typeface="Symbol" pitchFamily="18" charset="2"/>
            </a:endParaRPr>
          </a:p>
        </p:txBody>
      </p:sp>
      <p:sp>
        <p:nvSpPr>
          <p:cNvPr id="138277" name="Text Box 37"/>
          <p:cNvSpPr txBox="1">
            <a:spLocks noChangeArrowheads="1"/>
          </p:cNvSpPr>
          <p:nvPr/>
        </p:nvSpPr>
        <p:spPr bwMode="auto">
          <a:xfrm>
            <a:off x="4572000" y="3716338"/>
            <a:ext cx="3505200" cy="184666"/>
          </a:xfrm>
          <a:prstGeom prst="rect">
            <a:avLst/>
          </a:prstGeom>
          <a:noFill/>
          <a:ln w="9525">
            <a:noFill/>
            <a:miter lim="800000"/>
            <a:headEnd/>
            <a:tailEnd/>
          </a:ln>
          <a:effectLst/>
        </p:spPr>
        <p:txBody>
          <a:bodyPr lIns="0" tIns="0" rIns="0" bIns="0">
            <a:spAutoFit/>
            <a:flatTx/>
          </a:bodyPr>
          <a:lstStyle/>
          <a:p>
            <a:pPr algn="just">
              <a:spcBef>
                <a:spcPct val="50000"/>
              </a:spcBef>
            </a:pPr>
            <a:r>
              <a:rPr lang="es-MX" sz="1000">
                <a:solidFill>
                  <a:srgbClr val="000066"/>
                </a:solidFill>
                <a:latin typeface="Arial" charset="0"/>
              </a:rPr>
              <a:t>Simplificando y despejando </a:t>
            </a:r>
            <a:r>
              <a:rPr lang="es-MX" sz="1200" i="1">
                <a:solidFill>
                  <a:srgbClr val="000066"/>
                </a:solidFill>
              </a:rPr>
              <a:t>v</a:t>
            </a:r>
            <a:r>
              <a:rPr lang="es-MX" sz="1000">
                <a:solidFill>
                  <a:srgbClr val="000066"/>
                </a:solidFill>
                <a:latin typeface="Arial" charset="0"/>
              </a:rPr>
              <a:t>, se obtiene:</a:t>
            </a:r>
          </a:p>
        </p:txBody>
      </p:sp>
      <p:grpSp>
        <p:nvGrpSpPr>
          <p:cNvPr id="138278" name="Group 38"/>
          <p:cNvGrpSpPr>
            <a:grpSpLocks/>
          </p:cNvGrpSpPr>
          <p:nvPr/>
        </p:nvGrpSpPr>
        <p:grpSpPr bwMode="auto">
          <a:xfrm>
            <a:off x="5867400" y="4005263"/>
            <a:ext cx="647700" cy="577850"/>
            <a:chOff x="3424" y="2614"/>
            <a:chExt cx="408" cy="364"/>
          </a:xfrm>
        </p:grpSpPr>
        <p:sp>
          <p:nvSpPr>
            <p:cNvPr id="138279" name="Rectangle 39"/>
            <p:cNvSpPr>
              <a:spLocks noChangeAspect="1" noChangeArrowheads="1"/>
            </p:cNvSpPr>
            <p:nvPr/>
          </p:nvSpPr>
          <p:spPr bwMode="auto">
            <a:xfrm>
              <a:off x="3424" y="2696"/>
              <a:ext cx="213" cy="197"/>
            </a:xfrm>
            <a:prstGeom prst="rect">
              <a:avLst/>
            </a:prstGeom>
            <a:noFill/>
            <a:ln w="9525">
              <a:noFill/>
              <a:miter lim="800000"/>
              <a:headEnd/>
              <a:tailEnd/>
            </a:ln>
            <a:effectLst/>
          </p:spPr>
          <p:txBody>
            <a:bodyPr wrap="none" lIns="18000" tIns="18000" rIns="18000" bIns="18000">
              <a:spAutoFit/>
              <a:flatTx/>
            </a:bodyPr>
            <a:lstStyle/>
            <a:p>
              <a:pPr algn="l"/>
              <a:r>
                <a:rPr lang="es-ES" sz="1800" i="1">
                  <a:solidFill>
                    <a:srgbClr val="000066"/>
                  </a:solidFill>
                  <a:cs typeface="Arial" charset="0"/>
                </a:rPr>
                <a:t>v</a:t>
              </a:r>
              <a:r>
                <a:rPr lang="es-ES" sz="1800">
                  <a:solidFill>
                    <a:srgbClr val="000066"/>
                  </a:solidFill>
                  <a:latin typeface="Arial" charset="0"/>
                  <a:cs typeface="Arial" charset="0"/>
                </a:rPr>
                <a:t> =</a:t>
              </a:r>
              <a:endParaRPr lang="es-ES" sz="1800">
                <a:solidFill>
                  <a:srgbClr val="000066"/>
                </a:solidFill>
                <a:latin typeface="Symbol" pitchFamily="18" charset="2"/>
              </a:endParaRPr>
            </a:p>
          </p:txBody>
        </p:sp>
        <p:sp>
          <p:nvSpPr>
            <p:cNvPr id="138280" name="Rectangle 40"/>
            <p:cNvSpPr>
              <a:spLocks noChangeAspect="1" noChangeArrowheads="1"/>
            </p:cNvSpPr>
            <p:nvPr/>
          </p:nvSpPr>
          <p:spPr bwMode="auto">
            <a:xfrm>
              <a:off x="3690" y="2614"/>
              <a:ext cx="120"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E</a:t>
              </a:r>
              <a:endParaRPr lang="es-ES" sz="1800" baseline="30000">
                <a:solidFill>
                  <a:srgbClr val="000066"/>
                </a:solidFill>
                <a:latin typeface="Symbol" pitchFamily="18" charset="2"/>
              </a:endParaRPr>
            </a:p>
          </p:txBody>
        </p:sp>
        <p:sp>
          <p:nvSpPr>
            <p:cNvPr id="138281" name="Rectangle 41"/>
            <p:cNvSpPr>
              <a:spLocks noChangeAspect="1" noChangeArrowheads="1"/>
            </p:cNvSpPr>
            <p:nvPr/>
          </p:nvSpPr>
          <p:spPr bwMode="auto">
            <a:xfrm>
              <a:off x="3691" y="2781"/>
              <a:ext cx="120"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B</a:t>
              </a:r>
              <a:endParaRPr lang="es-ES" sz="1800" baseline="30000">
                <a:solidFill>
                  <a:srgbClr val="000066"/>
                </a:solidFill>
                <a:latin typeface="Symbol" pitchFamily="18" charset="2"/>
              </a:endParaRPr>
            </a:p>
          </p:txBody>
        </p:sp>
        <p:sp>
          <p:nvSpPr>
            <p:cNvPr id="138282" name="Line 42"/>
            <p:cNvSpPr>
              <a:spLocks noChangeShapeType="1"/>
            </p:cNvSpPr>
            <p:nvPr/>
          </p:nvSpPr>
          <p:spPr bwMode="auto">
            <a:xfrm>
              <a:off x="3667" y="2793"/>
              <a:ext cx="165" cy="0"/>
            </a:xfrm>
            <a:prstGeom prst="line">
              <a:avLst/>
            </a:prstGeom>
            <a:noFill/>
            <a:ln w="9525">
              <a:solidFill>
                <a:srgbClr val="000066"/>
              </a:solidFill>
              <a:round/>
              <a:headEnd/>
              <a:tailEnd/>
            </a:ln>
            <a:effectLst/>
          </p:spPr>
          <p:txBody>
            <a:bodyPr wrap="none" lIns="18000" tIns="18000" rIns="18000" bIns="18000" anchor="ctr"/>
            <a:lstStyle/>
            <a:p>
              <a:endParaRPr lang="es-MX">
                <a:solidFill>
                  <a:srgbClr val="000066"/>
                </a:solidFill>
              </a:endParaRPr>
            </a:p>
          </p:txBody>
        </p:sp>
      </p:grpSp>
      <p:sp>
        <p:nvSpPr>
          <p:cNvPr id="138283" name="Oval 43"/>
          <p:cNvSpPr>
            <a:spLocks noChangeAspect="1" noChangeArrowheads="1"/>
          </p:cNvSpPr>
          <p:nvPr/>
        </p:nvSpPr>
        <p:spPr bwMode="auto">
          <a:xfrm>
            <a:off x="5314950" y="4221163"/>
            <a:ext cx="241300" cy="239712"/>
          </a:xfrm>
          <a:prstGeom prst="ellipse">
            <a:avLst/>
          </a:prstGeom>
          <a:noFill/>
          <a:ln w="25400">
            <a:solidFill>
              <a:srgbClr val="FF0000"/>
            </a:solidFill>
            <a:round/>
            <a:headEnd/>
            <a:tailEnd/>
          </a:ln>
          <a:effectLst/>
        </p:spPr>
        <p:txBody>
          <a:bodyPr wrap="none" anchor="ctr"/>
          <a:lstStyle/>
          <a:p>
            <a:r>
              <a:rPr lang="es-ES" sz="1400" b="1">
                <a:solidFill>
                  <a:srgbClr val="FF0000"/>
                </a:solidFill>
                <a:latin typeface="Arial" charset="0"/>
              </a:rPr>
              <a:t>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8242"/>
                                        </p:tgtEl>
                                        <p:attrNameLst>
                                          <p:attrName>style.visibility</p:attrName>
                                        </p:attrNameLst>
                                      </p:cBhvr>
                                      <p:to>
                                        <p:strVal val="visible"/>
                                      </p:to>
                                    </p:set>
                                    <p:animEffect transition="in" filter="fade">
                                      <p:cBhvr>
                                        <p:cTn id="7" dur="500"/>
                                        <p:tgtEl>
                                          <p:spTgt spid="138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8243"/>
                                        </p:tgtEl>
                                        <p:attrNameLst>
                                          <p:attrName>style.visibility</p:attrName>
                                        </p:attrNameLst>
                                      </p:cBhvr>
                                      <p:to>
                                        <p:strVal val="visible"/>
                                      </p:to>
                                    </p:set>
                                    <p:animEffect transition="in" filter="fade">
                                      <p:cBhvr>
                                        <p:cTn id="12" dur="500"/>
                                        <p:tgtEl>
                                          <p:spTgt spid="13824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8248"/>
                                        </p:tgtEl>
                                        <p:attrNameLst>
                                          <p:attrName>style.visibility</p:attrName>
                                        </p:attrNameLst>
                                      </p:cBhvr>
                                      <p:to>
                                        <p:strVal val="visible"/>
                                      </p:to>
                                    </p:set>
                                    <p:animEffect transition="in" filter="fade">
                                      <p:cBhvr>
                                        <p:cTn id="17" dur="500"/>
                                        <p:tgtEl>
                                          <p:spTgt spid="13824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8249"/>
                                        </p:tgtEl>
                                        <p:attrNameLst>
                                          <p:attrName>style.visibility</p:attrName>
                                        </p:attrNameLst>
                                      </p:cBhvr>
                                      <p:to>
                                        <p:strVal val="visible"/>
                                      </p:to>
                                    </p:set>
                                    <p:animEffect transition="in" filter="fade">
                                      <p:cBhvr>
                                        <p:cTn id="22" dur="500"/>
                                        <p:tgtEl>
                                          <p:spTgt spid="138249"/>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826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38244"/>
                                        </p:tgtEl>
                                        <p:attrNameLst>
                                          <p:attrName>style.visibility</p:attrName>
                                        </p:attrNameLst>
                                      </p:cBhvr>
                                      <p:to>
                                        <p:strVal val="visible"/>
                                      </p:to>
                                    </p:set>
                                    <p:animEffect transition="in" filter="fade">
                                      <p:cBhvr>
                                        <p:cTn id="31" dur="500"/>
                                        <p:tgtEl>
                                          <p:spTgt spid="138244"/>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38250"/>
                                        </p:tgtEl>
                                        <p:attrNameLst>
                                          <p:attrName>style.visibility</p:attrName>
                                        </p:attrNameLst>
                                      </p:cBhvr>
                                      <p:to>
                                        <p:strVal val="visible"/>
                                      </p:to>
                                    </p:set>
                                    <p:animEffect transition="in" filter="fade">
                                      <p:cBhvr>
                                        <p:cTn id="36" dur="500"/>
                                        <p:tgtEl>
                                          <p:spTgt spid="138250"/>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827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38245"/>
                                        </p:tgtEl>
                                        <p:attrNameLst>
                                          <p:attrName>style.visibility</p:attrName>
                                        </p:attrNameLst>
                                      </p:cBhvr>
                                      <p:to>
                                        <p:strVal val="visible"/>
                                      </p:to>
                                    </p:set>
                                    <p:animEffect transition="in" filter="fade">
                                      <p:cBhvr>
                                        <p:cTn id="45" dur="500"/>
                                        <p:tgtEl>
                                          <p:spTgt spid="138245"/>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138256"/>
                                        </p:tgtEl>
                                        <p:attrNameLst>
                                          <p:attrName>style.visibility</p:attrName>
                                        </p:attrNameLst>
                                      </p:cBhvr>
                                      <p:to>
                                        <p:strVal val="visible"/>
                                      </p:to>
                                    </p:set>
                                    <p:animEffect transition="in" filter="fade">
                                      <p:cBhvr>
                                        <p:cTn id="50" dur="500"/>
                                        <p:tgtEl>
                                          <p:spTgt spid="138256"/>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38246"/>
                                        </p:tgtEl>
                                        <p:attrNameLst>
                                          <p:attrName>style.visibility</p:attrName>
                                        </p:attrNameLst>
                                      </p:cBhvr>
                                      <p:to>
                                        <p:strVal val="visible"/>
                                      </p:to>
                                    </p:set>
                                    <p:animEffect transition="in" filter="fade">
                                      <p:cBhvr>
                                        <p:cTn id="55" dur="500"/>
                                        <p:tgtEl>
                                          <p:spTgt spid="138246"/>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138261"/>
                                        </p:tgtEl>
                                        <p:attrNameLst>
                                          <p:attrName>style.visibility</p:attrName>
                                        </p:attrNameLst>
                                      </p:cBhvr>
                                      <p:to>
                                        <p:strVal val="visible"/>
                                      </p:to>
                                    </p:set>
                                    <p:animEffect transition="in" filter="fade">
                                      <p:cBhvr>
                                        <p:cTn id="60" dur="500"/>
                                        <p:tgtEl>
                                          <p:spTgt spid="138261"/>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38271"/>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138272"/>
                                        </p:tgtEl>
                                        <p:attrNameLst>
                                          <p:attrName>style.visibility</p:attrName>
                                        </p:attrNameLst>
                                      </p:cBhvr>
                                      <p:to>
                                        <p:strVal val="visible"/>
                                      </p:to>
                                    </p:set>
                                    <p:animEffect transition="in" filter="fade">
                                      <p:cBhvr>
                                        <p:cTn id="69" dur="500"/>
                                        <p:tgtEl>
                                          <p:spTgt spid="13827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138273"/>
                                        </p:tgtEl>
                                        <p:attrNameLst>
                                          <p:attrName>style.visibility</p:attrName>
                                        </p:attrNameLst>
                                      </p:cBhvr>
                                      <p:to>
                                        <p:strVal val="visible"/>
                                      </p:to>
                                    </p:set>
                                    <p:animEffect transition="in" filter="fade">
                                      <p:cBhvr>
                                        <p:cTn id="74" dur="500"/>
                                        <p:tgtEl>
                                          <p:spTgt spid="138273"/>
                                        </p:tgtEl>
                                      </p:cBhvr>
                                    </p:animEffec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3827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138275"/>
                                        </p:tgtEl>
                                        <p:attrNameLst>
                                          <p:attrName>style.visibility</p:attrName>
                                        </p:attrNameLst>
                                      </p:cBhvr>
                                      <p:to>
                                        <p:strVal val="visible"/>
                                      </p:to>
                                    </p:set>
                                    <p:animEffect transition="in" filter="fade">
                                      <p:cBhvr>
                                        <p:cTn id="83" dur="500"/>
                                        <p:tgtEl>
                                          <p:spTgt spid="138275"/>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138276"/>
                                        </p:tgtEl>
                                        <p:attrNameLst>
                                          <p:attrName>style.visibility</p:attrName>
                                        </p:attrNameLst>
                                      </p:cBhvr>
                                      <p:to>
                                        <p:strVal val="visible"/>
                                      </p:to>
                                    </p:set>
                                    <p:animEffect transition="in" filter="fade">
                                      <p:cBhvr>
                                        <p:cTn id="88" dur="500"/>
                                        <p:tgtEl>
                                          <p:spTgt spid="138276"/>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138277"/>
                                        </p:tgtEl>
                                        <p:attrNameLst>
                                          <p:attrName>style.visibility</p:attrName>
                                        </p:attrNameLst>
                                      </p:cBhvr>
                                      <p:to>
                                        <p:strVal val="visible"/>
                                      </p:to>
                                    </p:set>
                                    <p:animEffect transition="in" filter="fade">
                                      <p:cBhvr>
                                        <p:cTn id="93" dur="500"/>
                                        <p:tgtEl>
                                          <p:spTgt spid="138277"/>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nodeType="clickEffect">
                                  <p:stCondLst>
                                    <p:cond delay="0"/>
                                  </p:stCondLst>
                                  <p:childTnLst>
                                    <p:set>
                                      <p:cBhvr>
                                        <p:cTn id="97" dur="1" fill="hold">
                                          <p:stCondLst>
                                            <p:cond delay="0"/>
                                          </p:stCondLst>
                                        </p:cTn>
                                        <p:tgtEl>
                                          <p:spTgt spid="138278"/>
                                        </p:tgtEl>
                                        <p:attrNameLst>
                                          <p:attrName>style.visibility</p:attrName>
                                        </p:attrNameLst>
                                      </p:cBhvr>
                                      <p:to>
                                        <p:strVal val="visible"/>
                                      </p:to>
                                    </p:set>
                                    <p:animEffect transition="in" filter="fade">
                                      <p:cBhvr>
                                        <p:cTn id="98" dur="500"/>
                                        <p:tgtEl>
                                          <p:spTgt spid="138278"/>
                                        </p:tgtEl>
                                      </p:cBhvr>
                                    </p:animEffec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382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p:bldP spid="138243" grpId="0"/>
      <p:bldP spid="138244" grpId="0"/>
      <p:bldP spid="138245" grpId="0"/>
      <p:bldP spid="138246" grpId="0"/>
      <p:bldP spid="138248" grpId="0"/>
      <p:bldP spid="138249" grpId="0"/>
      <p:bldP spid="138269" grpId="0" animBg="1"/>
      <p:bldP spid="138270" grpId="0" animBg="1"/>
      <p:bldP spid="138271" grpId="0" animBg="1"/>
      <p:bldP spid="138272" grpId="0"/>
      <p:bldP spid="138273" grpId="0"/>
      <p:bldP spid="138274" grpId="0" animBg="1"/>
      <p:bldP spid="138275" grpId="0"/>
      <p:bldP spid="138276" grpId="0"/>
      <p:bldP spid="138277" grpId="0"/>
      <p:bldP spid="13828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4387" name="Picture 3" descr="E-1Thomson"/>
          <p:cNvPicPr>
            <a:picLocks noChangeAspect="1" noChangeArrowheads="1"/>
          </p:cNvPicPr>
          <p:nvPr/>
        </p:nvPicPr>
        <p:blipFill>
          <a:blip r:embed="rId2" cstate="print"/>
          <a:srcRect/>
          <a:stretch>
            <a:fillRect/>
          </a:stretch>
        </p:blipFill>
        <p:spPr bwMode="auto">
          <a:xfrm>
            <a:off x="2482974" y="1412776"/>
            <a:ext cx="4178052" cy="4781550"/>
          </a:xfrm>
          <a:prstGeom prst="rect">
            <a:avLst/>
          </a:prstGeom>
          <a:noFill/>
        </p:spPr>
      </p:pic>
      <p:sp>
        <p:nvSpPr>
          <p:cNvPr id="4" name="Text Box 7"/>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a:spcBef>
                <a:spcPct val="50000"/>
              </a:spcBef>
            </a:pPr>
            <a:r>
              <a:rPr lang="es-ES" sz="2100" b="1" dirty="0">
                <a:solidFill>
                  <a:srgbClr val="000099"/>
                </a:solidFill>
                <a:latin typeface="Arial" charset="0"/>
              </a:rPr>
              <a:t>Aparato </a:t>
            </a:r>
            <a:r>
              <a:rPr lang="es-ES" sz="2100" b="1" dirty="0" err="1">
                <a:solidFill>
                  <a:srgbClr val="000099"/>
                </a:solidFill>
                <a:latin typeface="Arial" charset="0"/>
              </a:rPr>
              <a:t>Daedalon</a:t>
            </a:r>
            <a:endParaRPr lang="es-ES" sz="2100" b="1" u="sng" dirty="0">
              <a:solidFill>
                <a:srgbClr val="000099"/>
              </a:solidFill>
              <a:latin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AutoShape 2"/>
          <p:cNvSpPr>
            <a:spLocks noChangeArrowheads="1"/>
          </p:cNvSpPr>
          <p:nvPr/>
        </p:nvSpPr>
        <p:spPr bwMode="auto">
          <a:xfrm rot="13089292">
            <a:off x="4572000" y="2514600"/>
            <a:ext cx="668338" cy="1425575"/>
          </a:xfrm>
          <a:prstGeom prst="can">
            <a:avLst>
              <a:gd name="adj" fmla="val 24441"/>
            </a:avLst>
          </a:prstGeom>
          <a:solidFill>
            <a:schemeClr val="bg2"/>
          </a:solidFill>
          <a:ln w="9525">
            <a:solidFill>
              <a:schemeClr val="tx1"/>
            </a:solidFill>
            <a:round/>
            <a:headEnd/>
            <a:tailEnd/>
          </a:ln>
          <a:effectLst/>
        </p:spPr>
        <p:txBody>
          <a:bodyPr rot="10800000" wrap="none" anchor="ctr"/>
          <a:lstStyle/>
          <a:p>
            <a:endParaRPr lang="es-MX"/>
          </a:p>
        </p:txBody>
      </p:sp>
      <p:sp>
        <p:nvSpPr>
          <p:cNvPr id="145411" name="Text Box 3"/>
          <p:cNvSpPr txBox="1">
            <a:spLocks noChangeArrowheads="1"/>
          </p:cNvSpPr>
          <p:nvPr/>
        </p:nvSpPr>
        <p:spPr bwMode="auto">
          <a:xfrm rot="1989754">
            <a:off x="4470400" y="3438525"/>
            <a:ext cx="395288" cy="244475"/>
          </a:xfrm>
          <a:prstGeom prst="rect">
            <a:avLst/>
          </a:prstGeom>
          <a:noFill/>
          <a:ln w="9525">
            <a:noFill/>
            <a:miter lim="800000"/>
            <a:headEnd/>
            <a:tailEnd/>
          </a:ln>
          <a:effectLst/>
        </p:spPr>
        <p:txBody>
          <a:bodyPr wrap="none">
            <a:spAutoFit/>
            <a:flatTx/>
          </a:bodyPr>
          <a:lstStyle/>
          <a:p>
            <a:r>
              <a:rPr lang="es-ES" sz="1000" b="1">
                <a:latin typeface="Arial" charset="0"/>
              </a:rPr>
              <a:t>Sur</a:t>
            </a:r>
          </a:p>
        </p:txBody>
      </p:sp>
      <p:sp>
        <p:nvSpPr>
          <p:cNvPr id="145412" name="Freeform 4"/>
          <p:cNvSpPr>
            <a:spLocks/>
          </p:cNvSpPr>
          <p:nvPr/>
        </p:nvSpPr>
        <p:spPr bwMode="auto">
          <a:xfrm>
            <a:off x="3322638" y="2662238"/>
            <a:ext cx="4475162" cy="2609850"/>
          </a:xfrm>
          <a:custGeom>
            <a:avLst/>
            <a:gdLst/>
            <a:ahLst/>
            <a:cxnLst>
              <a:cxn ang="0">
                <a:pos x="0" y="308"/>
              </a:cxn>
              <a:cxn ang="0">
                <a:pos x="95" y="272"/>
              </a:cxn>
              <a:cxn ang="0">
                <a:pos x="336" y="271"/>
              </a:cxn>
              <a:cxn ang="0">
                <a:pos x="1152" y="15"/>
              </a:cxn>
              <a:cxn ang="0">
                <a:pos x="1303" y="361"/>
              </a:cxn>
              <a:cxn ang="0">
                <a:pos x="1152" y="747"/>
              </a:cxn>
              <a:cxn ang="0">
                <a:pos x="336" y="491"/>
              </a:cxn>
              <a:cxn ang="0">
                <a:pos x="101" y="491"/>
              </a:cxn>
              <a:cxn ang="0">
                <a:pos x="0" y="454"/>
              </a:cxn>
              <a:cxn ang="0">
                <a:pos x="0" y="308"/>
              </a:cxn>
            </a:cxnLst>
            <a:rect l="0" t="0" r="r" b="b"/>
            <a:pathLst>
              <a:path w="1313" h="768">
                <a:moveTo>
                  <a:pt x="0" y="308"/>
                </a:moveTo>
                <a:cubicBezTo>
                  <a:pt x="16" y="278"/>
                  <a:pt x="53" y="272"/>
                  <a:pt x="95" y="272"/>
                </a:cubicBezTo>
                <a:cubicBezTo>
                  <a:pt x="137" y="272"/>
                  <a:pt x="179" y="270"/>
                  <a:pt x="336" y="271"/>
                </a:cubicBezTo>
                <a:cubicBezTo>
                  <a:pt x="517" y="272"/>
                  <a:pt x="991" y="0"/>
                  <a:pt x="1152" y="15"/>
                </a:cubicBezTo>
                <a:cubicBezTo>
                  <a:pt x="1313" y="30"/>
                  <a:pt x="1303" y="239"/>
                  <a:pt x="1303" y="361"/>
                </a:cubicBezTo>
                <a:cubicBezTo>
                  <a:pt x="1303" y="483"/>
                  <a:pt x="1313" y="725"/>
                  <a:pt x="1152" y="747"/>
                </a:cubicBezTo>
                <a:cubicBezTo>
                  <a:pt x="991" y="768"/>
                  <a:pt x="511" y="534"/>
                  <a:pt x="336" y="491"/>
                </a:cubicBezTo>
                <a:cubicBezTo>
                  <a:pt x="183" y="491"/>
                  <a:pt x="131" y="491"/>
                  <a:pt x="101" y="491"/>
                </a:cubicBezTo>
                <a:cubicBezTo>
                  <a:pt x="71" y="491"/>
                  <a:pt x="16" y="485"/>
                  <a:pt x="0" y="454"/>
                </a:cubicBezTo>
                <a:lnTo>
                  <a:pt x="0" y="308"/>
                </a:lnTo>
                <a:close/>
              </a:path>
            </a:pathLst>
          </a:custGeom>
          <a:solidFill>
            <a:srgbClr val="CCECFF">
              <a:alpha val="50000"/>
            </a:srgbClr>
          </a:solidFill>
          <a:ln w="9525" cap="flat" cmpd="sng">
            <a:solidFill>
              <a:schemeClr val="tx1"/>
            </a:solidFill>
            <a:prstDash val="solid"/>
            <a:round/>
            <a:headEnd/>
            <a:tailEnd/>
          </a:ln>
          <a:effectLst/>
        </p:spPr>
        <p:txBody>
          <a:bodyPr wrap="none" anchor="ctr"/>
          <a:lstStyle/>
          <a:p>
            <a:endParaRPr lang="es-MX"/>
          </a:p>
        </p:txBody>
      </p:sp>
      <p:sp>
        <p:nvSpPr>
          <p:cNvPr id="145413" name="AutoShape 5"/>
          <p:cNvSpPr>
            <a:spLocks noChangeArrowheads="1"/>
          </p:cNvSpPr>
          <p:nvPr/>
        </p:nvSpPr>
        <p:spPr bwMode="auto">
          <a:xfrm>
            <a:off x="1290638" y="3559175"/>
            <a:ext cx="2127250" cy="815975"/>
          </a:xfrm>
          <a:prstGeom prst="flowChartTerminator">
            <a:avLst/>
          </a:prstGeom>
          <a:solidFill>
            <a:srgbClr val="CCECFF">
              <a:alpha val="50000"/>
            </a:srgbClr>
          </a:solidFill>
          <a:ln w="9525">
            <a:solidFill>
              <a:schemeClr val="tx1"/>
            </a:solidFill>
            <a:miter lim="800000"/>
            <a:headEnd/>
            <a:tailEnd/>
          </a:ln>
          <a:effectLst/>
        </p:spPr>
        <p:txBody>
          <a:bodyPr wrap="none" anchor="ctr"/>
          <a:lstStyle/>
          <a:p>
            <a:endParaRPr lang="es-MX"/>
          </a:p>
        </p:txBody>
      </p:sp>
      <p:sp>
        <p:nvSpPr>
          <p:cNvPr id="145414" name="Line 6"/>
          <p:cNvSpPr>
            <a:spLocks noChangeShapeType="1"/>
          </p:cNvSpPr>
          <p:nvPr/>
        </p:nvSpPr>
        <p:spPr bwMode="auto">
          <a:xfrm flipV="1">
            <a:off x="1787525" y="2967038"/>
            <a:ext cx="0" cy="747712"/>
          </a:xfrm>
          <a:prstGeom prst="line">
            <a:avLst/>
          </a:prstGeom>
          <a:noFill/>
          <a:ln w="25400">
            <a:solidFill>
              <a:schemeClr val="tx1"/>
            </a:solidFill>
            <a:round/>
            <a:headEnd/>
            <a:tailEnd/>
          </a:ln>
          <a:effectLst/>
        </p:spPr>
        <p:txBody>
          <a:bodyPr wrap="none" anchor="ctr"/>
          <a:lstStyle/>
          <a:p>
            <a:endParaRPr lang="es-MX"/>
          </a:p>
        </p:txBody>
      </p:sp>
      <p:sp>
        <p:nvSpPr>
          <p:cNvPr id="145415" name="Line 7"/>
          <p:cNvSpPr>
            <a:spLocks noChangeShapeType="1"/>
          </p:cNvSpPr>
          <p:nvPr/>
        </p:nvSpPr>
        <p:spPr bwMode="auto">
          <a:xfrm flipV="1">
            <a:off x="2740025" y="2933700"/>
            <a:ext cx="0" cy="774700"/>
          </a:xfrm>
          <a:prstGeom prst="line">
            <a:avLst/>
          </a:prstGeom>
          <a:noFill/>
          <a:ln w="25400">
            <a:solidFill>
              <a:schemeClr val="tx1"/>
            </a:solidFill>
            <a:round/>
            <a:headEnd/>
            <a:tailEnd/>
          </a:ln>
          <a:effectLst/>
        </p:spPr>
        <p:txBody>
          <a:bodyPr wrap="none" anchor="ctr"/>
          <a:lstStyle/>
          <a:p>
            <a:endParaRPr lang="es-MX"/>
          </a:p>
        </p:txBody>
      </p:sp>
      <p:sp>
        <p:nvSpPr>
          <p:cNvPr id="145416" name="Oval 8"/>
          <p:cNvSpPr>
            <a:spLocks noChangeArrowheads="1"/>
          </p:cNvSpPr>
          <p:nvPr/>
        </p:nvSpPr>
        <p:spPr bwMode="auto">
          <a:xfrm>
            <a:off x="1706563" y="3702050"/>
            <a:ext cx="160337" cy="509588"/>
          </a:xfrm>
          <a:prstGeom prst="ellipse">
            <a:avLst/>
          </a:prstGeom>
          <a:solidFill>
            <a:srgbClr val="DDDDDD"/>
          </a:solidFill>
          <a:ln w="25400">
            <a:solidFill>
              <a:srgbClr val="848484"/>
            </a:solidFill>
            <a:round/>
            <a:headEnd/>
            <a:tailEnd/>
          </a:ln>
          <a:effectLst/>
        </p:spPr>
        <p:txBody>
          <a:bodyPr wrap="none" anchor="ctr"/>
          <a:lstStyle/>
          <a:p>
            <a:endParaRPr lang="es-MX"/>
          </a:p>
        </p:txBody>
      </p:sp>
      <p:grpSp>
        <p:nvGrpSpPr>
          <p:cNvPr id="145417" name="Group 9"/>
          <p:cNvGrpSpPr>
            <a:grpSpLocks/>
          </p:cNvGrpSpPr>
          <p:nvPr/>
        </p:nvGrpSpPr>
        <p:grpSpPr bwMode="auto">
          <a:xfrm>
            <a:off x="1625600" y="2463800"/>
            <a:ext cx="1295400" cy="584200"/>
            <a:chOff x="1024" y="1552"/>
            <a:chExt cx="816" cy="368"/>
          </a:xfrm>
        </p:grpSpPr>
        <p:sp>
          <p:nvSpPr>
            <p:cNvPr id="145418" name="Text Box 10"/>
            <p:cNvSpPr txBox="1">
              <a:spLocks noChangeArrowheads="1"/>
            </p:cNvSpPr>
            <p:nvPr/>
          </p:nvSpPr>
          <p:spPr bwMode="auto">
            <a:xfrm>
              <a:off x="1616" y="1632"/>
              <a:ext cx="224" cy="288"/>
            </a:xfrm>
            <a:prstGeom prst="rect">
              <a:avLst/>
            </a:prstGeom>
            <a:noFill/>
            <a:ln w="9525">
              <a:noFill/>
              <a:miter lim="800000"/>
              <a:headEnd/>
              <a:tailEnd/>
            </a:ln>
            <a:effectLst/>
          </p:spPr>
          <p:txBody>
            <a:bodyPr wrap="none">
              <a:spAutoFit/>
              <a:flatTx/>
            </a:bodyPr>
            <a:lstStyle/>
            <a:p>
              <a:r>
                <a:rPr lang="es-ES" b="1"/>
                <a:t>+</a:t>
              </a:r>
            </a:p>
          </p:txBody>
        </p:sp>
        <p:sp>
          <p:nvSpPr>
            <p:cNvPr id="145419" name="Text Box 11"/>
            <p:cNvSpPr txBox="1">
              <a:spLocks noChangeArrowheads="1"/>
            </p:cNvSpPr>
            <p:nvPr/>
          </p:nvSpPr>
          <p:spPr bwMode="auto">
            <a:xfrm>
              <a:off x="1024" y="1552"/>
              <a:ext cx="212" cy="288"/>
            </a:xfrm>
            <a:prstGeom prst="rect">
              <a:avLst/>
            </a:prstGeom>
            <a:noFill/>
            <a:ln w="9525">
              <a:noFill/>
              <a:miter lim="800000"/>
              <a:headEnd/>
              <a:tailEnd/>
            </a:ln>
            <a:effectLst/>
          </p:spPr>
          <p:txBody>
            <a:bodyPr wrap="none">
              <a:spAutoFit/>
              <a:flatTx/>
            </a:bodyPr>
            <a:lstStyle/>
            <a:p>
              <a:r>
                <a:rPr lang="es-ES" b="1"/>
                <a:t>_</a:t>
              </a:r>
            </a:p>
          </p:txBody>
        </p:sp>
      </p:grpSp>
      <p:grpSp>
        <p:nvGrpSpPr>
          <p:cNvPr id="145420" name="Group 12"/>
          <p:cNvGrpSpPr>
            <a:grpSpLocks/>
          </p:cNvGrpSpPr>
          <p:nvPr/>
        </p:nvGrpSpPr>
        <p:grpSpPr bwMode="auto">
          <a:xfrm>
            <a:off x="1720850" y="3700463"/>
            <a:ext cx="990600" cy="515937"/>
            <a:chOff x="1084" y="2331"/>
            <a:chExt cx="624" cy="325"/>
          </a:xfrm>
        </p:grpSpPr>
        <p:sp>
          <p:nvSpPr>
            <p:cNvPr id="145421" name="Oval 13"/>
            <p:cNvSpPr>
              <a:spLocks noChangeArrowheads="1"/>
            </p:cNvSpPr>
            <p:nvPr/>
          </p:nvSpPr>
          <p:spPr bwMode="auto">
            <a:xfrm>
              <a:off x="1084" y="2331"/>
              <a:ext cx="101" cy="321"/>
            </a:xfrm>
            <a:prstGeom prst="ellipse">
              <a:avLst/>
            </a:prstGeom>
            <a:solidFill>
              <a:srgbClr val="66FF33"/>
            </a:solidFill>
            <a:ln w="9525">
              <a:solidFill>
                <a:srgbClr val="66FF33"/>
              </a:solidFill>
              <a:round/>
              <a:headEnd/>
              <a:tailEnd/>
            </a:ln>
            <a:effectLst/>
          </p:spPr>
          <p:txBody>
            <a:bodyPr wrap="none" anchor="ctr"/>
            <a:lstStyle/>
            <a:p>
              <a:endParaRPr lang="es-MX"/>
            </a:p>
          </p:txBody>
        </p:sp>
        <p:sp>
          <p:nvSpPr>
            <p:cNvPr id="145422" name="Rectangle 14"/>
            <p:cNvSpPr>
              <a:spLocks noChangeArrowheads="1"/>
            </p:cNvSpPr>
            <p:nvPr/>
          </p:nvSpPr>
          <p:spPr bwMode="auto">
            <a:xfrm>
              <a:off x="1144" y="2334"/>
              <a:ext cx="564" cy="322"/>
            </a:xfrm>
            <a:prstGeom prst="rect">
              <a:avLst/>
            </a:prstGeom>
            <a:solidFill>
              <a:srgbClr val="66FF33"/>
            </a:solidFill>
            <a:ln w="9525">
              <a:solidFill>
                <a:srgbClr val="66FF33"/>
              </a:solidFill>
              <a:miter lim="800000"/>
              <a:headEnd/>
              <a:tailEnd/>
            </a:ln>
            <a:effectLst/>
          </p:spPr>
          <p:txBody>
            <a:bodyPr wrap="none" anchor="ctr"/>
            <a:lstStyle/>
            <a:p>
              <a:endParaRPr lang="es-MX"/>
            </a:p>
          </p:txBody>
        </p:sp>
      </p:grpSp>
      <p:grpSp>
        <p:nvGrpSpPr>
          <p:cNvPr id="145423" name="Group 15"/>
          <p:cNvGrpSpPr>
            <a:grpSpLocks/>
          </p:cNvGrpSpPr>
          <p:nvPr/>
        </p:nvGrpSpPr>
        <p:grpSpPr bwMode="auto">
          <a:xfrm>
            <a:off x="2640013" y="3702050"/>
            <a:ext cx="184150" cy="509588"/>
            <a:chOff x="1248" y="1248"/>
            <a:chExt cx="54" cy="150"/>
          </a:xfrm>
        </p:grpSpPr>
        <p:sp>
          <p:nvSpPr>
            <p:cNvPr id="145424" name="Oval 16"/>
            <p:cNvSpPr>
              <a:spLocks noChangeArrowheads="1"/>
            </p:cNvSpPr>
            <p:nvPr/>
          </p:nvSpPr>
          <p:spPr bwMode="auto">
            <a:xfrm>
              <a:off x="1248" y="1248"/>
              <a:ext cx="47" cy="150"/>
            </a:xfrm>
            <a:prstGeom prst="ellipse">
              <a:avLst/>
            </a:prstGeom>
            <a:solidFill>
              <a:srgbClr val="DDDDDD"/>
            </a:solidFill>
            <a:ln w="25400">
              <a:solidFill>
                <a:srgbClr val="848484"/>
              </a:solidFill>
              <a:round/>
              <a:headEnd/>
              <a:tailEnd/>
            </a:ln>
            <a:effectLst/>
          </p:spPr>
          <p:txBody>
            <a:bodyPr wrap="none" anchor="ctr"/>
            <a:lstStyle/>
            <a:p>
              <a:endParaRPr lang="es-MX"/>
            </a:p>
          </p:txBody>
        </p:sp>
        <p:sp>
          <p:nvSpPr>
            <p:cNvPr id="145425" name="Oval 17"/>
            <p:cNvSpPr>
              <a:spLocks noChangeArrowheads="1"/>
            </p:cNvSpPr>
            <p:nvPr/>
          </p:nvSpPr>
          <p:spPr bwMode="auto">
            <a:xfrm>
              <a:off x="1255" y="1248"/>
              <a:ext cx="47" cy="150"/>
            </a:xfrm>
            <a:prstGeom prst="ellipse">
              <a:avLst/>
            </a:prstGeom>
            <a:solidFill>
              <a:srgbClr val="DDDDDD"/>
            </a:solidFill>
            <a:ln w="9525">
              <a:solidFill>
                <a:srgbClr val="848484"/>
              </a:solidFill>
              <a:round/>
              <a:headEnd/>
              <a:tailEnd/>
            </a:ln>
            <a:effectLst/>
          </p:spPr>
          <p:txBody>
            <a:bodyPr wrap="none" anchor="ctr"/>
            <a:lstStyle/>
            <a:p>
              <a:endParaRPr lang="es-MX"/>
            </a:p>
          </p:txBody>
        </p:sp>
      </p:grpSp>
      <p:sp>
        <p:nvSpPr>
          <p:cNvPr id="145426" name="Rectangle 18"/>
          <p:cNvSpPr>
            <a:spLocks noChangeArrowheads="1"/>
          </p:cNvSpPr>
          <p:nvPr/>
        </p:nvSpPr>
        <p:spPr bwMode="auto">
          <a:xfrm>
            <a:off x="2743200" y="3941763"/>
            <a:ext cx="17463" cy="39687"/>
          </a:xfrm>
          <a:prstGeom prst="rect">
            <a:avLst/>
          </a:prstGeom>
          <a:solidFill>
            <a:schemeClr val="folHlink"/>
          </a:solidFill>
          <a:ln w="6350">
            <a:solidFill>
              <a:schemeClr val="tx1"/>
            </a:solidFill>
            <a:miter lim="800000"/>
            <a:headEnd/>
            <a:tailEnd/>
          </a:ln>
          <a:effectLst/>
        </p:spPr>
        <p:txBody>
          <a:bodyPr wrap="none" anchor="ctr"/>
          <a:lstStyle/>
          <a:p>
            <a:endParaRPr lang="es-MX"/>
          </a:p>
        </p:txBody>
      </p:sp>
      <p:sp>
        <p:nvSpPr>
          <p:cNvPr id="145427" name="Line 19"/>
          <p:cNvSpPr>
            <a:spLocks noChangeShapeType="1"/>
          </p:cNvSpPr>
          <p:nvPr/>
        </p:nvSpPr>
        <p:spPr bwMode="auto">
          <a:xfrm flipH="1" flipV="1">
            <a:off x="2743200" y="3962400"/>
            <a:ext cx="654050" cy="0"/>
          </a:xfrm>
          <a:prstGeom prst="line">
            <a:avLst/>
          </a:prstGeom>
          <a:noFill/>
          <a:ln w="50800">
            <a:solidFill>
              <a:srgbClr val="66FF33"/>
            </a:solidFill>
            <a:round/>
            <a:headEnd/>
            <a:tailEnd/>
          </a:ln>
          <a:effectLst/>
        </p:spPr>
        <p:txBody>
          <a:bodyPr wrap="none" anchor="ctr"/>
          <a:lstStyle/>
          <a:p>
            <a:endParaRPr lang="es-MX"/>
          </a:p>
        </p:txBody>
      </p:sp>
      <p:grpSp>
        <p:nvGrpSpPr>
          <p:cNvPr id="145428" name="Group 20"/>
          <p:cNvGrpSpPr>
            <a:grpSpLocks/>
          </p:cNvGrpSpPr>
          <p:nvPr/>
        </p:nvGrpSpPr>
        <p:grpSpPr bwMode="auto">
          <a:xfrm>
            <a:off x="3246438" y="3702050"/>
            <a:ext cx="184150" cy="509588"/>
            <a:chOff x="1248" y="1248"/>
            <a:chExt cx="54" cy="150"/>
          </a:xfrm>
        </p:grpSpPr>
        <p:sp>
          <p:nvSpPr>
            <p:cNvPr id="145429" name="Oval 21"/>
            <p:cNvSpPr>
              <a:spLocks noChangeArrowheads="1"/>
            </p:cNvSpPr>
            <p:nvPr/>
          </p:nvSpPr>
          <p:spPr bwMode="auto">
            <a:xfrm>
              <a:off x="1248" y="1248"/>
              <a:ext cx="47" cy="150"/>
            </a:xfrm>
            <a:prstGeom prst="ellipse">
              <a:avLst/>
            </a:prstGeom>
            <a:solidFill>
              <a:srgbClr val="DDDDDD"/>
            </a:solidFill>
            <a:ln w="25400">
              <a:solidFill>
                <a:srgbClr val="848484"/>
              </a:solidFill>
              <a:round/>
              <a:headEnd/>
              <a:tailEnd/>
            </a:ln>
            <a:effectLst/>
          </p:spPr>
          <p:txBody>
            <a:bodyPr wrap="none" anchor="ctr"/>
            <a:lstStyle/>
            <a:p>
              <a:endParaRPr lang="es-MX"/>
            </a:p>
          </p:txBody>
        </p:sp>
        <p:sp>
          <p:nvSpPr>
            <p:cNvPr id="145430" name="Oval 22"/>
            <p:cNvSpPr>
              <a:spLocks noChangeArrowheads="1"/>
            </p:cNvSpPr>
            <p:nvPr/>
          </p:nvSpPr>
          <p:spPr bwMode="auto">
            <a:xfrm>
              <a:off x="1255" y="1248"/>
              <a:ext cx="47" cy="150"/>
            </a:xfrm>
            <a:prstGeom prst="ellipse">
              <a:avLst/>
            </a:prstGeom>
            <a:solidFill>
              <a:srgbClr val="DDDDDD"/>
            </a:solidFill>
            <a:ln w="9525">
              <a:solidFill>
                <a:srgbClr val="848484"/>
              </a:solidFill>
              <a:round/>
              <a:headEnd/>
              <a:tailEnd/>
            </a:ln>
            <a:effectLst/>
          </p:spPr>
          <p:txBody>
            <a:bodyPr wrap="none" anchor="ctr"/>
            <a:lstStyle/>
            <a:p>
              <a:endParaRPr lang="es-MX"/>
            </a:p>
          </p:txBody>
        </p:sp>
      </p:grpSp>
      <p:sp>
        <p:nvSpPr>
          <p:cNvPr id="145431" name="Rectangle 23"/>
          <p:cNvSpPr>
            <a:spLocks noChangeArrowheads="1"/>
          </p:cNvSpPr>
          <p:nvPr/>
        </p:nvSpPr>
        <p:spPr bwMode="auto">
          <a:xfrm>
            <a:off x="3352800" y="3943350"/>
            <a:ext cx="17463" cy="39688"/>
          </a:xfrm>
          <a:prstGeom prst="rect">
            <a:avLst/>
          </a:prstGeom>
          <a:solidFill>
            <a:schemeClr val="folHlink"/>
          </a:solidFill>
          <a:ln w="6350">
            <a:solidFill>
              <a:schemeClr val="tx1"/>
            </a:solidFill>
            <a:miter lim="800000"/>
            <a:headEnd/>
            <a:tailEnd/>
          </a:ln>
          <a:effectLst/>
        </p:spPr>
        <p:txBody>
          <a:bodyPr wrap="none" anchor="ctr"/>
          <a:lstStyle/>
          <a:p>
            <a:endParaRPr lang="es-MX"/>
          </a:p>
        </p:txBody>
      </p:sp>
      <p:sp>
        <p:nvSpPr>
          <p:cNvPr id="145432" name="Freeform 24"/>
          <p:cNvSpPr>
            <a:spLocks/>
          </p:cNvSpPr>
          <p:nvPr/>
        </p:nvSpPr>
        <p:spPr bwMode="auto">
          <a:xfrm flipV="1">
            <a:off x="3346450" y="3930650"/>
            <a:ext cx="3651250" cy="793750"/>
          </a:xfrm>
          <a:custGeom>
            <a:avLst/>
            <a:gdLst/>
            <a:ahLst/>
            <a:cxnLst>
              <a:cxn ang="0">
                <a:pos x="0" y="480"/>
              </a:cxn>
              <a:cxn ang="0">
                <a:pos x="889" y="420"/>
              </a:cxn>
              <a:cxn ang="0">
                <a:pos x="2300" y="0"/>
              </a:cxn>
            </a:cxnLst>
            <a:rect l="0" t="0" r="r" b="b"/>
            <a:pathLst>
              <a:path w="2300" h="500">
                <a:moveTo>
                  <a:pt x="0" y="480"/>
                </a:moveTo>
                <a:cubicBezTo>
                  <a:pt x="148" y="470"/>
                  <a:pt x="506" y="500"/>
                  <a:pt x="889" y="420"/>
                </a:cubicBezTo>
                <a:cubicBezTo>
                  <a:pt x="1272" y="340"/>
                  <a:pt x="2006" y="88"/>
                  <a:pt x="2300" y="0"/>
                </a:cubicBezTo>
              </a:path>
            </a:pathLst>
          </a:custGeom>
          <a:noFill/>
          <a:ln w="49530" cap="flat" cmpd="sng">
            <a:solidFill>
              <a:srgbClr val="66FF33"/>
            </a:solidFill>
            <a:prstDash val="solid"/>
            <a:round/>
            <a:headEnd/>
            <a:tailEnd/>
          </a:ln>
          <a:effectLst/>
        </p:spPr>
        <p:txBody>
          <a:bodyPr wrap="none" anchor="ctr"/>
          <a:lstStyle/>
          <a:p>
            <a:endParaRPr lang="es-MX"/>
          </a:p>
        </p:txBody>
      </p:sp>
      <p:sp>
        <p:nvSpPr>
          <p:cNvPr id="145433" name="Freeform 25"/>
          <p:cNvSpPr>
            <a:spLocks/>
          </p:cNvSpPr>
          <p:nvPr/>
        </p:nvSpPr>
        <p:spPr bwMode="auto">
          <a:xfrm>
            <a:off x="6910388" y="2590800"/>
            <a:ext cx="941387" cy="2743200"/>
          </a:xfrm>
          <a:custGeom>
            <a:avLst/>
            <a:gdLst/>
            <a:ahLst/>
            <a:cxnLst>
              <a:cxn ang="0">
                <a:pos x="4" y="407"/>
              </a:cxn>
              <a:cxn ang="0">
                <a:pos x="60" y="48"/>
              </a:cxn>
              <a:cxn ang="0">
                <a:pos x="228" y="120"/>
              </a:cxn>
              <a:cxn ang="0">
                <a:pos x="274" y="393"/>
              </a:cxn>
              <a:cxn ang="0">
                <a:pos x="237" y="647"/>
              </a:cxn>
              <a:cxn ang="0">
                <a:pos x="64" y="767"/>
              </a:cxn>
              <a:cxn ang="0">
                <a:pos x="4" y="407"/>
              </a:cxn>
            </a:cxnLst>
            <a:rect l="0" t="0" r="r" b="b"/>
            <a:pathLst>
              <a:path w="276" h="807">
                <a:moveTo>
                  <a:pt x="4" y="407"/>
                </a:moveTo>
                <a:cubicBezTo>
                  <a:pt x="7" y="285"/>
                  <a:pt x="28" y="89"/>
                  <a:pt x="60" y="48"/>
                </a:cubicBezTo>
                <a:cubicBezTo>
                  <a:pt x="97" y="0"/>
                  <a:pt x="200" y="65"/>
                  <a:pt x="228" y="120"/>
                </a:cubicBezTo>
                <a:cubicBezTo>
                  <a:pt x="256" y="175"/>
                  <a:pt x="272" y="320"/>
                  <a:pt x="274" y="393"/>
                </a:cubicBezTo>
                <a:cubicBezTo>
                  <a:pt x="276" y="466"/>
                  <a:pt x="266" y="575"/>
                  <a:pt x="237" y="647"/>
                </a:cubicBezTo>
                <a:cubicBezTo>
                  <a:pt x="208" y="719"/>
                  <a:pt x="103" y="807"/>
                  <a:pt x="64" y="767"/>
                </a:cubicBezTo>
                <a:cubicBezTo>
                  <a:pt x="25" y="727"/>
                  <a:pt x="0" y="504"/>
                  <a:pt x="4" y="407"/>
                </a:cubicBezTo>
                <a:close/>
              </a:path>
            </a:pathLst>
          </a:custGeom>
          <a:solidFill>
            <a:srgbClr val="B2B2B2"/>
          </a:solidFill>
          <a:ln w="9525" cap="flat" cmpd="sng">
            <a:solidFill>
              <a:schemeClr val="tx1"/>
            </a:solidFill>
            <a:prstDash val="solid"/>
            <a:round/>
            <a:headEnd/>
            <a:tailEnd/>
          </a:ln>
          <a:effectLst/>
        </p:spPr>
        <p:txBody>
          <a:bodyPr wrap="none" anchor="ctr"/>
          <a:lstStyle/>
          <a:p>
            <a:endParaRPr lang="es-MX"/>
          </a:p>
        </p:txBody>
      </p:sp>
      <p:grpSp>
        <p:nvGrpSpPr>
          <p:cNvPr id="145434" name="Group 26"/>
          <p:cNvGrpSpPr>
            <a:grpSpLocks/>
          </p:cNvGrpSpPr>
          <p:nvPr/>
        </p:nvGrpSpPr>
        <p:grpSpPr bwMode="auto">
          <a:xfrm>
            <a:off x="7372350" y="4800600"/>
            <a:ext cx="111125" cy="111125"/>
            <a:chOff x="4682" y="2461"/>
            <a:chExt cx="70" cy="70"/>
          </a:xfrm>
        </p:grpSpPr>
        <p:sp>
          <p:nvSpPr>
            <p:cNvPr id="145435" name="Oval 27"/>
            <p:cNvSpPr>
              <a:spLocks noChangeAspect="1" noChangeArrowheads="1"/>
            </p:cNvSpPr>
            <p:nvPr/>
          </p:nvSpPr>
          <p:spPr bwMode="auto">
            <a:xfrm>
              <a:off x="4682" y="2461"/>
              <a:ext cx="70" cy="70"/>
            </a:xfrm>
            <a:prstGeom prst="ellipse">
              <a:avLst/>
            </a:prstGeom>
            <a:solidFill>
              <a:srgbClr val="00FFCC"/>
            </a:solidFill>
            <a:ln w="9525">
              <a:solidFill>
                <a:srgbClr val="00FFCC"/>
              </a:solidFill>
              <a:round/>
              <a:headEnd/>
              <a:tailEnd/>
            </a:ln>
            <a:effectLst/>
          </p:spPr>
          <p:txBody>
            <a:bodyPr wrap="none" anchor="ctr"/>
            <a:lstStyle/>
            <a:p>
              <a:endParaRPr lang="es-MX"/>
            </a:p>
          </p:txBody>
        </p:sp>
        <p:sp>
          <p:nvSpPr>
            <p:cNvPr id="145436" name="Oval 28"/>
            <p:cNvSpPr>
              <a:spLocks noChangeArrowheads="1"/>
            </p:cNvSpPr>
            <p:nvPr/>
          </p:nvSpPr>
          <p:spPr bwMode="auto">
            <a:xfrm>
              <a:off x="4694" y="2472"/>
              <a:ext cx="48" cy="48"/>
            </a:xfrm>
            <a:prstGeom prst="ellipse">
              <a:avLst/>
            </a:prstGeom>
            <a:solidFill>
              <a:srgbClr val="3399FF"/>
            </a:solidFill>
            <a:ln w="9525">
              <a:solidFill>
                <a:srgbClr val="3399FF"/>
              </a:solidFill>
              <a:round/>
              <a:headEnd/>
              <a:tailEnd/>
            </a:ln>
            <a:effectLst/>
          </p:spPr>
          <p:txBody>
            <a:bodyPr wrap="none" anchor="ctr"/>
            <a:lstStyle/>
            <a:p>
              <a:endParaRPr lang="es-MX"/>
            </a:p>
          </p:txBody>
        </p:sp>
        <p:sp>
          <p:nvSpPr>
            <p:cNvPr id="145437" name="Oval 29"/>
            <p:cNvSpPr>
              <a:spLocks noChangeAspect="1" noChangeArrowheads="1"/>
            </p:cNvSpPr>
            <p:nvPr/>
          </p:nvSpPr>
          <p:spPr bwMode="auto">
            <a:xfrm>
              <a:off x="4705" y="2483"/>
              <a:ext cx="25" cy="25"/>
            </a:xfrm>
            <a:prstGeom prst="ellipse">
              <a:avLst/>
            </a:prstGeom>
            <a:solidFill>
              <a:srgbClr val="0066FF"/>
            </a:solidFill>
            <a:ln w="9525">
              <a:solidFill>
                <a:srgbClr val="0066FF"/>
              </a:solidFill>
              <a:round/>
              <a:headEnd/>
              <a:tailEnd/>
            </a:ln>
            <a:effectLst/>
          </p:spPr>
          <p:txBody>
            <a:bodyPr wrap="none" anchor="ctr"/>
            <a:lstStyle/>
            <a:p>
              <a:endParaRPr lang="es-MX"/>
            </a:p>
          </p:txBody>
        </p:sp>
      </p:grpSp>
      <p:sp>
        <p:nvSpPr>
          <p:cNvPr id="145438" name="AutoShape 30"/>
          <p:cNvSpPr>
            <a:spLocks noChangeArrowheads="1"/>
          </p:cNvSpPr>
          <p:nvPr/>
        </p:nvSpPr>
        <p:spPr bwMode="auto">
          <a:xfrm rot="13089292">
            <a:off x="3124200" y="4419600"/>
            <a:ext cx="668338" cy="1425575"/>
          </a:xfrm>
          <a:prstGeom prst="can">
            <a:avLst>
              <a:gd name="adj" fmla="val 24441"/>
            </a:avLst>
          </a:prstGeom>
          <a:solidFill>
            <a:schemeClr val="bg2"/>
          </a:solidFill>
          <a:ln w="9525">
            <a:solidFill>
              <a:schemeClr val="tx1"/>
            </a:solidFill>
            <a:round/>
            <a:headEnd/>
            <a:tailEnd/>
          </a:ln>
          <a:effectLst/>
        </p:spPr>
        <p:txBody>
          <a:bodyPr wrap="none" anchor="ctr"/>
          <a:lstStyle/>
          <a:p>
            <a:endParaRPr lang="es-MX"/>
          </a:p>
        </p:txBody>
      </p:sp>
      <p:sp>
        <p:nvSpPr>
          <p:cNvPr id="145439" name="Text Box 31"/>
          <p:cNvSpPr txBox="1">
            <a:spLocks noChangeArrowheads="1"/>
          </p:cNvSpPr>
          <p:nvPr/>
        </p:nvSpPr>
        <p:spPr bwMode="auto">
          <a:xfrm rot="1989754">
            <a:off x="3522663" y="4543425"/>
            <a:ext cx="515937" cy="244475"/>
          </a:xfrm>
          <a:prstGeom prst="rect">
            <a:avLst/>
          </a:prstGeom>
          <a:noFill/>
          <a:ln w="9525">
            <a:noFill/>
            <a:miter lim="800000"/>
            <a:headEnd/>
            <a:tailEnd/>
          </a:ln>
          <a:effectLst/>
        </p:spPr>
        <p:txBody>
          <a:bodyPr wrap="none">
            <a:spAutoFit/>
            <a:flatTx/>
          </a:bodyPr>
          <a:lstStyle/>
          <a:p>
            <a:r>
              <a:rPr lang="es-ES" sz="1000" b="1">
                <a:latin typeface="Arial" charset="0"/>
              </a:rPr>
              <a:t>Norte</a:t>
            </a:r>
          </a:p>
        </p:txBody>
      </p:sp>
      <p:sp>
        <p:nvSpPr>
          <p:cNvPr id="145440" name="Text Box 32"/>
          <p:cNvSpPr txBox="1">
            <a:spLocks noChangeArrowheads="1"/>
          </p:cNvSpPr>
          <p:nvPr/>
        </p:nvSpPr>
        <p:spPr bwMode="auto">
          <a:xfrm rot="1989754">
            <a:off x="3022600" y="5334000"/>
            <a:ext cx="395288" cy="244475"/>
          </a:xfrm>
          <a:prstGeom prst="rect">
            <a:avLst/>
          </a:prstGeom>
          <a:noFill/>
          <a:ln w="9525">
            <a:noFill/>
            <a:miter lim="800000"/>
            <a:headEnd/>
            <a:tailEnd/>
          </a:ln>
          <a:effectLst/>
        </p:spPr>
        <p:txBody>
          <a:bodyPr wrap="none">
            <a:spAutoFit/>
            <a:flatTx/>
          </a:bodyPr>
          <a:lstStyle/>
          <a:p>
            <a:r>
              <a:rPr lang="es-ES" sz="1000" b="1">
                <a:latin typeface="Arial" charset="0"/>
              </a:rPr>
              <a:t>Sur</a:t>
            </a:r>
          </a:p>
        </p:txBody>
      </p:sp>
      <p:sp>
        <p:nvSpPr>
          <p:cNvPr id="145441" name="Text Box 33"/>
          <p:cNvSpPr txBox="1">
            <a:spLocks noChangeArrowheads="1"/>
          </p:cNvSpPr>
          <p:nvPr/>
        </p:nvSpPr>
        <p:spPr bwMode="auto">
          <a:xfrm rot="1989754">
            <a:off x="4970463" y="2647950"/>
            <a:ext cx="515937" cy="244475"/>
          </a:xfrm>
          <a:prstGeom prst="rect">
            <a:avLst/>
          </a:prstGeom>
          <a:noFill/>
          <a:ln w="9525">
            <a:noFill/>
            <a:miter lim="800000"/>
            <a:headEnd/>
            <a:tailEnd/>
          </a:ln>
          <a:effectLst/>
        </p:spPr>
        <p:txBody>
          <a:bodyPr wrap="none">
            <a:spAutoFit/>
            <a:flatTx/>
          </a:bodyPr>
          <a:lstStyle/>
          <a:p>
            <a:r>
              <a:rPr lang="es-ES" sz="1000" b="1">
                <a:latin typeface="Arial" charset="0"/>
              </a:rPr>
              <a:t>Norte</a:t>
            </a:r>
          </a:p>
        </p:txBody>
      </p:sp>
      <p:sp>
        <p:nvSpPr>
          <p:cNvPr id="35" name="Text Box 7"/>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a:spcBef>
                <a:spcPct val="50000"/>
              </a:spcBef>
            </a:pPr>
            <a:r>
              <a:rPr lang="es-ES" sz="2100" b="1" dirty="0">
                <a:solidFill>
                  <a:srgbClr val="000099"/>
                </a:solidFill>
                <a:latin typeface="Arial" charset="0"/>
              </a:rPr>
              <a:t>Aparato </a:t>
            </a:r>
            <a:r>
              <a:rPr lang="es-ES" sz="2100" b="1" dirty="0" err="1">
                <a:solidFill>
                  <a:srgbClr val="000099"/>
                </a:solidFill>
                <a:latin typeface="Arial" charset="0"/>
              </a:rPr>
              <a:t>Daedalon</a:t>
            </a:r>
            <a:endParaRPr lang="es-ES" sz="2100" b="1" u="sng"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45417"/>
                                        </p:tgtEl>
                                        <p:attrNameLst>
                                          <p:attrName>style.visibility</p:attrName>
                                        </p:attrNameLst>
                                      </p:cBhvr>
                                      <p:to>
                                        <p:strVal val="visible"/>
                                      </p:to>
                                    </p:set>
                                  </p:childTnLst>
                                </p:cTn>
                              </p:par>
                            </p:childTnLst>
                          </p:cTn>
                        </p:par>
                        <p:par>
                          <p:cTn id="7" fill="hold">
                            <p:stCondLst>
                              <p:cond delay="500"/>
                            </p:stCondLst>
                            <p:childTnLst>
                              <p:par>
                                <p:cTn id="8" presetID="17" presetClass="entr" presetSubtype="8" fill="hold" nodeType="afterEffect">
                                  <p:stCondLst>
                                    <p:cond delay="0"/>
                                  </p:stCondLst>
                                  <p:childTnLst>
                                    <p:set>
                                      <p:cBhvr>
                                        <p:cTn id="9" dur="1" fill="hold">
                                          <p:stCondLst>
                                            <p:cond delay="0"/>
                                          </p:stCondLst>
                                        </p:cTn>
                                        <p:tgtEl>
                                          <p:spTgt spid="145420"/>
                                        </p:tgtEl>
                                        <p:attrNameLst>
                                          <p:attrName>style.visibility</p:attrName>
                                        </p:attrNameLst>
                                      </p:cBhvr>
                                      <p:to>
                                        <p:strVal val="visible"/>
                                      </p:to>
                                    </p:set>
                                    <p:anim calcmode="lin" valueType="num">
                                      <p:cBhvr>
                                        <p:cTn id="10" dur="500" fill="hold"/>
                                        <p:tgtEl>
                                          <p:spTgt spid="145420"/>
                                        </p:tgtEl>
                                        <p:attrNameLst>
                                          <p:attrName>ppt_x</p:attrName>
                                        </p:attrNameLst>
                                      </p:cBhvr>
                                      <p:tavLst>
                                        <p:tav tm="0">
                                          <p:val>
                                            <p:strVal val="#ppt_x-#ppt_w/2"/>
                                          </p:val>
                                        </p:tav>
                                        <p:tav tm="100000">
                                          <p:val>
                                            <p:strVal val="#ppt_x"/>
                                          </p:val>
                                        </p:tav>
                                      </p:tavLst>
                                    </p:anim>
                                    <p:anim calcmode="lin" valueType="num">
                                      <p:cBhvr>
                                        <p:cTn id="11" dur="500" fill="hold"/>
                                        <p:tgtEl>
                                          <p:spTgt spid="145420"/>
                                        </p:tgtEl>
                                        <p:attrNameLst>
                                          <p:attrName>ppt_y</p:attrName>
                                        </p:attrNameLst>
                                      </p:cBhvr>
                                      <p:tavLst>
                                        <p:tav tm="0">
                                          <p:val>
                                            <p:strVal val="#ppt_y"/>
                                          </p:val>
                                        </p:tav>
                                        <p:tav tm="100000">
                                          <p:val>
                                            <p:strVal val="#ppt_y"/>
                                          </p:val>
                                        </p:tav>
                                      </p:tavLst>
                                    </p:anim>
                                    <p:anim calcmode="lin" valueType="num">
                                      <p:cBhvr>
                                        <p:cTn id="12" dur="500" fill="hold"/>
                                        <p:tgtEl>
                                          <p:spTgt spid="145420"/>
                                        </p:tgtEl>
                                        <p:attrNameLst>
                                          <p:attrName>ppt_w</p:attrName>
                                        </p:attrNameLst>
                                      </p:cBhvr>
                                      <p:tavLst>
                                        <p:tav tm="0">
                                          <p:val>
                                            <p:fltVal val="0"/>
                                          </p:val>
                                        </p:tav>
                                        <p:tav tm="100000">
                                          <p:val>
                                            <p:strVal val="#ppt_w"/>
                                          </p:val>
                                        </p:tav>
                                      </p:tavLst>
                                    </p:anim>
                                    <p:anim calcmode="lin" valueType="num">
                                      <p:cBhvr>
                                        <p:cTn id="13" dur="500" fill="hold"/>
                                        <p:tgtEl>
                                          <p:spTgt spid="145420"/>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8" fill="hold" grpId="0" nodeType="afterEffect">
                                  <p:stCondLst>
                                    <p:cond delay="0"/>
                                  </p:stCondLst>
                                  <p:childTnLst>
                                    <p:set>
                                      <p:cBhvr>
                                        <p:cTn id="16" dur="1" fill="hold">
                                          <p:stCondLst>
                                            <p:cond delay="0"/>
                                          </p:stCondLst>
                                        </p:cTn>
                                        <p:tgtEl>
                                          <p:spTgt spid="145427"/>
                                        </p:tgtEl>
                                        <p:attrNameLst>
                                          <p:attrName>style.visibility</p:attrName>
                                        </p:attrNameLst>
                                      </p:cBhvr>
                                      <p:to>
                                        <p:strVal val="visible"/>
                                      </p:to>
                                    </p:set>
                                    <p:anim calcmode="lin" valueType="num">
                                      <p:cBhvr>
                                        <p:cTn id="17" dur="500" fill="hold"/>
                                        <p:tgtEl>
                                          <p:spTgt spid="145427"/>
                                        </p:tgtEl>
                                        <p:attrNameLst>
                                          <p:attrName>ppt_x</p:attrName>
                                        </p:attrNameLst>
                                      </p:cBhvr>
                                      <p:tavLst>
                                        <p:tav tm="0">
                                          <p:val>
                                            <p:strVal val="#ppt_x-#ppt_w/2"/>
                                          </p:val>
                                        </p:tav>
                                        <p:tav tm="100000">
                                          <p:val>
                                            <p:strVal val="#ppt_x"/>
                                          </p:val>
                                        </p:tav>
                                      </p:tavLst>
                                    </p:anim>
                                    <p:anim calcmode="lin" valueType="num">
                                      <p:cBhvr>
                                        <p:cTn id="18" dur="500" fill="hold"/>
                                        <p:tgtEl>
                                          <p:spTgt spid="145427"/>
                                        </p:tgtEl>
                                        <p:attrNameLst>
                                          <p:attrName>ppt_y</p:attrName>
                                        </p:attrNameLst>
                                      </p:cBhvr>
                                      <p:tavLst>
                                        <p:tav tm="0">
                                          <p:val>
                                            <p:strVal val="#ppt_y"/>
                                          </p:val>
                                        </p:tav>
                                        <p:tav tm="100000">
                                          <p:val>
                                            <p:strVal val="#ppt_y"/>
                                          </p:val>
                                        </p:tav>
                                      </p:tavLst>
                                    </p:anim>
                                    <p:anim calcmode="lin" valueType="num">
                                      <p:cBhvr>
                                        <p:cTn id="19" dur="500" fill="hold"/>
                                        <p:tgtEl>
                                          <p:spTgt spid="145427"/>
                                        </p:tgtEl>
                                        <p:attrNameLst>
                                          <p:attrName>ppt_w</p:attrName>
                                        </p:attrNameLst>
                                      </p:cBhvr>
                                      <p:tavLst>
                                        <p:tav tm="0">
                                          <p:val>
                                            <p:fltVal val="0"/>
                                          </p:val>
                                        </p:tav>
                                        <p:tav tm="100000">
                                          <p:val>
                                            <p:strVal val="#ppt_w"/>
                                          </p:val>
                                        </p:tav>
                                      </p:tavLst>
                                    </p:anim>
                                    <p:anim calcmode="lin" valueType="num">
                                      <p:cBhvr>
                                        <p:cTn id="20" dur="500" fill="hold"/>
                                        <p:tgtEl>
                                          <p:spTgt spid="145427"/>
                                        </p:tgtEl>
                                        <p:attrNameLst>
                                          <p:attrName>ppt_h</p:attrName>
                                        </p:attrNameLst>
                                      </p:cBhvr>
                                      <p:tavLst>
                                        <p:tav tm="0">
                                          <p:val>
                                            <p:strVal val="#ppt_h"/>
                                          </p:val>
                                        </p:tav>
                                        <p:tav tm="100000">
                                          <p:val>
                                            <p:strVal val="#ppt_h"/>
                                          </p:val>
                                        </p:tav>
                                      </p:tavLst>
                                    </p:anim>
                                  </p:childTnLst>
                                </p:cTn>
                              </p:par>
                            </p:childTnLst>
                          </p:cTn>
                        </p:par>
                        <p:par>
                          <p:cTn id="21" fill="hold">
                            <p:stCondLst>
                              <p:cond delay="1500"/>
                            </p:stCondLst>
                            <p:childTnLst>
                              <p:par>
                                <p:cTn id="22" presetID="18" presetClass="entr" presetSubtype="3" fill="hold" grpId="0" nodeType="afterEffect">
                                  <p:stCondLst>
                                    <p:cond delay="0"/>
                                  </p:stCondLst>
                                  <p:childTnLst>
                                    <p:set>
                                      <p:cBhvr>
                                        <p:cTn id="23" dur="1" fill="hold">
                                          <p:stCondLst>
                                            <p:cond delay="0"/>
                                          </p:stCondLst>
                                        </p:cTn>
                                        <p:tgtEl>
                                          <p:spTgt spid="145432"/>
                                        </p:tgtEl>
                                        <p:attrNameLst>
                                          <p:attrName>style.visibility</p:attrName>
                                        </p:attrNameLst>
                                      </p:cBhvr>
                                      <p:to>
                                        <p:strVal val="visible"/>
                                      </p:to>
                                    </p:set>
                                    <p:animEffect transition="in" filter="strips(upRight)">
                                      <p:cBhvr>
                                        <p:cTn id="24" dur="500"/>
                                        <p:tgtEl>
                                          <p:spTgt spid="145432"/>
                                        </p:tgtEl>
                                      </p:cBhvr>
                                    </p:animEffect>
                                  </p:childTnLst>
                                </p:cTn>
                              </p:par>
                            </p:childTnLst>
                          </p:cTn>
                        </p:par>
                        <p:par>
                          <p:cTn id="25" fill="hold">
                            <p:stCondLst>
                              <p:cond delay="2000"/>
                            </p:stCondLst>
                            <p:childTnLst>
                              <p:par>
                                <p:cTn id="26" presetID="23" presetClass="entr" presetSubtype="272" fill="hold" nodeType="afterEffect">
                                  <p:stCondLst>
                                    <p:cond delay="0"/>
                                  </p:stCondLst>
                                  <p:childTnLst>
                                    <p:set>
                                      <p:cBhvr>
                                        <p:cTn id="27" dur="1" fill="hold">
                                          <p:stCondLst>
                                            <p:cond delay="0"/>
                                          </p:stCondLst>
                                        </p:cTn>
                                        <p:tgtEl>
                                          <p:spTgt spid="145434"/>
                                        </p:tgtEl>
                                        <p:attrNameLst>
                                          <p:attrName>style.visibility</p:attrName>
                                        </p:attrNameLst>
                                      </p:cBhvr>
                                      <p:to>
                                        <p:strVal val="visible"/>
                                      </p:to>
                                    </p:set>
                                    <p:anim calcmode="lin" valueType="num">
                                      <p:cBhvr>
                                        <p:cTn id="28" dur="500" fill="hold"/>
                                        <p:tgtEl>
                                          <p:spTgt spid="145434"/>
                                        </p:tgtEl>
                                        <p:attrNameLst>
                                          <p:attrName>ppt_w</p:attrName>
                                        </p:attrNameLst>
                                      </p:cBhvr>
                                      <p:tavLst>
                                        <p:tav tm="0">
                                          <p:val>
                                            <p:strVal val="2/3*#ppt_w"/>
                                          </p:val>
                                        </p:tav>
                                        <p:tav tm="100000">
                                          <p:val>
                                            <p:strVal val="#ppt_w"/>
                                          </p:val>
                                        </p:tav>
                                      </p:tavLst>
                                    </p:anim>
                                    <p:anim calcmode="lin" valueType="num">
                                      <p:cBhvr>
                                        <p:cTn id="29" dur="500" fill="hold"/>
                                        <p:tgtEl>
                                          <p:spTgt spid="145434"/>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27" grpId="0" animBg="1"/>
      <p:bldP spid="14543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250825" y="1412875"/>
            <a:ext cx="3505200" cy="304800"/>
          </a:xfrm>
          <a:prstGeom prst="rect">
            <a:avLst/>
          </a:prstGeom>
          <a:noFill/>
          <a:ln w="9525">
            <a:noFill/>
            <a:miter lim="800000"/>
            <a:headEnd/>
            <a:tailEnd/>
          </a:ln>
          <a:effectLst/>
        </p:spPr>
        <p:txBody>
          <a:bodyPr lIns="0" tIns="0" rIns="0" bIns="0">
            <a:spAutoFit/>
            <a:flatTx/>
          </a:bodyPr>
          <a:lstStyle/>
          <a:p>
            <a:pPr algn="just">
              <a:spcBef>
                <a:spcPct val="50000"/>
              </a:spcBef>
            </a:pPr>
            <a:r>
              <a:rPr lang="es-ES" sz="1000" dirty="0">
                <a:solidFill>
                  <a:srgbClr val="000066"/>
                </a:solidFill>
                <a:latin typeface="Arial" charset="0"/>
              </a:rPr>
              <a:t>La fuerza magnética que se ejerce sobre los electrones se determina con la expresión de </a:t>
            </a:r>
            <a:r>
              <a:rPr lang="es-ES" sz="1000" dirty="0" err="1">
                <a:solidFill>
                  <a:srgbClr val="000066"/>
                </a:solidFill>
                <a:latin typeface="Arial" charset="0"/>
              </a:rPr>
              <a:t>Lorentz</a:t>
            </a:r>
            <a:r>
              <a:rPr lang="es-ES" sz="1000" dirty="0">
                <a:solidFill>
                  <a:srgbClr val="000066"/>
                </a:solidFill>
                <a:latin typeface="Arial" charset="0"/>
              </a:rPr>
              <a:t>.</a:t>
            </a:r>
          </a:p>
        </p:txBody>
      </p:sp>
      <p:sp>
        <p:nvSpPr>
          <p:cNvPr id="146435" name="Rectangle 3"/>
          <p:cNvSpPr>
            <a:spLocks noChangeAspect="1" noChangeArrowheads="1"/>
          </p:cNvSpPr>
          <p:nvPr/>
        </p:nvSpPr>
        <p:spPr bwMode="auto">
          <a:xfrm>
            <a:off x="955675" y="1847850"/>
            <a:ext cx="1824538" cy="369332"/>
          </a:xfrm>
          <a:prstGeom prst="rect">
            <a:avLst/>
          </a:prstGeom>
          <a:noFill/>
          <a:ln w="9525">
            <a:noFill/>
            <a:miter lim="800000"/>
            <a:headEnd/>
            <a:tailEnd/>
          </a:ln>
          <a:effectLst/>
        </p:spPr>
        <p:txBody>
          <a:bodyPr wrap="none">
            <a:spAutoFit/>
            <a:flatTx/>
          </a:bodyPr>
          <a:lstStyle/>
          <a:p>
            <a:pPr algn="l"/>
            <a:r>
              <a:rPr lang="es-ES" sz="1800">
                <a:solidFill>
                  <a:srgbClr val="000066"/>
                </a:solidFill>
                <a:latin typeface="Arial" charset="0"/>
                <a:cs typeface="Arial" charset="0"/>
              </a:rPr>
              <a:t>F</a:t>
            </a:r>
            <a:r>
              <a:rPr lang="es-ES" sz="1800" baseline="-25000">
                <a:solidFill>
                  <a:srgbClr val="000066"/>
                </a:solidFill>
                <a:latin typeface="Arial" charset="0"/>
                <a:cs typeface="Arial" charset="0"/>
              </a:rPr>
              <a:t>m</a:t>
            </a:r>
            <a:r>
              <a:rPr lang="es-ES" sz="1800">
                <a:solidFill>
                  <a:srgbClr val="000066"/>
                </a:solidFill>
                <a:latin typeface="Arial" charset="0"/>
                <a:cs typeface="Arial" charset="0"/>
              </a:rPr>
              <a:t> = q·</a:t>
            </a:r>
            <a:r>
              <a:rPr lang="es-ES" sz="1800" i="1">
                <a:solidFill>
                  <a:srgbClr val="000066"/>
                </a:solidFill>
                <a:cs typeface="Arial" charset="0"/>
              </a:rPr>
              <a:t>v</a:t>
            </a:r>
            <a:r>
              <a:rPr lang="es-ES" sz="1800">
                <a:solidFill>
                  <a:srgbClr val="000066"/>
                </a:solidFill>
                <a:latin typeface="Arial" charset="0"/>
                <a:cs typeface="Arial" charset="0"/>
              </a:rPr>
              <a:t>·B·sen</a:t>
            </a:r>
            <a:r>
              <a:rPr lang="es-ES" sz="1800">
                <a:solidFill>
                  <a:srgbClr val="000066"/>
                </a:solidFill>
                <a:latin typeface="Symbol" pitchFamily="18" charset="2"/>
                <a:cs typeface="Arial" charset="0"/>
              </a:rPr>
              <a:t>q</a:t>
            </a:r>
            <a:endParaRPr lang="es-ES" sz="1800">
              <a:solidFill>
                <a:srgbClr val="000066"/>
              </a:solidFill>
              <a:latin typeface="Symbol" pitchFamily="18" charset="2"/>
            </a:endParaRPr>
          </a:p>
        </p:txBody>
      </p:sp>
      <p:sp>
        <p:nvSpPr>
          <p:cNvPr id="146436" name="Text Box 4"/>
          <p:cNvSpPr txBox="1">
            <a:spLocks noChangeArrowheads="1"/>
          </p:cNvSpPr>
          <p:nvPr/>
        </p:nvSpPr>
        <p:spPr bwMode="auto">
          <a:xfrm>
            <a:off x="250825" y="3124200"/>
            <a:ext cx="3505200" cy="307777"/>
          </a:xfrm>
          <a:prstGeom prst="rect">
            <a:avLst/>
          </a:prstGeom>
          <a:noFill/>
          <a:ln w="9525">
            <a:noFill/>
            <a:miter lim="800000"/>
            <a:headEnd/>
            <a:tailEnd/>
          </a:ln>
          <a:effectLst/>
        </p:spPr>
        <p:txBody>
          <a:bodyPr lIns="0" tIns="0" rIns="0" bIns="0">
            <a:spAutoFit/>
            <a:flatTx/>
          </a:bodyPr>
          <a:lstStyle/>
          <a:p>
            <a:pPr algn="just">
              <a:spcBef>
                <a:spcPct val="50000"/>
              </a:spcBef>
            </a:pPr>
            <a:r>
              <a:rPr lang="es-ES" sz="1000">
                <a:solidFill>
                  <a:srgbClr val="000066"/>
                </a:solidFill>
                <a:latin typeface="Arial" charset="0"/>
              </a:rPr>
              <a:t>Como los electrones se mueven describiendo una trayectoria circular, se ejerce sobre éstos una fuerza centrípeta:</a:t>
            </a:r>
          </a:p>
        </p:txBody>
      </p:sp>
      <p:sp>
        <p:nvSpPr>
          <p:cNvPr id="146437" name="Text Box 5"/>
          <p:cNvSpPr txBox="1">
            <a:spLocks noChangeArrowheads="1"/>
          </p:cNvSpPr>
          <p:nvPr/>
        </p:nvSpPr>
        <p:spPr bwMode="auto">
          <a:xfrm>
            <a:off x="250825" y="4367213"/>
            <a:ext cx="3505200" cy="152400"/>
          </a:xfrm>
          <a:prstGeom prst="rect">
            <a:avLst/>
          </a:prstGeom>
          <a:noFill/>
          <a:ln w="9525">
            <a:noFill/>
            <a:miter lim="800000"/>
            <a:headEnd/>
            <a:tailEnd/>
          </a:ln>
          <a:effectLst/>
        </p:spPr>
        <p:txBody>
          <a:bodyPr lIns="0" tIns="0" rIns="0" bIns="0">
            <a:spAutoFit/>
            <a:flatTx/>
          </a:bodyPr>
          <a:lstStyle/>
          <a:p>
            <a:pPr algn="just">
              <a:spcBef>
                <a:spcPct val="50000"/>
              </a:spcBef>
            </a:pPr>
            <a:r>
              <a:rPr lang="es-ES" sz="1000">
                <a:solidFill>
                  <a:srgbClr val="000066"/>
                </a:solidFill>
                <a:latin typeface="Arial" charset="0"/>
              </a:rPr>
              <a:t>Igualando F</a:t>
            </a:r>
            <a:r>
              <a:rPr lang="es-ES" sz="1000" baseline="-25000">
                <a:solidFill>
                  <a:srgbClr val="000066"/>
                </a:solidFill>
                <a:latin typeface="Arial" charset="0"/>
              </a:rPr>
              <a:t>m</a:t>
            </a:r>
            <a:r>
              <a:rPr lang="es-ES" sz="1000">
                <a:solidFill>
                  <a:srgbClr val="000066"/>
                </a:solidFill>
                <a:latin typeface="Arial" charset="0"/>
              </a:rPr>
              <a:t> y F</a:t>
            </a:r>
            <a:r>
              <a:rPr lang="es-ES" sz="1000" baseline="-25000">
                <a:solidFill>
                  <a:srgbClr val="000066"/>
                </a:solidFill>
                <a:latin typeface="Arial" charset="0"/>
              </a:rPr>
              <a:t>c</a:t>
            </a:r>
            <a:r>
              <a:rPr lang="es-ES" sz="1000">
                <a:solidFill>
                  <a:srgbClr val="000066"/>
                </a:solidFill>
                <a:latin typeface="Arial" charset="0"/>
              </a:rPr>
              <a:t> se obtiene:</a:t>
            </a:r>
          </a:p>
        </p:txBody>
      </p:sp>
      <p:sp>
        <p:nvSpPr>
          <p:cNvPr id="146438" name="Text Box 6"/>
          <p:cNvSpPr txBox="1">
            <a:spLocks noChangeArrowheads="1"/>
          </p:cNvSpPr>
          <p:nvPr/>
        </p:nvSpPr>
        <p:spPr bwMode="auto">
          <a:xfrm>
            <a:off x="250825" y="5305425"/>
            <a:ext cx="3505200" cy="152400"/>
          </a:xfrm>
          <a:prstGeom prst="rect">
            <a:avLst/>
          </a:prstGeom>
          <a:noFill/>
          <a:ln w="9525">
            <a:noFill/>
            <a:miter lim="800000"/>
            <a:headEnd/>
            <a:tailEnd/>
          </a:ln>
          <a:effectLst/>
        </p:spPr>
        <p:txBody>
          <a:bodyPr lIns="0" tIns="0" rIns="0" bIns="0">
            <a:spAutoFit/>
            <a:flatTx/>
          </a:bodyPr>
          <a:lstStyle/>
          <a:p>
            <a:pPr algn="just">
              <a:spcBef>
                <a:spcPct val="50000"/>
              </a:spcBef>
            </a:pPr>
            <a:r>
              <a:rPr lang="es-ES" sz="1000">
                <a:solidFill>
                  <a:srgbClr val="000066"/>
                </a:solidFill>
                <a:latin typeface="Arial" charset="0"/>
              </a:rPr>
              <a:t>Despejando q/m, se obtiene:</a:t>
            </a:r>
          </a:p>
        </p:txBody>
      </p:sp>
      <p:sp>
        <p:nvSpPr>
          <p:cNvPr id="146440" name="Text Box 8"/>
          <p:cNvSpPr txBox="1">
            <a:spLocks noChangeArrowheads="1"/>
          </p:cNvSpPr>
          <p:nvPr/>
        </p:nvSpPr>
        <p:spPr bwMode="auto">
          <a:xfrm>
            <a:off x="250825" y="2344738"/>
            <a:ext cx="3505200" cy="152400"/>
          </a:xfrm>
          <a:prstGeom prst="rect">
            <a:avLst/>
          </a:prstGeom>
          <a:noFill/>
          <a:ln w="9525">
            <a:noFill/>
            <a:miter lim="800000"/>
            <a:headEnd/>
            <a:tailEnd/>
          </a:ln>
          <a:effectLst/>
        </p:spPr>
        <p:txBody>
          <a:bodyPr lIns="0" tIns="0" rIns="0" bIns="0">
            <a:spAutoFit/>
            <a:flatTx/>
          </a:bodyPr>
          <a:lstStyle/>
          <a:p>
            <a:pPr algn="just">
              <a:spcBef>
                <a:spcPct val="50000"/>
              </a:spcBef>
            </a:pPr>
            <a:r>
              <a:rPr lang="es-ES" sz="1000">
                <a:solidFill>
                  <a:srgbClr val="000066"/>
                </a:solidFill>
                <a:latin typeface="Arial" charset="0"/>
              </a:rPr>
              <a:t>Cuando el ángulo </a:t>
            </a:r>
            <a:r>
              <a:rPr lang="es-ES" sz="1000">
                <a:solidFill>
                  <a:srgbClr val="000066"/>
                </a:solidFill>
                <a:latin typeface="Symbol" pitchFamily="18" charset="2"/>
              </a:rPr>
              <a:t>q</a:t>
            </a:r>
            <a:r>
              <a:rPr lang="es-ES" sz="1000">
                <a:solidFill>
                  <a:srgbClr val="000066"/>
                </a:solidFill>
                <a:latin typeface="Arial" charset="0"/>
              </a:rPr>
              <a:t> es de 90º, la expresión se simplifica.</a:t>
            </a:r>
          </a:p>
        </p:txBody>
      </p:sp>
      <p:sp>
        <p:nvSpPr>
          <p:cNvPr id="146441" name="Rectangle 9"/>
          <p:cNvSpPr>
            <a:spLocks noChangeAspect="1" noChangeArrowheads="1"/>
          </p:cNvSpPr>
          <p:nvPr/>
        </p:nvSpPr>
        <p:spPr bwMode="auto">
          <a:xfrm>
            <a:off x="955675" y="2627313"/>
            <a:ext cx="1255472" cy="369332"/>
          </a:xfrm>
          <a:prstGeom prst="rect">
            <a:avLst/>
          </a:prstGeom>
          <a:noFill/>
          <a:ln w="9525">
            <a:noFill/>
            <a:miter lim="800000"/>
            <a:headEnd/>
            <a:tailEnd/>
          </a:ln>
          <a:effectLst/>
        </p:spPr>
        <p:txBody>
          <a:bodyPr wrap="none">
            <a:spAutoFit/>
            <a:flatTx/>
          </a:bodyPr>
          <a:lstStyle/>
          <a:p>
            <a:pPr algn="l"/>
            <a:r>
              <a:rPr lang="es-ES" sz="1800">
                <a:solidFill>
                  <a:srgbClr val="000066"/>
                </a:solidFill>
                <a:latin typeface="Arial" charset="0"/>
                <a:cs typeface="Arial" charset="0"/>
              </a:rPr>
              <a:t>F</a:t>
            </a:r>
            <a:r>
              <a:rPr lang="es-ES" sz="1800" baseline="-25000">
                <a:solidFill>
                  <a:srgbClr val="000066"/>
                </a:solidFill>
                <a:latin typeface="Arial" charset="0"/>
                <a:cs typeface="Arial" charset="0"/>
              </a:rPr>
              <a:t>m</a:t>
            </a:r>
            <a:r>
              <a:rPr lang="es-ES" sz="1800">
                <a:solidFill>
                  <a:srgbClr val="000066"/>
                </a:solidFill>
                <a:latin typeface="Arial" charset="0"/>
                <a:cs typeface="Arial" charset="0"/>
              </a:rPr>
              <a:t> = q·</a:t>
            </a:r>
            <a:r>
              <a:rPr lang="es-ES" sz="1800" i="1">
                <a:solidFill>
                  <a:srgbClr val="000066"/>
                </a:solidFill>
                <a:cs typeface="Arial" charset="0"/>
              </a:rPr>
              <a:t>v</a:t>
            </a:r>
            <a:r>
              <a:rPr lang="es-ES" sz="1800">
                <a:solidFill>
                  <a:srgbClr val="000066"/>
                </a:solidFill>
                <a:latin typeface="Arial" charset="0"/>
                <a:cs typeface="Arial" charset="0"/>
              </a:rPr>
              <a:t>·B</a:t>
            </a:r>
            <a:endParaRPr lang="es-ES" sz="1800">
              <a:solidFill>
                <a:srgbClr val="000066"/>
              </a:solidFill>
              <a:latin typeface="Symbol" pitchFamily="18" charset="2"/>
            </a:endParaRPr>
          </a:p>
        </p:txBody>
      </p:sp>
      <p:grpSp>
        <p:nvGrpSpPr>
          <p:cNvPr id="146442" name="Group 10"/>
          <p:cNvGrpSpPr>
            <a:grpSpLocks/>
          </p:cNvGrpSpPr>
          <p:nvPr/>
        </p:nvGrpSpPr>
        <p:grpSpPr bwMode="auto">
          <a:xfrm>
            <a:off x="955675" y="3711575"/>
            <a:ext cx="1027113" cy="528638"/>
            <a:chOff x="385" y="2898"/>
            <a:chExt cx="647" cy="333"/>
          </a:xfrm>
        </p:grpSpPr>
        <p:sp>
          <p:nvSpPr>
            <p:cNvPr id="146443" name="Rectangle 11"/>
            <p:cNvSpPr>
              <a:spLocks noChangeAspect="1" noChangeArrowheads="1"/>
            </p:cNvSpPr>
            <p:nvPr/>
          </p:nvSpPr>
          <p:spPr bwMode="auto">
            <a:xfrm>
              <a:off x="385" y="2976"/>
              <a:ext cx="285"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F</a:t>
              </a:r>
              <a:r>
                <a:rPr lang="es-ES" sz="1800" baseline="-25000">
                  <a:solidFill>
                    <a:srgbClr val="000066"/>
                  </a:solidFill>
                  <a:latin typeface="Arial" charset="0"/>
                  <a:cs typeface="Arial" charset="0"/>
                </a:rPr>
                <a:t>c</a:t>
              </a:r>
              <a:r>
                <a:rPr lang="es-ES" sz="1800">
                  <a:solidFill>
                    <a:srgbClr val="000066"/>
                  </a:solidFill>
                  <a:latin typeface="Arial" charset="0"/>
                  <a:cs typeface="Arial" charset="0"/>
                </a:rPr>
                <a:t> =</a:t>
              </a:r>
              <a:endParaRPr lang="es-ES" sz="1800">
                <a:solidFill>
                  <a:srgbClr val="000066"/>
                </a:solidFill>
                <a:latin typeface="Symbol" pitchFamily="18" charset="2"/>
              </a:endParaRPr>
            </a:p>
          </p:txBody>
        </p:sp>
        <p:grpSp>
          <p:nvGrpSpPr>
            <p:cNvPr id="146444" name="Group 12"/>
            <p:cNvGrpSpPr>
              <a:grpSpLocks/>
            </p:cNvGrpSpPr>
            <p:nvPr/>
          </p:nvGrpSpPr>
          <p:grpSpPr bwMode="auto">
            <a:xfrm>
              <a:off x="701" y="2898"/>
              <a:ext cx="331" cy="333"/>
              <a:chOff x="365" y="3067"/>
              <a:chExt cx="331" cy="333"/>
            </a:xfrm>
          </p:grpSpPr>
          <p:sp>
            <p:nvSpPr>
              <p:cNvPr id="146445" name="Rectangle 13"/>
              <p:cNvSpPr>
                <a:spLocks noChangeAspect="1" noChangeArrowheads="1"/>
              </p:cNvSpPr>
              <p:nvPr/>
            </p:nvSpPr>
            <p:spPr bwMode="auto">
              <a:xfrm>
                <a:off x="385" y="3067"/>
                <a:ext cx="311"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m·</a:t>
                </a:r>
                <a:r>
                  <a:rPr lang="es-ES" sz="1800" i="1">
                    <a:solidFill>
                      <a:srgbClr val="000066"/>
                    </a:solidFill>
                    <a:cs typeface="Arial" charset="0"/>
                  </a:rPr>
                  <a:t>v</a:t>
                </a:r>
                <a:r>
                  <a:rPr lang="es-ES" sz="1800" baseline="30000">
                    <a:solidFill>
                      <a:srgbClr val="000066"/>
                    </a:solidFill>
                    <a:latin typeface="Arial" charset="0"/>
                    <a:cs typeface="Arial" charset="0"/>
                  </a:rPr>
                  <a:t>2</a:t>
                </a:r>
                <a:endParaRPr lang="es-ES" sz="1800" baseline="30000">
                  <a:solidFill>
                    <a:srgbClr val="000066"/>
                  </a:solidFill>
                  <a:latin typeface="Symbol" pitchFamily="18" charset="2"/>
                </a:endParaRPr>
              </a:p>
            </p:txBody>
          </p:sp>
          <p:sp>
            <p:nvSpPr>
              <p:cNvPr id="146446" name="Rectangle 14"/>
              <p:cNvSpPr>
                <a:spLocks noChangeAspect="1" noChangeArrowheads="1"/>
              </p:cNvSpPr>
              <p:nvPr/>
            </p:nvSpPr>
            <p:spPr bwMode="auto">
              <a:xfrm>
                <a:off x="476" y="3203"/>
                <a:ext cx="71"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r</a:t>
                </a:r>
                <a:endParaRPr lang="es-ES" sz="1800" baseline="30000">
                  <a:solidFill>
                    <a:srgbClr val="000066"/>
                  </a:solidFill>
                  <a:latin typeface="Symbol" pitchFamily="18" charset="2"/>
                </a:endParaRPr>
              </a:p>
            </p:txBody>
          </p:sp>
          <p:sp>
            <p:nvSpPr>
              <p:cNvPr id="146447" name="Line 15"/>
              <p:cNvSpPr>
                <a:spLocks noChangeShapeType="1"/>
              </p:cNvSpPr>
              <p:nvPr/>
            </p:nvSpPr>
            <p:spPr bwMode="auto">
              <a:xfrm>
                <a:off x="365" y="3246"/>
                <a:ext cx="317" cy="0"/>
              </a:xfrm>
              <a:prstGeom prst="line">
                <a:avLst/>
              </a:prstGeom>
              <a:noFill/>
              <a:ln w="9525">
                <a:solidFill>
                  <a:srgbClr val="000066"/>
                </a:solidFill>
                <a:round/>
                <a:headEnd/>
                <a:tailEnd/>
              </a:ln>
              <a:effectLst/>
            </p:spPr>
            <p:txBody>
              <a:bodyPr wrap="none" lIns="18000" tIns="18000" rIns="18000" bIns="18000" anchor="ctr"/>
              <a:lstStyle/>
              <a:p>
                <a:endParaRPr lang="es-MX">
                  <a:solidFill>
                    <a:srgbClr val="000066"/>
                  </a:solidFill>
                </a:endParaRPr>
              </a:p>
            </p:txBody>
          </p:sp>
        </p:grpSp>
      </p:grpSp>
      <p:grpSp>
        <p:nvGrpSpPr>
          <p:cNvPr id="146448" name="Group 16"/>
          <p:cNvGrpSpPr>
            <a:grpSpLocks/>
          </p:cNvGrpSpPr>
          <p:nvPr/>
        </p:nvGrpSpPr>
        <p:grpSpPr bwMode="auto">
          <a:xfrm>
            <a:off x="955675" y="4649788"/>
            <a:ext cx="1044575" cy="528637"/>
            <a:chOff x="529" y="3476"/>
            <a:chExt cx="658" cy="333"/>
          </a:xfrm>
        </p:grpSpPr>
        <p:sp>
          <p:nvSpPr>
            <p:cNvPr id="146449" name="Rectangle 17"/>
            <p:cNvSpPr>
              <a:spLocks noChangeAspect="1" noChangeArrowheads="1"/>
            </p:cNvSpPr>
            <p:nvPr/>
          </p:nvSpPr>
          <p:spPr bwMode="auto">
            <a:xfrm>
              <a:off x="529" y="3558"/>
              <a:ext cx="374"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q·B =</a:t>
              </a:r>
              <a:endParaRPr lang="es-ES" sz="1800">
                <a:solidFill>
                  <a:srgbClr val="000066"/>
                </a:solidFill>
                <a:latin typeface="Symbol" pitchFamily="18" charset="2"/>
              </a:endParaRPr>
            </a:p>
          </p:txBody>
        </p:sp>
        <p:sp>
          <p:nvSpPr>
            <p:cNvPr id="146450" name="Rectangle 18"/>
            <p:cNvSpPr>
              <a:spLocks noChangeAspect="1" noChangeArrowheads="1"/>
            </p:cNvSpPr>
            <p:nvPr/>
          </p:nvSpPr>
          <p:spPr bwMode="auto">
            <a:xfrm>
              <a:off x="930" y="3476"/>
              <a:ext cx="257"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m·</a:t>
              </a:r>
              <a:r>
                <a:rPr lang="es-ES" sz="1800" i="1">
                  <a:solidFill>
                    <a:srgbClr val="000066"/>
                  </a:solidFill>
                  <a:cs typeface="Arial" charset="0"/>
                </a:rPr>
                <a:t>v</a:t>
              </a:r>
              <a:endParaRPr lang="es-ES" sz="1800" baseline="30000">
                <a:solidFill>
                  <a:srgbClr val="000066"/>
                </a:solidFill>
                <a:latin typeface="Symbol" pitchFamily="18" charset="2"/>
              </a:endParaRPr>
            </a:p>
          </p:txBody>
        </p:sp>
        <p:sp>
          <p:nvSpPr>
            <p:cNvPr id="146451" name="Rectangle 19"/>
            <p:cNvSpPr>
              <a:spLocks noChangeAspect="1" noChangeArrowheads="1"/>
            </p:cNvSpPr>
            <p:nvPr/>
          </p:nvSpPr>
          <p:spPr bwMode="auto">
            <a:xfrm>
              <a:off x="1018" y="3612"/>
              <a:ext cx="71"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r</a:t>
              </a:r>
              <a:endParaRPr lang="es-ES" sz="1800" baseline="30000">
                <a:solidFill>
                  <a:srgbClr val="000066"/>
                </a:solidFill>
                <a:latin typeface="Symbol" pitchFamily="18" charset="2"/>
              </a:endParaRPr>
            </a:p>
          </p:txBody>
        </p:sp>
        <p:sp>
          <p:nvSpPr>
            <p:cNvPr id="146452" name="Line 20"/>
            <p:cNvSpPr>
              <a:spLocks noChangeShapeType="1"/>
            </p:cNvSpPr>
            <p:nvPr/>
          </p:nvSpPr>
          <p:spPr bwMode="auto">
            <a:xfrm>
              <a:off x="925" y="3655"/>
              <a:ext cx="256" cy="0"/>
            </a:xfrm>
            <a:prstGeom prst="line">
              <a:avLst/>
            </a:prstGeom>
            <a:noFill/>
            <a:ln w="9525">
              <a:solidFill>
                <a:srgbClr val="000066"/>
              </a:solidFill>
              <a:round/>
              <a:headEnd/>
              <a:tailEnd/>
            </a:ln>
            <a:effectLst/>
          </p:spPr>
          <p:txBody>
            <a:bodyPr wrap="none" lIns="18000" tIns="18000" rIns="18000" bIns="18000" anchor="ctr"/>
            <a:lstStyle/>
            <a:p>
              <a:endParaRPr lang="es-MX">
                <a:solidFill>
                  <a:srgbClr val="000066"/>
                </a:solidFill>
              </a:endParaRPr>
            </a:p>
          </p:txBody>
        </p:sp>
      </p:grpSp>
      <p:grpSp>
        <p:nvGrpSpPr>
          <p:cNvPr id="146453" name="Group 21"/>
          <p:cNvGrpSpPr>
            <a:grpSpLocks/>
          </p:cNvGrpSpPr>
          <p:nvPr/>
        </p:nvGrpSpPr>
        <p:grpSpPr bwMode="auto">
          <a:xfrm>
            <a:off x="955675" y="5589588"/>
            <a:ext cx="1004888" cy="631825"/>
            <a:chOff x="460" y="3752"/>
            <a:chExt cx="633" cy="398"/>
          </a:xfrm>
        </p:grpSpPr>
        <p:sp>
          <p:nvSpPr>
            <p:cNvPr id="146454" name="Rectangle 22"/>
            <p:cNvSpPr>
              <a:spLocks noChangeAspect="1" noChangeArrowheads="1"/>
            </p:cNvSpPr>
            <p:nvPr/>
          </p:nvSpPr>
          <p:spPr bwMode="auto">
            <a:xfrm>
              <a:off x="491" y="3752"/>
              <a:ext cx="104"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q</a:t>
              </a:r>
              <a:endParaRPr lang="es-ES" sz="1800">
                <a:solidFill>
                  <a:srgbClr val="000066"/>
                </a:solidFill>
                <a:latin typeface="Symbol" pitchFamily="18" charset="2"/>
              </a:endParaRPr>
            </a:p>
          </p:txBody>
        </p:sp>
        <p:sp>
          <p:nvSpPr>
            <p:cNvPr id="146455" name="Rectangle 23"/>
            <p:cNvSpPr>
              <a:spLocks noChangeAspect="1" noChangeArrowheads="1"/>
            </p:cNvSpPr>
            <p:nvPr/>
          </p:nvSpPr>
          <p:spPr bwMode="auto">
            <a:xfrm>
              <a:off x="922" y="3793"/>
              <a:ext cx="88" cy="197"/>
            </a:xfrm>
            <a:prstGeom prst="rect">
              <a:avLst/>
            </a:prstGeom>
            <a:noFill/>
            <a:ln w="9525">
              <a:noFill/>
              <a:miter lim="800000"/>
              <a:headEnd/>
              <a:tailEnd/>
            </a:ln>
            <a:effectLst/>
          </p:spPr>
          <p:txBody>
            <a:bodyPr wrap="none" lIns="18000" tIns="18000" rIns="18000" bIns="18000">
              <a:spAutoFit/>
              <a:flatTx/>
            </a:bodyPr>
            <a:lstStyle/>
            <a:p>
              <a:pPr algn="l"/>
              <a:r>
                <a:rPr lang="es-ES" sz="1800" i="1">
                  <a:solidFill>
                    <a:srgbClr val="000066"/>
                  </a:solidFill>
                  <a:cs typeface="Arial" charset="0"/>
                </a:rPr>
                <a:t>v</a:t>
              </a:r>
              <a:endParaRPr lang="es-ES" sz="1800" baseline="30000">
                <a:solidFill>
                  <a:srgbClr val="000066"/>
                </a:solidFill>
                <a:latin typeface="Symbol" pitchFamily="18" charset="2"/>
              </a:endParaRPr>
            </a:p>
          </p:txBody>
        </p:sp>
        <p:sp>
          <p:nvSpPr>
            <p:cNvPr id="146456" name="Rectangle 24"/>
            <p:cNvSpPr>
              <a:spLocks noChangeAspect="1" noChangeArrowheads="1"/>
            </p:cNvSpPr>
            <p:nvPr/>
          </p:nvSpPr>
          <p:spPr bwMode="auto">
            <a:xfrm>
              <a:off x="863" y="3953"/>
              <a:ext cx="217"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B·r</a:t>
              </a:r>
              <a:endParaRPr lang="es-ES" sz="1800" baseline="30000">
                <a:solidFill>
                  <a:srgbClr val="000066"/>
                </a:solidFill>
                <a:latin typeface="Symbol" pitchFamily="18" charset="2"/>
              </a:endParaRPr>
            </a:p>
          </p:txBody>
        </p:sp>
        <p:sp>
          <p:nvSpPr>
            <p:cNvPr id="146457" name="Line 25"/>
            <p:cNvSpPr>
              <a:spLocks noChangeShapeType="1"/>
            </p:cNvSpPr>
            <p:nvPr/>
          </p:nvSpPr>
          <p:spPr bwMode="auto">
            <a:xfrm>
              <a:off x="837" y="3972"/>
              <a:ext cx="256" cy="0"/>
            </a:xfrm>
            <a:prstGeom prst="line">
              <a:avLst/>
            </a:prstGeom>
            <a:noFill/>
            <a:ln w="9525">
              <a:solidFill>
                <a:srgbClr val="000066"/>
              </a:solidFill>
              <a:round/>
              <a:headEnd/>
              <a:tailEnd/>
            </a:ln>
            <a:effectLst/>
          </p:spPr>
          <p:txBody>
            <a:bodyPr wrap="none" lIns="18000" tIns="18000" rIns="18000" bIns="18000" anchor="ctr"/>
            <a:lstStyle/>
            <a:p>
              <a:endParaRPr lang="es-MX">
                <a:solidFill>
                  <a:srgbClr val="000066"/>
                </a:solidFill>
              </a:endParaRPr>
            </a:p>
          </p:txBody>
        </p:sp>
        <p:sp>
          <p:nvSpPr>
            <p:cNvPr id="146458" name="Line 26"/>
            <p:cNvSpPr>
              <a:spLocks noChangeShapeType="1"/>
            </p:cNvSpPr>
            <p:nvPr/>
          </p:nvSpPr>
          <p:spPr bwMode="auto">
            <a:xfrm>
              <a:off x="460" y="3974"/>
              <a:ext cx="165" cy="0"/>
            </a:xfrm>
            <a:prstGeom prst="line">
              <a:avLst/>
            </a:prstGeom>
            <a:noFill/>
            <a:ln w="9525">
              <a:solidFill>
                <a:srgbClr val="000066"/>
              </a:solidFill>
              <a:round/>
              <a:headEnd/>
              <a:tailEnd/>
            </a:ln>
            <a:effectLst/>
          </p:spPr>
          <p:txBody>
            <a:bodyPr wrap="none" lIns="18000" tIns="18000" rIns="18000" bIns="18000" anchor="ctr"/>
            <a:lstStyle/>
            <a:p>
              <a:endParaRPr lang="es-MX">
                <a:solidFill>
                  <a:srgbClr val="000066"/>
                </a:solidFill>
              </a:endParaRPr>
            </a:p>
          </p:txBody>
        </p:sp>
        <p:sp>
          <p:nvSpPr>
            <p:cNvPr id="146459" name="Rectangle 27"/>
            <p:cNvSpPr>
              <a:spLocks noChangeAspect="1" noChangeArrowheads="1"/>
            </p:cNvSpPr>
            <p:nvPr/>
          </p:nvSpPr>
          <p:spPr bwMode="auto">
            <a:xfrm>
              <a:off x="673" y="3868"/>
              <a:ext cx="108"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a:t>
              </a:r>
              <a:endParaRPr lang="es-ES" sz="1800">
                <a:solidFill>
                  <a:srgbClr val="000066"/>
                </a:solidFill>
                <a:latin typeface="Symbol" pitchFamily="18" charset="2"/>
              </a:endParaRPr>
            </a:p>
          </p:txBody>
        </p:sp>
        <p:sp>
          <p:nvSpPr>
            <p:cNvPr id="146460" name="Rectangle 28"/>
            <p:cNvSpPr>
              <a:spLocks noChangeAspect="1" noChangeArrowheads="1"/>
            </p:cNvSpPr>
            <p:nvPr/>
          </p:nvSpPr>
          <p:spPr bwMode="auto">
            <a:xfrm>
              <a:off x="471" y="3940"/>
              <a:ext cx="144" cy="197"/>
            </a:xfrm>
            <a:prstGeom prst="rect">
              <a:avLst/>
            </a:prstGeom>
            <a:noFill/>
            <a:ln w="9525">
              <a:noFill/>
              <a:miter lim="800000"/>
              <a:headEnd/>
              <a:tailEnd/>
            </a:ln>
            <a:effectLst/>
          </p:spPr>
          <p:txBody>
            <a:bodyPr wrap="none" lIns="18000" tIns="18000" rIns="18000" bIns="18000">
              <a:spAutoFit/>
              <a:flatTx/>
            </a:bodyPr>
            <a:lstStyle/>
            <a:p>
              <a:pPr algn="l"/>
              <a:r>
                <a:rPr lang="es-ES" sz="1800" dirty="0">
                  <a:solidFill>
                    <a:srgbClr val="000066"/>
                  </a:solidFill>
                  <a:latin typeface="Arial" charset="0"/>
                  <a:cs typeface="Arial" charset="0"/>
                </a:rPr>
                <a:t>m</a:t>
              </a:r>
              <a:endParaRPr lang="es-ES" sz="1800" dirty="0">
                <a:solidFill>
                  <a:srgbClr val="000066"/>
                </a:solidFill>
                <a:latin typeface="Symbol" pitchFamily="18" charset="2"/>
              </a:endParaRPr>
            </a:p>
          </p:txBody>
        </p:sp>
      </p:grpSp>
      <p:sp>
        <p:nvSpPr>
          <p:cNvPr id="146461" name="Oval 29"/>
          <p:cNvSpPr>
            <a:spLocks noChangeAspect="1" noChangeArrowheads="1"/>
          </p:cNvSpPr>
          <p:nvPr/>
        </p:nvSpPr>
        <p:spPr bwMode="auto">
          <a:xfrm>
            <a:off x="539750" y="2708275"/>
            <a:ext cx="241300" cy="239713"/>
          </a:xfrm>
          <a:prstGeom prst="ellipse">
            <a:avLst/>
          </a:prstGeom>
          <a:noFill/>
          <a:ln w="25400">
            <a:solidFill>
              <a:srgbClr val="FF0000"/>
            </a:solidFill>
            <a:round/>
            <a:headEnd/>
            <a:tailEnd/>
          </a:ln>
          <a:effectLst/>
        </p:spPr>
        <p:txBody>
          <a:bodyPr wrap="none" anchor="ctr"/>
          <a:lstStyle/>
          <a:p>
            <a:r>
              <a:rPr lang="es-ES" sz="1400" b="1">
                <a:solidFill>
                  <a:srgbClr val="FF0000"/>
                </a:solidFill>
                <a:latin typeface="Arial" charset="0"/>
              </a:rPr>
              <a:t>1</a:t>
            </a:r>
          </a:p>
        </p:txBody>
      </p:sp>
      <p:sp>
        <p:nvSpPr>
          <p:cNvPr id="146462" name="Oval 30"/>
          <p:cNvSpPr>
            <a:spLocks noChangeAspect="1" noChangeArrowheads="1"/>
          </p:cNvSpPr>
          <p:nvPr/>
        </p:nvSpPr>
        <p:spPr bwMode="auto">
          <a:xfrm>
            <a:off x="563563" y="3860800"/>
            <a:ext cx="241300" cy="239713"/>
          </a:xfrm>
          <a:prstGeom prst="ellipse">
            <a:avLst/>
          </a:prstGeom>
          <a:noFill/>
          <a:ln w="25400">
            <a:solidFill>
              <a:srgbClr val="FF0000"/>
            </a:solidFill>
            <a:round/>
            <a:headEnd/>
            <a:tailEnd/>
          </a:ln>
          <a:effectLst/>
        </p:spPr>
        <p:txBody>
          <a:bodyPr wrap="none" anchor="ctr"/>
          <a:lstStyle/>
          <a:p>
            <a:r>
              <a:rPr lang="es-ES" sz="1400" b="1">
                <a:solidFill>
                  <a:srgbClr val="FF0000"/>
                </a:solidFill>
                <a:latin typeface="Arial" charset="0"/>
              </a:rPr>
              <a:t>2</a:t>
            </a:r>
          </a:p>
        </p:txBody>
      </p:sp>
      <p:sp>
        <p:nvSpPr>
          <p:cNvPr id="146463" name="Oval 31"/>
          <p:cNvSpPr>
            <a:spLocks noChangeAspect="1" noChangeArrowheads="1"/>
          </p:cNvSpPr>
          <p:nvPr/>
        </p:nvSpPr>
        <p:spPr bwMode="auto">
          <a:xfrm>
            <a:off x="563563" y="5805488"/>
            <a:ext cx="241300" cy="239712"/>
          </a:xfrm>
          <a:prstGeom prst="ellipse">
            <a:avLst/>
          </a:prstGeom>
          <a:noFill/>
          <a:ln w="25400">
            <a:solidFill>
              <a:srgbClr val="FF0000"/>
            </a:solidFill>
            <a:round/>
            <a:headEnd/>
            <a:tailEnd/>
          </a:ln>
          <a:effectLst/>
        </p:spPr>
        <p:txBody>
          <a:bodyPr wrap="none" anchor="ctr"/>
          <a:lstStyle/>
          <a:p>
            <a:r>
              <a:rPr lang="es-ES" sz="1400" b="1">
                <a:solidFill>
                  <a:srgbClr val="FF0000"/>
                </a:solidFill>
                <a:latin typeface="Arial" charset="0"/>
              </a:rPr>
              <a:t>3</a:t>
            </a:r>
          </a:p>
        </p:txBody>
      </p:sp>
      <p:sp>
        <p:nvSpPr>
          <p:cNvPr id="146464" name="Text Box 32"/>
          <p:cNvSpPr txBox="1">
            <a:spLocks noChangeArrowheads="1"/>
          </p:cNvSpPr>
          <p:nvPr/>
        </p:nvSpPr>
        <p:spPr bwMode="auto">
          <a:xfrm>
            <a:off x="4572000" y="1484313"/>
            <a:ext cx="3505200" cy="304800"/>
          </a:xfrm>
          <a:prstGeom prst="rect">
            <a:avLst/>
          </a:prstGeom>
          <a:noFill/>
          <a:ln w="9525">
            <a:noFill/>
            <a:miter lim="800000"/>
            <a:headEnd/>
            <a:tailEnd/>
          </a:ln>
          <a:effectLst/>
        </p:spPr>
        <p:txBody>
          <a:bodyPr lIns="0" tIns="0" rIns="0" bIns="0">
            <a:spAutoFit/>
            <a:flatTx/>
          </a:bodyPr>
          <a:lstStyle/>
          <a:p>
            <a:pPr algn="just">
              <a:spcBef>
                <a:spcPct val="50000"/>
              </a:spcBef>
            </a:pPr>
            <a:r>
              <a:rPr lang="es-MX" sz="1000">
                <a:solidFill>
                  <a:srgbClr val="000066"/>
                </a:solidFill>
                <a:latin typeface="Arial" charset="0"/>
              </a:rPr>
              <a:t>La fuerza eléctrica que se ejerce sobre una partícula que pasa a través de un campo eléctrico se determina con:</a:t>
            </a:r>
          </a:p>
        </p:txBody>
      </p:sp>
      <p:sp>
        <p:nvSpPr>
          <p:cNvPr id="146465" name="Rectangle 33"/>
          <p:cNvSpPr>
            <a:spLocks noChangeAspect="1" noChangeArrowheads="1"/>
          </p:cNvSpPr>
          <p:nvPr/>
        </p:nvSpPr>
        <p:spPr bwMode="auto">
          <a:xfrm>
            <a:off x="5795963" y="1916113"/>
            <a:ext cx="1032655" cy="369332"/>
          </a:xfrm>
          <a:prstGeom prst="rect">
            <a:avLst/>
          </a:prstGeom>
          <a:noFill/>
          <a:ln w="9525">
            <a:noFill/>
            <a:miter lim="800000"/>
            <a:headEnd/>
            <a:tailEnd/>
          </a:ln>
          <a:effectLst/>
        </p:spPr>
        <p:txBody>
          <a:bodyPr wrap="none">
            <a:spAutoFit/>
            <a:flatTx/>
          </a:bodyPr>
          <a:lstStyle/>
          <a:p>
            <a:pPr algn="l"/>
            <a:r>
              <a:rPr lang="es-ES" sz="1800">
                <a:solidFill>
                  <a:srgbClr val="000066"/>
                </a:solidFill>
                <a:latin typeface="Arial" charset="0"/>
                <a:cs typeface="Arial" charset="0"/>
              </a:rPr>
              <a:t>F</a:t>
            </a:r>
            <a:r>
              <a:rPr lang="es-ES" sz="1800" baseline="-25000">
                <a:solidFill>
                  <a:srgbClr val="000066"/>
                </a:solidFill>
                <a:latin typeface="Arial" charset="0"/>
                <a:cs typeface="Arial" charset="0"/>
              </a:rPr>
              <a:t>e</a:t>
            </a:r>
            <a:r>
              <a:rPr lang="es-ES" sz="1800">
                <a:solidFill>
                  <a:srgbClr val="000066"/>
                </a:solidFill>
                <a:latin typeface="Arial" charset="0"/>
                <a:cs typeface="Arial" charset="0"/>
              </a:rPr>
              <a:t> = q·E</a:t>
            </a:r>
            <a:endParaRPr lang="es-ES" sz="1800">
              <a:solidFill>
                <a:srgbClr val="000066"/>
              </a:solidFill>
              <a:latin typeface="Symbol" pitchFamily="18" charset="2"/>
            </a:endParaRPr>
          </a:p>
        </p:txBody>
      </p:sp>
      <p:sp>
        <p:nvSpPr>
          <p:cNvPr id="146466" name="Oval 34"/>
          <p:cNvSpPr>
            <a:spLocks noChangeAspect="1" noChangeArrowheads="1"/>
          </p:cNvSpPr>
          <p:nvPr/>
        </p:nvSpPr>
        <p:spPr bwMode="auto">
          <a:xfrm>
            <a:off x="5314950" y="1989138"/>
            <a:ext cx="241300" cy="239712"/>
          </a:xfrm>
          <a:prstGeom prst="ellipse">
            <a:avLst/>
          </a:prstGeom>
          <a:noFill/>
          <a:ln w="25400">
            <a:solidFill>
              <a:srgbClr val="FF0000"/>
            </a:solidFill>
            <a:round/>
            <a:headEnd/>
            <a:tailEnd/>
          </a:ln>
          <a:effectLst/>
        </p:spPr>
        <p:txBody>
          <a:bodyPr wrap="none" anchor="ctr"/>
          <a:lstStyle/>
          <a:p>
            <a:r>
              <a:rPr lang="es-ES" sz="1400" b="1">
                <a:solidFill>
                  <a:srgbClr val="FF0000"/>
                </a:solidFill>
                <a:latin typeface="Arial" charset="0"/>
              </a:rPr>
              <a:t>4</a:t>
            </a:r>
          </a:p>
        </p:txBody>
      </p:sp>
      <p:sp>
        <p:nvSpPr>
          <p:cNvPr id="146467" name="Text Box 35"/>
          <p:cNvSpPr txBox="1">
            <a:spLocks noChangeArrowheads="1"/>
          </p:cNvSpPr>
          <p:nvPr/>
        </p:nvSpPr>
        <p:spPr bwMode="auto">
          <a:xfrm>
            <a:off x="4572000" y="2492375"/>
            <a:ext cx="3505200" cy="609600"/>
          </a:xfrm>
          <a:prstGeom prst="rect">
            <a:avLst/>
          </a:prstGeom>
          <a:noFill/>
          <a:ln w="9525">
            <a:noFill/>
            <a:miter lim="800000"/>
            <a:headEnd/>
            <a:tailEnd/>
          </a:ln>
          <a:effectLst/>
        </p:spPr>
        <p:txBody>
          <a:bodyPr lIns="0" tIns="0" rIns="0" bIns="0">
            <a:spAutoFit/>
            <a:flatTx/>
          </a:bodyPr>
          <a:lstStyle/>
          <a:p>
            <a:pPr algn="just">
              <a:spcBef>
                <a:spcPct val="50000"/>
              </a:spcBef>
            </a:pPr>
            <a:r>
              <a:rPr lang="es-MX" sz="1000">
                <a:solidFill>
                  <a:srgbClr val="000066"/>
                </a:solidFill>
                <a:latin typeface="Arial" charset="0"/>
              </a:rPr>
              <a:t>Cuando actúan los campos eléctrico y magnético, y el haz describe una trayectoria recta, las fuerzas eléctrica y magnética son de igual magnitud y sus expresiones se pueden igualar:</a:t>
            </a:r>
          </a:p>
        </p:txBody>
      </p:sp>
      <p:sp>
        <p:nvSpPr>
          <p:cNvPr id="146468" name="Rectangle 36"/>
          <p:cNvSpPr>
            <a:spLocks noChangeAspect="1" noChangeArrowheads="1"/>
          </p:cNvSpPr>
          <p:nvPr/>
        </p:nvSpPr>
        <p:spPr bwMode="auto">
          <a:xfrm>
            <a:off x="5795963" y="3168650"/>
            <a:ext cx="1345240" cy="369332"/>
          </a:xfrm>
          <a:prstGeom prst="rect">
            <a:avLst/>
          </a:prstGeom>
          <a:noFill/>
          <a:ln w="9525">
            <a:noFill/>
            <a:miter lim="800000"/>
            <a:headEnd/>
            <a:tailEnd/>
          </a:ln>
          <a:effectLst/>
        </p:spPr>
        <p:txBody>
          <a:bodyPr wrap="none">
            <a:spAutoFit/>
            <a:flatTx/>
          </a:bodyPr>
          <a:lstStyle/>
          <a:p>
            <a:pPr algn="l"/>
            <a:r>
              <a:rPr lang="es-ES" sz="1800">
                <a:solidFill>
                  <a:srgbClr val="000066"/>
                </a:solidFill>
                <a:latin typeface="Arial" charset="0"/>
                <a:cs typeface="Arial" charset="0"/>
              </a:rPr>
              <a:t>q·</a:t>
            </a:r>
            <a:r>
              <a:rPr lang="es-ES" sz="1800" i="1">
                <a:solidFill>
                  <a:srgbClr val="000066"/>
                </a:solidFill>
                <a:cs typeface="Arial" charset="0"/>
              </a:rPr>
              <a:t>v</a:t>
            </a:r>
            <a:r>
              <a:rPr lang="es-ES" sz="1800">
                <a:solidFill>
                  <a:srgbClr val="000066"/>
                </a:solidFill>
                <a:latin typeface="Arial" charset="0"/>
                <a:cs typeface="Arial" charset="0"/>
              </a:rPr>
              <a:t>·B = q·E</a:t>
            </a:r>
            <a:endParaRPr lang="es-ES" sz="1800">
              <a:solidFill>
                <a:srgbClr val="000066"/>
              </a:solidFill>
              <a:latin typeface="Symbol" pitchFamily="18" charset="2"/>
            </a:endParaRPr>
          </a:p>
        </p:txBody>
      </p:sp>
      <p:sp>
        <p:nvSpPr>
          <p:cNvPr id="146469" name="Text Box 37"/>
          <p:cNvSpPr txBox="1">
            <a:spLocks noChangeArrowheads="1"/>
          </p:cNvSpPr>
          <p:nvPr/>
        </p:nvSpPr>
        <p:spPr bwMode="auto">
          <a:xfrm>
            <a:off x="4572000" y="3716338"/>
            <a:ext cx="3505200" cy="184666"/>
          </a:xfrm>
          <a:prstGeom prst="rect">
            <a:avLst/>
          </a:prstGeom>
          <a:noFill/>
          <a:ln w="9525">
            <a:noFill/>
            <a:miter lim="800000"/>
            <a:headEnd/>
            <a:tailEnd/>
          </a:ln>
          <a:effectLst/>
        </p:spPr>
        <p:txBody>
          <a:bodyPr lIns="0" tIns="0" rIns="0" bIns="0">
            <a:spAutoFit/>
            <a:flatTx/>
          </a:bodyPr>
          <a:lstStyle/>
          <a:p>
            <a:pPr algn="just">
              <a:spcBef>
                <a:spcPct val="50000"/>
              </a:spcBef>
            </a:pPr>
            <a:r>
              <a:rPr lang="es-MX" sz="1000">
                <a:solidFill>
                  <a:srgbClr val="000066"/>
                </a:solidFill>
                <a:latin typeface="Arial" charset="0"/>
              </a:rPr>
              <a:t>Simplificando y despejando </a:t>
            </a:r>
            <a:r>
              <a:rPr lang="es-MX" sz="1200" i="1">
                <a:solidFill>
                  <a:srgbClr val="000066"/>
                </a:solidFill>
              </a:rPr>
              <a:t>v</a:t>
            </a:r>
            <a:r>
              <a:rPr lang="es-MX" sz="1000">
                <a:solidFill>
                  <a:srgbClr val="000066"/>
                </a:solidFill>
                <a:latin typeface="Arial" charset="0"/>
              </a:rPr>
              <a:t>, se obtiene:</a:t>
            </a:r>
          </a:p>
        </p:txBody>
      </p:sp>
      <p:grpSp>
        <p:nvGrpSpPr>
          <p:cNvPr id="146470" name="Group 38"/>
          <p:cNvGrpSpPr>
            <a:grpSpLocks/>
          </p:cNvGrpSpPr>
          <p:nvPr/>
        </p:nvGrpSpPr>
        <p:grpSpPr bwMode="auto">
          <a:xfrm>
            <a:off x="5867400" y="4005263"/>
            <a:ext cx="647700" cy="577850"/>
            <a:chOff x="3424" y="2614"/>
            <a:chExt cx="408" cy="364"/>
          </a:xfrm>
        </p:grpSpPr>
        <p:sp>
          <p:nvSpPr>
            <p:cNvPr id="146471" name="Rectangle 39"/>
            <p:cNvSpPr>
              <a:spLocks noChangeAspect="1" noChangeArrowheads="1"/>
            </p:cNvSpPr>
            <p:nvPr/>
          </p:nvSpPr>
          <p:spPr bwMode="auto">
            <a:xfrm>
              <a:off x="3424" y="2696"/>
              <a:ext cx="213" cy="197"/>
            </a:xfrm>
            <a:prstGeom prst="rect">
              <a:avLst/>
            </a:prstGeom>
            <a:noFill/>
            <a:ln w="9525">
              <a:noFill/>
              <a:miter lim="800000"/>
              <a:headEnd/>
              <a:tailEnd/>
            </a:ln>
            <a:effectLst/>
          </p:spPr>
          <p:txBody>
            <a:bodyPr wrap="none" lIns="18000" tIns="18000" rIns="18000" bIns="18000">
              <a:spAutoFit/>
              <a:flatTx/>
            </a:bodyPr>
            <a:lstStyle/>
            <a:p>
              <a:pPr algn="l"/>
              <a:r>
                <a:rPr lang="es-ES" sz="1800" i="1">
                  <a:solidFill>
                    <a:srgbClr val="000066"/>
                  </a:solidFill>
                  <a:cs typeface="Arial" charset="0"/>
                </a:rPr>
                <a:t>v</a:t>
              </a:r>
              <a:r>
                <a:rPr lang="es-ES" sz="1800">
                  <a:solidFill>
                    <a:srgbClr val="000066"/>
                  </a:solidFill>
                  <a:latin typeface="Arial" charset="0"/>
                  <a:cs typeface="Arial" charset="0"/>
                </a:rPr>
                <a:t> =</a:t>
              </a:r>
              <a:endParaRPr lang="es-ES" sz="1800">
                <a:solidFill>
                  <a:srgbClr val="000066"/>
                </a:solidFill>
                <a:latin typeface="Symbol" pitchFamily="18" charset="2"/>
              </a:endParaRPr>
            </a:p>
          </p:txBody>
        </p:sp>
        <p:sp>
          <p:nvSpPr>
            <p:cNvPr id="146472" name="Rectangle 40"/>
            <p:cNvSpPr>
              <a:spLocks noChangeAspect="1" noChangeArrowheads="1"/>
            </p:cNvSpPr>
            <p:nvPr/>
          </p:nvSpPr>
          <p:spPr bwMode="auto">
            <a:xfrm>
              <a:off x="3690" y="2614"/>
              <a:ext cx="120"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E</a:t>
              </a:r>
              <a:endParaRPr lang="es-ES" sz="1800" baseline="30000">
                <a:solidFill>
                  <a:srgbClr val="000066"/>
                </a:solidFill>
                <a:latin typeface="Symbol" pitchFamily="18" charset="2"/>
              </a:endParaRPr>
            </a:p>
          </p:txBody>
        </p:sp>
        <p:sp>
          <p:nvSpPr>
            <p:cNvPr id="146473" name="Rectangle 41"/>
            <p:cNvSpPr>
              <a:spLocks noChangeAspect="1" noChangeArrowheads="1"/>
            </p:cNvSpPr>
            <p:nvPr/>
          </p:nvSpPr>
          <p:spPr bwMode="auto">
            <a:xfrm>
              <a:off x="3691" y="2781"/>
              <a:ext cx="120"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B</a:t>
              </a:r>
              <a:endParaRPr lang="es-ES" sz="1800" baseline="30000">
                <a:solidFill>
                  <a:srgbClr val="000066"/>
                </a:solidFill>
                <a:latin typeface="Symbol" pitchFamily="18" charset="2"/>
              </a:endParaRPr>
            </a:p>
          </p:txBody>
        </p:sp>
        <p:sp>
          <p:nvSpPr>
            <p:cNvPr id="146474" name="Line 42"/>
            <p:cNvSpPr>
              <a:spLocks noChangeShapeType="1"/>
            </p:cNvSpPr>
            <p:nvPr/>
          </p:nvSpPr>
          <p:spPr bwMode="auto">
            <a:xfrm>
              <a:off x="3667" y="2793"/>
              <a:ext cx="165" cy="0"/>
            </a:xfrm>
            <a:prstGeom prst="line">
              <a:avLst/>
            </a:prstGeom>
            <a:noFill/>
            <a:ln w="9525">
              <a:solidFill>
                <a:srgbClr val="000066"/>
              </a:solidFill>
              <a:round/>
              <a:headEnd/>
              <a:tailEnd/>
            </a:ln>
            <a:effectLst/>
          </p:spPr>
          <p:txBody>
            <a:bodyPr wrap="none" lIns="18000" tIns="18000" rIns="18000" bIns="18000" anchor="ctr"/>
            <a:lstStyle/>
            <a:p>
              <a:endParaRPr lang="es-MX">
                <a:solidFill>
                  <a:srgbClr val="000066"/>
                </a:solidFill>
              </a:endParaRPr>
            </a:p>
          </p:txBody>
        </p:sp>
      </p:grpSp>
      <p:sp>
        <p:nvSpPr>
          <p:cNvPr id="146475" name="Oval 43"/>
          <p:cNvSpPr>
            <a:spLocks noChangeAspect="1" noChangeArrowheads="1"/>
          </p:cNvSpPr>
          <p:nvPr/>
        </p:nvSpPr>
        <p:spPr bwMode="auto">
          <a:xfrm>
            <a:off x="5314950" y="4221163"/>
            <a:ext cx="241300" cy="239712"/>
          </a:xfrm>
          <a:prstGeom prst="ellipse">
            <a:avLst/>
          </a:prstGeom>
          <a:noFill/>
          <a:ln w="25400">
            <a:solidFill>
              <a:srgbClr val="FF0000"/>
            </a:solidFill>
            <a:round/>
            <a:headEnd/>
            <a:tailEnd/>
          </a:ln>
          <a:effectLst/>
        </p:spPr>
        <p:txBody>
          <a:bodyPr wrap="none" anchor="ctr"/>
          <a:lstStyle/>
          <a:p>
            <a:r>
              <a:rPr lang="es-ES" sz="1400" b="1">
                <a:solidFill>
                  <a:srgbClr val="FF0000"/>
                </a:solidFill>
                <a:latin typeface="Arial" charset="0"/>
              </a:rPr>
              <a:t>5</a:t>
            </a:r>
          </a:p>
        </p:txBody>
      </p:sp>
      <p:sp>
        <p:nvSpPr>
          <p:cNvPr id="146476" name="Line 44"/>
          <p:cNvSpPr>
            <a:spLocks noChangeShapeType="1"/>
          </p:cNvSpPr>
          <p:nvPr/>
        </p:nvSpPr>
        <p:spPr bwMode="auto">
          <a:xfrm>
            <a:off x="4572000" y="1557338"/>
            <a:ext cx="3455988" cy="3240087"/>
          </a:xfrm>
          <a:prstGeom prst="line">
            <a:avLst/>
          </a:prstGeom>
          <a:noFill/>
          <a:ln w="38100">
            <a:solidFill>
              <a:schemeClr val="tx1"/>
            </a:solidFill>
            <a:round/>
            <a:headEnd/>
            <a:tailEnd/>
          </a:ln>
          <a:effectLst/>
        </p:spPr>
        <p:txBody>
          <a:bodyPr wrap="none" anchor="ctr"/>
          <a:lstStyle/>
          <a:p>
            <a:endParaRPr lang="es-MX">
              <a:solidFill>
                <a:srgbClr val="000066"/>
              </a:solidFill>
            </a:endParaRPr>
          </a:p>
        </p:txBody>
      </p:sp>
      <p:sp>
        <p:nvSpPr>
          <p:cNvPr id="146477" name="Line 45"/>
          <p:cNvSpPr>
            <a:spLocks noChangeShapeType="1"/>
          </p:cNvSpPr>
          <p:nvPr/>
        </p:nvSpPr>
        <p:spPr bwMode="auto">
          <a:xfrm flipH="1">
            <a:off x="4572000" y="1557338"/>
            <a:ext cx="3313113" cy="3311525"/>
          </a:xfrm>
          <a:prstGeom prst="line">
            <a:avLst/>
          </a:prstGeom>
          <a:noFill/>
          <a:ln w="38100">
            <a:solidFill>
              <a:schemeClr val="tx1"/>
            </a:solidFill>
            <a:round/>
            <a:headEnd/>
            <a:tailEnd/>
          </a:ln>
          <a:effectLst/>
        </p:spPr>
        <p:txBody>
          <a:bodyPr wrap="none" anchor="ctr"/>
          <a:lstStyle/>
          <a:p>
            <a:endParaRPr lang="es-MX">
              <a:solidFill>
                <a:srgbClr val="000066"/>
              </a:solidFill>
            </a:endParaRPr>
          </a:p>
        </p:txBody>
      </p:sp>
      <p:sp>
        <p:nvSpPr>
          <p:cNvPr id="46" name="Text Box 7"/>
          <p:cNvSpPr txBox="1">
            <a:spLocks noChangeArrowheads="1"/>
          </p:cNvSpPr>
          <p:nvPr/>
        </p:nvSpPr>
        <p:spPr bwMode="auto">
          <a:xfrm>
            <a:off x="2590800" y="737300"/>
            <a:ext cx="3962400" cy="415498"/>
          </a:xfrm>
          <a:prstGeom prst="rect">
            <a:avLst/>
          </a:prstGeom>
          <a:noFill/>
          <a:ln w="9525">
            <a:noFill/>
            <a:miter lim="800000"/>
            <a:headEnd/>
            <a:tailEnd/>
          </a:ln>
          <a:effectLst/>
        </p:spPr>
        <p:txBody>
          <a:bodyPr>
            <a:spAutoFit/>
          </a:bodyPr>
          <a:lstStyle/>
          <a:p>
            <a:pPr>
              <a:spcBef>
                <a:spcPct val="50000"/>
              </a:spcBef>
            </a:pPr>
            <a:r>
              <a:rPr lang="es-ES" sz="2100" b="1" dirty="0">
                <a:solidFill>
                  <a:srgbClr val="000099"/>
                </a:solidFill>
                <a:latin typeface="Arial" charset="0"/>
              </a:rPr>
              <a:t>Desarrollo matemático</a:t>
            </a:r>
            <a:endParaRPr lang="es-ES" sz="2100" b="1" u="sng"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46476"/>
                                        </p:tgtEl>
                                        <p:attrNameLst>
                                          <p:attrName>style.visibility</p:attrName>
                                        </p:attrNameLst>
                                      </p:cBhvr>
                                      <p:to>
                                        <p:strVal val="visible"/>
                                      </p:to>
                                    </p:set>
                                    <p:animEffect transition="in" filter="strips(downRight)">
                                      <p:cBhvr>
                                        <p:cTn id="7" dur="500"/>
                                        <p:tgtEl>
                                          <p:spTgt spid="146476"/>
                                        </p:tgtEl>
                                      </p:cBhvr>
                                    </p:animEffect>
                                  </p:childTnLst>
                                </p:cTn>
                              </p:par>
                            </p:childTnLst>
                          </p:cTn>
                        </p:par>
                        <p:par>
                          <p:cTn id="8" fill="hold">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146477"/>
                                        </p:tgtEl>
                                        <p:attrNameLst>
                                          <p:attrName>style.visibility</p:attrName>
                                        </p:attrNameLst>
                                      </p:cBhvr>
                                      <p:to>
                                        <p:strVal val="visible"/>
                                      </p:to>
                                    </p:set>
                                    <p:animEffect transition="in" filter="strips(downLeft)">
                                      <p:cBhvr>
                                        <p:cTn id="11" dur="500"/>
                                        <p:tgtEl>
                                          <p:spTgt spid="1464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76" grpId="0" animBg="1"/>
      <p:bldP spid="14647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ext Box 2"/>
          <p:cNvSpPr txBox="1">
            <a:spLocks noChangeArrowheads="1"/>
          </p:cNvSpPr>
          <p:nvPr/>
        </p:nvSpPr>
        <p:spPr bwMode="auto">
          <a:xfrm>
            <a:off x="250825" y="1412875"/>
            <a:ext cx="3505200" cy="304800"/>
          </a:xfrm>
          <a:prstGeom prst="rect">
            <a:avLst/>
          </a:prstGeom>
          <a:noFill/>
          <a:ln w="9525">
            <a:noFill/>
            <a:miter lim="800000"/>
            <a:headEnd/>
            <a:tailEnd/>
          </a:ln>
          <a:effectLst/>
        </p:spPr>
        <p:txBody>
          <a:bodyPr lIns="0" tIns="0" rIns="0" bIns="0">
            <a:spAutoFit/>
            <a:flatTx/>
          </a:bodyPr>
          <a:lstStyle/>
          <a:p>
            <a:pPr algn="just">
              <a:spcBef>
                <a:spcPct val="50000"/>
              </a:spcBef>
            </a:pPr>
            <a:r>
              <a:rPr lang="es-ES" sz="1000" dirty="0">
                <a:solidFill>
                  <a:srgbClr val="000066"/>
                </a:solidFill>
                <a:latin typeface="Arial" charset="0"/>
              </a:rPr>
              <a:t>La fuerza magnética que se ejerce sobre los electrones se determina con la expresión de </a:t>
            </a:r>
            <a:r>
              <a:rPr lang="es-ES" sz="1000" dirty="0" err="1">
                <a:solidFill>
                  <a:srgbClr val="000066"/>
                </a:solidFill>
                <a:latin typeface="Arial" charset="0"/>
              </a:rPr>
              <a:t>Lorentz</a:t>
            </a:r>
            <a:r>
              <a:rPr lang="es-ES" sz="1000" dirty="0">
                <a:solidFill>
                  <a:srgbClr val="000066"/>
                </a:solidFill>
                <a:latin typeface="Arial" charset="0"/>
              </a:rPr>
              <a:t>.</a:t>
            </a:r>
          </a:p>
        </p:txBody>
      </p:sp>
      <p:sp>
        <p:nvSpPr>
          <p:cNvPr id="147459" name="Rectangle 3"/>
          <p:cNvSpPr>
            <a:spLocks noChangeAspect="1" noChangeArrowheads="1"/>
          </p:cNvSpPr>
          <p:nvPr/>
        </p:nvSpPr>
        <p:spPr bwMode="auto">
          <a:xfrm>
            <a:off x="955675" y="1847850"/>
            <a:ext cx="1824538" cy="369332"/>
          </a:xfrm>
          <a:prstGeom prst="rect">
            <a:avLst/>
          </a:prstGeom>
          <a:noFill/>
          <a:ln w="9525">
            <a:noFill/>
            <a:miter lim="800000"/>
            <a:headEnd/>
            <a:tailEnd/>
          </a:ln>
          <a:effectLst/>
        </p:spPr>
        <p:txBody>
          <a:bodyPr wrap="none">
            <a:spAutoFit/>
            <a:flatTx/>
          </a:bodyPr>
          <a:lstStyle/>
          <a:p>
            <a:pPr algn="l"/>
            <a:r>
              <a:rPr lang="es-ES" sz="1800">
                <a:solidFill>
                  <a:srgbClr val="000066"/>
                </a:solidFill>
                <a:latin typeface="Arial" charset="0"/>
                <a:cs typeface="Arial" charset="0"/>
              </a:rPr>
              <a:t>F</a:t>
            </a:r>
            <a:r>
              <a:rPr lang="es-ES" sz="1800" baseline="-25000">
                <a:solidFill>
                  <a:srgbClr val="000066"/>
                </a:solidFill>
                <a:latin typeface="Arial" charset="0"/>
                <a:cs typeface="Arial" charset="0"/>
              </a:rPr>
              <a:t>m</a:t>
            </a:r>
            <a:r>
              <a:rPr lang="es-ES" sz="1800">
                <a:solidFill>
                  <a:srgbClr val="000066"/>
                </a:solidFill>
                <a:latin typeface="Arial" charset="0"/>
                <a:cs typeface="Arial" charset="0"/>
              </a:rPr>
              <a:t> = q·</a:t>
            </a:r>
            <a:r>
              <a:rPr lang="es-ES" sz="1800" i="1">
                <a:solidFill>
                  <a:srgbClr val="000066"/>
                </a:solidFill>
                <a:cs typeface="Arial" charset="0"/>
              </a:rPr>
              <a:t>v</a:t>
            </a:r>
            <a:r>
              <a:rPr lang="es-ES" sz="1800">
                <a:solidFill>
                  <a:srgbClr val="000066"/>
                </a:solidFill>
                <a:latin typeface="Arial" charset="0"/>
                <a:cs typeface="Arial" charset="0"/>
              </a:rPr>
              <a:t>·B·sen</a:t>
            </a:r>
            <a:r>
              <a:rPr lang="es-ES" sz="1800">
                <a:solidFill>
                  <a:srgbClr val="000066"/>
                </a:solidFill>
                <a:latin typeface="Symbol" pitchFamily="18" charset="2"/>
                <a:cs typeface="Arial" charset="0"/>
              </a:rPr>
              <a:t>q</a:t>
            </a:r>
            <a:endParaRPr lang="es-ES" sz="1800">
              <a:solidFill>
                <a:srgbClr val="000066"/>
              </a:solidFill>
              <a:latin typeface="Symbol" pitchFamily="18" charset="2"/>
            </a:endParaRPr>
          </a:p>
        </p:txBody>
      </p:sp>
      <p:sp>
        <p:nvSpPr>
          <p:cNvPr id="147460" name="Text Box 4"/>
          <p:cNvSpPr txBox="1">
            <a:spLocks noChangeArrowheads="1"/>
          </p:cNvSpPr>
          <p:nvPr/>
        </p:nvSpPr>
        <p:spPr bwMode="auto">
          <a:xfrm>
            <a:off x="250825" y="3124200"/>
            <a:ext cx="3505200" cy="307777"/>
          </a:xfrm>
          <a:prstGeom prst="rect">
            <a:avLst/>
          </a:prstGeom>
          <a:noFill/>
          <a:ln w="9525">
            <a:noFill/>
            <a:miter lim="800000"/>
            <a:headEnd/>
            <a:tailEnd/>
          </a:ln>
          <a:effectLst/>
        </p:spPr>
        <p:txBody>
          <a:bodyPr lIns="0" tIns="0" rIns="0" bIns="0">
            <a:spAutoFit/>
            <a:flatTx/>
          </a:bodyPr>
          <a:lstStyle/>
          <a:p>
            <a:pPr algn="just">
              <a:spcBef>
                <a:spcPct val="50000"/>
              </a:spcBef>
            </a:pPr>
            <a:r>
              <a:rPr lang="es-ES" sz="1000">
                <a:solidFill>
                  <a:srgbClr val="000066"/>
                </a:solidFill>
                <a:latin typeface="Arial" charset="0"/>
              </a:rPr>
              <a:t>Como los electrones se mueven describiendo una trayectoria circular, se ejerce sobre éstos una fuerza centrípeta:</a:t>
            </a:r>
          </a:p>
        </p:txBody>
      </p:sp>
      <p:sp>
        <p:nvSpPr>
          <p:cNvPr id="147461" name="Text Box 5"/>
          <p:cNvSpPr txBox="1">
            <a:spLocks noChangeArrowheads="1"/>
          </p:cNvSpPr>
          <p:nvPr/>
        </p:nvSpPr>
        <p:spPr bwMode="auto">
          <a:xfrm>
            <a:off x="250825" y="4367213"/>
            <a:ext cx="3505200" cy="152400"/>
          </a:xfrm>
          <a:prstGeom prst="rect">
            <a:avLst/>
          </a:prstGeom>
          <a:noFill/>
          <a:ln w="9525">
            <a:noFill/>
            <a:miter lim="800000"/>
            <a:headEnd/>
            <a:tailEnd/>
          </a:ln>
          <a:effectLst/>
        </p:spPr>
        <p:txBody>
          <a:bodyPr lIns="0" tIns="0" rIns="0" bIns="0">
            <a:spAutoFit/>
            <a:flatTx/>
          </a:bodyPr>
          <a:lstStyle/>
          <a:p>
            <a:pPr algn="just">
              <a:spcBef>
                <a:spcPct val="50000"/>
              </a:spcBef>
            </a:pPr>
            <a:r>
              <a:rPr lang="es-ES" sz="1000">
                <a:solidFill>
                  <a:srgbClr val="000066"/>
                </a:solidFill>
                <a:latin typeface="Arial" charset="0"/>
              </a:rPr>
              <a:t>Igualando F</a:t>
            </a:r>
            <a:r>
              <a:rPr lang="es-ES" sz="1000" baseline="-25000">
                <a:solidFill>
                  <a:srgbClr val="000066"/>
                </a:solidFill>
                <a:latin typeface="Arial" charset="0"/>
              </a:rPr>
              <a:t>m</a:t>
            </a:r>
            <a:r>
              <a:rPr lang="es-ES" sz="1000">
                <a:solidFill>
                  <a:srgbClr val="000066"/>
                </a:solidFill>
                <a:latin typeface="Arial" charset="0"/>
              </a:rPr>
              <a:t> y F</a:t>
            </a:r>
            <a:r>
              <a:rPr lang="es-ES" sz="1000" baseline="-25000">
                <a:solidFill>
                  <a:srgbClr val="000066"/>
                </a:solidFill>
                <a:latin typeface="Arial" charset="0"/>
              </a:rPr>
              <a:t>c</a:t>
            </a:r>
            <a:r>
              <a:rPr lang="es-ES" sz="1000">
                <a:solidFill>
                  <a:srgbClr val="000066"/>
                </a:solidFill>
                <a:latin typeface="Arial" charset="0"/>
              </a:rPr>
              <a:t> se obtiene:</a:t>
            </a:r>
          </a:p>
        </p:txBody>
      </p:sp>
      <p:sp>
        <p:nvSpPr>
          <p:cNvPr id="147462" name="Text Box 6"/>
          <p:cNvSpPr txBox="1">
            <a:spLocks noChangeArrowheads="1"/>
          </p:cNvSpPr>
          <p:nvPr/>
        </p:nvSpPr>
        <p:spPr bwMode="auto">
          <a:xfrm>
            <a:off x="250825" y="5305425"/>
            <a:ext cx="3505200" cy="152400"/>
          </a:xfrm>
          <a:prstGeom prst="rect">
            <a:avLst/>
          </a:prstGeom>
          <a:noFill/>
          <a:ln w="9525">
            <a:noFill/>
            <a:miter lim="800000"/>
            <a:headEnd/>
            <a:tailEnd/>
          </a:ln>
          <a:effectLst/>
        </p:spPr>
        <p:txBody>
          <a:bodyPr lIns="0" tIns="0" rIns="0" bIns="0">
            <a:spAutoFit/>
            <a:flatTx/>
          </a:bodyPr>
          <a:lstStyle/>
          <a:p>
            <a:pPr algn="just">
              <a:spcBef>
                <a:spcPct val="50000"/>
              </a:spcBef>
            </a:pPr>
            <a:r>
              <a:rPr lang="es-ES" sz="1000">
                <a:solidFill>
                  <a:srgbClr val="000066"/>
                </a:solidFill>
                <a:latin typeface="Arial" charset="0"/>
              </a:rPr>
              <a:t>Despejando q/m, se obtiene:</a:t>
            </a:r>
          </a:p>
        </p:txBody>
      </p:sp>
      <p:sp>
        <p:nvSpPr>
          <p:cNvPr id="147464" name="Text Box 8"/>
          <p:cNvSpPr txBox="1">
            <a:spLocks noChangeArrowheads="1"/>
          </p:cNvSpPr>
          <p:nvPr/>
        </p:nvSpPr>
        <p:spPr bwMode="auto">
          <a:xfrm>
            <a:off x="250825" y="2344738"/>
            <a:ext cx="3505200" cy="152400"/>
          </a:xfrm>
          <a:prstGeom prst="rect">
            <a:avLst/>
          </a:prstGeom>
          <a:noFill/>
          <a:ln w="9525">
            <a:noFill/>
            <a:miter lim="800000"/>
            <a:headEnd/>
            <a:tailEnd/>
          </a:ln>
          <a:effectLst/>
        </p:spPr>
        <p:txBody>
          <a:bodyPr lIns="0" tIns="0" rIns="0" bIns="0">
            <a:spAutoFit/>
            <a:flatTx/>
          </a:bodyPr>
          <a:lstStyle/>
          <a:p>
            <a:pPr algn="just">
              <a:spcBef>
                <a:spcPct val="50000"/>
              </a:spcBef>
            </a:pPr>
            <a:r>
              <a:rPr lang="es-ES" sz="1000">
                <a:solidFill>
                  <a:srgbClr val="000066"/>
                </a:solidFill>
                <a:latin typeface="Arial" charset="0"/>
              </a:rPr>
              <a:t>Cuando el ángulo </a:t>
            </a:r>
            <a:r>
              <a:rPr lang="es-ES" sz="1000">
                <a:solidFill>
                  <a:srgbClr val="000066"/>
                </a:solidFill>
                <a:latin typeface="Symbol" pitchFamily="18" charset="2"/>
              </a:rPr>
              <a:t>q</a:t>
            </a:r>
            <a:r>
              <a:rPr lang="es-ES" sz="1000">
                <a:solidFill>
                  <a:srgbClr val="000066"/>
                </a:solidFill>
                <a:latin typeface="Arial" charset="0"/>
              </a:rPr>
              <a:t> es de 90º, la expresión se simplifica.</a:t>
            </a:r>
          </a:p>
        </p:txBody>
      </p:sp>
      <p:sp>
        <p:nvSpPr>
          <p:cNvPr id="147465" name="Rectangle 9"/>
          <p:cNvSpPr>
            <a:spLocks noChangeAspect="1" noChangeArrowheads="1"/>
          </p:cNvSpPr>
          <p:nvPr/>
        </p:nvSpPr>
        <p:spPr bwMode="auto">
          <a:xfrm>
            <a:off x="955675" y="2627313"/>
            <a:ext cx="1255472" cy="369332"/>
          </a:xfrm>
          <a:prstGeom prst="rect">
            <a:avLst/>
          </a:prstGeom>
          <a:noFill/>
          <a:ln w="9525">
            <a:noFill/>
            <a:miter lim="800000"/>
            <a:headEnd/>
            <a:tailEnd/>
          </a:ln>
          <a:effectLst/>
        </p:spPr>
        <p:txBody>
          <a:bodyPr wrap="none">
            <a:spAutoFit/>
            <a:flatTx/>
          </a:bodyPr>
          <a:lstStyle/>
          <a:p>
            <a:pPr algn="l"/>
            <a:r>
              <a:rPr lang="es-ES" sz="1800">
                <a:solidFill>
                  <a:srgbClr val="000066"/>
                </a:solidFill>
                <a:latin typeface="Arial" charset="0"/>
                <a:cs typeface="Arial" charset="0"/>
              </a:rPr>
              <a:t>F</a:t>
            </a:r>
            <a:r>
              <a:rPr lang="es-ES" sz="1800" baseline="-25000">
                <a:solidFill>
                  <a:srgbClr val="000066"/>
                </a:solidFill>
                <a:latin typeface="Arial" charset="0"/>
                <a:cs typeface="Arial" charset="0"/>
              </a:rPr>
              <a:t>m</a:t>
            </a:r>
            <a:r>
              <a:rPr lang="es-ES" sz="1800">
                <a:solidFill>
                  <a:srgbClr val="000066"/>
                </a:solidFill>
                <a:latin typeface="Arial" charset="0"/>
                <a:cs typeface="Arial" charset="0"/>
              </a:rPr>
              <a:t> = q·</a:t>
            </a:r>
            <a:r>
              <a:rPr lang="es-ES" sz="1800" i="1">
                <a:solidFill>
                  <a:srgbClr val="000066"/>
                </a:solidFill>
                <a:cs typeface="Arial" charset="0"/>
              </a:rPr>
              <a:t>v</a:t>
            </a:r>
            <a:r>
              <a:rPr lang="es-ES" sz="1800">
                <a:solidFill>
                  <a:srgbClr val="000066"/>
                </a:solidFill>
                <a:latin typeface="Arial" charset="0"/>
                <a:cs typeface="Arial" charset="0"/>
              </a:rPr>
              <a:t>·B</a:t>
            </a:r>
            <a:endParaRPr lang="es-ES" sz="1800">
              <a:solidFill>
                <a:srgbClr val="000066"/>
              </a:solidFill>
              <a:latin typeface="Symbol" pitchFamily="18" charset="2"/>
            </a:endParaRPr>
          </a:p>
        </p:txBody>
      </p:sp>
      <p:grpSp>
        <p:nvGrpSpPr>
          <p:cNvPr id="147466" name="Group 10"/>
          <p:cNvGrpSpPr>
            <a:grpSpLocks/>
          </p:cNvGrpSpPr>
          <p:nvPr/>
        </p:nvGrpSpPr>
        <p:grpSpPr bwMode="auto">
          <a:xfrm>
            <a:off x="955675" y="3711575"/>
            <a:ext cx="1027113" cy="528638"/>
            <a:chOff x="385" y="2898"/>
            <a:chExt cx="647" cy="333"/>
          </a:xfrm>
        </p:grpSpPr>
        <p:sp>
          <p:nvSpPr>
            <p:cNvPr id="147467" name="Rectangle 11"/>
            <p:cNvSpPr>
              <a:spLocks noChangeAspect="1" noChangeArrowheads="1"/>
            </p:cNvSpPr>
            <p:nvPr/>
          </p:nvSpPr>
          <p:spPr bwMode="auto">
            <a:xfrm>
              <a:off x="385" y="2976"/>
              <a:ext cx="285"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F</a:t>
              </a:r>
              <a:r>
                <a:rPr lang="es-ES" sz="1800" baseline="-25000">
                  <a:solidFill>
                    <a:srgbClr val="000066"/>
                  </a:solidFill>
                  <a:latin typeface="Arial" charset="0"/>
                  <a:cs typeface="Arial" charset="0"/>
                </a:rPr>
                <a:t>c</a:t>
              </a:r>
              <a:r>
                <a:rPr lang="es-ES" sz="1800">
                  <a:solidFill>
                    <a:srgbClr val="000066"/>
                  </a:solidFill>
                  <a:latin typeface="Arial" charset="0"/>
                  <a:cs typeface="Arial" charset="0"/>
                </a:rPr>
                <a:t> =</a:t>
              </a:r>
              <a:endParaRPr lang="es-ES" sz="1800">
                <a:solidFill>
                  <a:srgbClr val="000066"/>
                </a:solidFill>
                <a:latin typeface="Symbol" pitchFamily="18" charset="2"/>
              </a:endParaRPr>
            </a:p>
          </p:txBody>
        </p:sp>
        <p:grpSp>
          <p:nvGrpSpPr>
            <p:cNvPr id="147468" name="Group 12"/>
            <p:cNvGrpSpPr>
              <a:grpSpLocks/>
            </p:cNvGrpSpPr>
            <p:nvPr/>
          </p:nvGrpSpPr>
          <p:grpSpPr bwMode="auto">
            <a:xfrm>
              <a:off x="701" y="2898"/>
              <a:ext cx="331" cy="333"/>
              <a:chOff x="365" y="3067"/>
              <a:chExt cx="331" cy="333"/>
            </a:xfrm>
          </p:grpSpPr>
          <p:sp>
            <p:nvSpPr>
              <p:cNvPr id="147469" name="Rectangle 13"/>
              <p:cNvSpPr>
                <a:spLocks noChangeAspect="1" noChangeArrowheads="1"/>
              </p:cNvSpPr>
              <p:nvPr/>
            </p:nvSpPr>
            <p:spPr bwMode="auto">
              <a:xfrm>
                <a:off x="385" y="3067"/>
                <a:ext cx="311"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m·</a:t>
                </a:r>
                <a:r>
                  <a:rPr lang="es-ES" sz="1800" i="1">
                    <a:solidFill>
                      <a:srgbClr val="000066"/>
                    </a:solidFill>
                    <a:cs typeface="Arial" charset="0"/>
                  </a:rPr>
                  <a:t>v</a:t>
                </a:r>
                <a:r>
                  <a:rPr lang="es-ES" sz="1800" baseline="30000">
                    <a:solidFill>
                      <a:srgbClr val="000066"/>
                    </a:solidFill>
                    <a:latin typeface="Arial" charset="0"/>
                    <a:cs typeface="Arial" charset="0"/>
                  </a:rPr>
                  <a:t>2</a:t>
                </a:r>
                <a:endParaRPr lang="es-ES" sz="1800" baseline="30000">
                  <a:solidFill>
                    <a:srgbClr val="000066"/>
                  </a:solidFill>
                  <a:latin typeface="Symbol" pitchFamily="18" charset="2"/>
                </a:endParaRPr>
              </a:p>
            </p:txBody>
          </p:sp>
          <p:sp>
            <p:nvSpPr>
              <p:cNvPr id="147470" name="Rectangle 14"/>
              <p:cNvSpPr>
                <a:spLocks noChangeAspect="1" noChangeArrowheads="1"/>
              </p:cNvSpPr>
              <p:nvPr/>
            </p:nvSpPr>
            <p:spPr bwMode="auto">
              <a:xfrm>
                <a:off x="476" y="3203"/>
                <a:ext cx="71"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r</a:t>
                </a:r>
                <a:endParaRPr lang="es-ES" sz="1800" baseline="30000">
                  <a:solidFill>
                    <a:srgbClr val="000066"/>
                  </a:solidFill>
                  <a:latin typeface="Symbol" pitchFamily="18" charset="2"/>
                </a:endParaRPr>
              </a:p>
            </p:txBody>
          </p:sp>
          <p:sp>
            <p:nvSpPr>
              <p:cNvPr id="147471" name="Line 15"/>
              <p:cNvSpPr>
                <a:spLocks noChangeShapeType="1"/>
              </p:cNvSpPr>
              <p:nvPr/>
            </p:nvSpPr>
            <p:spPr bwMode="auto">
              <a:xfrm>
                <a:off x="365" y="3246"/>
                <a:ext cx="317" cy="0"/>
              </a:xfrm>
              <a:prstGeom prst="line">
                <a:avLst/>
              </a:prstGeom>
              <a:noFill/>
              <a:ln w="9525">
                <a:solidFill>
                  <a:srgbClr val="000066"/>
                </a:solidFill>
                <a:round/>
                <a:headEnd/>
                <a:tailEnd/>
              </a:ln>
              <a:effectLst/>
            </p:spPr>
            <p:txBody>
              <a:bodyPr wrap="none" lIns="18000" tIns="18000" rIns="18000" bIns="18000" anchor="ctr"/>
              <a:lstStyle/>
              <a:p>
                <a:endParaRPr lang="es-MX">
                  <a:solidFill>
                    <a:srgbClr val="000066"/>
                  </a:solidFill>
                </a:endParaRPr>
              </a:p>
            </p:txBody>
          </p:sp>
        </p:grpSp>
      </p:grpSp>
      <p:grpSp>
        <p:nvGrpSpPr>
          <p:cNvPr id="147472" name="Group 16"/>
          <p:cNvGrpSpPr>
            <a:grpSpLocks/>
          </p:cNvGrpSpPr>
          <p:nvPr/>
        </p:nvGrpSpPr>
        <p:grpSpPr bwMode="auto">
          <a:xfrm>
            <a:off x="955675" y="4649788"/>
            <a:ext cx="1044575" cy="528637"/>
            <a:chOff x="529" y="3476"/>
            <a:chExt cx="658" cy="333"/>
          </a:xfrm>
        </p:grpSpPr>
        <p:sp>
          <p:nvSpPr>
            <p:cNvPr id="147473" name="Rectangle 17"/>
            <p:cNvSpPr>
              <a:spLocks noChangeAspect="1" noChangeArrowheads="1"/>
            </p:cNvSpPr>
            <p:nvPr/>
          </p:nvSpPr>
          <p:spPr bwMode="auto">
            <a:xfrm>
              <a:off x="529" y="3558"/>
              <a:ext cx="374"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q·B =</a:t>
              </a:r>
              <a:endParaRPr lang="es-ES" sz="1800">
                <a:solidFill>
                  <a:srgbClr val="000066"/>
                </a:solidFill>
                <a:latin typeface="Symbol" pitchFamily="18" charset="2"/>
              </a:endParaRPr>
            </a:p>
          </p:txBody>
        </p:sp>
        <p:sp>
          <p:nvSpPr>
            <p:cNvPr id="147474" name="Rectangle 18"/>
            <p:cNvSpPr>
              <a:spLocks noChangeAspect="1" noChangeArrowheads="1"/>
            </p:cNvSpPr>
            <p:nvPr/>
          </p:nvSpPr>
          <p:spPr bwMode="auto">
            <a:xfrm>
              <a:off x="930" y="3476"/>
              <a:ext cx="257"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m·</a:t>
              </a:r>
              <a:r>
                <a:rPr lang="es-ES" sz="1800" i="1">
                  <a:solidFill>
                    <a:srgbClr val="000066"/>
                  </a:solidFill>
                  <a:cs typeface="Arial" charset="0"/>
                </a:rPr>
                <a:t>v</a:t>
              </a:r>
              <a:endParaRPr lang="es-ES" sz="1800" baseline="30000">
                <a:solidFill>
                  <a:srgbClr val="000066"/>
                </a:solidFill>
                <a:latin typeface="Symbol" pitchFamily="18" charset="2"/>
              </a:endParaRPr>
            </a:p>
          </p:txBody>
        </p:sp>
        <p:sp>
          <p:nvSpPr>
            <p:cNvPr id="147475" name="Rectangle 19"/>
            <p:cNvSpPr>
              <a:spLocks noChangeAspect="1" noChangeArrowheads="1"/>
            </p:cNvSpPr>
            <p:nvPr/>
          </p:nvSpPr>
          <p:spPr bwMode="auto">
            <a:xfrm>
              <a:off x="1018" y="3612"/>
              <a:ext cx="71"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r</a:t>
              </a:r>
              <a:endParaRPr lang="es-ES" sz="1800" baseline="30000">
                <a:solidFill>
                  <a:srgbClr val="000066"/>
                </a:solidFill>
                <a:latin typeface="Symbol" pitchFamily="18" charset="2"/>
              </a:endParaRPr>
            </a:p>
          </p:txBody>
        </p:sp>
        <p:sp>
          <p:nvSpPr>
            <p:cNvPr id="147476" name="Line 20"/>
            <p:cNvSpPr>
              <a:spLocks noChangeShapeType="1"/>
            </p:cNvSpPr>
            <p:nvPr/>
          </p:nvSpPr>
          <p:spPr bwMode="auto">
            <a:xfrm>
              <a:off x="925" y="3655"/>
              <a:ext cx="256" cy="0"/>
            </a:xfrm>
            <a:prstGeom prst="line">
              <a:avLst/>
            </a:prstGeom>
            <a:noFill/>
            <a:ln w="9525">
              <a:solidFill>
                <a:srgbClr val="000066"/>
              </a:solidFill>
              <a:round/>
              <a:headEnd/>
              <a:tailEnd/>
            </a:ln>
            <a:effectLst/>
          </p:spPr>
          <p:txBody>
            <a:bodyPr wrap="none" lIns="18000" tIns="18000" rIns="18000" bIns="18000" anchor="ctr"/>
            <a:lstStyle/>
            <a:p>
              <a:endParaRPr lang="es-MX">
                <a:solidFill>
                  <a:srgbClr val="000066"/>
                </a:solidFill>
              </a:endParaRPr>
            </a:p>
          </p:txBody>
        </p:sp>
      </p:grpSp>
      <p:grpSp>
        <p:nvGrpSpPr>
          <p:cNvPr id="147477" name="Group 21"/>
          <p:cNvGrpSpPr>
            <a:grpSpLocks/>
          </p:cNvGrpSpPr>
          <p:nvPr/>
        </p:nvGrpSpPr>
        <p:grpSpPr bwMode="auto">
          <a:xfrm>
            <a:off x="955675" y="5589588"/>
            <a:ext cx="1004888" cy="631825"/>
            <a:chOff x="460" y="3752"/>
            <a:chExt cx="633" cy="398"/>
          </a:xfrm>
        </p:grpSpPr>
        <p:sp>
          <p:nvSpPr>
            <p:cNvPr id="147478" name="Rectangle 22"/>
            <p:cNvSpPr>
              <a:spLocks noChangeAspect="1" noChangeArrowheads="1"/>
            </p:cNvSpPr>
            <p:nvPr/>
          </p:nvSpPr>
          <p:spPr bwMode="auto">
            <a:xfrm>
              <a:off x="491" y="3752"/>
              <a:ext cx="104"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q</a:t>
              </a:r>
              <a:endParaRPr lang="es-ES" sz="1800">
                <a:solidFill>
                  <a:srgbClr val="000066"/>
                </a:solidFill>
                <a:latin typeface="Symbol" pitchFamily="18" charset="2"/>
              </a:endParaRPr>
            </a:p>
          </p:txBody>
        </p:sp>
        <p:sp>
          <p:nvSpPr>
            <p:cNvPr id="147479" name="Rectangle 23"/>
            <p:cNvSpPr>
              <a:spLocks noChangeAspect="1" noChangeArrowheads="1"/>
            </p:cNvSpPr>
            <p:nvPr/>
          </p:nvSpPr>
          <p:spPr bwMode="auto">
            <a:xfrm>
              <a:off x="922" y="3793"/>
              <a:ext cx="88" cy="197"/>
            </a:xfrm>
            <a:prstGeom prst="rect">
              <a:avLst/>
            </a:prstGeom>
            <a:noFill/>
            <a:ln w="9525">
              <a:noFill/>
              <a:miter lim="800000"/>
              <a:headEnd/>
              <a:tailEnd/>
            </a:ln>
            <a:effectLst/>
          </p:spPr>
          <p:txBody>
            <a:bodyPr wrap="none" lIns="18000" tIns="18000" rIns="18000" bIns="18000">
              <a:spAutoFit/>
              <a:flatTx/>
            </a:bodyPr>
            <a:lstStyle/>
            <a:p>
              <a:pPr algn="l"/>
              <a:r>
                <a:rPr lang="es-ES" sz="1800" i="1">
                  <a:solidFill>
                    <a:srgbClr val="000066"/>
                  </a:solidFill>
                  <a:cs typeface="Arial" charset="0"/>
                </a:rPr>
                <a:t>v</a:t>
              </a:r>
              <a:endParaRPr lang="es-ES" sz="1800" baseline="30000">
                <a:solidFill>
                  <a:srgbClr val="000066"/>
                </a:solidFill>
                <a:latin typeface="Symbol" pitchFamily="18" charset="2"/>
              </a:endParaRPr>
            </a:p>
          </p:txBody>
        </p:sp>
        <p:sp>
          <p:nvSpPr>
            <p:cNvPr id="147480" name="Rectangle 24"/>
            <p:cNvSpPr>
              <a:spLocks noChangeAspect="1" noChangeArrowheads="1"/>
            </p:cNvSpPr>
            <p:nvPr/>
          </p:nvSpPr>
          <p:spPr bwMode="auto">
            <a:xfrm>
              <a:off x="863" y="3953"/>
              <a:ext cx="217"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B·r</a:t>
              </a:r>
              <a:endParaRPr lang="es-ES" sz="1800" baseline="30000">
                <a:solidFill>
                  <a:srgbClr val="000066"/>
                </a:solidFill>
                <a:latin typeface="Symbol" pitchFamily="18" charset="2"/>
              </a:endParaRPr>
            </a:p>
          </p:txBody>
        </p:sp>
        <p:sp>
          <p:nvSpPr>
            <p:cNvPr id="147481" name="Line 25"/>
            <p:cNvSpPr>
              <a:spLocks noChangeShapeType="1"/>
            </p:cNvSpPr>
            <p:nvPr/>
          </p:nvSpPr>
          <p:spPr bwMode="auto">
            <a:xfrm>
              <a:off x="837" y="3972"/>
              <a:ext cx="256" cy="0"/>
            </a:xfrm>
            <a:prstGeom prst="line">
              <a:avLst/>
            </a:prstGeom>
            <a:noFill/>
            <a:ln w="9525">
              <a:solidFill>
                <a:srgbClr val="000066"/>
              </a:solidFill>
              <a:round/>
              <a:headEnd/>
              <a:tailEnd/>
            </a:ln>
            <a:effectLst/>
          </p:spPr>
          <p:txBody>
            <a:bodyPr wrap="none" lIns="18000" tIns="18000" rIns="18000" bIns="18000" anchor="ctr"/>
            <a:lstStyle/>
            <a:p>
              <a:endParaRPr lang="es-MX">
                <a:solidFill>
                  <a:srgbClr val="000066"/>
                </a:solidFill>
              </a:endParaRPr>
            </a:p>
          </p:txBody>
        </p:sp>
        <p:sp>
          <p:nvSpPr>
            <p:cNvPr id="147482" name="Line 26"/>
            <p:cNvSpPr>
              <a:spLocks noChangeShapeType="1"/>
            </p:cNvSpPr>
            <p:nvPr/>
          </p:nvSpPr>
          <p:spPr bwMode="auto">
            <a:xfrm>
              <a:off x="460" y="3974"/>
              <a:ext cx="165" cy="0"/>
            </a:xfrm>
            <a:prstGeom prst="line">
              <a:avLst/>
            </a:prstGeom>
            <a:noFill/>
            <a:ln w="9525">
              <a:solidFill>
                <a:srgbClr val="000066"/>
              </a:solidFill>
              <a:round/>
              <a:headEnd/>
              <a:tailEnd/>
            </a:ln>
            <a:effectLst/>
          </p:spPr>
          <p:txBody>
            <a:bodyPr wrap="none" lIns="18000" tIns="18000" rIns="18000" bIns="18000" anchor="ctr"/>
            <a:lstStyle/>
            <a:p>
              <a:endParaRPr lang="es-MX">
                <a:solidFill>
                  <a:srgbClr val="000066"/>
                </a:solidFill>
              </a:endParaRPr>
            </a:p>
          </p:txBody>
        </p:sp>
        <p:sp>
          <p:nvSpPr>
            <p:cNvPr id="147483" name="Rectangle 27"/>
            <p:cNvSpPr>
              <a:spLocks noChangeAspect="1" noChangeArrowheads="1"/>
            </p:cNvSpPr>
            <p:nvPr/>
          </p:nvSpPr>
          <p:spPr bwMode="auto">
            <a:xfrm>
              <a:off x="673" y="3868"/>
              <a:ext cx="108"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a:t>
              </a:r>
              <a:endParaRPr lang="es-ES" sz="1800">
                <a:solidFill>
                  <a:srgbClr val="000066"/>
                </a:solidFill>
                <a:latin typeface="Symbol" pitchFamily="18" charset="2"/>
              </a:endParaRPr>
            </a:p>
          </p:txBody>
        </p:sp>
        <p:sp>
          <p:nvSpPr>
            <p:cNvPr id="147484" name="Rectangle 28"/>
            <p:cNvSpPr>
              <a:spLocks noChangeAspect="1" noChangeArrowheads="1"/>
            </p:cNvSpPr>
            <p:nvPr/>
          </p:nvSpPr>
          <p:spPr bwMode="auto">
            <a:xfrm>
              <a:off x="471" y="3940"/>
              <a:ext cx="144"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m</a:t>
              </a:r>
              <a:endParaRPr lang="es-ES" sz="1800">
                <a:solidFill>
                  <a:srgbClr val="000066"/>
                </a:solidFill>
                <a:latin typeface="Symbol" pitchFamily="18" charset="2"/>
              </a:endParaRPr>
            </a:p>
          </p:txBody>
        </p:sp>
      </p:grpSp>
      <p:sp>
        <p:nvSpPr>
          <p:cNvPr id="147485" name="Oval 29"/>
          <p:cNvSpPr>
            <a:spLocks noChangeAspect="1" noChangeArrowheads="1"/>
          </p:cNvSpPr>
          <p:nvPr/>
        </p:nvSpPr>
        <p:spPr bwMode="auto">
          <a:xfrm>
            <a:off x="539750" y="2708275"/>
            <a:ext cx="241300" cy="239713"/>
          </a:xfrm>
          <a:prstGeom prst="ellipse">
            <a:avLst/>
          </a:prstGeom>
          <a:noFill/>
          <a:ln w="25400">
            <a:solidFill>
              <a:srgbClr val="FF0000"/>
            </a:solidFill>
            <a:round/>
            <a:headEnd/>
            <a:tailEnd/>
          </a:ln>
          <a:effectLst/>
        </p:spPr>
        <p:txBody>
          <a:bodyPr wrap="none" anchor="ctr"/>
          <a:lstStyle/>
          <a:p>
            <a:r>
              <a:rPr lang="es-ES" sz="1400" b="1">
                <a:solidFill>
                  <a:srgbClr val="FF0000"/>
                </a:solidFill>
                <a:latin typeface="Arial" charset="0"/>
              </a:rPr>
              <a:t>1</a:t>
            </a:r>
          </a:p>
        </p:txBody>
      </p:sp>
      <p:sp>
        <p:nvSpPr>
          <p:cNvPr id="147486" name="Oval 30"/>
          <p:cNvSpPr>
            <a:spLocks noChangeAspect="1" noChangeArrowheads="1"/>
          </p:cNvSpPr>
          <p:nvPr/>
        </p:nvSpPr>
        <p:spPr bwMode="auto">
          <a:xfrm>
            <a:off x="563563" y="3860800"/>
            <a:ext cx="241300" cy="239713"/>
          </a:xfrm>
          <a:prstGeom prst="ellipse">
            <a:avLst/>
          </a:prstGeom>
          <a:noFill/>
          <a:ln w="25400">
            <a:solidFill>
              <a:srgbClr val="FF0000"/>
            </a:solidFill>
            <a:round/>
            <a:headEnd/>
            <a:tailEnd/>
          </a:ln>
          <a:effectLst/>
        </p:spPr>
        <p:txBody>
          <a:bodyPr wrap="none" anchor="ctr"/>
          <a:lstStyle/>
          <a:p>
            <a:r>
              <a:rPr lang="es-ES" sz="1400" b="1">
                <a:solidFill>
                  <a:srgbClr val="FF0000"/>
                </a:solidFill>
                <a:latin typeface="Arial" charset="0"/>
              </a:rPr>
              <a:t>2</a:t>
            </a:r>
          </a:p>
        </p:txBody>
      </p:sp>
      <p:sp>
        <p:nvSpPr>
          <p:cNvPr id="147487" name="Oval 31"/>
          <p:cNvSpPr>
            <a:spLocks noChangeAspect="1" noChangeArrowheads="1"/>
          </p:cNvSpPr>
          <p:nvPr/>
        </p:nvSpPr>
        <p:spPr bwMode="auto">
          <a:xfrm>
            <a:off x="563563" y="5805488"/>
            <a:ext cx="241300" cy="239712"/>
          </a:xfrm>
          <a:prstGeom prst="ellipse">
            <a:avLst/>
          </a:prstGeom>
          <a:noFill/>
          <a:ln w="25400">
            <a:solidFill>
              <a:srgbClr val="FF0000"/>
            </a:solidFill>
            <a:round/>
            <a:headEnd/>
            <a:tailEnd/>
          </a:ln>
          <a:effectLst/>
        </p:spPr>
        <p:txBody>
          <a:bodyPr wrap="none" anchor="ctr"/>
          <a:lstStyle/>
          <a:p>
            <a:r>
              <a:rPr lang="es-ES" sz="1400" b="1">
                <a:solidFill>
                  <a:srgbClr val="FF0000"/>
                </a:solidFill>
                <a:latin typeface="Arial" charset="0"/>
              </a:rPr>
              <a:t>3</a:t>
            </a:r>
          </a:p>
        </p:txBody>
      </p:sp>
      <p:sp>
        <p:nvSpPr>
          <p:cNvPr id="147488" name="Text Box 32"/>
          <p:cNvSpPr txBox="1">
            <a:spLocks noChangeArrowheads="1"/>
          </p:cNvSpPr>
          <p:nvPr/>
        </p:nvSpPr>
        <p:spPr bwMode="auto">
          <a:xfrm>
            <a:off x="4572000" y="1412875"/>
            <a:ext cx="3505200" cy="304800"/>
          </a:xfrm>
          <a:prstGeom prst="rect">
            <a:avLst/>
          </a:prstGeom>
          <a:noFill/>
          <a:ln w="9525">
            <a:noFill/>
            <a:miter lim="800000"/>
            <a:headEnd/>
            <a:tailEnd/>
          </a:ln>
          <a:effectLst/>
        </p:spPr>
        <p:txBody>
          <a:bodyPr lIns="0" tIns="0" rIns="0" bIns="0">
            <a:spAutoFit/>
            <a:flatTx/>
          </a:bodyPr>
          <a:lstStyle/>
          <a:p>
            <a:pPr algn="just">
              <a:spcBef>
                <a:spcPct val="50000"/>
              </a:spcBef>
            </a:pPr>
            <a:r>
              <a:rPr lang="es-ES" sz="1000">
                <a:solidFill>
                  <a:srgbClr val="000066"/>
                </a:solidFill>
                <a:latin typeface="Arial" charset="0"/>
              </a:rPr>
              <a:t>Cuando una partícula cargada es acelerada por una diferencia de potencial, adquiere una energía cinética.</a:t>
            </a:r>
          </a:p>
        </p:txBody>
      </p:sp>
      <p:sp>
        <p:nvSpPr>
          <p:cNvPr id="147489" name="Rectangle 33"/>
          <p:cNvSpPr>
            <a:spLocks noChangeAspect="1" noChangeArrowheads="1"/>
          </p:cNvSpPr>
          <p:nvPr/>
        </p:nvSpPr>
        <p:spPr bwMode="auto">
          <a:xfrm>
            <a:off x="5276850" y="1847850"/>
            <a:ext cx="1069524" cy="400110"/>
          </a:xfrm>
          <a:prstGeom prst="rect">
            <a:avLst/>
          </a:prstGeom>
          <a:noFill/>
          <a:ln w="9525">
            <a:noFill/>
            <a:miter lim="800000"/>
            <a:headEnd/>
            <a:tailEnd/>
          </a:ln>
          <a:effectLst/>
        </p:spPr>
        <p:txBody>
          <a:bodyPr wrap="none">
            <a:spAutoFit/>
            <a:flatTx/>
          </a:bodyPr>
          <a:lstStyle/>
          <a:p>
            <a:pPr algn="l"/>
            <a:r>
              <a:rPr lang="es-ES" sz="1800">
                <a:solidFill>
                  <a:srgbClr val="000066"/>
                </a:solidFill>
                <a:latin typeface="Arial" charset="0"/>
                <a:cs typeface="Arial" charset="0"/>
              </a:rPr>
              <a:t>E</a:t>
            </a:r>
            <a:r>
              <a:rPr lang="es-ES" sz="1800" baseline="-25000">
                <a:solidFill>
                  <a:srgbClr val="000066"/>
                </a:solidFill>
                <a:latin typeface="Arial" charset="0"/>
                <a:cs typeface="Arial" charset="0"/>
              </a:rPr>
              <a:t>c</a:t>
            </a:r>
            <a:r>
              <a:rPr lang="es-ES" sz="1800">
                <a:solidFill>
                  <a:srgbClr val="000066"/>
                </a:solidFill>
                <a:latin typeface="Arial" charset="0"/>
                <a:cs typeface="Arial" charset="0"/>
              </a:rPr>
              <a:t> = q·</a:t>
            </a:r>
            <a:r>
              <a:rPr lang="es-ES" sz="2000">
                <a:solidFill>
                  <a:srgbClr val="000066"/>
                </a:solidFill>
                <a:cs typeface="Arial" charset="0"/>
              </a:rPr>
              <a:t>V</a:t>
            </a:r>
            <a:endParaRPr lang="es-ES" sz="2000">
              <a:solidFill>
                <a:srgbClr val="000066"/>
              </a:solidFill>
            </a:endParaRPr>
          </a:p>
        </p:txBody>
      </p:sp>
      <p:sp>
        <p:nvSpPr>
          <p:cNvPr id="147490" name="Oval 34"/>
          <p:cNvSpPr>
            <a:spLocks noChangeAspect="1" noChangeArrowheads="1"/>
          </p:cNvSpPr>
          <p:nvPr/>
        </p:nvSpPr>
        <p:spPr bwMode="auto">
          <a:xfrm>
            <a:off x="4932363" y="1965325"/>
            <a:ext cx="241300" cy="239713"/>
          </a:xfrm>
          <a:prstGeom prst="ellipse">
            <a:avLst/>
          </a:prstGeom>
          <a:noFill/>
          <a:ln w="25400">
            <a:solidFill>
              <a:srgbClr val="FF0000"/>
            </a:solidFill>
            <a:round/>
            <a:headEnd/>
            <a:tailEnd/>
          </a:ln>
          <a:effectLst/>
        </p:spPr>
        <p:txBody>
          <a:bodyPr wrap="none" anchor="ctr"/>
          <a:lstStyle/>
          <a:p>
            <a:r>
              <a:rPr lang="es-ES" sz="1400" b="1">
                <a:solidFill>
                  <a:srgbClr val="FF0000"/>
                </a:solidFill>
                <a:latin typeface="Arial" charset="0"/>
              </a:rPr>
              <a:t>4</a:t>
            </a:r>
          </a:p>
        </p:txBody>
      </p:sp>
      <p:sp>
        <p:nvSpPr>
          <p:cNvPr id="147491" name="Rectangle 35"/>
          <p:cNvSpPr>
            <a:spLocks noChangeAspect="1" noChangeArrowheads="1"/>
          </p:cNvSpPr>
          <p:nvPr/>
        </p:nvSpPr>
        <p:spPr bwMode="auto">
          <a:xfrm>
            <a:off x="5292725" y="2349500"/>
            <a:ext cx="1391728" cy="369332"/>
          </a:xfrm>
          <a:prstGeom prst="rect">
            <a:avLst/>
          </a:prstGeom>
          <a:noFill/>
          <a:ln w="9525">
            <a:noFill/>
            <a:miter lim="800000"/>
            <a:headEnd/>
            <a:tailEnd/>
          </a:ln>
          <a:effectLst/>
        </p:spPr>
        <p:txBody>
          <a:bodyPr wrap="none">
            <a:spAutoFit/>
            <a:flatTx/>
          </a:bodyPr>
          <a:lstStyle/>
          <a:p>
            <a:pPr algn="l"/>
            <a:r>
              <a:rPr lang="es-ES" sz="1800">
                <a:solidFill>
                  <a:srgbClr val="000066"/>
                </a:solidFill>
                <a:latin typeface="Arial" charset="0"/>
                <a:cs typeface="Arial" charset="0"/>
              </a:rPr>
              <a:t>E</a:t>
            </a:r>
            <a:r>
              <a:rPr lang="es-ES" sz="1800" baseline="-25000">
                <a:solidFill>
                  <a:srgbClr val="000066"/>
                </a:solidFill>
                <a:latin typeface="Arial" charset="0"/>
                <a:cs typeface="Arial" charset="0"/>
              </a:rPr>
              <a:t>c</a:t>
            </a:r>
            <a:r>
              <a:rPr lang="es-ES" sz="1800">
                <a:solidFill>
                  <a:srgbClr val="000066"/>
                </a:solidFill>
                <a:latin typeface="Arial" charset="0"/>
                <a:cs typeface="Arial" charset="0"/>
              </a:rPr>
              <a:t> = ½ m·</a:t>
            </a:r>
            <a:r>
              <a:rPr lang="es-ES" sz="1800" i="1">
                <a:solidFill>
                  <a:srgbClr val="000066"/>
                </a:solidFill>
                <a:cs typeface="Arial" charset="0"/>
              </a:rPr>
              <a:t>v</a:t>
            </a:r>
            <a:r>
              <a:rPr lang="es-ES" sz="1800" baseline="30000">
                <a:solidFill>
                  <a:srgbClr val="000066"/>
                </a:solidFill>
                <a:latin typeface="Arial" charset="0"/>
                <a:cs typeface="Arial" charset="0"/>
              </a:rPr>
              <a:t>2</a:t>
            </a:r>
            <a:endParaRPr lang="es-ES" sz="2000" baseline="30000">
              <a:solidFill>
                <a:srgbClr val="000066"/>
              </a:solidFill>
            </a:endParaRPr>
          </a:p>
        </p:txBody>
      </p:sp>
      <p:sp>
        <p:nvSpPr>
          <p:cNvPr id="147492" name="Oval 36"/>
          <p:cNvSpPr>
            <a:spLocks noChangeAspect="1" noChangeArrowheads="1"/>
          </p:cNvSpPr>
          <p:nvPr/>
        </p:nvSpPr>
        <p:spPr bwMode="auto">
          <a:xfrm>
            <a:off x="4956175" y="2420938"/>
            <a:ext cx="241300" cy="239712"/>
          </a:xfrm>
          <a:prstGeom prst="ellipse">
            <a:avLst/>
          </a:prstGeom>
          <a:noFill/>
          <a:ln w="25400">
            <a:solidFill>
              <a:srgbClr val="FF0000"/>
            </a:solidFill>
            <a:round/>
            <a:headEnd/>
            <a:tailEnd/>
          </a:ln>
          <a:effectLst/>
        </p:spPr>
        <p:txBody>
          <a:bodyPr wrap="none" anchor="ctr"/>
          <a:lstStyle/>
          <a:p>
            <a:r>
              <a:rPr lang="es-ES" sz="1400" b="1">
                <a:solidFill>
                  <a:srgbClr val="FF0000"/>
                </a:solidFill>
                <a:latin typeface="Arial" charset="0"/>
              </a:rPr>
              <a:t>5</a:t>
            </a:r>
          </a:p>
        </p:txBody>
      </p:sp>
      <p:sp>
        <p:nvSpPr>
          <p:cNvPr id="147493" name="Text Box 37"/>
          <p:cNvSpPr txBox="1">
            <a:spLocks noChangeArrowheads="1"/>
          </p:cNvSpPr>
          <p:nvPr/>
        </p:nvSpPr>
        <p:spPr bwMode="auto">
          <a:xfrm>
            <a:off x="4572000" y="2852738"/>
            <a:ext cx="3505200" cy="152400"/>
          </a:xfrm>
          <a:prstGeom prst="rect">
            <a:avLst/>
          </a:prstGeom>
          <a:noFill/>
          <a:ln w="9525">
            <a:noFill/>
            <a:miter lim="800000"/>
            <a:headEnd/>
            <a:tailEnd/>
          </a:ln>
          <a:effectLst/>
        </p:spPr>
        <p:txBody>
          <a:bodyPr lIns="0" tIns="0" rIns="0" bIns="0">
            <a:spAutoFit/>
            <a:flatTx/>
          </a:bodyPr>
          <a:lstStyle/>
          <a:p>
            <a:pPr algn="just">
              <a:spcBef>
                <a:spcPct val="50000"/>
              </a:spcBef>
            </a:pPr>
            <a:r>
              <a:rPr lang="es-ES" sz="1000">
                <a:solidFill>
                  <a:srgbClr val="000066"/>
                </a:solidFill>
                <a:latin typeface="Arial" charset="0"/>
              </a:rPr>
              <a:t>Las expresiones se pueden igualar para obtener:</a:t>
            </a:r>
          </a:p>
        </p:txBody>
      </p:sp>
      <p:sp>
        <p:nvSpPr>
          <p:cNvPr id="147494" name="Rectangle 38"/>
          <p:cNvSpPr>
            <a:spLocks noChangeAspect="1" noChangeArrowheads="1"/>
          </p:cNvSpPr>
          <p:nvPr/>
        </p:nvSpPr>
        <p:spPr bwMode="auto">
          <a:xfrm>
            <a:off x="5292725" y="3154363"/>
            <a:ext cx="1547411" cy="400110"/>
          </a:xfrm>
          <a:prstGeom prst="rect">
            <a:avLst/>
          </a:prstGeom>
          <a:noFill/>
          <a:ln w="9525">
            <a:noFill/>
            <a:miter lim="800000"/>
            <a:headEnd/>
            <a:tailEnd/>
          </a:ln>
          <a:effectLst/>
        </p:spPr>
        <p:txBody>
          <a:bodyPr wrap="none">
            <a:spAutoFit/>
            <a:flatTx/>
          </a:bodyPr>
          <a:lstStyle/>
          <a:p>
            <a:pPr algn="l"/>
            <a:r>
              <a:rPr lang="es-ES" sz="1800">
                <a:solidFill>
                  <a:srgbClr val="000066"/>
                </a:solidFill>
                <a:latin typeface="Arial" charset="0"/>
                <a:cs typeface="Arial" charset="0"/>
              </a:rPr>
              <a:t>q·</a:t>
            </a:r>
            <a:r>
              <a:rPr lang="es-ES" sz="2000">
                <a:solidFill>
                  <a:srgbClr val="000066"/>
                </a:solidFill>
                <a:cs typeface="Arial" charset="0"/>
              </a:rPr>
              <a:t>V </a:t>
            </a:r>
            <a:r>
              <a:rPr lang="es-ES" sz="1800">
                <a:solidFill>
                  <a:srgbClr val="000066"/>
                </a:solidFill>
                <a:latin typeface="Arial" charset="0"/>
                <a:cs typeface="Arial" charset="0"/>
              </a:rPr>
              <a:t>= ½ m·</a:t>
            </a:r>
            <a:r>
              <a:rPr lang="es-ES" sz="1800" i="1">
                <a:solidFill>
                  <a:srgbClr val="000066"/>
                </a:solidFill>
                <a:cs typeface="Arial" charset="0"/>
              </a:rPr>
              <a:t>v</a:t>
            </a:r>
            <a:r>
              <a:rPr lang="es-ES" sz="1800" baseline="30000">
                <a:solidFill>
                  <a:srgbClr val="000066"/>
                </a:solidFill>
                <a:latin typeface="Arial" charset="0"/>
                <a:cs typeface="Arial" charset="0"/>
              </a:rPr>
              <a:t>2</a:t>
            </a:r>
          </a:p>
        </p:txBody>
      </p:sp>
      <p:grpSp>
        <p:nvGrpSpPr>
          <p:cNvPr id="147495" name="Group 39"/>
          <p:cNvGrpSpPr>
            <a:grpSpLocks/>
          </p:cNvGrpSpPr>
          <p:nvPr/>
        </p:nvGrpSpPr>
        <p:grpSpPr bwMode="auto">
          <a:xfrm>
            <a:off x="5364163" y="3633785"/>
            <a:ext cx="1077912" cy="663574"/>
            <a:chOff x="3424" y="2931"/>
            <a:chExt cx="679" cy="418"/>
          </a:xfrm>
        </p:grpSpPr>
        <p:sp>
          <p:nvSpPr>
            <p:cNvPr id="147496" name="Rectangle 40"/>
            <p:cNvSpPr>
              <a:spLocks noChangeAspect="1" noChangeArrowheads="1"/>
            </p:cNvSpPr>
            <p:nvPr/>
          </p:nvSpPr>
          <p:spPr bwMode="auto">
            <a:xfrm>
              <a:off x="3455" y="2931"/>
              <a:ext cx="104"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q</a:t>
              </a:r>
              <a:endParaRPr lang="es-ES" sz="1800">
                <a:solidFill>
                  <a:srgbClr val="000066"/>
                </a:solidFill>
                <a:latin typeface="Symbol" pitchFamily="18" charset="2"/>
              </a:endParaRPr>
            </a:p>
          </p:txBody>
        </p:sp>
        <p:sp>
          <p:nvSpPr>
            <p:cNvPr id="147497" name="Rectangle 41"/>
            <p:cNvSpPr>
              <a:spLocks noChangeAspect="1" noChangeArrowheads="1"/>
            </p:cNvSpPr>
            <p:nvPr/>
          </p:nvSpPr>
          <p:spPr bwMode="auto">
            <a:xfrm>
              <a:off x="3883" y="2956"/>
              <a:ext cx="141" cy="197"/>
            </a:xfrm>
            <a:prstGeom prst="rect">
              <a:avLst/>
            </a:prstGeom>
            <a:noFill/>
            <a:ln w="9525">
              <a:noFill/>
              <a:miter lim="800000"/>
              <a:headEnd/>
              <a:tailEnd/>
            </a:ln>
            <a:effectLst/>
          </p:spPr>
          <p:txBody>
            <a:bodyPr wrap="none" lIns="18000" tIns="18000" rIns="18000" bIns="18000">
              <a:spAutoFit/>
              <a:flatTx/>
            </a:bodyPr>
            <a:lstStyle/>
            <a:p>
              <a:pPr algn="l"/>
              <a:r>
                <a:rPr lang="es-ES" sz="1800" i="1">
                  <a:solidFill>
                    <a:srgbClr val="000066"/>
                  </a:solidFill>
                  <a:cs typeface="Arial" charset="0"/>
                </a:rPr>
                <a:t>v</a:t>
              </a:r>
              <a:r>
                <a:rPr lang="es-ES" sz="1800" baseline="30000">
                  <a:solidFill>
                    <a:srgbClr val="000066"/>
                  </a:solidFill>
                  <a:latin typeface="Arial" charset="0"/>
                  <a:cs typeface="Arial" charset="0"/>
                </a:rPr>
                <a:t>2</a:t>
              </a:r>
            </a:p>
          </p:txBody>
        </p:sp>
        <p:sp>
          <p:nvSpPr>
            <p:cNvPr id="147498" name="Rectangle 42"/>
            <p:cNvSpPr>
              <a:spLocks noChangeAspect="1" noChangeArrowheads="1"/>
            </p:cNvSpPr>
            <p:nvPr/>
          </p:nvSpPr>
          <p:spPr bwMode="auto">
            <a:xfrm>
              <a:off x="3823" y="3132"/>
              <a:ext cx="269" cy="21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2·</a:t>
              </a:r>
              <a:r>
                <a:rPr lang="es-ES" sz="2000">
                  <a:solidFill>
                    <a:srgbClr val="000066"/>
                  </a:solidFill>
                  <a:cs typeface="Arial" charset="0"/>
                </a:rPr>
                <a:t>V</a:t>
              </a:r>
              <a:endParaRPr lang="es-ES" sz="2000" baseline="30000">
                <a:solidFill>
                  <a:srgbClr val="000066"/>
                </a:solidFill>
              </a:endParaRPr>
            </a:p>
          </p:txBody>
        </p:sp>
        <p:sp>
          <p:nvSpPr>
            <p:cNvPr id="147499" name="Line 43"/>
            <p:cNvSpPr>
              <a:spLocks noChangeShapeType="1"/>
            </p:cNvSpPr>
            <p:nvPr/>
          </p:nvSpPr>
          <p:spPr bwMode="auto">
            <a:xfrm>
              <a:off x="3801" y="3151"/>
              <a:ext cx="302" cy="0"/>
            </a:xfrm>
            <a:prstGeom prst="line">
              <a:avLst/>
            </a:prstGeom>
            <a:noFill/>
            <a:ln w="9525">
              <a:solidFill>
                <a:srgbClr val="000066"/>
              </a:solidFill>
              <a:round/>
              <a:headEnd/>
              <a:tailEnd/>
            </a:ln>
            <a:effectLst/>
          </p:spPr>
          <p:txBody>
            <a:bodyPr wrap="none" lIns="18000" tIns="18000" rIns="18000" bIns="18000" anchor="ctr"/>
            <a:lstStyle/>
            <a:p>
              <a:endParaRPr lang="es-MX">
                <a:solidFill>
                  <a:srgbClr val="000066"/>
                </a:solidFill>
              </a:endParaRPr>
            </a:p>
          </p:txBody>
        </p:sp>
        <p:sp>
          <p:nvSpPr>
            <p:cNvPr id="147500" name="Line 44"/>
            <p:cNvSpPr>
              <a:spLocks noChangeShapeType="1"/>
            </p:cNvSpPr>
            <p:nvPr/>
          </p:nvSpPr>
          <p:spPr bwMode="auto">
            <a:xfrm>
              <a:off x="3424" y="3153"/>
              <a:ext cx="165" cy="0"/>
            </a:xfrm>
            <a:prstGeom prst="line">
              <a:avLst/>
            </a:prstGeom>
            <a:noFill/>
            <a:ln w="9525">
              <a:solidFill>
                <a:srgbClr val="000066"/>
              </a:solidFill>
              <a:round/>
              <a:headEnd/>
              <a:tailEnd/>
            </a:ln>
            <a:effectLst/>
          </p:spPr>
          <p:txBody>
            <a:bodyPr wrap="none" lIns="18000" tIns="18000" rIns="18000" bIns="18000" anchor="ctr"/>
            <a:lstStyle/>
            <a:p>
              <a:endParaRPr lang="es-MX">
                <a:solidFill>
                  <a:srgbClr val="000066"/>
                </a:solidFill>
              </a:endParaRPr>
            </a:p>
          </p:txBody>
        </p:sp>
        <p:sp>
          <p:nvSpPr>
            <p:cNvPr id="147501" name="Rectangle 45"/>
            <p:cNvSpPr>
              <a:spLocks noChangeAspect="1" noChangeArrowheads="1"/>
            </p:cNvSpPr>
            <p:nvPr/>
          </p:nvSpPr>
          <p:spPr bwMode="auto">
            <a:xfrm>
              <a:off x="3637" y="3047"/>
              <a:ext cx="108"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a:t>
              </a:r>
              <a:endParaRPr lang="es-ES" sz="1800">
                <a:solidFill>
                  <a:srgbClr val="000066"/>
                </a:solidFill>
                <a:latin typeface="Symbol" pitchFamily="18" charset="2"/>
              </a:endParaRPr>
            </a:p>
          </p:txBody>
        </p:sp>
        <p:sp>
          <p:nvSpPr>
            <p:cNvPr id="147502" name="Rectangle 46"/>
            <p:cNvSpPr>
              <a:spLocks noChangeAspect="1" noChangeArrowheads="1"/>
            </p:cNvSpPr>
            <p:nvPr/>
          </p:nvSpPr>
          <p:spPr bwMode="auto">
            <a:xfrm>
              <a:off x="3435" y="3119"/>
              <a:ext cx="144" cy="197"/>
            </a:xfrm>
            <a:prstGeom prst="rect">
              <a:avLst/>
            </a:prstGeom>
            <a:noFill/>
            <a:ln w="9525">
              <a:noFill/>
              <a:miter lim="800000"/>
              <a:headEnd/>
              <a:tailEnd/>
            </a:ln>
            <a:effectLst/>
          </p:spPr>
          <p:txBody>
            <a:bodyPr wrap="none" lIns="18000" tIns="18000" rIns="18000" bIns="18000">
              <a:spAutoFit/>
              <a:flatTx/>
            </a:bodyPr>
            <a:lstStyle/>
            <a:p>
              <a:pPr algn="l"/>
              <a:r>
                <a:rPr lang="es-ES" sz="1800" dirty="0">
                  <a:solidFill>
                    <a:srgbClr val="000066"/>
                  </a:solidFill>
                  <a:latin typeface="Arial" charset="0"/>
                  <a:cs typeface="Arial" charset="0"/>
                </a:rPr>
                <a:t>m</a:t>
              </a:r>
              <a:endParaRPr lang="es-ES" sz="1800" dirty="0">
                <a:solidFill>
                  <a:srgbClr val="000066"/>
                </a:solidFill>
                <a:latin typeface="Symbol" pitchFamily="18" charset="2"/>
              </a:endParaRPr>
            </a:p>
          </p:txBody>
        </p:sp>
      </p:grpSp>
      <p:grpSp>
        <p:nvGrpSpPr>
          <p:cNvPr id="147503" name="Group 47"/>
          <p:cNvGrpSpPr>
            <a:grpSpLocks/>
          </p:cNvGrpSpPr>
          <p:nvPr/>
        </p:nvGrpSpPr>
        <p:grpSpPr bwMode="auto">
          <a:xfrm>
            <a:off x="5364163" y="4405313"/>
            <a:ext cx="1439862" cy="611187"/>
            <a:chOff x="3288" y="3378"/>
            <a:chExt cx="907" cy="385"/>
          </a:xfrm>
        </p:grpSpPr>
        <p:sp>
          <p:nvSpPr>
            <p:cNvPr id="147504" name="Rectangle 48"/>
            <p:cNvSpPr>
              <a:spLocks noChangeAspect="1" noChangeArrowheads="1"/>
            </p:cNvSpPr>
            <p:nvPr/>
          </p:nvSpPr>
          <p:spPr bwMode="auto">
            <a:xfrm>
              <a:off x="3989" y="3378"/>
              <a:ext cx="104"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q</a:t>
              </a:r>
              <a:endParaRPr lang="es-ES" sz="1800">
                <a:solidFill>
                  <a:srgbClr val="000066"/>
                </a:solidFill>
                <a:latin typeface="Symbol" pitchFamily="18" charset="2"/>
              </a:endParaRPr>
            </a:p>
          </p:txBody>
        </p:sp>
        <p:sp>
          <p:nvSpPr>
            <p:cNvPr id="147505" name="Rectangle 49"/>
            <p:cNvSpPr>
              <a:spLocks noChangeAspect="1" noChangeArrowheads="1"/>
            </p:cNvSpPr>
            <p:nvPr/>
          </p:nvSpPr>
          <p:spPr bwMode="auto">
            <a:xfrm>
              <a:off x="3288" y="3497"/>
              <a:ext cx="209" cy="197"/>
            </a:xfrm>
            <a:prstGeom prst="rect">
              <a:avLst/>
            </a:prstGeom>
            <a:noFill/>
            <a:ln w="9525">
              <a:noFill/>
              <a:miter lim="800000"/>
              <a:headEnd/>
              <a:tailEnd/>
            </a:ln>
            <a:effectLst/>
          </p:spPr>
          <p:txBody>
            <a:bodyPr wrap="none" lIns="18000" tIns="18000" rIns="18000" bIns="18000">
              <a:spAutoFit/>
              <a:flatTx/>
            </a:bodyPr>
            <a:lstStyle/>
            <a:p>
              <a:pPr algn="l"/>
              <a:r>
                <a:rPr lang="es-ES" sz="1800" i="1">
                  <a:solidFill>
                    <a:srgbClr val="000066"/>
                  </a:solidFill>
                  <a:cs typeface="Arial" charset="0"/>
                </a:rPr>
                <a:t>v </a:t>
              </a:r>
              <a:r>
                <a:rPr lang="es-ES" sz="1800">
                  <a:solidFill>
                    <a:srgbClr val="000066"/>
                  </a:solidFill>
                  <a:latin typeface="Arial" charset="0"/>
                  <a:cs typeface="Arial" charset="0"/>
                </a:rPr>
                <a:t>=</a:t>
              </a:r>
            </a:p>
          </p:txBody>
        </p:sp>
        <p:sp>
          <p:nvSpPr>
            <p:cNvPr id="147506" name="Rectangle 50"/>
            <p:cNvSpPr>
              <a:spLocks noChangeAspect="1" noChangeArrowheads="1"/>
            </p:cNvSpPr>
            <p:nvPr/>
          </p:nvSpPr>
          <p:spPr bwMode="auto">
            <a:xfrm>
              <a:off x="3606" y="3475"/>
              <a:ext cx="318" cy="21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2·</a:t>
              </a:r>
              <a:r>
                <a:rPr lang="es-ES" sz="2000">
                  <a:solidFill>
                    <a:srgbClr val="000066"/>
                  </a:solidFill>
                  <a:cs typeface="Arial" charset="0"/>
                </a:rPr>
                <a:t>V</a:t>
              </a:r>
              <a:r>
                <a:rPr lang="es-ES" sz="1800">
                  <a:solidFill>
                    <a:srgbClr val="000066"/>
                  </a:solidFill>
                  <a:latin typeface="Arial" charset="0"/>
                  <a:cs typeface="Arial" charset="0"/>
                </a:rPr>
                <a:t>·</a:t>
              </a:r>
            </a:p>
          </p:txBody>
        </p:sp>
        <p:sp>
          <p:nvSpPr>
            <p:cNvPr id="147507" name="Line 51"/>
            <p:cNvSpPr>
              <a:spLocks noChangeShapeType="1"/>
            </p:cNvSpPr>
            <p:nvPr/>
          </p:nvSpPr>
          <p:spPr bwMode="auto">
            <a:xfrm>
              <a:off x="3958" y="3600"/>
              <a:ext cx="165" cy="0"/>
            </a:xfrm>
            <a:prstGeom prst="line">
              <a:avLst/>
            </a:prstGeom>
            <a:noFill/>
            <a:ln w="9525">
              <a:solidFill>
                <a:srgbClr val="000066"/>
              </a:solidFill>
              <a:round/>
              <a:headEnd/>
              <a:tailEnd/>
            </a:ln>
            <a:effectLst/>
          </p:spPr>
          <p:txBody>
            <a:bodyPr wrap="none" lIns="18000" tIns="18000" rIns="18000" bIns="18000" anchor="ctr"/>
            <a:lstStyle/>
            <a:p>
              <a:endParaRPr lang="es-MX">
                <a:solidFill>
                  <a:srgbClr val="000066"/>
                </a:solidFill>
              </a:endParaRPr>
            </a:p>
          </p:txBody>
        </p:sp>
        <p:sp>
          <p:nvSpPr>
            <p:cNvPr id="147508" name="Rectangle 52"/>
            <p:cNvSpPr>
              <a:spLocks noChangeAspect="1" noChangeArrowheads="1"/>
            </p:cNvSpPr>
            <p:nvPr/>
          </p:nvSpPr>
          <p:spPr bwMode="auto">
            <a:xfrm>
              <a:off x="3969" y="3566"/>
              <a:ext cx="144"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m</a:t>
              </a:r>
              <a:endParaRPr lang="es-ES" sz="1800">
                <a:solidFill>
                  <a:srgbClr val="000066"/>
                </a:solidFill>
                <a:latin typeface="Symbol" pitchFamily="18" charset="2"/>
              </a:endParaRPr>
            </a:p>
          </p:txBody>
        </p:sp>
        <p:sp>
          <p:nvSpPr>
            <p:cNvPr id="147509" name="AutoShape 53"/>
            <p:cNvSpPr>
              <a:spLocks noChangeArrowheads="1"/>
            </p:cNvSpPr>
            <p:nvPr/>
          </p:nvSpPr>
          <p:spPr bwMode="auto">
            <a:xfrm>
              <a:off x="3923" y="3438"/>
              <a:ext cx="227" cy="289"/>
            </a:xfrm>
            <a:prstGeom prst="bracketPair">
              <a:avLst>
                <a:gd name="adj" fmla="val 16667"/>
              </a:avLst>
            </a:prstGeom>
            <a:noFill/>
            <a:ln w="9525">
              <a:solidFill>
                <a:srgbClr val="000066"/>
              </a:solidFill>
              <a:round/>
              <a:headEnd/>
              <a:tailEnd/>
            </a:ln>
            <a:effectLst/>
          </p:spPr>
          <p:txBody>
            <a:bodyPr wrap="none" anchor="ctr"/>
            <a:lstStyle/>
            <a:p>
              <a:endParaRPr lang="es-MX">
                <a:solidFill>
                  <a:srgbClr val="000066"/>
                </a:solidFill>
              </a:endParaRPr>
            </a:p>
          </p:txBody>
        </p:sp>
        <p:grpSp>
          <p:nvGrpSpPr>
            <p:cNvPr id="147510" name="Group 54"/>
            <p:cNvGrpSpPr>
              <a:grpSpLocks/>
            </p:cNvGrpSpPr>
            <p:nvPr/>
          </p:nvGrpSpPr>
          <p:grpSpPr bwMode="auto">
            <a:xfrm>
              <a:off x="3522" y="3402"/>
              <a:ext cx="673" cy="346"/>
              <a:chOff x="4251" y="2919"/>
              <a:chExt cx="846" cy="284"/>
            </a:xfrm>
          </p:grpSpPr>
          <p:sp>
            <p:nvSpPr>
              <p:cNvPr id="147511" name="Line 55"/>
              <p:cNvSpPr>
                <a:spLocks noChangeShapeType="1"/>
              </p:cNvSpPr>
              <p:nvPr/>
            </p:nvSpPr>
            <p:spPr bwMode="auto">
              <a:xfrm>
                <a:off x="4251" y="3144"/>
                <a:ext cx="35" cy="59"/>
              </a:xfrm>
              <a:prstGeom prst="line">
                <a:avLst/>
              </a:prstGeom>
              <a:noFill/>
              <a:ln w="9525">
                <a:solidFill>
                  <a:srgbClr val="000066"/>
                </a:solidFill>
                <a:round/>
                <a:headEnd/>
                <a:tailEnd/>
              </a:ln>
              <a:effectLst/>
            </p:spPr>
            <p:txBody>
              <a:bodyPr wrap="none" anchor="ctr"/>
              <a:lstStyle/>
              <a:p>
                <a:endParaRPr lang="es-MX">
                  <a:solidFill>
                    <a:srgbClr val="000066"/>
                  </a:solidFill>
                </a:endParaRPr>
              </a:p>
            </p:txBody>
          </p:sp>
          <p:sp>
            <p:nvSpPr>
              <p:cNvPr id="147512" name="Line 56"/>
              <p:cNvSpPr>
                <a:spLocks noChangeShapeType="1"/>
              </p:cNvSpPr>
              <p:nvPr/>
            </p:nvSpPr>
            <p:spPr bwMode="auto">
              <a:xfrm flipV="1">
                <a:off x="4286" y="2919"/>
                <a:ext cx="34" cy="283"/>
              </a:xfrm>
              <a:prstGeom prst="line">
                <a:avLst/>
              </a:prstGeom>
              <a:noFill/>
              <a:ln w="9525">
                <a:solidFill>
                  <a:srgbClr val="000066"/>
                </a:solidFill>
                <a:round/>
                <a:headEnd/>
                <a:tailEnd/>
              </a:ln>
              <a:effectLst/>
            </p:spPr>
            <p:txBody>
              <a:bodyPr wrap="none" anchor="ctr"/>
              <a:lstStyle/>
              <a:p>
                <a:endParaRPr lang="es-MX">
                  <a:solidFill>
                    <a:srgbClr val="000066"/>
                  </a:solidFill>
                </a:endParaRPr>
              </a:p>
            </p:txBody>
          </p:sp>
          <p:sp>
            <p:nvSpPr>
              <p:cNvPr id="147513" name="Line 57"/>
              <p:cNvSpPr>
                <a:spLocks noChangeShapeType="1"/>
              </p:cNvSpPr>
              <p:nvPr/>
            </p:nvSpPr>
            <p:spPr bwMode="auto">
              <a:xfrm>
                <a:off x="4320" y="2919"/>
                <a:ext cx="771" cy="0"/>
              </a:xfrm>
              <a:prstGeom prst="line">
                <a:avLst/>
              </a:prstGeom>
              <a:noFill/>
              <a:ln w="9525">
                <a:solidFill>
                  <a:srgbClr val="000066"/>
                </a:solidFill>
                <a:round/>
                <a:headEnd/>
                <a:tailEnd/>
              </a:ln>
              <a:effectLst/>
            </p:spPr>
            <p:txBody>
              <a:bodyPr wrap="none" anchor="ctr"/>
              <a:lstStyle/>
              <a:p>
                <a:endParaRPr lang="es-MX">
                  <a:solidFill>
                    <a:srgbClr val="000066"/>
                  </a:solidFill>
                </a:endParaRPr>
              </a:p>
            </p:txBody>
          </p:sp>
          <p:sp>
            <p:nvSpPr>
              <p:cNvPr id="147514" name="Line 58"/>
              <p:cNvSpPr>
                <a:spLocks noChangeShapeType="1"/>
              </p:cNvSpPr>
              <p:nvPr/>
            </p:nvSpPr>
            <p:spPr bwMode="auto">
              <a:xfrm>
                <a:off x="5097" y="2919"/>
                <a:ext cx="0" cy="45"/>
              </a:xfrm>
              <a:prstGeom prst="line">
                <a:avLst/>
              </a:prstGeom>
              <a:noFill/>
              <a:ln w="9525">
                <a:solidFill>
                  <a:srgbClr val="000066"/>
                </a:solidFill>
                <a:round/>
                <a:headEnd/>
                <a:tailEnd/>
              </a:ln>
              <a:effectLst/>
            </p:spPr>
            <p:txBody>
              <a:bodyPr wrap="none" anchor="ctr"/>
              <a:lstStyle/>
              <a:p>
                <a:endParaRPr lang="es-MX">
                  <a:solidFill>
                    <a:srgbClr val="000066"/>
                  </a:solidFill>
                </a:endParaRPr>
              </a:p>
            </p:txBody>
          </p:sp>
        </p:grpSp>
      </p:grpSp>
      <p:sp>
        <p:nvSpPr>
          <p:cNvPr id="147515" name="Text Box 59"/>
          <p:cNvSpPr txBox="1">
            <a:spLocks noChangeArrowheads="1"/>
          </p:cNvSpPr>
          <p:nvPr/>
        </p:nvSpPr>
        <p:spPr bwMode="auto">
          <a:xfrm>
            <a:off x="4572000" y="5229225"/>
            <a:ext cx="3505200" cy="304800"/>
          </a:xfrm>
          <a:prstGeom prst="rect">
            <a:avLst/>
          </a:prstGeom>
          <a:noFill/>
          <a:ln w="9525">
            <a:noFill/>
            <a:miter lim="800000"/>
            <a:headEnd/>
            <a:tailEnd/>
          </a:ln>
          <a:effectLst/>
        </p:spPr>
        <p:txBody>
          <a:bodyPr lIns="0" tIns="0" rIns="0" bIns="0">
            <a:spAutoFit/>
            <a:flatTx/>
          </a:bodyPr>
          <a:lstStyle/>
          <a:p>
            <a:pPr algn="just">
              <a:spcBef>
                <a:spcPct val="50000"/>
              </a:spcBef>
            </a:pPr>
            <a:r>
              <a:rPr lang="es-ES" sz="1000">
                <a:solidFill>
                  <a:srgbClr val="000066"/>
                </a:solidFill>
                <a:latin typeface="Arial" charset="0"/>
              </a:rPr>
              <a:t>De esta forma se puede sustituir la expresión 7 en la 3 para obtener:</a:t>
            </a:r>
          </a:p>
        </p:txBody>
      </p:sp>
      <p:sp>
        <p:nvSpPr>
          <p:cNvPr id="147516" name="Oval 60"/>
          <p:cNvSpPr>
            <a:spLocks noChangeAspect="1" noChangeArrowheads="1"/>
          </p:cNvSpPr>
          <p:nvPr/>
        </p:nvSpPr>
        <p:spPr bwMode="auto">
          <a:xfrm>
            <a:off x="4956175" y="3860800"/>
            <a:ext cx="241300" cy="239713"/>
          </a:xfrm>
          <a:prstGeom prst="ellipse">
            <a:avLst/>
          </a:prstGeom>
          <a:noFill/>
          <a:ln w="25400">
            <a:solidFill>
              <a:srgbClr val="FF0000"/>
            </a:solidFill>
            <a:round/>
            <a:headEnd/>
            <a:tailEnd/>
          </a:ln>
          <a:effectLst/>
        </p:spPr>
        <p:txBody>
          <a:bodyPr wrap="none" anchor="ctr"/>
          <a:lstStyle/>
          <a:p>
            <a:r>
              <a:rPr lang="es-ES" sz="1400" b="1">
                <a:solidFill>
                  <a:srgbClr val="FF0000"/>
                </a:solidFill>
                <a:latin typeface="Arial" charset="0"/>
              </a:rPr>
              <a:t>6</a:t>
            </a:r>
          </a:p>
        </p:txBody>
      </p:sp>
      <p:sp>
        <p:nvSpPr>
          <p:cNvPr id="147517" name="Oval 61"/>
          <p:cNvSpPr>
            <a:spLocks noChangeAspect="1" noChangeArrowheads="1"/>
          </p:cNvSpPr>
          <p:nvPr/>
        </p:nvSpPr>
        <p:spPr bwMode="auto">
          <a:xfrm>
            <a:off x="4956175" y="4652963"/>
            <a:ext cx="241300" cy="239712"/>
          </a:xfrm>
          <a:prstGeom prst="ellipse">
            <a:avLst/>
          </a:prstGeom>
          <a:noFill/>
          <a:ln w="25400">
            <a:solidFill>
              <a:srgbClr val="FF0000"/>
            </a:solidFill>
            <a:round/>
            <a:headEnd/>
            <a:tailEnd/>
          </a:ln>
          <a:effectLst/>
        </p:spPr>
        <p:txBody>
          <a:bodyPr wrap="none" anchor="ctr"/>
          <a:lstStyle/>
          <a:p>
            <a:r>
              <a:rPr lang="es-ES" sz="1400" b="1">
                <a:solidFill>
                  <a:srgbClr val="FF0000"/>
                </a:solidFill>
                <a:latin typeface="Arial" charset="0"/>
              </a:rPr>
              <a:t>7</a:t>
            </a:r>
          </a:p>
        </p:txBody>
      </p:sp>
      <p:grpSp>
        <p:nvGrpSpPr>
          <p:cNvPr id="147518" name="Group 62"/>
          <p:cNvGrpSpPr>
            <a:grpSpLocks/>
          </p:cNvGrpSpPr>
          <p:nvPr/>
        </p:nvGrpSpPr>
        <p:grpSpPr bwMode="auto">
          <a:xfrm>
            <a:off x="5389563" y="5516563"/>
            <a:ext cx="1104900" cy="744537"/>
            <a:chOff x="1780" y="2290"/>
            <a:chExt cx="696" cy="469"/>
          </a:xfrm>
        </p:grpSpPr>
        <p:sp>
          <p:nvSpPr>
            <p:cNvPr id="147519" name="Rectangle 63"/>
            <p:cNvSpPr>
              <a:spLocks noChangeAspect="1" noChangeArrowheads="1"/>
            </p:cNvSpPr>
            <p:nvPr/>
          </p:nvSpPr>
          <p:spPr bwMode="auto">
            <a:xfrm>
              <a:off x="1811" y="2290"/>
              <a:ext cx="104"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q</a:t>
              </a:r>
              <a:endParaRPr lang="es-ES" sz="1800">
                <a:solidFill>
                  <a:srgbClr val="000066"/>
                </a:solidFill>
                <a:latin typeface="Symbol" pitchFamily="18" charset="2"/>
              </a:endParaRPr>
            </a:p>
          </p:txBody>
        </p:sp>
        <p:sp>
          <p:nvSpPr>
            <p:cNvPr id="147520" name="Rectangle 64"/>
            <p:cNvSpPr>
              <a:spLocks noChangeAspect="1" noChangeArrowheads="1"/>
            </p:cNvSpPr>
            <p:nvPr/>
          </p:nvSpPr>
          <p:spPr bwMode="auto">
            <a:xfrm>
              <a:off x="1989" y="2417"/>
              <a:ext cx="108"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a:t>
              </a:r>
            </a:p>
          </p:txBody>
        </p:sp>
        <p:sp>
          <p:nvSpPr>
            <p:cNvPr id="147521" name="Rectangle 65"/>
            <p:cNvSpPr>
              <a:spLocks noChangeAspect="1" noChangeArrowheads="1"/>
            </p:cNvSpPr>
            <p:nvPr/>
          </p:nvSpPr>
          <p:spPr bwMode="auto">
            <a:xfrm>
              <a:off x="2170" y="2305"/>
              <a:ext cx="269" cy="21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2·</a:t>
              </a:r>
              <a:r>
                <a:rPr lang="es-ES" sz="2000">
                  <a:solidFill>
                    <a:srgbClr val="000066"/>
                  </a:solidFill>
                  <a:cs typeface="Arial" charset="0"/>
                </a:rPr>
                <a:t>V</a:t>
              </a:r>
              <a:endParaRPr lang="es-ES" sz="1800">
                <a:solidFill>
                  <a:srgbClr val="000066"/>
                </a:solidFill>
                <a:latin typeface="Arial" charset="0"/>
                <a:cs typeface="Arial" charset="0"/>
              </a:endParaRPr>
            </a:p>
          </p:txBody>
        </p:sp>
        <p:sp>
          <p:nvSpPr>
            <p:cNvPr id="147522" name="Line 66"/>
            <p:cNvSpPr>
              <a:spLocks noChangeShapeType="1"/>
            </p:cNvSpPr>
            <p:nvPr/>
          </p:nvSpPr>
          <p:spPr bwMode="auto">
            <a:xfrm>
              <a:off x="1780" y="2512"/>
              <a:ext cx="165" cy="0"/>
            </a:xfrm>
            <a:prstGeom prst="line">
              <a:avLst/>
            </a:prstGeom>
            <a:noFill/>
            <a:ln w="9525">
              <a:solidFill>
                <a:srgbClr val="000066"/>
              </a:solidFill>
              <a:round/>
              <a:headEnd/>
              <a:tailEnd/>
            </a:ln>
            <a:effectLst/>
          </p:spPr>
          <p:txBody>
            <a:bodyPr wrap="none" lIns="18000" tIns="18000" rIns="18000" bIns="18000" anchor="ctr"/>
            <a:lstStyle/>
            <a:p>
              <a:endParaRPr lang="es-MX">
                <a:solidFill>
                  <a:srgbClr val="000066"/>
                </a:solidFill>
              </a:endParaRPr>
            </a:p>
          </p:txBody>
        </p:sp>
        <p:sp>
          <p:nvSpPr>
            <p:cNvPr id="147523" name="Rectangle 67"/>
            <p:cNvSpPr>
              <a:spLocks noChangeAspect="1" noChangeArrowheads="1"/>
            </p:cNvSpPr>
            <p:nvPr/>
          </p:nvSpPr>
          <p:spPr bwMode="auto">
            <a:xfrm>
              <a:off x="1791" y="2478"/>
              <a:ext cx="144" cy="197"/>
            </a:xfrm>
            <a:prstGeom prst="rect">
              <a:avLst/>
            </a:prstGeom>
            <a:noFill/>
            <a:ln w="9525">
              <a:noFill/>
              <a:miter lim="800000"/>
              <a:headEnd/>
              <a:tailEnd/>
            </a:ln>
            <a:effectLst/>
          </p:spPr>
          <p:txBody>
            <a:bodyPr wrap="none" lIns="18000" tIns="18000" rIns="18000" bIns="18000">
              <a:spAutoFit/>
              <a:flatTx/>
            </a:bodyPr>
            <a:lstStyle/>
            <a:p>
              <a:pPr algn="l"/>
              <a:r>
                <a:rPr lang="es-ES" sz="1800" dirty="0">
                  <a:solidFill>
                    <a:srgbClr val="000066"/>
                  </a:solidFill>
                  <a:latin typeface="Arial" charset="0"/>
                  <a:cs typeface="Arial" charset="0"/>
                </a:rPr>
                <a:t>m</a:t>
              </a:r>
              <a:endParaRPr lang="es-ES" sz="1800" dirty="0">
                <a:solidFill>
                  <a:srgbClr val="000066"/>
                </a:solidFill>
                <a:latin typeface="Symbol" pitchFamily="18" charset="2"/>
              </a:endParaRPr>
            </a:p>
          </p:txBody>
        </p:sp>
        <p:sp>
          <p:nvSpPr>
            <p:cNvPr id="147524" name="AutoShape 68"/>
            <p:cNvSpPr>
              <a:spLocks noChangeArrowheads="1"/>
            </p:cNvSpPr>
            <p:nvPr/>
          </p:nvSpPr>
          <p:spPr bwMode="auto">
            <a:xfrm>
              <a:off x="2154" y="2561"/>
              <a:ext cx="227" cy="198"/>
            </a:xfrm>
            <a:prstGeom prst="bracketPair">
              <a:avLst>
                <a:gd name="adj" fmla="val 16667"/>
              </a:avLst>
            </a:prstGeom>
            <a:noFill/>
            <a:ln w="9525">
              <a:solidFill>
                <a:srgbClr val="000066"/>
              </a:solidFill>
              <a:round/>
              <a:headEnd/>
              <a:tailEnd/>
            </a:ln>
            <a:effectLst/>
          </p:spPr>
          <p:txBody>
            <a:bodyPr wrap="none" anchor="ctr"/>
            <a:lstStyle/>
            <a:p>
              <a:endParaRPr lang="es-MX">
                <a:solidFill>
                  <a:srgbClr val="000066"/>
                </a:solidFill>
              </a:endParaRPr>
            </a:p>
          </p:txBody>
        </p:sp>
        <p:sp>
          <p:nvSpPr>
            <p:cNvPr id="147525" name="Rectangle 69"/>
            <p:cNvSpPr>
              <a:spLocks noChangeAspect="1" noChangeArrowheads="1"/>
            </p:cNvSpPr>
            <p:nvPr/>
          </p:nvSpPr>
          <p:spPr bwMode="auto">
            <a:xfrm>
              <a:off x="2170" y="2553"/>
              <a:ext cx="217"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B·r</a:t>
              </a:r>
            </a:p>
          </p:txBody>
        </p:sp>
        <p:sp>
          <p:nvSpPr>
            <p:cNvPr id="147526" name="Rectangle 70"/>
            <p:cNvSpPr>
              <a:spLocks noChangeAspect="1" noChangeArrowheads="1"/>
            </p:cNvSpPr>
            <p:nvPr/>
          </p:nvSpPr>
          <p:spPr bwMode="auto">
            <a:xfrm>
              <a:off x="2388" y="2560"/>
              <a:ext cx="76" cy="139"/>
            </a:xfrm>
            <a:prstGeom prst="rect">
              <a:avLst/>
            </a:prstGeom>
            <a:noFill/>
            <a:ln w="9525">
              <a:noFill/>
              <a:miter lim="800000"/>
              <a:headEnd/>
              <a:tailEnd/>
            </a:ln>
            <a:effectLst/>
          </p:spPr>
          <p:txBody>
            <a:bodyPr wrap="none" lIns="18000" tIns="18000" rIns="18000" bIns="18000">
              <a:spAutoFit/>
              <a:flatTx/>
            </a:bodyPr>
            <a:lstStyle/>
            <a:p>
              <a:pPr algn="l"/>
              <a:r>
                <a:rPr lang="es-ES" sz="1800" baseline="30000">
                  <a:solidFill>
                    <a:srgbClr val="000066"/>
                  </a:solidFill>
                  <a:latin typeface="Arial" charset="0"/>
                  <a:cs typeface="Arial" charset="0"/>
                </a:rPr>
                <a:t>2</a:t>
              </a:r>
            </a:p>
          </p:txBody>
        </p:sp>
        <p:sp>
          <p:nvSpPr>
            <p:cNvPr id="147527" name="Line 71"/>
            <p:cNvSpPr>
              <a:spLocks noChangeShapeType="1"/>
            </p:cNvSpPr>
            <p:nvPr/>
          </p:nvSpPr>
          <p:spPr bwMode="auto">
            <a:xfrm>
              <a:off x="2129" y="2513"/>
              <a:ext cx="347" cy="0"/>
            </a:xfrm>
            <a:prstGeom prst="line">
              <a:avLst/>
            </a:prstGeom>
            <a:noFill/>
            <a:ln w="9525">
              <a:solidFill>
                <a:srgbClr val="000066"/>
              </a:solidFill>
              <a:round/>
              <a:headEnd/>
              <a:tailEnd/>
            </a:ln>
            <a:effectLst/>
          </p:spPr>
          <p:txBody>
            <a:bodyPr wrap="none" lIns="18000" tIns="18000" rIns="18000" bIns="18000" anchor="ctr"/>
            <a:lstStyle/>
            <a:p>
              <a:endParaRPr lang="es-MX">
                <a:solidFill>
                  <a:srgbClr val="000066"/>
                </a:solidFill>
              </a:endParaRPr>
            </a:p>
          </p:txBody>
        </p:sp>
      </p:grpSp>
      <p:sp>
        <p:nvSpPr>
          <p:cNvPr id="147528" name="Oval 72"/>
          <p:cNvSpPr>
            <a:spLocks noChangeAspect="1" noChangeArrowheads="1"/>
          </p:cNvSpPr>
          <p:nvPr/>
        </p:nvSpPr>
        <p:spPr bwMode="auto">
          <a:xfrm>
            <a:off x="4956175" y="5805488"/>
            <a:ext cx="241300" cy="239712"/>
          </a:xfrm>
          <a:prstGeom prst="ellipse">
            <a:avLst/>
          </a:prstGeom>
          <a:noFill/>
          <a:ln w="25400">
            <a:solidFill>
              <a:srgbClr val="FF0000"/>
            </a:solidFill>
            <a:round/>
            <a:headEnd/>
            <a:tailEnd/>
          </a:ln>
          <a:effectLst/>
        </p:spPr>
        <p:txBody>
          <a:bodyPr wrap="none" anchor="ctr"/>
          <a:lstStyle/>
          <a:p>
            <a:r>
              <a:rPr lang="es-ES" sz="1400" b="1">
                <a:solidFill>
                  <a:srgbClr val="FF0000"/>
                </a:solidFill>
                <a:latin typeface="Arial" charset="0"/>
              </a:rPr>
              <a:t>8</a:t>
            </a:r>
          </a:p>
        </p:txBody>
      </p:sp>
      <p:sp>
        <p:nvSpPr>
          <p:cNvPr id="73" name="Text Box 7"/>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a:spcBef>
                <a:spcPct val="50000"/>
              </a:spcBef>
            </a:pPr>
            <a:r>
              <a:rPr lang="es-ES" sz="2100" b="1" dirty="0">
                <a:solidFill>
                  <a:srgbClr val="000099"/>
                </a:solidFill>
                <a:latin typeface="Arial" charset="0"/>
              </a:rPr>
              <a:t>Desarrollo matemático</a:t>
            </a:r>
            <a:endParaRPr lang="es-ES" sz="2100" b="1" u="sng"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7488"/>
                                        </p:tgtEl>
                                        <p:attrNameLst>
                                          <p:attrName>style.visibility</p:attrName>
                                        </p:attrNameLst>
                                      </p:cBhvr>
                                      <p:to>
                                        <p:strVal val="visible"/>
                                      </p:to>
                                    </p:set>
                                    <p:animEffect transition="in" filter="fade">
                                      <p:cBhvr>
                                        <p:cTn id="7" dur="500"/>
                                        <p:tgtEl>
                                          <p:spTgt spid="14748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7489"/>
                                        </p:tgtEl>
                                        <p:attrNameLst>
                                          <p:attrName>style.visibility</p:attrName>
                                        </p:attrNameLst>
                                      </p:cBhvr>
                                      <p:to>
                                        <p:strVal val="visible"/>
                                      </p:to>
                                    </p:set>
                                    <p:animEffect transition="in" filter="fade">
                                      <p:cBhvr>
                                        <p:cTn id="12" dur="500"/>
                                        <p:tgtEl>
                                          <p:spTgt spid="147489"/>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749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47491"/>
                                        </p:tgtEl>
                                        <p:attrNameLst>
                                          <p:attrName>style.visibility</p:attrName>
                                        </p:attrNameLst>
                                      </p:cBhvr>
                                      <p:to>
                                        <p:strVal val="visible"/>
                                      </p:to>
                                    </p:set>
                                    <p:animEffect transition="in" filter="fade">
                                      <p:cBhvr>
                                        <p:cTn id="21" dur="500"/>
                                        <p:tgtEl>
                                          <p:spTgt spid="147491"/>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47492"/>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47493"/>
                                        </p:tgtEl>
                                        <p:attrNameLst>
                                          <p:attrName>style.visibility</p:attrName>
                                        </p:attrNameLst>
                                      </p:cBhvr>
                                      <p:to>
                                        <p:strVal val="visible"/>
                                      </p:to>
                                    </p:set>
                                    <p:animEffect transition="in" filter="fade">
                                      <p:cBhvr>
                                        <p:cTn id="30" dur="500"/>
                                        <p:tgtEl>
                                          <p:spTgt spid="147493"/>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47494"/>
                                        </p:tgtEl>
                                        <p:attrNameLst>
                                          <p:attrName>style.visibility</p:attrName>
                                        </p:attrNameLst>
                                      </p:cBhvr>
                                      <p:to>
                                        <p:strVal val="visible"/>
                                      </p:to>
                                    </p:set>
                                    <p:animEffect transition="in" filter="fade">
                                      <p:cBhvr>
                                        <p:cTn id="35" dur="500"/>
                                        <p:tgtEl>
                                          <p:spTgt spid="147494"/>
                                        </p:tgtEl>
                                      </p:cBhvr>
                                    </p:animEffect>
                                  </p:childTnLst>
                                </p:cTn>
                              </p:par>
                            </p:childTnLst>
                          </p:cTn>
                        </p:par>
                        <p:par>
                          <p:cTn id="36" fill="hold">
                            <p:stCondLst>
                              <p:cond delay="500"/>
                            </p:stCondLst>
                            <p:childTnLst>
                              <p:par>
                                <p:cTn id="37" presetID="10" presetClass="entr" presetSubtype="0" fill="hold" nodeType="afterEffect">
                                  <p:stCondLst>
                                    <p:cond delay="0"/>
                                  </p:stCondLst>
                                  <p:childTnLst>
                                    <p:set>
                                      <p:cBhvr>
                                        <p:cTn id="38" dur="1" fill="hold">
                                          <p:stCondLst>
                                            <p:cond delay="0"/>
                                          </p:stCondLst>
                                        </p:cTn>
                                        <p:tgtEl>
                                          <p:spTgt spid="147495"/>
                                        </p:tgtEl>
                                        <p:attrNameLst>
                                          <p:attrName>style.visibility</p:attrName>
                                        </p:attrNameLst>
                                      </p:cBhvr>
                                      <p:to>
                                        <p:strVal val="visible"/>
                                      </p:to>
                                    </p:set>
                                    <p:animEffect transition="in" filter="fade">
                                      <p:cBhvr>
                                        <p:cTn id="39" dur="500"/>
                                        <p:tgtEl>
                                          <p:spTgt spid="147495"/>
                                        </p:tgtEl>
                                      </p:cBhvr>
                                    </p:animEffect>
                                  </p:childTnLst>
                                </p:cTn>
                              </p:par>
                              <p:par>
                                <p:cTn id="40" presetID="1" presetClass="entr" presetSubtype="0" fill="hold" grpId="0" nodeType="withEffect">
                                  <p:stCondLst>
                                    <p:cond delay="0"/>
                                  </p:stCondLst>
                                  <p:childTnLst>
                                    <p:set>
                                      <p:cBhvr>
                                        <p:cTn id="41" dur="1" fill="hold">
                                          <p:stCondLst>
                                            <p:cond delay="0"/>
                                          </p:stCondLst>
                                        </p:cTn>
                                        <p:tgtEl>
                                          <p:spTgt spid="147516"/>
                                        </p:tgtEl>
                                        <p:attrNameLst>
                                          <p:attrName>style.visibility</p:attrName>
                                        </p:attrNameLst>
                                      </p:cBhvr>
                                      <p:to>
                                        <p:strVal val="visible"/>
                                      </p:to>
                                    </p:set>
                                  </p:childTnLst>
                                </p:cTn>
                              </p:par>
                            </p:childTnLst>
                          </p:cTn>
                        </p:par>
                        <p:par>
                          <p:cTn id="42" fill="hold">
                            <p:stCondLst>
                              <p:cond delay="1000"/>
                            </p:stCondLst>
                            <p:childTnLst>
                              <p:par>
                                <p:cTn id="43" presetID="10" presetClass="entr" presetSubtype="0" fill="hold" nodeType="afterEffect">
                                  <p:stCondLst>
                                    <p:cond delay="0"/>
                                  </p:stCondLst>
                                  <p:childTnLst>
                                    <p:set>
                                      <p:cBhvr>
                                        <p:cTn id="44" dur="1" fill="hold">
                                          <p:stCondLst>
                                            <p:cond delay="0"/>
                                          </p:stCondLst>
                                        </p:cTn>
                                        <p:tgtEl>
                                          <p:spTgt spid="147503"/>
                                        </p:tgtEl>
                                        <p:attrNameLst>
                                          <p:attrName>style.visibility</p:attrName>
                                        </p:attrNameLst>
                                      </p:cBhvr>
                                      <p:to>
                                        <p:strVal val="visible"/>
                                      </p:to>
                                    </p:set>
                                    <p:animEffect transition="in" filter="fade">
                                      <p:cBhvr>
                                        <p:cTn id="45" dur="500"/>
                                        <p:tgtEl>
                                          <p:spTgt spid="147503"/>
                                        </p:tgtEl>
                                      </p:cBhvr>
                                    </p:animEffect>
                                  </p:childTnLst>
                                </p:cTn>
                              </p:par>
                              <p:par>
                                <p:cTn id="46" presetID="1" presetClass="entr" presetSubtype="0" fill="hold" grpId="0" nodeType="withEffect">
                                  <p:stCondLst>
                                    <p:cond delay="0"/>
                                  </p:stCondLst>
                                  <p:childTnLst>
                                    <p:set>
                                      <p:cBhvr>
                                        <p:cTn id="47" dur="1" fill="hold">
                                          <p:stCondLst>
                                            <p:cond delay="0"/>
                                          </p:stCondLst>
                                        </p:cTn>
                                        <p:tgtEl>
                                          <p:spTgt spid="147517"/>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47515"/>
                                        </p:tgtEl>
                                        <p:attrNameLst>
                                          <p:attrName>style.visibility</p:attrName>
                                        </p:attrNameLst>
                                      </p:cBhvr>
                                      <p:to>
                                        <p:strVal val="visible"/>
                                      </p:to>
                                    </p:set>
                                    <p:animEffect transition="in" filter="fade">
                                      <p:cBhvr>
                                        <p:cTn id="52" dur="500"/>
                                        <p:tgtEl>
                                          <p:spTgt spid="14751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47518"/>
                                        </p:tgtEl>
                                        <p:attrNameLst>
                                          <p:attrName>style.visibility</p:attrName>
                                        </p:attrNameLst>
                                      </p:cBhvr>
                                      <p:to>
                                        <p:strVal val="visible"/>
                                      </p:to>
                                    </p:set>
                                    <p:animEffect transition="in" filter="fade">
                                      <p:cBhvr>
                                        <p:cTn id="57" dur="500"/>
                                        <p:tgtEl>
                                          <p:spTgt spid="147518"/>
                                        </p:tgtEl>
                                      </p:cBhvr>
                                    </p:animEffect>
                                  </p:childTnLst>
                                </p:cTn>
                              </p:par>
                              <p:par>
                                <p:cTn id="58" presetID="1" presetClass="entr" presetSubtype="0" fill="hold" grpId="0" nodeType="withEffect">
                                  <p:stCondLst>
                                    <p:cond delay="0"/>
                                  </p:stCondLst>
                                  <p:childTnLst>
                                    <p:set>
                                      <p:cBhvr>
                                        <p:cTn id="59" dur="1" fill="hold">
                                          <p:stCondLst>
                                            <p:cond delay="0"/>
                                          </p:stCondLst>
                                        </p:cTn>
                                        <p:tgtEl>
                                          <p:spTgt spid="1475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88" grpId="0"/>
      <p:bldP spid="147489" grpId="0"/>
      <p:bldP spid="147490" grpId="0" animBg="1"/>
      <p:bldP spid="147491" grpId="0"/>
      <p:bldP spid="147492" grpId="0" animBg="1"/>
      <p:bldP spid="147493" grpId="0"/>
      <p:bldP spid="147494" grpId="0"/>
      <p:bldP spid="147515" grpId="0"/>
      <p:bldP spid="147516" grpId="0" animBg="1"/>
      <p:bldP spid="147517" grpId="0" animBg="1"/>
      <p:bldP spid="14752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Text Box 3"/>
          <p:cNvSpPr txBox="1">
            <a:spLocks noChangeArrowheads="1"/>
          </p:cNvSpPr>
          <p:nvPr/>
        </p:nvSpPr>
        <p:spPr bwMode="auto">
          <a:xfrm>
            <a:off x="250825" y="1484313"/>
            <a:ext cx="3505200" cy="457200"/>
          </a:xfrm>
          <a:prstGeom prst="rect">
            <a:avLst/>
          </a:prstGeom>
          <a:noFill/>
          <a:ln w="9525">
            <a:noFill/>
            <a:miter lim="800000"/>
            <a:headEnd/>
            <a:tailEnd/>
          </a:ln>
          <a:effectLst/>
        </p:spPr>
        <p:txBody>
          <a:bodyPr lIns="0" tIns="0" rIns="0" bIns="0">
            <a:spAutoFit/>
            <a:flatTx/>
          </a:bodyPr>
          <a:lstStyle/>
          <a:p>
            <a:pPr algn="just">
              <a:spcBef>
                <a:spcPct val="50000"/>
              </a:spcBef>
            </a:pPr>
            <a:r>
              <a:rPr lang="es-ES" sz="1000" dirty="0">
                <a:solidFill>
                  <a:srgbClr val="000066"/>
                </a:solidFill>
                <a:latin typeface="Arial" charset="0"/>
              </a:rPr>
              <a:t>Si el campo magnético se genera con un par de bobinas de </a:t>
            </a:r>
            <a:r>
              <a:rPr lang="es-ES" sz="1000" dirty="0" err="1">
                <a:solidFill>
                  <a:srgbClr val="000066"/>
                </a:solidFill>
                <a:latin typeface="Arial" charset="0"/>
              </a:rPr>
              <a:t>Helmholtz</a:t>
            </a:r>
            <a:r>
              <a:rPr lang="es-ES" sz="1000" dirty="0">
                <a:solidFill>
                  <a:srgbClr val="000066"/>
                </a:solidFill>
                <a:latin typeface="Arial" charset="0"/>
              </a:rPr>
              <a:t>, entonces la intensidad del campo generado se determinaría con la expresión:</a:t>
            </a:r>
          </a:p>
        </p:txBody>
      </p:sp>
      <p:sp>
        <p:nvSpPr>
          <p:cNvPr id="148484" name="Oval 4"/>
          <p:cNvSpPr>
            <a:spLocks noChangeAspect="1" noChangeArrowheads="1"/>
          </p:cNvSpPr>
          <p:nvPr/>
        </p:nvSpPr>
        <p:spPr bwMode="auto">
          <a:xfrm>
            <a:off x="611188" y="2325688"/>
            <a:ext cx="241300" cy="239712"/>
          </a:xfrm>
          <a:prstGeom prst="ellipse">
            <a:avLst/>
          </a:prstGeom>
          <a:noFill/>
          <a:ln w="25400">
            <a:solidFill>
              <a:srgbClr val="FF0000"/>
            </a:solidFill>
            <a:round/>
            <a:headEnd/>
            <a:tailEnd/>
          </a:ln>
          <a:effectLst/>
        </p:spPr>
        <p:txBody>
          <a:bodyPr wrap="none" anchor="ctr"/>
          <a:lstStyle/>
          <a:p>
            <a:r>
              <a:rPr lang="es-ES" sz="1400" b="1">
                <a:solidFill>
                  <a:srgbClr val="FF0000"/>
                </a:solidFill>
                <a:latin typeface="Arial" charset="0"/>
              </a:rPr>
              <a:t>9</a:t>
            </a:r>
          </a:p>
        </p:txBody>
      </p:sp>
      <p:sp>
        <p:nvSpPr>
          <p:cNvPr id="148485" name="Text Box 5"/>
          <p:cNvSpPr txBox="1">
            <a:spLocks noChangeArrowheads="1"/>
          </p:cNvSpPr>
          <p:nvPr/>
        </p:nvSpPr>
        <p:spPr bwMode="auto">
          <a:xfrm>
            <a:off x="250825" y="2989263"/>
            <a:ext cx="3505200" cy="152400"/>
          </a:xfrm>
          <a:prstGeom prst="rect">
            <a:avLst/>
          </a:prstGeom>
          <a:noFill/>
          <a:ln w="9525">
            <a:noFill/>
            <a:miter lim="800000"/>
            <a:headEnd/>
            <a:tailEnd/>
          </a:ln>
          <a:effectLst/>
        </p:spPr>
        <p:txBody>
          <a:bodyPr lIns="0" tIns="0" rIns="0" bIns="0">
            <a:spAutoFit/>
            <a:flatTx/>
          </a:bodyPr>
          <a:lstStyle/>
          <a:p>
            <a:pPr algn="just">
              <a:spcBef>
                <a:spcPct val="50000"/>
              </a:spcBef>
            </a:pPr>
            <a:r>
              <a:rPr lang="es-ES" sz="1000" dirty="0">
                <a:solidFill>
                  <a:srgbClr val="000066"/>
                </a:solidFill>
                <a:latin typeface="Arial" charset="0"/>
              </a:rPr>
              <a:t>Sustituyendo la expresión </a:t>
            </a:r>
            <a:r>
              <a:rPr lang="es-ES" sz="1000" dirty="0">
                <a:solidFill>
                  <a:srgbClr val="FF0000"/>
                </a:solidFill>
                <a:latin typeface="Arial" charset="0"/>
              </a:rPr>
              <a:t>9</a:t>
            </a:r>
            <a:r>
              <a:rPr lang="es-ES" sz="1000" dirty="0">
                <a:solidFill>
                  <a:srgbClr val="000099"/>
                </a:solidFill>
                <a:latin typeface="Arial" charset="0"/>
              </a:rPr>
              <a:t> </a:t>
            </a:r>
            <a:r>
              <a:rPr lang="es-ES" sz="1000" dirty="0">
                <a:solidFill>
                  <a:srgbClr val="000066"/>
                </a:solidFill>
                <a:latin typeface="Arial" charset="0"/>
              </a:rPr>
              <a:t>en la </a:t>
            </a:r>
            <a:r>
              <a:rPr lang="es-ES" sz="1000" dirty="0">
                <a:solidFill>
                  <a:srgbClr val="FF0000"/>
                </a:solidFill>
                <a:latin typeface="Arial" charset="0"/>
              </a:rPr>
              <a:t>8</a:t>
            </a:r>
            <a:r>
              <a:rPr lang="es-ES" sz="1000" dirty="0">
                <a:solidFill>
                  <a:srgbClr val="000066"/>
                </a:solidFill>
                <a:latin typeface="Arial" charset="0"/>
              </a:rPr>
              <a:t>, se tendría:</a:t>
            </a:r>
          </a:p>
        </p:txBody>
      </p:sp>
      <p:sp>
        <p:nvSpPr>
          <p:cNvPr id="148486" name="Oval 6"/>
          <p:cNvSpPr>
            <a:spLocks noChangeAspect="1" noChangeArrowheads="1"/>
          </p:cNvSpPr>
          <p:nvPr/>
        </p:nvSpPr>
        <p:spPr bwMode="auto">
          <a:xfrm>
            <a:off x="611188" y="3716338"/>
            <a:ext cx="241300" cy="239712"/>
          </a:xfrm>
          <a:prstGeom prst="ellipse">
            <a:avLst/>
          </a:prstGeom>
          <a:noFill/>
          <a:ln w="25400">
            <a:solidFill>
              <a:srgbClr val="FF0000"/>
            </a:solidFill>
            <a:round/>
            <a:headEnd/>
            <a:tailEnd/>
          </a:ln>
          <a:effectLst/>
        </p:spPr>
        <p:txBody>
          <a:bodyPr wrap="none" anchor="ctr"/>
          <a:lstStyle/>
          <a:p>
            <a:r>
              <a:rPr lang="es-ES" sz="1400" b="1">
                <a:solidFill>
                  <a:srgbClr val="FF0000"/>
                </a:solidFill>
                <a:latin typeface="Arial" charset="0"/>
              </a:rPr>
              <a:t>10</a:t>
            </a:r>
          </a:p>
        </p:txBody>
      </p:sp>
      <p:grpSp>
        <p:nvGrpSpPr>
          <p:cNvPr id="148487" name="Group 7"/>
          <p:cNvGrpSpPr>
            <a:grpSpLocks/>
          </p:cNvGrpSpPr>
          <p:nvPr/>
        </p:nvGrpSpPr>
        <p:grpSpPr bwMode="auto">
          <a:xfrm>
            <a:off x="1042988" y="2014536"/>
            <a:ext cx="1166812" cy="879474"/>
            <a:chOff x="3152" y="2269"/>
            <a:chExt cx="735" cy="554"/>
          </a:xfrm>
        </p:grpSpPr>
        <p:sp>
          <p:nvSpPr>
            <p:cNvPr id="148488" name="Rectangle 8"/>
            <p:cNvSpPr>
              <a:spLocks noChangeAspect="1" noChangeArrowheads="1"/>
            </p:cNvSpPr>
            <p:nvPr/>
          </p:nvSpPr>
          <p:spPr bwMode="auto">
            <a:xfrm>
              <a:off x="3469" y="2269"/>
              <a:ext cx="416" cy="21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N·</a:t>
              </a:r>
              <a:r>
                <a:rPr lang="es-ES" sz="1800">
                  <a:solidFill>
                    <a:srgbClr val="000066"/>
                  </a:solidFill>
                  <a:latin typeface="Symbol" pitchFamily="18" charset="2"/>
                  <a:cs typeface="Arial" charset="0"/>
                </a:rPr>
                <a:t>m</a:t>
              </a:r>
              <a:r>
                <a:rPr lang="es-ES" sz="1800" baseline="-25000">
                  <a:solidFill>
                    <a:srgbClr val="000066"/>
                  </a:solidFill>
                  <a:latin typeface="Arial" charset="0"/>
                  <a:cs typeface="Arial" charset="0"/>
                </a:rPr>
                <a:t>o</a:t>
              </a:r>
              <a:r>
                <a:rPr lang="es-ES" sz="1800">
                  <a:solidFill>
                    <a:srgbClr val="000066"/>
                  </a:solidFill>
                  <a:latin typeface="Arial" charset="0"/>
                  <a:cs typeface="Arial" charset="0"/>
                </a:rPr>
                <a:t>·</a:t>
              </a:r>
              <a:r>
                <a:rPr lang="es-ES" sz="2000">
                  <a:solidFill>
                    <a:srgbClr val="000066"/>
                  </a:solidFill>
                  <a:cs typeface="Arial" charset="0"/>
                </a:rPr>
                <a:t>I</a:t>
              </a:r>
              <a:endParaRPr lang="es-ES" sz="1800">
                <a:solidFill>
                  <a:srgbClr val="000066"/>
                </a:solidFill>
                <a:latin typeface="Arial" charset="0"/>
                <a:cs typeface="Arial" charset="0"/>
              </a:endParaRPr>
            </a:p>
          </p:txBody>
        </p:sp>
        <p:sp>
          <p:nvSpPr>
            <p:cNvPr id="148489" name="Line 9"/>
            <p:cNvSpPr>
              <a:spLocks noChangeShapeType="1"/>
            </p:cNvSpPr>
            <p:nvPr/>
          </p:nvSpPr>
          <p:spPr bwMode="auto">
            <a:xfrm>
              <a:off x="3449" y="2496"/>
              <a:ext cx="438" cy="0"/>
            </a:xfrm>
            <a:prstGeom prst="line">
              <a:avLst/>
            </a:prstGeom>
            <a:noFill/>
            <a:ln w="9525">
              <a:solidFill>
                <a:srgbClr val="000099"/>
              </a:solidFill>
              <a:round/>
              <a:headEnd/>
              <a:tailEnd/>
            </a:ln>
            <a:effectLst/>
          </p:spPr>
          <p:txBody>
            <a:bodyPr wrap="none" lIns="18000" tIns="18000" rIns="18000" bIns="18000" anchor="ctr"/>
            <a:lstStyle/>
            <a:p>
              <a:endParaRPr lang="es-MX">
                <a:solidFill>
                  <a:srgbClr val="000066"/>
                </a:solidFill>
              </a:endParaRPr>
            </a:p>
          </p:txBody>
        </p:sp>
        <p:sp>
          <p:nvSpPr>
            <p:cNvPr id="148490" name="Rectangle 10"/>
            <p:cNvSpPr>
              <a:spLocks noChangeAspect="1" noChangeArrowheads="1"/>
            </p:cNvSpPr>
            <p:nvPr/>
          </p:nvSpPr>
          <p:spPr bwMode="auto">
            <a:xfrm>
              <a:off x="3152" y="2432"/>
              <a:ext cx="245"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B =</a:t>
              </a:r>
            </a:p>
          </p:txBody>
        </p:sp>
        <p:grpSp>
          <p:nvGrpSpPr>
            <p:cNvPr id="148491" name="Group 11"/>
            <p:cNvGrpSpPr>
              <a:grpSpLocks/>
            </p:cNvGrpSpPr>
            <p:nvPr/>
          </p:nvGrpSpPr>
          <p:grpSpPr bwMode="auto">
            <a:xfrm>
              <a:off x="3485" y="2520"/>
              <a:ext cx="392" cy="303"/>
              <a:chOff x="3560" y="1667"/>
              <a:chExt cx="392" cy="303"/>
            </a:xfrm>
          </p:grpSpPr>
          <p:sp>
            <p:nvSpPr>
              <p:cNvPr id="148492" name="AutoShape 12"/>
              <p:cNvSpPr>
                <a:spLocks noChangeArrowheads="1"/>
              </p:cNvSpPr>
              <p:nvPr/>
            </p:nvSpPr>
            <p:spPr bwMode="auto">
              <a:xfrm>
                <a:off x="3560" y="1688"/>
                <a:ext cx="182" cy="272"/>
              </a:xfrm>
              <a:prstGeom prst="bracketPair">
                <a:avLst>
                  <a:gd name="adj" fmla="val 16667"/>
                </a:avLst>
              </a:prstGeom>
              <a:noFill/>
              <a:ln w="9525">
                <a:solidFill>
                  <a:srgbClr val="000066"/>
                </a:solidFill>
                <a:round/>
                <a:headEnd/>
                <a:tailEnd/>
              </a:ln>
              <a:effectLst/>
            </p:spPr>
            <p:txBody>
              <a:bodyPr wrap="none" anchor="ctr"/>
              <a:lstStyle/>
              <a:p>
                <a:endParaRPr lang="es-MX">
                  <a:solidFill>
                    <a:srgbClr val="000066"/>
                  </a:solidFill>
                </a:endParaRPr>
              </a:p>
            </p:txBody>
          </p:sp>
          <p:sp>
            <p:nvSpPr>
              <p:cNvPr id="148493" name="Rectangle 13"/>
              <p:cNvSpPr>
                <a:spLocks noChangeAspect="1" noChangeArrowheads="1"/>
              </p:cNvSpPr>
              <p:nvPr/>
            </p:nvSpPr>
            <p:spPr bwMode="auto">
              <a:xfrm>
                <a:off x="3617" y="1671"/>
                <a:ext cx="86" cy="159"/>
              </a:xfrm>
              <a:prstGeom prst="rect">
                <a:avLst/>
              </a:prstGeom>
              <a:noFill/>
              <a:ln w="9525">
                <a:noFill/>
                <a:miter lim="800000"/>
                <a:headEnd/>
                <a:tailEnd/>
              </a:ln>
              <a:effectLst/>
            </p:spPr>
            <p:txBody>
              <a:bodyPr wrap="none" lIns="18000" tIns="18000" rIns="18000" bIns="18000">
                <a:spAutoFit/>
                <a:flatTx/>
              </a:bodyPr>
              <a:lstStyle/>
              <a:p>
                <a:pPr algn="l"/>
                <a:r>
                  <a:rPr lang="es-ES" sz="1400" b="1">
                    <a:solidFill>
                      <a:srgbClr val="000066"/>
                    </a:solidFill>
                    <a:latin typeface="Arial" charset="0"/>
                    <a:cs typeface="Arial" charset="0"/>
                  </a:rPr>
                  <a:t>5</a:t>
                </a:r>
                <a:endParaRPr lang="es-ES" sz="1400" b="1">
                  <a:solidFill>
                    <a:srgbClr val="000066"/>
                  </a:solidFill>
                  <a:latin typeface="Symbol" pitchFamily="18" charset="2"/>
                </a:endParaRPr>
              </a:p>
            </p:txBody>
          </p:sp>
          <p:sp>
            <p:nvSpPr>
              <p:cNvPr id="148494" name="Line 14"/>
              <p:cNvSpPr>
                <a:spLocks noChangeShapeType="1"/>
              </p:cNvSpPr>
              <p:nvPr/>
            </p:nvSpPr>
            <p:spPr bwMode="auto">
              <a:xfrm>
                <a:off x="3586" y="1829"/>
                <a:ext cx="143" cy="0"/>
              </a:xfrm>
              <a:prstGeom prst="line">
                <a:avLst/>
              </a:prstGeom>
              <a:noFill/>
              <a:ln w="9525">
                <a:solidFill>
                  <a:srgbClr val="000099"/>
                </a:solidFill>
                <a:round/>
                <a:headEnd/>
                <a:tailEnd/>
              </a:ln>
              <a:effectLst/>
            </p:spPr>
            <p:txBody>
              <a:bodyPr wrap="none" lIns="18000" tIns="18000" rIns="18000" bIns="18000" anchor="ctr"/>
              <a:lstStyle/>
              <a:p>
                <a:endParaRPr lang="es-MX">
                  <a:solidFill>
                    <a:srgbClr val="000066"/>
                  </a:solidFill>
                </a:endParaRPr>
              </a:p>
            </p:txBody>
          </p:sp>
          <p:sp>
            <p:nvSpPr>
              <p:cNvPr id="148495" name="Rectangle 15"/>
              <p:cNvSpPr>
                <a:spLocks noChangeAspect="1" noChangeArrowheads="1"/>
              </p:cNvSpPr>
              <p:nvPr/>
            </p:nvSpPr>
            <p:spPr bwMode="auto">
              <a:xfrm>
                <a:off x="3616" y="1811"/>
                <a:ext cx="86" cy="159"/>
              </a:xfrm>
              <a:prstGeom prst="rect">
                <a:avLst/>
              </a:prstGeom>
              <a:noFill/>
              <a:ln w="9525">
                <a:noFill/>
                <a:miter lim="800000"/>
                <a:headEnd/>
                <a:tailEnd/>
              </a:ln>
              <a:effectLst/>
            </p:spPr>
            <p:txBody>
              <a:bodyPr wrap="none" lIns="18000" tIns="18000" rIns="18000" bIns="18000">
                <a:spAutoFit/>
                <a:flatTx/>
              </a:bodyPr>
              <a:lstStyle/>
              <a:p>
                <a:pPr algn="l"/>
                <a:r>
                  <a:rPr lang="es-ES" sz="1400" b="1">
                    <a:solidFill>
                      <a:srgbClr val="000066"/>
                    </a:solidFill>
                    <a:latin typeface="Arial" charset="0"/>
                    <a:cs typeface="Arial" charset="0"/>
                  </a:rPr>
                  <a:t>4</a:t>
                </a:r>
                <a:endParaRPr lang="es-ES" sz="1400" b="1">
                  <a:solidFill>
                    <a:srgbClr val="000066"/>
                  </a:solidFill>
                  <a:latin typeface="Symbol" pitchFamily="18" charset="2"/>
                </a:endParaRPr>
              </a:p>
            </p:txBody>
          </p:sp>
          <p:grpSp>
            <p:nvGrpSpPr>
              <p:cNvPr id="148496" name="Group 16"/>
              <p:cNvGrpSpPr>
                <a:grpSpLocks/>
              </p:cNvGrpSpPr>
              <p:nvPr/>
            </p:nvGrpSpPr>
            <p:grpSpPr bwMode="auto">
              <a:xfrm>
                <a:off x="3757" y="1667"/>
                <a:ext cx="62" cy="172"/>
                <a:chOff x="3993" y="1625"/>
                <a:chExt cx="62" cy="172"/>
              </a:xfrm>
            </p:grpSpPr>
            <p:grpSp>
              <p:nvGrpSpPr>
                <p:cNvPr id="148497" name="Group 17"/>
                <p:cNvGrpSpPr>
                  <a:grpSpLocks/>
                </p:cNvGrpSpPr>
                <p:nvPr/>
              </p:nvGrpSpPr>
              <p:grpSpPr bwMode="auto">
                <a:xfrm>
                  <a:off x="3993" y="1625"/>
                  <a:ext cx="59" cy="100"/>
                  <a:chOff x="3993" y="1625"/>
                  <a:chExt cx="59" cy="100"/>
                </a:xfrm>
              </p:grpSpPr>
              <p:sp>
                <p:nvSpPr>
                  <p:cNvPr id="148498" name="Line 18"/>
                  <p:cNvSpPr>
                    <a:spLocks noChangeShapeType="1"/>
                  </p:cNvSpPr>
                  <p:nvPr/>
                </p:nvSpPr>
                <p:spPr bwMode="auto">
                  <a:xfrm>
                    <a:off x="4000" y="1680"/>
                    <a:ext cx="43" cy="0"/>
                  </a:xfrm>
                  <a:prstGeom prst="line">
                    <a:avLst/>
                  </a:prstGeom>
                  <a:noFill/>
                  <a:ln w="9525">
                    <a:solidFill>
                      <a:srgbClr val="000099"/>
                    </a:solidFill>
                    <a:round/>
                    <a:headEnd/>
                    <a:tailEnd/>
                  </a:ln>
                  <a:effectLst/>
                </p:spPr>
                <p:txBody>
                  <a:bodyPr wrap="none" lIns="18000" tIns="18000" rIns="18000" bIns="18000" anchor="ctr"/>
                  <a:lstStyle/>
                  <a:p>
                    <a:endParaRPr lang="es-MX">
                      <a:solidFill>
                        <a:srgbClr val="000066"/>
                      </a:solidFill>
                    </a:endParaRPr>
                  </a:p>
                </p:txBody>
              </p:sp>
              <p:sp>
                <p:nvSpPr>
                  <p:cNvPr id="148499" name="Rectangle 19"/>
                  <p:cNvSpPr>
                    <a:spLocks noChangeAspect="1" noChangeArrowheads="1"/>
                  </p:cNvSpPr>
                  <p:nvPr/>
                </p:nvSpPr>
                <p:spPr bwMode="auto">
                  <a:xfrm>
                    <a:off x="3993" y="1625"/>
                    <a:ext cx="59" cy="100"/>
                  </a:xfrm>
                  <a:prstGeom prst="rect">
                    <a:avLst/>
                  </a:prstGeom>
                  <a:noFill/>
                  <a:ln w="9525">
                    <a:noFill/>
                    <a:miter lim="800000"/>
                    <a:headEnd/>
                    <a:tailEnd/>
                  </a:ln>
                  <a:effectLst/>
                </p:spPr>
                <p:txBody>
                  <a:bodyPr wrap="none" lIns="18000" tIns="18000" rIns="18000" bIns="18000">
                    <a:spAutoFit/>
                    <a:flatTx/>
                  </a:bodyPr>
                  <a:lstStyle/>
                  <a:p>
                    <a:pPr algn="l"/>
                    <a:r>
                      <a:rPr lang="es-ES" sz="1200" baseline="30000">
                        <a:solidFill>
                          <a:srgbClr val="000066"/>
                        </a:solidFill>
                        <a:latin typeface="Arial" charset="0"/>
                        <a:cs typeface="Arial" charset="0"/>
                      </a:rPr>
                      <a:t>3</a:t>
                    </a:r>
                  </a:p>
                </p:txBody>
              </p:sp>
            </p:grpSp>
            <p:sp>
              <p:nvSpPr>
                <p:cNvPr id="148500" name="Rectangle 20"/>
                <p:cNvSpPr>
                  <a:spLocks noChangeAspect="1" noChangeArrowheads="1"/>
                </p:cNvSpPr>
                <p:nvPr/>
              </p:nvSpPr>
              <p:spPr bwMode="auto">
                <a:xfrm>
                  <a:off x="3996" y="1697"/>
                  <a:ext cx="59" cy="100"/>
                </a:xfrm>
                <a:prstGeom prst="rect">
                  <a:avLst/>
                </a:prstGeom>
                <a:noFill/>
                <a:ln w="9525">
                  <a:noFill/>
                  <a:miter lim="800000"/>
                  <a:headEnd/>
                  <a:tailEnd/>
                </a:ln>
                <a:effectLst/>
              </p:spPr>
              <p:txBody>
                <a:bodyPr wrap="none" lIns="18000" tIns="18000" rIns="18000" bIns="18000">
                  <a:spAutoFit/>
                  <a:flatTx/>
                </a:bodyPr>
                <a:lstStyle/>
                <a:p>
                  <a:pPr algn="l"/>
                  <a:r>
                    <a:rPr lang="es-ES" sz="1200" baseline="30000">
                      <a:solidFill>
                        <a:srgbClr val="000066"/>
                      </a:solidFill>
                      <a:latin typeface="Arial" charset="0"/>
                      <a:cs typeface="Arial" charset="0"/>
                    </a:rPr>
                    <a:t>2</a:t>
                  </a:r>
                </a:p>
              </p:txBody>
            </p:sp>
          </p:grpSp>
          <p:sp>
            <p:nvSpPr>
              <p:cNvPr id="148501" name="Rectangle 21"/>
              <p:cNvSpPr>
                <a:spLocks noChangeAspect="1" noChangeArrowheads="1"/>
              </p:cNvSpPr>
              <p:nvPr/>
            </p:nvSpPr>
            <p:spPr bwMode="auto">
              <a:xfrm>
                <a:off x="3800" y="1729"/>
                <a:ext cx="152"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·a</a:t>
                </a:r>
              </a:p>
            </p:txBody>
          </p:sp>
        </p:grpSp>
      </p:grpSp>
      <p:grpSp>
        <p:nvGrpSpPr>
          <p:cNvPr id="148502" name="Group 22"/>
          <p:cNvGrpSpPr>
            <a:grpSpLocks/>
          </p:cNvGrpSpPr>
          <p:nvPr/>
        </p:nvGrpSpPr>
        <p:grpSpPr bwMode="auto">
          <a:xfrm>
            <a:off x="1042988" y="3357560"/>
            <a:ext cx="1828800" cy="825499"/>
            <a:chOff x="3005" y="2931"/>
            <a:chExt cx="1152" cy="520"/>
          </a:xfrm>
        </p:grpSpPr>
        <p:sp>
          <p:nvSpPr>
            <p:cNvPr id="148503" name="Rectangle 23"/>
            <p:cNvSpPr>
              <a:spLocks noChangeAspect="1" noChangeArrowheads="1"/>
            </p:cNvSpPr>
            <p:nvPr/>
          </p:nvSpPr>
          <p:spPr bwMode="auto">
            <a:xfrm>
              <a:off x="3434" y="3234"/>
              <a:ext cx="625" cy="217"/>
            </a:xfrm>
            <a:prstGeom prst="rect">
              <a:avLst/>
            </a:prstGeom>
            <a:noFill/>
            <a:ln w="9525">
              <a:noFill/>
              <a:miter lim="800000"/>
              <a:headEnd/>
              <a:tailEnd/>
            </a:ln>
            <a:effectLst/>
          </p:spPr>
          <p:txBody>
            <a:bodyPr wrap="none" lIns="18000" tIns="18000" rIns="18000" bIns="18000">
              <a:spAutoFit/>
              <a:flatTx/>
            </a:bodyPr>
            <a:lstStyle/>
            <a:p>
              <a:pPr algn="l"/>
              <a:r>
                <a:rPr lang="es-ES" sz="1800" dirty="0">
                  <a:solidFill>
                    <a:srgbClr val="000066"/>
                  </a:solidFill>
                  <a:latin typeface="Arial" charset="0"/>
                  <a:cs typeface="Arial" charset="0"/>
                </a:rPr>
                <a:t>(</a:t>
              </a:r>
              <a:r>
                <a:rPr lang="es-ES" sz="1800" dirty="0" err="1">
                  <a:solidFill>
                    <a:srgbClr val="000066"/>
                  </a:solidFill>
                  <a:latin typeface="Arial" charset="0"/>
                  <a:cs typeface="Arial" charset="0"/>
                </a:rPr>
                <a:t>N·</a:t>
              </a:r>
              <a:r>
                <a:rPr lang="es-ES" sz="1800" dirty="0" err="1">
                  <a:solidFill>
                    <a:srgbClr val="000066"/>
                  </a:solidFill>
                  <a:latin typeface="Symbol" pitchFamily="18" charset="2"/>
                  <a:cs typeface="Arial" charset="0"/>
                </a:rPr>
                <a:t>m</a:t>
              </a:r>
              <a:r>
                <a:rPr lang="es-ES" sz="1800" baseline="-25000" dirty="0" err="1">
                  <a:solidFill>
                    <a:srgbClr val="000066"/>
                  </a:solidFill>
                  <a:latin typeface="Arial" charset="0"/>
                  <a:cs typeface="Arial" charset="0"/>
                </a:rPr>
                <a:t>o</a:t>
              </a:r>
              <a:r>
                <a:rPr lang="es-ES" sz="1800" dirty="0" err="1">
                  <a:solidFill>
                    <a:srgbClr val="000066"/>
                  </a:solidFill>
                  <a:latin typeface="Arial" charset="0"/>
                  <a:cs typeface="Arial" charset="0"/>
                </a:rPr>
                <a:t>·</a:t>
              </a:r>
              <a:r>
                <a:rPr lang="es-ES" sz="2000" dirty="0" err="1">
                  <a:solidFill>
                    <a:srgbClr val="000066"/>
                  </a:solidFill>
                  <a:cs typeface="Arial" charset="0"/>
                </a:rPr>
                <a:t>I</a:t>
              </a:r>
              <a:r>
                <a:rPr lang="es-ES" sz="2000" dirty="0" err="1">
                  <a:solidFill>
                    <a:srgbClr val="000066"/>
                  </a:solidFill>
                  <a:latin typeface="Arial" charset="0"/>
                  <a:cs typeface="Arial" charset="0"/>
                </a:rPr>
                <a:t>·r</a:t>
              </a:r>
              <a:r>
                <a:rPr lang="es-ES" sz="2000" dirty="0">
                  <a:solidFill>
                    <a:srgbClr val="000066"/>
                  </a:solidFill>
                  <a:latin typeface="Arial" charset="0"/>
                  <a:cs typeface="Arial" charset="0"/>
                </a:rPr>
                <a:t>)</a:t>
              </a:r>
              <a:endParaRPr lang="es-ES" sz="1400" baseline="30000" dirty="0">
                <a:solidFill>
                  <a:srgbClr val="000066"/>
                </a:solidFill>
                <a:latin typeface="Arial" charset="0"/>
                <a:cs typeface="Arial" charset="0"/>
              </a:endParaRPr>
            </a:p>
          </p:txBody>
        </p:sp>
        <p:sp>
          <p:nvSpPr>
            <p:cNvPr id="148504" name="Rectangle 24"/>
            <p:cNvSpPr>
              <a:spLocks noChangeAspect="1" noChangeArrowheads="1"/>
            </p:cNvSpPr>
            <p:nvPr/>
          </p:nvSpPr>
          <p:spPr bwMode="auto">
            <a:xfrm>
              <a:off x="3036" y="3015"/>
              <a:ext cx="104"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q</a:t>
              </a:r>
              <a:endParaRPr lang="es-ES" sz="1800">
                <a:solidFill>
                  <a:srgbClr val="000066"/>
                </a:solidFill>
                <a:latin typeface="Symbol" pitchFamily="18" charset="2"/>
              </a:endParaRPr>
            </a:p>
          </p:txBody>
        </p:sp>
        <p:sp>
          <p:nvSpPr>
            <p:cNvPr id="148505" name="Rectangle 25"/>
            <p:cNvSpPr>
              <a:spLocks noChangeAspect="1" noChangeArrowheads="1"/>
            </p:cNvSpPr>
            <p:nvPr/>
          </p:nvSpPr>
          <p:spPr bwMode="auto">
            <a:xfrm>
              <a:off x="3198" y="3137"/>
              <a:ext cx="108"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a:t>
              </a:r>
            </a:p>
          </p:txBody>
        </p:sp>
        <p:sp>
          <p:nvSpPr>
            <p:cNvPr id="148506" name="Rectangle 26"/>
            <p:cNvSpPr>
              <a:spLocks noChangeAspect="1" noChangeArrowheads="1"/>
            </p:cNvSpPr>
            <p:nvPr/>
          </p:nvSpPr>
          <p:spPr bwMode="auto">
            <a:xfrm>
              <a:off x="3402" y="2976"/>
              <a:ext cx="318" cy="21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2·</a:t>
              </a:r>
              <a:r>
                <a:rPr lang="es-ES" sz="2000">
                  <a:solidFill>
                    <a:srgbClr val="000066"/>
                  </a:solidFill>
                  <a:cs typeface="Arial" charset="0"/>
                </a:rPr>
                <a:t>V</a:t>
              </a:r>
              <a:r>
                <a:rPr lang="es-ES" sz="1800">
                  <a:solidFill>
                    <a:srgbClr val="000066"/>
                  </a:solidFill>
                  <a:latin typeface="Arial" charset="0"/>
                  <a:cs typeface="Arial" charset="0"/>
                </a:rPr>
                <a:t>·</a:t>
              </a:r>
            </a:p>
          </p:txBody>
        </p:sp>
        <p:sp>
          <p:nvSpPr>
            <p:cNvPr id="148507" name="Line 27"/>
            <p:cNvSpPr>
              <a:spLocks noChangeShapeType="1"/>
            </p:cNvSpPr>
            <p:nvPr/>
          </p:nvSpPr>
          <p:spPr bwMode="auto">
            <a:xfrm>
              <a:off x="3005" y="3237"/>
              <a:ext cx="165" cy="0"/>
            </a:xfrm>
            <a:prstGeom prst="line">
              <a:avLst/>
            </a:prstGeom>
            <a:noFill/>
            <a:ln w="9525">
              <a:solidFill>
                <a:srgbClr val="000099"/>
              </a:solidFill>
              <a:round/>
              <a:headEnd/>
              <a:tailEnd/>
            </a:ln>
            <a:effectLst/>
          </p:spPr>
          <p:txBody>
            <a:bodyPr wrap="none" lIns="18000" tIns="18000" rIns="18000" bIns="18000" anchor="ctr"/>
            <a:lstStyle/>
            <a:p>
              <a:endParaRPr lang="es-MX">
                <a:solidFill>
                  <a:srgbClr val="000066"/>
                </a:solidFill>
              </a:endParaRPr>
            </a:p>
          </p:txBody>
        </p:sp>
        <p:sp>
          <p:nvSpPr>
            <p:cNvPr id="148508" name="Rectangle 28"/>
            <p:cNvSpPr>
              <a:spLocks noChangeAspect="1" noChangeArrowheads="1"/>
            </p:cNvSpPr>
            <p:nvPr/>
          </p:nvSpPr>
          <p:spPr bwMode="auto">
            <a:xfrm>
              <a:off x="3016" y="3203"/>
              <a:ext cx="144"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m</a:t>
              </a:r>
              <a:endParaRPr lang="es-ES" sz="1800">
                <a:solidFill>
                  <a:srgbClr val="000066"/>
                </a:solidFill>
                <a:latin typeface="Symbol" pitchFamily="18" charset="2"/>
              </a:endParaRPr>
            </a:p>
          </p:txBody>
        </p:sp>
        <p:sp>
          <p:nvSpPr>
            <p:cNvPr id="148509" name="Line 29"/>
            <p:cNvSpPr>
              <a:spLocks noChangeShapeType="1"/>
            </p:cNvSpPr>
            <p:nvPr/>
          </p:nvSpPr>
          <p:spPr bwMode="auto">
            <a:xfrm>
              <a:off x="3379" y="3249"/>
              <a:ext cx="778" cy="0"/>
            </a:xfrm>
            <a:prstGeom prst="line">
              <a:avLst/>
            </a:prstGeom>
            <a:noFill/>
            <a:ln w="9525">
              <a:solidFill>
                <a:srgbClr val="000066"/>
              </a:solidFill>
              <a:round/>
              <a:headEnd/>
              <a:tailEnd/>
            </a:ln>
            <a:effectLst/>
          </p:spPr>
          <p:txBody>
            <a:bodyPr wrap="none" lIns="18000" tIns="18000" rIns="18000" bIns="18000" anchor="ctr"/>
            <a:lstStyle/>
            <a:p>
              <a:endParaRPr lang="es-MX">
                <a:solidFill>
                  <a:srgbClr val="000066"/>
                </a:solidFill>
              </a:endParaRPr>
            </a:p>
          </p:txBody>
        </p:sp>
        <p:sp>
          <p:nvSpPr>
            <p:cNvPr id="148510" name="AutoShape 30"/>
            <p:cNvSpPr>
              <a:spLocks noChangeArrowheads="1"/>
            </p:cNvSpPr>
            <p:nvPr/>
          </p:nvSpPr>
          <p:spPr bwMode="auto">
            <a:xfrm>
              <a:off x="3722" y="2952"/>
              <a:ext cx="182" cy="272"/>
            </a:xfrm>
            <a:prstGeom prst="bracketPair">
              <a:avLst>
                <a:gd name="adj" fmla="val 16667"/>
              </a:avLst>
            </a:prstGeom>
            <a:noFill/>
            <a:ln w="9525">
              <a:solidFill>
                <a:srgbClr val="000066"/>
              </a:solidFill>
              <a:round/>
              <a:headEnd/>
              <a:tailEnd/>
            </a:ln>
            <a:effectLst/>
          </p:spPr>
          <p:txBody>
            <a:bodyPr wrap="none" anchor="ctr"/>
            <a:lstStyle/>
            <a:p>
              <a:endParaRPr lang="es-MX">
                <a:solidFill>
                  <a:srgbClr val="000066"/>
                </a:solidFill>
              </a:endParaRPr>
            </a:p>
          </p:txBody>
        </p:sp>
        <p:sp>
          <p:nvSpPr>
            <p:cNvPr id="148511" name="Rectangle 31"/>
            <p:cNvSpPr>
              <a:spLocks noChangeAspect="1" noChangeArrowheads="1"/>
            </p:cNvSpPr>
            <p:nvPr/>
          </p:nvSpPr>
          <p:spPr bwMode="auto">
            <a:xfrm>
              <a:off x="3779" y="2935"/>
              <a:ext cx="86" cy="159"/>
            </a:xfrm>
            <a:prstGeom prst="rect">
              <a:avLst/>
            </a:prstGeom>
            <a:noFill/>
            <a:ln w="9525">
              <a:noFill/>
              <a:miter lim="800000"/>
              <a:headEnd/>
              <a:tailEnd/>
            </a:ln>
            <a:effectLst/>
          </p:spPr>
          <p:txBody>
            <a:bodyPr wrap="none" lIns="18000" tIns="18000" rIns="18000" bIns="18000">
              <a:spAutoFit/>
              <a:flatTx/>
            </a:bodyPr>
            <a:lstStyle/>
            <a:p>
              <a:pPr algn="l"/>
              <a:r>
                <a:rPr lang="es-ES" sz="1400" b="1">
                  <a:solidFill>
                    <a:srgbClr val="000066"/>
                  </a:solidFill>
                  <a:latin typeface="Arial" charset="0"/>
                  <a:cs typeface="Arial" charset="0"/>
                </a:rPr>
                <a:t>5</a:t>
              </a:r>
              <a:endParaRPr lang="es-ES" sz="1400" b="1">
                <a:solidFill>
                  <a:srgbClr val="000066"/>
                </a:solidFill>
                <a:latin typeface="Symbol" pitchFamily="18" charset="2"/>
              </a:endParaRPr>
            </a:p>
          </p:txBody>
        </p:sp>
        <p:sp>
          <p:nvSpPr>
            <p:cNvPr id="148512" name="Line 32"/>
            <p:cNvSpPr>
              <a:spLocks noChangeShapeType="1"/>
            </p:cNvSpPr>
            <p:nvPr/>
          </p:nvSpPr>
          <p:spPr bwMode="auto">
            <a:xfrm>
              <a:off x="3748" y="3093"/>
              <a:ext cx="143" cy="0"/>
            </a:xfrm>
            <a:prstGeom prst="line">
              <a:avLst/>
            </a:prstGeom>
            <a:noFill/>
            <a:ln w="9525">
              <a:solidFill>
                <a:srgbClr val="000099"/>
              </a:solidFill>
              <a:round/>
              <a:headEnd/>
              <a:tailEnd/>
            </a:ln>
            <a:effectLst/>
          </p:spPr>
          <p:txBody>
            <a:bodyPr wrap="none" lIns="18000" tIns="18000" rIns="18000" bIns="18000" anchor="ctr"/>
            <a:lstStyle/>
            <a:p>
              <a:endParaRPr lang="es-MX">
                <a:solidFill>
                  <a:srgbClr val="000066"/>
                </a:solidFill>
              </a:endParaRPr>
            </a:p>
          </p:txBody>
        </p:sp>
        <p:sp>
          <p:nvSpPr>
            <p:cNvPr id="148513" name="Rectangle 33"/>
            <p:cNvSpPr>
              <a:spLocks noChangeAspect="1" noChangeArrowheads="1"/>
            </p:cNvSpPr>
            <p:nvPr/>
          </p:nvSpPr>
          <p:spPr bwMode="auto">
            <a:xfrm>
              <a:off x="3778" y="3075"/>
              <a:ext cx="86" cy="159"/>
            </a:xfrm>
            <a:prstGeom prst="rect">
              <a:avLst/>
            </a:prstGeom>
            <a:noFill/>
            <a:ln w="9525">
              <a:noFill/>
              <a:miter lim="800000"/>
              <a:headEnd/>
              <a:tailEnd/>
            </a:ln>
            <a:effectLst/>
          </p:spPr>
          <p:txBody>
            <a:bodyPr wrap="none" lIns="18000" tIns="18000" rIns="18000" bIns="18000">
              <a:spAutoFit/>
              <a:flatTx/>
            </a:bodyPr>
            <a:lstStyle/>
            <a:p>
              <a:pPr algn="l"/>
              <a:r>
                <a:rPr lang="es-ES" sz="1400" b="1">
                  <a:solidFill>
                    <a:srgbClr val="000066"/>
                  </a:solidFill>
                  <a:latin typeface="Arial" charset="0"/>
                  <a:cs typeface="Arial" charset="0"/>
                </a:rPr>
                <a:t>4</a:t>
              </a:r>
              <a:endParaRPr lang="es-ES" sz="1400" b="1">
                <a:solidFill>
                  <a:srgbClr val="000066"/>
                </a:solidFill>
                <a:latin typeface="Symbol" pitchFamily="18" charset="2"/>
              </a:endParaRPr>
            </a:p>
          </p:txBody>
        </p:sp>
        <p:sp>
          <p:nvSpPr>
            <p:cNvPr id="148514" name="Rectangle 34"/>
            <p:cNvSpPr>
              <a:spLocks noChangeAspect="1" noChangeArrowheads="1"/>
            </p:cNvSpPr>
            <p:nvPr/>
          </p:nvSpPr>
          <p:spPr bwMode="auto">
            <a:xfrm>
              <a:off x="3919" y="2931"/>
              <a:ext cx="65" cy="113"/>
            </a:xfrm>
            <a:prstGeom prst="rect">
              <a:avLst/>
            </a:prstGeom>
            <a:noFill/>
            <a:ln w="9525">
              <a:noFill/>
              <a:miter lim="800000"/>
              <a:headEnd/>
              <a:tailEnd/>
            </a:ln>
            <a:effectLst/>
          </p:spPr>
          <p:txBody>
            <a:bodyPr wrap="none" lIns="18000" tIns="18000" rIns="18000" bIns="18000">
              <a:spAutoFit/>
              <a:flatTx/>
            </a:bodyPr>
            <a:lstStyle/>
            <a:p>
              <a:pPr algn="l"/>
              <a:r>
                <a:rPr lang="es-ES" sz="1400" baseline="30000">
                  <a:solidFill>
                    <a:srgbClr val="000066"/>
                  </a:solidFill>
                  <a:latin typeface="Arial" charset="0"/>
                  <a:cs typeface="Arial" charset="0"/>
                </a:rPr>
                <a:t>3</a:t>
              </a:r>
            </a:p>
          </p:txBody>
        </p:sp>
        <p:sp>
          <p:nvSpPr>
            <p:cNvPr id="148515" name="Rectangle 35"/>
            <p:cNvSpPr>
              <a:spLocks noChangeAspect="1" noChangeArrowheads="1"/>
            </p:cNvSpPr>
            <p:nvPr/>
          </p:nvSpPr>
          <p:spPr bwMode="auto">
            <a:xfrm>
              <a:off x="4088" y="3036"/>
              <a:ext cx="65" cy="113"/>
            </a:xfrm>
            <a:prstGeom prst="rect">
              <a:avLst/>
            </a:prstGeom>
            <a:noFill/>
            <a:ln w="9525">
              <a:noFill/>
              <a:miter lim="800000"/>
              <a:headEnd/>
              <a:tailEnd/>
            </a:ln>
            <a:effectLst/>
          </p:spPr>
          <p:txBody>
            <a:bodyPr wrap="none" lIns="18000" tIns="18000" rIns="18000" bIns="18000">
              <a:spAutoFit/>
              <a:flatTx/>
            </a:bodyPr>
            <a:lstStyle/>
            <a:p>
              <a:pPr algn="l"/>
              <a:r>
                <a:rPr lang="es-ES" sz="1400" baseline="30000">
                  <a:solidFill>
                    <a:srgbClr val="000066"/>
                  </a:solidFill>
                  <a:latin typeface="Arial" charset="0"/>
                  <a:cs typeface="Arial" charset="0"/>
                </a:rPr>
                <a:t>2</a:t>
              </a:r>
            </a:p>
          </p:txBody>
        </p:sp>
        <p:sp>
          <p:nvSpPr>
            <p:cNvPr id="148516" name="Rectangle 36"/>
            <p:cNvSpPr>
              <a:spLocks noChangeAspect="1" noChangeArrowheads="1"/>
            </p:cNvSpPr>
            <p:nvPr/>
          </p:nvSpPr>
          <p:spPr bwMode="auto">
            <a:xfrm>
              <a:off x="3962" y="2993"/>
              <a:ext cx="152"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·a</a:t>
              </a:r>
            </a:p>
          </p:txBody>
        </p:sp>
        <p:sp>
          <p:nvSpPr>
            <p:cNvPr id="148517" name="Rectangle 37"/>
            <p:cNvSpPr>
              <a:spLocks noChangeAspect="1" noChangeArrowheads="1"/>
            </p:cNvSpPr>
            <p:nvPr/>
          </p:nvSpPr>
          <p:spPr bwMode="auto">
            <a:xfrm>
              <a:off x="4032" y="3271"/>
              <a:ext cx="65" cy="113"/>
            </a:xfrm>
            <a:prstGeom prst="rect">
              <a:avLst/>
            </a:prstGeom>
            <a:noFill/>
            <a:ln w="9525">
              <a:noFill/>
              <a:miter lim="800000"/>
              <a:headEnd/>
              <a:tailEnd/>
            </a:ln>
            <a:effectLst/>
          </p:spPr>
          <p:txBody>
            <a:bodyPr wrap="none" lIns="18000" tIns="18000" rIns="18000" bIns="18000">
              <a:spAutoFit/>
              <a:flatTx/>
            </a:bodyPr>
            <a:lstStyle/>
            <a:p>
              <a:pPr algn="l"/>
              <a:r>
                <a:rPr lang="es-ES" sz="1400" baseline="30000" dirty="0">
                  <a:solidFill>
                    <a:srgbClr val="000066"/>
                  </a:solidFill>
                  <a:latin typeface="Arial" charset="0"/>
                  <a:cs typeface="Arial" charset="0"/>
                </a:rPr>
                <a:t>2</a:t>
              </a:r>
            </a:p>
          </p:txBody>
        </p:sp>
      </p:grpSp>
      <p:sp>
        <p:nvSpPr>
          <p:cNvPr id="148518" name="Text Box 38"/>
          <p:cNvSpPr txBox="1">
            <a:spLocks noChangeArrowheads="1"/>
          </p:cNvSpPr>
          <p:nvPr/>
        </p:nvSpPr>
        <p:spPr bwMode="auto">
          <a:xfrm>
            <a:off x="250825" y="4429125"/>
            <a:ext cx="3505200" cy="1754326"/>
          </a:xfrm>
          <a:prstGeom prst="rect">
            <a:avLst/>
          </a:prstGeom>
          <a:noFill/>
          <a:ln w="9525">
            <a:noFill/>
            <a:miter lim="800000"/>
            <a:headEnd/>
            <a:tailEnd/>
          </a:ln>
          <a:effectLst/>
        </p:spPr>
        <p:txBody>
          <a:bodyPr lIns="0" tIns="0" rIns="0" bIns="0">
            <a:spAutoFit/>
            <a:flatTx/>
          </a:bodyPr>
          <a:lstStyle/>
          <a:p>
            <a:pPr algn="just">
              <a:spcBef>
                <a:spcPct val="50000"/>
              </a:spcBef>
            </a:pPr>
            <a:r>
              <a:rPr lang="es-ES" sz="1200" dirty="0">
                <a:solidFill>
                  <a:srgbClr val="000066"/>
                </a:solidFill>
                <a:latin typeface="Arial" pitchFamily="34" charset="0"/>
                <a:cs typeface="Arial" pitchFamily="34" charset="0"/>
              </a:rPr>
              <a:t>a = 0.14 [m]</a:t>
            </a:r>
          </a:p>
          <a:p>
            <a:pPr algn="just">
              <a:spcBef>
                <a:spcPct val="50000"/>
              </a:spcBef>
            </a:pPr>
            <a:r>
              <a:rPr lang="es-ES" sz="1200" dirty="0">
                <a:solidFill>
                  <a:srgbClr val="000066"/>
                </a:solidFill>
                <a:latin typeface="Arial" pitchFamily="34" charset="0"/>
                <a:cs typeface="Arial" pitchFamily="34" charset="0"/>
              </a:rPr>
              <a:t>N = 130</a:t>
            </a:r>
          </a:p>
          <a:p>
            <a:pPr algn="just">
              <a:spcBef>
                <a:spcPct val="50000"/>
              </a:spcBef>
            </a:pPr>
            <a:r>
              <a:rPr lang="es-ES" sz="1200" dirty="0" err="1">
                <a:solidFill>
                  <a:srgbClr val="000066"/>
                </a:solidFill>
                <a:latin typeface="Symbol" pitchFamily="18" charset="2"/>
                <a:cs typeface="Arial" charset="0"/>
              </a:rPr>
              <a:t>m</a:t>
            </a:r>
            <a:r>
              <a:rPr lang="es-ES" sz="1200" baseline="-25000" dirty="0" err="1">
                <a:solidFill>
                  <a:srgbClr val="000066"/>
                </a:solidFill>
                <a:latin typeface="Arial" charset="0"/>
                <a:cs typeface="Arial" charset="0"/>
              </a:rPr>
              <a:t>o</a:t>
            </a:r>
            <a:r>
              <a:rPr lang="es-ES" sz="1200" dirty="0">
                <a:solidFill>
                  <a:srgbClr val="000066"/>
                </a:solidFill>
                <a:latin typeface="Arial" charset="0"/>
                <a:cs typeface="Arial" charset="0"/>
              </a:rPr>
              <a:t>= 4</a:t>
            </a:r>
            <a:r>
              <a:rPr lang="es-ES" sz="1200" dirty="0">
                <a:solidFill>
                  <a:srgbClr val="000066"/>
                </a:solidFill>
                <a:latin typeface="Symbol" pitchFamily="18" charset="2"/>
                <a:cs typeface="Arial" charset="0"/>
              </a:rPr>
              <a:t>p</a:t>
            </a:r>
            <a:r>
              <a:rPr lang="es-ES" sz="1200" dirty="0">
                <a:solidFill>
                  <a:srgbClr val="000066"/>
                </a:solidFill>
                <a:latin typeface="Arial" charset="0"/>
                <a:cs typeface="Arial" charset="0"/>
              </a:rPr>
              <a:t>x10</a:t>
            </a:r>
            <a:r>
              <a:rPr lang="es-ES" sz="1200" baseline="30000" dirty="0">
                <a:solidFill>
                  <a:srgbClr val="000066"/>
                </a:solidFill>
                <a:latin typeface="Arial" charset="0"/>
                <a:cs typeface="Arial" charset="0"/>
              </a:rPr>
              <a:t>-7</a:t>
            </a:r>
            <a:r>
              <a:rPr lang="es-ES" sz="1200" dirty="0">
                <a:solidFill>
                  <a:srgbClr val="000066"/>
                </a:solidFill>
                <a:latin typeface="Arial" charset="0"/>
                <a:cs typeface="Arial" charset="0"/>
              </a:rPr>
              <a:t> [T·m·A</a:t>
            </a:r>
            <a:r>
              <a:rPr lang="es-ES" sz="1200" baseline="30000" dirty="0">
                <a:solidFill>
                  <a:srgbClr val="000066"/>
                </a:solidFill>
                <a:latin typeface="Arial" charset="0"/>
                <a:cs typeface="Arial" charset="0"/>
              </a:rPr>
              <a:t>-2</a:t>
            </a:r>
            <a:r>
              <a:rPr lang="es-ES" sz="1200" dirty="0">
                <a:solidFill>
                  <a:srgbClr val="000066"/>
                </a:solidFill>
                <a:latin typeface="Arial" charset="0"/>
                <a:cs typeface="Arial" charset="0"/>
              </a:rPr>
              <a:t>]</a:t>
            </a:r>
          </a:p>
          <a:p>
            <a:pPr algn="just">
              <a:spcBef>
                <a:spcPct val="50000"/>
              </a:spcBef>
            </a:pPr>
            <a:r>
              <a:rPr lang="es-ES" sz="1200" dirty="0">
                <a:solidFill>
                  <a:srgbClr val="000066"/>
                </a:solidFill>
                <a:latin typeface="Arial" charset="0"/>
              </a:rPr>
              <a:t>Se requieren solo dos variables para obtener un modelo matemático lineal. Una opción es mantener el voltaje constante y otra es mantener la corriente constante. En tales casos se obtendrían las expresiones siguientes:</a:t>
            </a:r>
          </a:p>
        </p:txBody>
      </p:sp>
      <p:grpSp>
        <p:nvGrpSpPr>
          <p:cNvPr id="148519" name="Group 39"/>
          <p:cNvGrpSpPr>
            <a:grpSpLocks/>
          </p:cNvGrpSpPr>
          <p:nvPr/>
        </p:nvGrpSpPr>
        <p:grpSpPr bwMode="auto">
          <a:xfrm>
            <a:off x="5043489" y="3971156"/>
            <a:ext cx="2287588" cy="1085850"/>
            <a:chOff x="3537" y="935"/>
            <a:chExt cx="1441" cy="684"/>
          </a:xfrm>
        </p:grpSpPr>
        <p:sp>
          <p:nvSpPr>
            <p:cNvPr id="148520" name="Rectangle 40"/>
            <p:cNvSpPr>
              <a:spLocks noChangeAspect="1" noChangeArrowheads="1"/>
            </p:cNvSpPr>
            <p:nvPr/>
          </p:nvSpPr>
          <p:spPr bwMode="auto">
            <a:xfrm>
              <a:off x="3537" y="1162"/>
              <a:ext cx="262" cy="217"/>
            </a:xfrm>
            <a:prstGeom prst="rect">
              <a:avLst/>
            </a:prstGeom>
            <a:noFill/>
            <a:ln w="9525">
              <a:noFill/>
              <a:miter lim="800000"/>
              <a:headEnd/>
              <a:tailEnd/>
            </a:ln>
            <a:effectLst/>
          </p:spPr>
          <p:txBody>
            <a:bodyPr wrap="none" lIns="18000" tIns="18000" rIns="18000" bIns="18000">
              <a:spAutoFit/>
              <a:flatTx/>
            </a:bodyPr>
            <a:lstStyle/>
            <a:p>
              <a:pPr algn="l"/>
              <a:r>
                <a:rPr lang="es-ES" sz="2000" dirty="0">
                  <a:solidFill>
                    <a:srgbClr val="000066"/>
                  </a:solidFill>
                  <a:latin typeface="Arial" charset="0"/>
                  <a:cs typeface="Arial" charset="0"/>
                </a:rPr>
                <a:t>r</a:t>
              </a:r>
              <a:r>
                <a:rPr lang="es-ES" sz="1600" baseline="30000" dirty="0">
                  <a:solidFill>
                    <a:srgbClr val="000066"/>
                  </a:solidFill>
                  <a:latin typeface="Arial" charset="0"/>
                  <a:cs typeface="Arial" charset="0"/>
                </a:rPr>
                <a:t>2</a:t>
              </a:r>
              <a:r>
                <a:rPr lang="es-ES" sz="2000" dirty="0">
                  <a:solidFill>
                    <a:srgbClr val="000066"/>
                  </a:solidFill>
                  <a:latin typeface="Arial" charset="0"/>
                  <a:cs typeface="Arial" charset="0"/>
                </a:rPr>
                <a:t> =</a:t>
              </a:r>
              <a:endParaRPr lang="es-ES" sz="1400" baseline="30000" dirty="0">
                <a:solidFill>
                  <a:srgbClr val="000066"/>
                </a:solidFill>
                <a:latin typeface="Arial" charset="0"/>
                <a:cs typeface="Arial" charset="0"/>
              </a:endParaRPr>
            </a:p>
          </p:txBody>
        </p:sp>
        <p:sp>
          <p:nvSpPr>
            <p:cNvPr id="148521" name="Rectangle 41"/>
            <p:cNvSpPr>
              <a:spLocks noChangeAspect="1" noChangeArrowheads="1"/>
            </p:cNvSpPr>
            <p:nvPr/>
          </p:nvSpPr>
          <p:spPr bwMode="auto">
            <a:xfrm>
              <a:off x="3855" y="1342"/>
              <a:ext cx="616" cy="21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(N·</a:t>
              </a:r>
              <a:r>
                <a:rPr lang="es-ES" sz="1800">
                  <a:solidFill>
                    <a:srgbClr val="000066"/>
                  </a:solidFill>
                  <a:latin typeface="Symbol" pitchFamily="18" charset="2"/>
                  <a:cs typeface="Arial" charset="0"/>
                </a:rPr>
                <a:t>m</a:t>
              </a:r>
              <a:r>
                <a:rPr lang="es-ES" sz="1800" baseline="-25000">
                  <a:solidFill>
                    <a:srgbClr val="000066"/>
                  </a:solidFill>
                  <a:latin typeface="Arial" charset="0"/>
                  <a:cs typeface="Arial" charset="0"/>
                </a:rPr>
                <a:t>o</a:t>
              </a:r>
              <a:r>
                <a:rPr lang="es-ES" sz="1800">
                  <a:solidFill>
                    <a:srgbClr val="000066"/>
                  </a:solidFill>
                  <a:latin typeface="Arial" charset="0"/>
                  <a:cs typeface="Arial" charset="0"/>
                </a:rPr>
                <a:t>·</a:t>
              </a:r>
              <a:r>
                <a:rPr lang="es-ES" sz="2000">
                  <a:solidFill>
                    <a:srgbClr val="000066"/>
                  </a:solidFill>
                  <a:cs typeface="Arial" charset="0"/>
                </a:rPr>
                <a:t>I</a:t>
              </a:r>
              <a:r>
                <a:rPr lang="es-ES" sz="2000">
                  <a:solidFill>
                    <a:srgbClr val="000066"/>
                  </a:solidFill>
                  <a:latin typeface="Arial" charset="0"/>
                  <a:cs typeface="Arial" charset="0"/>
                </a:rPr>
                <a:t>) ·</a:t>
              </a:r>
              <a:endParaRPr lang="es-ES" sz="1400" baseline="30000">
                <a:solidFill>
                  <a:srgbClr val="000066"/>
                </a:solidFill>
                <a:latin typeface="Arial" charset="0"/>
                <a:cs typeface="Arial" charset="0"/>
              </a:endParaRPr>
            </a:p>
          </p:txBody>
        </p:sp>
        <p:sp>
          <p:nvSpPr>
            <p:cNvPr id="148522" name="Rectangle 42"/>
            <p:cNvSpPr>
              <a:spLocks noChangeAspect="1" noChangeArrowheads="1"/>
            </p:cNvSpPr>
            <p:nvPr/>
          </p:nvSpPr>
          <p:spPr bwMode="auto">
            <a:xfrm>
              <a:off x="4007" y="980"/>
              <a:ext cx="152"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2·</a:t>
              </a:r>
            </a:p>
          </p:txBody>
        </p:sp>
        <p:sp>
          <p:nvSpPr>
            <p:cNvPr id="148524" name="AutoShape 44"/>
            <p:cNvSpPr>
              <a:spLocks noChangeArrowheads="1"/>
            </p:cNvSpPr>
            <p:nvPr/>
          </p:nvSpPr>
          <p:spPr bwMode="auto">
            <a:xfrm>
              <a:off x="4181" y="956"/>
              <a:ext cx="182" cy="272"/>
            </a:xfrm>
            <a:prstGeom prst="bracketPair">
              <a:avLst>
                <a:gd name="adj" fmla="val 16667"/>
              </a:avLst>
            </a:prstGeom>
            <a:noFill/>
            <a:ln w="9525">
              <a:solidFill>
                <a:srgbClr val="000066"/>
              </a:solidFill>
              <a:round/>
              <a:headEnd/>
              <a:tailEnd/>
            </a:ln>
            <a:effectLst/>
          </p:spPr>
          <p:txBody>
            <a:bodyPr wrap="none" anchor="ctr"/>
            <a:lstStyle/>
            <a:p>
              <a:endParaRPr lang="es-MX">
                <a:solidFill>
                  <a:srgbClr val="000066"/>
                </a:solidFill>
              </a:endParaRPr>
            </a:p>
          </p:txBody>
        </p:sp>
        <p:sp>
          <p:nvSpPr>
            <p:cNvPr id="148525" name="Rectangle 45"/>
            <p:cNvSpPr>
              <a:spLocks noChangeAspect="1" noChangeArrowheads="1"/>
            </p:cNvSpPr>
            <p:nvPr/>
          </p:nvSpPr>
          <p:spPr bwMode="auto">
            <a:xfrm>
              <a:off x="4238" y="939"/>
              <a:ext cx="86" cy="159"/>
            </a:xfrm>
            <a:prstGeom prst="rect">
              <a:avLst/>
            </a:prstGeom>
            <a:noFill/>
            <a:ln w="9525">
              <a:noFill/>
              <a:miter lim="800000"/>
              <a:headEnd/>
              <a:tailEnd/>
            </a:ln>
            <a:effectLst/>
          </p:spPr>
          <p:txBody>
            <a:bodyPr wrap="none" lIns="18000" tIns="18000" rIns="18000" bIns="18000">
              <a:spAutoFit/>
              <a:flatTx/>
            </a:bodyPr>
            <a:lstStyle/>
            <a:p>
              <a:pPr algn="l"/>
              <a:r>
                <a:rPr lang="es-ES" sz="1400" b="1">
                  <a:solidFill>
                    <a:srgbClr val="000066"/>
                  </a:solidFill>
                  <a:latin typeface="Arial" charset="0"/>
                  <a:cs typeface="Arial" charset="0"/>
                </a:rPr>
                <a:t>5</a:t>
              </a:r>
              <a:endParaRPr lang="es-ES" sz="1400" b="1">
                <a:solidFill>
                  <a:srgbClr val="000066"/>
                </a:solidFill>
                <a:latin typeface="Symbol" pitchFamily="18" charset="2"/>
              </a:endParaRPr>
            </a:p>
          </p:txBody>
        </p:sp>
        <p:sp>
          <p:nvSpPr>
            <p:cNvPr id="148526" name="Line 46"/>
            <p:cNvSpPr>
              <a:spLocks noChangeShapeType="1"/>
            </p:cNvSpPr>
            <p:nvPr/>
          </p:nvSpPr>
          <p:spPr bwMode="auto">
            <a:xfrm>
              <a:off x="4207" y="1097"/>
              <a:ext cx="143" cy="0"/>
            </a:xfrm>
            <a:prstGeom prst="line">
              <a:avLst/>
            </a:prstGeom>
            <a:noFill/>
            <a:ln w="9525">
              <a:solidFill>
                <a:srgbClr val="000099"/>
              </a:solidFill>
              <a:round/>
              <a:headEnd/>
              <a:tailEnd/>
            </a:ln>
            <a:effectLst/>
          </p:spPr>
          <p:txBody>
            <a:bodyPr wrap="none" lIns="18000" tIns="18000" rIns="18000" bIns="18000" anchor="ctr"/>
            <a:lstStyle/>
            <a:p>
              <a:endParaRPr lang="es-MX">
                <a:solidFill>
                  <a:srgbClr val="000066"/>
                </a:solidFill>
              </a:endParaRPr>
            </a:p>
          </p:txBody>
        </p:sp>
        <p:sp>
          <p:nvSpPr>
            <p:cNvPr id="148527" name="Rectangle 47"/>
            <p:cNvSpPr>
              <a:spLocks noChangeAspect="1" noChangeArrowheads="1"/>
            </p:cNvSpPr>
            <p:nvPr/>
          </p:nvSpPr>
          <p:spPr bwMode="auto">
            <a:xfrm>
              <a:off x="4237" y="1079"/>
              <a:ext cx="86" cy="159"/>
            </a:xfrm>
            <a:prstGeom prst="rect">
              <a:avLst/>
            </a:prstGeom>
            <a:noFill/>
            <a:ln w="9525">
              <a:noFill/>
              <a:miter lim="800000"/>
              <a:headEnd/>
              <a:tailEnd/>
            </a:ln>
            <a:effectLst/>
          </p:spPr>
          <p:txBody>
            <a:bodyPr wrap="none" lIns="18000" tIns="18000" rIns="18000" bIns="18000">
              <a:spAutoFit/>
              <a:flatTx/>
            </a:bodyPr>
            <a:lstStyle/>
            <a:p>
              <a:pPr algn="l"/>
              <a:r>
                <a:rPr lang="es-ES" sz="1400" b="1">
                  <a:solidFill>
                    <a:srgbClr val="000066"/>
                  </a:solidFill>
                  <a:latin typeface="Arial" charset="0"/>
                  <a:cs typeface="Arial" charset="0"/>
                </a:rPr>
                <a:t>4</a:t>
              </a:r>
              <a:endParaRPr lang="es-ES" sz="1400" b="1">
                <a:solidFill>
                  <a:srgbClr val="000066"/>
                </a:solidFill>
                <a:latin typeface="Symbol" pitchFamily="18" charset="2"/>
              </a:endParaRPr>
            </a:p>
          </p:txBody>
        </p:sp>
        <p:sp>
          <p:nvSpPr>
            <p:cNvPr id="148528" name="Rectangle 48"/>
            <p:cNvSpPr>
              <a:spLocks noChangeAspect="1" noChangeArrowheads="1"/>
            </p:cNvSpPr>
            <p:nvPr/>
          </p:nvSpPr>
          <p:spPr bwMode="auto">
            <a:xfrm>
              <a:off x="4378" y="935"/>
              <a:ext cx="71" cy="151"/>
            </a:xfrm>
            <a:prstGeom prst="rect">
              <a:avLst/>
            </a:prstGeom>
            <a:noFill/>
            <a:ln w="9525">
              <a:noFill/>
              <a:miter lim="800000"/>
              <a:headEnd/>
              <a:tailEnd/>
            </a:ln>
            <a:effectLst/>
          </p:spPr>
          <p:txBody>
            <a:bodyPr wrap="none" lIns="18000" tIns="54000" rIns="18000" bIns="18000">
              <a:spAutoFit/>
              <a:flatTx/>
            </a:bodyPr>
            <a:lstStyle/>
            <a:p>
              <a:pPr algn="l"/>
              <a:r>
                <a:rPr lang="es-ES" sz="1600" baseline="30000">
                  <a:solidFill>
                    <a:srgbClr val="000066"/>
                  </a:solidFill>
                  <a:latin typeface="Arial" charset="0"/>
                  <a:cs typeface="Arial" charset="0"/>
                </a:rPr>
                <a:t>3</a:t>
              </a:r>
            </a:p>
          </p:txBody>
        </p:sp>
        <p:sp>
          <p:nvSpPr>
            <p:cNvPr id="148529" name="Rectangle 49"/>
            <p:cNvSpPr>
              <a:spLocks noChangeAspect="1" noChangeArrowheads="1"/>
            </p:cNvSpPr>
            <p:nvPr/>
          </p:nvSpPr>
          <p:spPr bwMode="auto">
            <a:xfrm>
              <a:off x="4547" y="1032"/>
              <a:ext cx="71" cy="128"/>
            </a:xfrm>
            <a:prstGeom prst="rect">
              <a:avLst/>
            </a:prstGeom>
            <a:noFill/>
            <a:ln w="9525">
              <a:noFill/>
              <a:miter lim="800000"/>
              <a:headEnd/>
              <a:tailEnd/>
            </a:ln>
            <a:effectLst/>
          </p:spPr>
          <p:txBody>
            <a:bodyPr wrap="none" lIns="18000" tIns="18000" rIns="18000" bIns="18000">
              <a:spAutoFit/>
              <a:flatTx/>
            </a:bodyPr>
            <a:lstStyle/>
            <a:p>
              <a:pPr algn="l"/>
              <a:r>
                <a:rPr lang="es-ES" sz="1600" baseline="30000">
                  <a:solidFill>
                    <a:srgbClr val="000066"/>
                  </a:solidFill>
                  <a:latin typeface="Arial" charset="0"/>
                  <a:cs typeface="Arial" charset="0"/>
                </a:rPr>
                <a:t>2</a:t>
              </a:r>
            </a:p>
          </p:txBody>
        </p:sp>
        <p:sp>
          <p:nvSpPr>
            <p:cNvPr id="148530" name="Rectangle 50"/>
            <p:cNvSpPr>
              <a:spLocks noChangeAspect="1" noChangeArrowheads="1"/>
            </p:cNvSpPr>
            <p:nvPr/>
          </p:nvSpPr>
          <p:spPr bwMode="auto">
            <a:xfrm>
              <a:off x="4421" y="997"/>
              <a:ext cx="152"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·a</a:t>
              </a:r>
            </a:p>
          </p:txBody>
        </p:sp>
        <p:sp>
          <p:nvSpPr>
            <p:cNvPr id="148531" name="Rectangle 51"/>
            <p:cNvSpPr>
              <a:spLocks noChangeAspect="1" noChangeArrowheads="1"/>
            </p:cNvSpPr>
            <p:nvPr/>
          </p:nvSpPr>
          <p:spPr bwMode="auto">
            <a:xfrm>
              <a:off x="4345" y="1379"/>
              <a:ext cx="71" cy="128"/>
            </a:xfrm>
            <a:prstGeom prst="rect">
              <a:avLst/>
            </a:prstGeom>
            <a:noFill/>
            <a:ln w="9525">
              <a:noFill/>
              <a:miter lim="800000"/>
              <a:headEnd/>
              <a:tailEnd/>
            </a:ln>
            <a:effectLst/>
          </p:spPr>
          <p:txBody>
            <a:bodyPr wrap="none" lIns="18000" tIns="18000" rIns="18000" bIns="18000">
              <a:spAutoFit/>
              <a:flatTx/>
            </a:bodyPr>
            <a:lstStyle/>
            <a:p>
              <a:pPr algn="l"/>
              <a:r>
                <a:rPr lang="es-ES" sz="1600" baseline="30000">
                  <a:solidFill>
                    <a:srgbClr val="000066"/>
                  </a:solidFill>
                  <a:latin typeface="Arial" charset="0"/>
                  <a:cs typeface="Arial" charset="0"/>
                </a:rPr>
                <a:t>2</a:t>
              </a:r>
            </a:p>
          </p:txBody>
        </p:sp>
        <p:sp>
          <p:nvSpPr>
            <p:cNvPr id="148532" name="Rectangle 52"/>
            <p:cNvSpPr>
              <a:spLocks noChangeAspect="1" noChangeArrowheads="1"/>
            </p:cNvSpPr>
            <p:nvPr/>
          </p:nvSpPr>
          <p:spPr bwMode="auto">
            <a:xfrm>
              <a:off x="4504" y="1234"/>
              <a:ext cx="104"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q</a:t>
              </a:r>
              <a:endParaRPr lang="es-ES" sz="1800">
                <a:solidFill>
                  <a:srgbClr val="000066"/>
                </a:solidFill>
                <a:latin typeface="Symbol" pitchFamily="18" charset="2"/>
              </a:endParaRPr>
            </a:p>
          </p:txBody>
        </p:sp>
        <p:sp>
          <p:nvSpPr>
            <p:cNvPr id="148533" name="Line 53"/>
            <p:cNvSpPr>
              <a:spLocks noChangeShapeType="1"/>
            </p:cNvSpPr>
            <p:nvPr/>
          </p:nvSpPr>
          <p:spPr bwMode="auto">
            <a:xfrm>
              <a:off x="4473" y="1456"/>
              <a:ext cx="165" cy="0"/>
            </a:xfrm>
            <a:prstGeom prst="line">
              <a:avLst/>
            </a:prstGeom>
            <a:noFill/>
            <a:ln w="9525">
              <a:solidFill>
                <a:srgbClr val="000066"/>
              </a:solidFill>
              <a:round/>
              <a:headEnd/>
              <a:tailEnd/>
            </a:ln>
            <a:effectLst/>
          </p:spPr>
          <p:txBody>
            <a:bodyPr wrap="none" lIns="18000" tIns="18000" rIns="18000" bIns="18000" anchor="ctr"/>
            <a:lstStyle/>
            <a:p>
              <a:endParaRPr lang="es-MX">
                <a:solidFill>
                  <a:srgbClr val="000066"/>
                </a:solidFill>
              </a:endParaRPr>
            </a:p>
          </p:txBody>
        </p:sp>
        <p:sp>
          <p:nvSpPr>
            <p:cNvPr id="148534" name="Rectangle 54"/>
            <p:cNvSpPr>
              <a:spLocks noChangeAspect="1" noChangeArrowheads="1"/>
            </p:cNvSpPr>
            <p:nvPr/>
          </p:nvSpPr>
          <p:spPr bwMode="auto">
            <a:xfrm>
              <a:off x="4484" y="1422"/>
              <a:ext cx="144" cy="197"/>
            </a:xfrm>
            <a:prstGeom prst="rect">
              <a:avLst/>
            </a:prstGeom>
            <a:noFill/>
            <a:ln w="9525">
              <a:noFill/>
              <a:miter lim="800000"/>
              <a:headEnd/>
              <a:tailEnd/>
            </a:ln>
            <a:effectLst/>
          </p:spPr>
          <p:txBody>
            <a:bodyPr wrap="none" lIns="18000" tIns="18000" rIns="18000" bIns="18000">
              <a:spAutoFit/>
              <a:flatTx/>
            </a:bodyPr>
            <a:lstStyle/>
            <a:p>
              <a:pPr algn="l"/>
              <a:r>
                <a:rPr lang="es-ES" sz="1800" dirty="0">
                  <a:solidFill>
                    <a:srgbClr val="000066"/>
                  </a:solidFill>
                  <a:latin typeface="Arial" charset="0"/>
                  <a:cs typeface="Arial" charset="0"/>
                </a:rPr>
                <a:t>m</a:t>
              </a:r>
              <a:endParaRPr lang="es-ES" sz="1800" dirty="0">
                <a:solidFill>
                  <a:srgbClr val="000066"/>
                </a:solidFill>
                <a:latin typeface="Symbol" pitchFamily="18" charset="2"/>
              </a:endParaRPr>
            </a:p>
          </p:txBody>
        </p:sp>
        <p:sp>
          <p:nvSpPr>
            <p:cNvPr id="148535" name="AutoShape 55"/>
            <p:cNvSpPr>
              <a:spLocks noChangeArrowheads="1"/>
            </p:cNvSpPr>
            <p:nvPr/>
          </p:nvSpPr>
          <p:spPr bwMode="auto">
            <a:xfrm>
              <a:off x="4447" y="1294"/>
              <a:ext cx="212" cy="317"/>
            </a:xfrm>
            <a:prstGeom prst="bracketPair">
              <a:avLst>
                <a:gd name="adj" fmla="val 16667"/>
              </a:avLst>
            </a:prstGeom>
            <a:noFill/>
            <a:ln w="9525">
              <a:solidFill>
                <a:srgbClr val="000066"/>
              </a:solidFill>
              <a:round/>
              <a:headEnd/>
              <a:tailEnd/>
            </a:ln>
            <a:effectLst/>
          </p:spPr>
          <p:txBody>
            <a:bodyPr wrap="none" anchor="ctr"/>
            <a:lstStyle/>
            <a:p>
              <a:endParaRPr lang="es-MX">
                <a:solidFill>
                  <a:srgbClr val="000066"/>
                </a:solidFill>
              </a:endParaRPr>
            </a:p>
          </p:txBody>
        </p:sp>
        <p:sp>
          <p:nvSpPr>
            <p:cNvPr id="148536" name="Rectangle 56"/>
            <p:cNvSpPr>
              <a:spLocks noChangeAspect="1" noChangeArrowheads="1"/>
            </p:cNvSpPr>
            <p:nvPr/>
          </p:nvSpPr>
          <p:spPr bwMode="auto">
            <a:xfrm>
              <a:off x="4749" y="1140"/>
              <a:ext cx="229" cy="21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 </a:t>
              </a:r>
              <a:r>
                <a:rPr lang="es-ES" sz="2000" b="1">
                  <a:solidFill>
                    <a:srgbClr val="000066"/>
                  </a:solidFill>
                  <a:cs typeface="Arial" charset="0"/>
                </a:rPr>
                <a:t>V</a:t>
              </a:r>
            </a:p>
          </p:txBody>
        </p:sp>
      </p:grpSp>
      <p:grpSp>
        <p:nvGrpSpPr>
          <p:cNvPr id="148537" name="Group 57"/>
          <p:cNvGrpSpPr>
            <a:grpSpLocks/>
          </p:cNvGrpSpPr>
          <p:nvPr/>
        </p:nvGrpSpPr>
        <p:grpSpPr bwMode="auto">
          <a:xfrm>
            <a:off x="5037138" y="4402956"/>
            <a:ext cx="215900" cy="1008062"/>
            <a:chOff x="3533" y="1207"/>
            <a:chExt cx="136" cy="635"/>
          </a:xfrm>
        </p:grpSpPr>
        <p:sp>
          <p:nvSpPr>
            <p:cNvPr id="148538" name="AutoShape 58"/>
            <p:cNvSpPr>
              <a:spLocks noChangeArrowheads="1"/>
            </p:cNvSpPr>
            <p:nvPr/>
          </p:nvSpPr>
          <p:spPr bwMode="auto">
            <a:xfrm>
              <a:off x="3533" y="1207"/>
              <a:ext cx="136" cy="136"/>
            </a:xfrm>
            <a:prstGeom prst="roundRect">
              <a:avLst>
                <a:gd name="adj" fmla="val 16667"/>
              </a:avLst>
            </a:prstGeom>
            <a:noFill/>
            <a:ln w="9525">
              <a:solidFill>
                <a:srgbClr val="FF0000"/>
              </a:solidFill>
              <a:round/>
              <a:headEnd/>
              <a:tailEnd/>
            </a:ln>
            <a:effectLst/>
          </p:spPr>
          <p:txBody>
            <a:bodyPr wrap="none" anchor="ctr"/>
            <a:lstStyle/>
            <a:p>
              <a:endParaRPr lang="es-MX"/>
            </a:p>
          </p:txBody>
        </p:sp>
        <p:cxnSp>
          <p:nvCxnSpPr>
            <p:cNvPr id="148539" name="AutoShape 59"/>
            <p:cNvCxnSpPr>
              <a:cxnSpLocks noChangeShapeType="1"/>
              <a:stCxn id="148538" idx="2"/>
            </p:cNvCxnSpPr>
            <p:nvPr/>
          </p:nvCxnSpPr>
          <p:spPr bwMode="auto">
            <a:xfrm>
              <a:off x="3601" y="1343"/>
              <a:ext cx="5" cy="499"/>
            </a:xfrm>
            <a:prstGeom prst="straightConnector1">
              <a:avLst/>
            </a:prstGeom>
            <a:noFill/>
            <a:ln w="9525">
              <a:solidFill>
                <a:srgbClr val="FF0000"/>
              </a:solidFill>
              <a:round/>
              <a:headEnd/>
              <a:tailEnd type="triangle" w="sm" len="med"/>
            </a:ln>
            <a:effectLst/>
          </p:spPr>
        </p:cxnSp>
      </p:grpSp>
      <p:grpSp>
        <p:nvGrpSpPr>
          <p:cNvPr id="148540" name="Group 60"/>
          <p:cNvGrpSpPr>
            <a:grpSpLocks/>
          </p:cNvGrpSpPr>
          <p:nvPr/>
        </p:nvGrpSpPr>
        <p:grpSpPr bwMode="auto">
          <a:xfrm>
            <a:off x="5513388" y="3933056"/>
            <a:ext cx="1439862" cy="1477962"/>
            <a:chOff x="3833" y="911"/>
            <a:chExt cx="907" cy="931"/>
          </a:xfrm>
        </p:grpSpPr>
        <p:sp>
          <p:nvSpPr>
            <p:cNvPr id="148541" name="AutoShape 61"/>
            <p:cNvSpPr>
              <a:spLocks noChangeArrowheads="1"/>
            </p:cNvSpPr>
            <p:nvPr/>
          </p:nvSpPr>
          <p:spPr bwMode="auto">
            <a:xfrm>
              <a:off x="3833" y="911"/>
              <a:ext cx="907" cy="726"/>
            </a:xfrm>
            <a:prstGeom prst="roundRect">
              <a:avLst>
                <a:gd name="adj" fmla="val 7991"/>
              </a:avLst>
            </a:prstGeom>
            <a:noFill/>
            <a:ln w="9525">
              <a:solidFill>
                <a:srgbClr val="FF0000"/>
              </a:solidFill>
              <a:round/>
              <a:headEnd/>
              <a:tailEnd/>
            </a:ln>
            <a:effectLst/>
          </p:spPr>
          <p:txBody>
            <a:bodyPr wrap="none" anchor="ctr"/>
            <a:lstStyle/>
            <a:p>
              <a:endParaRPr lang="es-MX"/>
            </a:p>
          </p:txBody>
        </p:sp>
        <p:cxnSp>
          <p:nvCxnSpPr>
            <p:cNvPr id="148542" name="AutoShape 62"/>
            <p:cNvCxnSpPr>
              <a:cxnSpLocks noChangeShapeType="1"/>
              <a:stCxn id="148541" idx="2"/>
            </p:cNvCxnSpPr>
            <p:nvPr/>
          </p:nvCxnSpPr>
          <p:spPr bwMode="auto">
            <a:xfrm flipH="1">
              <a:off x="4286" y="1637"/>
              <a:ext cx="1" cy="205"/>
            </a:xfrm>
            <a:prstGeom prst="straightConnector1">
              <a:avLst/>
            </a:prstGeom>
            <a:noFill/>
            <a:ln w="9525">
              <a:solidFill>
                <a:srgbClr val="FF0000"/>
              </a:solidFill>
              <a:round/>
              <a:headEnd/>
              <a:tailEnd type="triangle" w="sm" len="med"/>
            </a:ln>
            <a:effectLst/>
          </p:spPr>
        </p:cxnSp>
      </p:grpSp>
      <p:grpSp>
        <p:nvGrpSpPr>
          <p:cNvPr id="148543" name="Group 63"/>
          <p:cNvGrpSpPr>
            <a:grpSpLocks/>
          </p:cNvGrpSpPr>
          <p:nvPr/>
        </p:nvGrpSpPr>
        <p:grpSpPr bwMode="auto">
          <a:xfrm>
            <a:off x="7081838" y="4350568"/>
            <a:ext cx="246062" cy="1068388"/>
            <a:chOff x="4821" y="1174"/>
            <a:chExt cx="155" cy="673"/>
          </a:xfrm>
        </p:grpSpPr>
        <p:sp>
          <p:nvSpPr>
            <p:cNvPr id="148544" name="AutoShape 64"/>
            <p:cNvSpPr>
              <a:spLocks noChangeArrowheads="1"/>
            </p:cNvSpPr>
            <p:nvPr/>
          </p:nvSpPr>
          <p:spPr bwMode="auto">
            <a:xfrm>
              <a:off x="4821" y="1174"/>
              <a:ext cx="155" cy="152"/>
            </a:xfrm>
            <a:prstGeom prst="roundRect">
              <a:avLst>
                <a:gd name="adj" fmla="val 16667"/>
              </a:avLst>
            </a:prstGeom>
            <a:noFill/>
            <a:ln w="9525">
              <a:solidFill>
                <a:srgbClr val="FF0000"/>
              </a:solidFill>
              <a:round/>
              <a:headEnd/>
              <a:tailEnd/>
            </a:ln>
            <a:effectLst/>
          </p:spPr>
          <p:txBody>
            <a:bodyPr wrap="none" anchor="ctr"/>
            <a:lstStyle/>
            <a:p>
              <a:endParaRPr lang="es-MX"/>
            </a:p>
          </p:txBody>
        </p:sp>
        <p:sp>
          <p:nvSpPr>
            <p:cNvPr id="148545" name="Line 65"/>
            <p:cNvSpPr>
              <a:spLocks noChangeShapeType="1"/>
            </p:cNvSpPr>
            <p:nvPr/>
          </p:nvSpPr>
          <p:spPr bwMode="auto">
            <a:xfrm>
              <a:off x="4900" y="1326"/>
              <a:ext cx="0" cy="521"/>
            </a:xfrm>
            <a:prstGeom prst="line">
              <a:avLst/>
            </a:prstGeom>
            <a:noFill/>
            <a:ln w="9525">
              <a:solidFill>
                <a:srgbClr val="FF0000"/>
              </a:solidFill>
              <a:round/>
              <a:headEnd/>
              <a:tailEnd type="triangle" w="sm" len="med"/>
            </a:ln>
            <a:effectLst/>
          </p:spPr>
          <p:txBody>
            <a:bodyPr wrap="none" anchor="ctr"/>
            <a:lstStyle/>
            <a:p>
              <a:endParaRPr lang="es-MX"/>
            </a:p>
          </p:txBody>
        </p:sp>
      </p:grpSp>
      <p:sp>
        <p:nvSpPr>
          <p:cNvPr id="148546" name="Rectangle 66"/>
          <p:cNvSpPr>
            <a:spLocks noChangeAspect="1" noChangeArrowheads="1"/>
          </p:cNvSpPr>
          <p:nvPr/>
        </p:nvSpPr>
        <p:spPr bwMode="auto">
          <a:xfrm>
            <a:off x="5080000" y="5382443"/>
            <a:ext cx="192088" cy="461963"/>
          </a:xfrm>
          <a:prstGeom prst="rect">
            <a:avLst/>
          </a:prstGeom>
          <a:noFill/>
          <a:ln w="9525">
            <a:noFill/>
            <a:miter lim="800000"/>
            <a:headEnd/>
            <a:tailEnd/>
          </a:ln>
          <a:effectLst/>
        </p:spPr>
        <p:txBody>
          <a:bodyPr wrap="none" lIns="18000" tIns="18000" rIns="18000" bIns="18000">
            <a:spAutoFit/>
            <a:flatTx/>
          </a:bodyPr>
          <a:lstStyle/>
          <a:p>
            <a:pPr algn="l"/>
            <a:r>
              <a:rPr lang="es-ES" sz="2800" b="1" i="1">
                <a:solidFill>
                  <a:srgbClr val="FF0000"/>
                </a:solidFill>
                <a:cs typeface="Arial" charset="0"/>
              </a:rPr>
              <a:t>y</a:t>
            </a:r>
            <a:endParaRPr lang="es-ES" sz="2800" b="1" i="1">
              <a:solidFill>
                <a:srgbClr val="FF0000"/>
              </a:solidFill>
            </a:endParaRPr>
          </a:p>
        </p:txBody>
      </p:sp>
      <p:sp>
        <p:nvSpPr>
          <p:cNvPr id="148547" name="Rectangle 67"/>
          <p:cNvSpPr>
            <a:spLocks noChangeAspect="1" noChangeArrowheads="1"/>
          </p:cNvSpPr>
          <p:nvPr/>
        </p:nvSpPr>
        <p:spPr bwMode="auto">
          <a:xfrm>
            <a:off x="7096125" y="5382443"/>
            <a:ext cx="212725" cy="461963"/>
          </a:xfrm>
          <a:prstGeom prst="rect">
            <a:avLst/>
          </a:prstGeom>
          <a:noFill/>
          <a:ln w="9525">
            <a:noFill/>
            <a:miter lim="800000"/>
            <a:headEnd/>
            <a:tailEnd/>
          </a:ln>
          <a:effectLst/>
        </p:spPr>
        <p:txBody>
          <a:bodyPr wrap="none" lIns="18000" tIns="18000" rIns="18000" bIns="18000">
            <a:spAutoFit/>
            <a:flatTx/>
          </a:bodyPr>
          <a:lstStyle/>
          <a:p>
            <a:pPr algn="l"/>
            <a:r>
              <a:rPr lang="es-ES" sz="2800" b="1" i="1">
                <a:solidFill>
                  <a:srgbClr val="FF0000"/>
                </a:solidFill>
                <a:cs typeface="Arial" charset="0"/>
              </a:rPr>
              <a:t>x</a:t>
            </a:r>
            <a:endParaRPr lang="es-ES" sz="2800" b="1" i="1">
              <a:solidFill>
                <a:srgbClr val="FF0000"/>
              </a:solidFill>
            </a:endParaRPr>
          </a:p>
        </p:txBody>
      </p:sp>
      <p:sp>
        <p:nvSpPr>
          <p:cNvPr id="148548" name="Rectangle 68"/>
          <p:cNvSpPr>
            <a:spLocks noChangeAspect="1" noChangeArrowheads="1"/>
          </p:cNvSpPr>
          <p:nvPr/>
        </p:nvSpPr>
        <p:spPr bwMode="auto">
          <a:xfrm>
            <a:off x="6088063" y="5382443"/>
            <a:ext cx="311150" cy="461963"/>
          </a:xfrm>
          <a:prstGeom prst="rect">
            <a:avLst/>
          </a:prstGeom>
          <a:noFill/>
          <a:ln w="9525">
            <a:noFill/>
            <a:miter lim="800000"/>
            <a:headEnd/>
            <a:tailEnd/>
          </a:ln>
          <a:effectLst/>
        </p:spPr>
        <p:txBody>
          <a:bodyPr wrap="none" lIns="18000" tIns="18000" rIns="18000" bIns="18000">
            <a:spAutoFit/>
            <a:flatTx/>
          </a:bodyPr>
          <a:lstStyle/>
          <a:p>
            <a:pPr algn="l"/>
            <a:r>
              <a:rPr lang="es-ES" sz="2800" b="1" i="1">
                <a:solidFill>
                  <a:srgbClr val="FF0000"/>
                </a:solidFill>
                <a:cs typeface="Arial" charset="0"/>
              </a:rPr>
              <a:t>m</a:t>
            </a:r>
            <a:endParaRPr lang="es-ES" sz="2800" b="1" i="1">
              <a:solidFill>
                <a:srgbClr val="FF0000"/>
              </a:solidFill>
            </a:endParaRPr>
          </a:p>
        </p:txBody>
      </p:sp>
      <p:sp>
        <p:nvSpPr>
          <p:cNvPr id="148549" name="Rectangle 69"/>
          <p:cNvSpPr>
            <a:spLocks noChangeAspect="1" noChangeArrowheads="1"/>
          </p:cNvSpPr>
          <p:nvPr/>
        </p:nvSpPr>
        <p:spPr bwMode="auto">
          <a:xfrm>
            <a:off x="5368925" y="5382443"/>
            <a:ext cx="238125" cy="461963"/>
          </a:xfrm>
          <a:prstGeom prst="rect">
            <a:avLst/>
          </a:prstGeom>
          <a:noFill/>
          <a:ln w="9525">
            <a:noFill/>
            <a:miter lim="800000"/>
            <a:headEnd/>
            <a:tailEnd/>
          </a:ln>
          <a:effectLst/>
        </p:spPr>
        <p:txBody>
          <a:bodyPr wrap="none" lIns="18000" tIns="18000" rIns="18000" bIns="18000">
            <a:spAutoFit/>
            <a:flatTx/>
          </a:bodyPr>
          <a:lstStyle/>
          <a:p>
            <a:pPr algn="l"/>
            <a:r>
              <a:rPr lang="es-ES" sz="2800" b="1" i="1">
                <a:solidFill>
                  <a:srgbClr val="FF0000"/>
                </a:solidFill>
                <a:cs typeface="Arial" charset="0"/>
              </a:rPr>
              <a:t>=</a:t>
            </a:r>
            <a:endParaRPr lang="es-ES" sz="2800" b="1" i="1">
              <a:solidFill>
                <a:srgbClr val="FF0000"/>
              </a:solidFill>
            </a:endParaRPr>
          </a:p>
        </p:txBody>
      </p:sp>
      <p:sp>
        <p:nvSpPr>
          <p:cNvPr id="148550" name="Rectangle 70"/>
          <p:cNvSpPr>
            <a:spLocks noChangeAspect="1" noChangeArrowheads="1"/>
          </p:cNvSpPr>
          <p:nvPr/>
        </p:nvSpPr>
        <p:spPr bwMode="auto">
          <a:xfrm>
            <a:off x="7646988" y="5411018"/>
            <a:ext cx="238125" cy="461963"/>
          </a:xfrm>
          <a:prstGeom prst="rect">
            <a:avLst/>
          </a:prstGeom>
          <a:noFill/>
          <a:ln w="9525">
            <a:noFill/>
            <a:miter lim="800000"/>
            <a:headEnd/>
            <a:tailEnd/>
          </a:ln>
          <a:effectLst/>
        </p:spPr>
        <p:txBody>
          <a:bodyPr wrap="none" lIns="18000" tIns="18000" rIns="18000" bIns="18000">
            <a:spAutoFit/>
            <a:flatTx/>
          </a:bodyPr>
          <a:lstStyle/>
          <a:p>
            <a:pPr algn="l"/>
            <a:r>
              <a:rPr lang="es-ES" sz="2800" b="1" i="1">
                <a:solidFill>
                  <a:srgbClr val="FF0000"/>
                </a:solidFill>
                <a:cs typeface="Arial" charset="0"/>
              </a:rPr>
              <a:t>+</a:t>
            </a:r>
            <a:endParaRPr lang="es-ES" sz="2800" b="1" i="1">
              <a:solidFill>
                <a:srgbClr val="FF0000"/>
              </a:solidFill>
            </a:endParaRPr>
          </a:p>
        </p:txBody>
      </p:sp>
      <p:sp>
        <p:nvSpPr>
          <p:cNvPr id="148551" name="Rectangle 71"/>
          <p:cNvSpPr>
            <a:spLocks noChangeAspect="1" noChangeArrowheads="1"/>
          </p:cNvSpPr>
          <p:nvPr/>
        </p:nvSpPr>
        <p:spPr bwMode="auto">
          <a:xfrm>
            <a:off x="8247063" y="5382443"/>
            <a:ext cx="212725" cy="461963"/>
          </a:xfrm>
          <a:prstGeom prst="rect">
            <a:avLst/>
          </a:prstGeom>
          <a:noFill/>
          <a:ln w="9525">
            <a:noFill/>
            <a:miter lim="800000"/>
            <a:headEnd/>
            <a:tailEnd/>
          </a:ln>
          <a:effectLst/>
        </p:spPr>
        <p:txBody>
          <a:bodyPr wrap="none" lIns="18000" tIns="18000" rIns="18000" bIns="18000">
            <a:spAutoFit/>
            <a:flatTx/>
          </a:bodyPr>
          <a:lstStyle/>
          <a:p>
            <a:pPr algn="l"/>
            <a:r>
              <a:rPr lang="es-ES" sz="2800" b="1" i="1">
                <a:solidFill>
                  <a:srgbClr val="FF0000"/>
                </a:solidFill>
                <a:cs typeface="Arial" charset="0"/>
              </a:rPr>
              <a:t>b</a:t>
            </a:r>
            <a:endParaRPr lang="es-ES" sz="2800" b="1" i="1">
              <a:solidFill>
                <a:srgbClr val="FF0000"/>
              </a:solidFill>
            </a:endParaRPr>
          </a:p>
        </p:txBody>
      </p:sp>
      <p:grpSp>
        <p:nvGrpSpPr>
          <p:cNvPr id="148552" name="Group 72"/>
          <p:cNvGrpSpPr>
            <a:grpSpLocks/>
          </p:cNvGrpSpPr>
          <p:nvPr/>
        </p:nvGrpSpPr>
        <p:grpSpPr bwMode="auto">
          <a:xfrm>
            <a:off x="5033963" y="2030983"/>
            <a:ext cx="215900" cy="1008063"/>
            <a:chOff x="3533" y="1207"/>
            <a:chExt cx="136" cy="635"/>
          </a:xfrm>
        </p:grpSpPr>
        <p:sp>
          <p:nvSpPr>
            <p:cNvPr id="148553" name="AutoShape 73"/>
            <p:cNvSpPr>
              <a:spLocks noChangeArrowheads="1"/>
            </p:cNvSpPr>
            <p:nvPr/>
          </p:nvSpPr>
          <p:spPr bwMode="auto">
            <a:xfrm>
              <a:off x="3533" y="1207"/>
              <a:ext cx="136" cy="136"/>
            </a:xfrm>
            <a:prstGeom prst="roundRect">
              <a:avLst>
                <a:gd name="adj" fmla="val 16667"/>
              </a:avLst>
            </a:prstGeom>
            <a:noFill/>
            <a:ln w="9525">
              <a:solidFill>
                <a:srgbClr val="FF0000"/>
              </a:solidFill>
              <a:round/>
              <a:headEnd/>
              <a:tailEnd/>
            </a:ln>
            <a:effectLst/>
          </p:spPr>
          <p:txBody>
            <a:bodyPr wrap="none" anchor="ctr"/>
            <a:lstStyle/>
            <a:p>
              <a:endParaRPr lang="es-MX"/>
            </a:p>
          </p:txBody>
        </p:sp>
        <p:cxnSp>
          <p:nvCxnSpPr>
            <p:cNvPr id="148554" name="AutoShape 74"/>
            <p:cNvCxnSpPr>
              <a:cxnSpLocks noChangeShapeType="1"/>
              <a:stCxn id="148553" idx="2"/>
            </p:cNvCxnSpPr>
            <p:nvPr/>
          </p:nvCxnSpPr>
          <p:spPr bwMode="auto">
            <a:xfrm>
              <a:off x="3601" y="1343"/>
              <a:ext cx="5" cy="499"/>
            </a:xfrm>
            <a:prstGeom prst="straightConnector1">
              <a:avLst/>
            </a:prstGeom>
            <a:noFill/>
            <a:ln w="9525">
              <a:solidFill>
                <a:srgbClr val="FF0000"/>
              </a:solidFill>
              <a:round/>
              <a:headEnd/>
              <a:tailEnd type="triangle" w="sm" len="med"/>
            </a:ln>
            <a:effectLst/>
          </p:spPr>
        </p:cxnSp>
      </p:grpSp>
      <p:grpSp>
        <p:nvGrpSpPr>
          <p:cNvPr id="148555" name="Group 75"/>
          <p:cNvGrpSpPr>
            <a:grpSpLocks/>
          </p:cNvGrpSpPr>
          <p:nvPr/>
        </p:nvGrpSpPr>
        <p:grpSpPr bwMode="auto">
          <a:xfrm>
            <a:off x="5510213" y="1561083"/>
            <a:ext cx="1439862" cy="1477963"/>
            <a:chOff x="3833" y="911"/>
            <a:chExt cx="907" cy="931"/>
          </a:xfrm>
        </p:grpSpPr>
        <p:sp>
          <p:nvSpPr>
            <p:cNvPr id="148556" name="AutoShape 76"/>
            <p:cNvSpPr>
              <a:spLocks noChangeArrowheads="1"/>
            </p:cNvSpPr>
            <p:nvPr/>
          </p:nvSpPr>
          <p:spPr bwMode="auto">
            <a:xfrm>
              <a:off x="3833" y="911"/>
              <a:ext cx="907" cy="726"/>
            </a:xfrm>
            <a:prstGeom prst="roundRect">
              <a:avLst>
                <a:gd name="adj" fmla="val 7991"/>
              </a:avLst>
            </a:prstGeom>
            <a:noFill/>
            <a:ln w="9525">
              <a:solidFill>
                <a:srgbClr val="FF0000"/>
              </a:solidFill>
              <a:round/>
              <a:headEnd/>
              <a:tailEnd/>
            </a:ln>
            <a:effectLst/>
          </p:spPr>
          <p:txBody>
            <a:bodyPr wrap="none" anchor="ctr"/>
            <a:lstStyle/>
            <a:p>
              <a:endParaRPr lang="es-MX"/>
            </a:p>
          </p:txBody>
        </p:sp>
        <p:cxnSp>
          <p:nvCxnSpPr>
            <p:cNvPr id="148557" name="AutoShape 77"/>
            <p:cNvCxnSpPr>
              <a:cxnSpLocks noChangeShapeType="1"/>
              <a:stCxn id="148556" idx="2"/>
            </p:cNvCxnSpPr>
            <p:nvPr/>
          </p:nvCxnSpPr>
          <p:spPr bwMode="auto">
            <a:xfrm flipH="1">
              <a:off x="4286" y="1637"/>
              <a:ext cx="1" cy="205"/>
            </a:xfrm>
            <a:prstGeom prst="straightConnector1">
              <a:avLst/>
            </a:prstGeom>
            <a:noFill/>
            <a:ln w="9525">
              <a:solidFill>
                <a:srgbClr val="FF0000"/>
              </a:solidFill>
              <a:round/>
              <a:headEnd/>
              <a:tailEnd type="triangle" w="sm" len="med"/>
            </a:ln>
            <a:effectLst/>
          </p:spPr>
        </p:cxnSp>
      </p:grpSp>
      <p:grpSp>
        <p:nvGrpSpPr>
          <p:cNvPr id="148558" name="Group 78"/>
          <p:cNvGrpSpPr>
            <a:grpSpLocks/>
          </p:cNvGrpSpPr>
          <p:nvPr/>
        </p:nvGrpSpPr>
        <p:grpSpPr bwMode="auto">
          <a:xfrm>
            <a:off x="7078663" y="1929383"/>
            <a:ext cx="301625" cy="1117600"/>
            <a:chOff x="4459" y="2568"/>
            <a:chExt cx="190" cy="704"/>
          </a:xfrm>
        </p:grpSpPr>
        <p:sp>
          <p:nvSpPr>
            <p:cNvPr id="148559" name="AutoShape 79"/>
            <p:cNvSpPr>
              <a:spLocks noChangeArrowheads="1"/>
            </p:cNvSpPr>
            <p:nvPr/>
          </p:nvSpPr>
          <p:spPr bwMode="auto">
            <a:xfrm>
              <a:off x="4459" y="2568"/>
              <a:ext cx="190" cy="183"/>
            </a:xfrm>
            <a:prstGeom prst="roundRect">
              <a:avLst>
                <a:gd name="adj" fmla="val 16667"/>
              </a:avLst>
            </a:prstGeom>
            <a:noFill/>
            <a:ln w="9525">
              <a:solidFill>
                <a:srgbClr val="FF0000"/>
              </a:solidFill>
              <a:round/>
              <a:headEnd/>
              <a:tailEnd/>
            </a:ln>
            <a:effectLst/>
          </p:spPr>
          <p:txBody>
            <a:bodyPr wrap="none" anchor="ctr"/>
            <a:lstStyle/>
            <a:p>
              <a:endParaRPr lang="es-MX"/>
            </a:p>
          </p:txBody>
        </p:sp>
        <p:sp>
          <p:nvSpPr>
            <p:cNvPr id="148560" name="Line 80"/>
            <p:cNvSpPr>
              <a:spLocks noChangeShapeType="1"/>
            </p:cNvSpPr>
            <p:nvPr/>
          </p:nvSpPr>
          <p:spPr bwMode="auto">
            <a:xfrm>
              <a:off x="4558" y="2751"/>
              <a:ext cx="0" cy="521"/>
            </a:xfrm>
            <a:prstGeom prst="line">
              <a:avLst/>
            </a:prstGeom>
            <a:noFill/>
            <a:ln w="9525">
              <a:solidFill>
                <a:srgbClr val="FF0000"/>
              </a:solidFill>
              <a:round/>
              <a:headEnd/>
              <a:tailEnd type="triangle" w="sm" len="med"/>
            </a:ln>
            <a:effectLst/>
          </p:spPr>
          <p:txBody>
            <a:bodyPr wrap="none" anchor="ctr"/>
            <a:lstStyle/>
            <a:p>
              <a:endParaRPr lang="es-MX"/>
            </a:p>
          </p:txBody>
        </p:sp>
      </p:grpSp>
      <p:sp>
        <p:nvSpPr>
          <p:cNvPr id="148561" name="Rectangle 81"/>
          <p:cNvSpPr>
            <a:spLocks noChangeAspect="1" noChangeArrowheads="1"/>
          </p:cNvSpPr>
          <p:nvPr/>
        </p:nvSpPr>
        <p:spPr bwMode="auto">
          <a:xfrm>
            <a:off x="5076825" y="3010471"/>
            <a:ext cx="192088" cy="461962"/>
          </a:xfrm>
          <a:prstGeom prst="rect">
            <a:avLst/>
          </a:prstGeom>
          <a:noFill/>
          <a:ln w="9525">
            <a:noFill/>
            <a:miter lim="800000"/>
            <a:headEnd/>
            <a:tailEnd/>
          </a:ln>
          <a:effectLst/>
        </p:spPr>
        <p:txBody>
          <a:bodyPr wrap="none" lIns="18000" tIns="18000" rIns="18000" bIns="18000">
            <a:spAutoFit/>
            <a:flatTx/>
          </a:bodyPr>
          <a:lstStyle/>
          <a:p>
            <a:pPr algn="l"/>
            <a:r>
              <a:rPr lang="es-ES" sz="2800" b="1" i="1">
                <a:solidFill>
                  <a:srgbClr val="FF0000"/>
                </a:solidFill>
                <a:cs typeface="Arial" charset="0"/>
              </a:rPr>
              <a:t>y</a:t>
            </a:r>
            <a:endParaRPr lang="es-ES" sz="2800" b="1" i="1">
              <a:solidFill>
                <a:srgbClr val="FF0000"/>
              </a:solidFill>
            </a:endParaRPr>
          </a:p>
        </p:txBody>
      </p:sp>
      <p:sp>
        <p:nvSpPr>
          <p:cNvPr id="148562" name="Rectangle 82"/>
          <p:cNvSpPr>
            <a:spLocks noChangeAspect="1" noChangeArrowheads="1"/>
          </p:cNvSpPr>
          <p:nvPr/>
        </p:nvSpPr>
        <p:spPr bwMode="auto">
          <a:xfrm>
            <a:off x="7129463" y="3010471"/>
            <a:ext cx="212725" cy="461962"/>
          </a:xfrm>
          <a:prstGeom prst="rect">
            <a:avLst/>
          </a:prstGeom>
          <a:noFill/>
          <a:ln w="9525">
            <a:noFill/>
            <a:miter lim="800000"/>
            <a:headEnd/>
            <a:tailEnd/>
          </a:ln>
          <a:effectLst/>
        </p:spPr>
        <p:txBody>
          <a:bodyPr wrap="none" lIns="18000" tIns="18000" rIns="18000" bIns="18000">
            <a:spAutoFit/>
            <a:flatTx/>
          </a:bodyPr>
          <a:lstStyle/>
          <a:p>
            <a:pPr algn="l"/>
            <a:r>
              <a:rPr lang="es-ES" sz="2800" b="1" i="1">
                <a:solidFill>
                  <a:srgbClr val="FF0000"/>
                </a:solidFill>
                <a:cs typeface="Arial" charset="0"/>
              </a:rPr>
              <a:t>x</a:t>
            </a:r>
            <a:endParaRPr lang="es-ES" sz="2800" b="1" i="1">
              <a:solidFill>
                <a:srgbClr val="FF0000"/>
              </a:solidFill>
            </a:endParaRPr>
          </a:p>
        </p:txBody>
      </p:sp>
      <p:sp>
        <p:nvSpPr>
          <p:cNvPr id="148563" name="Rectangle 83"/>
          <p:cNvSpPr>
            <a:spLocks noChangeAspect="1" noChangeArrowheads="1"/>
          </p:cNvSpPr>
          <p:nvPr/>
        </p:nvSpPr>
        <p:spPr bwMode="auto">
          <a:xfrm>
            <a:off x="6084888" y="3010471"/>
            <a:ext cx="311150" cy="461962"/>
          </a:xfrm>
          <a:prstGeom prst="rect">
            <a:avLst/>
          </a:prstGeom>
          <a:noFill/>
          <a:ln w="9525">
            <a:noFill/>
            <a:miter lim="800000"/>
            <a:headEnd/>
            <a:tailEnd/>
          </a:ln>
          <a:effectLst/>
        </p:spPr>
        <p:txBody>
          <a:bodyPr wrap="none" lIns="18000" tIns="18000" rIns="18000" bIns="18000">
            <a:spAutoFit/>
            <a:flatTx/>
          </a:bodyPr>
          <a:lstStyle/>
          <a:p>
            <a:pPr algn="l"/>
            <a:r>
              <a:rPr lang="es-ES" sz="2800" b="1" i="1">
                <a:solidFill>
                  <a:srgbClr val="FF0000"/>
                </a:solidFill>
                <a:cs typeface="Arial" charset="0"/>
              </a:rPr>
              <a:t>m</a:t>
            </a:r>
            <a:endParaRPr lang="es-ES" sz="2800" b="1" i="1">
              <a:solidFill>
                <a:srgbClr val="FF0000"/>
              </a:solidFill>
            </a:endParaRPr>
          </a:p>
        </p:txBody>
      </p:sp>
      <p:sp>
        <p:nvSpPr>
          <p:cNvPr id="148564" name="Rectangle 84"/>
          <p:cNvSpPr>
            <a:spLocks noChangeAspect="1" noChangeArrowheads="1"/>
          </p:cNvSpPr>
          <p:nvPr/>
        </p:nvSpPr>
        <p:spPr bwMode="auto">
          <a:xfrm>
            <a:off x="5365750" y="3010471"/>
            <a:ext cx="238125" cy="461962"/>
          </a:xfrm>
          <a:prstGeom prst="rect">
            <a:avLst/>
          </a:prstGeom>
          <a:noFill/>
          <a:ln w="9525">
            <a:noFill/>
            <a:miter lim="800000"/>
            <a:headEnd/>
            <a:tailEnd/>
          </a:ln>
          <a:effectLst/>
        </p:spPr>
        <p:txBody>
          <a:bodyPr wrap="none" lIns="18000" tIns="18000" rIns="18000" bIns="18000">
            <a:spAutoFit/>
            <a:flatTx/>
          </a:bodyPr>
          <a:lstStyle/>
          <a:p>
            <a:pPr algn="l"/>
            <a:r>
              <a:rPr lang="es-ES" sz="2800" b="1" i="1">
                <a:solidFill>
                  <a:srgbClr val="FF0000"/>
                </a:solidFill>
                <a:cs typeface="Arial" charset="0"/>
              </a:rPr>
              <a:t>=</a:t>
            </a:r>
            <a:endParaRPr lang="es-ES" sz="2800" b="1" i="1">
              <a:solidFill>
                <a:srgbClr val="FF0000"/>
              </a:solidFill>
            </a:endParaRPr>
          </a:p>
        </p:txBody>
      </p:sp>
      <p:sp>
        <p:nvSpPr>
          <p:cNvPr id="148565" name="Rectangle 85"/>
          <p:cNvSpPr>
            <a:spLocks noChangeAspect="1" noChangeArrowheads="1"/>
          </p:cNvSpPr>
          <p:nvPr/>
        </p:nvSpPr>
        <p:spPr bwMode="auto">
          <a:xfrm>
            <a:off x="7643813" y="3039046"/>
            <a:ext cx="238125" cy="461962"/>
          </a:xfrm>
          <a:prstGeom prst="rect">
            <a:avLst/>
          </a:prstGeom>
          <a:noFill/>
          <a:ln w="9525">
            <a:noFill/>
            <a:miter lim="800000"/>
            <a:headEnd/>
            <a:tailEnd/>
          </a:ln>
          <a:effectLst/>
        </p:spPr>
        <p:txBody>
          <a:bodyPr wrap="none" lIns="18000" tIns="18000" rIns="18000" bIns="18000">
            <a:spAutoFit/>
            <a:flatTx/>
          </a:bodyPr>
          <a:lstStyle/>
          <a:p>
            <a:pPr algn="l"/>
            <a:r>
              <a:rPr lang="es-ES" sz="2800" b="1" i="1">
                <a:solidFill>
                  <a:srgbClr val="FF0000"/>
                </a:solidFill>
                <a:cs typeface="Arial" charset="0"/>
              </a:rPr>
              <a:t>+</a:t>
            </a:r>
            <a:endParaRPr lang="es-ES" sz="2800" b="1" i="1">
              <a:solidFill>
                <a:srgbClr val="FF0000"/>
              </a:solidFill>
            </a:endParaRPr>
          </a:p>
        </p:txBody>
      </p:sp>
      <p:sp>
        <p:nvSpPr>
          <p:cNvPr id="148566" name="Rectangle 86"/>
          <p:cNvSpPr>
            <a:spLocks noChangeAspect="1" noChangeArrowheads="1"/>
          </p:cNvSpPr>
          <p:nvPr/>
        </p:nvSpPr>
        <p:spPr bwMode="auto">
          <a:xfrm>
            <a:off x="8243888" y="3010471"/>
            <a:ext cx="212725" cy="461962"/>
          </a:xfrm>
          <a:prstGeom prst="rect">
            <a:avLst/>
          </a:prstGeom>
          <a:noFill/>
          <a:ln w="9525">
            <a:noFill/>
            <a:miter lim="800000"/>
            <a:headEnd/>
            <a:tailEnd/>
          </a:ln>
          <a:effectLst/>
        </p:spPr>
        <p:txBody>
          <a:bodyPr wrap="none" lIns="18000" tIns="18000" rIns="18000" bIns="18000">
            <a:spAutoFit/>
            <a:flatTx/>
          </a:bodyPr>
          <a:lstStyle/>
          <a:p>
            <a:pPr algn="l"/>
            <a:r>
              <a:rPr lang="es-ES" sz="2800" b="1" i="1">
                <a:solidFill>
                  <a:srgbClr val="FF0000"/>
                </a:solidFill>
                <a:cs typeface="Arial" charset="0"/>
              </a:rPr>
              <a:t>b</a:t>
            </a:r>
            <a:endParaRPr lang="es-ES" sz="2800" b="1" i="1">
              <a:solidFill>
                <a:srgbClr val="FF0000"/>
              </a:solidFill>
            </a:endParaRPr>
          </a:p>
        </p:txBody>
      </p:sp>
      <p:grpSp>
        <p:nvGrpSpPr>
          <p:cNvPr id="148567" name="Group 87"/>
          <p:cNvGrpSpPr>
            <a:grpSpLocks/>
          </p:cNvGrpSpPr>
          <p:nvPr/>
        </p:nvGrpSpPr>
        <p:grpSpPr bwMode="auto">
          <a:xfrm>
            <a:off x="5040313" y="1599183"/>
            <a:ext cx="2322512" cy="1054100"/>
            <a:chOff x="3175" y="2360"/>
            <a:chExt cx="1463" cy="664"/>
          </a:xfrm>
        </p:grpSpPr>
        <p:sp>
          <p:nvSpPr>
            <p:cNvPr id="148568" name="Rectangle 88"/>
            <p:cNvSpPr>
              <a:spLocks noChangeAspect="1" noChangeArrowheads="1"/>
            </p:cNvSpPr>
            <p:nvPr/>
          </p:nvSpPr>
          <p:spPr bwMode="auto">
            <a:xfrm>
              <a:off x="3175" y="2587"/>
              <a:ext cx="262" cy="217"/>
            </a:xfrm>
            <a:prstGeom prst="rect">
              <a:avLst/>
            </a:prstGeom>
            <a:noFill/>
            <a:ln w="9525">
              <a:noFill/>
              <a:miter lim="800000"/>
              <a:headEnd/>
              <a:tailEnd/>
            </a:ln>
            <a:effectLst/>
          </p:spPr>
          <p:txBody>
            <a:bodyPr wrap="none" lIns="18000" tIns="18000" rIns="18000" bIns="18000">
              <a:spAutoFit/>
              <a:flatTx/>
            </a:bodyPr>
            <a:lstStyle/>
            <a:p>
              <a:pPr algn="l"/>
              <a:r>
                <a:rPr lang="es-ES" sz="2000" dirty="0">
                  <a:solidFill>
                    <a:srgbClr val="000066"/>
                  </a:solidFill>
                  <a:latin typeface="Arial" charset="0"/>
                  <a:cs typeface="Arial" charset="0"/>
                </a:rPr>
                <a:t>r</a:t>
              </a:r>
              <a:r>
                <a:rPr lang="es-ES" sz="1600" baseline="30000" dirty="0">
                  <a:solidFill>
                    <a:srgbClr val="000066"/>
                  </a:solidFill>
                  <a:latin typeface="Arial" charset="0"/>
                  <a:cs typeface="Arial" charset="0"/>
                </a:rPr>
                <a:t>2</a:t>
              </a:r>
              <a:r>
                <a:rPr lang="es-ES" sz="2000" dirty="0">
                  <a:solidFill>
                    <a:srgbClr val="000066"/>
                  </a:solidFill>
                  <a:latin typeface="Arial" charset="0"/>
                  <a:cs typeface="Arial" charset="0"/>
                </a:rPr>
                <a:t> =</a:t>
              </a:r>
              <a:endParaRPr lang="es-ES" sz="1400" baseline="30000" dirty="0">
                <a:solidFill>
                  <a:srgbClr val="000066"/>
                </a:solidFill>
                <a:latin typeface="Arial" charset="0"/>
                <a:cs typeface="Arial" charset="0"/>
              </a:endParaRPr>
            </a:p>
          </p:txBody>
        </p:sp>
        <p:sp>
          <p:nvSpPr>
            <p:cNvPr id="148569" name="Rectangle 89"/>
            <p:cNvSpPr>
              <a:spLocks noChangeAspect="1" noChangeArrowheads="1"/>
            </p:cNvSpPr>
            <p:nvPr/>
          </p:nvSpPr>
          <p:spPr bwMode="auto">
            <a:xfrm>
              <a:off x="3527" y="2747"/>
              <a:ext cx="514" cy="21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(N·</a:t>
              </a:r>
              <a:r>
                <a:rPr lang="es-ES" sz="1800">
                  <a:solidFill>
                    <a:srgbClr val="000066"/>
                  </a:solidFill>
                  <a:latin typeface="Symbol" pitchFamily="18" charset="2"/>
                  <a:cs typeface="Arial" charset="0"/>
                </a:rPr>
                <a:t>m</a:t>
              </a:r>
              <a:r>
                <a:rPr lang="es-ES" sz="1800" baseline="-25000">
                  <a:solidFill>
                    <a:srgbClr val="000066"/>
                  </a:solidFill>
                  <a:latin typeface="Arial" charset="0"/>
                  <a:cs typeface="Arial" charset="0"/>
                </a:rPr>
                <a:t>o</a:t>
              </a:r>
              <a:r>
                <a:rPr lang="es-ES" sz="2000">
                  <a:solidFill>
                    <a:srgbClr val="000066"/>
                  </a:solidFill>
                  <a:latin typeface="Arial" charset="0"/>
                  <a:cs typeface="Arial" charset="0"/>
                </a:rPr>
                <a:t>) ·</a:t>
              </a:r>
              <a:endParaRPr lang="es-ES" sz="1400" baseline="30000">
                <a:solidFill>
                  <a:srgbClr val="000066"/>
                </a:solidFill>
                <a:latin typeface="Arial" charset="0"/>
                <a:cs typeface="Arial" charset="0"/>
              </a:endParaRPr>
            </a:p>
          </p:txBody>
        </p:sp>
        <p:sp>
          <p:nvSpPr>
            <p:cNvPr id="148570" name="Rectangle 90"/>
            <p:cNvSpPr>
              <a:spLocks noChangeAspect="1" noChangeArrowheads="1"/>
            </p:cNvSpPr>
            <p:nvPr/>
          </p:nvSpPr>
          <p:spPr bwMode="auto">
            <a:xfrm>
              <a:off x="3515" y="2405"/>
              <a:ext cx="318" cy="21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2·</a:t>
              </a:r>
              <a:r>
                <a:rPr lang="es-ES" sz="2000" b="1">
                  <a:solidFill>
                    <a:srgbClr val="000066"/>
                  </a:solidFill>
                  <a:cs typeface="Arial" charset="0"/>
                </a:rPr>
                <a:t>V</a:t>
              </a:r>
              <a:r>
                <a:rPr lang="es-ES" sz="1800">
                  <a:solidFill>
                    <a:srgbClr val="000066"/>
                  </a:solidFill>
                  <a:latin typeface="Arial" charset="0"/>
                  <a:cs typeface="Arial" charset="0"/>
                </a:rPr>
                <a:t>·</a:t>
              </a:r>
            </a:p>
          </p:txBody>
        </p:sp>
        <p:sp>
          <p:nvSpPr>
            <p:cNvPr id="148571" name="Line 91"/>
            <p:cNvSpPr>
              <a:spLocks noChangeShapeType="1"/>
            </p:cNvSpPr>
            <p:nvPr/>
          </p:nvSpPr>
          <p:spPr bwMode="auto">
            <a:xfrm>
              <a:off x="3486" y="2678"/>
              <a:ext cx="800" cy="0"/>
            </a:xfrm>
            <a:prstGeom prst="line">
              <a:avLst/>
            </a:prstGeom>
            <a:noFill/>
            <a:ln w="9525">
              <a:solidFill>
                <a:srgbClr val="000066"/>
              </a:solidFill>
              <a:round/>
              <a:headEnd/>
              <a:tailEnd/>
            </a:ln>
            <a:effectLst/>
          </p:spPr>
          <p:txBody>
            <a:bodyPr wrap="none" lIns="18000" tIns="18000" rIns="18000" bIns="18000" anchor="ctr"/>
            <a:lstStyle/>
            <a:p>
              <a:endParaRPr lang="es-MX">
                <a:solidFill>
                  <a:srgbClr val="000066"/>
                </a:solidFill>
              </a:endParaRPr>
            </a:p>
          </p:txBody>
        </p:sp>
        <p:sp>
          <p:nvSpPr>
            <p:cNvPr id="148572" name="AutoShape 92"/>
            <p:cNvSpPr>
              <a:spLocks noChangeArrowheads="1"/>
            </p:cNvSpPr>
            <p:nvPr/>
          </p:nvSpPr>
          <p:spPr bwMode="auto">
            <a:xfrm>
              <a:off x="3819" y="2381"/>
              <a:ext cx="182" cy="272"/>
            </a:xfrm>
            <a:prstGeom prst="bracketPair">
              <a:avLst>
                <a:gd name="adj" fmla="val 16667"/>
              </a:avLst>
            </a:prstGeom>
            <a:noFill/>
            <a:ln w="9525">
              <a:solidFill>
                <a:srgbClr val="000066"/>
              </a:solidFill>
              <a:round/>
              <a:headEnd/>
              <a:tailEnd/>
            </a:ln>
            <a:effectLst/>
          </p:spPr>
          <p:txBody>
            <a:bodyPr wrap="none" anchor="ctr"/>
            <a:lstStyle/>
            <a:p>
              <a:endParaRPr lang="es-MX">
                <a:solidFill>
                  <a:srgbClr val="000066"/>
                </a:solidFill>
              </a:endParaRPr>
            </a:p>
          </p:txBody>
        </p:sp>
        <p:sp>
          <p:nvSpPr>
            <p:cNvPr id="148573" name="Rectangle 93"/>
            <p:cNvSpPr>
              <a:spLocks noChangeAspect="1" noChangeArrowheads="1"/>
            </p:cNvSpPr>
            <p:nvPr/>
          </p:nvSpPr>
          <p:spPr bwMode="auto">
            <a:xfrm>
              <a:off x="3876" y="2364"/>
              <a:ext cx="86" cy="159"/>
            </a:xfrm>
            <a:prstGeom prst="rect">
              <a:avLst/>
            </a:prstGeom>
            <a:noFill/>
            <a:ln w="9525">
              <a:noFill/>
              <a:miter lim="800000"/>
              <a:headEnd/>
              <a:tailEnd/>
            </a:ln>
            <a:effectLst/>
          </p:spPr>
          <p:txBody>
            <a:bodyPr wrap="none" lIns="18000" tIns="18000" rIns="18000" bIns="18000">
              <a:spAutoFit/>
              <a:flatTx/>
            </a:bodyPr>
            <a:lstStyle/>
            <a:p>
              <a:pPr algn="l"/>
              <a:r>
                <a:rPr lang="es-ES" sz="1400" b="1">
                  <a:solidFill>
                    <a:srgbClr val="000066"/>
                  </a:solidFill>
                  <a:latin typeface="Arial" charset="0"/>
                  <a:cs typeface="Arial" charset="0"/>
                </a:rPr>
                <a:t>5</a:t>
              </a:r>
              <a:endParaRPr lang="es-ES" sz="1400" b="1">
                <a:solidFill>
                  <a:srgbClr val="000066"/>
                </a:solidFill>
                <a:latin typeface="Symbol" pitchFamily="18" charset="2"/>
              </a:endParaRPr>
            </a:p>
          </p:txBody>
        </p:sp>
        <p:sp>
          <p:nvSpPr>
            <p:cNvPr id="148574" name="Line 94"/>
            <p:cNvSpPr>
              <a:spLocks noChangeShapeType="1"/>
            </p:cNvSpPr>
            <p:nvPr/>
          </p:nvSpPr>
          <p:spPr bwMode="auto">
            <a:xfrm>
              <a:off x="3845" y="2522"/>
              <a:ext cx="143" cy="0"/>
            </a:xfrm>
            <a:prstGeom prst="line">
              <a:avLst/>
            </a:prstGeom>
            <a:noFill/>
            <a:ln w="9525">
              <a:solidFill>
                <a:srgbClr val="000099"/>
              </a:solidFill>
              <a:round/>
              <a:headEnd/>
              <a:tailEnd/>
            </a:ln>
            <a:effectLst/>
          </p:spPr>
          <p:txBody>
            <a:bodyPr wrap="none" lIns="18000" tIns="18000" rIns="18000" bIns="18000" anchor="ctr"/>
            <a:lstStyle/>
            <a:p>
              <a:endParaRPr lang="es-MX">
                <a:solidFill>
                  <a:srgbClr val="000066"/>
                </a:solidFill>
              </a:endParaRPr>
            </a:p>
          </p:txBody>
        </p:sp>
        <p:sp>
          <p:nvSpPr>
            <p:cNvPr id="148575" name="Rectangle 95"/>
            <p:cNvSpPr>
              <a:spLocks noChangeAspect="1" noChangeArrowheads="1"/>
            </p:cNvSpPr>
            <p:nvPr/>
          </p:nvSpPr>
          <p:spPr bwMode="auto">
            <a:xfrm>
              <a:off x="3875" y="2504"/>
              <a:ext cx="86" cy="159"/>
            </a:xfrm>
            <a:prstGeom prst="rect">
              <a:avLst/>
            </a:prstGeom>
            <a:noFill/>
            <a:ln w="9525">
              <a:noFill/>
              <a:miter lim="800000"/>
              <a:headEnd/>
              <a:tailEnd/>
            </a:ln>
            <a:effectLst/>
          </p:spPr>
          <p:txBody>
            <a:bodyPr wrap="none" lIns="18000" tIns="18000" rIns="18000" bIns="18000">
              <a:spAutoFit/>
              <a:flatTx/>
            </a:bodyPr>
            <a:lstStyle/>
            <a:p>
              <a:pPr algn="l"/>
              <a:r>
                <a:rPr lang="es-ES" sz="1400" b="1">
                  <a:solidFill>
                    <a:srgbClr val="000066"/>
                  </a:solidFill>
                  <a:latin typeface="Arial" charset="0"/>
                  <a:cs typeface="Arial" charset="0"/>
                </a:rPr>
                <a:t>4</a:t>
              </a:r>
              <a:endParaRPr lang="es-ES" sz="1400" b="1">
                <a:solidFill>
                  <a:srgbClr val="000066"/>
                </a:solidFill>
                <a:latin typeface="Symbol" pitchFamily="18" charset="2"/>
              </a:endParaRPr>
            </a:p>
          </p:txBody>
        </p:sp>
        <p:sp>
          <p:nvSpPr>
            <p:cNvPr id="148576" name="Rectangle 96"/>
            <p:cNvSpPr>
              <a:spLocks noChangeAspect="1" noChangeArrowheads="1"/>
            </p:cNvSpPr>
            <p:nvPr/>
          </p:nvSpPr>
          <p:spPr bwMode="auto">
            <a:xfrm>
              <a:off x="4016" y="2360"/>
              <a:ext cx="71" cy="151"/>
            </a:xfrm>
            <a:prstGeom prst="rect">
              <a:avLst/>
            </a:prstGeom>
            <a:noFill/>
            <a:ln w="9525">
              <a:noFill/>
              <a:miter lim="800000"/>
              <a:headEnd/>
              <a:tailEnd/>
            </a:ln>
            <a:effectLst/>
          </p:spPr>
          <p:txBody>
            <a:bodyPr wrap="none" lIns="18000" tIns="54000" rIns="18000" bIns="18000">
              <a:spAutoFit/>
              <a:flatTx/>
            </a:bodyPr>
            <a:lstStyle/>
            <a:p>
              <a:pPr algn="l"/>
              <a:r>
                <a:rPr lang="es-ES" sz="1600" baseline="30000">
                  <a:solidFill>
                    <a:srgbClr val="000066"/>
                  </a:solidFill>
                  <a:latin typeface="Arial" charset="0"/>
                  <a:cs typeface="Arial" charset="0"/>
                </a:rPr>
                <a:t>3</a:t>
              </a:r>
            </a:p>
          </p:txBody>
        </p:sp>
        <p:sp>
          <p:nvSpPr>
            <p:cNvPr id="148577" name="Rectangle 97"/>
            <p:cNvSpPr>
              <a:spLocks noChangeAspect="1" noChangeArrowheads="1"/>
            </p:cNvSpPr>
            <p:nvPr/>
          </p:nvSpPr>
          <p:spPr bwMode="auto">
            <a:xfrm>
              <a:off x="4185" y="2457"/>
              <a:ext cx="71" cy="128"/>
            </a:xfrm>
            <a:prstGeom prst="rect">
              <a:avLst/>
            </a:prstGeom>
            <a:noFill/>
            <a:ln w="9525">
              <a:noFill/>
              <a:miter lim="800000"/>
              <a:headEnd/>
              <a:tailEnd/>
            </a:ln>
            <a:effectLst/>
          </p:spPr>
          <p:txBody>
            <a:bodyPr wrap="none" lIns="18000" tIns="18000" rIns="18000" bIns="18000">
              <a:spAutoFit/>
              <a:flatTx/>
            </a:bodyPr>
            <a:lstStyle/>
            <a:p>
              <a:pPr algn="l"/>
              <a:r>
                <a:rPr lang="es-ES" sz="1600" baseline="30000">
                  <a:solidFill>
                    <a:srgbClr val="000066"/>
                  </a:solidFill>
                  <a:latin typeface="Arial" charset="0"/>
                  <a:cs typeface="Arial" charset="0"/>
                </a:rPr>
                <a:t>2</a:t>
              </a:r>
            </a:p>
          </p:txBody>
        </p:sp>
        <p:sp>
          <p:nvSpPr>
            <p:cNvPr id="148578" name="Rectangle 98"/>
            <p:cNvSpPr>
              <a:spLocks noChangeAspect="1" noChangeArrowheads="1"/>
            </p:cNvSpPr>
            <p:nvPr/>
          </p:nvSpPr>
          <p:spPr bwMode="auto">
            <a:xfrm>
              <a:off x="4059" y="2422"/>
              <a:ext cx="152"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·a</a:t>
              </a:r>
            </a:p>
          </p:txBody>
        </p:sp>
        <p:sp>
          <p:nvSpPr>
            <p:cNvPr id="148579" name="Rectangle 99"/>
            <p:cNvSpPr>
              <a:spLocks noChangeAspect="1" noChangeArrowheads="1"/>
            </p:cNvSpPr>
            <p:nvPr/>
          </p:nvSpPr>
          <p:spPr bwMode="auto">
            <a:xfrm>
              <a:off x="3904" y="2784"/>
              <a:ext cx="71" cy="128"/>
            </a:xfrm>
            <a:prstGeom prst="rect">
              <a:avLst/>
            </a:prstGeom>
            <a:noFill/>
            <a:ln w="9525">
              <a:noFill/>
              <a:miter lim="800000"/>
              <a:headEnd/>
              <a:tailEnd/>
            </a:ln>
            <a:effectLst/>
          </p:spPr>
          <p:txBody>
            <a:bodyPr wrap="none" lIns="18000" tIns="18000" rIns="18000" bIns="18000">
              <a:spAutoFit/>
              <a:flatTx/>
            </a:bodyPr>
            <a:lstStyle/>
            <a:p>
              <a:pPr algn="l"/>
              <a:r>
                <a:rPr lang="es-ES" sz="1600" baseline="30000">
                  <a:solidFill>
                    <a:srgbClr val="000066"/>
                  </a:solidFill>
                  <a:latin typeface="Arial" charset="0"/>
                  <a:cs typeface="Arial" charset="0"/>
                </a:rPr>
                <a:t>2</a:t>
              </a:r>
            </a:p>
          </p:txBody>
        </p:sp>
        <p:sp>
          <p:nvSpPr>
            <p:cNvPr id="148580" name="Rectangle 100"/>
            <p:cNvSpPr>
              <a:spLocks noChangeAspect="1" noChangeArrowheads="1"/>
            </p:cNvSpPr>
            <p:nvPr/>
          </p:nvSpPr>
          <p:spPr bwMode="auto">
            <a:xfrm>
              <a:off x="4080" y="2659"/>
              <a:ext cx="104" cy="197"/>
            </a:xfrm>
            <a:prstGeom prst="rect">
              <a:avLst/>
            </a:prstGeom>
            <a:noFill/>
            <a:ln w="9525">
              <a:noFill/>
              <a:miter lim="800000"/>
              <a:headEnd/>
              <a:tailEnd/>
            </a:ln>
            <a:effectLst/>
          </p:spPr>
          <p:txBody>
            <a:bodyPr wrap="none" lIns="18000" tIns="18000" rIns="18000" bIns="18000">
              <a:spAutoFit/>
              <a:flatTx/>
            </a:bodyPr>
            <a:lstStyle/>
            <a:p>
              <a:pPr algn="l"/>
              <a:r>
                <a:rPr lang="es-ES" sz="1800" dirty="0">
                  <a:solidFill>
                    <a:srgbClr val="000066"/>
                  </a:solidFill>
                  <a:latin typeface="Arial" charset="0"/>
                  <a:cs typeface="Arial" charset="0"/>
                </a:rPr>
                <a:t>q</a:t>
              </a:r>
              <a:endParaRPr lang="es-ES" sz="1800" dirty="0">
                <a:solidFill>
                  <a:srgbClr val="000066"/>
                </a:solidFill>
                <a:latin typeface="Symbol" pitchFamily="18" charset="2"/>
              </a:endParaRPr>
            </a:p>
          </p:txBody>
        </p:sp>
        <p:sp>
          <p:nvSpPr>
            <p:cNvPr id="148581" name="Line 101"/>
            <p:cNvSpPr>
              <a:spLocks noChangeShapeType="1"/>
            </p:cNvSpPr>
            <p:nvPr/>
          </p:nvSpPr>
          <p:spPr bwMode="auto">
            <a:xfrm>
              <a:off x="4056" y="2861"/>
              <a:ext cx="165" cy="0"/>
            </a:xfrm>
            <a:prstGeom prst="line">
              <a:avLst/>
            </a:prstGeom>
            <a:noFill/>
            <a:ln w="9525">
              <a:solidFill>
                <a:srgbClr val="000099"/>
              </a:solidFill>
              <a:round/>
              <a:headEnd/>
              <a:tailEnd/>
            </a:ln>
            <a:effectLst/>
          </p:spPr>
          <p:txBody>
            <a:bodyPr wrap="none" lIns="18000" tIns="18000" rIns="18000" bIns="18000" anchor="ctr"/>
            <a:lstStyle/>
            <a:p>
              <a:endParaRPr lang="es-MX">
                <a:solidFill>
                  <a:srgbClr val="000066"/>
                </a:solidFill>
              </a:endParaRPr>
            </a:p>
          </p:txBody>
        </p:sp>
        <p:sp>
          <p:nvSpPr>
            <p:cNvPr id="148582" name="Rectangle 102"/>
            <p:cNvSpPr>
              <a:spLocks noChangeAspect="1" noChangeArrowheads="1"/>
            </p:cNvSpPr>
            <p:nvPr/>
          </p:nvSpPr>
          <p:spPr bwMode="auto">
            <a:xfrm>
              <a:off x="4067" y="2827"/>
              <a:ext cx="144" cy="19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m</a:t>
              </a:r>
              <a:endParaRPr lang="es-ES" sz="1800">
                <a:solidFill>
                  <a:srgbClr val="000066"/>
                </a:solidFill>
                <a:latin typeface="Symbol" pitchFamily="18" charset="2"/>
              </a:endParaRPr>
            </a:p>
          </p:txBody>
        </p:sp>
        <p:sp>
          <p:nvSpPr>
            <p:cNvPr id="148583" name="AutoShape 103"/>
            <p:cNvSpPr>
              <a:spLocks noChangeArrowheads="1"/>
            </p:cNvSpPr>
            <p:nvPr/>
          </p:nvSpPr>
          <p:spPr bwMode="auto">
            <a:xfrm>
              <a:off x="4030" y="2699"/>
              <a:ext cx="212" cy="317"/>
            </a:xfrm>
            <a:prstGeom prst="bracketPair">
              <a:avLst>
                <a:gd name="adj" fmla="val 16667"/>
              </a:avLst>
            </a:prstGeom>
            <a:noFill/>
            <a:ln w="9525">
              <a:solidFill>
                <a:srgbClr val="000066"/>
              </a:solidFill>
              <a:round/>
              <a:headEnd/>
              <a:tailEnd/>
            </a:ln>
            <a:effectLst/>
          </p:spPr>
          <p:txBody>
            <a:bodyPr wrap="none" anchor="ctr"/>
            <a:lstStyle/>
            <a:p>
              <a:endParaRPr lang="es-MX">
                <a:solidFill>
                  <a:srgbClr val="000066"/>
                </a:solidFill>
              </a:endParaRPr>
            </a:p>
          </p:txBody>
        </p:sp>
        <p:sp>
          <p:nvSpPr>
            <p:cNvPr id="148584" name="Rectangle 104"/>
            <p:cNvSpPr>
              <a:spLocks noChangeAspect="1" noChangeArrowheads="1"/>
            </p:cNvSpPr>
            <p:nvPr/>
          </p:nvSpPr>
          <p:spPr bwMode="auto">
            <a:xfrm>
              <a:off x="4387" y="2565"/>
              <a:ext cx="165" cy="217"/>
            </a:xfrm>
            <a:prstGeom prst="rect">
              <a:avLst/>
            </a:prstGeom>
            <a:noFill/>
            <a:ln w="9525">
              <a:noFill/>
              <a:miter lim="800000"/>
              <a:headEnd/>
              <a:tailEnd/>
            </a:ln>
            <a:effectLst/>
          </p:spPr>
          <p:txBody>
            <a:bodyPr wrap="none" lIns="18000" tIns="18000" rIns="18000" bIns="18000">
              <a:spAutoFit/>
              <a:flatTx/>
            </a:bodyPr>
            <a:lstStyle/>
            <a:p>
              <a:pPr algn="l"/>
              <a:r>
                <a:rPr lang="es-ES" sz="1800">
                  <a:solidFill>
                    <a:srgbClr val="000066"/>
                  </a:solidFill>
                  <a:latin typeface="Arial" charset="0"/>
                  <a:cs typeface="Arial" charset="0"/>
                </a:rPr>
                <a:t>· </a:t>
              </a:r>
              <a:r>
                <a:rPr lang="es-ES" sz="2000">
                  <a:solidFill>
                    <a:srgbClr val="000066"/>
                  </a:solidFill>
                  <a:cs typeface="Arial" charset="0"/>
                </a:rPr>
                <a:t>I</a:t>
              </a:r>
              <a:endParaRPr lang="es-ES" sz="2000" b="1">
                <a:solidFill>
                  <a:srgbClr val="000066"/>
                </a:solidFill>
                <a:cs typeface="Arial" charset="0"/>
              </a:endParaRPr>
            </a:p>
          </p:txBody>
        </p:sp>
        <p:sp>
          <p:nvSpPr>
            <p:cNvPr id="148585" name="Rectangle 105"/>
            <p:cNvSpPr>
              <a:spLocks noChangeAspect="1" noChangeArrowheads="1"/>
            </p:cNvSpPr>
            <p:nvPr/>
          </p:nvSpPr>
          <p:spPr bwMode="auto">
            <a:xfrm>
              <a:off x="4538" y="2588"/>
              <a:ext cx="100" cy="128"/>
            </a:xfrm>
            <a:prstGeom prst="rect">
              <a:avLst/>
            </a:prstGeom>
            <a:noFill/>
            <a:ln w="9525">
              <a:noFill/>
              <a:miter lim="800000"/>
              <a:headEnd/>
              <a:tailEnd/>
            </a:ln>
            <a:effectLst/>
          </p:spPr>
          <p:txBody>
            <a:bodyPr wrap="none" lIns="18000" tIns="18000" rIns="18000" bIns="18000">
              <a:spAutoFit/>
              <a:flatTx/>
            </a:bodyPr>
            <a:lstStyle/>
            <a:p>
              <a:pPr algn="l"/>
              <a:r>
                <a:rPr lang="es-ES" sz="1600" baseline="30000">
                  <a:solidFill>
                    <a:srgbClr val="000066"/>
                  </a:solidFill>
                  <a:latin typeface="Arial" charset="0"/>
                  <a:cs typeface="Arial" charset="0"/>
                </a:rPr>
                <a:t>-2</a:t>
              </a:r>
            </a:p>
          </p:txBody>
        </p:sp>
      </p:grpSp>
      <p:sp>
        <p:nvSpPr>
          <p:cNvPr id="106" name="Line 91"/>
          <p:cNvSpPr>
            <a:spLocks noChangeShapeType="1"/>
          </p:cNvSpPr>
          <p:nvPr/>
        </p:nvSpPr>
        <p:spPr bwMode="auto">
          <a:xfrm>
            <a:off x="5574577" y="4493354"/>
            <a:ext cx="1270000" cy="0"/>
          </a:xfrm>
          <a:prstGeom prst="line">
            <a:avLst/>
          </a:prstGeom>
          <a:noFill/>
          <a:ln w="9525">
            <a:solidFill>
              <a:srgbClr val="000066"/>
            </a:solidFill>
            <a:round/>
            <a:headEnd/>
            <a:tailEnd/>
          </a:ln>
          <a:effectLst/>
        </p:spPr>
        <p:txBody>
          <a:bodyPr wrap="none" lIns="18000" tIns="18000" rIns="18000" bIns="18000" anchor="ctr"/>
          <a:lstStyle/>
          <a:p>
            <a:endParaRPr lang="es-MX">
              <a:solidFill>
                <a:srgbClr val="000066"/>
              </a:solidFill>
            </a:endParaRPr>
          </a:p>
        </p:txBody>
      </p:sp>
      <p:sp>
        <p:nvSpPr>
          <p:cNvPr id="108" name="Text Box 7">
            <a:extLst>
              <a:ext uri="{FF2B5EF4-FFF2-40B4-BE49-F238E27FC236}">
                <a16:creationId xmlns:a16="http://schemas.microsoft.com/office/drawing/2014/main" xmlns="" id="{11F845A4-514C-400F-BD3E-A664100BB91E}"/>
              </a:ext>
            </a:extLst>
          </p:cNvPr>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a:spcBef>
                <a:spcPct val="50000"/>
              </a:spcBef>
            </a:pPr>
            <a:r>
              <a:rPr lang="es-ES" sz="2100" b="1" dirty="0">
                <a:solidFill>
                  <a:srgbClr val="000099"/>
                </a:solidFill>
                <a:latin typeface="Arial" charset="0"/>
              </a:rPr>
              <a:t>Desarrollo matemático</a:t>
            </a:r>
            <a:endParaRPr lang="es-ES" sz="2100" b="1" u="sng"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8483"/>
                                        </p:tgtEl>
                                        <p:attrNameLst>
                                          <p:attrName>style.visibility</p:attrName>
                                        </p:attrNameLst>
                                      </p:cBhvr>
                                      <p:to>
                                        <p:strVal val="visible"/>
                                      </p:to>
                                    </p:set>
                                    <p:animEffect transition="in" filter="fade">
                                      <p:cBhvr>
                                        <p:cTn id="7" dur="500"/>
                                        <p:tgtEl>
                                          <p:spTgt spid="14848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8487"/>
                                        </p:tgtEl>
                                        <p:attrNameLst>
                                          <p:attrName>style.visibility</p:attrName>
                                        </p:attrNameLst>
                                      </p:cBhvr>
                                      <p:to>
                                        <p:strVal val="visible"/>
                                      </p:to>
                                    </p:set>
                                    <p:animEffect transition="in" filter="fade">
                                      <p:cBhvr>
                                        <p:cTn id="12" dur="500"/>
                                        <p:tgtEl>
                                          <p:spTgt spid="14848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848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48485"/>
                                        </p:tgtEl>
                                        <p:attrNameLst>
                                          <p:attrName>style.visibility</p:attrName>
                                        </p:attrNameLst>
                                      </p:cBhvr>
                                      <p:to>
                                        <p:strVal val="visible"/>
                                      </p:to>
                                    </p:set>
                                    <p:animEffect transition="in" filter="fade">
                                      <p:cBhvr>
                                        <p:cTn id="21" dur="500"/>
                                        <p:tgtEl>
                                          <p:spTgt spid="14848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48502"/>
                                        </p:tgtEl>
                                        <p:attrNameLst>
                                          <p:attrName>style.visibility</p:attrName>
                                        </p:attrNameLst>
                                      </p:cBhvr>
                                      <p:to>
                                        <p:strVal val="visible"/>
                                      </p:to>
                                    </p:set>
                                    <p:animEffect transition="in" filter="fade">
                                      <p:cBhvr>
                                        <p:cTn id="26" dur="500"/>
                                        <p:tgtEl>
                                          <p:spTgt spid="148502"/>
                                        </p:tgtEl>
                                      </p:cBhvr>
                                    </p:animEffect>
                                  </p:childTnLst>
                                </p:cTn>
                              </p:par>
                              <p:par>
                                <p:cTn id="27" presetID="1" presetClass="entr" presetSubtype="0" fill="hold" grpId="0" nodeType="withEffect">
                                  <p:stCondLst>
                                    <p:cond delay="0"/>
                                  </p:stCondLst>
                                  <p:childTnLst>
                                    <p:set>
                                      <p:cBhvr>
                                        <p:cTn id="28" dur="1" fill="hold">
                                          <p:stCondLst>
                                            <p:cond delay="0"/>
                                          </p:stCondLst>
                                        </p:cTn>
                                        <p:tgtEl>
                                          <p:spTgt spid="14848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48518">
                                            <p:txEl>
                                              <p:pRg st="0" end="0"/>
                                            </p:txEl>
                                          </p:spTgt>
                                        </p:tgtEl>
                                        <p:attrNameLst>
                                          <p:attrName>style.visibility</p:attrName>
                                        </p:attrNameLst>
                                      </p:cBhvr>
                                      <p:to>
                                        <p:strVal val="visible"/>
                                      </p:to>
                                    </p:set>
                                    <p:animEffect transition="in" filter="fade">
                                      <p:cBhvr>
                                        <p:cTn id="33" dur="500"/>
                                        <p:tgtEl>
                                          <p:spTgt spid="148518">
                                            <p:txEl>
                                              <p:pRg st="0" end="0"/>
                                            </p:txEl>
                                          </p:spTgt>
                                        </p:tgtEl>
                                      </p:cBhvr>
                                    </p:animEffect>
                                  </p:childTnLst>
                                </p:cTn>
                              </p:par>
                            </p:childTnLst>
                          </p:cTn>
                        </p:par>
                        <p:par>
                          <p:cTn id="34" fill="hold">
                            <p:stCondLst>
                              <p:cond delay="500"/>
                            </p:stCondLst>
                            <p:childTnLst>
                              <p:par>
                                <p:cTn id="35" presetID="10" presetClass="entr" presetSubtype="0" fill="hold" grpId="0" nodeType="afterEffect">
                                  <p:stCondLst>
                                    <p:cond delay="0"/>
                                  </p:stCondLst>
                                  <p:childTnLst>
                                    <p:set>
                                      <p:cBhvr>
                                        <p:cTn id="36" dur="1" fill="hold">
                                          <p:stCondLst>
                                            <p:cond delay="0"/>
                                          </p:stCondLst>
                                        </p:cTn>
                                        <p:tgtEl>
                                          <p:spTgt spid="148518">
                                            <p:txEl>
                                              <p:pRg st="1" end="1"/>
                                            </p:txEl>
                                          </p:spTgt>
                                        </p:tgtEl>
                                        <p:attrNameLst>
                                          <p:attrName>style.visibility</p:attrName>
                                        </p:attrNameLst>
                                      </p:cBhvr>
                                      <p:to>
                                        <p:strVal val="visible"/>
                                      </p:to>
                                    </p:set>
                                    <p:animEffect transition="in" filter="fade">
                                      <p:cBhvr>
                                        <p:cTn id="37" dur="500"/>
                                        <p:tgtEl>
                                          <p:spTgt spid="148518">
                                            <p:txEl>
                                              <p:pRg st="1" end="1"/>
                                            </p:txEl>
                                          </p:spTgt>
                                        </p:tgtEl>
                                      </p:cBhvr>
                                    </p:animEffect>
                                  </p:childTnLst>
                                </p:cTn>
                              </p:par>
                            </p:childTnLst>
                          </p:cTn>
                        </p:par>
                        <p:par>
                          <p:cTn id="38" fill="hold">
                            <p:stCondLst>
                              <p:cond delay="1000"/>
                            </p:stCondLst>
                            <p:childTnLst>
                              <p:par>
                                <p:cTn id="39" presetID="10" presetClass="entr" presetSubtype="0" fill="hold" grpId="0" nodeType="afterEffect">
                                  <p:stCondLst>
                                    <p:cond delay="0"/>
                                  </p:stCondLst>
                                  <p:childTnLst>
                                    <p:set>
                                      <p:cBhvr>
                                        <p:cTn id="40" dur="1" fill="hold">
                                          <p:stCondLst>
                                            <p:cond delay="0"/>
                                          </p:stCondLst>
                                        </p:cTn>
                                        <p:tgtEl>
                                          <p:spTgt spid="148518">
                                            <p:txEl>
                                              <p:pRg st="2" end="2"/>
                                            </p:txEl>
                                          </p:spTgt>
                                        </p:tgtEl>
                                        <p:attrNameLst>
                                          <p:attrName>style.visibility</p:attrName>
                                        </p:attrNameLst>
                                      </p:cBhvr>
                                      <p:to>
                                        <p:strVal val="visible"/>
                                      </p:to>
                                    </p:set>
                                    <p:animEffect transition="in" filter="fade">
                                      <p:cBhvr>
                                        <p:cTn id="41" dur="500"/>
                                        <p:tgtEl>
                                          <p:spTgt spid="148518">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48518">
                                            <p:txEl>
                                              <p:pRg st="3" end="3"/>
                                            </p:txEl>
                                          </p:spTgt>
                                        </p:tgtEl>
                                        <p:attrNameLst>
                                          <p:attrName>style.visibility</p:attrName>
                                        </p:attrNameLst>
                                      </p:cBhvr>
                                      <p:to>
                                        <p:strVal val="visible"/>
                                      </p:to>
                                    </p:set>
                                    <p:animEffect transition="in" filter="fade">
                                      <p:cBhvr>
                                        <p:cTn id="46" dur="500"/>
                                        <p:tgtEl>
                                          <p:spTgt spid="148518">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48567"/>
                                        </p:tgtEl>
                                        <p:attrNameLst>
                                          <p:attrName>style.visibility</p:attrName>
                                        </p:attrNameLst>
                                      </p:cBhvr>
                                      <p:to>
                                        <p:strVal val="visible"/>
                                      </p:to>
                                    </p:set>
                                    <p:animEffect transition="in" filter="fade">
                                      <p:cBhvr>
                                        <p:cTn id="51" dur="500"/>
                                        <p:tgtEl>
                                          <p:spTgt spid="148567"/>
                                        </p:tgtEl>
                                      </p:cBhvr>
                                    </p:animEffect>
                                  </p:childTnLst>
                                </p:cTn>
                              </p:par>
                            </p:childTnLst>
                          </p:cTn>
                        </p:par>
                      </p:childTnLst>
                    </p:cTn>
                  </p:par>
                  <p:par>
                    <p:cTn id="52" fill="hold">
                      <p:stCondLst>
                        <p:cond delay="indefinite"/>
                      </p:stCondLst>
                      <p:childTnLst>
                        <p:par>
                          <p:cTn id="53" fill="hold">
                            <p:stCondLst>
                              <p:cond delay="0"/>
                            </p:stCondLst>
                            <p:childTnLst>
                              <p:par>
                                <p:cTn id="54" presetID="18" presetClass="entr" presetSubtype="6" fill="hold" nodeType="clickEffect">
                                  <p:stCondLst>
                                    <p:cond delay="0"/>
                                  </p:stCondLst>
                                  <p:childTnLst>
                                    <p:set>
                                      <p:cBhvr>
                                        <p:cTn id="55" dur="1" fill="hold">
                                          <p:stCondLst>
                                            <p:cond delay="0"/>
                                          </p:stCondLst>
                                        </p:cTn>
                                        <p:tgtEl>
                                          <p:spTgt spid="148558"/>
                                        </p:tgtEl>
                                        <p:attrNameLst>
                                          <p:attrName>style.visibility</p:attrName>
                                        </p:attrNameLst>
                                      </p:cBhvr>
                                      <p:to>
                                        <p:strVal val="visible"/>
                                      </p:to>
                                    </p:set>
                                    <p:animEffect transition="in" filter="strips(downRight)">
                                      <p:cBhvr>
                                        <p:cTn id="56" dur="500"/>
                                        <p:tgtEl>
                                          <p:spTgt spid="148558"/>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48562"/>
                                        </p:tgtEl>
                                        <p:attrNameLst>
                                          <p:attrName>style.visibility</p:attrName>
                                        </p:attrNameLst>
                                      </p:cBhvr>
                                      <p:to>
                                        <p:strVal val="visible"/>
                                      </p:to>
                                    </p:set>
                                    <p:animEffect transition="in" filter="fade">
                                      <p:cBhvr>
                                        <p:cTn id="59" dur="500"/>
                                        <p:tgtEl>
                                          <p:spTgt spid="148562"/>
                                        </p:tgtEl>
                                      </p:cBhvr>
                                    </p:animEffect>
                                  </p:childTnLst>
                                </p:cTn>
                              </p:par>
                            </p:childTnLst>
                          </p:cTn>
                        </p:par>
                      </p:childTnLst>
                    </p:cTn>
                  </p:par>
                  <p:par>
                    <p:cTn id="60" fill="hold">
                      <p:stCondLst>
                        <p:cond delay="indefinite"/>
                      </p:stCondLst>
                      <p:childTnLst>
                        <p:par>
                          <p:cTn id="61" fill="hold">
                            <p:stCondLst>
                              <p:cond delay="0"/>
                            </p:stCondLst>
                            <p:childTnLst>
                              <p:par>
                                <p:cTn id="62" presetID="18" presetClass="entr" presetSubtype="6" fill="hold" nodeType="clickEffect">
                                  <p:stCondLst>
                                    <p:cond delay="0"/>
                                  </p:stCondLst>
                                  <p:childTnLst>
                                    <p:set>
                                      <p:cBhvr>
                                        <p:cTn id="63" dur="1" fill="hold">
                                          <p:stCondLst>
                                            <p:cond delay="0"/>
                                          </p:stCondLst>
                                        </p:cTn>
                                        <p:tgtEl>
                                          <p:spTgt spid="148552"/>
                                        </p:tgtEl>
                                        <p:attrNameLst>
                                          <p:attrName>style.visibility</p:attrName>
                                        </p:attrNameLst>
                                      </p:cBhvr>
                                      <p:to>
                                        <p:strVal val="visible"/>
                                      </p:to>
                                    </p:set>
                                    <p:animEffect transition="in" filter="strips(downRight)">
                                      <p:cBhvr>
                                        <p:cTn id="64" dur="500"/>
                                        <p:tgtEl>
                                          <p:spTgt spid="148552"/>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48561"/>
                                        </p:tgtEl>
                                        <p:attrNameLst>
                                          <p:attrName>style.visibility</p:attrName>
                                        </p:attrNameLst>
                                      </p:cBhvr>
                                      <p:to>
                                        <p:strVal val="visible"/>
                                      </p:to>
                                    </p:set>
                                    <p:animEffect transition="in" filter="fade">
                                      <p:cBhvr>
                                        <p:cTn id="67" dur="500"/>
                                        <p:tgtEl>
                                          <p:spTgt spid="148561"/>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6" fill="hold" nodeType="clickEffect">
                                  <p:stCondLst>
                                    <p:cond delay="0"/>
                                  </p:stCondLst>
                                  <p:childTnLst>
                                    <p:set>
                                      <p:cBhvr>
                                        <p:cTn id="71" dur="1" fill="hold">
                                          <p:stCondLst>
                                            <p:cond delay="0"/>
                                          </p:stCondLst>
                                        </p:cTn>
                                        <p:tgtEl>
                                          <p:spTgt spid="148555"/>
                                        </p:tgtEl>
                                        <p:attrNameLst>
                                          <p:attrName>style.visibility</p:attrName>
                                        </p:attrNameLst>
                                      </p:cBhvr>
                                      <p:to>
                                        <p:strVal val="visible"/>
                                      </p:to>
                                    </p:set>
                                    <p:animEffect transition="in" filter="strips(downRight)">
                                      <p:cBhvr>
                                        <p:cTn id="72" dur="500"/>
                                        <p:tgtEl>
                                          <p:spTgt spid="148555"/>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148563"/>
                                        </p:tgtEl>
                                        <p:attrNameLst>
                                          <p:attrName>style.visibility</p:attrName>
                                        </p:attrNameLst>
                                      </p:cBhvr>
                                      <p:to>
                                        <p:strVal val="visible"/>
                                      </p:to>
                                    </p:set>
                                    <p:animEffect transition="in" filter="fade">
                                      <p:cBhvr>
                                        <p:cTn id="75" dur="500"/>
                                        <p:tgtEl>
                                          <p:spTgt spid="148563"/>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148564"/>
                                        </p:tgtEl>
                                        <p:attrNameLst>
                                          <p:attrName>style.visibility</p:attrName>
                                        </p:attrNameLst>
                                      </p:cBhvr>
                                      <p:to>
                                        <p:strVal val="visible"/>
                                      </p:to>
                                    </p:set>
                                    <p:animEffect transition="in" filter="fade">
                                      <p:cBhvr>
                                        <p:cTn id="80" dur="500"/>
                                        <p:tgtEl>
                                          <p:spTgt spid="148564"/>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148565"/>
                                        </p:tgtEl>
                                        <p:attrNameLst>
                                          <p:attrName>style.visibility</p:attrName>
                                        </p:attrNameLst>
                                      </p:cBhvr>
                                      <p:to>
                                        <p:strVal val="visible"/>
                                      </p:to>
                                    </p:set>
                                    <p:animEffect transition="in" filter="fade">
                                      <p:cBhvr>
                                        <p:cTn id="83" dur="500"/>
                                        <p:tgtEl>
                                          <p:spTgt spid="148565"/>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148566"/>
                                        </p:tgtEl>
                                        <p:attrNameLst>
                                          <p:attrName>style.visibility</p:attrName>
                                        </p:attrNameLst>
                                      </p:cBhvr>
                                      <p:to>
                                        <p:strVal val="visible"/>
                                      </p:to>
                                    </p:set>
                                    <p:animEffect transition="in" filter="fade">
                                      <p:cBhvr>
                                        <p:cTn id="86" dur="500"/>
                                        <p:tgtEl>
                                          <p:spTgt spid="148566"/>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nodeType="clickEffect">
                                  <p:stCondLst>
                                    <p:cond delay="0"/>
                                  </p:stCondLst>
                                  <p:childTnLst>
                                    <p:set>
                                      <p:cBhvr>
                                        <p:cTn id="90" dur="1" fill="hold">
                                          <p:stCondLst>
                                            <p:cond delay="0"/>
                                          </p:stCondLst>
                                        </p:cTn>
                                        <p:tgtEl>
                                          <p:spTgt spid="148519"/>
                                        </p:tgtEl>
                                        <p:attrNameLst>
                                          <p:attrName>style.visibility</p:attrName>
                                        </p:attrNameLst>
                                      </p:cBhvr>
                                      <p:to>
                                        <p:strVal val="visible"/>
                                      </p:to>
                                    </p:set>
                                    <p:animEffect transition="in" filter="fade">
                                      <p:cBhvr>
                                        <p:cTn id="91" dur="500"/>
                                        <p:tgtEl>
                                          <p:spTgt spid="148519"/>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106"/>
                                        </p:tgtEl>
                                        <p:attrNameLst>
                                          <p:attrName>style.visibility</p:attrName>
                                        </p:attrNameLst>
                                      </p:cBhvr>
                                      <p:to>
                                        <p:strVal val="visible"/>
                                      </p:to>
                                    </p:set>
                                    <p:animEffect transition="in" filter="fade">
                                      <p:cBhvr>
                                        <p:cTn id="94" dur="500"/>
                                        <p:tgtEl>
                                          <p:spTgt spid="106"/>
                                        </p:tgtEl>
                                      </p:cBhvr>
                                    </p:animEffect>
                                  </p:childTnLst>
                                </p:cTn>
                              </p:par>
                            </p:childTnLst>
                          </p:cTn>
                        </p:par>
                      </p:childTnLst>
                    </p:cTn>
                  </p:par>
                  <p:par>
                    <p:cTn id="95" fill="hold">
                      <p:stCondLst>
                        <p:cond delay="indefinite"/>
                      </p:stCondLst>
                      <p:childTnLst>
                        <p:par>
                          <p:cTn id="96" fill="hold">
                            <p:stCondLst>
                              <p:cond delay="0"/>
                            </p:stCondLst>
                            <p:childTnLst>
                              <p:par>
                                <p:cTn id="97" presetID="18" presetClass="entr" presetSubtype="6" fill="hold" nodeType="clickEffect">
                                  <p:stCondLst>
                                    <p:cond delay="0"/>
                                  </p:stCondLst>
                                  <p:childTnLst>
                                    <p:set>
                                      <p:cBhvr>
                                        <p:cTn id="98" dur="1" fill="hold">
                                          <p:stCondLst>
                                            <p:cond delay="0"/>
                                          </p:stCondLst>
                                        </p:cTn>
                                        <p:tgtEl>
                                          <p:spTgt spid="148543"/>
                                        </p:tgtEl>
                                        <p:attrNameLst>
                                          <p:attrName>style.visibility</p:attrName>
                                        </p:attrNameLst>
                                      </p:cBhvr>
                                      <p:to>
                                        <p:strVal val="visible"/>
                                      </p:to>
                                    </p:set>
                                    <p:animEffect transition="in" filter="strips(downRight)">
                                      <p:cBhvr>
                                        <p:cTn id="99" dur="500"/>
                                        <p:tgtEl>
                                          <p:spTgt spid="148543"/>
                                        </p:tgtEl>
                                      </p:cBhvr>
                                    </p:animEffect>
                                  </p:childTnLst>
                                </p:cTn>
                              </p:par>
                            </p:childTnLst>
                          </p:cTn>
                        </p:par>
                        <p:par>
                          <p:cTn id="100" fill="hold">
                            <p:stCondLst>
                              <p:cond delay="500"/>
                            </p:stCondLst>
                            <p:childTnLst>
                              <p:par>
                                <p:cTn id="101" presetID="10" presetClass="entr" presetSubtype="0" fill="hold" grpId="0" nodeType="afterEffect">
                                  <p:stCondLst>
                                    <p:cond delay="0"/>
                                  </p:stCondLst>
                                  <p:childTnLst>
                                    <p:set>
                                      <p:cBhvr>
                                        <p:cTn id="102" dur="1" fill="hold">
                                          <p:stCondLst>
                                            <p:cond delay="0"/>
                                          </p:stCondLst>
                                        </p:cTn>
                                        <p:tgtEl>
                                          <p:spTgt spid="148547"/>
                                        </p:tgtEl>
                                        <p:attrNameLst>
                                          <p:attrName>style.visibility</p:attrName>
                                        </p:attrNameLst>
                                      </p:cBhvr>
                                      <p:to>
                                        <p:strVal val="visible"/>
                                      </p:to>
                                    </p:set>
                                    <p:animEffect transition="in" filter="fade">
                                      <p:cBhvr>
                                        <p:cTn id="103" dur="500"/>
                                        <p:tgtEl>
                                          <p:spTgt spid="148547"/>
                                        </p:tgtEl>
                                      </p:cBhvr>
                                    </p:animEffect>
                                  </p:childTnLst>
                                </p:cTn>
                              </p:par>
                            </p:childTnLst>
                          </p:cTn>
                        </p:par>
                      </p:childTnLst>
                    </p:cTn>
                  </p:par>
                  <p:par>
                    <p:cTn id="104" fill="hold">
                      <p:stCondLst>
                        <p:cond delay="indefinite"/>
                      </p:stCondLst>
                      <p:childTnLst>
                        <p:par>
                          <p:cTn id="105" fill="hold">
                            <p:stCondLst>
                              <p:cond delay="0"/>
                            </p:stCondLst>
                            <p:childTnLst>
                              <p:par>
                                <p:cTn id="106" presetID="18" presetClass="entr" presetSubtype="6" fill="hold" nodeType="clickEffect">
                                  <p:stCondLst>
                                    <p:cond delay="0"/>
                                  </p:stCondLst>
                                  <p:childTnLst>
                                    <p:set>
                                      <p:cBhvr>
                                        <p:cTn id="107" dur="1" fill="hold">
                                          <p:stCondLst>
                                            <p:cond delay="0"/>
                                          </p:stCondLst>
                                        </p:cTn>
                                        <p:tgtEl>
                                          <p:spTgt spid="148537"/>
                                        </p:tgtEl>
                                        <p:attrNameLst>
                                          <p:attrName>style.visibility</p:attrName>
                                        </p:attrNameLst>
                                      </p:cBhvr>
                                      <p:to>
                                        <p:strVal val="visible"/>
                                      </p:to>
                                    </p:set>
                                    <p:animEffect transition="in" filter="strips(downRight)">
                                      <p:cBhvr>
                                        <p:cTn id="108" dur="500"/>
                                        <p:tgtEl>
                                          <p:spTgt spid="148537"/>
                                        </p:tgtEl>
                                      </p:cBhvr>
                                    </p:animEffect>
                                  </p:childTnLst>
                                </p:cTn>
                              </p:par>
                            </p:childTnLst>
                          </p:cTn>
                        </p:par>
                        <p:par>
                          <p:cTn id="109" fill="hold">
                            <p:stCondLst>
                              <p:cond delay="500"/>
                            </p:stCondLst>
                            <p:childTnLst>
                              <p:par>
                                <p:cTn id="110" presetID="10" presetClass="entr" presetSubtype="0" fill="hold" grpId="0" nodeType="afterEffect">
                                  <p:stCondLst>
                                    <p:cond delay="0"/>
                                  </p:stCondLst>
                                  <p:childTnLst>
                                    <p:set>
                                      <p:cBhvr>
                                        <p:cTn id="111" dur="1" fill="hold">
                                          <p:stCondLst>
                                            <p:cond delay="0"/>
                                          </p:stCondLst>
                                        </p:cTn>
                                        <p:tgtEl>
                                          <p:spTgt spid="148546"/>
                                        </p:tgtEl>
                                        <p:attrNameLst>
                                          <p:attrName>style.visibility</p:attrName>
                                        </p:attrNameLst>
                                      </p:cBhvr>
                                      <p:to>
                                        <p:strVal val="visible"/>
                                      </p:to>
                                    </p:set>
                                    <p:animEffect transition="in" filter="fade">
                                      <p:cBhvr>
                                        <p:cTn id="112" dur="500"/>
                                        <p:tgtEl>
                                          <p:spTgt spid="148546"/>
                                        </p:tgtEl>
                                      </p:cBhvr>
                                    </p:animEffect>
                                  </p:childTnLst>
                                </p:cTn>
                              </p:par>
                            </p:childTnLst>
                          </p:cTn>
                        </p:par>
                      </p:childTnLst>
                    </p:cTn>
                  </p:par>
                  <p:par>
                    <p:cTn id="113" fill="hold">
                      <p:stCondLst>
                        <p:cond delay="indefinite"/>
                      </p:stCondLst>
                      <p:childTnLst>
                        <p:par>
                          <p:cTn id="114" fill="hold">
                            <p:stCondLst>
                              <p:cond delay="0"/>
                            </p:stCondLst>
                            <p:childTnLst>
                              <p:par>
                                <p:cTn id="115" presetID="18" presetClass="entr" presetSubtype="6" fill="hold" nodeType="clickEffect">
                                  <p:stCondLst>
                                    <p:cond delay="0"/>
                                  </p:stCondLst>
                                  <p:childTnLst>
                                    <p:set>
                                      <p:cBhvr>
                                        <p:cTn id="116" dur="1" fill="hold">
                                          <p:stCondLst>
                                            <p:cond delay="0"/>
                                          </p:stCondLst>
                                        </p:cTn>
                                        <p:tgtEl>
                                          <p:spTgt spid="148540"/>
                                        </p:tgtEl>
                                        <p:attrNameLst>
                                          <p:attrName>style.visibility</p:attrName>
                                        </p:attrNameLst>
                                      </p:cBhvr>
                                      <p:to>
                                        <p:strVal val="visible"/>
                                      </p:to>
                                    </p:set>
                                    <p:animEffect transition="in" filter="strips(downRight)">
                                      <p:cBhvr>
                                        <p:cTn id="117" dur="500"/>
                                        <p:tgtEl>
                                          <p:spTgt spid="148540"/>
                                        </p:tgtEl>
                                      </p:cBhvr>
                                    </p:animEffect>
                                  </p:childTnLst>
                                </p:cTn>
                              </p:par>
                            </p:childTnLst>
                          </p:cTn>
                        </p:par>
                        <p:par>
                          <p:cTn id="118" fill="hold">
                            <p:stCondLst>
                              <p:cond delay="500"/>
                            </p:stCondLst>
                            <p:childTnLst>
                              <p:par>
                                <p:cTn id="119" presetID="10" presetClass="entr" presetSubtype="0" fill="hold" grpId="0" nodeType="afterEffect">
                                  <p:stCondLst>
                                    <p:cond delay="0"/>
                                  </p:stCondLst>
                                  <p:childTnLst>
                                    <p:set>
                                      <p:cBhvr>
                                        <p:cTn id="120" dur="1" fill="hold">
                                          <p:stCondLst>
                                            <p:cond delay="0"/>
                                          </p:stCondLst>
                                        </p:cTn>
                                        <p:tgtEl>
                                          <p:spTgt spid="148548"/>
                                        </p:tgtEl>
                                        <p:attrNameLst>
                                          <p:attrName>style.visibility</p:attrName>
                                        </p:attrNameLst>
                                      </p:cBhvr>
                                      <p:to>
                                        <p:strVal val="visible"/>
                                      </p:to>
                                    </p:set>
                                    <p:animEffect transition="in" filter="fade">
                                      <p:cBhvr>
                                        <p:cTn id="121" dur="500"/>
                                        <p:tgtEl>
                                          <p:spTgt spid="148548"/>
                                        </p:tgtEl>
                                      </p:cBhvr>
                                    </p:animEffect>
                                  </p:childTnLst>
                                </p:cTn>
                              </p:par>
                            </p:childTnLst>
                          </p:cTn>
                        </p:par>
                      </p:childTnLst>
                    </p:cTn>
                  </p:par>
                  <p:par>
                    <p:cTn id="122" fill="hold">
                      <p:stCondLst>
                        <p:cond delay="indefinite"/>
                      </p:stCondLst>
                      <p:childTnLst>
                        <p:par>
                          <p:cTn id="123" fill="hold">
                            <p:stCondLst>
                              <p:cond delay="0"/>
                            </p:stCondLst>
                            <p:childTnLst>
                              <p:par>
                                <p:cTn id="124" presetID="10" presetClass="entr" presetSubtype="0" fill="hold" grpId="0" nodeType="clickEffect">
                                  <p:stCondLst>
                                    <p:cond delay="0"/>
                                  </p:stCondLst>
                                  <p:childTnLst>
                                    <p:set>
                                      <p:cBhvr>
                                        <p:cTn id="125" dur="1" fill="hold">
                                          <p:stCondLst>
                                            <p:cond delay="0"/>
                                          </p:stCondLst>
                                        </p:cTn>
                                        <p:tgtEl>
                                          <p:spTgt spid="148549"/>
                                        </p:tgtEl>
                                        <p:attrNameLst>
                                          <p:attrName>style.visibility</p:attrName>
                                        </p:attrNameLst>
                                      </p:cBhvr>
                                      <p:to>
                                        <p:strVal val="visible"/>
                                      </p:to>
                                    </p:set>
                                    <p:animEffect transition="in" filter="fade">
                                      <p:cBhvr>
                                        <p:cTn id="126" dur="500"/>
                                        <p:tgtEl>
                                          <p:spTgt spid="148549"/>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148550"/>
                                        </p:tgtEl>
                                        <p:attrNameLst>
                                          <p:attrName>style.visibility</p:attrName>
                                        </p:attrNameLst>
                                      </p:cBhvr>
                                      <p:to>
                                        <p:strVal val="visible"/>
                                      </p:to>
                                    </p:set>
                                    <p:animEffect transition="in" filter="fade">
                                      <p:cBhvr>
                                        <p:cTn id="129" dur="500"/>
                                        <p:tgtEl>
                                          <p:spTgt spid="148550"/>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148551"/>
                                        </p:tgtEl>
                                        <p:attrNameLst>
                                          <p:attrName>style.visibility</p:attrName>
                                        </p:attrNameLst>
                                      </p:cBhvr>
                                      <p:to>
                                        <p:strVal val="visible"/>
                                      </p:to>
                                    </p:set>
                                    <p:animEffect transition="in" filter="fade">
                                      <p:cBhvr>
                                        <p:cTn id="132" dur="500"/>
                                        <p:tgtEl>
                                          <p:spTgt spid="1485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p:bldP spid="148484" grpId="0" animBg="1"/>
      <p:bldP spid="148485" grpId="0"/>
      <p:bldP spid="148486" grpId="0" animBg="1"/>
      <p:bldP spid="148518" grpId="0" uiExpand="1" build="p"/>
      <p:bldP spid="148546" grpId="0"/>
      <p:bldP spid="148547" grpId="0"/>
      <p:bldP spid="148548" grpId="0"/>
      <p:bldP spid="148549" grpId="0"/>
      <p:bldP spid="148550" grpId="0"/>
      <p:bldP spid="148551" grpId="0"/>
      <p:bldP spid="148561" grpId="0"/>
      <p:bldP spid="148562" grpId="0"/>
      <p:bldP spid="148563" grpId="0"/>
      <p:bldP spid="148564" grpId="0"/>
      <p:bldP spid="148565" grpId="0"/>
      <p:bldP spid="148566" grpId="0"/>
      <p:bldP spid="10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187" name="Text Box 115"/>
          <p:cNvSpPr txBox="1">
            <a:spLocks noChangeArrowheads="1"/>
          </p:cNvSpPr>
          <p:nvPr/>
        </p:nvSpPr>
        <p:spPr bwMode="auto">
          <a:xfrm>
            <a:off x="683568" y="1425096"/>
            <a:ext cx="7776864" cy="563744"/>
          </a:xfrm>
          <a:prstGeom prst="rect">
            <a:avLst/>
          </a:prstGeom>
          <a:noFill/>
          <a:ln w="9525">
            <a:noFill/>
            <a:miter lim="800000"/>
            <a:headEnd/>
            <a:tailEnd/>
          </a:ln>
          <a:effectLst/>
        </p:spPr>
        <p:txBody>
          <a:bodyPr wrap="square" lIns="0" tIns="0" rIns="0" bIns="0">
            <a:spAutoFit/>
            <a:flatTx/>
          </a:bodyPr>
          <a:lstStyle/>
          <a:p>
            <a:pPr marL="268288" indent="-268288" algn="just">
              <a:lnSpc>
                <a:spcPct val="120000"/>
              </a:lnSpc>
              <a:spcBef>
                <a:spcPct val="50000"/>
              </a:spcBef>
            </a:pPr>
            <a:r>
              <a:rPr lang="es-MX" sz="1600" dirty="0">
                <a:solidFill>
                  <a:srgbClr val="000066"/>
                </a:solidFill>
                <a:latin typeface="Arial" charset="0"/>
              </a:rPr>
              <a:t>1 aparato marca DAEDALON para la medición de la relación q/m de los rayos catódicos con xenón como gas residual a ...</a:t>
            </a:r>
            <a:endParaRPr lang="es-ES" sz="1600" dirty="0">
              <a:solidFill>
                <a:srgbClr val="000066"/>
              </a:solidFill>
              <a:latin typeface="Arial" charset="0"/>
            </a:endParaRPr>
          </a:p>
        </p:txBody>
      </p:sp>
      <p:sp>
        <p:nvSpPr>
          <p:cNvPr id="67" name="Text Box 7"/>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a:spcBef>
                <a:spcPct val="50000"/>
              </a:spcBef>
            </a:pPr>
            <a:r>
              <a:rPr lang="es-ES" sz="2100" b="1" dirty="0">
                <a:solidFill>
                  <a:srgbClr val="000099"/>
                </a:solidFill>
                <a:latin typeface="Arial" charset="0"/>
              </a:rPr>
              <a:t>Equipo y material</a:t>
            </a:r>
            <a:endParaRPr lang="es-ES" sz="2100" b="1" u="sng"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31187"/>
                                        </p:tgtEl>
                                        <p:attrNameLst>
                                          <p:attrName>style.visibility</p:attrName>
                                        </p:attrNameLst>
                                      </p:cBhvr>
                                      <p:to>
                                        <p:strVal val="visible"/>
                                      </p:to>
                                    </p:set>
                                    <p:animEffect transition="in" filter="strips(downRight)">
                                      <p:cBhvr>
                                        <p:cTn id="7" dur="500"/>
                                        <p:tgtEl>
                                          <p:spTgt spid="131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187"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187" name="Text Box 115"/>
          <p:cNvSpPr txBox="1">
            <a:spLocks noChangeArrowheads="1"/>
          </p:cNvSpPr>
          <p:nvPr/>
        </p:nvSpPr>
        <p:spPr bwMode="auto">
          <a:xfrm>
            <a:off x="683568" y="1425096"/>
            <a:ext cx="7776864" cy="1304973"/>
          </a:xfrm>
          <a:prstGeom prst="rect">
            <a:avLst/>
          </a:prstGeom>
          <a:noFill/>
          <a:ln w="9525">
            <a:noFill/>
            <a:miter lim="800000"/>
            <a:headEnd/>
            <a:tailEnd/>
          </a:ln>
          <a:effectLst/>
        </p:spPr>
        <p:txBody>
          <a:bodyPr wrap="square" lIns="0" tIns="0" rIns="0" bIns="0">
            <a:spAutoFit/>
            <a:flatTx/>
          </a:bodyPr>
          <a:lstStyle/>
          <a:p>
            <a:pPr marL="268288" indent="-268288" algn="just">
              <a:lnSpc>
                <a:spcPct val="120000"/>
              </a:lnSpc>
              <a:spcBef>
                <a:spcPct val="50000"/>
              </a:spcBef>
            </a:pPr>
            <a:r>
              <a:rPr lang="es-MX" sz="1600" dirty="0">
                <a:solidFill>
                  <a:srgbClr val="000066"/>
                </a:solidFill>
                <a:latin typeface="Arial" charset="0"/>
              </a:rPr>
              <a:t>ACTIVIDAD 1.</a:t>
            </a:r>
          </a:p>
          <a:p>
            <a:pPr algn="just">
              <a:lnSpc>
                <a:spcPct val="120000"/>
              </a:lnSpc>
              <a:spcBef>
                <a:spcPct val="50000"/>
              </a:spcBef>
            </a:pPr>
            <a:r>
              <a:rPr lang="es-MX" sz="1600" dirty="0">
                <a:solidFill>
                  <a:srgbClr val="000066"/>
                </a:solidFill>
                <a:latin typeface="Arial" charset="0"/>
              </a:rPr>
              <a:t>El profesor verificará que los alumnos posean los conocimientos teóricos necesarios para la realización de la práctica y dará las recomendaciones necesarias para el manejo del equipo.</a:t>
            </a:r>
          </a:p>
        </p:txBody>
      </p:sp>
      <p:sp>
        <p:nvSpPr>
          <p:cNvPr id="67" name="Text Box 7"/>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a:spcBef>
                <a:spcPct val="50000"/>
              </a:spcBef>
            </a:pPr>
            <a:r>
              <a:rPr lang="es-ES" sz="2100" b="1" dirty="0">
                <a:solidFill>
                  <a:srgbClr val="000099"/>
                </a:solidFill>
                <a:latin typeface="Arial" charset="0"/>
              </a:rPr>
              <a:t>Desarrollo</a:t>
            </a:r>
            <a:endParaRPr lang="es-ES" sz="2100" b="1" u="sng" dirty="0">
              <a:solidFill>
                <a:srgbClr val="000099"/>
              </a:solidFill>
              <a:latin typeface="Arial" charset="0"/>
            </a:endParaRPr>
          </a:p>
        </p:txBody>
      </p:sp>
    </p:spTree>
    <p:extLst>
      <p:ext uri="{BB962C8B-B14F-4D97-AF65-F5344CB8AC3E}">
        <p14:creationId xmlns:p14="http://schemas.microsoft.com/office/powerpoint/2010/main" val="725215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31187">
                                            <p:txEl>
                                              <p:pRg st="0" end="0"/>
                                            </p:txEl>
                                          </p:spTgt>
                                        </p:tgtEl>
                                        <p:attrNameLst>
                                          <p:attrName>style.visibility</p:attrName>
                                        </p:attrNameLst>
                                      </p:cBhvr>
                                      <p:to>
                                        <p:strVal val="visible"/>
                                      </p:to>
                                    </p:set>
                                    <p:animEffect transition="in" filter="strips(downRight)">
                                      <p:cBhvr>
                                        <p:cTn id="7" dur="500"/>
                                        <p:tgtEl>
                                          <p:spTgt spid="1311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31187">
                                            <p:txEl>
                                              <p:pRg st="1" end="1"/>
                                            </p:txEl>
                                          </p:spTgt>
                                        </p:tgtEl>
                                        <p:attrNameLst>
                                          <p:attrName>style.visibility</p:attrName>
                                        </p:attrNameLst>
                                      </p:cBhvr>
                                      <p:to>
                                        <p:strVal val="visible"/>
                                      </p:to>
                                    </p:set>
                                    <p:animEffect transition="in" filter="strips(downRight)">
                                      <p:cBhvr>
                                        <p:cTn id="12" dur="500"/>
                                        <p:tgtEl>
                                          <p:spTgt spid="1311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18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187" name="Text Box 115"/>
          <p:cNvSpPr txBox="1">
            <a:spLocks noChangeArrowheads="1"/>
          </p:cNvSpPr>
          <p:nvPr/>
        </p:nvSpPr>
        <p:spPr bwMode="auto">
          <a:xfrm>
            <a:off x="683568" y="1425096"/>
            <a:ext cx="7776864" cy="1680973"/>
          </a:xfrm>
          <a:prstGeom prst="rect">
            <a:avLst/>
          </a:prstGeom>
          <a:noFill/>
          <a:ln w="9525">
            <a:noFill/>
            <a:miter lim="800000"/>
            <a:headEnd/>
            <a:tailEnd/>
          </a:ln>
          <a:effectLst/>
        </p:spPr>
        <p:txBody>
          <a:bodyPr wrap="square" lIns="0" tIns="0" rIns="0" bIns="0">
            <a:spAutoFit/>
            <a:flatTx/>
          </a:bodyPr>
          <a:lstStyle/>
          <a:p>
            <a:pPr algn="just">
              <a:lnSpc>
                <a:spcPct val="120000"/>
              </a:lnSpc>
              <a:spcBef>
                <a:spcPts val="0"/>
              </a:spcBef>
              <a:spcAft>
                <a:spcPts val="600"/>
              </a:spcAft>
            </a:pPr>
            <a:r>
              <a:rPr lang="es-MX" sz="1600" dirty="0">
                <a:solidFill>
                  <a:srgbClr val="000066"/>
                </a:solidFill>
                <a:latin typeface="Arial" charset="0"/>
              </a:rPr>
              <a:t>ACTIVIDAD 2.</a:t>
            </a:r>
          </a:p>
          <a:p>
            <a:pPr algn="just">
              <a:lnSpc>
                <a:spcPct val="120000"/>
              </a:lnSpc>
              <a:spcBef>
                <a:spcPts val="0"/>
              </a:spcBef>
              <a:spcAft>
                <a:spcPts val="600"/>
              </a:spcAft>
            </a:pPr>
            <a:r>
              <a:rPr lang="es-MX" sz="1600" u="sng" dirty="0">
                <a:solidFill>
                  <a:srgbClr val="000066"/>
                </a:solidFill>
                <a:latin typeface="Arial" charset="0"/>
              </a:rPr>
              <a:t>Encendido y puesta a punto del aparato marca DAEDALON</a:t>
            </a:r>
          </a:p>
          <a:p>
            <a:pPr algn="just">
              <a:lnSpc>
                <a:spcPct val="120000"/>
              </a:lnSpc>
              <a:spcBef>
                <a:spcPts val="0"/>
              </a:spcBef>
              <a:spcAft>
                <a:spcPts val="600"/>
              </a:spcAft>
            </a:pPr>
            <a:r>
              <a:rPr lang="es-MX" sz="1600" dirty="0">
                <a:solidFill>
                  <a:srgbClr val="000066"/>
                </a:solidFill>
                <a:latin typeface="Arial" charset="0"/>
              </a:rPr>
              <a:t>El procedimiento para el uso de este aparato es sencillo; aun así deben observarse ciertas precauciones en su manejo, con objeto de no dañar el aparato.</a:t>
            </a:r>
          </a:p>
          <a:p>
            <a:pPr algn="just">
              <a:lnSpc>
                <a:spcPct val="120000"/>
              </a:lnSpc>
              <a:spcBef>
                <a:spcPts val="0"/>
              </a:spcBef>
              <a:spcAft>
                <a:spcPts val="600"/>
              </a:spcAft>
            </a:pPr>
            <a:r>
              <a:rPr lang="es-MX" sz="1600" dirty="0">
                <a:solidFill>
                  <a:srgbClr val="000066"/>
                </a:solidFill>
                <a:latin typeface="Arial" charset="0"/>
              </a:rPr>
              <a:t>El aparato que se empleará, se muestra en la figura siguiente:</a:t>
            </a:r>
            <a:endParaRPr lang="es-ES" sz="1600" dirty="0">
              <a:solidFill>
                <a:srgbClr val="000066"/>
              </a:solidFill>
              <a:latin typeface="Arial" charset="0"/>
            </a:endParaRPr>
          </a:p>
        </p:txBody>
      </p:sp>
      <p:sp>
        <p:nvSpPr>
          <p:cNvPr id="67" name="Text Box 7"/>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a:spcBef>
                <a:spcPct val="50000"/>
              </a:spcBef>
            </a:pPr>
            <a:r>
              <a:rPr lang="es-ES" sz="2100" b="1" dirty="0">
                <a:solidFill>
                  <a:srgbClr val="000099"/>
                </a:solidFill>
                <a:latin typeface="Arial" charset="0"/>
              </a:rPr>
              <a:t>Desarrollo</a:t>
            </a:r>
            <a:endParaRPr lang="es-ES" sz="2100" b="1" u="sng" dirty="0">
              <a:solidFill>
                <a:srgbClr val="000099"/>
              </a:solidFill>
              <a:latin typeface="Arial" charset="0"/>
            </a:endParaRPr>
          </a:p>
        </p:txBody>
      </p:sp>
      <p:pic>
        <p:nvPicPr>
          <p:cNvPr id="2" name="Imagen 1">
            <a:extLst>
              <a:ext uri="{FF2B5EF4-FFF2-40B4-BE49-F238E27FC236}">
                <a16:creationId xmlns:a16="http://schemas.microsoft.com/office/drawing/2014/main" xmlns="" id="{281036BE-B717-4653-BA55-8B784C4987FD}"/>
              </a:ext>
            </a:extLst>
          </p:cNvPr>
          <p:cNvPicPr>
            <a:picLocks noChangeAspect="1"/>
          </p:cNvPicPr>
          <p:nvPr/>
        </p:nvPicPr>
        <p:blipFill>
          <a:blip r:embed="rId2"/>
          <a:stretch>
            <a:fillRect/>
          </a:stretch>
        </p:blipFill>
        <p:spPr>
          <a:xfrm>
            <a:off x="3275855" y="3409585"/>
            <a:ext cx="2592290" cy="2971070"/>
          </a:xfrm>
          <a:prstGeom prst="rect">
            <a:avLst/>
          </a:prstGeom>
        </p:spPr>
      </p:pic>
    </p:spTree>
    <p:extLst>
      <p:ext uri="{BB962C8B-B14F-4D97-AF65-F5344CB8AC3E}">
        <p14:creationId xmlns:p14="http://schemas.microsoft.com/office/powerpoint/2010/main" val="4167300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31187">
                                            <p:txEl>
                                              <p:pRg st="0" end="0"/>
                                            </p:txEl>
                                          </p:spTgt>
                                        </p:tgtEl>
                                        <p:attrNameLst>
                                          <p:attrName>style.visibility</p:attrName>
                                        </p:attrNameLst>
                                      </p:cBhvr>
                                      <p:to>
                                        <p:strVal val="visible"/>
                                      </p:to>
                                    </p:set>
                                    <p:animEffect transition="in" filter="strips(downRight)">
                                      <p:cBhvr>
                                        <p:cTn id="7" dur="500"/>
                                        <p:tgtEl>
                                          <p:spTgt spid="131187">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31187">
                                            <p:txEl>
                                              <p:pRg st="1" end="1"/>
                                            </p:txEl>
                                          </p:spTgt>
                                        </p:tgtEl>
                                        <p:attrNameLst>
                                          <p:attrName>style.visibility</p:attrName>
                                        </p:attrNameLst>
                                      </p:cBhvr>
                                      <p:to>
                                        <p:strVal val="visible"/>
                                      </p:to>
                                    </p:set>
                                    <p:animEffect transition="in" filter="strips(downRight)">
                                      <p:cBhvr>
                                        <p:cTn id="11" dur="500"/>
                                        <p:tgtEl>
                                          <p:spTgt spid="131187">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131187">
                                            <p:txEl>
                                              <p:pRg st="2" end="2"/>
                                            </p:txEl>
                                          </p:spTgt>
                                        </p:tgtEl>
                                        <p:attrNameLst>
                                          <p:attrName>style.visibility</p:attrName>
                                        </p:attrNameLst>
                                      </p:cBhvr>
                                      <p:to>
                                        <p:strVal val="visible"/>
                                      </p:to>
                                    </p:set>
                                    <p:animEffect transition="in" filter="strips(downRight)">
                                      <p:cBhvr>
                                        <p:cTn id="16" dur="500"/>
                                        <p:tgtEl>
                                          <p:spTgt spid="13118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131187">
                                            <p:txEl>
                                              <p:pRg st="3" end="3"/>
                                            </p:txEl>
                                          </p:spTgt>
                                        </p:tgtEl>
                                        <p:attrNameLst>
                                          <p:attrName>style.visibility</p:attrName>
                                        </p:attrNameLst>
                                      </p:cBhvr>
                                      <p:to>
                                        <p:strVal val="visible"/>
                                      </p:to>
                                    </p:set>
                                    <p:animEffect transition="in" filter="strips(downRight)">
                                      <p:cBhvr>
                                        <p:cTn id="21" dur="500"/>
                                        <p:tgtEl>
                                          <p:spTgt spid="131187">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187" grpId="0" uiExpand="1"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15">
            <a:extLst>
              <a:ext uri="{FF2B5EF4-FFF2-40B4-BE49-F238E27FC236}">
                <a16:creationId xmlns:a16="http://schemas.microsoft.com/office/drawing/2014/main" xmlns="" id="{1988CE81-4995-4B87-8C3A-B27A891463B5}"/>
              </a:ext>
            </a:extLst>
          </p:cNvPr>
          <p:cNvSpPr txBox="1">
            <a:spLocks noChangeArrowheads="1"/>
          </p:cNvSpPr>
          <p:nvPr/>
        </p:nvSpPr>
        <p:spPr bwMode="auto">
          <a:xfrm>
            <a:off x="683568" y="1484784"/>
            <a:ext cx="7776864" cy="1527085"/>
          </a:xfrm>
          <a:prstGeom prst="rect">
            <a:avLst/>
          </a:prstGeom>
          <a:noFill/>
          <a:ln w="9525">
            <a:noFill/>
            <a:miter lim="800000"/>
            <a:headEnd/>
            <a:tailEnd/>
          </a:ln>
          <a:effectLst/>
        </p:spPr>
        <p:txBody>
          <a:bodyPr wrap="square" lIns="0" tIns="0" rIns="0" bIns="0">
            <a:spAutoFit/>
            <a:flatTx/>
          </a:bodyPr>
          <a:lstStyle/>
          <a:p>
            <a:pPr algn="just">
              <a:lnSpc>
                <a:spcPct val="120000"/>
              </a:lnSpc>
              <a:spcBef>
                <a:spcPts val="0"/>
              </a:spcBef>
              <a:spcAft>
                <a:spcPts val="600"/>
              </a:spcAft>
            </a:pPr>
            <a:r>
              <a:rPr lang="es-MX" sz="1600" dirty="0">
                <a:solidFill>
                  <a:srgbClr val="000066"/>
                </a:solidFill>
                <a:latin typeface="Arial" charset="0"/>
              </a:rPr>
              <a:t>El Compruebe que el botón de encendido esté en la posición OFF y posteriormente conecte el aparato a la toma de corriente.</a:t>
            </a:r>
          </a:p>
          <a:p>
            <a:pPr algn="just">
              <a:lnSpc>
                <a:spcPct val="120000"/>
              </a:lnSpc>
              <a:spcBef>
                <a:spcPts val="0"/>
              </a:spcBef>
              <a:spcAft>
                <a:spcPts val="600"/>
              </a:spcAft>
            </a:pPr>
            <a:r>
              <a:rPr lang="es-MX" sz="1600" dirty="0">
                <a:solidFill>
                  <a:srgbClr val="000066"/>
                </a:solidFill>
                <a:latin typeface="Arial" charset="0"/>
              </a:rPr>
              <a:t>Encienda el aparato. La unidad realizará un auto-diagnóstico durante 30 segundos. Cuando el auto-diagnóstico se completa, las pantallas se estabilizan a 0. De esta manera la unidad se encuentra lista para operar</a:t>
            </a:r>
            <a:endParaRPr lang="es-ES" sz="1600" dirty="0">
              <a:solidFill>
                <a:srgbClr val="000066"/>
              </a:solidFill>
              <a:latin typeface="Arial" charset="0"/>
            </a:endParaRPr>
          </a:p>
        </p:txBody>
      </p:sp>
      <p:sp>
        <p:nvSpPr>
          <p:cNvPr id="4" name="Text Box 7">
            <a:extLst>
              <a:ext uri="{FF2B5EF4-FFF2-40B4-BE49-F238E27FC236}">
                <a16:creationId xmlns:a16="http://schemas.microsoft.com/office/drawing/2014/main" xmlns="" id="{CBDBA692-3B7C-4531-BB84-8C8167F0B02C}"/>
              </a:ext>
            </a:extLst>
          </p:cNvPr>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a:spcBef>
                <a:spcPct val="50000"/>
              </a:spcBef>
            </a:pPr>
            <a:r>
              <a:rPr lang="es-ES" sz="2100" b="1" dirty="0">
                <a:solidFill>
                  <a:srgbClr val="000099"/>
                </a:solidFill>
                <a:latin typeface="Arial" charset="0"/>
              </a:rPr>
              <a:t>Desarrollo</a:t>
            </a:r>
            <a:endParaRPr lang="es-ES" sz="2100" b="1" u="sng" dirty="0">
              <a:solidFill>
                <a:srgbClr val="000099"/>
              </a:solidFill>
              <a:latin typeface="Arial" charset="0"/>
            </a:endParaRPr>
          </a:p>
        </p:txBody>
      </p:sp>
    </p:spTree>
    <p:extLst>
      <p:ext uri="{BB962C8B-B14F-4D97-AF65-F5344CB8AC3E}">
        <p14:creationId xmlns:p14="http://schemas.microsoft.com/office/powerpoint/2010/main" val="4095031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strips(downRight)">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55" name="Text Box 19"/>
          <p:cNvSpPr txBox="1">
            <a:spLocks noChangeArrowheads="1"/>
          </p:cNvSpPr>
          <p:nvPr/>
        </p:nvSpPr>
        <p:spPr bwMode="auto">
          <a:xfrm>
            <a:off x="2967242" y="731251"/>
            <a:ext cx="3207929" cy="415498"/>
          </a:xfrm>
          <a:prstGeom prst="rect">
            <a:avLst/>
          </a:prstGeom>
          <a:noFill/>
          <a:ln w="9525">
            <a:noFill/>
            <a:miter lim="800000"/>
            <a:headEnd/>
            <a:tailEnd/>
          </a:ln>
          <a:effectLst/>
        </p:spPr>
        <p:txBody>
          <a:bodyPr wrap="none">
            <a:spAutoFit/>
          </a:bodyPr>
          <a:lstStyle/>
          <a:p>
            <a:pPr>
              <a:spcBef>
                <a:spcPct val="50000"/>
              </a:spcBef>
            </a:pPr>
            <a:r>
              <a:rPr lang="es-ES" sz="2100" b="1" dirty="0">
                <a:solidFill>
                  <a:srgbClr val="000099"/>
                </a:solidFill>
                <a:latin typeface="Arial" charset="0"/>
              </a:rPr>
              <a:t>Objetivos de la práctica</a:t>
            </a:r>
          </a:p>
        </p:txBody>
      </p:sp>
      <p:sp>
        <p:nvSpPr>
          <p:cNvPr id="91159" name="Text Box 23"/>
          <p:cNvSpPr txBox="1">
            <a:spLocks noChangeArrowheads="1"/>
          </p:cNvSpPr>
          <p:nvPr/>
        </p:nvSpPr>
        <p:spPr bwMode="auto">
          <a:xfrm>
            <a:off x="719138" y="1772816"/>
            <a:ext cx="7705725" cy="4302716"/>
          </a:xfrm>
          <a:prstGeom prst="rect">
            <a:avLst/>
          </a:prstGeom>
          <a:noFill/>
          <a:ln w="9525">
            <a:noFill/>
            <a:miter lim="800000"/>
            <a:headEnd/>
            <a:tailEnd/>
          </a:ln>
          <a:effectLst/>
        </p:spPr>
        <p:txBody>
          <a:bodyPr>
            <a:spAutoFit/>
          </a:bodyPr>
          <a:lstStyle/>
          <a:p>
            <a:pPr marL="241300" indent="-241300" algn="just">
              <a:lnSpc>
                <a:spcPct val="140000"/>
              </a:lnSpc>
              <a:spcAft>
                <a:spcPct val="40000"/>
              </a:spcAft>
            </a:pPr>
            <a:r>
              <a:rPr lang="es-ES" sz="1800" b="1" dirty="0">
                <a:solidFill>
                  <a:srgbClr val="000066"/>
                </a:solidFill>
                <a:latin typeface="Arial" charset="0"/>
              </a:rPr>
              <a:t>El alumno:</a:t>
            </a:r>
          </a:p>
          <a:p>
            <a:pPr marL="241300" indent="-241300" algn="just">
              <a:lnSpc>
                <a:spcPct val="140000"/>
              </a:lnSpc>
              <a:spcAft>
                <a:spcPct val="40000"/>
              </a:spcAft>
            </a:pPr>
            <a:r>
              <a:rPr lang="es-ES" sz="1800" dirty="0">
                <a:solidFill>
                  <a:srgbClr val="000066"/>
                </a:solidFill>
                <a:latin typeface="Arial" charset="0"/>
              </a:rPr>
              <a:t>1. Conocerá el principio de funcionamiento del aparato para la determinación de la relación entre la carga y la masa (q/m) de los rayos catódicos, su manejo y las precauciones que deben observarse al utilizarlo.</a:t>
            </a:r>
          </a:p>
          <a:p>
            <a:pPr marL="241300" indent="-241300" algn="just">
              <a:lnSpc>
                <a:spcPct val="140000"/>
              </a:lnSpc>
              <a:spcAft>
                <a:spcPct val="40000"/>
              </a:spcAft>
            </a:pPr>
            <a:r>
              <a:rPr lang="es-ES" sz="1800" dirty="0">
                <a:solidFill>
                  <a:srgbClr val="000066"/>
                </a:solidFill>
                <a:latin typeface="Arial" charset="0"/>
              </a:rPr>
              <a:t>2. Determinará experimentalmente el valor de la relación q/m de los rayos catódicos </a:t>
            </a:r>
            <a:r>
              <a:rPr lang="es-MX" sz="1800" dirty="0">
                <a:solidFill>
                  <a:srgbClr val="000066"/>
                </a:solidFill>
                <a:latin typeface="Arial" charset="0"/>
              </a:rPr>
              <a:t>empleando dos metodologías, una con voltaje constante y otra con intensidad de corriente constante</a:t>
            </a:r>
            <a:r>
              <a:rPr lang="es-ES" sz="1800" dirty="0">
                <a:solidFill>
                  <a:srgbClr val="000066"/>
                </a:solidFill>
                <a:latin typeface="Arial" charset="0"/>
              </a:rPr>
              <a:t>.</a:t>
            </a:r>
          </a:p>
          <a:p>
            <a:pPr marL="241300" indent="-241300" algn="just">
              <a:lnSpc>
                <a:spcPct val="140000"/>
              </a:lnSpc>
              <a:spcAft>
                <a:spcPct val="40000"/>
              </a:spcAft>
            </a:pPr>
            <a:r>
              <a:rPr lang="es-ES" sz="1800" dirty="0">
                <a:solidFill>
                  <a:srgbClr val="000066"/>
                </a:solidFill>
                <a:latin typeface="Arial" charset="0"/>
              </a:rPr>
              <a:t>3. Determinará el error experimental de la relación q/m de los rayos catódicos.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1159">
                                            <p:txEl>
                                              <p:pRg st="0" end="0"/>
                                            </p:txEl>
                                          </p:spTgt>
                                        </p:tgtEl>
                                        <p:attrNameLst>
                                          <p:attrName>style.visibility</p:attrName>
                                        </p:attrNameLst>
                                      </p:cBhvr>
                                      <p:to>
                                        <p:strVal val="visible"/>
                                      </p:to>
                                    </p:set>
                                    <p:animEffect transition="in" filter="strips(downRight)">
                                      <p:cBhvr>
                                        <p:cTn id="7" dur="500"/>
                                        <p:tgtEl>
                                          <p:spTgt spid="91159">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91159">
                                            <p:txEl>
                                              <p:pRg st="1" end="1"/>
                                            </p:txEl>
                                          </p:spTgt>
                                        </p:tgtEl>
                                        <p:attrNameLst>
                                          <p:attrName>style.visibility</p:attrName>
                                        </p:attrNameLst>
                                      </p:cBhvr>
                                      <p:to>
                                        <p:strVal val="visible"/>
                                      </p:to>
                                    </p:set>
                                    <p:animEffect transition="in" filter="strips(downRight)">
                                      <p:cBhvr>
                                        <p:cTn id="11" dur="500"/>
                                        <p:tgtEl>
                                          <p:spTgt spid="91159">
                                            <p:txEl>
                                              <p:pRg st="1" end="1"/>
                                            </p:txEl>
                                          </p:spTgt>
                                        </p:tgtEl>
                                      </p:cBhvr>
                                    </p:animEffect>
                                  </p:childTnLst>
                                </p:cTn>
                              </p:par>
                            </p:childTnLst>
                          </p:cTn>
                        </p:par>
                        <p:par>
                          <p:cTn id="12" fill="hold">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91159">
                                            <p:txEl>
                                              <p:pRg st="2" end="2"/>
                                            </p:txEl>
                                          </p:spTgt>
                                        </p:tgtEl>
                                        <p:attrNameLst>
                                          <p:attrName>style.visibility</p:attrName>
                                        </p:attrNameLst>
                                      </p:cBhvr>
                                      <p:to>
                                        <p:strVal val="visible"/>
                                      </p:to>
                                    </p:set>
                                    <p:animEffect transition="in" filter="strips(downRight)">
                                      <p:cBhvr>
                                        <p:cTn id="15" dur="500"/>
                                        <p:tgtEl>
                                          <p:spTgt spid="91159">
                                            <p:txEl>
                                              <p:pRg st="2" end="2"/>
                                            </p:txEl>
                                          </p:spTgt>
                                        </p:tgtEl>
                                      </p:cBhvr>
                                    </p:animEffect>
                                  </p:childTnLst>
                                </p:cTn>
                              </p:par>
                            </p:childTnLst>
                          </p:cTn>
                        </p:par>
                        <p:par>
                          <p:cTn id="16" fill="hold">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91159">
                                            <p:txEl>
                                              <p:pRg st="3" end="3"/>
                                            </p:txEl>
                                          </p:spTgt>
                                        </p:tgtEl>
                                        <p:attrNameLst>
                                          <p:attrName>style.visibility</p:attrName>
                                        </p:attrNameLst>
                                      </p:cBhvr>
                                      <p:to>
                                        <p:strVal val="visible"/>
                                      </p:to>
                                    </p:set>
                                    <p:animEffect transition="in" filter="strips(downRight)">
                                      <p:cBhvr>
                                        <p:cTn id="19" dur="500"/>
                                        <p:tgtEl>
                                          <p:spTgt spid="911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59"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15">
            <a:extLst>
              <a:ext uri="{FF2B5EF4-FFF2-40B4-BE49-F238E27FC236}">
                <a16:creationId xmlns:a16="http://schemas.microsoft.com/office/drawing/2014/main" xmlns="" id="{1988CE81-4995-4B87-8C3A-B27A891463B5}"/>
              </a:ext>
            </a:extLst>
          </p:cNvPr>
          <p:cNvSpPr txBox="1">
            <a:spLocks noChangeArrowheads="1"/>
          </p:cNvSpPr>
          <p:nvPr/>
        </p:nvSpPr>
        <p:spPr bwMode="auto">
          <a:xfrm>
            <a:off x="612000" y="1484784"/>
            <a:ext cx="7920000" cy="3826176"/>
          </a:xfrm>
          <a:prstGeom prst="rect">
            <a:avLst/>
          </a:prstGeom>
          <a:noFill/>
          <a:ln w="9525">
            <a:noFill/>
            <a:miter lim="800000"/>
            <a:headEnd/>
            <a:tailEnd/>
          </a:ln>
          <a:effectLst/>
        </p:spPr>
        <p:txBody>
          <a:bodyPr wrap="square" lIns="0" tIns="0" rIns="0" bIns="0">
            <a:spAutoFit/>
            <a:flatTx/>
          </a:bodyPr>
          <a:lstStyle/>
          <a:p>
            <a:pPr algn="just">
              <a:lnSpc>
                <a:spcPct val="120000"/>
              </a:lnSpc>
              <a:spcBef>
                <a:spcPts val="0"/>
              </a:spcBef>
              <a:spcAft>
                <a:spcPts val="600"/>
              </a:spcAft>
            </a:pPr>
            <a:r>
              <a:rPr lang="es-MX" sz="1600" dirty="0">
                <a:solidFill>
                  <a:srgbClr val="000066"/>
                </a:solidFill>
                <a:latin typeface="Arial" charset="0"/>
              </a:rPr>
              <a:t>ACTIVIDAD 3.</a:t>
            </a:r>
          </a:p>
          <a:p>
            <a:pPr algn="just">
              <a:lnSpc>
                <a:spcPct val="120000"/>
              </a:lnSpc>
              <a:spcBef>
                <a:spcPts val="0"/>
              </a:spcBef>
              <a:spcAft>
                <a:spcPts val="600"/>
              </a:spcAft>
            </a:pPr>
            <a:r>
              <a:rPr lang="es-MX" sz="1600" u="sng" dirty="0">
                <a:solidFill>
                  <a:srgbClr val="000066"/>
                </a:solidFill>
                <a:latin typeface="Arial" charset="0"/>
              </a:rPr>
              <a:t>Toma de lecturas con voltaje constante.</a:t>
            </a:r>
          </a:p>
          <a:p>
            <a:pPr marL="266700" indent="-266700" algn="just">
              <a:lnSpc>
                <a:spcPct val="120000"/>
              </a:lnSpc>
              <a:spcBef>
                <a:spcPts val="0"/>
              </a:spcBef>
              <a:spcAft>
                <a:spcPts val="600"/>
              </a:spcAft>
            </a:pPr>
            <a:r>
              <a:rPr lang="es-MX" sz="1600" dirty="0">
                <a:solidFill>
                  <a:srgbClr val="000066"/>
                </a:solidFill>
                <a:latin typeface="Arial" charset="0"/>
              </a:rPr>
              <a:t>1. Gire la perilla </a:t>
            </a:r>
            <a:r>
              <a:rPr lang="es-MX" sz="1600" b="1" dirty="0">
                <a:solidFill>
                  <a:srgbClr val="000066"/>
                </a:solidFill>
                <a:latin typeface="Arial" charset="0"/>
              </a:rPr>
              <a:t>VOLTAGE ADJUST </a:t>
            </a:r>
            <a:r>
              <a:rPr lang="es-MX" sz="1600" dirty="0">
                <a:solidFill>
                  <a:srgbClr val="000066"/>
                </a:solidFill>
                <a:latin typeface="Arial" charset="0"/>
              </a:rPr>
              <a:t>hasta obtener una lectura de 250 [V] en la pantalla correspondiente.</a:t>
            </a:r>
          </a:p>
          <a:p>
            <a:pPr marL="266700" indent="-266700" algn="just">
              <a:lnSpc>
                <a:spcPct val="120000"/>
              </a:lnSpc>
              <a:spcBef>
                <a:spcPts val="0"/>
              </a:spcBef>
              <a:spcAft>
                <a:spcPts val="600"/>
              </a:spcAft>
            </a:pPr>
            <a:r>
              <a:rPr lang="es-MX" sz="1600" dirty="0">
                <a:solidFill>
                  <a:srgbClr val="000066"/>
                </a:solidFill>
                <a:latin typeface="Arial" charset="0"/>
              </a:rPr>
              <a:t>2. Gire la perilla </a:t>
            </a:r>
            <a:r>
              <a:rPr lang="es-MX" sz="1600" b="1" dirty="0">
                <a:solidFill>
                  <a:srgbClr val="000066"/>
                </a:solidFill>
                <a:latin typeface="Arial" charset="0"/>
              </a:rPr>
              <a:t>CURRENT ADJUST </a:t>
            </a:r>
            <a:r>
              <a:rPr lang="es-MX" sz="1600" dirty="0">
                <a:solidFill>
                  <a:srgbClr val="000066"/>
                </a:solidFill>
                <a:latin typeface="Arial" charset="0"/>
              </a:rPr>
              <a:t>y observe la deflexión circular del haz de rayos catódicos. Cuando la corriente es lo suficientemente alta, el haz formará un círculo completo. El diámetro del haz se determinará empleando la escala que se encuentra dentro del tubo.</a:t>
            </a:r>
          </a:p>
          <a:p>
            <a:pPr marL="266700" indent="-266700" algn="just">
              <a:lnSpc>
                <a:spcPct val="120000"/>
              </a:lnSpc>
              <a:spcBef>
                <a:spcPts val="0"/>
              </a:spcBef>
              <a:spcAft>
                <a:spcPts val="600"/>
              </a:spcAft>
            </a:pPr>
            <a:r>
              <a:rPr lang="es-MX" sz="1600" dirty="0">
                <a:solidFill>
                  <a:srgbClr val="000066"/>
                </a:solidFill>
                <a:latin typeface="Arial" charset="0"/>
              </a:rPr>
              <a:t>3. Determine el valor de la intensidad de corriente necesaria para que el diámetro del haz sea 11 [cm]. Varíe el diámetro del haz modificando la intensidad de corriente en las bobinas de tal manera que pueda completar la tabla siguiente con los valores obtenidos.</a:t>
            </a:r>
            <a:endParaRPr lang="es-ES" sz="1600" dirty="0">
              <a:solidFill>
                <a:srgbClr val="000066"/>
              </a:solidFill>
              <a:latin typeface="Arial" charset="0"/>
            </a:endParaRPr>
          </a:p>
        </p:txBody>
      </p:sp>
      <p:sp>
        <p:nvSpPr>
          <p:cNvPr id="4" name="Text Box 7">
            <a:extLst>
              <a:ext uri="{FF2B5EF4-FFF2-40B4-BE49-F238E27FC236}">
                <a16:creationId xmlns:a16="http://schemas.microsoft.com/office/drawing/2014/main" xmlns="" id="{7ECC4D85-A9CA-4750-8C51-8314FD6D13DD}"/>
              </a:ext>
            </a:extLst>
          </p:cNvPr>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a:spcBef>
                <a:spcPct val="50000"/>
              </a:spcBef>
            </a:pPr>
            <a:r>
              <a:rPr lang="es-ES" sz="2100" b="1" dirty="0">
                <a:solidFill>
                  <a:srgbClr val="000099"/>
                </a:solidFill>
                <a:latin typeface="Arial" charset="0"/>
              </a:rPr>
              <a:t>Desarrollo</a:t>
            </a:r>
            <a:endParaRPr lang="es-ES" sz="2100" b="1" u="sng" dirty="0">
              <a:solidFill>
                <a:srgbClr val="000099"/>
              </a:solidFill>
              <a:latin typeface="Arial" charset="0"/>
            </a:endParaRPr>
          </a:p>
        </p:txBody>
      </p:sp>
    </p:spTree>
    <p:extLst>
      <p:ext uri="{BB962C8B-B14F-4D97-AF65-F5344CB8AC3E}">
        <p14:creationId xmlns:p14="http://schemas.microsoft.com/office/powerpoint/2010/main" val="3285210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500"/>
                                        <p:tgtEl>
                                          <p:spTgt spid="5">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strips(downRight)">
                                      <p:cBhvr>
                                        <p:cTn id="11" dur="5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strips(downRight)">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strips(downRight)">
                                      <p:cBhvr>
                                        <p:cTn id="21" dur="500"/>
                                        <p:tgtEl>
                                          <p:spTgt spid="5">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Effect transition="in" filter="strips(downRight)">
                                      <p:cBhvr>
                                        <p:cTn id="26"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15">
            <a:extLst>
              <a:ext uri="{FF2B5EF4-FFF2-40B4-BE49-F238E27FC236}">
                <a16:creationId xmlns:a16="http://schemas.microsoft.com/office/drawing/2014/main" xmlns="" id="{1988CE81-4995-4B87-8C3A-B27A891463B5}"/>
              </a:ext>
            </a:extLst>
          </p:cNvPr>
          <p:cNvSpPr txBox="1">
            <a:spLocks noChangeArrowheads="1"/>
          </p:cNvSpPr>
          <p:nvPr/>
        </p:nvSpPr>
        <p:spPr bwMode="auto">
          <a:xfrm>
            <a:off x="683568" y="4437112"/>
            <a:ext cx="7776864" cy="563744"/>
          </a:xfrm>
          <a:prstGeom prst="rect">
            <a:avLst/>
          </a:prstGeom>
          <a:noFill/>
          <a:ln w="9525">
            <a:noFill/>
            <a:miter lim="800000"/>
            <a:headEnd/>
            <a:tailEnd/>
          </a:ln>
          <a:effectLst/>
        </p:spPr>
        <p:txBody>
          <a:bodyPr wrap="square" lIns="0" tIns="0" rIns="0" bIns="0">
            <a:spAutoFit/>
            <a:flatTx/>
          </a:bodyPr>
          <a:lstStyle/>
          <a:p>
            <a:pPr marL="266700" indent="-266700" algn="just">
              <a:lnSpc>
                <a:spcPct val="120000"/>
              </a:lnSpc>
              <a:spcBef>
                <a:spcPts val="0"/>
              </a:spcBef>
              <a:spcAft>
                <a:spcPts val="600"/>
              </a:spcAft>
            </a:pPr>
            <a:r>
              <a:rPr lang="es-MX" sz="1600" dirty="0">
                <a:solidFill>
                  <a:srgbClr val="000066"/>
                </a:solidFill>
                <a:latin typeface="Arial" charset="0"/>
              </a:rPr>
              <a:t>4. Cuando haya terminado la toma de lecturas, proceda inmediatamente a realizar la actividad siguiente.</a:t>
            </a:r>
            <a:endParaRPr lang="es-ES" sz="1600" dirty="0">
              <a:solidFill>
                <a:srgbClr val="000066"/>
              </a:solidFill>
              <a:latin typeface="Arial" charset="0"/>
            </a:endParaRPr>
          </a:p>
        </p:txBody>
      </p:sp>
      <p:pic>
        <p:nvPicPr>
          <p:cNvPr id="2" name="Imagen 1">
            <a:extLst>
              <a:ext uri="{FF2B5EF4-FFF2-40B4-BE49-F238E27FC236}">
                <a16:creationId xmlns:a16="http://schemas.microsoft.com/office/drawing/2014/main" xmlns="" id="{7FC39F24-0205-454F-90F0-24D79E97774D}"/>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2699792" y="1484784"/>
            <a:ext cx="3744416" cy="2709242"/>
          </a:xfrm>
          <a:prstGeom prst="rect">
            <a:avLst/>
          </a:prstGeom>
        </p:spPr>
      </p:pic>
      <p:sp>
        <p:nvSpPr>
          <p:cNvPr id="6" name="Text Box 7">
            <a:extLst>
              <a:ext uri="{FF2B5EF4-FFF2-40B4-BE49-F238E27FC236}">
                <a16:creationId xmlns:a16="http://schemas.microsoft.com/office/drawing/2014/main" xmlns="" id="{4EE73BEA-674F-428E-AA74-BC861F8AFD40}"/>
              </a:ext>
            </a:extLst>
          </p:cNvPr>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a:spcBef>
                <a:spcPct val="50000"/>
              </a:spcBef>
            </a:pPr>
            <a:r>
              <a:rPr lang="es-ES" sz="2100" b="1" dirty="0">
                <a:solidFill>
                  <a:srgbClr val="000099"/>
                </a:solidFill>
                <a:latin typeface="Arial" charset="0"/>
              </a:rPr>
              <a:t>Desarrollo</a:t>
            </a:r>
            <a:endParaRPr lang="es-ES" sz="2100" b="1" u="sng" dirty="0">
              <a:solidFill>
                <a:srgbClr val="000099"/>
              </a:solidFill>
              <a:latin typeface="Arial" charset="0"/>
            </a:endParaRPr>
          </a:p>
        </p:txBody>
      </p:sp>
    </p:spTree>
    <p:extLst>
      <p:ext uri="{BB962C8B-B14F-4D97-AF65-F5344CB8AC3E}">
        <p14:creationId xmlns:p14="http://schemas.microsoft.com/office/powerpoint/2010/main" val="4197899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Right)">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15">
            <a:extLst>
              <a:ext uri="{FF2B5EF4-FFF2-40B4-BE49-F238E27FC236}">
                <a16:creationId xmlns:a16="http://schemas.microsoft.com/office/drawing/2014/main" xmlns="" id="{1988CE81-4995-4B87-8C3A-B27A891463B5}"/>
              </a:ext>
            </a:extLst>
          </p:cNvPr>
          <p:cNvSpPr txBox="1">
            <a:spLocks noChangeArrowheads="1"/>
          </p:cNvSpPr>
          <p:nvPr/>
        </p:nvSpPr>
        <p:spPr bwMode="auto">
          <a:xfrm>
            <a:off x="683568" y="1340768"/>
            <a:ext cx="7776864" cy="2200602"/>
          </a:xfrm>
          <a:prstGeom prst="rect">
            <a:avLst/>
          </a:prstGeom>
          <a:noFill/>
          <a:ln w="9525">
            <a:noFill/>
            <a:miter lim="800000"/>
            <a:headEnd/>
            <a:tailEnd/>
          </a:ln>
          <a:effectLst/>
        </p:spPr>
        <p:txBody>
          <a:bodyPr wrap="square" lIns="0" tIns="0" rIns="0" bIns="0">
            <a:spAutoFit/>
            <a:flatTx/>
          </a:bodyPr>
          <a:lstStyle/>
          <a:p>
            <a:pPr marL="266700" indent="-266700" algn="just">
              <a:spcBef>
                <a:spcPts val="0"/>
              </a:spcBef>
              <a:spcAft>
                <a:spcPts val="600"/>
              </a:spcAft>
            </a:pPr>
            <a:r>
              <a:rPr lang="es-MX" sz="1600" dirty="0">
                <a:solidFill>
                  <a:srgbClr val="000066"/>
                </a:solidFill>
                <a:latin typeface="Arial" charset="0"/>
              </a:rPr>
              <a:t>ACTIVIDAD 4.</a:t>
            </a:r>
          </a:p>
          <a:p>
            <a:pPr marL="266700" indent="-266700" algn="just">
              <a:spcBef>
                <a:spcPts val="0"/>
              </a:spcBef>
              <a:spcAft>
                <a:spcPts val="600"/>
              </a:spcAft>
            </a:pPr>
            <a:r>
              <a:rPr lang="es-MX" sz="1600" u="sng" dirty="0">
                <a:solidFill>
                  <a:srgbClr val="000066"/>
                </a:solidFill>
                <a:latin typeface="Arial" charset="0"/>
              </a:rPr>
              <a:t>Toma de lecturas con corriente constante.</a:t>
            </a:r>
          </a:p>
          <a:p>
            <a:pPr marL="266700" indent="-266700" algn="just">
              <a:spcBef>
                <a:spcPts val="0"/>
              </a:spcBef>
              <a:spcAft>
                <a:spcPts val="600"/>
              </a:spcAft>
            </a:pPr>
            <a:r>
              <a:rPr lang="es-MX" sz="1600" dirty="0">
                <a:solidFill>
                  <a:srgbClr val="000066"/>
                </a:solidFill>
                <a:latin typeface="Arial" charset="0"/>
              </a:rPr>
              <a:t>1. Gire la perilla </a:t>
            </a:r>
            <a:r>
              <a:rPr lang="es-MX" sz="1600" b="1" dirty="0">
                <a:solidFill>
                  <a:srgbClr val="000066"/>
                </a:solidFill>
                <a:latin typeface="Arial" charset="0"/>
              </a:rPr>
              <a:t>CURRENT ADJUST </a:t>
            </a:r>
            <a:r>
              <a:rPr lang="es-MX" sz="1600" dirty="0">
                <a:solidFill>
                  <a:srgbClr val="000066"/>
                </a:solidFill>
                <a:latin typeface="Arial" charset="0"/>
              </a:rPr>
              <a:t>hasta obtener una lectura de 1.2 [A] en la pantalla correspondiente.</a:t>
            </a:r>
          </a:p>
          <a:p>
            <a:pPr marL="266700" indent="-266700" algn="just">
              <a:spcBef>
                <a:spcPts val="0"/>
              </a:spcBef>
              <a:spcAft>
                <a:spcPts val="600"/>
              </a:spcAft>
            </a:pPr>
            <a:r>
              <a:rPr lang="es-MX" sz="1600" dirty="0">
                <a:solidFill>
                  <a:srgbClr val="000066"/>
                </a:solidFill>
                <a:latin typeface="Arial" charset="0"/>
              </a:rPr>
              <a:t>2. Gire la perilla </a:t>
            </a:r>
            <a:r>
              <a:rPr lang="es-MX" sz="1600" b="1" dirty="0">
                <a:solidFill>
                  <a:srgbClr val="000066"/>
                </a:solidFill>
                <a:latin typeface="Arial" charset="0"/>
              </a:rPr>
              <a:t>VOLTAGE ADJUST </a:t>
            </a:r>
            <a:r>
              <a:rPr lang="es-MX" sz="1600" dirty="0">
                <a:solidFill>
                  <a:srgbClr val="000066"/>
                </a:solidFill>
                <a:latin typeface="Arial" charset="0"/>
              </a:rPr>
              <a:t>hasta que el haz de rayos catódicos tenga un diámetro de 11 [cm] y anote la lectura; posteriormente, varíe el diámetro del haz modificando la diferencia de potencial, tal manera que pueda completar la tabla siguiente con los valores obtenidos.</a:t>
            </a:r>
          </a:p>
        </p:txBody>
      </p:sp>
      <p:pic>
        <p:nvPicPr>
          <p:cNvPr id="3" name="Imagen 2">
            <a:extLst>
              <a:ext uri="{FF2B5EF4-FFF2-40B4-BE49-F238E27FC236}">
                <a16:creationId xmlns:a16="http://schemas.microsoft.com/office/drawing/2014/main" xmlns="" id="{15843C01-9B73-4E8E-A502-F397A8EF49B2}"/>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2771800" y="3594846"/>
            <a:ext cx="3600400" cy="2431914"/>
          </a:xfrm>
          <a:prstGeom prst="rect">
            <a:avLst/>
          </a:prstGeom>
        </p:spPr>
      </p:pic>
      <p:sp>
        <p:nvSpPr>
          <p:cNvPr id="6" name="Text Box 115">
            <a:extLst>
              <a:ext uri="{FF2B5EF4-FFF2-40B4-BE49-F238E27FC236}">
                <a16:creationId xmlns:a16="http://schemas.microsoft.com/office/drawing/2014/main" xmlns="" id="{4B89BA25-9BDD-478F-9091-270D858C2C95}"/>
              </a:ext>
            </a:extLst>
          </p:cNvPr>
          <p:cNvSpPr txBox="1">
            <a:spLocks noChangeArrowheads="1"/>
          </p:cNvSpPr>
          <p:nvPr/>
        </p:nvSpPr>
        <p:spPr bwMode="auto">
          <a:xfrm>
            <a:off x="683568" y="6076938"/>
            <a:ext cx="7776864" cy="492443"/>
          </a:xfrm>
          <a:prstGeom prst="rect">
            <a:avLst/>
          </a:prstGeom>
          <a:noFill/>
          <a:ln w="9525">
            <a:noFill/>
            <a:miter lim="800000"/>
            <a:headEnd/>
            <a:tailEnd/>
          </a:ln>
          <a:effectLst/>
        </p:spPr>
        <p:txBody>
          <a:bodyPr wrap="square" lIns="0" tIns="0" rIns="0" bIns="0">
            <a:spAutoFit/>
            <a:flatTx/>
          </a:bodyPr>
          <a:lstStyle/>
          <a:p>
            <a:pPr marL="266700" indent="-266700" algn="just">
              <a:spcBef>
                <a:spcPts val="0"/>
              </a:spcBef>
              <a:spcAft>
                <a:spcPts val="600"/>
              </a:spcAft>
            </a:pPr>
            <a:r>
              <a:rPr lang="es-MX" sz="1600" dirty="0">
                <a:solidFill>
                  <a:srgbClr val="000066"/>
                </a:solidFill>
                <a:latin typeface="Arial" charset="0"/>
              </a:rPr>
              <a:t>3. Una vez finalizada la toma de lecturas, puede apagar el aparato sin necesidad de poner en cero las lecturas.</a:t>
            </a:r>
          </a:p>
        </p:txBody>
      </p:sp>
      <p:sp>
        <p:nvSpPr>
          <p:cNvPr id="7" name="Text Box 7">
            <a:extLst>
              <a:ext uri="{FF2B5EF4-FFF2-40B4-BE49-F238E27FC236}">
                <a16:creationId xmlns:a16="http://schemas.microsoft.com/office/drawing/2014/main" xmlns="" id="{6FE8EFA9-4ACA-457E-AAFC-8F45E2A6CD96}"/>
              </a:ext>
            </a:extLst>
          </p:cNvPr>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a:spcBef>
                <a:spcPct val="50000"/>
              </a:spcBef>
            </a:pPr>
            <a:r>
              <a:rPr lang="es-ES" sz="2100" b="1" dirty="0">
                <a:solidFill>
                  <a:srgbClr val="000099"/>
                </a:solidFill>
                <a:latin typeface="Arial" charset="0"/>
              </a:rPr>
              <a:t>Desarrollo</a:t>
            </a:r>
            <a:endParaRPr lang="es-ES" sz="2100" b="1" u="sng" dirty="0">
              <a:solidFill>
                <a:srgbClr val="000099"/>
              </a:solidFill>
              <a:latin typeface="Arial" charset="0"/>
            </a:endParaRPr>
          </a:p>
        </p:txBody>
      </p:sp>
    </p:spTree>
    <p:extLst>
      <p:ext uri="{BB962C8B-B14F-4D97-AF65-F5344CB8AC3E}">
        <p14:creationId xmlns:p14="http://schemas.microsoft.com/office/powerpoint/2010/main" val="3873128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5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500"/>
                                        <p:tgtEl>
                                          <p:spTgt spid="5">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utoUpdateAnimBg="0"/>
      <p:bldP spid="6"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15">
            <a:extLst>
              <a:ext uri="{FF2B5EF4-FFF2-40B4-BE49-F238E27FC236}">
                <a16:creationId xmlns:a16="http://schemas.microsoft.com/office/drawing/2014/main" xmlns="" id="{1988CE81-4995-4B87-8C3A-B27A891463B5}"/>
              </a:ext>
            </a:extLst>
          </p:cNvPr>
          <p:cNvSpPr txBox="1">
            <a:spLocks noChangeArrowheads="1"/>
          </p:cNvSpPr>
          <p:nvPr/>
        </p:nvSpPr>
        <p:spPr bwMode="auto">
          <a:xfrm>
            <a:off x="683568" y="1412776"/>
            <a:ext cx="7776864" cy="4660250"/>
          </a:xfrm>
          <a:prstGeom prst="rect">
            <a:avLst/>
          </a:prstGeom>
          <a:noFill/>
          <a:ln w="9525">
            <a:noFill/>
            <a:miter lim="800000"/>
            <a:headEnd/>
            <a:tailEnd/>
          </a:ln>
          <a:effectLst/>
        </p:spPr>
        <p:txBody>
          <a:bodyPr wrap="square" lIns="0" tIns="0" rIns="0" bIns="0">
            <a:spAutoFit/>
            <a:flatTx/>
          </a:bodyPr>
          <a:lstStyle/>
          <a:p>
            <a:pPr marL="266700" indent="-266700" algn="just">
              <a:lnSpc>
                <a:spcPct val="120000"/>
              </a:lnSpc>
              <a:spcBef>
                <a:spcPts val="0"/>
              </a:spcBef>
              <a:spcAft>
                <a:spcPts val="600"/>
              </a:spcAft>
            </a:pPr>
            <a:r>
              <a:rPr lang="es-MX" sz="1600" dirty="0">
                <a:solidFill>
                  <a:srgbClr val="000066"/>
                </a:solidFill>
                <a:latin typeface="Arial" charset="0"/>
              </a:rPr>
              <a:t>ACTIVIDAD 5.</a:t>
            </a:r>
          </a:p>
          <a:p>
            <a:pPr algn="just">
              <a:lnSpc>
                <a:spcPct val="120000"/>
              </a:lnSpc>
              <a:spcBef>
                <a:spcPts val="0"/>
              </a:spcBef>
              <a:spcAft>
                <a:spcPts val="600"/>
              </a:spcAft>
            </a:pPr>
            <a:r>
              <a:rPr lang="es-MX" sz="1600" dirty="0">
                <a:solidFill>
                  <a:srgbClr val="000066"/>
                </a:solidFill>
                <a:latin typeface="Arial" charset="0"/>
              </a:rPr>
              <a:t>El profesor indicará el procedimiento teórico para obtener los resultados de los puntos siguientes:</a:t>
            </a:r>
          </a:p>
          <a:p>
            <a:pPr marL="266700" indent="-266700" algn="just">
              <a:lnSpc>
                <a:spcPct val="120000"/>
              </a:lnSpc>
              <a:spcBef>
                <a:spcPts val="0"/>
              </a:spcBef>
              <a:spcAft>
                <a:spcPts val="600"/>
              </a:spcAft>
            </a:pPr>
            <a:r>
              <a:rPr lang="es-MX" sz="1600" dirty="0">
                <a:solidFill>
                  <a:srgbClr val="000066"/>
                </a:solidFill>
                <a:latin typeface="Arial" charset="0"/>
              </a:rPr>
              <a:t>1. Con los datos obtenidos a diferencia de potencial constante, obtenga:</a:t>
            </a:r>
          </a:p>
          <a:p>
            <a:pPr marL="266700" indent="6350" algn="just">
              <a:lnSpc>
                <a:spcPct val="120000"/>
              </a:lnSpc>
              <a:spcBef>
                <a:spcPts val="0"/>
              </a:spcBef>
              <a:spcAft>
                <a:spcPts val="600"/>
              </a:spcAft>
            </a:pPr>
            <a:r>
              <a:rPr lang="es-MX" sz="1600" dirty="0">
                <a:solidFill>
                  <a:srgbClr val="000066"/>
                </a:solidFill>
                <a:latin typeface="Arial" charset="0"/>
              </a:rPr>
              <a:t>• La gráfica de r</a:t>
            </a:r>
            <a:r>
              <a:rPr lang="es-MX" sz="1600" baseline="30000" dirty="0">
                <a:solidFill>
                  <a:srgbClr val="000066"/>
                </a:solidFill>
                <a:latin typeface="Arial" charset="0"/>
              </a:rPr>
              <a:t>2</a:t>
            </a:r>
            <a:r>
              <a:rPr lang="es-MX" sz="1600" dirty="0">
                <a:solidFill>
                  <a:srgbClr val="000066"/>
                </a:solidFill>
                <a:latin typeface="Arial" charset="0"/>
              </a:rPr>
              <a:t> = f (I</a:t>
            </a:r>
            <a:r>
              <a:rPr lang="es-MX" sz="1600" baseline="30000" dirty="0">
                <a:solidFill>
                  <a:srgbClr val="000066"/>
                </a:solidFill>
                <a:latin typeface="Arial" charset="0"/>
              </a:rPr>
              <a:t>-2</a:t>
            </a:r>
            <a:r>
              <a:rPr lang="es-MX" sz="1600" dirty="0">
                <a:solidFill>
                  <a:srgbClr val="000066"/>
                </a:solidFill>
                <a:latin typeface="Arial" charset="0"/>
              </a:rPr>
              <a:t>).</a:t>
            </a:r>
          </a:p>
          <a:p>
            <a:pPr marL="266700" indent="6350" algn="just">
              <a:lnSpc>
                <a:spcPct val="120000"/>
              </a:lnSpc>
              <a:spcBef>
                <a:spcPts val="0"/>
              </a:spcBef>
              <a:spcAft>
                <a:spcPts val="600"/>
              </a:spcAft>
            </a:pPr>
            <a:r>
              <a:rPr lang="es-MX" sz="1600" dirty="0">
                <a:solidFill>
                  <a:srgbClr val="000066"/>
                </a:solidFill>
                <a:latin typeface="Arial" charset="0"/>
              </a:rPr>
              <a:t>• El modelo matemático correspondiente, donde r</a:t>
            </a:r>
            <a:r>
              <a:rPr lang="es-MX" sz="1600" baseline="30000" dirty="0">
                <a:solidFill>
                  <a:srgbClr val="000066"/>
                </a:solidFill>
                <a:latin typeface="Arial" charset="0"/>
              </a:rPr>
              <a:t>2</a:t>
            </a:r>
            <a:r>
              <a:rPr lang="es-MX" sz="1600" dirty="0">
                <a:solidFill>
                  <a:srgbClr val="000066"/>
                </a:solidFill>
                <a:latin typeface="Arial" charset="0"/>
              </a:rPr>
              <a:t> = f(I</a:t>
            </a:r>
            <a:r>
              <a:rPr lang="es-MX" sz="1600" baseline="30000" dirty="0">
                <a:solidFill>
                  <a:srgbClr val="000066"/>
                </a:solidFill>
                <a:latin typeface="Arial" charset="0"/>
              </a:rPr>
              <a:t>-2</a:t>
            </a:r>
            <a:r>
              <a:rPr lang="es-MX" sz="1600" dirty="0">
                <a:solidFill>
                  <a:srgbClr val="000066"/>
                </a:solidFill>
                <a:latin typeface="Arial" charset="0"/>
              </a:rPr>
              <a:t>).</a:t>
            </a:r>
          </a:p>
          <a:p>
            <a:pPr marL="266700" indent="6350" algn="just">
              <a:lnSpc>
                <a:spcPct val="120000"/>
              </a:lnSpc>
              <a:spcBef>
                <a:spcPts val="0"/>
              </a:spcBef>
              <a:spcAft>
                <a:spcPts val="600"/>
              </a:spcAft>
            </a:pPr>
            <a:r>
              <a:rPr lang="es-MX" sz="1600" dirty="0">
                <a:solidFill>
                  <a:srgbClr val="000066"/>
                </a:solidFill>
                <a:latin typeface="Arial" charset="0"/>
              </a:rPr>
              <a:t>• El valor de la relación q/m de los rayos catódicos.</a:t>
            </a:r>
          </a:p>
          <a:p>
            <a:pPr marL="266700" indent="6350" algn="just">
              <a:lnSpc>
                <a:spcPct val="120000"/>
              </a:lnSpc>
              <a:spcBef>
                <a:spcPts val="0"/>
              </a:spcBef>
              <a:spcAft>
                <a:spcPts val="600"/>
              </a:spcAft>
            </a:pPr>
            <a:r>
              <a:rPr lang="es-MX" sz="1600" dirty="0">
                <a:solidFill>
                  <a:srgbClr val="000066"/>
                </a:solidFill>
                <a:latin typeface="Arial" charset="0"/>
              </a:rPr>
              <a:t>• El porcentaje de error de la relación q/m de los rayos catódicos.</a:t>
            </a:r>
          </a:p>
          <a:p>
            <a:pPr marL="266700" indent="-266700" algn="just">
              <a:lnSpc>
                <a:spcPct val="120000"/>
              </a:lnSpc>
              <a:spcBef>
                <a:spcPts val="0"/>
              </a:spcBef>
              <a:spcAft>
                <a:spcPts val="600"/>
              </a:spcAft>
            </a:pPr>
            <a:r>
              <a:rPr lang="es-MX" sz="1600" dirty="0">
                <a:solidFill>
                  <a:srgbClr val="000066"/>
                </a:solidFill>
                <a:latin typeface="Arial" charset="0"/>
              </a:rPr>
              <a:t>2. Con los datos obtenidos a corriente eléctrica constante, obtenga:</a:t>
            </a:r>
          </a:p>
          <a:p>
            <a:pPr marL="266700" indent="6350" algn="just">
              <a:lnSpc>
                <a:spcPct val="120000"/>
              </a:lnSpc>
              <a:spcBef>
                <a:spcPts val="0"/>
              </a:spcBef>
              <a:spcAft>
                <a:spcPts val="600"/>
              </a:spcAft>
            </a:pPr>
            <a:r>
              <a:rPr lang="es-MX" sz="1600" dirty="0">
                <a:solidFill>
                  <a:srgbClr val="000066"/>
                </a:solidFill>
                <a:latin typeface="Arial" charset="0"/>
              </a:rPr>
              <a:t>• La gráfica de r</a:t>
            </a:r>
            <a:r>
              <a:rPr lang="es-MX" sz="1600" baseline="30000" dirty="0">
                <a:solidFill>
                  <a:srgbClr val="000066"/>
                </a:solidFill>
                <a:latin typeface="Arial" charset="0"/>
              </a:rPr>
              <a:t>2</a:t>
            </a:r>
            <a:r>
              <a:rPr lang="es-MX" sz="1600" dirty="0">
                <a:solidFill>
                  <a:srgbClr val="000066"/>
                </a:solidFill>
                <a:latin typeface="Arial" charset="0"/>
              </a:rPr>
              <a:t> = f (V).</a:t>
            </a:r>
          </a:p>
          <a:p>
            <a:pPr marL="266700" indent="6350" algn="just">
              <a:lnSpc>
                <a:spcPct val="120000"/>
              </a:lnSpc>
              <a:spcBef>
                <a:spcPts val="0"/>
              </a:spcBef>
              <a:spcAft>
                <a:spcPts val="600"/>
              </a:spcAft>
            </a:pPr>
            <a:r>
              <a:rPr lang="es-MX" sz="1600" dirty="0">
                <a:solidFill>
                  <a:srgbClr val="000066"/>
                </a:solidFill>
                <a:latin typeface="Arial" charset="0"/>
              </a:rPr>
              <a:t>• El modelo matemático correspondiente, donde r</a:t>
            </a:r>
            <a:r>
              <a:rPr lang="es-MX" sz="1600" baseline="30000" dirty="0">
                <a:solidFill>
                  <a:srgbClr val="000066"/>
                </a:solidFill>
                <a:latin typeface="Arial" charset="0"/>
              </a:rPr>
              <a:t>2</a:t>
            </a:r>
            <a:r>
              <a:rPr lang="es-MX" sz="1600" dirty="0">
                <a:solidFill>
                  <a:srgbClr val="000066"/>
                </a:solidFill>
                <a:latin typeface="Arial" charset="0"/>
              </a:rPr>
              <a:t> = f (V).</a:t>
            </a:r>
          </a:p>
          <a:p>
            <a:pPr marL="266700" indent="6350" algn="just">
              <a:lnSpc>
                <a:spcPct val="120000"/>
              </a:lnSpc>
              <a:spcBef>
                <a:spcPts val="0"/>
              </a:spcBef>
              <a:spcAft>
                <a:spcPts val="600"/>
              </a:spcAft>
            </a:pPr>
            <a:r>
              <a:rPr lang="es-MX" sz="1600" dirty="0">
                <a:solidFill>
                  <a:srgbClr val="000066"/>
                </a:solidFill>
                <a:latin typeface="Arial" charset="0"/>
              </a:rPr>
              <a:t>• El valor de la relación q/m de los rayos catódicos.</a:t>
            </a:r>
          </a:p>
          <a:p>
            <a:pPr marL="266700" indent="6350" algn="just">
              <a:lnSpc>
                <a:spcPct val="120000"/>
              </a:lnSpc>
              <a:spcBef>
                <a:spcPts val="0"/>
              </a:spcBef>
              <a:spcAft>
                <a:spcPts val="600"/>
              </a:spcAft>
            </a:pPr>
            <a:r>
              <a:rPr lang="es-MX" sz="1600" dirty="0">
                <a:solidFill>
                  <a:srgbClr val="000066"/>
                </a:solidFill>
                <a:latin typeface="Arial" charset="0"/>
              </a:rPr>
              <a:t>• El porcentaje de error de la relación q/m de los rayos catódicos.</a:t>
            </a:r>
            <a:endParaRPr lang="es-ES" sz="1600" dirty="0">
              <a:solidFill>
                <a:srgbClr val="000066"/>
              </a:solidFill>
              <a:latin typeface="Arial" charset="0"/>
            </a:endParaRPr>
          </a:p>
        </p:txBody>
      </p:sp>
      <p:sp>
        <p:nvSpPr>
          <p:cNvPr id="4" name="Text Box 7">
            <a:extLst>
              <a:ext uri="{FF2B5EF4-FFF2-40B4-BE49-F238E27FC236}">
                <a16:creationId xmlns:a16="http://schemas.microsoft.com/office/drawing/2014/main" xmlns="" id="{6C20D8E7-C2B8-4B4E-B77B-EEA66F3F9418}"/>
              </a:ext>
            </a:extLst>
          </p:cNvPr>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a:spcBef>
                <a:spcPct val="50000"/>
              </a:spcBef>
            </a:pPr>
            <a:r>
              <a:rPr lang="es-ES" sz="2100" b="1" dirty="0">
                <a:solidFill>
                  <a:srgbClr val="000099"/>
                </a:solidFill>
                <a:latin typeface="Arial" charset="0"/>
              </a:rPr>
              <a:t>Desarrollo</a:t>
            </a:r>
            <a:endParaRPr lang="es-ES" sz="2100" b="1" u="sng" dirty="0">
              <a:solidFill>
                <a:srgbClr val="000099"/>
              </a:solidFill>
              <a:latin typeface="Arial" charset="0"/>
            </a:endParaRPr>
          </a:p>
        </p:txBody>
      </p:sp>
    </p:spTree>
    <p:extLst>
      <p:ext uri="{BB962C8B-B14F-4D97-AF65-F5344CB8AC3E}">
        <p14:creationId xmlns:p14="http://schemas.microsoft.com/office/powerpoint/2010/main" val="2299499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5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fade">
                                      <p:cBhvr>
                                        <p:cTn id="16" dur="500"/>
                                        <p:tgtEl>
                                          <p:spTgt spid="5">
                                            <p:txEl>
                                              <p:pRg st="2" end="2"/>
                                            </p:txEl>
                                          </p:spTgt>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fade">
                                      <p:cBhvr>
                                        <p:cTn id="24" dur="500"/>
                                        <p:tgtEl>
                                          <p:spTgt spid="5">
                                            <p:txEl>
                                              <p:pRg st="4" end="4"/>
                                            </p:txEl>
                                          </p:spTgt>
                                        </p:tgtEl>
                                      </p:cBhvr>
                                    </p:animEffect>
                                  </p:childTnLst>
                                </p:cTn>
                              </p:par>
                            </p:childTnLst>
                          </p:cTn>
                        </p:par>
                        <p:par>
                          <p:cTn id="25" fill="hold">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500"/>
                                        <p:tgtEl>
                                          <p:spTgt spid="5">
                                            <p:txEl>
                                              <p:pRg st="5" end="5"/>
                                            </p:txEl>
                                          </p:spTgt>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fade">
                                      <p:cBhvr>
                                        <p:cTn id="37" dur="500"/>
                                        <p:tgtEl>
                                          <p:spTgt spid="5">
                                            <p:txEl>
                                              <p:pRg st="7" end="7"/>
                                            </p:txEl>
                                          </p:spTgt>
                                        </p:tgtEl>
                                      </p:cBhvr>
                                    </p:animEffect>
                                  </p:childTnLst>
                                </p:cTn>
                              </p:par>
                            </p:childTnLst>
                          </p:cTn>
                        </p:par>
                        <p:par>
                          <p:cTn id="38" fill="hold">
                            <p:stCondLst>
                              <p:cond delay="500"/>
                            </p:stCondLst>
                            <p:childTnLst>
                              <p:par>
                                <p:cTn id="39" presetID="10" presetClass="entr" presetSubtype="0" fill="hold" grpId="0" nodeType="afterEffect">
                                  <p:stCondLst>
                                    <p:cond delay="0"/>
                                  </p:stCondLst>
                                  <p:childTnLst>
                                    <p:set>
                                      <p:cBhvr>
                                        <p:cTn id="40" dur="1" fill="hold">
                                          <p:stCondLst>
                                            <p:cond delay="0"/>
                                          </p:stCondLst>
                                        </p:cTn>
                                        <p:tgtEl>
                                          <p:spTgt spid="5">
                                            <p:txEl>
                                              <p:pRg st="8" end="8"/>
                                            </p:txEl>
                                          </p:spTgt>
                                        </p:tgtEl>
                                        <p:attrNameLst>
                                          <p:attrName>style.visibility</p:attrName>
                                        </p:attrNameLst>
                                      </p:cBhvr>
                                      <p:to>
                                        <p:strVal val="visible"/>
                                      </p:to>
                                    </p:set>
                                    <p:animEffect transition="in" filter="fade">
                                      <p:cBhvr>
                                        <p:cTn id="41" dur="500"/>
                                        <p:tgtEl>
                                          <p:spTgt spid="5">
                                            <p:txEl>
                                              <p:pRg st="8" end="8"/>
                                            </p:txEl>
                                          </p:spTgt>
                                        </p:tgtEl>
                                      </p:cBhvr>
                                    </p:animEffect>
                                  </p:childTnLst>
                                </p:cTn>
                              </p:par>
                            </p:childTnLst>
                          </p:cTn>
                        </p:par>
                        <p:par>
                          <p:cTn id="42" fill="hold">
                            <p:stCondLst>
                              <p:cond delay="1000"/>
                            </p:stCondLst>
                            <p:childTnLst>
                              <p:par>
                                <p:cTn id="43" presetID="10" presetClass="entr" presetSubtype="0" fill="hold" grpId="0" nodeType="afterEffect">
                                  <p:stCondLst>
                                    <p:cond delay="0"/>
                                  </p:stCondLst>
                                  <p:childTnLst>
                                    <p:set>
                                      <p:cBhvr>
                                        <p:cTn id="44" dur="1" fill="hold">
                                          <p:stCondLst>
                                            <p:cond delay="0"/>
                                          </p:stCondLst>
                                        </p:cTn>
                                        <p:tgtEl>
                                          <p:spTgt spid="5">
                                            <p:txEl>
                                              <p:pRg st="9" end="9"/>
                                            </p:txEl>
                                          </p:spTgt>
                                        </p:tgtEl>
                                        <p:attrNameLst>
                                          <p:attrName>style.visibility</p:attrName>
                                        </p:attrNameLst>
                                      </p:cBhvr>
                                      <p:to>
                                        <p:strVal val="visible"/>
                                      </p:to>
                                    </p:set>
                                    <p:animEffect transition="in" filter="fade">
                                      <p:cBhvr>
                                        <p:cTn id="45" dur="500"/>
                                        <p:tgtEl>
                                          <p:spTgt spid="5">
                                            <p:txEl>
                                              <p:pRg st="9" end="9"/>
                                            </p:txEl>
                                          </p:spTgt>
                                        </p:tgtEl>
                                      </p:cBhvr>
                                    </p:animEffect>
                                  </p:childTnLst>
                                </p:cTn>
                              </p:par>
                            </p:childTnLst>
                          </p:cTn>
                        </p:par>
                        <p:par>
                          <p:cTn id="46" fill="hold">
                            <p:stCondLst>
                              <p:cond delay="1500"/>
                            </p:stCondLst>
                            <p:childTnLst>
                              <p:par>
                                <p:cTn id="47" presetID="10" presetClass="entr" presetSubtype="0" fill="hold" grpId="0" nodeType="afterEffect">
                                  <p:stCondLst>
                                    <p:cond delay="0"/>
                                  </p:stCondLst>
                                  <p:childTnLst>
                                    <p:set>
                                      <p:cBhvr>
                                        <p:cTn id="48" dur="1" fill="hold">
                                          <p:stCondLst>
                                            <p:cond delay="0"/>
                                          </p:stCondLst>
                                        </p:cTn>
                                        <p:tgtEl>
                                          <p:spTgt spid="5">
                                            <p:txEl>
                                              <p:pRg st="10" end="10"/>
                                            </p:txEl>
                                          </p:spTgt>
                                        </p:tgtEl>
                                        <p:attrNameLst>
                                          <p:attrName>style.visibility</p:attrName>
                                        </p:attrNameLst>
                                      </p:cBhvr>
                                      <p:to>
                                        <p:strVal val="visible"/>
                                      </p:to>
                                    </p:set>
                                    <p:animEffect transition="in" filter="fade">
                                      <p:cBhvr>
                                        <p:cTn id="49" dur="500"/>
                                        <p:tgtEl>
                                          <p:spTgt spid="5">
                                            <p:txEl>
                                              <p:pRg st="10" end="10"/>
                                            </p:txEl>
                                          </p:spTgt>
                                        </p:tgtEl>
                                      </p:cBhvr>
                                    </p:animEffect>
                                  </p:childTnLst>
                                </p:cTn>
                              </p:par>
                            </p:childTnLst>
                          </p:cTn>
                        </p:par>
                        <p:par>
                          <p:cTn id="50" fill="hold">
                            <p:stCondLst>
                              <p:cond delay="2000"/>
                            </p:stCondLst>
                            <p:childTnLst>
                              <p:par>
                                <p:cTn id="51" presetID="10" presetClass="entr" presetSubtype="0" fill="hold" grpId="0" nodeType="afterEffect">
                                  <p:stCondLst>
                                    <p:cond delay="0"/>
                                  </p:stCondLst>
                                  <p:childTnLst>
                                    <p:set>
                                      <p:cBhvr>
                                        <p:cTn id="52" dur="1" fill="hold">
                                          <p:stCondLst>
                                            <p:cond delay="0"/>
                                          </p:stCondLst>
                                        </p:cTn>
                                        <p:tgtEl>
                                          <p:spTgt spid="5">
                                            <p:txEl>
                                              <p:pRg st="11" end="11"/>
                                            </p:txEl>
                                          </p:spTgt>
                                        </p:tgtEl>
                                        <p:attrNameLst>
                                          <p:attrName>style.visibility</p:attrName>
                                        </p:attrNameLst>
                                      </p:cBhvr>
                                      <p:to>
                                        <p:strVal val="visible"/>
                                      </p:to>
                                    </p:set>
                                    <p:animEffect transition="in" filter="fade">
                                      <p:cBhvr>
                                        <p:cTn id="53"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6" name="Text Box 1028"/>
          <p:cNvSpPr txBox="1">
            <a:spLocks noChangeArrowheads="1"/>
          </p:cNvSpPr>
          <p:nvPr/>
        </p:nvSpPr>
        <p:spPr bwMode="auto">
          <a:xfrm>
            <a:off x="1394019" y="1414726"/>
            <a:ext cx="1199046" cy="221599"/>
          </a:xfrm>
          <a:prstGeom prst="rect">
            <a:avLst/>
          </a:prstGeom>
          <a:noFill/>
          <a:ln w="9525">
            <a:noFill/>
            <a:miter lim="800000"/>
            <a:headEnd/>
            <a:tailEnd/>
          </a:ln>
          <a:effectLst/>
        </p:spPr>
        <p:txBody>
          <a:bodyPr wrap="none" lIns="0" tIns="0" rIns="0" bIns="0">
            <a:spAutoFit/>
            <a:flatTx/>
          </a:bodyPr>
          <a:lstStyle/>
          <a:p>
            <a:pPr algn="just">
              <a:lnSpc>
                <a:spcPct val="120000"/>
              </a:lnSpc>
              <a:spcBef>
                <a:spcPct val="50000"/>
              </a:spcBef>
            </a:pPr>
            <a:r>
              <a:rPr lang="es-ES" sz="1200" b="1" dirty="0">
                <a:solidFill>
                  <a:srgbClr val="000066"/>
                </a:solidFill>
                <a:latin typeface="+mj-lt"/>
                <a:cs typeface="Times New Roman" pitchFamily="18" charset="0"/>
              </a:rPr>
              <a:t>V</a:t>
            </a:r>
            <a:r>
              <a:rPr lang="es-ES" sz="1200" dirty="0">
                <a:solidFill>
                  <a:srgbClr val="000066"/>
                </a:solidFill>
                <a:latin typeface="Arial" charset="0"/>
                <a:cs typeface="Times New Roman" pitchFamily="18" charset="0"/>
              </a:rPr>
              <a:t> = 250 [V] = cte.</a:t>
            </a:r>
            <a:endParaRPr lang="es-ES" sz="1200" dirty="0">
              <a:solidFill>
                <a:srgbClr val="000066"/>
              </a:solidFill>
              <a:latin typeface="Arial" charset="0"/>
            </a:endParaRPr>
          </a:p>
        </p:txBody>
      </p:sp>
      <p:grpSp>
        <p:nvGrpSpPr>
          <p:cNvPr id="136197" name="Group 1029"/>
          <p:cNvGrpSpPr>
            <a:grpSpLocks/>
          </p:cNvGrpSpPr>
          <p:nvPr/>
        </p:nvGrpSpPr>
        <p:grpSpPr bwMode="auto">
          <a:xfrm>
            <a:off x="1325998" y="1700478"/>
            <a:ext cx="863600" cy="1855788"/>
            <a:chOff x="672" y="1916"/>
            <a:chExt cx="544" cy="1169"/>
          </a:xfrm>
        </p:grpSpPr>
        <p:sp>
          <p:nvSpPr>
            <p:cNvPr id="136220" name="Rectangle 1052"/>
            <p:cNvSpPr>
              <a:spLocks noChangeArrowheads="1"/>
            </p:cNvSpPr>
            <p:nvPr/>
          </p:nvSpPr>
          <p:spPr bwMode="auto">
            <a:xfrm>
              <a:off x="944" y="2968"/>
              <a:ext cx="272" cy="11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1.82</a:t>
              </a:r>
            </a:p>
          </p:txBody>
        </p:sp>
        <p:sp>
          <p:nvSpPr>
            <p:cNvPr id="136221" name="Rectangle 1053"/>
            <p:cNvSpPr>
              <a:spLocks noChangeArrowheads="1"/>
            </p:cNvSpPr>
            <p:nvPr/>
          </p:nvSpPr>
          <p:spPr bwMode="auto">
            <a:xfrm>
              <a:off x="672" y="2968"/>
              <a:ext cx="272" cy="11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7.0</a:t>
              </a:r>
            </a:p>
          </p:txBody>
        </p:sp>
        <p:sp>
          <p:nvSpPr>
            <p:cNvPr id="136222" name="Rectangle 1054"/>
            <p:cNvSpPr>
              <a:spLocks noChangeArrowheads="1"/>
            </p:cNvSpPr>
            <p:nvPr/>
          </p:nvSpPr>
          <p:spPr bwMode="auto">
            <a:xfrm>
              <a:off x="944" y="2852"/>
              <a:ext cx="272" cy="116"/>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1.70</a:t>
              </a:r>
            </a:p>
          </p:txBody>
        </p:sp>
        <p:sp>
          <p:nvSpPr>
            <p:cNvPr id="136223" name="Rectangle 1055"/>
            <p:cNvSpPr>
              <a:spLocks noChangeArrowheads="1"/>
            </p:cNvSpPr>
            <p:nvPr/>
          </p:nvSpPr>
          <p:spPr bwMode="auto">
            <a:xfrm>
              <a:off x="672" y="2852"/>
              <a:ext cx="272" cy="116"/>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7.5</a:t>
              </a:r>
            </a:p>
          </p:txBody>
        </p:sp>
        <p:sp>
          <p:nvSpPr>
            <p:cNvPr id="136224" name="Rectangle 1056"/>
            <p:cNvSpPr>
              <a:spLocks noChangeArrowheads="1"/>
            </p:cNvSpPr>
            <p:nvPr/>
          </p:nvSpPr>
          <p:spPr bwMode="auto">
            <a:xfrm>
              <a:off x="944" y="2735"/>
              <a:ext cx="272" cy="11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1.60</a:t>
              </a:r>
            </a:p>
          </p:txBody>
        </p:sp>
        <p:sp>
          <p:nvSpPr>
            <p:cNvPr id="136225" name="Rectangle 1057"/>
            <p:cNvSpPr>
              <a:spLocks noChangeArrowheads="1"/>
            </p:cNvSpPr>
            <p:nvPr/>
          </p:nvSpPr>
          <p:spPr bwMode="auto">
            <a:xfrm>
              <a:off x="672" y="2735"/>
              <a:ext cx="272" cy="11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8.0</a:t>
              </a:r>
            </a:p>
          </p:txBody>
        </p:sp>
        <p:sp>
          <p:nvSpPr>
            <p:cNvPr id="136226" name="Rectangle 1058"/>
            <p:cNvSpPr>
              <a:spLocks noChangeArrowheads="1"/>
            </p:cNvSpPr>
            <p:nvPr/>
          </p:nvSpPr>
          <p:spPr bwMode="auto">
            <a:xfrm>
              <a:off x="944" y="2618"/>
              <a:ext cx="272" cy="11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1.50</a:t>
              </a:r>
            </a:p>
          </p:txBody>
        </p:sp>
        <p:sp>
          <p:nvSpPr>
            <p:cNvPr id="136227" name="Rectangle 1059"/>
            <p:cNvSpPr>
              <a:spLocks noChangeArrowheads="1"/>
            </p:cNvSpPr>
            <p:nvPr/>
          </p:nvSpPr>
          <p:spPr bwMode="auto">
            <a:xfrm>
              <a:off x="672" y="2618"/>
              <a:ext cx="272" cy="11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8.5</a:t>
              </a:r>
            </a:p>
          </p:txBody>
        </p:sp>
        <p:sp>
          <p:nvSpPr>
            <p:cNvPr id="136228" name="Rectangle 1060"/>
            <p:cNvSpPr>
              <a:spLocks noChangeArrowheads="1"/>
            </p:cNvSpPr>
            <p:nvPr/>
          </p:nvSpPr>
          <p:spPr bwMode="auto">
            <a:xfrm>
              <a:off x="944" y="2502"/>
              <a:ext cx="272" cy="116"/>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1.42</a:t>
              </a:r>
            </a:p>
          </p:txBody>
        </p:sp>
        <p:sp>
          <p:nvSpPr>
            <p:cNvPr id="136229" name="Rectangle 1061"/>
            <p:cNvSpPr>
              <a:spLocks noChangeArrowheads="1"/>
            </p:cNvSpPr>
            <p:nvPr/>
          </p:nvSpPr>
          <p:spPr bwMode="auto">
            <a:xfrm>
              <a:off x="672" y="2502"/>
              <a:ext cx="272" cy="116"/>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9.0</a:t>
              </a:r>
            </a:p>
          </p:txBody>
        </p:sp>
        <p:sp>
          <p:nvSpPr>
            <p:cNvPr id="136230" name="Rectangle 1062"/>
            <p:cNvSpPr>
              <a:spLocks noChangeArrowheads="1"/>
            </p:cNvSpPr>
            <p:nvPr/>
          </p:nvSpPr>
          <p:spPr bwMode="auto">
            <a:xfrm>
              <a:off x="944" y="2385"/>
              <a:ext cx="272" cy="11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1.34</a:t>
              </a:r>
            </a:p>
          </p:txBody>
        </p:sp>
        <p:sp>
          <p:nvSpPr>
            <p:cNvPr id="136231" name="Rectangle 1063"/>
            <p:cNvSpPr>
              <a:spLocks noChangeArrowheads="1"/>
            </p:cNvSpPr>
            <p:nvPr/>
          </p:nvSpPr>
          <p:spPr bwMode="auto">
            <a:xfrm>
              <a:off x="672" y="2385"/>
              <a:ext cx="272" cy="11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9.5</a:t>
              </a:r>
            </a:p>
          </p:txBody>
        </p:sp>
        <p:sp>
          <p:nvSpPr>
            <p:cNvPr id="136232" name="Rectangle 1064"/>
            <p:cNvSpPr>
              <a:spLocks noChangeArrowheads="1"/>
            </p:cNvSpPr>
            <p:nvPr/>
          </p:nvSpPr>
          <p:spPr bwMode="auto">
            <a:xfrm>
              <a:off x="944" y="2269"/>
              <a:ext cx="272" cy="116"/>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1.26</a:t>
              </a:r>
            </a:p>
          </p:txBody>
        </p:sp>
        <p:sp>
          <p:nvSpPr>
            <p:cNvPr id="136233" name="Rectangle 1065"/>
            <p:cNvSpPr>
              <a:spLocks noChangeArrowheads="1"/>
            </p:cNvSpPr>
            <p:nvPr/>
          </p:nvSpPr>
          <p:spPr bwMode="auto">
            <a:xfrm>
              <a:off x="672" y="2269"/>
              <a:ext cx="272" cy="116"/>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10.0</a:t>
              </a:r>
            </a:p>
          </p:txBody>
        </p:sp>
        <p:sp>
          <p:nvSpPr>
            <p:cNvPr id="136234" name="Rectangle 1066"/>
            <p:cNvSpPr>
              <a:spLocks noChangeArrowheads="1"/>
            </p:cNvSpPr>
            <p:nvPr/>
          </p:nvSpPr>
          <p:spPr bwMode="auto">
            <a:xfrm>
              <a:off x="944" y="2152"/>
              <a:ext cx="272" cy="11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1.22</a:t>
              </a:r>
            </a:p>
          </p:txBody>
        </p:sp>
        <p:sp>
          <p:nvSpPr>
            <p:cNvPr id="136235" name="Rectangle 1067"/>
            <p:cNvSpPr>
              <a:spLocks noChangeArrowheads="1"/>
            </p:cNvSpPr>
            <p:nvPr/>
          </p:nvSpPr>
          <p:spPr bwMode="auto">
            <a:xfrm>
              <a:off x="672" y="2152"/>
              <a:ext cx="272" cy="11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10.5</a:t>
              </a:r>
            </a:p>
          </p:txBody>
        </p:sp>
        <p:sp>
          <p:nvSpPr>
            <p:cNvPr id="136236" name="Rectangle 1068"/>
            <p:cNvSpPr>
              <a:spLocks noChangeArrowheads="1"/>
            </p:cNvSpPr>
            <p:nvPr/>
          </p:nvSpPr>
          <p:spPr bwMode="auto">
            <a:xfrm>
              <a:off x="944" y="2036"/>
              <a:ext cx="272" cy="116"/>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1.16</a:t>
              </a:r>
            </a:p>
          </p:txBody>
        </p:sp>
        <p:sp>
          <p:nvSpPr>
            <p:cNvPr id="136237" name="Rectangle 1069"/>
            <p:cNvSpPr>
              <a:spLocks noChangeArrowheads="1"/>
            </p:cNvSpPr>
            <p:nvPr/>
          </p:nvSpPr>
          <p:spPr bwMode="auto">
            <a:xfrm>
              <a:off x="672" y="2036"/>
              <a:ext cx="272" cy="116"/>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11.0</a:t>
              </a:r>
            </a:p>
          </p:txBody>
        </p:sp>
        <p:sp>
          <p:nvSpPr>
            <p:cNvPr id="136238" name="Rectangle 1070"/>
            <p:cNvSpPr>
              <a:spLocks noChangeArrowheads="1"/>
            </p:cNvSpPr>
            <p:nvPr/>
          </p:nvSpPr>
          <p:spPr bwMode="auto">
            <a:xfrm>
              <a:off x="944" y="1916"/>
              <a:ext cx="272" cy="120"/>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1000" b="1" dirty="0">
                  <a:solidFill>
                    <a:srgbClr val="000066"/>
                  </a:solidFill>
                </a:rPr>
                <a:t>I</a:t>
              </a:r>
              <a:r>
                <a:rPr lang="es-ES" sz="1000" dirty="0">
                  <a:solidFill>
                    <a:srgbClr val="000066"/>
                  </a:solidFill>
                  <a:latin typeface="Arial" charset="0"/>
                </a:rPr>
                <a:t> [A]</a:t>
              </a:r>
            </a:p>
          </p:txBody>
        </p:sp>
        <p:sp>
          <p:nvSpPr>
            <p:cNvPr id="136239" name="Rectangle 1071"/>
            <p:cNvSpPr>
              <a:spLocks noChangeArrowheads="1"/>
            </p:cNvSpPr>
            <p:nvPr/>
          </p:nvSpPr>
          <p:spPr bwMode="auto">
            <a:xfrm>
              <a:off x="672" y="1916"/>
              <a:ext cx="272" cy="120"/>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1000" dirty="0">
                  <a:solidFill>
                    <a:srgbClr val="000066"/>
                  </a:solidFill>
                  <a:latin typeface="Arial" charset="0"/>
                </a:rPr>
                <a:t>D [cm]</a:t>
              </a:r>
            </a:p>
          </p:txBody>
        </p:sp>
      </p:grpSp>
      <p:sp>
        <p:nvSpPr>
          <p:cNvPr id="191" name="Text Box 7"/>
          <p:cNvSpPr txBox="1">
            <a:spLocks noChangeArrowheads="1"/>
          </p:cNvSpPr>
          <p:nvPr/>
        </p:nvSpPr>
        <p:spPr bwMode="auto">
          <a:xfrm>
            <a:off x="2411760" y="731722"/>
            <a:ext cx="4320480" cy="415498"/>
          </a:xfrm>
          <a:prstGeom prst="rect">
            <a:avLst/>
          </a:prstGeom>
          <a:noFill/>
          <a:ln w="9525">
            <a:noFill/>
            <a:miter lim="800000"/>
            <a:headEnd/>
            <a:tailEnd/>
          </a:ln>
          <a:effectLst/>
        </p:spPr>
        <p:txBody>
          <a:bodyPr wrap="square">
            <a:spAutoFit/>
          </a:bodyPr>
          <a:lstStyle/>
          <a:p>
            <a:pPr>
              <a:spcBef>
                <a:spcPct val="50000"/>
              </a:spcBef>
            </a:pPr>
            <a:r>
              <a:rPr lang="es-ES" sz="2100" b="1" dirty="0">
                <a:solidFill>
                  <a:srgbClr val="000099"/>
                </a:solidFill>
                <a:latin typeface="Arial" charset="0"/>
              </a:rPr>
              <a:t>Cálculos y resultados con </a:t>
            </a:r>
            <a:r>
              <a:rPr lang="es-ES" sz="2100" b="1" dirty="0" err="1">
                <a:solidFill>
                  <a:srgbClr val="000099"/>
                </a:solidFill>
                <a:latin typeface="Arial" charset="0"/>
              </a:rPr>
              <a:t>V</a:t>
            </a:r>
            <a:r>
              <a:rPr lang="es-ES" sz="2100" b="1" baseline="-25000" dirty="0" err="1">
                <a:solidFill>
                  <a:srgbClr val="000099"/>
                </a:solidFill>
                <a:latin typeface="Arial" charset="0"/>
              </a:rPr>
              <a:t>cte</a:t>
            </a:r>
            <a:endParaRPr lang="es-ES" sz="2100" b="1" u="sng" baseline="-25000"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36197"/>
                                        </p:tgtEl>
                                        <p:attrNameLst>
                                          <p:attrName>style.visibility</p:attrName>
                                        </p:attrNameLst>
                                      </p:cBhvr>
                                      <p:to>
                                        <p:strVal val="visible"/>
                                      </p:to>
                                    </p:set>
                                    <p:animEffect transition="in" filter="fade">
                                      <p:cBhvr>
                                        <p:cTn id="7" dur="500"/>
                                        <p:tgtEl>
                                          <p:spTgt spid="136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6" name="Text Box 1028"/>
          <p:cNvSpPr txBox="1">
            <a:spLocks noChangeArrowheads="1"/>
          </p:cNvSpPr>
          <p:nvPr/>
        </p:nvSpPr>
        <p:spPr bwMode="auto">
          <a:xfrm>
            <a:off x="1394019" y="1414726"/>
            <a:ext cx="1199046" cy="221599"/>
          </a:xfrm>
          <a:prstGeom prst="rect">
            <a:avLst/>
          </a:prstGeom>
          <a:noFill/>
          <a:ln w="9525">
            <a:noFill/>
            <a:miter lim="800000"/>
            <a:headEnd/>
            <a:tailEnd/>
          </a:ln>
          <a:effectLst/>
        </p:spPr>
        <p:txBody>
          <a:bodyPr wrap="none" lIns="0" tIns="0" rIns="0" bIns="0">
            <a:spAutoFit/>
            <a:flatTx/>
          </a:bodyPr>
          <a:lstStyle/>
          <a:p>
            <a:pPr algn="just">
              <a:lnSpc>
                <a:spcPct val="120000"/>
              </a:lnSpc>
              <a:spcBef>
                <a:spcPct val="50000"/>
              </a:spcBef>
            </a:pPr>
            <a:r>
              <a:rPr lang="es-ES" sz="1200" b="1" dirty="0">
                <a:solidFill>
                  <a:srgbClr val="000066"/>
                </a:solidFill>
                <a:latin typeface="+mj-lt"/>
                <a:cs typeface="Times New Roman" pitchFamily="18" charset="0"/>
              </a:rPr>
              <a:t>V</a:t>
            </a:r>
            <a:r>
              <a:rPr lang="es-ES" sz="1200" dirty="0">
                <a:solidFill>
                  <a:srgbClr val="000066"/>
                </a:solidFill>
                <a:latin typeface="Arial" charset="0"/>
                <a:cs typeface="Times New Roman" pitchFamily="18" charset="0"/>
              </a:rPr>
              <a:t> = 250 [V] = cte.</a:t>
            </a:r>
            <a:endParaRPr lang="es-ES" sz="1200" dirty="0">
              <a:solidFill>
                <a:srgbClr val="000066"/>
              </a:solidFill>
              <a:latin typeface="Arial" charset="0"/>
            </a:endParaRPr>
          </a:p>
        </p:txBody>
      </p:sp>
      <p:grpSp>
        <p:nvGrpSpPr>
          <p:cNvPr id="136197" name="Group 1029"/>
          <p:cNvGrpSpPr>
            <a:grpSpLocks/>
          </p:cNvGrpSpPr>
          <p:nvPr/>
        </p:nvGrpSpPr>
        <p:grpSpPr bwMode="auto">
          <a:xfrm>
            <a:off x="1325998" y="1700478"/>
            <a:ext cx="1295400" cy="1855788"/>
            <a:chOff x="672" y="1916"/>
            <a:chExt cx="816" cy="1169"/>
          </a:xfrm>
        </p:grpSpPr>
        <p:sp>
          <p:nvSpPr>
            <p:cNvPr id="136202" name="Rectangle 1034"/>
            <p:cNvSpPr>
              <a:spLocks noChangeArrowheads="1"/>
            </p:cNvSpPr>
            <p:nvPr/>
          </p:nvSpPr>
          <p:spPr bwMode="auto">
            <a:xfrm>
              <a:off x="944" y="2968"/>
              <a:ext cx="272" cy="11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3.50</a:t>
              </a:r>
            </a:p>
          </p:txBody>
        </p:sp>
        <p:sp>
          <p:nvSpPr>
            <p:cNvPr id="136203" name="Rectangle 1035"/>
            <p:cNvSpPr>
              <a:spLocks noChangeArrowheads="1"/>
            </p:cNvSpPr>
            <p:nvPr/>
          </p:nvSpPr>
          <p:spPr bwMode="auto">
            <a:xfrm>
              <a:off x="944" y="2852"/>
              <a:ext cx="272" cy="116"/>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3.75</a:t>
              </a:r>
            </a:p>
          </p:txBody>
        </p:sp>
        <p:sp>
          <p:nvSpPr>
            <p:cNvPr id="136204" name="Rectangle 1036"/>
            <p:cNvSpPr>
              <a:spLocks noChangeArrowheads="1"/>
            </p:cNvSpPr>
            <p:nvPr/>
          </p:nvSpPr>
          <p:spPr bwMode="auto">
            <a:xfrm>
              <a:off x="944" y="2735"/>
              <a:ext cx="272" cy="11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4.00</a:t>
              </a:r>
            </a:p>
          </p:txBody>
        </p:sp>
        <p:sp>
          <p:nvSpPr>
            <p:cNvPr id="136205" name="Rectangle 1037"/>
            <p:cNvSpPr>
              <a:spLocks noChangeArrowheads="1"/>
            </p:cNvSpPr>
            <p:nvPr/>
          </p:nvSpPr>
          <p:spPr bwMode="auto">
            <a:xfrm>
              <a:off x="944" y="2618"/>
              <a:ext cx="272" cy="11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4.25</a:t>
              </a:r>
            </a:p>
          </p:txBody>
        </p:sp>
        <p:sp>
          <p:nvSpPr>
            <p:cNvPr id="136206" name="Rectangle 1038"/>
            <p:cNvSpPr>
              <a:spLocks noChangeArrowheads="1"/>
            </p:cNvSpPr>
            <p:nvPr/>
          </p:nvSpPr>
          <p:spPr bwMode="auto">
            <a:xfrm>
              <a:off x="944" y="2502"/>
              <a:ext cx="272" cy="116"/>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4.50</a:t>
              </a:r>
            </a:p>
          </p:txBody>
        </p:sp>
        <p:sp>
          <p:nvSpPr>
            <p:cNvPr id="136207" name="Rectangle 1039"/>
            <p:cNvSpPr>
              <a:spLocks noChangeArrowheads="1"/>
            </p:cNvSpPr>
            <p:nvPr/>
          </p:nvSpPr>
          <p:spPr bwMode="auto">
            <a:xfrm>
              <a:off x="944" y="2385"/>
              <a:ext cx="272" cy="11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4.75</a:t>
              </a:r>
            </a:p>
          </p:txBody>
        </p:sp>
        <p:sp>
          <p:nvSpPr>
            <p:cNvPr id="136208" name="Rectangle 1040"/>
            <p:cNvSpPr>
              <a:spLocks noChangeArrowheads="1"/>
            </p:cNvSpPr>
            <p:nvPr/>
          </p:nvSpPr>
          <p:spPr bwMode="auto">
            <a:xfrm>
              <a:off x="944" y="2269"/>
              <a:ext cx="272" cy="116"/>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5.00</a:t>
              </a:r>
            </a:p>
          </p:txBody>
        </p:sp>
        <p:sp>
          <p:nvSpPr>
            <p:cNvPr id="136209" name="Rectangle 1041"/>
            <p:cNvSpPr>
              <a:spLocks noChangeArrowheads="1"/>
            </p:cNvSpPr>
            <p:nvPr/>
          </p:nvSpPr>
          <p:spPr bwMode="auto">
            <a:xfrm>
              <a:off x="944" y="2152"/>
              <a:ext cx="272" cy="11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5.25</a:t>
              </a:r>
            </a:p>
          </p:txBody>
        </p:sp>
        <p:sp>
          <p:nvSpPr>
            <p:cNvPr id="136210" name="Rectangle 1042"/>
            <p:cNvSpPr>
              <a:spLocks noChangeArrowheads="1"/>
            </p:cNvSpPr>
            <p:nvPr/>
          </p:nvSpPr>
          <p:spPr bwMode="auto">
            <a:xfrm>
              <a:off x="944" y="2036"/>
              <a:ext cx="272" cy="116"/>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5.50</a:t>
              </a:r>
            </a:p>
          </p:txBody>
        </p:sp>
        <p:sp>
          <p:nvSpPr>
            <p:cNvPr id="136211" name="Rectangle 1043"/>
            <p:cNvSpPr>
              <a:spLocks noChangeArrowheads="1"/>
            </p:cNvSpPr>
            <p:nvPr/>
          </p:nvSpPr>
          <p:spPr bwMode="auto">
            <a:xfrm>
              <a:off x="944" y="1916"/>
              <a:ext cx="272" cy="120"/>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1000" b="1" dirty="0">
                  <a:solidFill>
                    <a:srgbClr val="000066"/>
                  </a:solidFill>
                  <a:latin typeface="Arial" charset="0"/>
                </a:rPr>
                <a:t>r</a:t>
              </a:r>
              <a:r>
                <a:rPr lang="es-ES" sz="1000" dirty="0">
                  <a:solidFill>
                    <a:srgbClr val="000066"/>
                  </a:solidFill>
                  <a:latin typeface="Arial" charset="0"/>
                </a:rPr>
                <a:t> [cm]</a:t>
              </a:r>
            </a:p>
          </p:txBody>
        </p:sp>
        <p:sp>
          <p:nvSpPr>
            <p:cNvPr id="136220" name="Rectangle 1052"/>
            <p:cNvSpPr>
              <a:spLocks noChangeArrowheads="1"/>
            </p:cNvSpPr>
            <p:nvPr/>
          </p:nvSpPr>
          <p:spPr bwMode="auto">
            <a:xfrm>
              <a:off x="1216" y="2968"/>
              <a:ext cx="272" cy="11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1.82</a:t>
              </a:r>
            </a:p>
          </p:txBody>
        </p:sp>
        <p:sp>
          <p:nvSpPr>
            <p:cNvPr id="136221" name="Rectangle 1053"/>
            <p:cNvSpPr>
              <a:spLocks noChangeArrowheads="1"/>
            </p:cNvSpPr>
            <p:nvPr/>
          </p:nvSpPr>
          <p:spPr bwMode="auto">
            <a:xfrm>
              <a:off x="672" y="2968"/>
              <a:ext cx="272" cy="11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7.0</a:t>
              </a:r>
            </a:p>
          </p:txBody>
        </p:sp>
        <p:sp>
          <p:nvSpPr>
            <p:cNvPr id="136222" name="Rectangle 1054"/>
            <p:cNvSpPr>
              <a:spLocks noChangeArrowheads="1"/>
            </p:cNvSpPr>
            <p:nvPr/>
          </p:nvSpPr>
          <p:spPr bwMode="auto">
            <a:xfrm>
              <a:off x="1216" y="2852"/>
              <a:ext cx="272" cy="116"/>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1.70</a:t>
              </a:r>
            </a:p>
          </p:txBody>
        </p:sp>
        <p:sp>
          <p:nvSpPr>
            <p:cNvPr id="136223" name="Rectangle 1055"/>
            <p:cNvSpPr>
              <a:spLocks noChangeArrowheads="1"/>
            </p:cNvSpPr>
            <p:nvPr/>
          </p:nvSpPr>
          <p:spPr bwMode="auto">
            <a:xfrm>
              <a:off x="672" y="2852"/>
              <a:ext cx="272" cy="116"/>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7.5</a:t>
              </a:r>
            </a:p>
          </p:txBody>
        </p:sp>
        <p:sp>
          <p:nvSpPr>
            <p:cNvPr id="136224" name="Rectangle 1056"/>
            <p:cNvSpPr>
              <a:spLocks noChangeArrowheads="1"/>
            </p:cNvSpPr>
            <p:nvPr/>
          </p:nvSpPr>
          <p:spPr bwMode="auto">
            <a:xfrm>
              <a:off x="1216" y="2735"/>
              <a:ext cx="272" cy="11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1.60</a:t>
              </a:r>
            </a:p>
          </p:txBody>
        </p:sp>
        <p:sp>
          <p:nvSpPr>
            <p:cNvPr id="136225" name="Rectangle 1057"/>
            <p:cNvSpPr>
              <a:spLocks noChangeArrowheads="1"/>
            </p:cNvSpPr>
            <p:nvPr/>
          </p:nvSpPr>
          <p:spPr bwMode="auto">
            <a:xfrm>
              <a:off x="672" y="2735"/>
              <a:ext cx="272" cy="11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8.0</a:t>
              </a:r>
            </a:p>
          </p:txBody>
        </p:sp>
        <p:sp>
          <p:nvSpPr>
            <p:cNvPr id="136226" name="Rectangle 1058"/>
            <p:cNvSpPr>
              <a:spLocks noChangeArrowheads="1"/>
            </p:cNvSpPr>
            <p:nvPr/>
          </p:nvSpPr>
          <p:spPr bwMode="auto">
            <a:xfrm>
              <a:off x="1216" y="2618"/>
              <a:ext cx="272" cy="11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1.50</a:t>
              </a:r>
            </a:p>
          </p:txBody>
        </p:sp>
        <p:sp>
          <p:nvSpPr>
            <p:cNvPr id="136227" name="Rectangle 1059"/>
            <p:cNvSpPr>
              <a:spLocks noChangeArrowheads="1"/>
            </p:cNvSpPr>
            <p:nvPr/>
          </p:nvSpPr>
          <p:spPr bwMode="auto">
            <a:xfrm>
              <a:off x="672" y="2618"/>
              <a:ext cx="272" cy="11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8.5</a:t>
              </a:r>
            </a:p>
          </p:txBody>
        </p:sp>
        <p:sp>
          <p:nvSpPr>
            <p:cNvPr id="136228" name="Rectangle 1060"/>
            <p:cNvSpPr>
              <a:spLocks noChangeArrowheads="1"/>
            </p:cNvSpPr>
            <p:nvPr/>
          </p:nvSpPr>
          <p:spPr bwMode="auto">
            <a:xfrm>
              <a:off x="1216" y="2502"/>
              <a:ext cx="272" cy="116"/>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1.42</a:t>
              </a:r>
            </a:p>
          </p:txBody>
        </p:sp>
        <p:sp>
          <p:nvSpPr>
            <p:cNvPr id="136229" name="Rectangle 1061"/>
            <p:cNvSpPr>
              <a:spLocks noChangeArrowheads="1"/>
            </p:cNvSpPr>
            <p:nvPr/>
          </p:nvSpPr>
          <p:spPr bwMode="auto">
            <a:xfrm>
              <a:off x="672" y="2502"/>
              <a:ext cx="272" cy="116"/>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9.0</a:t>
              </a:r>
            </a:p>
          </p:txBody>
        </p:sp>
        <p:sp>
          <p:nvSpPr>
            <p:cNvPr id="136230" name="Rectangle 1062"/>
            <p:cNvSpPr>
              <a:spLocks noChangeArrowheads="1"/>
            </p:cNvSpPr>
            <p:nvPr/>
          </p:nvSpPr>
          <p:spPr bwMode="auto">
            <a:xfrm>
              <a:off x="1216" y="2385"/>
              <a:ext cx="272" cy="11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1.34</a:t>
              </a:r>
            </a:p>
          </p:txBody>
        </p:sp>
        <p:sp>
          <p:nvSpPr>
            <p:cNvPr id="136231" name="Rectangle 1063"/>
            <p:cNvSpPr>
              <a:spLocks noChangeArrowheads="1"/>
            </p:cNvSpPr>
            <p:nvPr/>
          </p:nvSpPr>
          <p:spPr bwMode="auto">
            <a:xfrm>
              <a:off x="672" y="2385"/>
              <a:ext cx="272" cy="11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9.5</a:t>
              </a:r>
            </a:p>
          </p:txBody>
        </p:sp>
        <p:sp>
          <p:nvSpPr>
            <p:cNvPr id="136232" name="Rectangle 1064"/>
            <p:cNvSpPr>
              <a:spLocks noChangeArrowheads="1"/>
            </p:cNvSpPr>
            <p:nvPr/>
          </p:nvSpPr>
          <p:spPr bwMode="auto">
            <a:xfrm>
              <a:off x="1216" y="2269"/>
              <a:ext cx="272" cy="116"/>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1.26</a:t>
              </a:r>
            </a:p>
          </p:txBody>
        </p:sp>
        <p:sp>
          <p:nvSpPr>
            <p:cNvPr id="136233" name="Rectangle 1065"/>
            <p:cNvSpPr>
              <a:spLocks noChangeArrowheads="1"/>
            </p:cNvSpPr>
            <p:nvPr/>
          </p:nvSpPr>
          <p:spPr bwMode="auto">
            <a:xfrm>
              <a:off x="672" y="2269"/>
              <a:ext cx="272" cy="116"/>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10.0</a:t>
              </a:r>
            </a:p>
          </p:txBody>
        </p:sp>
        <p:sp>
          <p:nvSpPr>
            <p:cNvPr id="136234" name="Rectangle 1066"/>
            <p:cNvSpPr>
              <a:spLocks noChangeArrowheads="1"/>
            </p:cNvSpPr>
            <p:nvPr/>
          </p:nvSpPr>
          <p:spPr bwMode="auto">
            <a:xfrm>
              <a:off x="1216" y="2152"/>
              <a:ext cx="272" cy="11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1.22</a:t>
              </a:r>
            </a:p>
          </p:txBody>
        </p:sp>
        <p:sp>
          <p:nvSpPr>
            <p:cNvPr id="136235" name="Rectangle 1067"/>
            <p:cNvSpPr>
              <a:spLocks noChangeArrowheads="1"/>
            </p:cNvSpPr>
            <p:nvPr/>
          </p:nvSpPr>
          <p:spPr bwMode="auto">
            <a:xfrm>
              <a:off x="672" y="2152"/>
              <a:ext cx="272" cy="11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10.5</a:t>
              </a:r>
            </a:p>
          </p:txBody>
        </p:sp>
        <p:sp>
          <p:nvSpPr>
            <p:cNvPr id="136236" name="Rectangle 1068"/>
            <p:cNvSpPr>
              <a:spLocks noChangeArrowheads="1"/>
            </p:cNvSpPr>
            <p:nvPr/>
          </p:nvSpPr>
          <p:spPr bwMode="auto">
            <a:xfrm>
              <a:off x="1216" y="2036"/>
              <a:ext cx="272" cy="116"/>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1.16</a:t>
              </a:r>
            </a:p>
          </p:txBody>
        </p:sp>
        <p:sp>
          <p:nvSpPr>
            <p:cNvPr id="136237" name="Rectangle 1069"/>
            <p:cNvSpPr>
              <a:spLocks noChangeArrowheads="1"/>
            </p:cNvSpPr>
            <p:nvPr/>
          </p:nvSpPr>
          <p:spPr bwMode="auto">
            <a:xfrm>
              <a:off x="672" y="2036"/>
              <a:ext cx="272" cy="116"/>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11.0</a:t>
              </a:r>
            </a:p>
          </p:txBody>
        </p:sp>
        <p:sp>
          <p:nvSpPr>
            <p:cNvPr id="136238" name="Rectangle 1070"/>
            <p:cNvSpPr>
              <a:spLocks noChangeArrowheads="1"/>
            </p:cNvSpPr>
            <p:nvPr/>
          </p:nvSpPr>
          <p:spPr bwMode="auto">
            <a:xfrm>
              <a:off x="1216" y="1916"/>
              <a:ext cx="272" cy="120"/>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1000" b="1">
                  <a:solidFill>
                    <a:srgbClr val="000066"/>
                  </a:solidFill>
                </a:rPr>
                <a:t>I</a:t>
              </a:r>
              <a:r>
                <a:rPr lang="es-ES" sz="1000">
                  <a:solidFill>
                    <a:srgbClr val="000066"/>
                  </a:solidFill>
                  <a:latin typeface="Arial" charset="0"/>
                </a:rPr>
                <a:t> [A]</a:t>
              </a:r>
            </a:p>
          </p:txBody>
        </p:sp>
        <p:sp>
          <p:nvSpPr>
            <p:cNvPr id="136239" name="Rectangle 1071"/>
            <p:cNvSpPr>
              <a:spLocks noChangeArrowheads="1"/>
            </p:cNvSpPr>
            <p:nvPr/>
          </p:nvSpPr>
          <p:spPr bwMode="auto">
            <a:xfrm>
              <a:off x="672" y="1916"/>
              <a:ext cx="272" cy="120"/>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1000" dirty="0">
                  <a:solidFill>
                    <a:srgbClr val="000066"/>
                  </a:solidFill>
                  <a:latin typeface="Arial" charset="0"/>
                </a:rPr>
                <a:t>D [cm]</a:t>
              </a:r>
            </a:p>
          </p:txBody>
        </p:sp>
      </p:grpSp>
      <p:sp>
        <p:nvSpPr>
          <p:cNvPr id="136260" name="AutoShape 1092"/>
          <p:cNvSpPr>
            <a:spLocks noChangeArrowheads="1"/>
          </p:cNvSpPr>
          <p:nvPr/>
        </p:nvSpPr>
        <p:spPr bwMode="auto">
          <a:xfrm>
            <a:off x="2937732" y="3111242"/>
            <a:ext cx="2520000" cy="207963"/>
          </a:xfrm>
          <a:prstGeom prst="rightArrow">
            <a:avLst>
              <a:gd name="adj1" fmla="val 50000"/>
              <a:gd name="adj2" fmla="val 192366"/>
            </a:avLst>
          </a:prstGeom>
          <a:solidFill>
            <a:srgbClr val="DDDDDD"/>
          </a:solidFill>
          <a:ln w="9525">
            <a:solidFill>
              <a:srgbClr val="000066"/>
            </a:solidFill>
            <a:miter lim="800000"/>
            <a:headEnd/>
            <a:tailEnd/>
          </a:ln>
          <a:effectLst/>
        </p:spPr>
        <p:txBody>
          <a:bodyPr wrap="none" anchor="ctr"/>
          <a:lstStyle/>
          <a:p>
            <a:endParaRPr lang="es-MX">
              <a:solidFill>
                <a:srgbClr val="000066"/>
              </a:solidFill>
            </a:endParaRPr>
          </a:p>
        </p:txBody>
      </p:sp>
      <p:grpSp>
        <p:nvGrpSpPr>
          <p:cNvPr id="6" name="Grupo 5">
            <a:extLst>
              <a:ext uri="{FF2B5EF4-FFF2-40B4-BE49-F238E27FC236}">
                <a16:creationId xmlns:a16="http://schemas.microsoft.com/office/drawing/2014/main" xmlns="" id="{BBEB7651-D966-4086-86FA-754EEFB57E21}"/>
              </a:ext>
            </a:extLst>
          </p:cNvPr>
          <p:cNvGrpSpPr/>
          <p:nvPr/>
        </p:nvGrpSpPr>
        <p:grpSpPr>
          <a:xfrm>
            <a:off x="5773242" y="1706826"/>
            <a:ext cx="1448222" cy="1855787"/>
            <a:chOff x="5706876" y="3005138"/>
            <a:chExt cx="1448222" cy="1855787"/>
          </a:xfrm>
        </p:grpSpPr>
        <p:sp>
          <p:nvSpPr>
            <p:cNvPr id="136266" name="Rectangle 1098"/>
            <p:cNvSpPr>
              <a:spLocks noChangeArrowheads="1"/>
            </p:cNvSpPr>
            <p:nvPr/>
          </p:nvSpPr>
          <p:spPr bwMode="auto">
            <a:xfrm>
              <a:off x="6418498" y="4675188"/>
              <a:ext cx="736600" cy="18573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12.250x10</a:t>
              </a:r>
              <a:r>
                <a:rPr lang="es-ES" sz="900" baseline="30000" dirty="0">
                  <a:solidFill>
                    <a:srgbClr val="000066"/>
                  </a:solidFill>
                  <a:latin typeface="Arial" charset="0"/>
                </a:rPr>
                <a:t>-4</a:t>
              </a:r>
            </a:p>
          </p:txBody>
        </p:sp>
        <p:sp>
          <p:nvSpPr>
            <p:cNvPr id="136267" name="Rectangle 1099"/>
            <p:cNvSpPr>
              <a:spLocks noChangeArrowheads="1"/>
            </p:cNvSpPr>
            <p:nvPr/>
          </p:nvSpPr>
          <p:spPr bwMode="auto">
            <a:xfrm>
              <a:off x="6418498" y="4491038"/>
              <a:ext cx="736600" cy="184150"/>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14.063x10</a:t>
              </a:r>
              <a:r>
                <a:rPr lang="es-ES" sz="900" baseline="30000" dirty="0">
                  <a:solidFill>
                    <a:srgbClr val="000066"/>
                  </a:solidFill>
                  <a:latin typeface="Arial" charset="0"/>
                </a:rPr>
                <a:t>-4</a:t>
              </a:r>
            </a:p>
          </p:txBody>
        </p:sp>
        <p:sp>
          <p:nvSpPr>
            <p:cNvPr id="136268" name="Rectangle 1100"/>
            <p:cNvSpPr>
              <a:spLocks noChangeArrowheads="1"/>
            </p:cNvSpPr>
            <p:nvPr/>
          </p:nvSpPr>
          <p:spPr bwMode="auto">
            <a:xfrm>
              <a:off x="6418498" y="4305300"/>
              <a:ext cx="736600" cy="18573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16.000x10</a:t>
              </a:r>
              <a:r>
                <a:rPr lang="es-ES" sz="900" baseline="30000" dirty="0">
                  <a:solidFill>
                    <a:srgbClr val="000066"/>
                  </a:solidFill>
                  <a:latin typeface="Arial" charset="0"/>
                </a:rPr>
                <a:t>-4</a:t>
              </a:r>
            </a:p>
          </p:txBody>
        </p:sp>
        <p:sp>
          <p:nvSpPr>
            <p:cNvPr id="136269" name="Rectangle 1101"/>
            <p:cNvSpPr>
              <a:spLocks noChangeArrowheads="1"/>
            </p:cNvSpPr>
            <p:nvPr/>
          </p:nvSpPr>
          <p:spPr bwMode="auto">
            <a:xfrm>
              <a:off x="6418498" y="4119563"/>
              <a:ext cx="736600" cy="18573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18.063x10</a:t>
              </a:r>
              <a:r>
                <a:rPr lang="es-ES" sz="900" baseline="30000" dirty="0">
                  <a:solidFill>
                    <a:srgbClr val="000066"/>
                  </a:solidFill>
                  <a:latin typeface="Arial" charset="0"/>
                </a:rPr>
                <a:t>-4</a:t>
              </a:r>
            </a:p>
          </p:txBody>
        </p:sp>
        <p:sp>
          <p:nvSpPr>
            <p:cNvPr id="136270" name="Rectangle 1102"/>
            <p:cNvSpPr>
              <a:spLocks noChangeArrowheads="1"/>
            </p:cNvSpPr>
            <p:nvPr/>
          </p:nvSpPr>
          <p:spPr bwMode="auto">
            <a:xfrm>
              <a:off x="6418498" y="3935413"/>
              <a:ext cx="736600" cy="184150"/>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20.250x10</a:t>
              </a:r>
              <a:r>
                <a:rPr lang="es-ES" sz="900" baseline="30000" dirty="0">
                  <a:solidFill>
                    <a:srgbClr val="000066"/>
                  </a:solidFill>
                  <a:latin typeface="Arial" charset="0"/>
                </a:rPr>
                <a:t>-4</a:t>
              </a:r>
            </a:p>
          </p:txBody>
        </p:sp>
        <p:sp>
          <p:nvSpPr>
            <p:cNvPr id="136271" name="Rectangle 1103"/>
            <p:cNvSpPr>
              <a:spLocks noChangeArrowheads="1"/>
            </p:cNvSpPr>
            <p:nvPr/>
          </p:nvSpPr>
          <p:spPr bwMode="auto">
            <a:xfrm>
              <a:off x="6418498" y="3749675"/>
              <a:ext cx="736600" cy="18573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22.563x10</a:t>
              </a:r>
              <a:r>
                <a:rPr lang="es-ES" sz="900" baseline="30000" dirty="0">
                  <a:solidFill>
                    <a:srgbClr val="000066"/>
                  </a:solidFill>
                  <a:latin typeface="Arial" charset="0"/>
                </a:rPr>
                <a:t>-4</a:t>
              </a:r>
            </a:p>
          </p:txBody>
        </p:sp>
        <p:sp>
          <p:nvSpPr>
            <p:cNvPr id="136272" name="Rectangle 1104"/>
            <p:cNvSpPr>
              <a:spLocks noChangeArrowheads="1"/>
            </p:cNvSpPr>
            <p:nvPr/>
          </p:nvSpPr>
          <p:spPr bwMode="auto">
            <a:xfrm>
              <a:off x="6418498" y="3565525"/>
              <a:ext cx="736600" cy="184150"/>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25.000x10</a:t>
              </a:r>
              <a:r>
                <a:rPr lang="es-ES" sz="900" baseline="30000" dirty="0">
                  <a:solidFill>
                    <a:srgbClr val="000066"/>
                  </a:solidFill>
                  <a:latin typeface="Arial" charset="0"/>
                </a:rPr>
                <a:t>-4</a:t>
              </a:r>
            </a:p>
          </p:txBody>
        </p:sp>
        <p:sp>
          <p:nvSpPr>
            <p:cNvPr id="136273" name="Rectangle 1105"/>
            <p:cNvSpPr>
              <a:spLocks noChangeArrowheads="1"/>
            </p:cNvSpPr>
            <p:nvPr/>
          </p:nvSpPr>
          <p:spPr bwMode="auto">
            <a:xfrm>
              <a:off x="6418498" y="3379788"/>
              <a:ext cx="736600" cy="18573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27.563x10</a:t>
              </a:r>
              <a:r>
                <a:rPr lang="es-ES" sz="900" baseline="30000" dirty="0">
                  <a:solidFill>
                    <a:srgbClr val="000066"/>
                  </a:solidFill>
                  <a:latin typeface="Arial" charset="0"/>
                </a:rPr>
                <a:t>-4</a:t>
              </a:r>
            </a:p>
          </p:txBody>
        </p:sp>
        <p:sp>
          <p:nvSpPr>
            <p:cNvPr id="136274" name="Rectangle 1106"/>
            <p:cNvSpPr>
              <a:spLocks noChangeArrowheads="1"/>
            </p:cNvSpPr>
            <p:nvPr/>
          </p:nvSpPr>
          <p:spPr bwMode="auto">
            <a:xfrm>
              <a:off x="6418498" y="3195638"/>
              <a:ext cx="736600" cy="184150"/>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30.250x10</a:t>
              </a:r>
              <a:r>
                <a:rPr lang="es-ES" sz="900" baseline="30000" dirty="0">
                  <a:solidFill>
                    <a:srgbClr val="000066"/>
                  </a:solidFill>
                  <a:latin typeface="Arial" charset="0"/>
                </a:rPr>
                <a:t>-4</a:t>
              </a:r>
            </a:p>
          </p:txBody>
        </p:sp>
        <p:sp>
          <p:nvSpPr>
            <p:cNvPr id="136275" name="Rectangle 1107"/>
            <p:cNvSpPr>
              <a:spLocks noChangeArrowheads="1"/>
            </p:cNvSpPr>
            <p:nvPr/>
          </p:nvSpPr>
          <p:spPr bwMode="auto">
            <a:xfrm>
              <a:off x="6418498" y="3005138"/>
              <a:ext cx="736600" cy="190500"/>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1000" b="1" dirty="0">
                  <a:solidFill>
                    <a:srgbClr val="000066"/>
                  </a:solidFill>
                  <a:latin typeface="Arial" charset="0"/>
                </a:rPr>
                <a:t>r</a:t>
              </a:r>
              <a:r>
                <a:rPr lang="es-ES" sz="1000" b="1" baseline="30000" dirty="0">
                  <a:solidFill>
                    <a:srgbClr val="000066"/>
                  </a:solidFill>
                  <a:latin typeface="Arial" charset="0"/>
                </a:rPr>
                <a:t>2</a:t>
              </a:r>
              <a:r>
                <a:rPr lang="es-ES" sz="1000" dirty="0">
                  <a:solidFill>
                    <a:srgbClr val="000066"/>
                  </a:solidFill>
                  <a:latin typeface="Arial" charset="0"/>
                </a:rPr>
                <a:t> [m</a:t>
              </a:r>
              <a:r>
                <a:rPr lang="es-ES" sz="1000" baseline="30000" dirty="0">
                  <a:solidFill>
                    <a:srgbClr val="000066"/>
                  </a:solidFill>
                  <a:latin typeface="Arial" charset="0"/>
                </a:rPr>
                <a:t>2</a:t>
              </a:r>
              <a:r>
                <a:rPr lang="es-ES" sz="1000" dirty="0">
                  <a:solidFill>
                    <a:srgbClr val="000066"/>
                  </a:solidFill>
                  <a:latin typeface="Arial" charset="0"/>
                </a:rPr>
                <a:t>]</a:t>
              </a:r>
            </a:p>
          </p:txBody>
        </p:sp>
        <p:sp>
          <p:nvSpPr>
            <p:cNvPr id="136280" name="Rectangle 1112"/>
            <p:cNvSpPr>
              <a:spLocks noChangeArrowheads="1"/>
            </p:cNvSpPr>
            <p:nvPr/>
          </p:nvSpPr>
          <p:spPr bwMode="auto">
            <a:xfrm>
              <a:off x="5706876" y="4675188"/>
              <a:ext cx="711200" cy="18573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0.301896</a:t>
              </a:r>
            </a:p>
          </p:txBody>
        </p:sp>
        <p:sp>
          <p:nvSpPr>
            <p:cNvPr id="136281" name="Rectangle 1113"/>
            <p:cNvSpPr>
              <a:spLocks noChangeArrowheads="1"/>
            </p:cNvSpPr>
            <p:nvPr/>
          </p:nvSpPr>
          <p:spPr bwMode="auto">
            <a:xfrm>
              <a:off x="5706876" y="4491038"/>
              <a:ext cx="711200" cy="184150"/>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0.346021</a:t>
              </a:r>
            </a:p>
          </p:txBody>
        </p:sp>
        <p:sp>
          <p:nvSpPr>
            <p:cNvPr id="136282" name="Rectangle 1114"/>
            <p:cNvSpPr>
              <a:spLocks noChangeArrowheads="1"/>
            </p:cNvSpPr>
            <p:nvPr/>
          </p:nvSpPr>
          <p:spPr bwMode="auto">
            <a:xfrm>
              <a:off x="5706876" y="4305300"/>
              <a:ext cx="711200" cy="18573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0.390625</a:t>
              </a:r>
            </a:p>
          </p:txBody>
        </p:sp>
        <p:sp>
          <p:nvSpPr>
            <p:cNvPr id="136283" name="Rectangle 1115"/>
            <p:cNvSpPr>
              <a:spLocks noChangeArrowheads="1"/>
            </p:cNvSpPr>
            <p:nvPr/>
          </p:nvSpPr>
          <p:spPr bwMode="auto">
            <a:xfrm>
              <a:off x="5706876" y="4119563"/>
              <a:ext cx="711200" cy="18573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0.444444</a:t>
              </a:r>
            </a:p>
          </p:txBody>
        </p:sp>
        <p:sp>
          <p:nvSpPr>
            <p:cNvPr id="136284" name="Rectangle 1116"/>
            <p:cNvSpPr>
              <a:spLocks noChangeArrowheads="1"/>
            </p:cNvSpPr>
            <p:nvPr/>
          </p:nvSpPr>
          <p:spPr bwMode="auto">
            <a:xfrm>
              <a:off x="5706876" y="3935413"/>
              <a:ext cx="711200" cy="184150"/>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0.495933</a:t>
              </a:r>
            </a:p>
          </p:txBody>
        </p:sp>
        <p:sp>
          <p:nvSpPr>
            <p:cNvPr id="136285" name="Rectangle 1117"/>
            <p:cNvSpPr>
              <a:spLocks noChangeArrowheads="1"/>
            </p:cNvSpPr>
            <p:nvPr/>
          </p:nvSpPr>
          <p:spPr bwMode="auto">
            <a:xfrm>
              <a:off x="5706876" y="3749675"/>
              <a:ext cx="711200" cy="18573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0.556917</a:t>
              </a:r>
            </a:p>
          </p:txBody>
        </p:sp>
        <p:sp>
          <p:nvSpPr>
            <p:cNvPr id="136286" name="Rectangle 1118"/>
            <p:cNvSpPr>
              <a:spLocks noChangeArrowheads="1"/>
            </p:cNvSpPr>
            <p:nvPr/>
          </p:nvSpPr>
          <p:spPr bwMode="auto">
            <a:xfrm>
              <a:off x="5706876" y="3565525"/>
              <a:ext cx="711200" cy="184150"/>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0.610352</a:t>
              </a:r>
            </a:p>
          </p:txBody>
        </p:sp>
        <p:sp>
          <p:nvSpPr>
            <p:cNvPr id="136287" name="Rectangle 1119"/>
            <p:cNvSpPr>
              <a:spLocks noChangeArrowheads="1"/>
            </p:cNvSpPr>
            <p:nvPr/>
          </p:nvSpPr>
          <p:spPr bwMode="auto">
            <a:xfrm>
              <a:off x="5706876" y="3379788"/>
              <a:ext cx="711200" cy="18573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0.671862</a:t>
              </a:r>
            </a:p>
          </p:txBody>
        </p:sp>
        <p:sp>
          <p:nvSpPr>
            <p:cNvPr id="136288" name="Rectangle 1120"/>
            <p:cNvSpPr>
              <a:spLocks noChangeArrowheads="1"/>
            </p:cNvSpPr>
            <p:nvPr/>
          </p:nvSpPr>
          <p:spPr bwMode="auto">
            <a:xfrm>
              <a:off x="5706876" y="3195638"/>
              <a:ext cx="711200" cy="184150"/>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0.743163</a:t>
              </a:r>
            </a:p>
          </p:txBody>
        </p:sp>
        <p:sp>
          <p:nvSpPr>
            <p:cNvPr id="136289" name="Rectangle 1121"/>
            <p:cNvSpPr>
              <a:spLocks noChangeArrowheads="1"/>
            </p:cNvSpPr>
            <p:nvPr/>
          </p:nvSpPr>
          <p:spPr bwMode="auto">
            <a:xfrm>
              <a:off x="5706876" y="3005138"/>
              <a:ext cx="711200" cy="190500"/>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1000" b="1" dirty="0">
                  <a:solidFill>
                    <a:srgbClr val="000066"/>
                  </a:solidFill>
                </a:rPr>
                <a:t>I</a:t>
              </a:r>
              <a:r>
                <a:rPr lang="es-ES" sz="1000" b="1" baseline="30000" dirty="0">
                  <a:solidFill>
                    <a:srgbClr val="000066"/>
                  </a:solidFill>
                </a:rPr>
                <a:t>-2</a:t>
              </a:r>
              <a:r>
                <a:rPr lang="es-ES" sz="1000" dirty="0">
                  <a:solidFill>
                    <a:srgbClr val="000066"/>
                  </a:solidFill>
                  <a:latin typeface="Arial" charset="0"/>
                </a:rPr>
                <a:t> [A</a:t>
              </a:r>
              <a:r>
                <a:rPr lang="es-ES" sz="1000" baseline="30000" dirty="0">
                  <a:solidFill>
                    <a:srgbClr val="000066"/>
                  </a:solidFill>
                  <a:latin typeface="Arial" charset="0"/>
                </a:rPr>
                <a:t>-2</a:t>
              </a:r>
              <a:r>
                <a:rPr lang="es-ES" sz="1000" dirty="0">
                  <a:solidFill>
                    <a:srgbClr val="000066"/>
                  </a:solidFill>
                  <a:latin typeface="Arial" charset="0"/>
                </a:rPr>
                <a:t>]</a:t>
              </a:r>
            </a:p>
          </p:txBody>
        </p:sp>
      </p:grpSp>
      <p:grpSp>
        <p:nvGrpSpPr>
          <p:cNvPr id="2" name="1 Grupo"/>
          <p:cNvGrpSpPr/>
          <p:nvPr/>
        </p:nvGrpSpPr>
        <p:grpSpPr>
          <a:xfrm>
            <a:off x="4733740" y="2287404"/>
            <a:ext cx="280573" cy="849690"/>
            <a:chOff x="5013728" y="3469622"/>
            <a:chExt cx="280573" cy="849690"/>
          </a:xfrm>
        </p:grpSpPr>
        <p:grpSp>
          <p:nvGrpSpPr>
            <p:cNvPr id="178" name="Group 78"/>
            <p:cNvGrpSpPr>
              <a:grpSpLocks/>
            </p:cNvGrpSpPr>
            <p:nvPr/>
          </p:nvGrpSpPr>
          <p:grpSpPr bwMode="auto">
            <a:xfrm>
              <a:off x="5013728" y="3469622"/>
              <a:ext cx="280573" cy="607287"/>
              <a:chOff x="4412" y="2568"/>
              <a:chExt cx="284" cy="470"/>
            </a:xfrm>
          </p:grpSpPr>
          <p:sp>
            <p:nvSpPr>
              <p:cNvPr id="179" name="AutoShape 79"/>
              <p:cNvSpPr>
                <a:spLocks noChangeArrowheads="1"/>
              </p:cNvSpPr>
              <p:nvPr/>
            </p:nvSpPr>
            <p:spPr bwMode="auto">
              <a:xfrm>
                <a:off x="4412" y="2568"/>
                <a:ext cx="284" cy="183"/>
              </a:xfrm>
              <a:prstGeom prst="roundRect">
                <a:avLst>
                  <a:gd name="adj" fmla="val 16667"/>
                </a:avLst>
              </a:prstGeom>
              <a:noFill/>
              <a:ln w="9525">
                <a:solidFill>
                  <a:srgbClr val="FF0000"/>
                </a:solidFill>
                <a:round/>
                <a:headEnd/>
                <a:tailEnd/>
              </a:ln>
              <a:effectLst/>
            </p:spPr>
            <p:txBody>
              <a:bodyPr wrap="none" anchor="ctr"/>
              <a:lstStyle/>
              <a:p>
                <a:endParaRPr lang="es-MX"/>
              </a:p>
            </p:txBody>
          </p:sp>
          <p:sp>
            <p:nvSpPr>
              <p:cNvPr id="180" name="Line 80"/>
              <p:cNvSpPr>
                <a:spLocks noChangeShapeType="1"/>
              </p:cNvSpPr>
              <p:nvPr/>
            </p:nvSpPr>
            <p:spPr bwMode="auto">
              <a:xfrm>
                <a:off x="4558" y="2751"/>
                <a:ext cx="0" cy="287"/>
              </a:xfrm>
              <a:prstGeom prst="line">
                <a:avLst/>
              </a:prstGeom>
              <a:noFill/>
              <a:ln w="9525">
                <a:solidFill>
                  <a:srgbClr val="FF0000"/>
                </a:solidFill>
                <a:round/>
                <a:headEnd/>
                <a:tailEnd type="triangle" w="sm" len="med"/>
              </a:ln>
              <a:effectLst/>
            </p:spPr>
            <p:txBody>
              <a:bodyPr wrap="none" anchor="ctr"/>
              <a:lstStyle/>
              <a:p>
                <a:endParaRPr lang="es-MX"/>
              </a:p>
            </p:txBody>
          </p:sp>
        </p:grpSp>
        <p:sp>
          <p:nvSpPr>
            <p:cNvPr id="181" name="Rectangle 82"/>
            <p:cNvSpPr>
              <a:spLocks noChangeAspect="1" noChangeArrowheads="1"/>
            </p:cNvSpPr>
            <p:nvPr/>
          </p:nvSpPr>
          <p:spPr bwMode="auto">
            <a:xfrm>
              <a:off x="5087101" y="4005962"/>
              <a:ext cx="151768" cy="313350"/>
            </a:xfrm>
            <a:prstGeom prst="rect">
              <a:avLst/>
            </a:prstGeom>
            <a:noFill/>
            <a:ln w="9525">
              <a:noFill/>
              <a:miter lim="800000"/>
              <a:headEnd/>
              <a:tailEnd/>
            </a:ln>
            <a:effectLst/>
          </p:spPr>
          <p:txBody>
            <a:bodyPr wrap="none" lIns="18000" tIns="18000" rIns="18000" bIns="18000">
              <a:spAutoFit/>
              <a:flatTx/>
            </a:bodyPr>
            <a:lstStyle/>
            <a:p>
              <a:pPr algn="l"/>
              <a:r>
                <a:rPr lang="es-ES" sz="1800" b="1" i="1" dirty="0">
                  <a:solidFill>
                    <a:srgbClr val="FF0000"/>
                  </a:solidFill>
                  <a:cs typeface="Arial" charset="0"/>
                </a:rPr>
                <a:t>x</a:t>
              </a:r>
              <a:endParaRPr lang="es-ES" sz="1800" b="1" i="1" dirty="0">
                <a:solidFill>
                  <a:srgbClr val="FF0000"/>
                </a:solidFill>
              </a:endParaRPr>
            </a:p>
          </p:txBody>
        </p:sp>
      </p:grpSp>
      <p:grpSp>
        <p:nvGrpSpPr>
          <p:cNvPr id="3" name="2 Grupo"/>
          <p:cNvGrpSpPr/>
          <p:nvPr/>
        </p:nvGrpSpPr>
        <p:grpSpPr>
          <a:xfrm>
            <a:off x="3024952" y="2287404"/>
            <a:ext cx="273657" cy="849690"/>
            <a:chOff x="3841691" y="3469622"/>
            <a:chExt cx="273657" cy="849690"/>
          </a:xfrm>
        </p:grpSpPr>
        <p:grpSp>
          <p:nvGrpSpPr>
            <p:cNvPr id="182" name="Group 78"/>
            <p:cNvGrpSpPr>
              <a:grpSpLocks/>
            </p:cNvGrpSpPr>
            <p:nvPr/>
          </p:nvGrpSpPr>
          <p:grpSpPr bwMode="auto">
            <a:xfrm>
              <a:off x="3841691" y="3469622"/>
              <a:ext cx="273657" cy="607287"/>
              <a:chOff x="4416" y="2568"/>
              <a:chExt cx="277" cy="470"/>
            </a:xfrm>
          </p:grpSpPr>
          <p:sp>
            <p:nvSpPr>
              <p:cNvPr id="183" name="AutoShape 79"/>
              <p:cNvSpPr>
                <a:spLocks noChangeArrowheads="1"/>
              </p:cNvSpPr>
              <p:nvPr/>
            </p:nvSpPr>
            <p:spPr bwMode="auto">
              <a:xfrm>
                <a:off x="4416" y="2568"/>
                <a:ext cx="277" cy="183"/>
              </a:xfrm>
              <a:prstGeom prst="roundRect">
                <a:avLst>
                  <a:gd name="adj" fmla="val 16667"/>
                </a:avLst>
              </a:prstGeom>
              <a:noFill/>
              <a:ln w="9525">
                <a:solidFill>
                  <a:srgbClr val="FF0000"/>
                </a:solidFill>
                <a:round/>
                <a:headEnd/>
                <a:tailEnd/>
              </a:ln>
              <a:effectLst/>
            </p:spPr>
            <p:txBody>
              <a:bodyPr wrap="none" anchor="ctr"/>
              <a:lstStyle/>
              <a:p>
                <a:endParaRPr lang="es-MX"/>
              </a:p>
            </p:txBody>
          </p:sp>
          <p:sp>
            <p:nvSpPr>
              <p:cNvPr id="184" name="Line 80"/>
              <p:cNvSpPr>
                <a:spLocks noChangeShapeType="1"/>
              </p:cNvSpPr>
              <p:nvPr/>
            </p:nvSpPr>
            <p:spPr bwMode="auto">
              <a:xfrm>
                <a:off x="4558" y="2751"/>
                <a:ext cx="0" cy="287"/>
              </a:xfrm>
              <a:prstGeom prst="line">
                <a:avLst/>
              </a:prstGeom>
              <a:noFill/>
              <a:ln w="9525">
                <a:solidFill>
                  <a:srgbClr val="FF0000"/>
                </a:solidFill>
                <a:round/>
                <a:headEnd/>
                <a:tailEnd type="triangle" w="sm" len="med"/>
              </a:ln>
              <a:effectLst/>
            </p:spPr>
            <p:txBody>
              <a:bodyPr wrap="none" anchor="ctr"/>
              <a:lstStyle/>
              <a:p>
                <a:endParaRPr lang="es-MX"/>
              </a:p>
            </p:txBody>
          </p:sp>
        </p:grpSp>
        <p:sp>
          <p:nvSpPr>
            <p:cNvPr id="185" name="Rectangle 82"/>
            <p:cNvSpPr>
              <a:spLocks noChangeAspect="1" noChangeArrowheads="1"/>
            </p:cNvSpPr>
            <p:nvPr/>
          </p:nvSpPr>
          <p:spPr bwMode="auto">
            <a:xfrm>
              <a:off x="3911120" y="4005962"/>
              <a:ext cx="138944" cy="313350"/>
            </a:xfrm>
            <a:prstGeom prst="rect">
              <a:avLst/>
            </a:prstGeom>
            <a:noFill/>
            <a:ln w="9525">
              <a:noFill/>
              <a:miter lim="800000"/>
              <a:headEnd/>
              <a:tailEnd/>
            </a:ln>
            <a:effectLst/>
          </p:spPr>
          <p:txBody>
            <a:bodyPr wrap="none" lIns="18000" tIns="18000" rIns="18000" bIns="18000">
              <a:spAutoFit/>
              <a:flatTx/>
            </a:bodyPr>
            <a:lstStyle/>
            <a:p>
              <a:pPr algn="l"/>
              <a:r>
                <a:rPr lang="es-ES" sz="1800" b="1" i="1" dirty="0">
                  <a:solidFill>
                    <a:srgbClr val="FF0000"/>
                  </a:solidFill>
                  <a:cs typeface="Arial" charset="0"/>
                </a:rPr>
                <a:t>y</a:t>
              </a:r>
              <a:endParaRPr lang="es-ES" sz="1800" b="1" i="1" dirty="0">
                <a:solidFill>
                  <a:srgbClr val="FF0000"/>
                </a:solidFill>
              </a:endParaRPr>
            </a:p>
          </p:txBody>
        </p:sp>
      </p:grpSp>
      <p:sp>
        <p:nvSpPr>
          <p:cNvPr id="189" name="Rectangle 82"/>
          <p:cNvSpPr>
            <a:spLocks noChangeAspect="1" noChangeArrowheads="1"/>
          </p:cNvSpPr>
          <p:nvPr/>
        </p:nvSpPr>
        <p:spPr bwMode="auto">
          <a:xfrm>
            <a:off x="6070774" y="1385290"/>
            <a:ext cx="151768" cy="313350"/>
          </a:xfrm>
          <a:prstGeom prst="rect">
            <a:avLst/>
          </a:prstGeom>
          <a:noFill/>
          <a:ln w="9525">
            <a:noFill/>
            <a:miter lim="800000"/>
            <a:headEnd/>
            <a:tailEnd/>
          </a:ln>
          <a:effectLst/>
        </p:spPr>
        <p:txBody>
          <a:bodyPr wrap="none" lIns="18000" tIns="18000" rIns="18000" bIns="18000">
            <a:spAutoFit/>
            <a:flatTx/>
          </a:bodyPr>
          <a:lstStyle/>
          <a:p>
            <a:pPr algn="l"/>
            <a:r>
              <a:rPr lang="es-ES" sz="1800" b="1" i="1" dirty="0">
                <a:solidFill>
                  <a:srgbClr val="FF0000"/>
                </a:solidFill>
                <a:cs typeface="Arial" charset="0"/>
              </a:rPr>
              <a:t>x</a:t>
            </a:r>
            <a:endParaRPr lang="es-ES" sz="1800" b="1" i="1" dirty="0">
              <a:solidFill>
                <a:srgbClr val="FF0000"/>
              </a:solidFill>
            </a:endParaRPr>
          </a:p>
        </p:txBody>
      </p:sp>
      <p:sp>
        <p:nvSpPr>
          <p:cNvPr id="190" name="Rectangle 82"/>
          <p:cNvSpPr>
            <a:spLocks noChangeAspect="1" noChangeArrowheads="1"/>
          </p:cNvSpPr>
          <p:nvPr/>
        </p:nvSpPr>
        <p:spPr bwMode="auto">
          <a:xfrm>
            <a:off x="6803722" y="1367598"/>
            <a:ext cx="138944" cy="313350"/>
          </a:xfrm>
          <a:prstGeom prst="rect">
            <a:avLst/>
          </a:prstGeom>
          <a:noFill/>
          <a:ln w="9525">
            <a:noFill/>
            <a:miter lim="800000"/>
            <a:headEnd/>
            <a:tailEnd/>
          </a:ln>
          <a:effectLst/>
        </p:spPr>
        <p:txBody>
          <a:bodyPr wrap="none" lIns="18000" tIns="18000" rIns="18000" bIns="18000">
            <a:spAutoFit/>
            <a:flatTx/>
          </a:bodyPr>
          <a:lstStyle/>
          <a:p>
            <a:pPr algn="l"/>
            <a:r>
              <a:rPr lang="es-ES" sz="1800" b="1" i="1" dirty="0">
                <a:solidFill>
                  <a:srgbClr val="FF0000"/>
                </a:solidFill>
                <a:cs typeface="Arial" charset="0"/>
              </a:rPr>
              <a:t>y</a:t>
            </a:r>
            <a:endParaRPr lang="es-ES" sz="1800" b="1" i="1" dirty="0">
              <a:solidFill>
                <a:srgbClr val="FF0000"/>
              </a:solidFill>
            </a:endParaRPr>
          </a:p>
        </p:txBody>
      </p:sp>
      <mc:AlternateContent xmlns:mc="http://schemas.openxmlformats.org/markup-compatibility/2006" xmlns:a14="http://schemas.microsoft.com/office/drawing/2010/main">
        <mc:Choice Requires="a14">
          <p:sp>
            <p:nvSpPr>
              <p:cNvPr id="5" name="4 CuadroTexto"/>
              <p:cNvSpPr txBox="1"/>
              <p:nvPr/>
            </p:nvSpPr>
            <p:spPr>
              <a:xfrm>
                <a:off x="2977603" y="1927364"/>
                <a:ext cx="2178609" cy="87113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MX" sz="1400" i="1" smtClean="0">
                              <a:solidFill>
                                <a:srgbClr val="000066"/>
                              </a:solidFill>
                              <a:latin typeface="Cambria Math" panose="02040503050406030204" pitchFamily="18" charset="0"/>
                            </a:rPr>
                          </m:ctrlPr>
                        </m:sSupPr>
                        <m:e>
                          <m:r>
                            <a:rPr lang="es-MX" sz="1400" b="0" i="1" smtClean="0">
                              <a:solidFill>
                                <a:srgbClr val="000066"/>
                              </a:solidFill>
                              <a:latin typeface="Cambria Math"/>
                            </a:rPr>
                            <m:t>𝑟</m:t>
                          </m:r>
                        </m:e>
                        <m:sup>
                          <m:r>
                            <a:rPr lang="es-MX" sz="1400" b="0" i="1" smtClean="0">
                              <a:solidFill>
                                <a:srgbClr val="000066"/>
                              </a:solidFill>
                              <a:latin typeface="Cambria Math"/>
                            </a:rPr>
                            <m:t>2</m:t>
                          </m:r>
                        </m:sup>
                      </m:sSup>
                      <m:r>
                        <a:rPr lang="es-MX" sz="1400" b="0" i="1" smtClean="0">
                          <a:solidFill>
                            <a:srgbClr val="000066"/>
                          </a:solidFill>
                          <a:latin typeface="Cambria Math"/>
                        </a:rPr>
                        <m:t>=</m:t>
                      </m:r>
                      <m:f>
                        <m:fPr>
                          <m:ctrlPr>
                            <a:rPr lang="es-MX" sz="1400" b="0" i="1" smtClean="0">
                              <a:solidFill>
                                <a:srgbClr val="000066"/>
                              </a:solidFill>
                              <a:latin typeface="Cambria Math" panose="02040503050406030204" pitchFamily="18" charset="0"/>
                            </a:rPr>
                          </m:ctrlPr>
                        </m:fPr>
                        <m:num>
                          <m:r>
                            <a:rPr lang="es-MX" sz="1400" b="0" i="1" smtClean="0">
                              <a:solidFill>
                                <a:srgbClr val="000066"/>
                              </a:solidFill>
                              <a:latin typeface="Cambria Math"/>
                            </a:rPr>
                            <m:t>2</m:t>
                          </m:r>
                          <m:r>
                            <a:rPr lang="es-MX" sz="1400" b="0" i="1" smtClean="0">
                              <a:solidFill>
                                <a:srgbClr val="000066"/>
                              </a:solidFill>
                              <a:latin typeface="Cambria Math"/>
                              <a:ea typeface="Cambria Math"/>
                            </a:rPr>
                            <m:t>∙</m:t>
                          </m:r>
                          <m:r>
                            <a:rPr lang="es-MX" sz="1400" b="0" i="1" smtClean="0">
                              <a:solidFill>
                                <a:srgbClr val="000066"/>
                              </a:solidFill>
                              <a:latin typeface="Cambria Math"/>
                              <a:ea typeface="Cambria Math"/>
                            </a:rPr>
                            <m:t>𝑉</m:t>
                          </m:r>
                          <m:r>
                            <a:rPr lang="es-MX" sz="1400" b="0" i="1" smtClean="0">
                              <a:solidFill>
                                <a:srgbClr val="000066"/>
                              </a:solidFill>
                              <a:latin typeface="Cambria Math"/>
                              <a:ea typeface="Cambria Math"/>
                            </a:rPr>
                            <m:t>∙</m:t>
                          </m:r>
                          <m:sSup>
                            <m:sSupPr>
                              <m:ctrlPr>
                                <a:rPr lang="es-MX" sz="1400" b="0" i="1" smtClean="0">
                                  <a:solidFill>
                                    <a:srgbClr val="000066"/>
                                  </a:solidFill>
                                  <a:latin typeface="Cambria Math" panose="02040503050406030204" pitchFamily="18" charset="0"/>
                                  <a:ea typeface="Cambria Math"/>
                                </a:rPr>
                              </m:ctrlPr>
                            </m:sSupPr>
                            <m:e>
                              <m:d>
                                <m:dPr>
                                  <m:ctrlPr>
                                    <a:rPr lang="es-MX" sz="1400" b="0" i="1" smtClean="0">
                                      <a:solidFill>
                                        <a:srgbClr val="000066"/>
                                      </a:solidFill>
                                      <a:latin typeface="Cambria Math" panose="02040503050406030204" pitchFamily="18" charset="0"/>
                                      <a:ea typeface="Cambria Math"/>
                                    </a:rPr>
                                  </m:ctrlPr>
                                </m:dPr>
                                <m:e>
                                  <m:f>
                                    <m:fPr>
                                      <m:ctrlPr>
                                        <a:rPr lang="es-MX" sz="1400" b="0" i="1" smtClean="0">
                                          <a:solidFill>
                                            <a:srgbClr val="000066"/>
                                          </a:solidFill>
                                          <a:latin typeface="Cambria Math" panose="02040503050406030204" pitchFamily="18" charset="0"/>
                                          <a:ea typeface="Cambria Math"/>
                                        </a:rPr>
                                      </m:ctrlPr>
                                    </m:fPr>
                                    <m:num>
                                      <m:r>
                                        <a:rPr lang="es-MX" sz="1400" b="0" i="1" smtClean="0">
                                          <a:solidFill>
                                            <a:srgbClr val="000066"/>
                                          </a:solidFill>
                                          <a:latin typeface="Cambria Math"/>
                                          <a:ea typeface="Cambria Math"/>
                                        </a:rPr>
                                        <m:t>5</m:t>
                                      </m:r>
                                    </m:num>
                                    <m:den>
                                      <m:r>
                                        <a:rPr lang="es-MX" sz="1400" b="0" i="1" smtClean="0">
                                          <a:solidFill>
                                            <a:srgbClr val="000066"/>
                                          </a:solidFill>
                                          <a:latin typeface="Cambria Math"/>
                                          <a:ea typeface="Cambria Math"/>
                                        </a:rPr>
                                        <m:t>4</m:t>
                                      </m:r>
                                    </m:den>
                                  </m:f>
                                </m:e>
                              </m:d>
                            </m:e>
                            <m:sup>
                              <m:r>
                                <a:rPr lang="es-MX" sz="1400" b="0" i="1" smtClean="0">
                                  <a:solidFill>
                                    <a:srgbClr val="000066"/>
                                  </a:solidFill>
                                  <a:latin typeface="Cambria Math"/>
                                  <a:ea typeface="Cambria Math"/>
                                </a:rPr>
                                <m:t>3</m:t>
                              </m:r>
                            </m:sup>
                          </m:sSup>
                          <m:r>
                            <a:rPr lang="es-MX" sz="1400" b="0" i="1" smtClean="0">
                              <a:solidFill>
                                <a:srgbClr val="000066"/>
                              </a:solidFill>
                              <a:latin typeface="Cambria Math"/>
                              <a:ea typeface="Cambria Math"/>
                            </a:rPr>
                            <m:t>∙</m:t>
                          </m:r>
                          <m:sSup>
                            <m:sSupPr>
                              <m:ctrlPr>
                                <a:rPr lang="es-MX" sz="1400" b="0" i="1" smtClean="0">
                                  <a:solidFill>
                                    <a:srgbClr val="000066"/>
                                  </a:solidFill>
                                  <a:latin typeface="Cambria Math" panose="02040503050406030204" pitchFamily="18" charset="0"/>
                                  <a:ea typeface="Cambria Math"/>
                                </a:rPr>
                              </m:ctrlPr>
                            </m:sSupPr>
                            <m:e>
                              <m:r>
                                <a:rPr lang="es-MX" sz="1400" b="0" i="1" smtClean="0">
                                  <a:solidFill>
                                    <a:srgbClr val="000066"/>
                                  </a:solidFill>
                                  <a:latin typeface="Cambria Math"/>
                                  <a:ea typeface="Cambria Math"/>
                                </a:rPr>
                                <m:t>𝑎</m:t>
                              </m:r>
                            </m:e>
                            <m:sup>
                              <m:r>
                                <a:rPr lang="es-MX" sz="1400" b="0" i="1" smtClean="0">
                                  <a:solidFill>
                                    <a:srgbClr val="000066"/>
                                  </a:solidFill>
                                  <a:latin typeface="Cambria Math"/>
                                  <a:ea typeface="Cambria Math"/>
                                </a:rPr>
                                <m:t>2</m:t>
                              </m:r>
                            </m:sup>
                          </m:sSup>
                        </m:num>
                        <m:den>
                          <m:sSup>
                            <m:sSupPr>
                              <m:ctrlPr>
                                <a:rPr lang="es-MX" sz="1400" b="0" i="1" smtClean="0">
                                  <a:solidFill>
                                    <a:srgbClr val="000066"/>
                                  </a:solidFill>
                                  <a:latin typeface="Cambria Math" panose="02040503050406030204" pitchFamily="18" charset="0"/>
                                </a:rPr>
                              </m:ctrlPr>
                            </m:sSupPr>
                            <m:e>
                              <m:d>
                                <m:dPr>
                                  <m:ctrlPr>
                                    <a:rPr lang="es-MX" sz="1400" b="0" i="1" smtClean="0">
                                      <a:solidFill>
                                        <a:srgbClr val="000066"/>
                                      </a:solidFill>
                                      <a:latin typeface="Cambria Math" panose="02040503050406030204" pitchFamily="18" charset="0"/>
                                    </a:rPr>
                                  </m:ctrlPr>
                                </m:dPr>
                                <m:e>
                                  <m:r>
                                    <a:rPr lang="es-MX" sz="1400" b="0" i="1" smtClean="0">
                                      <a:solidFill>
                                        <a:srgbClr val="000066"/>
                                      </a:solidFill>
                                      <a:latin typeface="Cambria Math"/>
                                    </a:rPr>
                                    <m:t>𝑁</m:t>
                                  </m:r>
                                  <m:r>
                                    <a:rPr lang="es-MX" sz="1400" b="0" i="1" smtClean="0">
                                      <a:solidFill>
                                        <a:srgbClr val="000066"/>
                                      </a:solidFill>
                                      <a:latin typeface="Cambria Math"/>
                                      <a:ea typeface="Cambria Math"/>
                                    </a:rPr>
                                    <m:t>∙</m:t>
                                  </m:r>
                                  <m:sSub>
                                    <m:sSubPr>
                                      <m:ctrlPr>
                                        <a:rPr lang="es-MX" sz="1400" b="0" i="1" smtClean="0">
                                          <a:solidFill>
                                            <a:srgbClr val="000066"/>
                                          </a:solidFill>
                                          <a:latin typeface="Cambria Math" panose="02040503050406030204" pitchFamily="18" charset="0"/>
                                          <a:ea typeface="Cambria Math"/>
                                        </a:rPr>
                                      </m:ctrlPr>
                                    </m:sSubPr>
                                    <m:e>
                                      <m:r>
                                        <a:rPr lang="es-MX" sz="1400" b="0" i="1" smtClean="0">
                                          <a:solidFill>
                                            <a:srgbClr val="000066"/>
                                          </a:solidFill>
                                          <a:latin typeface="Cambria Math"/>
                                          <a:ea typeface="Cambria Math"/>
                                        </a:rPr>
                                        <m:t>𝜇</m:t>
                                      </m:r>
                                    </m:e>
                                    <m:sub>
                                      <m:r>
                                        <a:rPr lang="es-MX" sz="1400" b="0" i="1" smtClean="0">
                                          <a:solidFill>
                                            <a:srgbClr val="000066"/>
                                          </a:solidFill>
                                          <a:latin typeface="Cambria Math"/>
                                          <a:ea typeface="Cambria Math"/>
                                        </a:rPr>
                                        <m:t>0</m:t>
                                      </m:r>
                                    </m:sub>
                                  </m:sSub>
                                </m:e>
                              </m:d>
                            </m:e>
                            <m:sup>
                              <m:r>
                                <a:rPr lang="es-MX" sz="1400" b="0" i="1" smtClean="0">
                                  <a:solidFill>
                                    <a:srgbClr val="000066"/>
                                  </a:solidFill>
                                  <a:latin typeface="Cambria Math"/>
                                </a:rPr>
                                <m:t>2</m:t>
                              </m:r>
                            </m:sup>
                          </m:sSup>
                          <m:r>
                            <a:rPr lang="es-MX" sz="1400" b="0" i="1" smtClean="0">
                              <a:solidFill>
                                <a:srgbClr val="000066"/>
                              </a:solidFill>
                              <a:latin typeface="Cambria Math"/>
                              <a:ea typeface="Cambria Math"/>
                            </a:rPr>
                            <m:t>∙</m:t>
                          </m:r>
                          <m:d>
                            <m:dPr>
                              <m:ctrlPr>
                                <a:rPr lang="es-MX" sz="1400" b="0" i="1" smtClean="0">
                                  <a:solidFill>
                                    <a:srgbClr val="000066"/>
                                  </a:solidFill>
                                  <a:latin typeface="Cambria Math" panose="02040503050406030204" pitchFamily="18" charset="0"/>
                                  <a:ea typeface="Cambria Math"/>
                                </a:rPr>
                              </m:ctrlPr>
                            </m:dPr>
                            <m:e>
                              <m:f>
                                <m:fPr>
                                  <m:ctrlPr>
                                    <a:rPr lang="es-MX" sz="1400" b="0" i="1" smtClean="0">
                                      <a:solidFill>
                                        <a:srgbClr val="000066"/>
                                      </a:solidFill>
                                      <a:latin typeface="Cambria Math" panose="02040503050406030204" pitchFamily="18" charset="0"/>
                                      <a:ea typeface="Cambria Math"/>
                                    </a:rPr>
                                  </m:ctrlPr>
                                </m:fPr>
                                <m:num>
                                  <m:r>
                                    <a:rPr lang="es-MX" sz="1400" b="0" i="1" smtClean="0">
                                      <a:solidFill>
                                        <a:srgbClr val="000066"/>
                                      </a:solidFill>
                                      <a:latin typeface="Cambria Math"/>
                                      <a:ea typeface="Cambria Math"/>
                                    </a:rPr>
                                    <m:t>𝑞</m:t>
                                  </m:r>
                                </m:num>
                                <m:den>
                                  <m:r>
                                    <a:rPr lang="es-MX" sz="1400" b="0" i="1" smtClean="0">
                                      <a:solidFill>
                                        <a:srgbClr val="000066"/>
                                      </a:solidFill>
                                      <a:latin typeface="Cambria Math"/>
                                      <a:ea typeface="Cambria Math"/>
                                    </a:rPr>
                                    <m:t>𝑚</m:t>
                                  </m:r>
                                </m:den>
                              </m:f>
                            </m:e>
                          </m:d>
                        </m:den>
                      </m:f>
                      <m:r>
                        <a:rPr lang="es-MX" sz="1400" b="0" i="1" smtClean="0">
                          <a:solidFill>
                            <a:srgbClr val="000066"/>
                          </a:solidFill>
                          <a:latin typeface="Cambria Math"/>
                          <a:ea typeface="Cambria Math"/>
                        </a:rPr>
                        <m:t>∙</m:t>
                      </m:r>
                      <m:sSup>
                        <m:sSupPr>
                          <m:ctrlPr>
                            <a:rPr lang="es-MX" sz="1400" b="0" i="1" smtClean="0">
                              <a:solidFill>
                                <a:srgbClr val="000066"/>
                              </a:solidFill>
                              <a:latin typeface="Cambria Math" panose="02040503050406030204" pitchFamily="18" charset="0"/>
                              <a:ea typeface="Cambria Math"/>
                            </a:rPr>
                          </m:ctrlPr>
                        </m:sSupPr>
                        <m:e>
                          <m:r>
                            <a:rPr lang="es-MX" sz="1400" b="0" i="1" smtClean="0">
                              <a:solidFill>
                                <a:srgbClr val="000066"/>
                              </a:solidFill>
                              <a:latin typeface="Cambria Math"/>
                              <a:ea typeface="Cambria Math"/>
                            </a:rPr>
                            <m:t>𝐼</m:t>
                          </m:r>
                        </m:e>
                        <m:sup>
                          <m:r>
                            <a:rPr lang="es-MX" sz="1400" b="0" i="1" smtClean="0">
                              <a:solidFill>
                                <a:srgbClr val="000066"/>
                              </a:solidFill>
                              <a:latin typeface="Cambria Math"/>
                              <a:ea typeface="Cambria Math"/>
                            </a:rPr>
                            <m:t>−2</m:t>
                          </m:r>
                        </m:sup>
                      </m:sSup>
                    </m:oMath>
                  </m:oMathPara>
                </a14:m>
                <a:endParaRPr lang="es-MX" sz="1400" dirty="0">
                  <a:solidFill>
                    <a:srgbClr val="000066"/>
                  </a:solidFill>
                </a:endParaRPr>
              </a:p>
            </p:txBody>
          </p:sp>
        </mc:Choice>
        <mc:Fallback xmlns="">
          <p:sp>
            <p:nvSpPr>
              <p:cNvPr id="5" name="4 CuadroTexto"/>
              <p:cNvSpPr txBox="1">
                <a:spLocks noRot="1" noChangeAspect="1" noMove="1" noResize="1" noEditPoints="1" noAdjustHandles="1" noChangeArrowheads="1" noChangeShapeType="1" noTextEdit="1"/>
              </p:cNvSpPr>
              <p:nvPr/>
            </p:nvSpPr>
            <p:spPr>
              <a:xfrm>
                <a:off x="2977603" y="1927364"/>
                <a:ext cx="2178609" cy="871136"/>
              </a:xfrm>
              <a:prstGeom prst="rect">
                <a:avLst/>
              </a:prstGeom>
              <a:blipFill>
                <a:blip r:embed="rId2"/>
                <a:stretch>
                  <a:fillRect/>
                </a:stretch>
              </a:blipFill>
            </p:spPr>
            <p:txBody>
              <a:bodyPr/>
              <a:lstStyle/>
              <a:p>
                <a:r>
                  <a:rPr lang="es-MX">
                    <a:noFill/>
                  </a:rPr>
                  <a:t> </a:t>
                </a:r>
              </a:p>
            </p:txBody>
          </p:sp>
        </mc:Fallback>
      </mc:AlternateContent>
      <p:sp>
        <p:nvSpPr>
          <p:cNvPr id="70" name="Text Box 7">
            <a:extLst>
              <a:ext uri="{FF2B5EF4-FFF2-40B4-BE49-F238E27FC236}">
                <a16:creationId xmlns:a16="http://schemas.microsoft.com/office/drawing/2014/main" xmlns="" id="{494BEC35-E531-447F-ABD3-8B5F07660F36}"/>
              </a:ext>
            </a:extLst>
          </p:cNvPr>
          <p:cNvSpPr txBox="1">
            <a:spLocks noChangeArrowheads="1"/>
          </p:cNvSpPr>
          <p:nvPr/>
        </p:nvSpPr>
        <p:spPr bwMode="auto">
          <a:xfrm>
            <a:off x="2411760" y="731722"/>
            <a:ext cx="4320480" cy="415498"/>
          </a:xfrm>
          <a:prstGeom prst="rect">
            <a:avLst/>
          </a:prstGeom>
          <a:noFill/>
          <a:ln w="9525">
            <a:noFill/>
            <a:miter lim="800000"/>
            <a:headEnd/>
            <a:tailEnd/>
          </a:ln>
          <a:effectLst/>
        </p:spPr>
        <p:txBody>
          <a:bodyPr wrap="square">
            <a:spAutoFit/>
          </a:bodyPr>
          <a:lstStyle/>
          <a:p>
            <a:pPr>
              <a:spcBef>
                <a:spcPct val="50000"/>
              </a:spcBef>
            </a:pPr>
            <a:r>
              <a:rPr lang="es-ES" sz="2100" b="1" dirty="0">
                <a:solidFill>
                  <a:srgbClr val="000099"/>
                </a:solidFill>
                <a:latin typeface="Arial" charset="0"/>
              </a:rPr>
              <a:t>Cálculos y resultados con </a:t>
            </a:r>
            <a:r>
              <a:rPr lang="es-ES" sz="2100" b="1" dirty="0" err="1">
                <a:solidFill>
                  <a:srgbClr val="000099"/>
                </a:solidFill>
                <a:latin typeface="Arial" charset="0"/>
              </a:rPr>
              <a:t>V</a:t>
            </a:r>
            <a:r>
              <a:rPr lang="es-ES" sz="2100" b="1" baseline="-25000" dirty="0" err="1">
                <a:solidFill>
                  <a:srgbClr val="000099"/>
                </a:solidFill>
                <a:latin typeface="Arial" charset="0"/>
              </a:rPr>
              <a:t>cte</a:t>
            </a:r>
            <a:endParaRPr lang="es-ES" sz="2100" b="1" u="sng" baseline="-25000" dirty="0">
              <a:solidFill>
                <a:srgbClr val="000099"/>
              </a:solidFill>
              <a:latin typeface="Arial" charset="0"/>
            </a:endParaRPr>
          </a:p>
        </p:txBody>
      </p:sp>
    </p:spTree>
    <p:extLst>
      <p:ext uri="{BB962C8B-B14F-4D97-AF65-F5344CB8AC3E}">
        <p14:creationId xmlns:p14="http://schemas.microsoft.com/office/powerpoint/2010/main" val="136262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36197"/>
                                        </p:tgtEl>
                                        <p:attrNameLst>
                                          <p:attrName>style.visibility</p:attrName>
                                        </p:attrNameLst>
                                      </p:cBhvr>
                                      <p:to>
                                        <p:strVal val="visible"/>
                                      </p:to>
                                    </p:set>
                                    <p:animEffect transition="in" filter="fade">
                                      <p:cBhvr>
                                        <p:cTn id="7" dur="500"/>
                                        <p:tgtEl>
                                          <p:spTgt spid="13619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strips(downRight)">
                                      <p:cBhvr>
                                        <p:cTn id="17" dur="500"/>
                                        <p:tgtEl>
                                          <p:spTgt spid="2"/>
                                        </p:tgtEl>
                                      </p:cBhvr>
                                    </p:animEffect>
                                  </p:childTnLst>
                                </p:cTn>
                              </p:par>
                            </p:childTnLst>
                          </p:cTn>
                        </p:par>
                        <p:par>
                          <p:cTn id="18" fill="hold">
                            <p:stCondLst>
                              <p:cond delay="500"/>
                            </p:stCondLst>
                            <p:childTnLst>
                              <p:par>
                                <p:cTn id="19" presetID="18" presetClass="entr" presetSubtype="6"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strips(downRight)">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136260"/>
                                        </p:tgtEl>
                                        <p:attrNameLst>
                                          <p:attrName>style.visibility</p:attrName>
                                        </p:attrNameLst>
                                      </p:cBhvr>
                                      <p:to>
                                        <p:strVal val="visible"/>
                                      </p:to>
                                    </p:set>
                                    <p:animEffect transition="in" filter="strips(downRight)">
                                      <p:cBhvr>
                                        <p:cTn id="26" dur="500"/>
                                        <p:tgtEl>
                                          <p:spTgt spid="136260"/>
                                        </p:tgtEl>
                                      </p:cBhvr>
                                    </p:animEffec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189"/>
                                        </p:tgtEl>
                                        <p:attrNameLst>
                                          <p:attrName>style.visibility</p:attrName>
                                        </p:attrNameLst>
                                      </p:cBhvr>
                                      <p:to>
                                        <p:strVal val="visible"/>
                                      </p:to>
                                    </p:set>
                                    <p:animEffect transition="in" filter="fade">
                                      <p:cBhvr>
                                        <p:cTn id="30" dur="500"/>
                                        <p:tgtEl>
                                          <p:spTgt spid="189"/>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90"/>
                                        </p:tgtEl>
                                        <p:attrNameLst>
                                          <p:attrName>style.visibility</p:attrName>
                                        </p:attrNameLst>
                                      </p:cBhvr>
                                      <p:to>
                                        <p:strVal val="visible"/>
                                      </p:to>
                                    </p:set>
                                    <p:animEffect transition="in" filter="fade">
                                      <p:cBhvr>
                                        <p:cTn id="33" dur="500"/>
                                        <p:tgtEl>
                                          <p:spTgt spid="190"/>
                                        </p:tgtEl>
                                      </p:cBhvr>
                                    </p:animEffect>
                                  </p:childTnLst>
                                </p:cTn>
                              </p:par>
                            </p:childTnLst>
                          </p:cTn>
                        </p:par>
                        <p:par>
                          <p:cTn id="34" fill="hold">
                            <p:stCondLst>
                              <p:cond delay="1000"/>
                            </p:stCondLst>
                            <p:childTnLst>
                              <p:par>
                                <p:cTn id="35" presetID="10" presetClass="entr" presetSubtype="0" fill="hold" nodeType="after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260" grpId="0" animBg="1"/>
      <p:bldP spid="189" grpId="0"/>
      <p:bldP spid="190"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16" name="Text Box 576"/>
          <p:cNvSpPr txBox="1">
            <a:spLocks noChangeArrowheads="1"/>
          </p:cNvSpPr>
          <p:nvPr/>
        </p:nvSpPr>
        <p:spPr bwMode="auto">
          <a:xfrm>
            <a:off x="1670348" y="1371600"/>
            <a:ext cx="102592" cy="269689"/>
          </a:xfrm>
          <a:prstGeom prst="rect">
            <a:avLst/>
          </a:prstGeom>
          <a:noFill/>
          <a:ln w="9525">
            <a:noFill/>
            <a:miter lim="800000"/>
            <a:headEnd/>
            <a:tailEnd/>
          </a:ln>
          <a:effectLst/>
        </p:spPr>
        <p:txBody>
          <a:bodyPr wrap="none" lIns="0" tIns="0" rIns="0" bIns="0">
            <a:spAutoFit/>
            <a:flatTx/>
          </a:bodyPr>
          <a:lstStyle/>
          <a:p>
            <a:pPr algn="just">
              <a:lnSpc>
                <a:spcPct val="120000"/>
              </a:lnSpc>
              <a:spcBef>
                <a:spcPct val="50000"/>
              </a:spcBef>
            </a:pPr>
            <a:r>
              <a:rPr lang="es-ES" sz="1600" b="1" i="1" dirty="0">
                <a:solidFill>
                  <a:srgbClr val="FF0000"/>
                </a:solidFill>
                <a:cs typeface="Times New Roman" pitchFamily="18" charset="0"/>
              </a:rPr>
              <a:t>x</a:t>
            </a:r>
            <a:endParaRPr lang="es-ES" sz="1600" b="1" i="1" dirty="0">
              <a:solidFill>
                <a:srgbClr val="FF0000"/>
              </a:solidFill>
            </a:endParaRPr>
          </a:p>
        </p:txBody>
      </p:sp>
      <p:sp>
        <p:nvSpPr>
          <p:cNvPr id="113217" name="Text Box 577"/>
          <p:cNvSpPr txBox="1">
            <a:spLocks noChangeArrowheads="1"/>
          </p:cNvSpPr>
          <p:nvPr/>
        </p:nvSpPr>
        <p:spPr bwMode="auto">
          <a:xfrm>
            <a:off x="2367314" y="1371600"/>
            <a:ext cx="91372" cy="269689"/>
          </a:xfrm>
          <a:prstGeom prst="rect">
            <a:avLst/>
          </a:prstGeom>
          <a:noFill/>
          <a:ln w="9525">
            <a:noFill/>
            <a:miter lim="800000"/>
            <a:headEnd/>
            <a:tailEnd/>
          </a:ln>
          <a:effectLst/>
        </p:spPr>
        <p:txBody>
          <a:bodyPr wrap="none" lIns="0" tIns="0" rIns="0" bIns="0">
            <a:spAutoFit/>
            <a:flatTx/>
          </a:bodyPr>
          <a:lstStyle/>
          <a:p>
            <a:pPr algn="just">
              <a:lnSpc>
                <a:spcPct val="120000"/>
              </a:lnSpc>
              <a:spcBef>
                <a:spcPct val="50000"/>
              </a:spcBef>
            </a:pPr>
            <a:r>
              <a:rPr lang="es-ES" sz="1600" b="1" i="1" dirty="0">
                <a:solidFill>
                  <a:srgbClr val="FF0000"/>
                </a:solidFill>
                <a:cs typeface="Times New Roman" pitchFamily="18" charset="0"/>
              </a:rPr>
              <a:t>y</a:t>
            </a:r>
            <a:endParaRPr lang="es-ES" sz="1600" b="1" i="1" dirty="0">
              <a:solidFill>
                <a:srgbClr val="FF0000"/>
              </a:solidFill>
            </a:endParaRPr>
          </a:p>
        </p:txBody>
      </p:sp>
      <p:sp>
        <p:nvSpPr>
          <p:cNvPr id="113222" name="AutoShape 582"/>
          <p:cNvSpPr>
            <a:spLocks noChangeArrowheads="1"/>
          </p:cNvSpPr>
          <p:nvPr/>
        </p:nvSpPr>
        <p:spPr bwMode="auto">
          <a:xfrm>
            <a:off x="2971800" y="2933700"/>
            <a:ext cx="533400" cy="228600"/>
          </a:xfrm>
          <a:prstGeom prst="rightArrow">
            <a:avLst>
              <a:gd name="adj1" fmla="val 50000"/>
              <a:gd name="adj2" fmla="val 58333"/>
            </a:avLst>
          </a:prstGeom>
          <a:solidFill>
            <a:srgbClr val="DDDDDD"/>
          </a:solidFill>
          <a:ln w="9525">
            <a:solidFill>
              <a:srgbClr val="000066"/>
            </a:solidFill>
            <a:miter lim="800000"/>
            <a:headEnd/>
            <a:tailEnd/>
          </a:ln>
          <a:effectLst/>
        </p:spPr>
        <p:txBody>
          <a:bodyPr wrap="none" anchor="ctr"/>
          <a:lstStyle/>
          <a:p>
            <a:endParaRPr lang="es-MX">
              <a:solidFill>
                <a:srgbClr val="000066"/>
              </a:solidFill>
            </a:endParaRPr>
          </a:p>
        </p:txBody>
      </p:sp>
      <p:sp>
        <p:nvSpPr>
          <p:cNvPr id="113227" name="Text Box 587"/>
          <p:cNvSpPr txBox="1">
            <a:spLocks noChangeArrowheads="1"/>
          </p:cNvSpPr>
          <p:nvPr/>
        </p:nvSpPr>
        <p:spPr bwMode="auto">
          <a:xfrm>
            <a:off x="3654912" y="4538620"/>
            <a:ext cx="4383701" cy="235770"/>
          </a:xfrm>
          <a:prstGeom prst="rect">
            <a:avLst/>
          </a:prstGeom>
          <a:noFill/>
          <a:ln w="9525">
            <a:noFill/>
            <a:miter lim="800000"/>
            <a:headEnd/>
            <a:tailEnd/>
          </a:ln>
          <a:effectLst/>
        </p:spPr>
        <p:txBody>
          <a:bodyPr wrap="none" lIns="0" tIns="0" rIns="0" bIns="0">
            <a:spAutoFit/>
            <a:flatTx/>
          </a:bodyPr>
          <a:lstStyle/>
          <a:p>
            <a:pPr algn="just">
              <a:lnSpc>
                <a:spcPct val="120000"/>
              </a:lnSpc>
              <a:spcBef>
                <a:spcPct val="50000"/>
              </a:spcBef>
            </a:pPr>
            <a:r>
              <a:rPr lang="es-ES" sz="1400" b="1" dirty="0">
                <a:solidFill>
                  <a:srgbClr val="000066"/>
                </a:solidFill>
                <a:latin typeface="Arial" charset="0"/>
              </a:rPr>
              <a:t>r</a:t>
            </a:r>
            <a:r>
              <a:rPr lang="es-ES" sz="1400" b="1" dirty="0">
                <a:solidFill>
                  <a:srgbClr val="000066"/>
                </a:solidFill>
              </a:rPr>
              <a:t> </a:t>
            </a:r>
            <a:r>
              <a:rPr lang="es-ES" sz="1400" b="1" baseline="30000" dirty="0">
                <a:solidFill>
                  <a:srgbClr val="000066"/>
                </a:solidFill>
                <a:latin typeface="Arial" charset="0"/>
              </a:rPr>
              <a:t>2</a:t>
            </a:r>
            <a:r>
              <a:rPr lang="es-ES" sz="1400" b="1" dirty="0">
                <a:solidFill>
                  <a:srgbClr val="000066"/>
                </a:solidFill>
                <a:latin typeface="Arial" charset="0"/>
              </a:rPr>
              <a:t> [m</a:t>
            </a:r>
            <a:r>
              <a:rPr lang="es-ES" sz="1400" b="1" baseline="30000" dirty="0">
                <a:solidFill>
                  <a:srgbClr val="000066"/>
                </a:solidFill>
                <a:latin typeface="Arial" charset="0"/>
              </a:rPr>
              <a:t>2</a:t>
            </a:r>
            <a:r>
              <a:rPr lang="es-ES" sz="1400" b="1" dirty="0">
                <a:solidFill>
                  <a:srgbClr val="000066"/>
                </a:solidFill>
                <a:latin typeface="Arial" charset="0"/>
              </a:rPr>
              <a:t>]</a:t>
            </a:r>
            <a:r>
              <a:rPr lang="es-ES" sz="1400" b="1" dirty="0">
                <a:solidFill>
                  <a:srgbClr val="000066"/>
                </a:solidFill>
                <a:latin typeface="Arial" charset="0"/>
                <a:cs typeface="Times New Roman" pitchFamily="18" charset="0"/>
              </a:rPr>
              <a:t> </a:t>
            </a:r>
            <a:r>
              <a:rPr lang="es-ES" sz="1400" dirty="0">
                <a:solidFill>
                  <a:srgbClr val="000066"/>
                </a:solidFill>
                <a:latin typeface="Arial" charset="0"/>
                <a:cs typeface="Times New Roman" pitchFamily="18" charset="0"/>
              </a:rPr>
              <a:t>= (4.0888x10</a:t>
            </a:r>
            <a:r>
              <a:rPr lang="es-ES" sz="1400" baseline="30000" dirty="0">
                <a:solidFill>
                  <a:srgbClr val="000066"/>
                </a:solidFill>
                <a:latin typeface="Arial" charset="0"/>
                <a:cs typeface="Times New Roman" pitchFamily="18" charset="0"/>
              </a:rPr>
              <a:t>-3</a:t>
            </a:r>
            <a:r>
              <a:rPr lang="es-ES" sz="1400" dirty="0">
                <a:solidFill>
                  <a:srgbClr val="000066"/>
                </a:solidFill>
                <a:latin typeface="Arial" charset="0"/>
                <a:cs typeface="Times New Roman" pitchFamily="18" charset="0"/>
              </a:rPr>
              <a:t> [m</a:t>
            </a:r>
            <a:r>
              <a:rPr lang="es-ES" sz="1400" baseline="30000" dirty="0">
                <a:solidFill>
                  <a:srgbClr val="000066"/>
                </a:solidFill>
                <a:latin typeface="Arial" charset="0"/>
                <a:cs typeface="Times New Roman" pitchFamily="18" charset="0"/>
              </a:rPr>
              <a:t>2</a:t>
            </a:r>
            <a:r>
              <a:rPr lang="es-ES" sz="1400" dirty="0">
                <a:solidFill>
                  <a:srgbClr val="000066"/>
                </a:solidFill>
                <a:latin typeface="Arial" charset="0"/>
                <a:cs typeface="Times New Roman" pitchFamily="18" charset="0"/>
              </a:rPr>
              <a:t>·A</a:t>
            </a:r>
            <a:r>
              <a:rPr lang="es-ES" sz="1400" baseline="30000" dirty="0">
                <a:solidFill>
                  <a:srgbClr val="000066"/>
                </a:solidFill>
                <a:latin typeface="Arial" charset="0"/>
                <a:cs typeface="Times New Roman" pitchFamily="18" charset="0"/>
              </a:rPr>
              <a:t>2</a:t>
            </a:r>
            <a:r>
              <a:rPr lang="es-ES" sz="1400" dirty="0">
                <a:solidFill>
                  <a:srgbClr val="000066"/>
                </a:solidFill>
                <a:latin typeface="Arial" charset="0"/>
                <a:cs typeface="Times New Roman" pitchFamily="18" charset="0"/>
              </a:rPr>
              <a:t>]) </a:t>
            </a:r>
            <a:r>
              <a:rPr lang="es-ES" sz="1400" b="1" dirty="0">
                <a:solidFill>
                  <a:srgbClr val="000066"/>
                </a:solidFill>
              </a:rPr>
              <a:t>I</a:t>
            </a:r>
            <a:r>
              <a:rPr lang="es-ES" sz="1400" b="1" baseline="30000" dirty="0">
                <a:solidFill>
                  <a:srgbClr val="000066"/>
                </a:solidFill>
                <a:latin typeface="Arial" charset="0"/>
              </a:rPr>
              <a:t>-2</a:t>
            </a:r>
            <a:r>
              <a:rPr lang="es-ES" sz="1400" b="1" dirty="0">
                <a:solidFill>
                  <a:srgbClr val="000066"/>
                </a:solidFill>
                <a:latin typeface="Arial" charset="0"/>
              </a:rPr>
              <a:t> [A</a:t>
            </a:r>
            <a:r>
              <a:rPr lang="es-ES" sz="1400" b="1" baseline="30000" dirty="0">
                <a:solidFill>
                  <a:srgbClr val="000066"/>
                </a:solidFill>
                <a:latin typeface="Arial" charset="0"/>
              </a:rPr>
              <a:t>-2</a:t>
            </a:r>
            <a:r>
              <a:rPr lang="es-ES" sz="1400" b="1" dirty="0">
                <a:solidFill>
                  <a:srgbClr val="000066"/>
                </a:solidFill>
                <a:latin typeface="Arial" charset="0"/>
              </a:rPr>
              <a:t>] </a:t>
            </a:r>
            <a:r>
              <a:rPr lang="es-ES" sz="1400" dirty="0">
                <a:solidFill>
                  <a:srgbClr val="000066"/>
                </a:solidFill>
                <a:latin typeface="Arial" charset="0"/>
              </a:rPr>
              <a:t>– </a:t>
            </a:r>
            <a:r>
              <a:rPr lang="es-ES" sz="1400" dirty="0">
                <a:solidFill>
                  <a:srgbClr val="000066"/>
                </a:solidFill>
                <a:latin typeface="Arial" charset="0"/>
                <a:cs typeface="Times New Roman" pitchFamily="18" charset="0"/>
              </a:rPr>
              <a:t>5.11x10</a:t>
            </a:r>
            <a:r>
              <a:rPr lang="es-ES" sz="1400" baseline="30000" dirty="0">
                <a:solidFill>
                  <a:srgbClr val="000066"/>
                </a:solidFill>
                <a:latin typeface="Arial" charset="0"/>
                <a:cs typeface="Times New Roman" pitchFamily="18" charset="0"/>
              </a:rPr>
              <a:t>-6</a:t>
            </a:r>
            <a:r>
              <a:rPr lang="es-ES" sz="1400" dirty="0">
                <a:solidFill>
                  <a:srgbClr val="000066"/>
                </a:solidFill>
                <a:latin typeface="Arial" charset="0"/>
                <a:cs typeface="Times New Roman" pitchFamily="18" charset="0"/>
              </a:rPr>
              <a:t> [m</a:t>
            </a:r>
            <a:r>
              <a:rPr lang="es-ES" sz="1400" baseline="30000" dirty="0">
                <a:solidFill>
                  <a:srgbClr val="000066"/>
                </a:solidFill>
                <a:latin typeface="Arial" charset="0"/>
                <a:cs typeface="Times New Roman" pitchFamily="18" charset="0"/>
              </a:rPr>
              <a:t>2</a:t>
            </a:r>
            <a:r>
              <a:rPr lang="es-ES" sz="1400" dirty="0">
                <a:solidFill>
                  <a:srgbClr val="000066"/>
                </a:solidFill>
                <a:latin typeface="Arial" charset="0"/>
                <a:cs typeface="Times New Roman" pitchFamily="18" charset="0"/>
              </a:rPr>
              <a:t>]</a:t>
            </a:r>
          </a:p>
        </p:txBody>
      </p:sp>
      <p:sp>
        <p:nvSpPr>
          <p:cNvPr id="113229" name="AutoShape 589"/>
          <p:cNvSpPr>
            <a:spLocks noChangeArrowheads="1"/>
          </p:cNvSpPr>
          <p:nvPr/>
        </p:nvSpPr>
        <p:spPr bwMode="auto">
          <a:xfrm>
            <a:off x="2447491" y="5371872"/>
            <a:ext cx="304800" cy="152400"/>
          </a:xfrm>
          <a:prstGeom prst="rightArrow">
            <a:avLst>
              <a:gd name="adj1" fmla="val 50000"/>
              <a:gd name="adj2" fmla="val 50000"/>
            </a:avLst>
          </a:prstGeom>
          <a:solidFill>
            <a:srgbClr val="DDDDDD"/>
          </a:solidFill>
          <a:ln w="9525">
            <a:solidFill>
              <a:srgbClr val="808080"/>
            </a:solidFill>
            <a:miter lim="800000"/>
            <a:headEnd/>
            <a:tailEnd/>
          </a:ln>
          <a:effectLst/>
        </p:spPr>
        <p:txBody>
          <a:bodyPr wrap="none" anchor="ctr"/>
          <a:lstStyle/>
          <a:p>
            <a:endParaRPr lang="es-MX">
              <a:solidFill>
                <a:srgbClr val="000066"/>
              </a:solidFill>
            </a:endParaRPr>
          </a:p>
        </p:txBody>
      </p:sp>
      <p:grpSp>
        <p:nvGrpSpPr>
          <p:cNvPr id="2" name="1 Grupo"/>
          <p:cNvGrpSpPr/>
          <p:nvPr/>
        </p:nvGrpSpPr>
        <p:grpSpPr>
          <a:xfrm>
            <a:off x="1339764" y="1700808"/>
            <a:ext cx="1447800" cy="1855787"/>
            <a:chOff x="3716028" y="3005138"/>
            <a:chExt cx="1447800" cy="1855787"/>
          </a:xfrm>
        </p:grpSpPr>
        <p:sp>
          <p:nvSpPr>
            <p:cNvPr id="68" name="Rectangle 1098"/>
            <p:cNvSpPr>
              <a:spLocks noChangeArrowheads="1"/>
            </p:cNvSpPr>
            <p:nvPr/>
          </p:nvSpPr>
          <p:spPr bwMode="auto">
            <a:xfrm>
              <a:off x="4425757" y="4675188"/>
              <a:ext cx="736600" cy="18573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12.250x10</a:t>
              </a:r>
              <a:r>
                <a:rPr lang="es-ES" sz="900" baseline="30000" dirty="0">
                  <a:solidFill>
                    <a:srgbClr val="000066"/>
                  </a:solidFill>
                  <a:latin typeface="Arial" charset="0"/>
                </a:rPr>
                <a:t>-4</a:t>
              </a:r>
            </a:p>
          </p:txBody>
        </p:sp>
        <p:sp>
          <p:nvSpPr>
            <p:cNvPr id="69" name="Rectangle 1099"/>
            <p:cNvSpPr>
              <a:spLocks noChangeArrowheads="1"/>
            </p:cNvSpPr>
            <p:nvPr/>
          </p:nvSpPr>
          <p:spPr bwMode="auto">
            <a:xfrm>
              <a:off x="4425757" y="4491038"/>
              <a:ext cx="736600" cy="184150"/>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14.063x10</a:t>
              </a:r>
              <a:r>
                <a:rPr lang="es-ES" sz="900" baseline="30000" dirty="0">
                  <a:solidFill>
                    <a:srgbClr val="000066"/>
                  </a:solidFill>
                  <a:latin typeface="Arial" charset="0"/>
                </a:rPr>
                <a:t>-4</a:t>
              </a:r>
            </a:p>
          </p:txBody>
        </p:sp>
        <p:sp>
          <p:nvSpPr>
            <p:cNvPr id="70" name="Rectangle 1100"/>
            <p:cNvSpPr>
              <a:spLocks noChangeArrowheads="1"/>
            </p:cNvSpPr>
            <p:nvPr/>
          </p:nvSpPr>
          <p:spPr bwMode="auto">
            <a:xfrm>
              <a:off x="4425757" y="4305300"/>
              <a:ext cx="736600" cy="18573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16.000x10</a:t>
              </a:r>
              <a:r>
                <a:rPr lang="es-ES" sz="900" baseline="30000" dirty="0">
                  <a:solidFill>
                    <a:srgbClr val="000066"/>
                  </a:solidFill>
                  <a:latin typeface="Arial" charset="0"/>
                </a:rPr>
                <a:t>-4</a:t>
              </a:r>
            </a:p>
          </p:txBody>
        </p:sp>
        <p:sp>
          <p:nvSpPr>
            <p:cNvPr id="71" name="Rectangle 1101"/>
            <p:cNvSpPr>
              <a:spLocks noChangeArrowheads="1"/>
            </p:cNvSpPr>
            <p:nvPr/>
          </p:nvSpPr>
          <p:spPr bwMode="auto">
            <a:xfrm>
              <a:off x="4425757" y="4119563"/>
              <a:ext cx="736600" cy="18573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18.063x10</a:t>
              </a:r>
              <a:r>
                <a:rPr lang="es-ES" sz="900" baseline="30000" dirty="0">
                  <a:solidFill>
                    <a:srgbClr val="000066"/>
                  </a:solidFill>
                  <a:latin typeface="Arial" charset="0"/>
                </a:rPr>
                <a:t>-4</a:t>
              </a:r>
            </a:p>
          </p:txBody>
        </p:sp>
        <p:sp>
          <p:nvSpPr>
            <p:cNvPr id="72" name="Rectangle 1102"/>
            <p:cNvSpPr>
              <a:spLocks noChangeArrowheads="1"/>
            </p:cNvSpPr>
            <p:nvPr/>
          </p:nvSpPr>
          <p:spPr bwMode="auto">
            <a:xfrm>
              <a:off x="4425757" y="3935413"/>
              <a:ext cx="736600" cy="184150"/>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20.250x10</a:t>
              </a:r>
              <a:r>
                <a:rPr lang="es-ES" sz="900" baseline="30000" dirty="0">
                  <a:solidFill>
                    <a:srgbClr val="000066"/>
                  </a:solidFill>
                  <a:latin typeface="Arial" charset="0"/>
                </a:rPr>
                <a:t>-4</a:t>
              </a:r>
            </a:p>
          </p:txBody>
        </p:sp>
        <p:sp>
          <p:nvSpPr>
            <p:cNvPr id="73" name="Rectangle 1103"/>
            <p:cNvSpPr>
              <a:spLocks noChangeArrowheads="1"/>
            </p:cNvSpPr>
            <p:nvPr/>
          </p:nvSpPr>
          <p:spPr bwMode="auto">
            <a:xfrm>
              <a:off x="4425757" y="3749675"/>
              <a:ext cx="736600" cy="18573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22.563x10</a:t>
              </a:r>
              <a:r>
                <a:rPr lang="es-ES" sz="900" baseline="30000" dirty="0">
                  <a:solidFill>
                    <a:srgbClr val="000066"/>
                  </a:solidFill>
                  <a:latin typeface="Arial" charset="0"/>
                </a:rPr>
                <a:t>-4</a:t>
              </a:r>
            </a:p>
          </p:txBody>
        </p:sp>
        <p:sp>
          <p:nvSpPr>
            <p:cNvPr id="74" name="Rectangle 1104"/>
            <p:cNvSpPr>
              <a:spLocks noChangeArrowheads="1"/>
            </p:cNvSpPr>
            <p:nvPr/>
          </p:nvSpPr>
          <p:spPr bwMode="auto">
            <a:xfrm>
              <a:off x="4425757" y="3565525"/>
              <a:ext cx="736600" cy="184150"/>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25.000x10</a:t>
              </a:r>
              <a:r>
                <a:rPr lang="es-ES" sz="900" baseline="30000" dirty="0">
                  <a:solidFill>
                    <a:srgbClr val="000066"/>
                  </a:solidFill>
                  <a:latin typeface="Arial" charset="0"/>
                </a:rPr>
                <a:t>-4</a:t>
              </a:r>
            </a:p>
          </p:txBody>
        </p:sp>
        <p:sp>
          <p:nvSpPr>
            <p:cNvPr id="75" name="Rectangle 1105"/>
            <p:cNvSpPr>
              <a:spLocks noChangeArrowheads="1"/>
            </p:cNvSpPr>
            <p:nvPr/>
          </p:nvSpPr>
          <p:spPr bwMode="auto">
            <a:xfrm>
              <a:off x="4425757" y="3379788"/>
              <a:ext cx="736600" cy="18573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27.563x10</a:t>
              </a:r>
              <a:r>
                <a:rPr lang="es-ES" sz="900" baseline="30000" dirty="0">
                  <a:solidFill>
                    <a:srgbClr val="000066"/>
                  </a:solidFill>
                  <a:latin typeface="Arial" charset="0"/>
                </a:rPr>
                <a:t>-4</a:t>
              </a:r>
            </a:p>
          </p:txBody>
        </p:sp>
        <p:sp>
          <p:nvSpPr>
            <p:cNvPr id="76" name="Rectangle 1106"/>
            <p:cNvSpPr>
              <a:spLocks noChangeArrowheads="1"/>
            </p:cNvSpPr>
            <p:nvPr/>
          </p:nvSpPr>
          <p:spPr bwMode="auto">
            <a:xfrm>
              <a:off x="4425757" y="3195638"/>
              <a:ext cx="736600" cy="184150"/>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30.250x10</a:t>
              </a:r>
              <a:r>
                <a:rPr lang="es-ES" sz="900" baseline="30000" dirty="0">
                  <a:solidFill>
                    <a:srgbClr val="000066"/>
                  </a:solidFill>
                  <a:latin typeface="Arial" charset="0"/>
                </a:rPr>
                <a:t>-4</a:t>
              </a:r>
            </a:p>
          </p:txBody>
        </p:sp>
        <p:sp>
          <p:nvSpPr>
            <p:cNvPr id="77" name="Rectangle 1107"/>
            <p:cNvSpPr>
              <a:spLocks noChangeArrowheads="1"/>
            </p:cNvSpPr>
            <p:nvPr/>
          </p:nvSpPr>
          <p:spPr bwMode="auto">
            <a:xfrm>
              <a:off x="4425757" y="3005138"/>
              <a:ext cx="736600" cy="190500"/>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1000" b="1" dirty="0">
                  <a:solidFill>
                    <a:srgbClr val="000066"/>
                  </a:solidFill>
                  <a:latin typeface="Arial" charset="0"/>
                </a:rPr>
                <a:t>r</a:t>
              </a:r>
              <a:r>
                <a:rPr lang="es-ES" sz="1000" b="1" baseline="30000" dirty="0">
                  <a:solidFill>
                    <a:srgbClr val="000066"/>
                  </a:solidFill>
                  <a:latin typeface="Arial" charset="0"/>
                </a:rPr>
                <a:t>2</a:t>
              </a:r>
              <a:r>
                <a:rPr lang="es-ES" sz="1000" dirty="0">
                  <a:solidFill>
                    <a:srgbClr val="000066"/>
                  </a:solidFill>
                  <a:latin typeface="Arial" charset="0"/>
                </a:rPr>
                <a:t> [m</a:t>
              </a:r>
              <a:r>
                <a:rPr lang="es-ES" sz="1000" baseline="30000" dirty="0">
                  <a:solidFill>
                    <a:srgbClr val="000066"/>
                  </a:solidFill>
                  <a:latin typeface="Arial" charset="0"/>
                </a:rPr>
                <a:t>2</a:t>
              </a:r>
              <a:r>
                <a:rPr lang="es-ES" sz="1000" dirty="0">
                  <a:solidFill>
                    <a:srgbClr val="000066"/>
                  </a:solidFill>
                  <a:latin typeface="Arial" charset="0"/>
                </a:rPr>
                <a:t>]</a:t>
              </a:r>
            </a:p>
          </p:txBody>
        </p:sp>
        <p:sp>
          <p:nvSpPr>
            <p:cNvPr id="82" name="Rectangle 1112"/>
            <p:cNvSpPr>
              <a:spLocks noChangeArrowheads="1"/>
            </p:cNvSpPr>
            <p:nvPr/>
          </p:nvSpPr>
          <p:spPr bwMode="auto">
            <a:xfrm>
              <a:off x="3716784" y="4675188"/>
              <a:ext cx="711200" cy="18573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0.301896</a:t>
              </a:r>
            </a:p>
          </p:txBody>
        </p:sp>
        <p:sp>
          <p:nvSpPr>
            <p:cNvPr id="83" name="Rectangle 1113"/>
            <p:cNvSpPr>
              <a:spLocks noChangeArrowheads="1"/>
            </p:cNvSpPr>
            <p:nvPr/>
          </p:nvSpPr>
          <p:spPr bwMode="auto">
            <a:xfrm>
              <a:off x="3716784" y="4491038"/>
              <a:ext cx="711200" cy="184150"/>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0.346021</a:t>
              </a:r>
            </a:p>
          </p:txBody>
        </p:sp>
        <p:sp>
          <p:nvSpPr>
            <p:cNvPr id="84" name="Rectangle 1114"/>
            <p:cNvSpPr>
              <a:spLocks noChangeArrowheads="1"/>
            </p:cNvSpPr>
            <p:nvPr/>
          </p:nvSpPr>
          <p:spPr bwMode="auto">
            <a:xfrm>
              <a:off x="3716784" y="4305300"/>
              <a:ext cx="711200" cy="18573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0.390625</a:t>
              </a:r>
            </a:p>
          </p:txBody>
        </p:sp>
        <p:sp>
          <p:nvSpPr>
            <p:cNvPr id="85" name="Rectangle 1115"/>
            <p:cNvSpPr>
              <a:spLocks noChangeArrowheads="1"/>
            </p:cNvSpPr>
            <p:nvPr/>
          </p:nvSpPr>
          <p:spPr bwMode="auto">
            <a:xfrm>
              <a:off x="3716784" y="4119563"/>
              <a:ext cx="711200" cy="18573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0.444444</a:t>
              </a:r>
            </a:p>
          </p:txBody>
        </p:sp>
        <p:sp>
          <p:nvSpPr>
            <p:cNvPr id="86" name="Rectangle 1116"/>
            <p:cNvSpPr>
              <a:spLocks noChangeArrowheads="1"/>
            </p:cNvSpPr>
            <p:nvPr/>
          </p:nvSpPr>
          <p:spPr bwMode="auto">
            <a:xfrm>
              <a:off x="3716784" y="3935413"/>
              <a:ext cx="711200" cy="184150"/>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0.495933</a:t>
              </a:r>
            </a:p>
          </p:txBody>
        </p:sp>
        <p:sp>
          <p:nvSpPr>
            <p:cNvPr id="87" name="Rectangle 1117"/>
            <p:cNvSpPr>
              <a:spLocks noChangeArrowheads="1"/>
            </p:cNvSpPr>
            <p:nvPr/>
          </p:nvSpPr>
          <p:spPr bwMode="auto">
            <a:xfrm>
              <a:off x="3716784" y="3749675"/>
              <a:ext cx="711200" cy="18573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0.556917</a:t>
              </a:r>
            </a:p>
          </p:txBody>
        </p:sp>
        <p:sp>
          <p:nvSpPr>
            <p:cNvPr id="88" name="Rectangle 1118"/>
            <p:cNvSpPr>
              <a:spLocks noChangeArrowheads="1"/>
            </p:cNvSpPr>
            <p:nvPr/>
          </p:nvSpPr>
          <p:spPr bwMode="auto">
            <a:xfrm>
              <a:off x="3716784" y="3565525"/>
              <a:ext cx="711200" cy="184150"/>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0.610352</a:t>
              </a:r>
            </a:p>
          </p:txBody>
        </p:sp>
        <p:sp>
          <p:nvSpPr>
            <p:cNvPr id="89" name="Rectangle 1119"/>
            <p:cNvSpPr>
              <a:spLocks noChangeArrowheads="1"/>
            </p:cNvSpPr>
            <p:nvPr/>
          </p:nvSpPr>
          <p:spPr bwMode="auto">
            <a:xfrm>
              <a:off x="3716784" y="3379788"/>
              <a:ext cx="711200" cy="185737"/>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0.671862</a:t>
              </a:r>
            </a:p>
          </p:txBody>
        </p:sp>
        <p:sp>
          <p:nvSpPr>
            <p:cNvPr id="90" name="Rectangle 1120"/>
            <p:cNvSpPr>
              <a:spLocks noChangeArrowheads="1"/>
            </p:cNvSpPr>
            <p:nvPr/>
          </p:nvSpPr>
          <p:spPr bwMode="auto">
            <a:xfrm>
              <a:off x="3716784" y="3195638"/>
              <a:ext cx="711200" cy="184150"/>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0.743163</a:t>
              </a:r>
            </a:p>
          </p:txBody>
        </p:sp>
        <p:sp>
          <p:nvSpPr>
            <p:cNvPr id="91" name="Rectangle 1121"/>
            <p:cNvSpPr>
              <a:spLocks noChangeArrowheads="1"/>
            </p:cNvSpPr>
            <p:nvPr/>
          </p:nvSpPr>
          <p:spPr bwMode="auto">
            <a:xfrm>
              <a:off x="3716784" y="3005138"/>
              <a:ext cx="711200" cy="190500"/>
            </a:xfrm>
            <a:prstGeom prst="rect">
              <a:avLst/>
            </a:prstGeom>
            <a:solidFill>
              <a:srgbClr val="DDDDDD"/>
            </a:solidFill>
            <a:ln w="9525">
              <a:solidFill>
                <a:srgbClr val="000066"/>
              </a:solidFill>
              <a:miter lim="800000"/>
              <a:headEnd/>
              <a:tailEnd/>
            </a:ln>
            <a:effectLst/>
          </p:spPr>
          <p:txBody>
            <a:bodyPr lIns="19050" tIns="19050" rIns="19050" bIns="19050"/>
            <a:lstStyle/>
            <a:p>
              <a:pPr>
                <a:spcBef>
                  <a:spcPct val="20000"/>
                </a:spcBef>
              </a:pPr>
              <a:r>
                <a:rPr lang="es-ES" sz="1000" b="1" dirty="0">
                  <a:solidFill>
                    <a:srgbClr val="000066"/>
                  </a:solidFill>
                </a:rPr>
                <a:t>I</a:t>
              </a:r>
              <a:r>
                <a:rPr lang="es-ES" sz="1000" b="1" baseline="30000" dirty="0">
                  <a:solidFill>
                    <a:srgbClr val="000066"/>
                  </a:solidFill>
                </a:rPr>
                <a:t>-2</a:t>
              </a:r>
              <a:r>
                <a:rPr lang="es-ES" sz="1000" dirty="0">
                  <a:solidFill>
                    <a:srgbClr val="000066"/>
                  </a:solidFill>
                  <a:latin typeface="Arial" charset="0"/>
                </a:rPr>
                <a:t> [A</a:t>
              </a:r>
              <a:r>
                <a:rPr lang="es-ES" sz="1000" baseline="30000" dirty="0">
                  <a:solidFill>
                    <a:srgbClr val="000066"/>
                  </a:solidFill>
                  <a:latin typeface="Arial" charset="0"/>
                </a:rPr>
                <a:t>-2</a:t>
              </a:r>
              <a:r>
                <a:rPr lang="es-ES" sz="1000" dirty="0">
                  <a:solidFill>
                    <a:srgbClr val="000066"/>
                  </a:solidFill>
                  <a:latin typeface="Arial" charset="0"/>
                </a:rPr>
                <a:t>]</a:t>
              </a:r>
            </a:p>
          </p:txBody>
        </p:sp>
        <p:sp>
          <p:nvSpPr>
            <p:cNvPr id="95" name="Line 1125"/>
            <p:cNvSpPr>
              <a:spLocks noChangeShapeType="1"/>
            </p:cNvSpPr>
            <p:nvPr/>
          </p:nvSpPr>
          <p:spPr bwMode="auto">
            <a:xfrm>
              <a:off x="3716028" y="3565525"/>
              <a:ext cx="1447800" cy="0"/>
            </a:xfrm>
            <a:prstGeom prst="line">
              <a:avLst/>
            </a:prstGeom>
            <a:noFill/>
            <a:ln w="9525">
              <a:solidFill>
                <a:srgbClr val="000066"/>
              </a:solidFill>
              <a:round/>
              <a:headEnd/>
              <a:tailEnd/>
            </a:ln>
            <a:effectLst/>
          </p:spPr>
          <p:txBody>
            <a:bodyPr wrap="none" anchor="ctr"/>
            <a:lstStyle/>
            <a:p>
              <a:endParaRPr lang="es-MX">
                <a:solidFill>
                  <a:srgbClr val="000066"/>
                </a:solidFill>
              </a:endParaRPr>
            </a:p>
          </p:txBody>
        </p:sp>
        <p:sp>
          <p:nvSpPr>
            <p:cNvPr id="97" name="Line 1127"/>
            <p:cNvSpPr>
              <a:spLocks noChangeShapeType="1"/>
            </p:cNvSpPr>
            <p:nvPr/>
          </p:nvSpPr>
          <p:spPr bwMode="auto">
            <a:xfrm>
              <a:off x="3716028" y="3935413"/>
              <a:ext cx="1447800" cy="0"/>
            </a:xfrm>
            <a:prstGeom prst="line">
              <a:avLst/>
            </a:prstGeom>
            <a:noFill/>
            <a:ln w="9525">
              <a:solidFill>
                <a:srgbClr val="000066"/>
              </a:solidFill>
              <a:round/>
              <a:headEnd/>
              <a:tailEnd/>
            </a:ln>
            <a:effectLst/>
          </p:spPr>
          <p:txBody>
            <a:bodyPr wrap="none" anchor="ctr"/>
            <a:lstStyle/>
            <a:p>
              <a:endParaRPr lang="es-MX">
                <a:solidFill>
                  <a:srgbClr val="000066"/>
                </a:solidFill>
              </a:endParaRPr>
            </a:p>
          </p:txBody>
        </p:sp>
      </p:grpSp>
      <mc:AlternateContent xmlns:mc="http://schemas.openxmlformats.org/markup-compatibility/2006" xmlns:a14="http://schemas.microsoft.com/office/drawing/2010/main">
        <mc:Choice Requires="a14">
          <p:sp>
            <p:nvSpPr>
              <p:cNvPr id="110" name="109 CuadroTexto"/>
              <p:cNvSpPr txBox="1"/>
              <p:nvPr/>
            </p:nvSpPr>
            <p:spPr>
              <a:xfrm>
                <a:off x="502966" y="4941168"/>
                <a:ext cx="1774397" cy="87113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MX" sz="1400" b="0" i="1" smtClean="0">
                          <a:solidFill>
                            <a:srgbClr val="000066"/>
                          </a:solidFill>
                          <a:latin typeface="Cambria Math"/>
                        </a:rPr>
                        <m:t>𝑚</m:t>
                      </m:r>
                      <m:r>
                        <a:rPr lang="es-MX" sz="1400" b="0" i="1" smtClean="0">
                          <a:solidFill>
                            <a:srgbClr val="000066"/>
                          </a:solidFill>
                          <a:latin typeface="Cambria Math"/>
                        </a:rPr>
                        <m:t>=</m:t>
                      </m:r>
                      <m:f>
                        <m:fPr>
                          <m:ctrlPr>
                            <a:rPr lang="es-MX" sz="1400" b="0" i="1" smtClean="0">
                              <a:solidFill>
                                <a:srgbClr val="000066"/>
                              </a:solidFill>
                              <a:latin typeface="Cambria Math" panose="02040503050406030204" pitchFamily="18" charset="0"/>
                            </a:rPr>
                          </m:ctrlPr>
                        </m:fPr>
                        <m:num>
                          <m:r>
                            <a:rPr lang="es-MX" sz="1400" b="0" i="1" smtClean="0">
                              <a:solidFill>
                                <a:srgbClr val="000066"/>
                              </a:solidFill>
                              <a:latin typeface="Cambria Math"/>
                            </a:rPr>
                            <m:t>2</m:t>
                          </m:r>
                          <m:r>
                            <a:rPr lang="es-MX" sz="1400" b="0" i="1" smtClean="0">
                              <a:solidFill>
                                <a:srgbClr val="000066"/>
                              </a:solidFill>
                              <a:latin typeface="Cambria Math"/>
                              <a:ea typeface="Cambria Math"/>
                            </a:rPr>
                            <m:t>∙</m:t>
                          </m:r>
                          <m:r>
                            <a:rPr lang="es-MX" sz="1400" b="0" i="1" smtClean="0">
                              <a:solidFill>
                                <a:srgbClr val="000066"/>
                              </a:solidFill>
                              <a:latin typeface="Cambria Math"/>
                              <a:ea typeface="Cambria Math"/>
                            </a:rPr>
                            <m:t>𝑉</m:t>
                          </m:r>
                          <m:r>
                            <a:rPr lang="es-MX" sz="1400" b="0" i="1" smtClean="0">
                              <a:solidFill>
                                <a:srgbClr val="000066"/>
                              </a:solidFill>
                              <a:latin typeface="Cambria Math"/>
                              <a:ea typeface="Cambria Math"/>
                            </a:rPr>
                            <m:t>∙</m:t>
                          </m:r>
                          <m:sSup>
                            <m:sSupPr>
                              <m:ctrlPr>
                                <a:rPr lang="es-MX" sz="1400" b="0" i="1" smtClean="0">
                                  <a:solidFill>
                                    <a:srgbClr val="000066"/>
                                  </a:solidFill>
                                  <a:latin typeface="Cambria Math" panose="02040503050406030204" pitchFamily="18" charset="0"/>
                                  <a:ea typeface="Cambria Math"/>
                                </a:rPr>
                              </m:ctrlPr>
                            </m:sSupPr>
                            <m:e>
                              <m:d>
                                <m:dPr>
                                  <m:ctrlPr>
                                    <a:rPr lang="es-MX" sz="1400" b="0" i="1" smtClean="0">
                                      <a:solidFill>
                                        <a:srgbClr val="000066"/>
                                      </a:solidFill>
                                      <a:latin typeface="Cambria Math" panose="02040503050406030204" pitchFamily="18" charset="0"/>
                                      <a:ea typeface="Cambria Math"/>
                                    </a:rPr>
                                  </m:ctrlPr>
                                </m:dPr>
                                <m:e>
                                  <m:f>
                                    <m:fPr>
                                      <m:ctrlPr>
                                        <a:rPr lang="es-MX" sz="1400" b="0" i="1" smtClean="0">
                                          <a:solidFill>
                                            <a:srgbClr val="000066"/>
                                          </a:solidFill>
                                          <a:latin typeface="Cambria Math" panose="02040503050406030204" pitchFamily="18" charset="0"/>
                                          <a:ea typeface="Cambria Math"/>
                                        </a:rPr>
                                      </m:ctrlPr>
                                    </m:fPr>
                                    <m:num>
                                      <m:r>
                                        <a:rPr lang="es-MX" sz="1400" b="0" i="1" smtClean="0">
                                          <a:solidFill>
                                            <a:srgbClr val="000066"/>
                                          </a:solidFill>
                                          <a:latin typeface="Cambria Math"/>
                                          <a:ea typeface="Cambria Math"/>
                                        </a:rPr>
                                        <m:t>5</m:t>
                                      </m:r>
                                    </m:num>
                                    <m:den>
                                      <m:r>
                                        <a:rPr lang="es-MX" sz="1400" b="0" i="1" smtClean="0">
                                          <a:solidFill>
                                            <a:srgbClr val="000066"/>
                                          </a:solidFill>
                                          <a:latin typeface="Cambria Math"/>
                                          <a:ea typeface="Cambria Math"/>
                                        </a:rPr>
                                        <m:t>4</m:t>
                                      </m:r>
                                    </m:den>
                                  </m:f>
                                </m:e>
                              </m:d>
                            </m:e>
                            <m:sup>
                              <m:r>
                                <a:rPr lang="es-MX" sz="1400" b="0" i="1" smtClean="0">
                                  <a:solidFill>
                                    <a:srgbClr val="000066"/>
                                  </a:solidFill>
                                  <a:latin typeface="Cambria Math"/>
                                  <a:ea typeface="Cambria Math"/>
                                </a:rPr>
                                <m:t>3</m:t>
                              </m:r>
                            </m:sup>
                          </m:sSup>
                          <m:r>
                            <a:rPr lang="es-MX" sz="1400" b="0" i="1" smtClean="0">
                              <a:solidFill>
                                <a:srgbClr val="000066"/>
                              </a:solidFill>
                              <a:latin typeface="Cambria Math"/>
                              <a:ea typeface="Cambria Math"/>
                            </a:rPr>
                            <m:t>∙</m:t>
                          </m:r>
                          <m:sSup>
                            <m:sSupPr>
                              <m:ctrlPr>
                                <a:rPr lang="es-MX" sz="1400" b="0" i="1" smtClean="0">
                                  <a:solidFill>
                                    <a:srgbClr val="000066"/>
                                  </a:solidFill>
                                  <a:latin typeface="Cambria Math" panose="02040503050406030204" pitchFamily="18" charset="0"/>
                                  <a:ea typeface="Cambria Math"/>
                                </a:rPr>
                              </m:ctrlPr>
                            </m:sSupPr>
                            <m:e>
                              <m:r>
                                <a:rPr lang="es-MX" sz="1400" b="0" i="1" smtClean="0">
                                  <a:solidFill>
                                    <a:srgbClr val="000066"/>
                                  </a:solidFill>
                                  <a:latin typeface="Cambria Math"/>
                                  <a:ea typeface="Cambria Math"/>
                                </a:rPr>
                                <m:t>𝑎</m:t>
                              </m:r>
                            </m:e>
                            <m:sup>
                              <m:r>
                                <a:rPr lang="es-MX" sz="1400" b="0" i="1" smtClean="0">
                                  <a:solidFill>
                                    <a:srgbClr val="000066"/>
                                  </a:solidFill>
                                  <a:latin typeface="Cambria Math"/>
                                  <a:ea typeface="Cambria Math"/>
                                </a:rPr>
                                <m:t>2</m:t>
                              </m:r>
                            </m:sup>
                          </m:sSup>
                        </m:num>
                        <m:den>
                          <m:sSup>
                            <m:sSupPr>
                              <m:ctrlPr>
                                <a:rPr lang="es-MX" sz="1400" b="0" i="1" smtClean="0">
                                  <a:solidFill>
                                    <a:srgbClr val="000066"/>
                                  </a:solidFill>
                                  <a:latin typeface="Cambria Math" panose="02040503050406030204" pitchFamily="18" charset="0"/>
                                </a:rPr>
                              </m:ctrlPr>
                            </m:sSupPr>
                            <m:e>
                              <m:d>
                                <m:dPr>
                                  <m:ctrlPr>
                                    <a:rPr lang="es-MX" sz="1400" b="0" i="1" smtClean="0">
                                      <a:solidFill>
                                        <a:srgbClr val="000066"/>
                                      </a:solidFill>
                                      <a:latin typeface="Cambria Math" panose="02040503050406030204" pitchFamily="18" charset="0"/>
                                    </a:rPr>
                                  </m:ctrlPr>
                                </m:dPr>
                                <m:e>
                                  <m:r>
                                    <a:rPr lang="es-MX" sz="1400" b="0" i="1" smtClean="0">
                                      <a:solidFill>
                                        <a:srgbClr val="000066"/>
                                      </a:solidFill>
                                      <a:latin typeface="Cambria Math"/>
                                    </a:rPr>
                                    <m:t>𝑁</m:t>
                                  </m:r>
                                  <m:r>
                                    <a:rPr lang="es-MX" sz="1400" b="0" i="1" smtClean="0">
                                      <a:solidFill>
                                        <a:srgbClr val="000066"/>
                                      </a:solidFill>
                                      <a:latin typeface="Cambria Math"/>
                                      <a:ea typeface="Cambria Math"/>
                                    </a:rPr>
                                    <m:t>∙</m:t>
                                  </m:r>
                                  <m:sSub>
                                    <m:sSubPr>
                                      <m:ctrlPr>
                                        <a:rPr lang="es-MX" sz="1400" b="0" i="1" smtClean="0">
                                          <a:solidFill>
                                            <a:srgbClr val="000066"/>
                                          </a:solidFill>
                                          <a:latin typeface="Cambria Math" panose="02040503050406030204" pitchFamily="18" charset="0"/>
                                          <a:ea typeface="Cambria Math"/>
                                        </a:rPr>
                                      </m:ctrlPr>
                                    </m:sSubPr>
                                    <m:e>
                                      <m:r>
                                        <a:rPr lang="es-MX" sz="1400" b="0" i="1" smtClean="0">
                                          <a:solidFill>
                                            <a:srgbClr val="000066"/>
                                          </a:solidFill>
                                          <a:latin typeface="Cambria Math"/>
                                          <a:ea typeface="Cambria Math"/>
                                        </a:rPr>
                                        <m:t>𝜇</m:t>
                                      </m:r>
                                    </m:e>
                                    <m:sub>
                                      <m:r>
                                        <a:rPr lang="es-MX" sz="1400" b="0" i="1" smtClean="0">
                                          <a:solidFill>
                                            <a:srgbClr val="000066"/>
                                          </a:solidFill>
                                          <a:latin typeface="Cambria Math"/>
                                          <a:ea typeface="Cambria Math"/>
                                        </a:rPr>
                                        <m:t>0</m:t>
                                      </m:r>
                                    </m:sub>
                                  </m:sSub>
                                </m:e>
                              </m:d>
                            </m:e>
                            <m:sup>
                              <m:r>
                                <a:rPr lang="es-MX" sz="1400" b="0" i="1" smtClean="0">
                                  <a:solidFill>
                                    <a:srgbClr val="000066"/>
                                  </a:solidFill>
                                  <a:latin typeface="Cambria Math"/>
                                </a:rPr>
                                <m:t>2</m:t>
                              </m:r>
                            </m:sup>
                          </m:sSup>
                          <m:r>
                            <a:rPr lang="es-MX" sz="1400" b="0" i="1" smtClean="0">
                              <a:solidFill>
                                <a:srgbClr val="000066"/>
                              </a:solidFill>
                              <a:latin typeface="Cambria Math"/>
                              <a:ea typeface="Cambria Math"/>
                            </a:rPr>
                            <m:t>∙</m:t>
                          </m:r>
                          <m:d>
                            <m:dPr>
                              <m:ctrlPr>
                                <a:rPr lang="es-MX" sz="1400" b="0" i="1" smtClean="0">
                                  <a:solidFill>
                                    <a:srgbClr val="000066"/>
                                  </a:solidFill>
                                  <a:latin typeface="Cambria Math" panose="02040503050406030204" pitchFamily="18" charset="0"/>
                                  <a:ea typeface="Cambria Math"/>
                                </a:rPr>
                              </m:ctrlPr>
                            </m:dPr>
                            <m:e>
                              <m:f>
                                <m:fPr>
                                  <m:ctrlPr>
                                    <a:rPr lang="es-MX" sz="1400" b="0" i="1" smtClean="0">
                                      <a:solidFill>
                                        <a:srgbClr val="000066"/>
                                      </a:solidFill>
                                      <a:latin typeface="Cambria Math" panose="02040503050406030204" pitchFamily="18" charset="0"/>
                                      <a:ea typeface="Cambria Math"/>
                                    </a:rPr>
                                  </m:ctrlPr>
                                </m:fPr>
                                <m:num>
                                  <m:r>
                                    <a:rPr lang="es-MX" sz="1400" b="0" i="1" smtClean="0">
                                      <a:solidFill>
                                        <a:srgbClr val="000066"/>
                                      </a:solidFill>
                                      <a:latin typeface="Cambria Math"/>
                                      <a:ea typeface="Cambria Math"/>
                                    </a:rPr>
                                    <m:t>𝑞</m:t>
                                  </m:r>
                                </m:num>
                                <m:den>
                                  <m:r>
                                    <a:rPr lang="es-MX" sz="1400" b="0" i="1" smtClean="0">
                                      <a:solidFill>
                                        <a:srgbClr val="000066"/>
                                      </a:solidFill>
                                      <a:latin typeface="Cambria Math"/>
                                      <a:ea typeface="Cambria Math"/>
                                    </a:rPr>
                                    <m:t>𝑚</m:t>
                                  </m:r>
                                </m:den>
                              </m:f>
                            </m:e>
                          </m:d>
                        </m:den>
                      </m:f>
                    </m:oMath>
                  </m:oMathPara>
                </a14:m>
                <a:endParaRPr lang="es-MX" sz="1400" dirty="0">
                  <a:solidFill>
                    <a:srgbClr val="000066"/>
                  </a:solidFill>
                </a:endParaRPr>
              </a:p>
            </p:txBody>
          </p:sp>
        </mc:Choice>
        <mc:Fallback xmlns="">
          <p:sp>
            <p:nvSpPr>
              <p:cNvPr id="110" name="109 CuadroTexto"/>
              <p:cNvSpPr txBox="1">
                <a:spLocks noRot="1" noChangeAspect="1" noMove="1" noResize="1" noEditPoints="1" noAdjustHandles="1" noChangeArrowheads="1" noChangeShapeType="1" noTextEdit="1"/>
              </p:cNvSpPr>
              <p:nvPr/>
            </p:nvSpPr>
            <p:spPr>
              <a:xfrm>
                <a:off x="502966" y="4941168"/>
                <a:ext cx="1774397" cy="871136"/>
              </a:xfrm>
              <a:prstGeom prst="rect">
                <a:avLst/>
              </a:prstGeom>
              <a:blipFill rotWithShape="0">
                <a:blip r:embed="rId2"/>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11" name="110 CuadroTexto"/>
              <p:cNvSpPr txBox="1"/>
              <p:nvPr/>
            </p:nvSpPr>
            <p:spPr>
              <a:xfrm>
                <a:off x="2857822" y="5200658"/>
                <a:ext cx="2362250" cy="46128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s-MX" sz="1400" i="1" smtClean="0">
                              <a:solidFill>
                                <a:srgbClr val="000066"/>
                              </a:solidFill>
                              <a:latin typeface="Cambria Math" panose="02040503050406030204" pitchFamily="18" charset="0"/>
                              <a:ea typeface="Cambria Math"/>
                            </a:rPr>
                          </m:ctrlPr>
                        </m:fPr>
                        <m:num>
                          <m:r>
                            <a:rPr lang="es-MX" sz="1400" i="1">
                              <a:solidFill>
                                <a:srgbClr val="000066"/>
                              </a:solidFill>
                              <a:latin typeface="Cambria Math"/>
                              <a:ea typeface="Cambria Math"/>
                            </a:rPr>
                            <m:t>𝑞</m:t>
                          </m:r>
                        </m:num>
                        <m:den>
                          <m:r>
                            <a:rPr lang="es-MX" sz="1400" i="1">
                              <a:solidFill>
                                <a:srgbClr val="000066"/>
                              </a:solidFill>
                              <a:latin typeface="Cambria Math"/>
                              <a:ea typeface="Cambria Math"/>
                            </a:rPr>
                            <m:t>𝑚</m:t>
                          </m:r>
                        </m:den>
                      </m:f>
                      <m:r>
                        <a:rPr lang="es-MX" sz="1400" b="0" i="1" smtClean="0">
                          <a:solidFill>
                            <a:srgbClr val="000066"/>
                          </a:solidFill>
                          <a:latin typeface="Cambria Math"/>
                          <a:ea typeface="Cambria Math"/>
                        </a:rPr>
                        <m:t>=1.7540</m:t>
                      </m:r>
                      <m:r>
                        <a:rPr lang="es-MX" sz="1400" b="0" i="1" smtClean="0">
                          <a:solidFill>
                            <a:srgbClr val="000066"/>
                          </a:solidFill>
                          <a:latin typeface="Cambria Math"/>
                          <a:ea typeface="Cambria Math"/>
                        </a:rPr>
                        <m:t>𝑥</m:t>
                      </m:r>
                      <m:sSup>
                        <m:sSupPr>
                          <m:ctrlPr>
                            <a:rPr lang="es-MX" sz="1400" b="0" i="1" smtClean="0">
                              <a:solidFill>
                                <a:srgbClr val="000066"/>
                              </a:solidFill>
                              <a:latin typeface="Cambria Math" panose="02040503050406030204" pitchFamily="18" charset="0"/>
                              <a:ea typeface="Cambria Math"/>
                            </a:rPr>
                          </m:ctrlPr>
                        </m:sSupPr>
                        <m:e>
                          <m:r>
                            <a:rPr lang="es-MX" sz="1400" b="0" i="1" smtClean="0">
                              <a:solidFill>
                                <a:srgbClr val="000066"/>
                              </a:solidFill>
                              <a:latin typeface="Cambria Math"/>
                              <a:ea typeface="Cambria Math"/>
                            </a:rPr>
                            <m:t>10</m:t>
                          </m:r>
                        </m:e>
                        <m:sup>
                          <m:r>
                            <a:rPr lang="es-MX" sz="1400" b="0" i="1" smtClean="0">
                              <a:solidFill>
                                <a:srgbClr val="000066"/>
                              </a:solidFill>
                              <a:latin typeface="Cambria Math"/>
                              <a:ea typeface="Cambria Math"/>
                            </a:rPr>
                            <m:t>11</m:t>
                          </m:r>
                        </m:sup>
                      </m:sSup>
                      <m:d>
                        <m:dPr>
                          <m:begChr m:val="["/>
                          <m:endChr m:val="]"/>
                          <m:ctrlPr>
                            <a:rPr lang="es-MX" sz="1400" b="0" i="1" smtClean="0">
                              <a:solidFill>
                                <a:srgbClr val="000066"/>
                              </a:solidFill>
                              <a:latin typeface="Cambria Math" panose="02040503050406030204" pitchFamily="18" charset="0"/>
                              <a:ea typeface="Cambria Math"/>
                            </a:rPr>
                          </m:ctrlPr>
                        </m:dPr>
                        <m:e>
                          <m:r>
                            <a:rPr lang="es-MX" sz="1400" b="0" i="1" smtClean="0">
                              <a:solidFill>
                                <a:srgbClr val="000066"/>
                              </a:solidFill>
                              <a:latin typeface="Cambria Math"/>
                              <a:ea typeface="Cambria Math"/>
                            </a:rPr>
                            <m:t>𝐶</m:t>
                          </m:r>
                          <m:r>
                            <a:rPr lang="es-MX" sz="1400" b="0" i="1" smtClean="0">
                              <a:solidFill>
                                <a:srgbClr val="000066"/>
                              </a:solidFill>
                              <a:latin typeface="Cambria Math"/>
                              <a:ea typeface="Cambria Math"/>
                            </a:rPr>
                            <m:t>∙</m:t>
                          </m:r>
                          <m:sSup>
                            <m:sSupPr>
                              <m:ctrlPr>
                                <a:rPr lang="es-MX" sz="1400" b="0" i="1" smtClean="0">
                                  <a:solidFill>
                                    <a:srgbClr val="000066"/>
                                  </a:solidFill>
                                  <a:latin typeface="Cambria Math" panose="02040503050406030204" pitchFamily="18" charset="0"/>
                                  <a:ea typeface="Cambria Math"/>
                                </a:rPr>
                              </m:ctrlPr>
                            </m:sSupPr>
                            <m:e>
                              <m:r>
                                <a:rPr lang="es-MX" sz="1400" b="0" i="1" smtClean="0">
                                  <a:solidFill>
                                    <a:srgbClr val="000066"/>
                                  </a:solidFill>
                                  <a:latin typeface="Cambria Math"/>
                                  <a:ea typeface="Cambria Math"/>
                                </a:rPr>
                                <m:t>𝑘𝑔</m:t>
                              </m:r>
                            </m:e>
                            <m:sup>
                              <m:r>
                                <a:rPr lang="es-MX" sz="1400" b="0" i="1" smtClean="0">
                                  <a:solidFill>
                                    <a:srgbClr val="000066"/>
                                  </a:solidFill>
                                  <a:latin typeface="Cambria Math"/>
                                  <a:ea typeface="Cambria Math"/>
                                </a:rPr>
                                <m:t>−1</m:t>
                              </m:r>
                            </m:sup>
                          </m:sSup>
                        </m:e>
                      </m:d>
                    </m:oMath>
                  </m:oMathPara>
                </a14:m>
                <a:endParaRPr lang="es-MX" sz="1400" dirty="0">
                  <a:solidFill>
                    <a:srgbClr val="000066"/>
                  </a:solidFill>
                </a:endParaRPr>
              </a:p>
            </p:txBody>
          </p:sp>
        </mc:Choice>
        <mc:Fallback xmlns="">
          <p:sp>
            <p:nvSpPr>
              <p:cNvPr id="111" name="110 CuadroTexto"/>
              <p:cNvSpPr txBox="1">
                <a:spLocks noRot="1" noChangeAspect="1" noMove="1" noResize="1" noEditPoints="1" noAdjustHandles="1" noChangeArrowheads="1" noChangeShapeType="1" noTextEdit="1"/>
              </p:cNvSpPr>
              <p:nvPr/>
            </p:nvSpPr>
            <p:spPr>
              <a:xfrm>
                <a:off x="2857822" y="5200658"/>
                <a:ext cx="2362250" cy="461280"/>
              </a:xfrm>
              <a:prstGeom prst="rect">
                <a:avLst/>
              </a:prstGeom>
              <a:blipFill rotWithShape="0">
                <a:blip r:embed="rId3"/>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3" name="2 CuadroTexto"/>
              <p:cNvSpPr txBox="1"/>
              <p:nvPr/>
            </p:nvSpPr>
            <p:spPr>
              <a:xfrm>
                <a:off x="5658733" y="5117188"/>
                <a:ext cx="2494850" cy="5440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MX" sz="1400" b="0" i="1" smtClean="0">
                          <a:solidFill>
                            <a:srgbClr val="000066"/>
                          </a:solidFill>
                          <a:latin typeface="Cambria Math"/>
                        </a:rPr>
                        <m:t>% </m:t>
                      </m:r>
                      <m:r>
                        <a:rPr lang="es-MX" sz="1400" b="0" i="1" smtClean="0">
                          <a:solidFill>
                            <a:srgbClr val="000066"/>
                          </a:solidFill>
                          <a:latin typeface="Cambria Math"/>
                        </a:rPr>
                        <m:t>𝑑𝑒</m:t>
                      </m:r>
                      <m:r>
                        <a:rPr lang="es-MX" sz="1400" b="0" i="1" smtClean="0">
                          <a:solidFill>
                            <a:srgbClr val="000066"/>
                          </a:solidFill>
                          <a:latin typeface="Cambria Math"/>
                        </a:rPr>
                        <m:t> </m:t>
                      </m:r>
                      <m:r>
                        <a:rPr lang="es-MX" sz="1400" b="0" i="1" smtClean="0">
                          <a:solidFill>
                            <a:srgbClr val="000066"/>
                          </a:solidFill>
                          <a:latin typeface="Cambria Math"/>
                        </a:rPr>
                        <m:t>𝑒𝑟𝑟𝑜𝑟</m:t>
                      </m:r>
                      <m:r>
                        <a:rPr lang="es-MX" sz="1400" b="0" i="1" smtClean="0">
                          <a:solidFill>
                            <a:srgbClr val="000066"/>
                          </a:solidFill>
                          <a:latin typeface="Cambria Math"/>
                        </a:rPr>
                        <m:t>= </m:t>
                      </m:r>
                      <m:f>
                        <m:fPr>
                          <m:ctrlPr>
                            <a:rPr lang="es-MX" sz="1400" b="0" i="1" smtClean="0">
                              <a:solidFill>
                                <a:srgbClr val="000066"/>
                              </a:solidFill>
                              <a:latin typeface="Cambria Math" panose="02040503050406030204" pitchFamily="18" charset="0"/>
                            </a:rPr>
                          </m:ctrlPr>
                        </m:fPr>
                        <m:num>
                          <m:d>
                            <m:dPr>
                              <m:begChr m:val="|"/>
                              <m:endChr m:val="|"/>
                              <m:ctrlPr>
                                <a:rPr lang="es-MX" sz="1400" b="0" i="1" smtClean="0">
                                  <a:solidFill>
                                    <a:srgbClr val="000066"/>
                                  </a:solidFill>
                                  <a:latin typeface="Cambria Math" panose="02040503050406030204" pitchFamily="18" charset="0"/>
                                </a:rPr>
                              </m:ctrlPr>
                            </m:dPr>
                            <m:e>
                              <m:sSub>
                                <m:sSubPr>
                                  <m:ctrlPr>
                                    <a:rPr lang="es-MX" sz="1400" i="1">
                                      <a:solidFill>
                                        <a:srgbClr val="000066"/>
                                      </a:solidFill>
                                      <a:latin typeface="Cambria Math" panose="02040503050406030204" pitchFamily="18" charset="0"/>
                                    </a:rPr>
                                  </m:ctrlPr>
                                </m:sSubPr>
                                <m:e>
                                  <m:r>
                                    <a:rPr lang="es-MX" sz="1400" i="1">
                                      <a:solidFill>
                                        <a:srgbClr val="000066"/>
                                      </a:solidFill>
                                      <a:latin typeface="Cambria Math"/>
                                    </a:rPr>
                                    <m:t>𝑉</m:t>
                                  </m:r>
                                </m:e>
                                <m:sub>
                                  <m:r>
                                    <a:rPr lang="es-MX" sz="1400" i="1">
                                      <a:solidFill>
                                        <a:srgbClr val="000066"/>
                                      </a:solidFill>
                                      <a:latin typeface="Cambria Math"/>
                                    </a:rPr>
                                    <m:t>𝑃</m:t>
                                  </m:r>
                                </m:sub>
                              </m:sSub>
                              <m:r>
                                <a:rPr lang="es-MX" sz="1400" b="0" i="1" smtClean="0">
                                  <a:solidFill>
                                    <a:srgbClr val="000066"/>
                                  </a:solidFill>
                                  <a:latin typeface="Cambria Math"/>
                                </a:rPr>
                                <m:t>−</m:t>
                              </m:r>
                              <m:sSub>
                                <m:sSubPr>
                                  <m:ctrlPr>
                                    <a:rPr lang="es-MX" sz="1400" b="0" i="1" smtClean="0">
                                      <a:solidFill>
                                        <a:srgbClr val="000066"/>
                                      </a:solidFill>
                                      <a:latin typeface="Cambria Math" panose="02040503050406030204" pitchFamily="18" charset="0"/>
                                    </a:rPr>
                                  </m:ctrlPr>
                                </m:sSubPr>
                                <m:e>
                                  <m:r>
                                    <a:rPr lang="es-MX" sz="1400" b="0" i="1" smtClean="0">
                                      <a:solidFill>
                                        <a:srgbClr val="000066"/>
                                      </a:solidFill>
                                      <a:latin typeface="Cambria Math"/>
                                    </a:rPr>
                                    <m:t>𝑉</m:t>
                                  </m:r>
                                </m:e>
                                <m:sub>
                                  <m:r>
                                    <a:rPr lang="es-MX" sz="1400" b="0" i="1" smtClean="0">
                                      <a:solidFill>
                                        <a:srgbClr val="000066"/>
                                      </a:solidFill>
                                      <a:latin typeface="Cambria Math"/>
                                    </a:rPr>
                                    <m:t>𝐿</m:t>
                                  </m:r>
                                </m:sub>
                              </m:sSub>
                            </m:e>
                          </m:d>
                        </m:num>
                        <m:den>
                          <m:sSub>
                            <m:sSubPr>
                              <m:ctrlPr>
                                <a:rPr lang="es-MX" sz="1400" b="0" i="1" smtClean="0">
                                  <a:solidFill>
                                    <a:srgbClr val="000066"/>
                                  </a:solidFill>
                                  <a:latin typeface="Cambria Math" panose="02040503050406030204" pitchFamily="18" charset="0"/>
                                </a:rPr>
                              </m:ctrlPr>
                            </m:sSubPr>
                            <m:e>
                              <m:r>
                                <a:rPr lang="es-MX" sz="1400" b="0" i="1" smtClean="0">
                                  <a:solidFill>
                                    <a:srgbClr val="000066"/>
                                  </a:solidFill>
                                  <a:latin typeface="Cambria Math"/>
                                </a:rPr>
                                <m:t>𝑉</m:t>
                              </m:r>
                            </m:e>
                            <m:sub>
                              <m:r>
                                <a:rPr lang="es-MX" sz="1400" b="0" i="1" smtClean="0">
                                  <a:solidFill>
                                    <a:srgbClr val="000066"/>
                                  </a:solidFill>
                                  <a:latin typeface="Cambria Math"/>
                                </a:rPr>
                                <m:t>𝑃</m:t>
                              </m:r>
                            </m:sub>
                          </m:sSub>
                        </m:den>
                      </m:f>
                      <m:r>
                        <a:rPr lang="es-MX" sz="1400" b="0" i="1" smtClean="0">
                          <a:solidFill>
                            <a:srgbClr val="000066"/>
                          </a:solidFill>
                          <a:latin typeface="Cambria Math"/>
                        </a:rPr>
                        <m:t>𝑥</m:t>
                      </m:r>
                      <m:r>
                        <a:rPr lang="es-MX" sz="1400" b="0" i="1" smtClean="0">
                          <a:solidFill>
                            <a:srgbClr val="000066"/>
                          </a:solidFill>
                          <a:latin typeface="Cambria Math"/>
                        </a:rPr>
                        <m:t>100</m:t>
                      </m:r>
                    </m:oMath>
                  </m:oMathPara>
                </a14:m>
                <a:endParaRPr lang="es-MX" sz="1400" dirty="0">
                  <a:solidFill>
                    <a:srgbClr val="000066"/>
                  </a:solidFill>
                </a:endParaRPr>
              </a:p>
            </p:txBody>
          </p:sp>
        </mc:Choice>
        <mc:Fallback xmlns="">
          <p:sp>
            <p:nvSpPr>
              <p:cNvPr id="3" name="2 CuadroTexto"/>
              <p:cNvSpPr txBox="1">
                <a:spLocks noRot="1" noChangeAspect="1" noMove="1" noResize="1" noEditPoints="1" noAdjustHandles="1" noChangeArrowheads="1" noChangeShapeType="1" noTextEdit="1"/>
              </p:cNvSpPr>
              <p:nvPr/>
            </p:nvSpPr>
            <p:spPr>
              <a:xfrm>
                <a:off x="5658733" y="5117188"/>
                <a:ext cx="2494850" cy="544060"/>
              </a:xfrm>
              <a:prstGeom prst="rect">
                <a:avLst/>
              </a:prstGeom>
              <a:blipFill rotWithShape="0">
                <a:blip r:embed="rId4"/>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 name="3 CuadroTexto"/>
              <p:cNvSpPr txBox="1"/>
              <p:nvPr/>
            </p:nvSpPr>
            <p:spPr>
              <a:xfrm>
                <a:off x="5887668" y="5764804"/>
                <a:ext cx="2015167" cy="307777"/>
              </a:xfrm>
              <a:prstGeom prst="rect">
                <a:avLst/>
              </a:prstGeom>
              <a:solidFill>
                <a:srgbClr val="99FF66"/>
              </a:solidFill>
              <a:ln>
                <a:solidFill>
                  <a:srgbClr val="00B050"/>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s-MX" sz="1400" b="1" i="1" smtClean="0">
                          <a:solidFill>
                            <a:srgbClr val="000066"/>
                          </a:solidFill>
                          <a:latin typeface="Cambria Math"/>
                        </a:rPr>
                        <m:t>% </m:t>
                      </m:r>
                      <m:r>
                        <a:rPr lang="es-MX" sz="1400" b="1" i="1" smtClean="0">
                          <a:solidFill>
                            <a:srgbClr val="000066"/>
                          </a:solidFill>
                          <a:latin typeface="Cambria Math"/>
                        </a:rPr>
                        <m:t>𝒅𝒆</m:t>
                      </m:r>
                      <m:r>
                        <a:rPr lang="es-MX" sz="1400" b="1" i="1" smtClean="0">
                          <a:solidFill>
                            <a:srgbClr val="000066"/>
                          </a:solidFill>
                          <a:latin typeface="Cambria Math"/>
                        </a:rPr>
                        <m:t> </m:t>
                      </m:r>
                      <m:r>
                        <a:rPr lang="es-MX" sz="1400" b="1" i="1" smtClean="0">
                          <a:solidFill>
                            <a:srgbClr val="000066"/>
                          </a:solidFill>
                          <a:latin typeface="Cambria Math"/>
                        </a:rPr>
                        <m:t>𝒆𝒓𝒓𝒐𝒓</m:t>
                      </m:r>
                      <m:r>
                        <a:rPr lang="es-MX" sz="1400" b="1" i="1" smtClean="0">
                          <a:solidFill>
                            <a:srgbClr val="000066"/>
                          </a:solidFill>
                          <a:latin typeface="Cambria Math"/>
                        </a:rPr>
                        <m:t>=</m:t>
                      </m:r>
                      <m:r>
                        <a:rPr lang="es-MX" sz="1400" b="1" i="1" smtClean="0">
                          <a:solidFill>
                            <a:srgbClr val="000066"/>
                          </a:solidFill>
                          <a:latin typeface="Cambria Math"/>
                        </a:rPr>
                        <m:t>𝟎</m:t>
                      </m:r>
                      <m:r>
                        <a:rPr lang="es-MX" sz="1400" b="1" i="1" smtClean="0">
                          <a:solidFill>
                            <a:srgbClr val="000066"/>
                          </a:solidFill>
                          <a:latin typeface="Cambria Math"/>
                        </a:rPr>
                        <m:t>.</m:t>
                      </m:r>
                      <m:r>
                        <a:rPr lang="es-MX" sz="1400" b="1" i="1" smtClean="0">
                          <a:solidFill>
                            <a:srgbClr val="000066"/>
                          </a:solidFill>
                          <a:latin typeface="Cambria Math"/>
                        </a:rPr>
                        <m:t>𝟐𝟕𝟐𝟗</m:t>
                      </m:r>
                    </m:oMath>
                  </m:oMathPara>
                </a14:m>
                <a:endParaRPr lang="es-MX" sz="1400" b="1" dirty="0">
                  <a:solidFill>
                    <a:srgbClr val="000066"/>
                  </a:solidFill>
                </a:endParaRPr>
              </a:p>
            </p:txBody>
          </p:sp>
        </mc:Choice>
        <mc:Fallback xmlns="">
          <p:sp>
            <p:nvSpPr>
              <p:cNvPr id="4" name="3 CuadroTexto"/>
              <p:cNvSpPr txBox="1">
                <a:spLocks noRot="1" noChangeAspect="1" noMove="1" noResize="1" noEditPoints="1" noAdjustHandles="1" noChangeArrowheads="1" noChangeShapeType="1" noTextEdit="1"/>
              </p:cNvSpPr>
              <p:nvPr/>
            </p:nvSpPr>
            <p:spPr>
              <a:xfrm>
                <a:off x="5887668" y="5764804"/>
                <a:ext cx="2015167" cy="307777"/>
              </a:xfrm>
              <a:prstGeom prst="rect">
                <a:avLst/>
              </a:prstGeom>
              <a:blipFill rotWithShape="0">
                <a:blip r:embed="rId5"/>
                <a:stretch>
                  <a:fillRect/>
                </a:stretch>
              </a:blipFill>
              <a:ln>
                <a:solidFill>
                  <a:srgbClr val="00B050"/>
                </a:solidFill>
              </a:ln>
            </p:spPr>
            <p:txBody>
              <a:bodyPr/>
              <a:lstStyle/>
              <a:p>
                <a:r>
                  <a:rPr lang="es-MX">
                    <a:noFill/>
                  </a:rPr>
                  <a:t> </a:t>
                </a:r>
              </a:p>
            </p:txBody>
          </p:sp>
        </mc:Fallback>
      </mc:AlternateContent>
      <p:grpSp>
        <p:nvGrpSpPr>
          <p:cNvPr id="7" name="Grupo 6"/>
          <p:cNvGrpSpPr/>
          <p:nvPr/>
        </p:nvGrpSpPr>
        <p:grpSpPr>
          <a:xfrm>
            <a:off x="3687948" y="1412776"/>
            <a:ext cx="4333875" cy="2771775"/>
            <a:chOff x="3687948" y="1412776"/>
            <a:chExt cx="4333875" cy="2771775"/>
          </a:xfrm>
        </p:grpSpPr>
        <p:pic>
          <p:nvPicPr>
            <p:cNvPr id="5" name="Imagen 4"/>
            <p:cNvPicPr>
              <a:picLocks noChangeAspect="1"/>
            </p:cNvPicPr>
            <p:nvPr/>
          </p:nvPicPr>
          <p:blipFill>
            <a:blip r:embed="rId6">
              <a:clrChange>
                <a:clrFrom>
                  <a:srgbClr val="FFFFFF"/>
                </a:clrFrom>
                <a:clrTo>
                  <a:srgbClr val="FFFFFF">
                    <a:alpha val="0"/>
                  </a:srgbClr>
                </a:clrTo>
              </a:clrChange>
            </a:blip>
            <a:stretch>
              <a:fillRect/>
            </a:stretch>
          </p:blipFill>
          <p:spPr>
            <a:xfrm>
              <a:off x="3687948" y="1412776"/>
              <a:ext cx="4333875" cy="2771775"/>
            </a:xfrm>
            <a:prstGeom prst="rect">
              <a:avLst/>
            </a:prstGeom>
          </p:spPr>
        </p:pic>
        <p:sp>
          <p:nvSpPr>
            <p:cNvPr id="6" name="Rectángulo 5"/>
            <p:cNvSpPr/>
            <p:nvPr/>
          </p:nvSpPr>
          <p:spPr>
            <a:xfrm>
              <a:off x="7236296" y="3741590"/>
              <a:ext cx="564578" cy="246221"/>
            </a:xfrm>
            <a:prstGeom prst="rect">
              <a:avLst/>
            </a:prstGeom>
          </p:spPr>
          <p:txBody>
            <a:bodyPr wrap="none">
              <a:spAutoFit/>
            </a:bodyPr>
            <a:lstStyle/>
            <a:p>
              <a:r>
                <a:rPr lang="es-ES" sz="1000" b="1" dirty="0">
                  <a:latin typeface="Arial" panose="020B0604020202020204" pitchFamily="34" charset="0"/>
                  <a:cs typeface="Arial" panose="020B0604020202020204" pitchFamily="34" charset="0"/>
                </a:rPr>
                <a:t>I</a:t>
              </a:r>
              <a:r>
                <a:rPr lang="es-ES" sz="1000" b="1" baseline="30000" dirty="0">
                  <a:latin typeface="Arial" panose="020B0604020202020204" pitchFamily="34" charset="0"/>
                  <a:cs typeface="Arial" panose="020B0604020202020204" pitchFamily="34" charset="0"/>
                </a:rPr>
                <a:t>-2</a:t>
              </a:r>
              <a:r>
                <a:rPr lang="es-ES" sz="1000" dirty="0">
                  <a:latin typeface="Arial" panose="020B0604020202020204" pitchFamily="34" charset="0"/>
                  <a:cs typeface="Arial" panose="020B0604020202020204" pitchFamily="34" charset="0"/>
                </a:rPr>
                <a:t> [A</a:t>
              </a:r>
              <a:r>
                <a:rPr lang="es-ES" sz="1000" baseline="30000" dirty="0">
                  <a:latin typeface="Arial" panose="020B0604020202020204" pitchFamily="34" charset="0"/>
                  <a:cs typeface="Arial" panose="020B0604020202020204" pitchFamily="34" charset="0"/>
                </a:rPr>
                <a:t>-2</a:t>
              </a:r>
              <a:r>
                <a:rPr lang="es-ES" sz="1000" dirty="0">
                  <a:latin typeface="Arial" panose="020B0604020202020204" pitchFamily="34" charset="0"/>
                  <a:cs typeface="Arial" panose="020B0604020202020204" pitchFamily="34" charset="0"/>
                </a:rPr>
                <a:t>]</a:t>
              </a:r>
              <a:endParaRPr lang="es-MX" sz="1000" dirty="0">
                <a:latin typeface="Arial" panose="020B0604020202020204" pitchFamily="34" charset="0"/>
                <a:cs typeface="Arial" panose="020B0604020202020204" pitchFamily="34" charset="0"/>
              </a:endParaRPr>
            </a:p>
          </p:txBody>
        </p:sp>
        <p:sp>
          <p:nvSpPr>
            <p:cNvPr id="50" name="Rectángulo 49"/>
            <p:cNvSpPr/>
            <p:nvPr/>
          </p:nvSpPr>
          <p:spPr>
            <a:xfrm>
              <a:off x="3947798" y="1728648"/>
              <a:ext cx="543739" cy="246221"/>
            </a:xfrm>
            <a:prstGeom prst="rect">
              <a:avLst/>
            </a:prstGeom>
          </p:spPr>
          <p:txBody>
            <a:bodyPr wrap="none">
              <a:spAutoFit/>
            </a:bodyPr>
            <a:lstStyle/>
            <a:p>
              <a:r>
                <a:rPr lang="es-ES" sz="1000" b="1" dirty="0">
                  <a:latin typeface="Arial" panose="020B0604020202020204" pitchFamily="34" charset="0"/>
                  <a:cs typeface="Arial" panose="020B0604020202020204" pitchFamily="34" charset="0"/>
                </a:rPr>
                <a:t>r</a:t>
              </a:r>
              <a:r>
                <a:rPr lang="es-ES" sz="1000" b="1" baseline="30000" dirty="0">
                  <a:latin typeface="Arial" panose="020B0604020202020204" pitchFamily="34" charset="0"/>
                  <a:cs typeface="Arial" panose="020B0604020202020204" pitchFamily="34" charset="0"/>
                </a:rPr>
                <a:t>2</a:t>
              </a:r>
              <a:r>
                <a:rPr lang="es-ES" sz="1000" dirty="0">
                  <a:latin typeface="Arial" panose="020B0604020202020204" pitchFamily="34" charset="0"/>
                  <a:cs typeface="Arial" panose="020B0604020202020204" pitchFamily="34" charset="0"/>
                </a:rPr>
                <a:t> [m</a:t>
              </a:r>
              <a:r>
                <a:rPr lang="es-ES" sz="1000" baseline="30000" dirty="0">
                  <a:latin typeface="Arial" panose="020B0604020202020204" pitchFamily="34" charset="0"/>
                  <a:cs typeface="Arial" panose="020B0604020202020204" pitchFamily="34" charset="0"/>
                </a:rPr>
                <a:t>2</a:t>
              </a:r>
              <a:r>
                <a:rPr lang="es-ES" sz="1000" dirty="0">
                  <a:latin typeface="Arial" panose="020B0604020202020204" pitchFamily="34" charset="0"/>
                  <a:cs typeface="Arial" panose="020B0604020202020204" pitchFamily="34" charset="0"/>
                </a:rPr>
                <a:t>]</a:t>
              </a:r>
              <a:endParaRPr lang="es-MX" sz="1000" dirty="0">
                <a:latin typeface="Arial" panose="020B0604020202020204" pitchFamily="34" charset="0"/>
                <a:cs typeface="Arial" panose="020B0604020202020204" pitchFamily="34" charset="0"/>
              </a:endParaRPr>
            </a:p>
          </p:txBody>
        </p:sp>
      </p:grpSp>
      <p:sp>
        <p:nvSpPr>
          <p:cNvPr id="39" name="Text Box 7">
            <a:extLst>
              <a:ext uri="{FF2B5EF4-FFF2-40B4-BE49-F238E27FC236}">
                <a16:creationId xmlns:a16="http://schemas.microsoft.com/office/drawing/2014/main" xmlns="" id="{DF5CDAC2-794E-45BB-8646-A00707594CCC}"/>
              </a:ext>
            </a:extLst>
          </p:cNvPr>
          <p:cNvSpPr txBox="1">
            <a:spLocks noChangeArrowheads="1"/>
          </p:cNvSpPr>
          <p:nvPr/>
        </p:nvSpPr>
        <p:spPr bwMode="auto">
          <a:xfrm>
            <a:off x="2411760" y="731722"/>
            <a:ext cx="4320480" cy="415498"/>
          </a:xfrm>
          <a:prstGeom prst="rect">
            <a:avLst/>
          </a:prstGeom>
          <a:noFill/>
          <a:ln w="9525">
            <a:noFill/>
            <a:miter lim="800000"/>
            <a:headEnd/>
            <a:tailEnd/>
          </a:ln>
          <a:effectLst/>
        </p:spPr>
        <p:txBody>
          <a:bodyPr wrap="square">
            <a:spAutoFit/>
          </a:bodyPr>
          <a:lstStyle/>
          <a:p>
            <a:pPr>
              <a:spcBef>
                <a:spcPct val="50000"/>
              </a:spcBef>
            </a:pPr>
            <a:r>
              <a:rPr lang="es-ES" sz="2100" b="1" dirty="0">
                <a:solidFill>
                  <a:srgbClr val="000099"/>
                </a:solidFill>
                <a:latin typeface="Arial" charset="0"/>
              </a:rPr>
              <a:t>Cálculos y resultados con </a:t>
            </a:r>
            <a:r>
              <a:rPr lang="es-ES" sz="2100" b="1" dirty="0" err="1">
                <a:solidFill>
                  <a:srgbClr val="000099"/>
                </a:solidFill>
                <a:latin typeface="Arial" charset="0"/>
              </a:rPr>
              <a:t>V</a:t>
            </a:r>
            <a:r>
              <a:rPr lang="es-ES" sz="2100" b="1" baseline="-25000" dirty="0" err="1">
                <a:solidFill>
                  <a:srgbClr val="000099"/>
                </a:solidFill>
                <a:latin typeface="Arial" charset="0"/>
              </a:rPr>
              <a:t>cte</a:t>
            </a:r>
            <a:endParaRPr lang="es-ES" sz="2100" b="1" u="sng" baseline="-25000"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132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132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7" presetClass="entr" presetSubtype="8" fill="hold" grpId="0" nodeType="clickEffect">
                                  <p:stCondLst>
                                    <p:cond delay="0"/>
                                  </p:stCondLst>
                                  <p:childTnLst>
                                    <p:set>
                                      <p:cBhvr>
                                        <p:cTn id="12" dur="1" fill="hold">
                                          <p:stCondLst>
                                            <p:cond delay="0"/>
                                          </p:stCondLst>
                                        </p:cTn>
                                        <p:tgtEl>
                                          <p:spTgt spid="113222"/>
                                        </p:tgtEl>
                                        <p:attrNameLst>
                                          <p:attrName>style.visibility</p:attrName>
                                        </p:attrNameLst>
                                      </p:cBhvr>
                                      <p:to>
                                        <p:strVal val="visible"/>
                                      </p:to>
                                    </p:set>
                                    <p:anim calcmode="lin" valueType="num">
                                      <p:cBhvr>
                                        <p:cTn id="13" dur="500" fill="hold"/>
                                        <p:tgtEl>
                                          <p:spTgt spid="113222"/>
                                        </p:tgtEl>
                                        <p:attrNameLst>
                                          <p:attrName>ppt_x</p:attrName>
                                        </p:attrNameLst>
                                      </p:cBhvr>
                                      <p:tavLst>
                                        <p:tav tm="0">
                                          <p:val>
                                            <p:strVal val="#ppt_x-#ppt_w/2"/>
                                          </p:val>
                                        </p:tav>
                                        <p:tav tm="100000">
                                          <p:val>
                                            <p:strVal val="#ppt_x"/>
                                          </p:val>
                                        </p:tav>
                                      </p:tavLst>
                                    </p:anim>
                                    <p:anim calcmode="lin" valueType="num">
                                      <p:cBhvr>
                                        <p:cTn id="14" dur="500" fill="hold"/>
                                        <p:tgtEl>
                                          <p:spTgt spid="113222"/>
                                        </p:tgtEl>
                                        <p:attrNameLst>
                                          <p:attrName>ppt_y</p:attrName>
                                        </p:attrNameLst>
                                      </p:cBhvr>
                                      <p:tavLst>
                                        <p:tav tm="0">
                                          <p:val>
                                            <p:strVal val="#ppt_y"/>
                                          </p:val>
                                        </p:tav>
                                        <p:tav tm="100000">
                                          <p:val>
                                            <p:strVal val="#ppt_y"/>
                                          </p:val>
                                        </p:tav>
                                      </p:tavLst>
                                    </p:anim>
                                    <p:anim calcmode="lin" valueType="num">
                                      <p:cBhvr>
                                        <p:cTn id="15" dur="500" fill="hold"/>
                                        <p:tgtEl>
                                          <p:spTgt spid="113222"/>
                                        </p:tgtEl>
                                        <p:attrNameLst>
                                          <p:attrName>ppt_w</p:attrName>
                                        </p:attrNameLst>
                                      </p:cBhvr>
                                      <p:tavLst>
                                        <p:tav tm="0">
                                          <p:val>
                                            <p:fltVal val="0"/>
                                          </p:val>
                                        </p:tav>
                                        <p:tav tm="100000">
                                          <p:val>
                                            <p:strVal val="#ppt_w"/>
                                          </p:val>
                                        </p:tav>
                                      </p:tavLst>
                                    </p:anim>
                                    <p:anim calcmode="lin" valueType="num">
                                      <p:cBhvr>
                                        <p:cTn id="16" dur="500" fill="hold"/>
                                        <p:tgtEl>
                                          <p:spTgt spid="113222"/>
                                        </p:tgtEl>
                                        <p:attrNameLst>
                                          <p:attrName>ppt_h</p:attrName>
                                        </p:attrNameLst>
                                      </p:cBhvr>
                                      <p:tavLst>
                                        <p:tav tm="0">
                                          <p:val>
                                            <p:strVal val="#ppt_h"/>
                                          </p:val>
                                        </p:tav>
                                        <p:tav tm="100000">
                                          <p:val>
                                            <p:strVal val="#ppt_h"/>
                                          </p:val>
                                        </p:tav>
                                      </p:tavLst>
                                    </p:anim>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1322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10"/>
                                        </p:tgtEl>
                                        <p:attrNameLst>
                                          <p:attrName>style.visibility</p:attrName>
                                        </p:attrNameLst>
                                      </p:cBhvr>
                                      <p:to>
                                        <p:strVal val="visible"/>
                                      </p:to>
                                    </p:set>
                                    <p:animEffect transition="in" filter="fade">
                                      <p:cBhvr>
                                        <p:cTn id="29" dur="500"/>
                                        <p:tgtEl>
                                          <p:spTgt spid="110"/>
                                        </p:tgtEl>
                                      </p:cBhvr>
                                    </p:animEffect>
                                  </p:childTnLst>
                                </p:cTn>
                              </p:par>
                            </p:childTnLst>
                          </p:cTn>
                        </p:par>
                      </p:childTnLst>
                    </p:cTn>
                  </p:par>
                  <p:par>
                    <p:cTn id="30" fill="hold">
                      <p:stCondLst>
                        <p:cond delay="indefinite"/>
                      </p:stCondLst>
                      <p:childTnLst>
                        <p:par>
                          <p:cTn id="31" fill="hold">
                            <p:stCondLst>
                              <p:cond delay="0"/>
                            </p:stCondLst>
                            <p:childTnLst>
                              <p:par>
                                <p:cTn id="32" presetID="17" presetClass="entr" presetSubtype="8" fill="hold" grpId="0" nodeType="clickEffect">
                                  <p:stCondLst>
                                    <p:cond delay="0"/>
                                  </p:stCondLst>
                                  <p:childTnLst>
                                    <p:set>
                                      <p:cBhvr>
                                        <p:cTn id="33" dur="1" fill="hold">
                                          <p:stCondLst>
                                            <p:cond delay="0"/>
                                          </p:stCondLst>
                                        </p:cTn>
                                        <p:tgtEl>
                                          <p:spTgt spid="113229"/>
                                        </p:tgtEl>
                                        <p:attrNameLst>
                                          <p:attrName>style.visibility</p:attrName>
                                        </p:attrNameLst>
                                      </p:cBhvr>
                                      <p:to>
                                        <p:strVal val="visible"/>
                                      </p:to>
                                    </p:set>
                                    <p:anim calcmode="lin" valueType="num">
                                      <p:cBhvr>
                                        <p:cTn id="34" dur="500" fill="hold"/>
                                        <p:tgtEl>
                                          <p:spTgt spid="113229"/>
                                        </p:tgtEl>
                                        <p:attrNameLst>
                                          <p:attrName>ppt_x</p:attrName>
                                        </p:attrNameLst>
                                      </p:cBhvr>
                                      <p:tavLst>
                                        <p:tav tm="0">
                                          <p:val>
                                            <p:strVal val="#ppt_x-#ppt_w/2"/>
                                          </p:val>
                                        </p:tav>
                                        <p:tav tm="100000">
                                          <p:val>
                                            <p:strVal val="#ppt_x"/>
                                          </p:val>
                                        </p:tav>
                                      </p:tavLst>
                                    </p:anim>
                                    <p:anim calcmode="lin" valueType="num">
                                      <p:cBhvr>
                                        <p:cTn id="35" dur="500" fill="hold"/>
                                        <p:tgtEl>
                                          <p:spTgt spid="113229"/>
                                        </p:tgtEl>
                                        <p:attrNameLst>
                                          <p:attrName>ppt_y</p:attrName>
                                        </p:attrNameLst>
                                      </p:cBhvr>
                                      <p:tavLst>
                                        <p:tav tm="0">
                                          <p:val>
                                            <p:strVal val="#ppt_y"/>
                                          </p:val>
                                        </p:tav>
                                        <p:tav tm="100000">
                                          <p:val>
                                            <p:strVal val="#ppt_y"/>
                                          </p:val>
                                        </p:tav>
                                      </p:tavLst>
                                    </p:anim>
                                    <p:anim calcmode="lin" valueType="num">
                                      <p:cBhvr>
                                        <p:cTn id="36" dur="500" fill="hold"/>
                                        <p:tgtEl>
                                          <p:spTgt spid="113229"/>
                                        </p:tgtEl>
                                        <p:attrNameLst>
                                          <p:attrName>ppt_w</p:attrName>
                                        </p:attrNameLst>
                                      </p:cBhvr>
                                      <p:tavLst>
                                        <p:tav tm="0">
                                          <p:val>
                                            <p:fltVal val="0"/>
                                          </p:val>
                                        </p:tav>
                                        <p:tav tm="100000">
                                          <p:val>
                                            <p:strVal val="#ppt_w"/>
                                          </p:val>
                                        </p:tav>
                                      </p:tavLst>
                                    </p:anim>
                                    <p:anim calcmode="lin" valueType="num">
                                      <p:cBhvr>
                                        <p:cTn id="37" dur="500" fill="hold"/>
                                        <p:tgtEl>
                                          <p:spTgt spid="113229"/>
                                        </p:tgtEl>
                                        <p:attrNameLst>
                                          <p:attrName>ppt_h</p:attrName>
                                        </p:attrNameLst>
                                      </p:cBhvr>
                                      <p:tavLst>
                                        <p:tav tm="0">
                                          <p:val>
                                            <p:strVal val="#ppt_h"/>
                                          </p:val>
                                        </p:tav>
                                        <p:tav tm="100000">
                                          <p:val>
                                            <p:strVal val="#ppt_h"/>
                                          </p:val>
                                        </p:tav>
                                      </p:tavLst>
                                    </p:anim>
                                  </p:childTnLst>
                                </p:cTn>
                              </p:par>
                            </p:childTnLst>
                          </p:cTn>
                        </p:par>
                        <p:par>
                          <p:cTn id="38" fill="hold">
                            <p:stCondLst>
                              <p:cond delay="500"/>
                            </p:stCondLst>
                            <p:childTnLst>
                              <p:par>
                                <p:cTn id="39" presetID="10" presetClass="entr" presetSubtype="0" fill="hold" grpId="0" nodeType="afterEffect">
                                  <p:stCondLst>
                                    <p:cond delay="0"/>
                                  </p:stCondLst>
                                  <p:childTnLst>
                                    <p:set>
                                      <p:cBhvr>
                                        <p:cTn id="40" dur="1" fill="hold">
                                          <p:stCondLst>
                                            <p:cond delay="0"/>
                                          </p:stCondLst>
                                        </p:cTn>
                                        <p:tgtEl>
                                          <p:spTgt spid="111"/>
                                        </p:tgtEl>
                                        <p:attrNameLst>
                                          <p:attrName>style.visibility</p:attrName>
                                        </p:attrNameLst>
                                      </p:cBhvr>
                                      <p:to>
                                        <p:strVal val="visible"/>
                                      </p:to>
                                    </p:set>
                                    <p:animEffect transition="in" filter="fade">
                                      <p:cBhvr>
                                        <p:cTn id="41" dur="500"/>
                                        <p:tgtEl>
                                          <p:spTgt spid="111"/>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fade">
                                      <p:cBhvr>
                                        <p:cTn id="46" dur="500"/>
                                        <p:tgtEl>
                                          <p:spTgt spid="3"/>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4"/>
                                        </p:tgtEl>
                                        <p:attrNameLst>
                                          <p:attrName>style.visibility</p:attrName>
                                        </p:attrNameLst>
                                      </p:cBhvr>
                                      <p:to>
                                        <p:strVal val="visible"/>
                                      </p:to>
                                    </p:set>
                                    <p:animEffect transition="in" filter="fade">
                                      <p:cBhvr>
                                        <p:cTn id="5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216" grpId="0" autoUpdateAnimBg="0"/>
      <p:bldP spid="113217" grpId="0" autoUpdateAnimBg="0"/>
      <p:bldP spid="113222" grpId="0" animBg="1"/>
      <p:bldP spid="113227" grpId="0" autoUpdateAnimBg="0"/>
      <p:bldP spid="113229" grpId="0" animBg="1"/>
      <p:bldP spid="110" grpId="0"/>
      <p:bldP spid="111" grpId="0"/>
      <p:bldP spid="3" grpId="0"/>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7221" name="Group 5"/>
          <p:cNvGrpSpPr>
            <a:grpSpLocks/>
          </p:cNvGrpSpPr>
          <p:nvPr/>
        </p:nvGrpSpPr>
        <p:grpSpPr bwMode="auto">
          <a:xfrm>
            <a:off x="1331641" y="1798136"/>
            <a:ext cx="862013" cy="1855788"/>
            <a:chOff x="672" y="1916"/>
            <a:chExt cx="543" cy="1169"/>
          </a:xfrm>
        </p:grpSpPr>
        <p:sp>
          <p:nvSpPr>
            <p:cNvPr id="137244" name="Rectangle 28"/>
            <p:cNvSpPr>
              <a:spLocks noChangeArrowheads="1"/>
            </p:cNvSpPr>
            <p:nvPr/>
          </p:nvSpPr>
          <p:spPr bwMode="auto">
            <a:xfrm>
              <a:off x="943" y="2968"/>
              <a:ext cx="272" cy="117"/>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102</a:t>
              </a:r>
            </a:p>
          </p:txBody>
        </p:sp>
        <p:sp>
          <p:nvSpPr>
            <p:cNvPr id="137245" name="Rectangle 29"/>
            <p:cNvSpPr>
              <a:spLocks noChangeArrowheads="1"/>
            </p:cNvSpPr>
            <p:nvPr/>
          </p:nvSpPr>
          <p:spPr bwMode="auto">
            <a:xfrm>
              <a:off x="672" y="2968"/>
              <a:ext cx="272" cy="117"/>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7.0</a:t>
              </a:r>
            </a:p>
          </p:txBody>
        </p:sp>
        <p:sp>
          <p:nvSpPr>
            <p:cNvPr id="137246" name="Rectangle 30"/>
            <p:cNvSpPr>
              <a:spLocks noChangeArrowheads="1"/>
            </p:cNvSpPr>
            <p:nvPr/>
          </p:nvSpPr>
          <p:spPr bwMode="auto">
            <a:xfrm>
              <a:off x="943" y="2852"/>
              <a:ext cx="272" cy="116"/>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120</a:t>
              </a:r>
            </a:p>
          </p:txBody>
        </p:sp>
        <p:sp>
          <p:nvSpPr>
            <p:cNvPr id="137247" name="Rectangle 31"/>
            <p:cNvSpPr>
              <a:spLocks noChangeArrowheads="1"/>
            </p:cNvSpPr>
            <p:nvPr/>
          </p:nvSpPr>
          <p:spPr bwMode="auto">
            <a:xfrm>
              <a:off x="672" y="2852"/>
              <a:ext cx="272" cy="116"/>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7.5</a:t>
              </a:r>
            </a:p>
          </p:txBody>
        </p:sp>
        <p:sp>
          <p:nvSpPr>
            <p:cNvPr id="137248" name="Rectangle 32"/>
            <p:cNvSpPr>
              <a:spLocks noChangeArrowheads="1"/>
            </p:cNvSpPr>
            <p:nvPr/>
          </p:nvSpPr>
          <p:spPr bwMode="auto">
            <a:xfrm>
              <a:off x="943" y="2735"/>
              <a:ext cx="272" cy="117"/>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140</a:t>
              </a:r>
            </a:p>
          </p:txBody>
        </p:sp>
        <p:sp>
          <p:nvSpPr>
            <p:cNvPr id="137249" name="Rectangle 33"/>
            <p:cNvSpPr>
              <a:spLocks noChangeArrowheads="1"/>
            </p:cNvSpPr>
            <p:nvPr/>
          </p:nvSpPr>
          <p:spPr bwMode="auto">
            <a:xfrm>
              <a:off x="672" y="2735"/>
              <a:ext cx="272" cy="117"/>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8.0</a:t>
              </a:r>
            </a:p>
          </p:txBody>
        </p:sp>
        <p:sp>
          <p:nvSpPr>
            <p:cNvPr id="137250" name="Rectangle 34"/>
            <p:cNvSpPr>
              <a:spLocks noChangeArrowheads="1"/>
            </p:cNvSpPr>
            <p:nvPr/>
          </p:nvSpPr>
          <p:spPr bwMode="auto">
            <a:xfrm>
              <a:off x="943" y="2618"/>
              <a:ext cx="272" cy="117"/>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dirty="0">
                  <a:solidFill>
                    <a:srgbClr val="000066"/>
                  </a:solidFill>
                  <a:latin typeface="Arial" charset="0"/>
                </a:rPr>
                <a:t>160</a:t>
              </a:r>
            </a:p>
          </p:txBody>
        </p:sp>
        <p:sp>
          <p:nvSpPr>
            <p:cNvPr id="137251" name="Rectangle 35"/>
            <p:cNvSpPr>
              <a:spLocks noChangeArrowheads="1"/>
            </p:cNvSpPr>
            <p:nvPr/>
          </p:nvSpPr>
          <p:spPr bwMode="auto">
            <a:xfrm>
              <a:off x="672" y="2618"/>
              <a:ext cx="272" cy="117"/>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8.5</a:t>
              </a:r>
            </a:p>
          </p:txBody>
        </p:sp>
        <p:sp>
          <p:nvSpPr>
            <p:cNvPr id="137252" name="Rectangle 36"/>
            <p:cNvSpPr>
              <a:spLocks noChangeArrowheads="1"/>
            </p:cNvSpPr>
            <p:nvPr/>
          </p:nvSpPr>
          <p:spPr bwMode="auto">
            <a:xfrm>
              <a:off x="943" y="2502"/>
              <a:ext cx="272" cy="116"/>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180</a:t>
              </a:r>
            </a:p>
          </p:txBody>
        </p:sp>
        <p:sp>
          <p:nvSpPr>
            <p:cNvPr id="137253" name="Rectangle 37"/>
            <p:cNvSpPr>
              <a:spLocks noChangeArrowheads="1"/>
            </p:cNvSpPr>
            <p:nvPr/>
          </p:nvSpPr>
          <p:spPr bwMode="auto">
            <a:xfrm>
              <a:off x="672" y="2502"/>
              <a:ext cx="272" cy="116"/>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9.0</a:t>
              </a:r>
            </a:p>
          </p:txBody>
        </p:sp>
        <p:sp>
          <p:nvSpPr>
            <p:cNvPr id="137254" name="Rectangle 38"/>
            <p:cNvSpPr>
              <a:spLocks noChangeArrowheads="1"/>
            </p:cNvSpPr>
            <p:nvPr/>
          </p:nvSpPr>
          <p:spPr bwMode="auto">
            <a:xfrm>
              <a:off x="943" y="2385"/>
              <a:ext cx="272" cy="117"/>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200</a:t>
              </a:r>
            </a:p>
          </p:txBody>
        </p:sp>
        <p:sp>
          <p:nvSpPr>
            <p:cNvPr id="137255" name="Rectangle 39"/>
            <p:cNvSpPr>
              <a:spLocks noChangeArrowheads="1"/>
            </p:cNvSpPr>
            <p:nvPr/>
          </p:nvSpPr>
          <p:spPr bwMode="auto">
            <a:xfrm>
              <a:off x="672" y="2385"/>
              <a:ext cx="272" cy="117"/>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9.5</a:t>
              </a:r>
            </a:p>
          </p:txBody>
        </p:sp>
        <p:sp>
          <p:nvSpPr>
            <p:cNvPr id="137256" name="Rectangle 40"/>
            <p:cNvSpPr>
              <a:spLocks noChangeArrowheads="1"/>
            </p:cNvSpPr>
            <p:nvPr/>
          </p:nvSpPr>
          <p:spPr bwMode="auto">
            <a:xfrm>
              <a:off x="943" y="2269"/>
              <a:ext cx="272" cy="116"/>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220</a:t>
              </a:r>
            </a:p>
          </p:txBody>
        </p:sp>
        <p:sp>
          <p:nvSpPr>
            <p:cNvPr id="137257" name="Rectangle 41"/>
            <p:cNvSpPr>
              <a:spLocks noChangeArrowheads="1"/>
            </p:cNvSpPr>
            <p:nvPr/>
          </p:nvSpPr>
          <p:spPr bwMode="auto">
            <a:xfrm>
              <a:off x="672" y="2269"/>
              <a:ext cx="272" cy="116"/>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10.0</a:t>
              </a:r>
            </a:p>
          </p:txBody>
        </p:sp>
        <p:sp>
          <p:nvSpPr>
            <p:cNvPr id="137258" name="Rectangle 42"/>
            <p:cNvSpPr>
              <a:spLocks noChangeArrowheads="1"/>
            </p:cNvSpPr>
            <p:nvPr/>
          </p:nvSpPr>
          <p:spPr bwMode="auto">
            <a:xfrm>
              <a:off x="943" y="2152"/>
              <a:ext cx="272" cy="117"/>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242</a:t>
              </a:r>
            </a:p>
          </p:txBody>
        </p:sp>
        <p:sp>
          <p:nvSpPr>
            <p:cNvPr id="137259" name="Rectangle 43"/>
            <p:cNvSpPr>
              <a:spLocks noChangeArrowheads="1"/>
            </p:cNvSpPr>
            <p:nvPr/>
          </p:nvSpPr>
          <p:spPr bwMode="auto">
            <a:xfrm>
              <a:off x="672" y="2152"/>
              <a:ext cx="272" cy="117"/>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10.5</a:t>
              </a:r>
            </a:p>
          </p:txBody>
        </p:sp>
        <p:sp>
          <p:nvSpPr>
            <p:cNvPr id="137260" name="Rectangle 44"/>
            <p:cNvSpPr>
              <a:spLocks noChangeArrowheads="1"/>
            </p:cNvSpPr>
            <p:nvPr/>
          </p:nvSpPr>
          <p:spPr bwMode="auto">
            <a:xfrm>
              <a:off x="943" y="2036"/>
              <a:ext cx="272" cy="116"/>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264</a:t>
              </a:r>
            </a:p>
          </p:txBody>
        </p:sp>
        <p:sp>
          <p:nvSpPr>
            <p:cNvPr id="137261" name="Rectangle 45"/>
            <p:cNvSpPr>
              <a:spLocks noChangeArrowheads="1"/>
            </p:cNvSpPr>
            <p:nvPr/>
          </p:nvSpPr>
          <p:spPr bwMode="auto">
            <a:xfrm>
              <a:off x="672" y="2036"/>
              <a:ext cx="272" cy="116"/>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11.0</a:t>
              </a:r>
            </a:p>
          </p:txBody>
        </p:sp>
        <p:sp>
          <p:nvSpPr>
            <p:cNvPr id="137262" name="Rectangle 46"/>
            <p:cNvSpPr>
              <a:spLocks noChangeArrowheads="1"/>
            </p:cNvSpPr>
            <p:nvPr/>
          </p:nvSpPr>
          <p:spPr bwMode="auto">
            <a:xfrm>
              <a:off x="943" y="1916"/>
              <a:ext cx="272" cy="120"/>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1200" dirty="0">
                  <a:solidFill>
                    <a:srgbClr val="000066"/>
                  </a:solidFill>
                  <a:latin typeface="+mj-lt"/>
                </a:rPr>
                <a:t>V</a:t>
              </a:r>
              <a:r>
                <a:rPr lang="es-ES" sz="1200" dirty="0">
                  <a:solidFill>
                    <a:srgbClr val="000066"/>
                  </a:solidFill>
                  <a:latin typeface="Arial" charset="0"/>
                </a:rPr>
                <a:t> [V]</a:t>
              </a:r>
            </a:p>
          </p:txBody>
        </p:sp>
        <p:sp>
          <p:nvSpPr>
            <p:cNvPr id="137263" name="Rectangle 47"/>
            <p:cNvSpPr>
              <a:spLocks noChangeArrowheads="1"/>
            </p:cNvSpPr>
            <p:nvPr/>
          </p:nvSpPr>
          <p:spPr bwMode="auto">
            <a:xfrm>
              <a:off x="672" y="1916"/>
              <a:ext cx="272" cy="120"/>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1000" dirty="0">
                  <a:solidFill>
                    <a:srgbClr val="000066"/>
                  </a:solidFill>
                  <a:latin typeface="Arial" charset="0"/>
                </a:rPr>
                <a:t>D [cm]</a:t>
              </a:r>
            </a:p>
          </p:txBody>
        </p:sp>
      </p:grpSp>
      <p:sp>
        <p:nvSpPr>
          <p:cNvPr id="137220" name="Text Box 4"/>
          <p:cNvSpPr txBox="1">
            <a:spLocks noChangeArrowheads="1"/>
          </p:cNvSpPr>
          <p:nvPr/>
        </p:nvSpPr>
        <p:spPr bwMode="auto">
          <a:xfrm>
            <a:off x="1404080" y="1512384"/>
            <a:ext cx="1106072" cy="221599"/>
          </a:xfrm>
          <a:prstGeom prst="rect">
            <a:avLst/>
          </a:prstGeom>
          <a:noFill/>
          <a:ln w="9525">
            <a:noFill/>
            <a:miter lim="800000"/>
            <a:headEnd/>
            <a:tailEnd/>
          </a:ln>
          <a:effectLst/>
        </p:spPr>
        <p:txBody>
          <a:bodyPr wrap="none" lIns="0" tIns="0" rIns="0" bIns="0">
            <a:spAutoFit/>
            <a:flatTx/>
          </a:bodyPr>
          <a:lstStyle/>
          <a:p>
            <a:pPr algn="just">
              <a:lnSpc>
                <a:spcPct val="120000"/>
              </a:lnSpc>
              <a:spcBef>
                <a:spcPct val="50000"/>
              </a:spcBef>
            </a:pPr>
            <a:r>
              <a:rPr lang="es-ES" sz="1200" b="1" dirty="0">
                <a:solidFill>
                  <a:srgbClr val="000066"/>
                </a:solidFill>
                <a:cs typeface="Times New Roman" pitchFamily="18" charset="0"/>
              </a:rPr>
              <a:t>I</a:t>
            </a:r>
            <a:r>
              <a:rPr lang="es-ES" sz="1200" dirty="0">
                <a:solidFill>
                  <a:srgbClr val="000066"/>
                </a:solidFill>
                <a:latin typeface="Arial" charset="0"/>
                <a:cs typeface="Times New Roman" pitchFamily="18" charset="0"/>
              </a:rPr>
              <a:t> = 1.2 [A] = cte.</a:t>
            </a:r>
            <a:endParaRPr lang="es-ES" sz="1200" dirty="0">
              <a:solidFill>
                <a:srgbClr val="000066"/>
              </a:solidFill>
              <a:latin typeface="Arial" charset="0"/>
            </a:endParaRPr>
          </a:p>
        </p:txBody>
      </p:sp>
      <p:sp>
        <p:nvSpPr>
          <p:cNvPr id="191" name="Text Box 7"/>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a:spcBef>
                <a:spcPct val="50000"/>
              </a:spcBef>
            </a:pPr>
            <a:r>
              <a:rPr lang="es-ES" sz="2100" b="1" dirty="0">
                <a:solidFill>
                  <a:srgbClr val="000099"/>
                </a:solidFill>
                <a:latin typeface="Arial" charset="0"/>
              </a:rPr>
              <a:t>Cálculos y resultados con </a:t>
            </a:r>
            <a:r>
              <a:rPr lang="es-ES" sz="2100" b="1" dirty="0" err="1">
                <a:solidFill>
                  <a:srgbClr val="000099"/>
                </a:solidFill>
                <a:latin typeface="Arial" charset="0"/>
              </a:rPr>
              <a:t>I</a:t>
            </a:r>
            <a:r>
              <a:rPr lang="es-ES" sz="2100" b="1" baseline="-25000" dirty="0" err="1">
                <a:solidFill>
                  <a:srgbClr val="000099"/>
                </a:solidFill>
                <a:latin typeface="Arial" charset="0"/>
              </a:rPr>
              <a:t>cte</a:t>
            </a:r>
            <a:endParaRPr lang="es-ES" sz="2100" b="1" u="sng"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37221"/>
                                        </p:tgtEl>
                                        <p:attrNameLst>
                                          <p:attrName>style.visibility</p:attrName>
                                        </p:attrNameLst>
                                      </p:cBhvr>
                                      <p:to>
                                        <p:strVal val="visible"/>
                                      </p:to>
                                    </p:set>
                                    <p:animEffect transition="in" filter="fade">
                                      <p:cBhvr>
                                        <p:cTn id="7" dur="500"/>
                                        <p:tgtEl>
                                          <p:spTgt spid="137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7221" name="Group 5"/>
          <p:cNvGrpSpPr>
            <a:grpSpLocks/>
          </p:cNvGrpSpPr>
          <p:nvPr/>
        </p:nvGrpSpPr>
        <p:grpSpPr bwMode="auto">
          <a:xfrm>
            <a:off x="1331640" y="1798136"/>
            <a:ext cx="1295400" cy="1855788"/>
            <a:chOff x="672" y="1916"/>
            <a:chExt cx="816" cy="1169"/>
          </a:xfrm>
        </p:grpSpPr>
        <p:sp>
          <p:nvSpPr>
            <p:cNvPr id="137226" name="Rectangle 10"/>
            <p:cNvSpPr>
              <a:spLocks noChangeArrowheads="1"/>
            </p:cNvSpPr>
            <p:nvPr/>
          </p:nvSpPr>
          <p:spPr bwMode="auto">
            <a:xfrm>
              <a:off x="944" y="2968"/>
              <a:ext cx="272" cy="117"/>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3.50</a:t>
              </a:r>
            </a:p>
          </p:txBody>
        </p:sp>
        <p:sp>
          <p:nvSpPr>
            <p:cNvPr id="137227" name="Rectangle 11"/>
            <p:cNvSpPr>
              <a:spLocks noChangeArrowheads="1"/>
            </p:cNvSpPr>
            <p:nvPr/>
          </p:nvSpPr>
          <p:spPr bwMode="auto">
            <a:xfrm>
              <a:off x="944" y="2852"/>
              <a:ext cx="272" cy="116"/>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3.75</a:t>
              </a:r>
            </a:p>
          </p:txBody>
        </p:sp>
        <p:sp>
          <p:nvSpPr>
            <p:cNvPr id="137228" name="Rectangle 12"/>
            <p:cNvSpPr>
              <a:spLocks noChangeArrowheads="1"/>
            </p:cNvSpPr>
            <p:nvPr/>
          </p:nvSpPr>
          <p:spPr bwMode="auto">
            <a:xfrm>
              <a:off x="944" y="2735"/>
              <a:ext cx="272" cy="117"/>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4.00</a:t>
              </a:r>
            </a:p>
          </p:txBody>
        </p:sp>
        <p:sp>
          <p:nvSpPr>
            <p:cNvPr id="137229" name="Rectangle 13"/>
            <p:cNvSpPr>
              <a:spLocks noChangeArrowheads="1"/>
            </p:cNvSpPr>
            <p:nvPr/>
          </p:nvSpPr>
          <p:spPr bwMode="auto">
            <a:xfrm>
              <a:off x="944" y="2618"/>
              <a:ext cx="272" cy="117"/>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4.25</a:t>
              </a:r>
            </a:p>
          </p:txBody>
        </p:sp>
        <p:sp>
          <p:nvSpPr>
            <p:cNvPr id="137230" name="Rectangle 14"/>
            <p:cNvSpPr>
              <a:spLocks noChangeArrowheads="1"/>
            </p:cNvSpPr>
            <p:nvPr/>
          </p:nvSpPr>
          <p:spPr bwMode="auto">
            <a:xfrm>
              <a:off x="944" y="2502"/>
              <a:ext cx="272" cy="116"/>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4.50</a:t>
              </a:r>
            </a:p>
          </p:txBody>
        </p:sp>
        <p:sp>
          <p:nvSpPr>
            <p:cNvPr id="137231" name="Rectangle 15"/>
            <p:cNvSpPr>
              <a:spLocks noChangeArrowheads="1"/>
            </p:cNvSpPr>
            <p:nvPr/>
          </p:nvSpPr>
          <p:spPr bwMode="auto">
            <a:xfrm>
              <a:off x="944" y="2385"/>
              <a:ext cx="272" cy="117"/>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4.75</a:t>
              </a:r>
            </a:p>
          </p:txBody>
        </p:sp>
        <p:sp>
          <p:nvSpPr>
            <p:cNvPr id="137232" name="Rectangle 16"/>
            <p:cNvSpPr>
              <a:spLocks noChangeArrowheads="1"/>
            </p:cNvSpPr>
            <p:nvPr/>
          </p:nvSpPr>
          <p:spPr bwMode="auto">
            <a:xfrm>
              <a:off x="944" y="2269"/>
              <a:ext cx="272" cy="116"/>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5.00</a:t>
              </a:r>
            </a:p>
          </p:txBody>
        </p:sp>
        <p:sp>
          <p:nvSpPr>
            <p:cNvPr id="137233" name="Rectangle 17"/>
            <p:cNvSpPr>
              <a:spLocks noChangeArrowheads="1"/>
            </p:cNvSpPr>
            <p:nvPr/>
          </p:nvSpPr>
          <p:spPr bwMode="auto">
            <a:xfrm>
              <a:off x="944" y="2152"/>
              <a:ext cx="272" cy="117"/>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5.25</a:t>
              </a:r>
            </a:p>
          </p:txBody>
        </p:sp>
        <p:sp>
          <p:nvSpPr>
            <p:cNvPr id="137234" name="Rectangle 18"/>
            <p:cNvSpPr>
              <a:spLocks noChangeArrowheads="1"/>
            </p:cNvSpPr>
            <p:nvPr/>
          </p:nvSpPr>
          <p:spPr bwMode="auto">
            <a:xfrm>
              <a:off x="944" y="2036"/>
              <a:ext cx="272" cy="116"/>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5.50</a:t>
              </a:r>
            </a:p>
          </p:txBody>
        </p:sp>
        <p:sp>
          <p:nvSpPr>
            <p:cNvPr id="137235" name="Rectangle 19"/>
            <p:cNvSpPr>
              <a:spLocks noChangeArrowheads="1"/>
            </p:cNvSpPr>
            <p:nvPr/>
          </p:nvSpPr>
          <p:spPr bwMode="auto">
            <a:xfrm>
              <a:off x="944" y="1916"/>
              <a:ext cx="272" cy="120"/>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1000" b="1">
                  <a:solidFill>
                    <a:srgbClr val="000066"/>
                  </a:solidFill>
                  <a:latin typeface="Arial" charset="0"/>
                </a:rPr>
                <a:t>r</a:t>
              </a:r>
              <a:r>
                <a:rPr lang="es-ES" sz="1000">
                  <a:solidFill>
                    <a:srgbClr val="000066"/>
                  </a:solidFill>
                  <a:latin typeface="Arial" charset="0"/>
                </a:rPr>
                <a:t> [cm]</a:t>
              </a:r>
            </a:p>
          </p:txBody>
        </p:sp>
        <p:sp>
          <p:nvSpPr>
            <p:cNvPr id="137244" name="Rectangle 28"/>
            <p:cNvSpPr>
              <a:spLocks noChangeArrowheads="1"/>
            </p:cNvSpPr>
            <p:nvPr/>
          </p:nvSpPr>
          <p:spPr bwMode="auto">
            <a:xfrm>
              <a:off x="1216" y="2968"/>
              <a:ext cx="272" cy="117"/>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102</a:t>
              </a:r>
            </a:p>
          </p:txBody>
        </p:sp>
        <p:sp>
          <p:nvSpPr>
            <p:cNvPr id="137245" name="Rectangle 29"/>
            <p:cNvSpPr>
              <a:spLocks noChangeArrowheads="1"/>
            </p:cNvSpPr>
            <p:nvPr/>
          </p:nvSpPr>
          <p:spPr bwMode="auto">
            <a:xfrm>
              <a:off x="672" y="2968"/>
              <a:ext cx="272" cy="117"/>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7.0</a:t>
              </a:r>
            </a:p>
          </p:txBody>
        </p:sp>
        <p:sp>
          <p:nvSpPr>
            <p:cNvPr id="137246" name="Rectangle 30"/>
            <p:cNvSpPr>
              <a:spLocks noChangeArrowheads="1"/>
            </p:cNvSpPr>
            <p:nvPr/>
          </p:nvSpPr>
          <p:spPr bwMode="auto">
            <a:xfrm>
              <a:off x="1216" y="2852"/>
              <a:ext cx="272" cy="116"/>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120</a:t>
              </a:r>
            </a:p>
          </p:txBody>
        </p:sp>
        <p:sp>
          <p:nvSpPr>
            <p:cNvPr id="137247" name="Rectangle 31"/>
            <p:cNvSpPr>
              <a:spLocks noChangeArrowheads="1"/>
            </p:cNvSpPr>
            <p:nvPr/>
          </p:nvSpPr>
          <p:spPr bwMode="auto">
            <a:xfrm>
              <a:off x="672" y="2852"/>
              <a:ext cx="272" cy="116"/>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7.5</a:t>
              </a:r>
            </a:p>
          </p:txBody>
        </p:sp>
        <p:sp>
          <p:nvSpPr>
            <p:cNvPr id="137248" name="Rectangle 32"/>
            <p:cNvSpPr>
              <a:spLocks noChangeArrowheads="1"/>
            </p:cNvSpPr>
            <p:nvPr/>
          </p:nvSpPr>
          <p:spPr bwMode="auto">
            <a:xfrm>
              <a:off x="1216" y="2735"/>
              <a:ext cx="272" cy="117"/>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140</a:t>
              </a:r>
            </a:p>
          </p:txBody>
        </p:sp>
        <p:sp>
          <p:nvSpPr>
            <p:cNvPr id="137249" name="Rectangle 33"/>
            <p:cNvSpPr>
              <a:spLocks noChangeArrowheads="1"/>
            </p:cNvSpPr>
            <p:nvPr/>
          </p:nvSpPr>
          <p:spPr bwMode="auto">
            <a:xfrm>
              <a:off x="672" y="2735"/>
              <a:ext cx="272" cy="117"/>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8.0</a:t>
              </a:r>
            </a:p>
          </p:txBody>
        </p:sp>
        <p:sp>
          <p:nvSpPr>
            <p:cNvPr id="137250" name="Rectangle 34"/>
            <p:cNvSpPr>
              <a:spLocks noChangeArrowheads="1"/>
            </p:cNvSpPr>
            <p:nvPr/>
          </p:nvSpPr>
          <p:spPr bwMode="auto">
            <a:xfrm>
              <a:off x="1216" y="2618"/>
              <a:ext cx="272" cy="117"/>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160</a:t>
              </a:r>
            </a:p>
          </p:txBody>
        </p:sp>
        <p:sp>
          <p:nvSpPr>
            <p:cNvPr id="137251" name="Rectangle 35"/>
            <p:cNvSpPr>
              <a:spLocks noChangeArrowheads="1"/>
            </p:cNvSpPr>
            <p:nvPr/>
          </p:nvSpPr>
          <p:spPr bwMode="auto">
            <a:xfrm>
              <a:off x="672" y="2618"/>
              <a:ext cx="272" cy="117"/>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8.5</a:t>
              </a:r>
            </a:p>
          </p:txBody>
        </p:sp>
        <p:sp>
          <p:nvSpPr>
            <p:cNvPr id="137252" name="Rectangle 36"/>
            <p:cNvSpPr>
              <a:spLocks noChangeArrowheads="1"/>
            </p:cNvSpPr>
            <p:nvPr/>
          </p:nvSpPr>
          <p:spPr bwMode="auto">
            <a:xfrm>
              <a:off x="1216" y="2502"/>
              <a:ext cx="272" cy="116"/>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180</a:t>
              </a:r>
            </a:p>
          </p:txBody>
        </p:sp>
        <p:sp>
          <p:nvSpPr>
            <p:cNvPr id="137253" name="Rectangle 37"/>
            <p:cNvSpPr>
              <a:spLocks noChangeArrowheads="1"/>
            </p:cNvSpPr>
            <p:nvPr/>
          </p:nvSpPr>
          <p:spPr bwMode="auto">
            <a:xfrm>
              <a:off x="672" y="2502"/>
              <a:ext cx="272" cy="116"/>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9.0</a:t>
              </a:r>
            </a:p>
          </p:txBody>
        </p:sp>
        <p:sp>
          <p:nvSpPr>
            <p:cNvPr id="137254" name="Rectangle 38"/>
            <p:cNvSpPr>
              <a:spLocks noChangeArrowheads="1"/>
            </p:cNvSpPr>
            <p:nvPr/>
          </p:nvSpPr>
          <p:spPr bwMode="auto">
            <a:xfrm>
              <a:off x="1216" y="2385"/>
              <a:ext cx="272" cy="117"/>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200</a:t>
              </a:r>
            </a:p>
          </p:txBody>
        </p:sp>
        <p:sp>
          <p:nvSpPr>
            <p:cNvPr id="137255" name="Rectangle 39"/>
            <p:cNvSpPr>
              <a:spLocks noChangeArrowheads="1"/>
            </p:cNvSpPr>
            <p:nvPr/>
          </p:nvSpPr>
          <p:spPr bwMode="auto">
            <a:xfrm>
              <a:off x="672" y="2385"/>
              <a:ext cx="272" cy="117"/>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9.5</a:t>
              </a:r>
            </a:p>
          </p:txBody>
        </p:sp>
        <p:sp>
          <p:nvSpPr>
            <p:cNvPr id="137256" name="Rectangle 40"/>
            <p:cNvSpPr>
              <a:spLocks noChangeArrowheads="1"/>
            </p:cNvSpPr>
            <p:nvPr/>
          </p:nvSpPr>
          <p:spPr bwMode="auto">
            <a:xfrm>
              <a:off x="1216" y="2269"/>
              <a:ext cx="272" cy="116"/>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220</a:t>
              </a:r>
            </a:p>
          </p:txBody>
        </p:sp>
        <p:sp>
          <p:nvSpPr>
            <p:cNvPr id="137257" name="Rectangle 41"/>
            <p:cNvSpPr>
              <a:spLocks noChangeArrowheads="1"/>
            </p:cNvSpPr>
            <p:nvPr/>
          </p:nvSpPr>
          <p:spPr bwMode="auto">
            <a:xfrm>
              <a:off x="672" y="2269"/>
              <a:ext cx="272" cy="116"/>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10.0</a:t>
              </a:r>
            </a:p>
          </p:txBody>
        </p:sp>
        <p:sp>
          <p:nvSpPr>
            <p:cNvPr id="137258" name="Rectangle 42"/>
            <p:cNvSpPr>
              <a:spLocks noChangeArrowheads="1"/>
            </p:cNvSpPr>
            <p:nvPr/>
          </p:nvSpPr>
          <p:spPr bwMode="auto">
            <a:xfrm>
              <a:off x="1216" y="2152"/>
              <a:ext cx="272" cy="117"/>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242</a:t>
              </a:r>
            </a:p>
          </p:txBody>
        </p:sp>
        <p:sp>
          <p:nvSpPr>
            <p:cNvPr id="137259" name="Rectangle 43"/>
            <p:cNvSpPr>
              <a:spLocks noChangeArrowheads="1"/>
            </p:cNvSpPr>
            <p:nvPr/>
          </p:nvSpPr>
          <p:spPr bwMode="auto">
            <a:xfrm>
              <a:off x="672" y="2152"/>
              <a:ext cx="272" cy="117"/>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10.5</a:t>
              </a:r>
            </a:p>
          </p:txBody>
        </p:sp>
        <p:sp>
          <p:nvSpPr>
            <p:cNvPr id="137260" name="Rectangle 44"/>
            <p:cNvSpPr>
              <a:spLocks noChangeArrowheads="1"/>
            </p:cNvSpPr>
            <p:nvPr/>
          </p:nvSpPr>
          <p:spPr bwMode="auto">
            <a:xfrm>
              <a:off x="1216" y="2036"/>
              <a:ext cx="272" cy="116"/>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264</a:t>
              </a:r>
            </a:p>
          </p:txBody>
        </p:sp>
        <p:sp>
          <p:nvSpPr>
            <p:cNvPr id="137261" name="Rectangle 45"/>
            <p:cNvSpPr>
              <a:spLocks noChangeArrowheads="1"/>
            </p:cNvSpPr>
            <p:nvPr/>
          </p:nvSpPr>
          <p:spPr bwMode="auto">
            <a:xfrm>
              <a:off x="672" y="2036"/>
              <a:ext cx="272" cy="116"/>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900">
                  <a:solidFill>
                    <a:srgbClr val="000066"/>
                  </a:solidFill>
                  <a:latin typeface="Arial" charset="0"/>
                </a:rPr>
                <a:t>11.0</a:t>
              </a:r>
            </a:p>
          </p:txBody>
        </p:sp>
        <p:sp>
          <p:nvSpPr>
            <p:cNvPr id="137262" name="Rectangle 46"/>
            <p:cNvSpPr>
              <a:spLocks noChangeArrowheads="1"/>
            </p:cNvSpPr>
            <p:nvPr/>
          </p:nvSpPr>
          <p:spPr bwMode="auto">
            <a:xfrm>
              <a:off x="1216" y="1916"/>
              <a:ext cx="272" cy="120"/>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1200" dirty="0">
                  <a:solidFill>
                    <a:srgbClr val="000066"/>
                  </a:solidFill>
                  <a:latin typeface="+mj-lt"/>
                </a:rPr>
                <a:t>V</a:t>
              </a:r>
              <a:r>
                <a:rPr lang="es-ES" sz="1200" dirty="0">
                  <a:solidFill>
                    <a:srgbClr val="000066"/>
                  </a:solidFill>
                  <a:latin typeface="Arial" charset="0"/>
                </a:rPr>
                <a:t> [V]</a:t>
              </a:r>
            </a:p>
          </p:txBody>
        </p:sp>
        <p:sp>
          <p:nvSpPr>
            <p:cNvPr id="137263" name="Rectangle 47"/>
            <p:cNvSpPr>
              <a:spLocks noChangeArrowheads="1"/>
            </p:cNvSpPr>
            <p:nvPr/>
          </p:nvSpPr>
          <p:spPr bwMode="auto">
            <a:xfrm>
              <a:off x="672" y="1916"/>
              <a:ext cx="272" cy="120"/>
            </a:xfrm>
            <a:prstGeom prst="rect">
              <a:avLst/>
            </a:prstGeom>
            <a:solidFill>
              <a:srgbClr val="DDDDDD"/>
            </a:solidFill>
            <a:ln w="9525">
              <a:solidFill>
                <a:srgbClr val="000066"/>
              </a:solidFill>
              <a:miter lim="800000"/>
              <a:headEnd/>
              <a:tailEnd/>
            </a:ln>
            <a:effectLst/>
          </p:spPr>
          <p:txBody>
            <a:bodyPr lIns="0" tIns="0" rIns="0" bIns="19050"/>
            <a:lstStyle/>
            <a:p>
              <a:pPr>
                <a:spcBef>
                  <a:spcPct val="20000"/>
                </a:spcBef>
              </a:pPr>
              <a:r>
                <a:rPr lang="es-ES" sz="1000" dirty="0">
                  <a:solidFill>
                    <a:srgbClr val="000066"/>
                  </a:solidFill>
                  <a:latin typeface="Arial" charset="0"/>
                </a:rPr>
                <a:t>D [cm]</a:t>
              </a:r>
            </a:p>
          </p:txBody>
        </p:sp>
      </p:grpSp>
      <p:sp>
        <p:nvSpPr>
          <p:cNvPr id="137220" name="Text Box 4"/>
          <p:cNvSpPr txBox="1">
            <a:spLocks noChangeArrowheads="1"/>
          </p:cNvSpPr>
          <p:nvPr/>
        </p:nvSpPr>
        <p:spPr bwMode="auto">
          <a:xfrm>
            <a:off x="1404080" y="1512384"/>
            <a:ext cx="1106072" cy="221599"/>
          </a:xfrm>
          <a:prstGeom prst="rect">
            <a:avLst/>
          </a:prstGeom>
          <a:noFill/>
          <a:ln w="9525">
            <a:noFill/>
            <a:miter lim="800000"/>
            <a:headEnd/>
            <a:tailEnd/>
          </a:ln>
          <a:effectLst/>
        </p:spPr>
        <p:txBody>
          <a:bodyPr wrap="none" lIns="0" tIns="0" rIns="0" bIns="0">
            <a:spAutoFit/>
            <a:flatTx/>
          </a:bodyPr>
          <a:lstStyle/>
          <a:p>
            <a:pPr algn="just">
              <a:lnSpc>
                <a:spcPct val="120000"/>
              </a:lnSpc>
              <a:spcBef>
                <a:spcPct val="50000"/>
              </a:spcBef>
            </a:pPr>
            <a:r>
              <a:rPr lang="es-ES" sz="1200" b="1" dirty="0">
                <a:solidFill>
                  <a:srgbClr val="000066"/>
                </a:solidFill>
                <a:cs typeface="Times New Roman" pitchFamily="18" charset="0"/>
              </a:rPr>
              <a:t>I</a:t>
            </a:r>
            <a:r>
              <a:rPr lang="es-ES" sz="1200" dirty="0">
                <a:solidFill>
                  <a:srgbClr val="000066"/>
                </a:solidFill>
                <a:latin typeface="Arial" charset="0"/>
                <a:cs typeface="Times New Roman" pitchFamily="18" charset="0"/>
              </a:rPr>
              <a:t> = 1.2 [A] = cte.</a:t>
            </a:r>
            <a:endParaRPr lang="es-ES" sz="1200" dirty="0">
              <a:solidFill>
                <a:srgbClr val="000066"/>
              </a:solidFill>
              <a:latin typeface="Arial" charset="0"/>
            </a:endParaRPr>
          </a:p>
        </p:txBody>
      </p:sp>
      <p:sp>
        <p:nvSpPr>
          <p:cNvPr id="137284" name="AutoShape 68"/>
          <p:cNvSpPr>
            <a:spLocks noChangeArrowheads="1"/>
          </p:cNvSpPr>
          <p:nvPr/>
        </p:nvSpPr>
        <p:spPr bwMode="auto">
          <a:xfrm>
            <a:off x="2987824" y="3244519"/>
            <a:ext cx="2520000" cy="207963"/>
          </a:xfrm>
          <a:prstGeom prst="rightArrow">
            <a:avLst>
              <a:gd name="adj1" fmla="val 50000"/>
              <a:gd name="adj2" fmla="val 192366"/>
            </a:avLst>
          </a:prstGeom>
          <a:solidFill>
            <a:srgbClr val="DDDDDD"/>
          </a:solidFill>
          <a:ln w="9525">
            <a:solidFill>
              <a:srgbClr val="000066"/>
            </a:solidFill>
            <a:miter lim="800000"/>
            <a:headEnd/>
            <a:tailEnd/>
          </a:ln>
          <a:effectLst/>
        </p:spPr>
        <p:txBody>
          <a:bodyPr wrap="none" anchor="ctr"/>
          <a:lstStyle/>
          <a:p>
            <a:endParaRPr lang="es-MX">
              <a:solidFill>
                <a:srgbClr val="000066"/>
              </a:solidFill>
            </a:endParaRPr>
          </a:p>
        </p:txBody>
      </p:sp>
      <p:grpSp>
        <p:nvGrpSpPr>
          <p:cNvPr id="2" name="1 Grupo"/>
          <p:cNvGrpSpPr/>
          <p:nvPr/>
        </p:nvGrpSpPr>
        <p:grpSpPr>
          <a:xfrm>
            <a:off x="5784261" y="1804484"/>
            <a:ext cx="1449288" cy="1855787"/>
            <a:chOff x="5712253" y="3005138"/>
            <a:chExt cx="1449288" cy="1855787"/>
          </a:xfrm>
        </p:grpSpPr>
        <p:sp>
          <p:nvSpPr>
            <p:cNvPr id="137290" name="Rectangle 74"/>
            <p:cNvSpPr>
              <a:spLocks noChangeArrowheads="1"/>
            </p:cNvSpPr>
            <p:nvPr/>
          </p:nvSpPr>
          <p:spPr bwMode="auto">
            <a:xfrm>
              <a:off x="6424941" y="4675188"/>
              <a:ext cx="736600" cy="185737"/>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12.250x10</a:t>
              </a:r>
              <a:r>
                <a:rPr lang="es-ES" sz="900" baseline="30000" dirty="0">
                  <a:solidFill>
                    <a:srgbClr val="000066"/>
                  </a:solidFill>
                  <a:latin typeface="Arial" charset="0"/>
                </a:rPr>
                <a:t>-4</a:t>
              </a:r>
            </a:p>
          </p:txBody>
        </p:sp>
        <p:sp>
          <p:nvSpPr>
            <p:cNvPr id="137291" name="Rectangle 75"/>
            <p:cNvSpPr>
              <a:spLocks noChangeArrowheads="1"/>
            </p:cNvSpPr>
            <p:nvPr/>
          </p:nvSpPr>
          <p:spPr bwMode="auto">
            <a:xfrm>
              <a:off x="6424941" y="4491038"/>
              <a:ext cx="736600" cy="184150"/>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14.063x10</a:t>
              </a:r>
              <a:r>
                <a:rPr lang="es-ES" sz="900" baseline="30000" dirty="0">
                  <a:solidFill>
                    <a:srgbClr val="000066"/>
                  </a:solidFill>
                  <a:latin typeface="Arial" charset="0"/>
                </a:rPr>
                <a:t>-4</a:t>
              </a:r>
            </a:p>
          </p:txBody>
        </p:sp>
        <p:sp>
          <p:nvSpPr>
            <p:cNvPr id="137292" name="Rectangle 76"/>
            <p:cNvSpPr>
              <a:spLocks noChangeArrowheads="1"/>
            </p:cNvSpPr>
            <p:nvPr/>
          </p:nvSpPr>
          <p:spPr bwMode="auto">
            <a:xfrm>
              <a:off x="6424941" y="4305300"/>
              <a:ext cx="736600" cy="185737"/>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16.000x10</a:t>
              </a:r>
              <a:r>
                <a:rPr lang="es-ES" sz="900" baseline="30000" dirty="0">
                  <a:solidFill>
                    <a:srgbClr val="000066"/>
                  </a:solidFill>
                  <a:latin typeface="Arial" charset="0"/>
                </a:rPr>
                <a:t>-4</a:t>
              </a:r>
            </a:p>
          </p:txBody>
        </p:sp>
        <p:sp>
          <p:nvSpPr>
            <p:cNvPr id="137293" name="Rectangle 77"/>
            <p:cNvSpPr>
              <a:spLocks noChangeArrowheads="1"/>
            </p:cNvSpPr>
            <p:nvPr/>
          </p:nvSpPr>
          <p:spPr bwMode="auto">
            <a:xfrm>
              <a:off x="6424941" y="4119563"/>
              <a:ext cx="736600" cy="185737"/>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18.063x10</a:t>
              </a:r>
              <a:r>
                <a:rPr lang="es-ES" sz="900" baseline="30000" dirty="0">
                  <a:solidFill>
                    <a:srgbClr val="000066"/>
                  </a:solidFill>
                  <a:latin typeface="Arial" charset="0"/>
                </a:rPr>
                <a:t>-4</a:t>
              </a:r>
            </a:p>
          </p:txBody>
        </p:sp>
        <p:sp>
          <p:nvSpPr>
            <p:cNvPr id="137294" name="Rectangle 78"/>
            <p:cNvSpPr>
              <a:spLocks noChangeArrowheads="1"/>
            </p:cNvSpPr>
            <p:nvPr/>
          </p:nvSpPr>
          <p:spPr bwMode="auto">
            <a:xfrm>
              <a:off x="6424941" y="3935413"/>
              <a:ext cx="736600" cy="184150"/>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20.250x10</a:t>
              </a:r>
              <a:r>
                <a:rPr lang="es-ES" sz="900" baseline="30000" dirty="0">
                  <a:solidFill>
                    <a:srgbClr val="000066"/>
                  </a:solidFill>
                  <a:latin typeface="Arial" charset="0"/>
                </a:rPr>
                <a:t>-4</a:t>
              </a:r>
            </a:p>
          </p:txBody>
        </p:sp>
        <p:sp>
          <p:nvSpPr>
            <p:cNvPr id="137295" name="Rectangle 79"/>
            <p:cNvSpPr>
              <a:spLocks noChangeArrowheads="1"/>
            </p:cNvSpPr>
            <p:nvPr/>
          </p:nvSpPr>
          <p:spPr bwMode="auto">
            <a:xfrm>
              <a:off x="6424941" y="3749675"/>
              <a:ext cx="736600" cy="185737"/>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22.563x10</a:t>
              </a:r>
              <a:r>
                <a:rPr lang="es-ES" sz="900" baseline="30000" dirty="0">
                  <a:solidFill>
                    <a:srgbClr val="000066"/>
                  </a:solidFill>
                  <a:latin typeface="Arial" charset="0"/>
                </a:rPr>
                <a:t>-4</a:t>
              </a:r>
            </a:p>
          </p:txBody>
        </p:sp>
        <p:sp>
          <p:nvSpPr>
            <p:cNvPr id="137296" name="Rectangle 80"/>
            <p:cNvSpPr>
              <a:spLocks noChangeArrowheads="1"/>
            </p:cNvSpPr>
            <p:nvPr/>
          </p:nvSpPr>
          <p:spPr bwMode="auto">
            <a:xfrm>
              <a:off x="6424941" y="3565525"/>
              <a:ext cx="736600" cy="184150"/>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25.000x10</a:t>
              </a:r>
              <a:r>
                <a:rPr lang="es-ES" sz="900" baseline="30000" dirty="0">
                  <a:solidFill>
                    <a:srgbClr val="000066"/>
                  </a:solidFill>
                  <a:latin typeface="Arial" charset="0"/>
                </a:rPr>
                <a:t>-4</a:t>
              </a:r>
            </a:p>
          </p:txBody>
        </p:sp>
        <p:sp>
          <p:nvSpPr>
            <p:cNvPr id="137297" name="Rectangle 81"/>
            <p:cNvSpPr>
              <a:spLocks noChangeArrowheads="1"/>
            </p:cNvSpPr>
            <p:nvPr/>
          </p:nvSpPr>
          <p:spPr bwMode="auto">
            <a:xfrm>
              <a:off x="6424941" y="3379788"/>
              <a:ext cx="736600" cy="185737"/>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27.563x10</a:t>
              </a:r>
              <a:r>
                <a:rPr lang="es-ES" sz="900" baseline="30000" dirty="0">
                  <a:solidFill>
                    <a:srgbClr val="000066"/>
                  </a:solidFill>
                  <a:latin typeface="Arial" charset="0"/>
                </a:rPr>
                <a:t>-4</a:t>
              </a:r>
            </a:p>
          </p:txBody>
        </p:sp>
        <p:sp>
          <p:nvSpPr>
            <p:cNvPr id="137298" name="Rectangle 82"/>
            <p:cNvSpPr>
              <a:spLocks noChangeArrowheads="1"/>
            </p:cNvSpPr>
            <p:nvPr/>
          </p:nvSpPr>
          <p:spPr bwMode="auto">
            <a:xfrm>
              <a:off x="6424941" y="3195638"/>
              <a:ext cx="736600" cy="184150"/>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30.250x10</a:t>
              </a:r>
              <a:r>
                <a:rPr lang="es-ES" sz="900" baseline="30000" dirty="0">
                  <a:solidFill>
                    <a:srgbClr val="000066"/>
                  </a:solidFill>
                  <a:latin typeface="Arial" charset="0"/>
                </a:rPr>
                <a:t>-4</a:t>
              </a:r>
            </a:p>
          </p:txBody>
        </p:sp>
        <p:sp>
          <p:nvSpPr>
            <p:cNvPr id="137299" name="Rectangle 83"/>
            <p:cNvSpPr>
              <a:spLocks noChangeArrowheads="1"/>
            </p:cNvSpPr>
            <p:nvPr/>
          </p:nvSpPr>
          <p:spPr bwMode="auto">
            <a:xfrm>
              <a:off x="6424941" y="3005138"/>
              <a:ext cx="736600" cy="190500"/>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1000" b="1" dirty="0">
                  <a:solidFill>
                    <a:srgbClr val="000066"/>
                  </a:solidFill>
                  <a:latin typeface="Arial" charset="0"/>
                </a:rPr>
                <a:t>r</a:t>
              </a:r>
              <a:r>
                <a:rPr lang="es-ES" sz="1000" b="1" baseline="30000" dirty="0">
                  <a:solidFill>
                    <a:srgbClr val="000066"/>
                  </a:solidFill>
                  <a:latin typeface="Arial" charset="0"/>
                </a:rPr>
                <a:t>2</a:t>
              </a:r>
              <a:r>
                <a:rPr lang="es-ES" sz="1000" dirty="0">
                  <a:solidFill>
                    <a:srgbClr val="000066"/>
                  </a:solidFill>
                  <a:latin typeface="Arial" charset="0"/>
                </a:rPr>
                <a:t> [m</a:t>
              </a:r>
              <a:r>
                <a:rPr lang="es-ES" sz="1000" baseline="30000" dirty="0">
                  <a:solidFill>
                    <a:srgbClr val="000066"/>
                  </a:solidFill>
                  <a:latin typeface="Arial" charset="0"/>
                </a:rPr>
                <a:t>2</a:t>
              </a:r>
              <a:r>
                <a:rPr lang="es-ES" sz="1000" dirty="0">
                  <a:solidFill>
                    <a:srgbClr val="000066"/>
                  </a:solidFill>
                  <a:latin typeface="Arial" charset="0"/>
                </a:rPr>
                <a:t>]</a:t>
              </a:r>
            </a:p>
          </p:txBody>
        </p:sp>
        <p:sp>
          <p:nvSpPr>
            <p:cNvPr id="137304" name="Rectangle 88"/>
            <p:cNvSpPr>
              <a:spLocks noChangeArrowheads="1"/>
            </p:cNvSpPr>
            <p:nvPr/>
          </p:nvSpPr>
          <p:spPr bwMode="auto">
            <a:xfrm>
              <a:off x="5712253" y="4675188"/>
              <a:ext cx="711200" cy="185737"/>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102</a:t>
              </a:r>
            </a:p>
          </p:txBody>
        </p:sp>
        <p:sp>
          <p:nvSpPr>
            <p:cNvPr id="137305" name="Rectangle 89"/>
            <p:cNvSpPr>
              <a:spLocks noChangeArrowheads="1"/>
            </p:cNvSpPr>
            <p:nvPr/>
          </p:nvSpPr>
          <p:spPr bwMode="auto">
            <a:xfrm>
              <a:off x="5712253" y="4491038"/>
              <a:ext cx="711200" cy="184150"/>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120</a:t>
              </a:r>
            </a:p>
          </p:txBody>
        </p:sp>
        <p:sp>
          <p:nvSpPr>
            <p:cNvPr id="137306" name="Rectangle 90"/>
            <p:cNvSpPr>
              <a:spLocks noChangeArrowheads="1"/>
            </p:cNvSpPr>
            <p:nvPr/>
          </p:nvSpPr>
          <p:spPr bwMode="auto">
            <a:xfrm>
              <a:off x="5712253" y="4305300"/>
              <a:ext cx="711200" cy="185737"/>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140</a:t>
              </a:r>
            </a:p>
          </p:txBody>
        </p:sp>
        <p:sp>
          <p:nvSpPr>
            <p:cNvPr id="137307" name="Rectangle 91"/>
            <p:cNvSpPr>
              <a:spLocks noChangeArrowheads="1"/>
            </p:cNvSpPr>
            <p:nvPr/>
          </p:nvSpPr>
          <p:spPr bwMode="auto">
            <a:xfrm>
              <a:off x="5712253" y="4119563"/>
              <a:ext cx="711200" cy="185737"/>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160</a:t>
              </a:r>
            </a:p>
          </p:txBody>
        </p:sp>
        <p:sp>
          <p:nvSpPr>
            <p:cNvPr id="137308" name="Rectangle 92"/>
            <p:cNvSpPr>
              <a:spLocks noChangeArrowheads="1"/>
            </p:cNvSpPr>
            <p:nvPr/>
          </p:nvSpPr>
          <p:spPr bwMode="auto">
            <a:xfrm>
              <a:off x="5712253" y="3935413"/>
              <a:ext cx="711200" cy="184150"/>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180</a:t>
              </a:r>
            </a:p>
          </p:txBody>
        </p:sp>
        <p:sp>
          <p:nvSpPr>
            <p:cNvPr id="137309" name="Rectangle 93"/>
            <p:cNvSpPr>
              <a:spLocks noChangeArrowheads="1"/>
            </p:cNvSpPr>
            <p:nvPr/>
          </p:nvSpPr>
          <p:spPr bwMode="auto">
            <a:xfrm>
              <a:off x="5712253" y="3749675"/>
              <a:ext cx="711200" cy="185737"/>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200</a:t>
              </a:r>
            </a:p>
          </p:txBody>
        </p:sp>
        <p:sp>
          <p:nvSpPr>
            <p:cNvPr id="137310" name="Rectangle 94"/>
            <p:cNvSpPr>
              <a:spLocks noChangeArrowheads="1"/>
            </p:cNvSpPr>
            <p:nvPr/>
          </p:nvSpPr>
          <p:spPr bwMode="auto">
            <a:xfrm>
              <a:off x="5712253" y="3565525"/>
              <a:ext cx="711200" cy="184150"/>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220</a:t>
              </a:r>
            </a:p>
          </p:txBody>
        </p:sp>
        <p:sp>
          <p:nvSpPr>
            <p:cNvPr id="137311" name="Rectangle 95"/>
            <p:cNvSpPr>
              <a:spLocks noChangeArrowheads="1"/>
            </p:cNvSpPr>
            <p:nvPr/>
          </p:nvSpPr>
          <p:spPr bwMode="auto">
            <a:xfrm>
              <a:off x="5712253" y="3379788"/>
              <a:ext cx="711200" cy="185737"/>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242</a:t>
              </a:r>
            </a:p>
          </p:txBody>
        </p:sp>
        <p:sp>
          <p:nvSpPr>
            <p:cNvPr id="137312" name="Rectangle 96"/>
            <p:cNvSpPr>
              <a:spLocks noChangeArrowheads="1"/>
            </p:cNvSpPr>
            <p:nvPr/>
          </p:nvSpPr>
          <p:spPr bwMode="auto">
            <a:xfrm>
              <a:off x="5712253" y="3195638"/>
              <a:ext cx="711200" cy="184150"/>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264</a:t>
              </a:r>
            </a:p>
          </p:txBody>
        </p:sp>
        <p:sp>
          <p:nvSpPr>
            <p:cNvPr id="137313" name="Rectangle 97"/>
            <p:cNvSpPr>
              <a:spLocks noChangeArrowheads="1"/>
            </p:cNvSpPr>
            <p:nvPr/>
          </p:nvSpPr>
          <p:spPr bwMode="auto">
            <a:xfrm>
              <a:off x="5712253" y="3005138"/>
              <a:ext cx="711200" cy="190500"/>
            </a:xfrm>
            <a:prstGeom prst="rect">
              <a:avLst/>
            </a:prstGeom>
            <a:solidFill>
              <a:srgbClr val="DDDDDD"/>
            </a:solidFill>
            <a:ln w="12700">
              <a:solidFill>
                <a:srgbClr val="000066"/>
              </a:solidFill>
              <a:miter lim="800000"/>
              <a:headEnd/>
              <a:tailEnd/>
            </a:ln>
            <a:effectLst/>
          </p:spPr>
          <p:txBody>
            <a:bodyPr lIns="19050" tIns="0" rIns="19050" bIns="19050"/>
            <a:lstStyle/>
            <a:p>
              <a:pPr>
                <a:spcBef>
                  <a:spcPct val="20000"/>
                </a:spcBef>
              </a:pPr>
              <a:r>
                <a:rPr lang="es-ES" sz="1200" dirty="0">
                  <a:solidFill>
                    <a:srgbClr val="000066"/>
                  </a:solidFill>
                </a:rPr>
                <a:t>V</a:t>
              </a:r>
              <a:r>
                <a:rPr lang="es-ES" sz="1200" dirty="0">
                  <a:solidFill>
                    <a:srgbClr val="000066"/>
                  </a:solidFill>
                  <a:latin typeface="Arial" charset="0"/>
                </a:rPr>
                <a:t> [V]</a:t>
              </a:r>
            </a:p>
          </p:txBody>
        </p:sp>
      </p:grpSp>
      <p:grpSp>
        <p:nvGrpSpPr>
          <p:cNvPr id="178" name="177 Grupo"/>
          <p:cNvGrpSpPr/>
          <p:nvPr/>
        </p:nvGrpSpPr>
        <p:grpSpPr>
          <a:xfrm>
            <a:off x="4914788" y="2353316"/>
            <a:ext cx="187707" cy="849690"/>
            <a:chOff x="5060154" y="3469622"/>
            <a:chExt cx="187707" cy="849690"/>
          </a:xfrm>
        </p:grpSpPr>
        <p:grpSp>
          <p:nvGrpSpPr>
            <p:cNvPr id="179" name="Group 78"/>
            <p:cNvGrpSpPr>
              <a:grpSpLocks/>
            </p:cNvGrpSpPr>
            <p:nvPr/>
          </p:nvGrpSpPr>
          <p:grpSpPr bwMode="auto">
            <a:xfrm>
              <a:off x="5060154" y="3469622"/>
              <a:ext cx="187707" cy="607287"/>
              <a:chOff x="4459" y="2568"/>
              <a:chExt cx="190" cy="470"/>
            </a:xfrm>
          </p:grpSpPr>
          <p:sp>
            <p:nvSpPr>
              <p:cNvPr id="181" name="AutoShape 79"/>
              <p:cNvSpPr>
                <a:spLocks noChangeArrowheads="1"/>
              </p:cNvSpPr>
              <p:nvPr/>
            </p:nvSpPr>
            <p:spPr bwMode="auto">
              <a:xfrm>
                <a:off x="4459" y="2568"/>
                <a:ext cx="190" cy="183"/>
              </a:xfrm>
              <a:prstGeom prst="roundRect">
                <a:avLst>
                  <a:gd name="adj" fmla="val 16667"/>
                </a:avLst>
              </a:prstGeom>
              <a:noFill/>
              <a:ln w="9525">
                <a:solidFill>
                  <a:srgbClr val="FF0000"/>
                </a:solidFill>
                <a:round/>
                <a:headEnd/>
                <a:tailEnd/>
              </a:ln>
              <a:effectLst/>
            </p:spPr>
            <p:txBody>
              <a:bodyPr wrap="none" anchor="ctr"/>
              <a:lstStyle/>
              <a:p>
                <a:endParaRPr lang="es-MX"/>
              </a:p>
            </p:txBody>
          </p:sp>
          <p:sp>
            <p:nvSpPr>
              <p:cNvPr id="182" name="Line 80"/>
              <p:cNvSpPr>
                <a:spLocks noChangeShapeType="1"/>
              </p:cNvSpPr>
              <p:nvPr/>
            </p:nvSpPr>
            <p:spPr bwMode="auto">
              <a:xfrm>
                <a:off x="4558" y="2751"/>
                <a:ext cx="0" cy="287"/>
              </a:xfrm>
              <a:prstGeom prst="line">
                <a:avLst/>
              </a:prstGeom>
              <a:noFill/>
              <a:ln w="9525">
                <a:solidFill>
                  <a:srgbClr val="FF0000"/>
                </a:solidFill>
                <a:round/>
                <a:headEnd/>
                <a:tailEnd type="triangle" w="sm" len="med"/>
              </a:ln>
              <a:effectLst/>
            </p:spPr>
            <p:txBody>
              <a:bodyPr wrap="none" anchor="ctr"/>
              <a:lstStyle/>
              <a:p>
                <a:endParaRPr lang="es-MX"/>
              </a:p>
            </p:txBody>
          </p:sp>
        </p:grpSp>
        <p:sp>
          <p:nvSpPr>
            <p:cNvPr id="180" name="Rectangle 82"/>
            <p:cNvSpPr>
              <a:spLocks noChangeAspect="1" noChangeArrowheads="1"/>
            </p:cNvSpPr>
            <p:nvPr/>
          </p:nvSpPr>
          <p:spPr bwMode="auto">
            <a:xfrm>
              <a:off x="5087101" y="4005962"/>
              <a:ext cx="151768" cy="313350"/>
            </a:xfrm>
            <a:prstGeom prst="rect">
              <a:avLst/>
            </a:prstGeom>
            <a:noFill/>
            <a:ln w="9525">
              <a:noFill/>
              <a:miter lim="800000"/>
              <a:headEnd/>
              <a:tailEnd/>
            </a:ln>
            <a:effectLst/>
          </p:spPr>
          <p:txBody>
            <a:bodyPr wrap="none" lIns="18000" tIns="18000" rIns="18000" bIns="18000">
              <a:spAutoFit/>
              <a:flatTx/>
            </a:bodyPr>
            <a:lstStyle/>
            <a:p>
              <a:pPr algn="l"/>
              <a:r>
                <a:rPr lang="es-ES" sz="1800" b="1" i="1" dirty="0">
                  <a:solidFill>
                    <a:srgbClr val="FF0000"/>
                  </a:solidFill>
                  <a:cs typeface="Arial" charset="0"/>
                </a:rPr>
                <a:t>x</a:t>
              </a:r>
              <a:endParaRPr lang="es-ES" sz="1800" b="1" i="1" dirty="0">
                <a:solidFill>
                  <a:srgbClr val="FF0000"/>
                </a:solidFill>
              </a:endParaRPr>
            </a:p>
          </p:txBody>
        </p:sp>
      </p:grpSp>
      <p:grpSp>
        <p:nvGrpSpPr>
          <p:cNvPr id="183" name="182 Grupo"/>
          <p:cNvGrpSpPr/>
          <p:nvPr/>
        </p:nvGrpSpPr>
        <p:grpSpPr>
          <a:xfrm>
            <a:off x="3016702" y="2353316"/>
            <a:ext cx="187707" cy="849690"/>
            <a:chOff x="3884173" y="3469622"/>
            <a:chExt cx="187707" cy="849690"/>
          </a:xfrm>
        </p:grpSpPr>
        <p:grpSp>
          <p:nvGrpSpPr>
            <p:cNvPr id="184" name="Group 78"/>
            <p:cNvGrpSpPr>
              <a:grpSpLocks/>
            </p:cNvGrpSpPr>
            <p:nvPr/>
          </p:nvGrpSpPr>
          <p:grpSpPr bwMode="auto">
            <a:xfrm>
              <a:off x="3884173" y="3469622"/>
              <a:ext cx="187707" cy="607287"/>
              <a:chOff x="4459" y="2568"/>
              <a:chExt cx="190" cy="470"/>
            </a:xfrm>
          </p:grpSpPr>
          <p:sp>
            <p:nvSpPr>
              <p:cNvPr id="186" name="AutoShape 79"/>
              <p:cNvSpPr>
                <a:spLocks noChangeArrowheads="1"/>
              </p:cNvSpPr>
              <p:nvPr/>
            </p:nvSpPr>
            <p:spPr bwMode="auto">
              <a:xfrm>
                <a:off x="4459" y="2568"/>
                <a:ext cx="190" cy="183"/>
              </a:xfrm>
              <a:prstGeom prst="roundRect">
                <a:avLst>
                  <a:gd name="adj" fmla="val 16667"/>
                </a:avLst>
              </a:prstGeom>
              <a:noFill/>
              <a:ln w="9525">
                <a:solidFill>
                  <a:srgbClr val="FF0000"/>
                </a:solidFill>
                <a:round/>
                <a:headEnd/>
                <a:tailEnd/>
              </a:ln>
              <a:effectLst/>
            </p:spPr>
            <p:txBody>
              <a:bodyPr wrap="none" anchor="ctr"/>
              <a:lstStyle/>
              <a:p>
                <a:endParaRPr lang="es-MX"/>
              </a:p>
            </p:txBody>
          </p:sp>
          <p:sp>
            <p:nvSpPr>
              <p:cNvPr id="187" name="Line 80"/>
              <p:cNvSpPr>
                <a:spLocks noChangeShapeType="1"/>
              </p:cNvSpPr>
              <p:nvPr/>
            </p:nvSpPr>
            <p:spPr bwMode="auto">
              <a:xfrm>
                <a:off x="4558" y="2751"/>
                <a:ext cx="0" cy="287"/>
              </a:xfrm>
              <a:prstGeom prst="line">
                <a:avLst/>
              </a:prstGeom>
              <a:noFill/>
              <a:ln w="9525">
                <a:solidFill>
                  <a:srgbClr val="FF0000"/>
                </a:solidFill>
                <a:round/>
                <a:headEnd/>
                <a:tailEnd type="triangle" w="sm" len="med"/>
              </a:ln>
              <a:effectLst/>
            </p:spPr>
            <p:txBody>
              <a:bodyPr wrap="none" anchor="ctr"/>
              <a:lstStyle/>
              <a:p>
                <a:endParaRPr lang="es-MX"/>
              </a:p>
            </p:txBody>
          </p:sp>
        </p:grpSp>
        <p:sp>
          <p:nvSpPr>
            <p:cNvPr id="185" name="Rectangle 82"/>
            <p:cNvSpPr>
              <a:spLocks noChangeAspect="1" noChangeArrowheads="1"/>
            </p:cNvSpPr>
            <p:nvPr/>
          </p:nvSpPr>
          <p:spPr bwMode="auto">
            <a:xfrm>
              <a:off x="3911120" y="4005962"/>
              <a:ext cx="138944" cy="313350"/>
            </a:xfrm>
            <a:prstGeom prst="rect">
              <a:avLst/>
            </a:prstGeom>
            <a:noFill/>
            <a:ln w="9525">
              <a:noFill/>
              <a:miter lim="800000"/>
              <a:headEnd/>
              <a:tailEnd/>
            </a:ln>
            <a:effectLst/>
          </p:spPr>
          <p:txBody>
            <a:bodyPr wrap="none" lIns="18000" tIns="18000" rIns="18000" bIns="18000">
              <a:spAutoFit/>
              <a:flatTx/>
            </a:bodyPr>
            <a:lstStyle/>
            <a:p>
              <a:pPr algn="l"/>
              <a:r>
                <a:rPr lang="es-ES" sz="1800" b="1" i="1" dirty="0">
                  <a:solidFill>
                    <a:srgbClr val="FF0000"/>
                  </a:solidFill>
                  <a:cs typeface="Arial" charset="0"/>
                </a:rPr>
                <a:t>y</a:t>
              </a:r>
              <a:endParaRPr lang="es-ES" sz="1800" b="1" i="1" dirty="0">
                <a:solidFill>
                  <a:srgbClr val="FF0000"/>
                </a:solidFill>
              </a:endParaRPr>
            </a:p>
          </p:txBody>
        </p:sp>
      </p:grpSp>
      <p:sp>
        <p:nvSpPr>
          <p:cNvPr id="189" name="Rectangle 82"/>
          <p:cNvSpPr>
            <a:spLocks noChangeAspect="1" noChangeArrowheads="1"/>
          </p:cNvSpPr>
          <p:nvPr/>
        </p:nvSpPr>
        <p:spPr bwMode="auto">
          <a:xfrm>
            <a:off x="6076416" y="1508266"/>
            <a:ext cx="151768" cy="313350"/>
          </a:xfrm>
          <a:prstGeom prst="rect">
            <a:avLst/>
          </a:prstGeom>
          <a:noFill/>
          <a:ln w="9525">
            <a:noFill/>
            <a:miter lim="800000"/>
            <a:headEnd/>
            <a:tailEnd/>
          </a:ln>
          <a:effectLst/>
        </p:spPr>
        <p:txBody>
          <a:bodyPr wrap="none" lIns="18000" tIns="18000" rIns="18000" bIns="18000">
            <a:spAutoFit/>
            <a:flatTx/>
          </a:bodyPr>
          <a:lstStyle/>
          <a:p>
            <a:pPr algn="l"/>
            <a:r>
              <a:rPr lang="es-ES" sz="1800" b="1" i="1" dirty="0">
                <a:solidFill>
                  <a:srgbClr val="FF0000"/>
                </a:solidFill>
                <a:cs typeface="Arial" charset="0"/>
              </a:rPr>
              <a:t>x</a:t>
            </a:r>
            <a:endParaRPr lang="es-ES" sz="1800" b="1" i="1" dirty="0">
              <a:solidFill>
                <a:srgbClr val="FF0000"/>
              </a:solidFill>
            </a:endParaRPr>
          </a:p>
        </p:txBody>
      </p:sp>
      <p:sp>
        <p:nvSpPr>
          <p:cNvPr id="190" name="Rectangle 82"/>
          <p:cNvSpPr>
            <a:spLocks noChangeAspect="1" noChangeArrowheads="1"/>
          </p:cNvSpPr>
          <p:nvPr/>
        </p:nvSpPr>
        <p:spPr bwMode="auto">
          <a:xfrm>
            <a:off x="6789365" y="1484784"/>
            <a:ext cx="138944" cy="313350"/>
          </a:xfrm>
          <a:prstGeom prst="rect">
            <a:avLst/>
          </a:prstGeom>
          <a:noFill/>
          <a:ln w="9525">
            <a:noFill/>
            <a:miter lim="800000"/>
            <a:headEnd/>
            <a:tailEnd/>
          </a:ln>
          <a:effectLst/>
        </p:spPr>
        <p:txBody>
          <a:bodyPr wrap="none" lIns="18000" tIns="18000" rIns="18000" bIns="18000">
            <a:spAutoFit/>
            <a:flatTx/>
          </a:bodyPr>
          <a:lstStyle/>
          <a:p>
            <a:pPr algn="l"/>
            <a:r>
              <a:rPr lang="es-ES" sz="1800" b="1" i="1" dirty="0">
                <a:solidFill>
                  <a:srgbClr val="FF0000"/>
                </a:solidFill>
                <a:cs typeface="Arial" charset="0"/>
              </a:rPr>
              <a:t>y</a:t>
            </a:r>
            <a:endParaRPr lang="es-ES" sz="1800" b="1" i="1" dirty="0">
              <a:solidFill>
                <a:srgbClr val="FF0000"/>
              </a:solidFill>
            </a:endParaRPr>
          </a:p>
        </p:txBody>
      </p:sp>
      <mc:AlternateContent xmlns:mc="http://schemas.openxmlformats.org/markup-compatibility/2006" xmlns:a14="http://schemas.microsoft.com/office/drawing/2010/main">
        <mc:Choice Requires="a14">
          <p:sp>
            <p:nvSpPr>
              <p:cNvPr id="192" name="191 CuadroTexto"/>
              <p:cNvSpPr txBox="1"/>
              <p:nvPr/>
            </p:nvSpPr>
            <p:spPr>
              <a:xfrm>
                <a:off x="2915630" y="1992070"/>
                <a:ext cx="2313839" cy="87113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MX" sz="1400" i="1" smtClean="0">
                              <a:solidFill>
                                <a:srgbClr val="000066"/>
                              </a:solidFill>
                              <a:latin typeface="Cambria Math" panose="02040503050406030204" pitchFamily="18" charset="0"/>
                            </a:rPr>
                          </m:ctrlPr>
                        </m:sSupPr>
                        <m:e>
                          <m:r>
                            <a:rPr lang="es-MX" sz="1400" b="0" i="1" smtClean="0">
                              <a:solidFill>
                                <a:srgbClr val="000066"/>
                              </a:solidFill>
                              <a:latin typeface="Cambria Math"/>
                            </a:rPr>
                            <m:t>𝑟</m:t>
                          </m:r>
                        </m:e>
                        <m:sup>
                          <m:r>
                            <a:rPr lang="es-MX" sz="1400" b="0" i="1" smtClean="0">
                              <a:solidFill>
                                <a:srgbClr val="000066"/>
                              </a:solidFill>
                              <a:latin typeface="Cambria Math"/>
                            </a:rPr>
                            <m:t>2</m:t>
                          </m:r>
                        </m:sup>
                      </m:sSup>
                      <m:r>
                        <a:rPr lang="es-MX" sz="1400" b="0" i="1" smtClean="0">
                          <a:solidFill>
                            <a:srgbClr val="000066"/>
                          </a:solidFill>
                          <a:latin typeface="Cambria Math"/>
                        </a:rPr>
                        <m:t>=</m:t>
                      </m:r>
                      <m:f>
                        <m:fPr>
                          <m:ctrlPr>
                            <a:rPr lang="es-MX" sz="1400" b="0" i="1" smtClean="0">
                              <a:solidFill>
                                <a:srgbClr val="000066"/>
                              </a:solidFill>
                              <a:latin typeface="Cambria Math" panose="02040503050406030204" pitchFamily="18" charset="0"/>
                            </a:rPr>
                          </m:ctrlPr>
                        </m:fPr>
                        <m:num>
                          <m:r>
                            <a:rPr lang="es-MX" sz="1400" b="0" i="1" smtClean="0">
                              <a:solidFill>
                                <a:srgbClr val="000066"/>
                              </a:solidFill>
                              <a:latin typeface="Cambria Math"/>
                            </a:rPr>
                            <m:t>2</m:t>
                          </m:r>
                          <m:r>
                            <a:rPr lang="es-MX" sz="1400" b="0" i="1" smtClean="0">
                              <a:solidFill>
                                <a:srgbClr val="000066"/>
                              </a:solidFill>
                              <a:latin typeface="Cambria Math"/>
                              <a:ea typeface="Cambria Math"/>
                            </a:rPr>
                            <m:t>∙</m:t>
                          </m:r>
                          <m:sSup>
                            <m:sSupPr>
                              <m:ctrlPr>
                                <a:rPr lang="es-MX" sz="1400" b="0" i="1" smtClean="0">
                                  <a:solidFill>
                                    <a:srgbClr val="000066"/>
                                  </a:solidFill>
                                  <a:latin typeface="Cambria Math" panose="02040503050406030204" pitchFamily="18" charset="0"/>
                                  <a:ea typeface="Cambria Math"/>
                                </a:rPr>
                              </m:ctrlPr>
                            </m:sSupPr>
                            <m:e>
                              <m:d>
                                <m:dPr>
                                  <m:ctrlPr>
                                    <a:rPr lang="es-MX" sz="1400" b="0" i="1" smtClean="0">
                                      <a:solidFill>
                                        <a:srgbClr val="000066"/>
                                      </a:solidFill>
                                      <a:latin typeface="Cambria Math" panose="02040503050406030204" pitchFamily="18" charset="0"/>
                                      <a:ea typeface="Cambria Math"/>
                                    </a:rPr>
                                  </m:ctrlPr>
                                </m:dPr>
                                <m:e>
                                  <m:f>
                                    <m:fPr>
                                      <m:ctrlPr>
                                        <a:rPr lang="es-MX" sz="1400" b="0" i="1" smtClean="0">
                                          <a:solidFill>
                                            <a:srgbClr val="000066"/>
                                          </a:solidFill>
                                          <a:latin typeface="Cambria Math" panose="02040503050406030204" pitchFamily="18" charset="0"/>
                                          <a:ea typeface="Cambria Math"/>
                                        </a:rPr>
                                      </m:ctrlPr>
                                    </m:fPr>
                                    <m:num>
                                      <m:r>
                                        <a:rPr lang="es-MX" sz="1400" b="0" i="1" smtClean="0">
                                          <a:solidFill>
                                            <a:srgbClr val="000066"/>
                                          </a:solidFill>
                                          <a:latin typeface="Cambria Math"/>
                                          <a:ea typeface="Cambria Math"/>
                                        </a:rPr>
                                        <m:t>5</m:t>
                                      </m:r>
                                    </m:num>
                                    <m:den>
                                      <m:r>
                                        <a:rPr lang="es-MX" sz="1400" b="0" i="1" smtClean="0">
                                          <a:solidFill>
                                            <a:srgbClr val="000066"/>
                                          </a:solidFill>
                                          <a:latin typeface="Cambria Math"/>
                                          <a:ea typeface="Cambria Math"/>
                                        </a:rPr>
                                        <m:t>4</m:t>
                                      </m:r>
                                    </m:den>
                                  </m:f>
                                </m:e>
                              </m:d>
                            </m:e>
                            <m:sup>
                              <m:r>
                                <a:rPr lang="es-MX" sz="1400" b="0" i="1" smtClean="0">
                                  <a:solidFill>
                                    <a:srgbClr val="000066"/>
                                  </a:solidFill>
                                  <a:latin typeface="Cambria Math"/>
                                  <a:ea typeface="Cambria Math"/>
                                </a:rPr>
                                <m:t>3</m:t>
                              </m:r>
                            </m:sup>
                          </m:sSup>
                          <m:r>
                            <a:rPr lang="es-MX" sz="1400" b="0" i="1" smtClean="0">
                              <a:solidFill>
                                <a:srgbClr val="000066"/>
                              </a:solidFill>
                              <a:latin typeface="Cambria Math"/>
                              <a:ea typeface="Cambria Math"/>
                            </a:rPr>
                            <m:t>∙</m:t>
                          </m:r>
                          <m:sSup>
                            <m:sSupPr>
                              <m:ctrlPr>
                                <a:rPr lang="es-MX" sz="1400" b="0" i="1" smtClean="0">
                                  <a:solidFill>
                                    <a:srgbClr val="000066"/>
                                  </a:solidFill>
                                  <a:latin typeface="Cambria Math" panose="02040503050406030204" pitchFamily="18" charset="0"/>
                                  <a:ea typeface="Cambria Math"/>
                                </a:rPr>
                              </m:ctrlPr>
                            </m:sSupPr>
                            <m:e>
                              <m:r>
                                <a:rPr lang="es-MX" sz="1400" b="0" i="1" smtClean="0">
                                  <a:solidFill>
                                    <a:srgbClr val="000066"/>
                                  </a:solidFill>
                                  <a:latin typeface="Cambria Math"/>
                                  <a:ea typeface="Cambria Math"/>
                                </a:rPr>
                                <m:t>𝑎</m:t>
                              </m:r>
                            </m:e>
                            <m:sup>
                              <m:r>
                                <a:rPr lang="es-MX" sz="1400" b="0" i="1" smtClean="0">
                                  <a:solidFill>
                                    <a:srgbClr val="000066"/>
                                  </a:solidFill>
                                  <a:latin typeface="Cambria Math"/>
                                  <a:ea typeface="Cambria Math"/>
                                </a:rPr>
                                <m:t>2</m:t>
                              </m:r>
                            </m:sup>
                          </m:sSup>
                        </m:num>
                        <m:den>
                          <m:sSup>
                            <m:sSupPr>
                              <m:ctrlPr>
                                <a:rPr lang="es-MX" sz="1400" b="0" i="1" smtClean="0">
                                  <a:solidFill>
                                    <a:srgbClr val="000066"/>
                                  </a:solidFill>
                                  <a:latin typeface="Cambria Math" panose="02040503050406030204" pitchFamily="18" charset="0"/>
                                </a:rPr>
                              </m:ctrlPr>
                            </m:sSupPr>
                            <m:e>
                              <m:d>
                                <m:dPr>
                                  <m:ctrlPr>
                                    <a:rPr lang="es-MX" sz="1400" b="0" i="1" smtClean="0">
                                      <a:solidFill>
                                        <a:srgbClr val="000066"/>
                                      </a:solidFill>
                                      <a:latin typeface="Cambria Math" panose="02040503050406030204" pitchFamily="18" charset="0"/>
                                    </a:rPr>
                                  </m:ctrlPr>
                                </m:dPr>
                                <m:e>
                                  <m:r>
                                    <a:rPr lang="es-MX" sz="1400" b="0" i="1" smtClean="0">
                                      <a:solidFill>
                                        <a:srgbClr val="000066"/>
                                      </a:solidFill>
                                      <a:latin typeface="Cambria Math"/>
                                    </a:rPr>
                                    <m:t>𝑁</m:t>
                                  </m:r>
                                  <m:r>
                                    <a:rPr lang="es-MX" sz="1400" b="0" i="1" smtClean="0">
                                      <a:solidFill>
                                        <a:srgbClr val="000066"/>
                                      </a:solidFill>
                                      <a:latin typeface="Cambria Math"/>
                                      <a:ea typeface="Cambria Math"/>
                                    </a:rPr>
                                    <m:t>∙</m:t>
                                  </m:r>
                                  <m:sSub>
                                    <m:sSubPr>
                                      <m:ctrlPr>
                                        <a:rPr lang="es-MX" sz="1400" b="0" i="1" smtClean="0">
                                          <a:solidFill>
                                            <a:srgbClr val="000066"/>
                                          </a:solidFill>
                                          <a:latin typeface="Cambria Math" panose="02040503050406030204" pitchFamily="18" charset="0"/>
                                          <a:ea typeface="Cambria Math"/>
                                        </a:rPr>
                                      </m:ctrlPr>
                                    </m:sSubPr>
                                    <m:e>
                                      <m:r>
                                        <a:rPr lang="es-MX" sz="1400" b="0" i="1" smtClean="0">
                                          <a:solidFill>
                                            <a:srgbClr val="000066"/>
                                          </a:solidFill>
                                          <a:latin typeface="Cambria Math"/>
                                          <a:ea typeface="Cambria Math"/>
                                        </a:rPr>
                                        <m:t>𝜇</m:t>
                                      </m:r>
                                    </m:e>
                                    <m:sub>
                                      <m:r>
                                        <a:rPr lang="es-MX" sz="1400" b="0" i="1" smtClean="0">
                                          <a:solidFill>
                                            <a:srgbClr val="000066"/>
                                          </a:solidFill>
                                          <a:latin typeface="Cambria Math"/>
                                          <a:ea typeface="Cambria Math"/>
                                        </a:rPr>
                                        <m:t>0</m:t>
                                      </m:r>
                                    </m:sub>
                                  </m:sSub>
                                  <m:r>
                                    <a:rPr lang="es-MX" sz="1400" b="0" i="1" smtClean="0">
                                      <a:solidFill>
                                        <a:srgbClr val="000066"/>
                                      </a:solidFill>
                                      <a:latin typeface="Cambria Math"/>
                                      <a:ea typeface="Cambria Math"/>
                                    </a:rPr>
                                    <m:t>∙</m:t>
                                  </m:r>
                                  <m:r>
                                    <a:rPr lang="es-MX" sz="1400" b="0" i="1" smtClean="0">
                                      <a:solidFill>
                                        <a:srgbClr val="000066"/>
                                      </a:solidFill>
                                      <a:latin typeface="Cambria Math"/>
                                      <a:ea typeface="Cambria Math"/>
                                    </a:rPr>
                                    <m:t>𝐼</m:t>
                                  </m:r>
                                </m:e>
                              </m:d>
                            </m:e>
                            <m:sup>
                              <m:r>
                                <a:rPr lang="es-MX" sz="1400" b="0" i="1" smtClean="0">
                                  <a:solidFill>
                                    <a:srgbClr val="000066"/>
                                  </a:solidFill>
                                  <a:latin typeface="Cambria Math"/>
                                </a:rPr>
                                <m:t>2</m:t>
                              </m:r>
                            </m:sup>
                          </m:sSup>
                          <m:r>
                            <a:rPr lang="es-MX" sz="1400" b="0" i="1" smtClean="0">
                              <a:solidFill>
                                <a:srgbClr val="000066"/>
                              </a:solidFill>
                              <a:latin typeface="Cambria Math"/>
                              <a:ea typeface="Cambria Math"/>
                            </a:rPr>
                            <m:t>∙</m:t>
                          </m:r>
                          <m:d>
                            <m:dPr>
                              <m:ctrlPr>
                                <a:rPr lang="es-MX" sz="1400" b="0" i="1" smtClean="0">
                                  <a:solidFill>
                                    <a:srgbClr val="000066"/>
                                  </a:solidFill>
                                  <a:latin typeface="Cambria Math" panose="02040503050406030204" pitchFamily="18" charset="0"/>
                                  <a:ea typeface="Cambria Math"/>
                                </a:rPr>
                              </m:ctrlPr>
                            </m:dPr>
                            <m:e>
                              <m:f>
                                <m:fPr>
                                  <m:ctrlPr>
                                    <a:rPr lang="es-MX" sz="1400" b="0" i="1" smtClean="0">
                                      <a:solidFill>
                                        <a:srgbClr val="000066"/>
                                      </a:solidFill>
                                      <a:latin typeface="Cambria Math" panose="02040503050406030204" pitchFamily="18" charset="0"/>
                                      <a:ea typeface="Cambria Math"/>
                                    </a:rPr>
                                  </m:ctrlPr>
                                </m:fPr>
                                <m:num>
                                  <m:r>
                                    <a:rPr lang="es-MX" sz="1400" b="0" i="1" smtClean="0">
                                      <a:solidFill>
                                        <a:srgbClr val="000066"/>
                                      </a:solidFill>
                                      <a:latin typeface="Cambria Math"/>
                                      <a:ea typeface="Cambria Math"/>
                                    </a:rPr>
                                    <m:t>𝑞</m:t>
                                  </m:r>
                                </m:num>
                                <m:den>
                                  <m:r>
                                    <a:rPr lang="es-MX" sz="1400" b="0" i="1" smtClean="0">
                                      <a:solidFill>
                                        <a:srgbClr val="000066"/>
                                      </a:solidFill>
                                      <a:latin typeface="Cambria Math"/>
                                      <a:ea typeface="Cambria Math"/>
                                    </a:rPr>
                                    <m:t>𝑚</m:t>
                                  </m:r>
                                </m:den>
                              </m:f>
                            </m:e>
                          </m:d>
                        </m:den>
                      </m:f>
                      <m:r>
                        <a:rPr lang="es-MX" sz="1400" b="0" i="1" smtClean="0">
                          <a:solidFill>
                            <a:srgbClr val="000066"/>
                          </a:solidFill>
                          <a:latin typeface="Cambria Math"/>
                          <a:ea typeface="Cambria Math"/>
                        </a:rPr>
                        <m:t> ∙ </m:t>
                      </m:r>
                      <m:r>
                        <a:rPr lang="es-MX" sz="1400" b="0" i="1" smtClean="0">
                          <a:solidFill>
                            <a:srgbClr val="000066"/>
                          </a:solidFill>
                          <a:latin typeface="Cambria Math"/>
                          <a:ea typeface="Cambria Math"/>
                        </a:rPr>
                        <m:t>𝑉</m:t>
                      </m:r>
                    </m:oMath>
                  </m:oMathPara>
                </a14:m>
                <a:endParaRPr lang="es-MX" sz="1400" dirty="0">
                  <a:solidFill>
                    <a:srgbClr val="000066"/>
                  </a:solidFill>
                </a:endParaRPr>
              </a:p>
            </p:txBody>
          </p:sp>
        </mc:Choice>
        <mc:Fallback xmlns="">
          <p:sp>
            <p:nvSpPr>
              <p:cNvPr id="192" name="191 CuadroTexto"/>
              <p:cNvSpPr txBox="1">
                <a:spLocks noRot="1" noChangeAspect="1" noMove="1" noResize="1" noEditPoints="1" noAdjustHandles="1" noChangeArrowheads="1" noChangeShapeType="1" noTextEdit="1"/>
              </p:cNvSpPr>
              <p:nvPr/>
            </p:nvSpPr>
            <p:spPr>
              <a:xfrm>
                <a:off x="2915630" y="1992070"/>
                <a:ext cx="2313839" cy="871136"/>
              </a:xfrm>
              <a:prstGeom prst="rect">
                <a:avLst/>
              </a:prstGeom>
              <a:blipFill>
                <a:blip r:embed="rId2"/>
                <a:stretch>
                  <a:fillRect/>
                </a:stretch>
              </a:blipFill>
            </p:spPr>
            <p:txBody>
              <a:bodyPr/>
              <a:lstStyle/>
              <a:p>
                <a:r>
                  <a:rPr lang="es-MX">
                    <a:noFill/>
                  </a:rPr>
                  <a:t> </a:t>
                </a:r>
              </a:p>
            </p:txBody>
          </p:sp>
        </mc:Fallback>
      </mc:AlternateContent>
      <p:sp>
        <p:nvSpPr>
          <p:cNvPr id="70" name="Text Box 7">
            <a:extLst>
              <a:ext uri="{FF2B5EF4-FFF2-40B4-BE49-F238E27FC236}">
                <a16:creationId xmlns:a16="http://schemas.microsoft.com/office/drawing/2014/main" xmlns="" id="{F64B2102-1E5A-4EC9-98EE-4DA467CE96A7}"/>
              </a:ext>
            </a:extLst>
          </p:cNvPr>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a:spcBef>
                <a:spcPct val="50000"/>
              </a:spcBef>
            </a:pPr>
            <a:r>
              <a:rPr lang="es-ES" sz="2100" b="1" dirty="0">
                <a:solidFill>
                  <a:srgbClr val="000099"/>
                </a:solidFill>
                <a:latin typeface="Arial" charset="0"/>
              </a:rPr>
              <a:t>Cálculos y resultados con </a:t>
            </a:r>
            <a:r>
              <a:rPr lang="es-ES" sz="2100" b="1" dirty="0" err="1">
                <a:solidFill>
                  <a:srgbClr val="000099"/>
                </a:solidFill>
                <a:latin typeface="Arial" charset="0"/>
              </a:rPr>
              <a:t>I</a:t>
            </a:r>
            <a:r>
              <a:rPr lang="es-ES" sz="2100" b="1" baseline="-25000" dirty="0" err="1">
                <a:solidFill>
                  <a:srgbClr val="000099"/>
                </a:solidFill>
                <a:latin typeface="Arial" charset="0"/>
              </a:rPr>
              <a:t>cte</a:t>
            </a:r>
            <a:endParaRPr lang="es-ES" sz="2100" b="1" u="sng" dirty="0">
              <a:solidFill>
                <a:srgbClr val="000099"/>
              </a:solidFill>
              <a:latin typeface="Arial" charset="0"/>
            </a:endParaRPr>
          </a:p>
        </p:txBody>
      </p:sp>
    </p:spTree>
    <p:extLst>
      <p:ext uri="{BB962C8B-B14F-4D97-AF65-F5344CB8AC3E}">
        <p14:creationId xmlns:p14="http://schemas.microsoft.com/office/powerpoint/2010/main" val="1285965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37221"/>
                                        </p:tgtEl>
                                        <p:attrNameLst>
                                          <p:attrName>style.visibility</p:attrName>
                                        </p:attrNameLst>
                                      </p:cBhvr>
                                      <p:to>
                                        <p:strVal val="visible"/>
                                      </p:to>
                                    </p:set>
                                    <p:animEffect transition="in" filter="fade">
                                      <p:cBhvr>
                                        <p:cTn id="7" dur="500"/>
                                        <p:tgtEl>
                                          <p:spTgt spid="1372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2"/>
                                        </p:tgtEl>
                                        <p:attrNameLst>
                                          <p:attrName>style.visibility</p:attrName>
                                        </p:attrNameLst>
                                      </p:cBhvr>
                                      <p:to>
                                        <p:strVal val="visible"/>
                                      </p:to>
                                    </p:set>
                                    <p:animEffect transition="in" filter="fade">
                                      <p:cBhvr>
                                        <p:cTn id="12" dur="500"/>
                                        <p:tgtEl>
                                          <p:spTgt spid="192"/>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178"/>
                                        </p:tgtEl>
                                        <p:attrNameLst>
                                          <p:attrName>style.visibility</p:attrName>
                                        </p:attrNameLst>
                                      </p:cBhvr>
                                      <p:to>
                                        <p:strVal val="visible"/>
                                      </p:to>
                                    </p:set>
                                    <p:animEffect transition="in" filter="strips(downRight)">
                                      <p:cBhvr>
                                        <p:cTn id="17" dur="500"/>
                                        <p:tgtEl>
                                          <p:spTgt spid="178"/>
                                        </p:tgtEl>
                                      </p:cBhvr>
                                    </p:animEffect>
                                  </p:childTnLst>
                                </p:cTn>
                              </p:par>
                            </p:childTnLst>
                          </p:cTn>
                        </p:par>
                        <p:par>
                          <p:cTn id="18" fill="hold">
                            <p:stCondLst>
                              <p:cond delay="500"/>
                            </p:stCondLst>
                            <p:childTnLst>
                              <p:par>
                                <p:cTn id="19" presetID="18" presetClass="entr" presetSubtype="6" fill="hold" nodeType="afterEffect">
                                  <p:stCondLst>
                                    <p:cond delay="0"/>
                                  </p:stCondLst>
                                  <p:childTnLst>
                                    <p:set>
                                      <p:cBhvr>
                                        <p:cTn id="20" dur="1" fill="hold">
                                          <p:stCondLst>
                                            <p:cond delay="0"/>
                                          </p:stCondLst>
                                        </p:cTn>
                                        <p:tgtEl>
                                          <p:spTgt spid="183"/>
                                        </p:tgtEl>
                                        <p:attrNameLst>
                                          <p:attrName>style.visibility</p:attrName>
                                        </p:attrNameLst>
                                      </p:cBhvr>
                                      <p:to>
                                        <p:strVal val="visible"/>
                                      </p:to>
                                    </p:set>
                                    <p:animEffect transition="in" filter="strips(downRight)">
                                      <p:cBhvr>
                                        <p:cTn id="21" dur="500"/>
                                        <p:tgtEl>
                                          <p:spTgt spid="183"/>
                                        </p:tgtEl>
                                      </p:cBhvr>
                                    </p:animEffect>
                                  </p:childTnLst>
                                </p:cTn>
                              </p:par>
                            </p:childTnLst>
                          </p:cTn>
                        </p:par>
                      </p:childTnLst>
                    </p:cTn>
                  </p:par>
                  <p:par>
                    <p:cTn id="22" fill="hold">
                      <p:stCondLst>
                        <p:cond delay="indefinite"/>
                      </p:stCondLst>
                      <p:childTnLst>
                        <p:par>
                          <p:cTn id="23" fill="hold">
                            <p:stCondLst>
                              <p:cond delay="0"/>
                            </p:stCondLst>
                            <p:childTnLst>
                              <p:par>
                                <p:cTn id="24" presetID="17" presetClass="entr" presetSubtype="8" fill="hold" grpId="0" nodeType="clickEffect">
                                  <p:stCondLst>
                                    <p:cond delay="0"/>
                                  </p:stCondLst>
                                  <p:childTnLst>
                                    <p:set>
                                      <p:cBhvr>
                                        <p:cTn id="25" dur="1" fill="hold">
                                          <p:stCondLst>
                                            <p:cond delay="0"/>
                                          </p:stCondLst>
                                        </p:cTn>
                                        <p:tgtEl>
                                          <p:spTgt spid="137284"/>
                                        </p:tgtEl>
                                        <p:attrNameLst>
                                          <p:attrName>style.visibility</p:attrName>
                                        </p:attrNameLst>
                                      </p:cBhvr>
                                      <p:to>
                                        <p:strVal val="visible"/>
                                      </p:to>
                                    </p:set>
                                    <p:anim calcmode="lin" valueType="num">
                                      <p:cBhvr>
                                        <p:cTn id="26" dur="500" fill="hold"/>
                                        <p:tgtEl>
                                          <p:spTgt spid="137284"/>
                                        </p:tgtEl>
                                        <p:attrNameLst>
                                          <p:attrName>ppt_x</p:attrName>
                                        </p:attrNameLst>
                                      </p:cBhvr>
                                      <p:tavLst>
                                        <p:tav tm="0">
                                          <p:val>
                                            <p:strVal val="#ppt_x-#ppt_w/2"/>
                                          </p:val>
                                        </p:tav>
                                        <p:tav tm="100000">
                                          <p:val>
                                            <p:strVal val="#ppt_x"/>
                                          </p:val>
                                        </p:tav>
                                      </p:tavLst>
                                    </p:anim>
                                    <p:anim calcmode="lin" valueType="num">
                                      <p:cBhvr>
                                        <p:cTn id="27" dur="500" fill="hold"/>
                                        <p:tgtEl>
                                          <p:spTgt spid="137284"/>
                                        </p:tgtEl>
                                        <p:attrNameLst>
                                          <p:attrName>ppt_y</p:attrName>
                                        </p:attrNameLst>
                                      </p:cBhvr>
                                      <p:tavLst>
                                        <p:tav tm="0">
                                          <p:val>
                                            <p:strVal val="#ppt_y"/>
                                          </p:val>
                                        </p:tav>
                                        <p:tav tm="100000">
                                          <p:val>
                                            <p:strVal val="#ppt_y"/>
                                          </p:val>
                                        </p:tav>
                                      </p:tavLst>
                                    </p:anim>
                                    <p:anim calcmode="lin" valueType="num">
                                      <p:cBhvr>
                                        <p:cTn id="28" dur="500" fill="hold"/>
                                        <p:tgtEl>
                                          <p:spTgt spid="137284"/>
                                        </p:tgtEl>
                                        <p:attrNameLst>
                                          <p:attrName>ppt_w</p:attrName>
                                        </p:attrNameLst>
                                      </p:cBhvr>
                                      <p:tavLst>
                                        <p:tav tm="0">
                                          <p:val>
                                            <p:fltVal val="0"/>
                                          </p:val>
                                        </p:tav>
                                        <p:tav tm="100000">
                                          <p:val>
                                            <p:strVal val="#ppt_w"/>
                                          </p:val>
                                        </p:tav>
                                      </p:tavLst>
                                    </p:anim>
                                    <p:anim calcmode="lin" valueType="num">
                                      <p:cBhvr>
                                        <p:cTn id="29" dur="500" fill="hold"/>
                                        <p:tgtEl>
                                          <p:spTgt spid="137284"/>
                                        </p:tgtEl>
                                        <p:attrNameLst>
                                          <p:attrName>ppt_h</p:attrName>
                                        </p:attrNameLst>
                                      </p:cBhvr>
                                      <p:tavLst>
                                        <p:tav tm="0">
                                          <p:val>
                                            <p:strVal val="#ppt_h"/>
                                          </p:val>
                                        </p:tav>
                                        <p:tav tm="100000">
                                          <p:val>
                                            <p:strVal val="#ppt_h"/>
                                          </p:val>
                                        </p:tav>
                                      </p:tavLst>
                                    </p:anim>
                                  </p:childTnLst>
                                </p:cTn>
                              </p:par>
                            </p:childTnLst>
                          </p:cTn>
                        </p:par>
                        <p:par>
                          <p:cTn id="30" fill="hold">
                            <p:stCondLst>
                              <p:cond delay="500"/>
                            </p:stCondLst>
                            <p:childTnLst>
                              <p:par>
                                <p:cTn id="31" presetID="10" presetClass="entr" presetSubtype="0" fill="hold" nodeType="after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500"/>
                                        <p:tgtEl>
                                          <p:spTgt spid="2"/>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89"/>
                                        </p:tgtEl>
                                        <p:attrNameLst>
                                          <p:attrName>style.visibility</p:attrName>
                                        </p:attrNameLst>
                                      </p:cBhvr>
                                      <p:to>
                                        <p:strVal val="visible"/>
                                      </p:to>
                                    </p:set>
                                    <p:animEffect transition="in" filter="fade">
                                      <p:cBhvr>
                                        <p:cTn id="36" dur="500"/>
                                        <p:tgtEl>
                                          <p:spTgt spid="18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90"/>
                                        </p:tgtEl>
                                        <p:attrNameLst>
                                          <p:attrName>style.visibility</p:attrName>
                                        </p:attrNameLst>
                                      </p:cBhvr>
                                      <p:to>
                                        <p:strVal val="visible"/>
                                      </p:to>
                                    </p:set>
                                    <p:animEffect transition="in" filter="fade">
                                      <p:cBhvr>
                                        <p:cTn id="39" dur="500"/>
                                        <p:tgtEl>
                                          <p:spTgt spid="1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84" grpId="0" animBg="1"/>
      <p:bldP spid="189" grpId="0"/>
      <p:bldP spid="190" grpId="0"/>
      <p:bldP spid="19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2" name="AutoShape 52"/>
          <p:cNvSpPr>
            <a:spLocks noChangeArrowheads="1"/>
          </p:cNvSpPr>
          <p:nvPr/>
        </p:nvSpPr>
        <p:spPr bwMode="auto">
          <a:xfrm>
            <a:off x="2971800" y="2933700"/>
            <a:ext cx="533400" cy="228600"/>
          </a:xfrm>
          <a:prstGeom prst="rightArrow">
            <a:avLst>
              <a:gd name="adj1" fmla="val 50000"/>
              <a:gd name="adj2" fmla="val 58333"/>
            </a:avLst>
          </a:prstGeom>
          <a:solidFill>
            <a:srgbClr val="DDDDDD"/>
          </a:solidFill>
          <a:ln w="9525">
            <a:solidFill>
              <a:srgbClr val="000066"/>
            </a:solidFill>
            <a:miter lim="800000"/>
            <a:headEnd/>
            <a:tailEnd/>
          </a:ln>
          <a:effectLst/>
        </p:spPr>
        <p:txBody>
          <a:bodyPr wrap="none" anchor="ctr"/>
          <a:lstStyle/>
          <a:p>
            <a:endParaRPr lang="es-MX">
              <a:solidFill>
                <a:srgbClr val="000066"/>
              </a:solidFill>
            </a:endParaRPr>
          </a:p>
        </p:txBody>
      </p:sp>
      <p:sp>
        <p:nvSpPr>
          <p:cNvPr id="133177" name="Text Box 57"/>
          <p:cNvSpPr txBox="1">
            <a:spLocks noChangeArrowheads="1"/>
          </p:cNvSpPr>
          <p:nvPr/>
        </p:nvSpPr>
        <p:spPr bwMode="auto">
          <a:xfrm>
            <a:off x="3668477" y="4495800"/>
            <a:ext cx="4368183" cy="235770"/>
          </a:xfrm>
          <a:prstGeom prst="rect">
            <a:avLst/>
          </a:prstGeom>
          <a:noFill/>
          <a:ln w="9525">
            <a:noFill/>
            <a:miter lim="800000"/>
            <a:headEnd/>
            <a:tailEnd/>
          </a:ln>
          <a:effectLst/>
        </p:spPr>
        <p:txBody>
          <a:bodyPr wrap="none" lIns="0" tIns="0" rIns="0" bIns="0">
            <a:spAutoFit/>
            <a:flatTx/>
          </a:bodyPr>
          <a:lstStyle/>
          <a:p>
            <a:pPr algn="just">
              <a:lnSpc>
                <a:spcPct val="120000"/>
              </a:lnSpc>
              <a:spcBef>
                <a:spcPct val="50000"/>
              </a:spcBef>
            </a:pPr>
            <a:r>
              <a:rPr lang="es-ES" sz="1400" b="1" dirty="0">
                <a:solidFill>
                  <a:srgbClr val="000066"/>
                </a:solidFill>
                <a:latin typeface="Arial" charset="0"/>
              </a:rPr>
              <a:t>r</a:t>
            </a:r>
            <a:r>
              <a:rPr lang="es-ES" sz="1400" b="1" dirty="0">
                <a:solidFill>
                  <a:srgbClr val="000066"/>
                </a:solidFill>
              </a:rPr>
              <a:t> </a:t>
            </a:r>
            <a:r>
              <a:rPr lang="es-ES" sz="1400" b="1" baseline="30000" dirty="0">
                <a:solidFill>
                  <a:srgbClr val="000066"/>
                </a:solidFill>
                <a:latin typeface="Arial" charset="0"/>
              </a:rPr>
              <a:t>2</a:t>
            </a:r>
            <a:r>
              <a:rPr lang="es-ES" sz="1400" b="1" dirty="0">
                <a:solidFill>
                  <a:srgbClr val="000066"/>
                </a:solidFill>
                <a:latin typeface="Arial" charset="0"/>
              </a:rPr>
              <a:t> [m</a:t>
            </a:r>
            <a:r>
              <a:rPr lang="es-ES" sz="1400" b="1" baseline="30000" dirty="0">
                <a:solidFill>
                  <a:srgbClr val="000066"/>
                </a:solidFill>
                <a:latin typeface="Arial" charset="0"/>
              </a:rPr>
              <a:t>2</a:t>
            </a:r>
            <a:r>
              <a:rPr lang="es-ES" sz="1400" b="1" dirty="0">
                <a:solidFill>
                  <a:srgbClr val="000066"/>
                </a:solidFill>
                <a:latin typeface="Arial" charset="0"/>
              </a:rPr>
              <a:t>]</a:t>
            </a:r>
            <a:r>
              <a:rPr lang="es-ES" sz="1400" b="1" dirty="0">
                <a:solidFill>
                  <a:srgbClr val="000066"/>
                </a:solidFill>
                <a:latin typeface="Arial" charset="0"/>
                <a:cs typeface="Times New Roman" pitchFamily="18" charset="0"/>
              </a:rPr>
              <a:t> </a:t>
            </a:r>
            <a:r>
              <a:rPr lang="es-ES" sz="1400" dirty="0">
                <a:solidFill>
                  <a:srgbClr val="000066"/>
                </a:solidFill>
                <a:latin typeface="Arial" charset="0"/>
                <a:cs typeface="Times New Roman" pitchFamily="18" charset="0"/>
              </a:rPr>
              <a:t>= (1.0427x10</a:t>
            </a:r>
            <a:r>
              <a:rPr lang="es-ES" sz="1400" baseline="30000" dirty="0">
                <a:solidFill>
                  <a:srgbClr val="000066"/>
                </a:solidFill>
                <a:latin typeface="Arial" charset="0"/>
                <a:cs typeface="Times New Roman" pitchFamily="18" charset="0"/>
              </a:rPr>
              <a:t>-5</a:t>
            </a:r>
            <a:r>
              <a:rPr lang="es-ES" sz="1400" dirty="0">
                <a:solidFill>
                  <a:srgbClr val="000066"/>
                </a:solidFill>
                <a:latin typeface="Arial" charset="0"/>
                <a:cs typeface="Times New Roman" pitchFamily="18" charset="0"/>
              </a:rPr>
              <a:t> [m</a:t>
            </a:r>
            <a:r>
              <a:rPr lang="es-ES" sz="1400" baseline="30000" dirty="0">
                <a:solidFill>
                  <a:srgbClr val="000066"/>
                </a:solidFill>
                <a:latin typeface="Arial" charset="0"/>
                <a:cs typeface="Times New Roman" pitchFamily="18" charset="0"/>
              </a:rPr>
              <a:t>2</a:t>
            </a:r>
            <a:r>
              <a:rPr lang="es-ES" sz="1400" dirty="0">
                <a:solidFill>
                  <a:srgbClr val="000066"/>
                </a:solidFill>
                <a:latin typeface="Arial" charset="0"/>
                <a:cs typeface="Times New Roman" pitchFamily="18" charset="0"/>
              </a:rPr>
              <a:t>·V]) </a:t>
            </a:r>
            <a:r>
              <a:rPr lang="es-ES" sz="1400" b="1" dirty="0">
                <a:solidFill>
                  <a:srgbClr val="000066"/>
                </a:solidFill>
              </a:rPr>
              <a:t>V</a:t>
            </a:r>
            <a:r>
              <a:rPr lang="es-ES" sz="1400" b="1" dirty="0">
                <a:solidFill>
                  <a:srgbClr val="000066"/>
                </a:solidFill>
                <a:latin typeface="Arial" charset="0"/>
              </a:rPr>
              <a:t> [V] </a:t>
            </a:r>
            <a:r>
              <a:rPr lang="es-ES" sz="1400" dirty="0">
                <a:solidFill>
                  <a:srgbClr val="000066"/>
                </a:solidFill>
                <a:latin typeface="Arial" charset="0"/>
              </a:rPr>
              <a:t>+ 1.9410</a:t>
            </a:r>
            <a:r>
              <a:rPr lang="es-ES" sz="1400" dirty="0">
                <a:solidFill>
                  <a:srgbClr val="000066"/>
                </a:solidFill>
                <a:latin typeface="Arial" charset="0"/>
                <a:cs typeface="Times New Roman" pitchFamily="18" charset="0"/>
              </a:rPr>
              <a:t>x10</a:t>
            </a:r>
            <a:r>
              <a:rPr lang="es-ES" sz="1400" baseline="30000" dirty="0">
                <a:solidFill>
                  <a:srgbClr val="000066"/>
                </a:solidFill>
                <a:latin typeface="Arial" charset="0"/>
                <a:cs typeface="Times New Roman" pitchFamily="18" charset="0"/>
              </a:rPr>
              <a:t>-4</a:t>
            </a:r>
            <a:r>
              <a:rPr lang="es-ES" sz="1400" dirty="0">
                <a:solidFill>
                  <a:srgbClr val="000066"/>
                </a:solidFill>
                <a:latin typeface="Arial" charset="0"/>
                <a:cs typeface="Times New Roman" pitchFamily="18" charset="0"/>
              </a:rPr>
              <a:t> [m</a:t>
            </a:r>
            <a:r>
              <a:rPr lang="es-ES" sz="1400" baseline="30000" dirty="0">
                <a:solidFill>
                  <a:srgbClr val="000066"/>
                </a:solidFill>
                <a:latin typeface="Arial" charset="0"/>
                <a:cs typeface="Times New Roman" pitchFamily="18" charset="0"/>
              </a:rPr>
              <a:t>2</a:t>
            </a:r>
            <a:r>
              <a:rPr lang="es-ES" sz="1400" dirty="0">
                <a:solidFill>
                  <a:srgbClr val="000066"/>
                </a:solidFill>
                <a:latin typeface="Arial" charset="0"/>
                <a:cs typeface="Times New Roman" pitchFamily="18" charset="0"/>
              </a:rPr>
              <a:t>]</a:t>
            </a:r>
          </a:p>
        </p:txBody>
      </p:sp>
      <p:sp>
        <p:nvSpPr>
          <p:cNvPr id="133179" name="AutoShape 59"/>
          <p:cNvSpPr>
            <a:spLocks noChangeArrowheads="1"/>
          </p:cNvSpPr>
          <p:nvPr/>
        </p:nvSpPr>
        <p:spPr bwMode="auto">
          <a:xfrm>
            <a:off x="2445852" y="5337591"/>
            <a:ext cx="304800" cy="152400"/>
          </a:xfrm>
          <a:prstGeom prst="rightArrow">
            <a:avLst>
              <a:gd name="adj1" fmla="val 50000"/>
              <a:gd name="adj2" fmla="val 50000"/>
            </a:avLst>
          </a:prstGeom>
          <a:solidFill>
            <a:srgbClr val="DDDDDD"/>
          </a:solidFill>
          <a:ln w="9525">
            <a:solidFill>
              <a:srgbClr val="808080"/>
            </a:solidFill>
            <a:miter lim="800000"/>
            <a:headEnd/>
            <a:tailEnd/>
          </a:ln>
          <a:effectLst/>
        </p:spPr>
        <p:txBody>
          <a:bodyPr wrap="none" anchor="ctr"/>
          <a:lstStyle/>
          <a:p>
            <a:endParaRPr lang="es-MX">
              <a:solidFill>
                <a:srgbClr val="000066"/>
              </a:solidFill>
            </a:endParaRPr>
          </a:p>
        </p:txBody>
      </p:sp>
      <p:grpSp>
        <p:nvGrpSpPr>
          <p:cNvPr id="2" name="1 Grupo"/>
          <p:cNvGrpSpPr/>
          <p:nvPr/>
        </p:nvGrpSpPr>
        <p:grpSpPr>
          <a:xfrm>
            <a:off x="1268760" y="1484784"/>
            <a:ext cx="1449288" cy="2175487"/>
            <a:chOff x="1268760" y="1484784"/>
            <a:chExt cx="1449288" cy="2175487"/>
          </a:xfrm>
        </p:grpSpPr>
        <p:grpSp>
          <p:nvGrpSpPr>
            <p:cNvPr id="61" name="60 Grupo"/>
            <p:cNvGrpSpPr/>
            <p:nvPr/>
          </p:nvGrpSpPr>
          <p:grpSpPr>
            <a:xfrm>
              <a:off x="1268760" y="1804484"/>
              <a:ext cx="1449288" cy="1855787"/>
              <a:chOff x="5712253" y="3005138"/>
              <a:chExt cx="1449288" cy="1855787"/>
            </a:xfrm>
          </p:grpSpPr>
          <p:sp>
            <p:nvSpPr>
              <p:cNvPr id="66" name="Rectangle 74"/>
              <p:cNvSpPr>
                <a:spLocks noChangeArrowheads="1"/>
              </p:cNvSpPr>
              <p:nvPr/>
            </p:nvSpPr>
            <p:spPr bwMode="auto">
              <a:xfrm>
                <a:off x="6424941" y="4675188"/>
                <a:ext cx="736600" cy="185737"/>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12.250x10</a:t>
                </a:r>
                <a:r>
                  <a:rPr lang="es-ES" sz="900" baseline="30000" dirty="0">
                    <a:solidFill>
                      <a:srgbClr val="000066"/>
                    </a:solidFill>
                    <a:latin typeface="Arial" charset="0"/>
                  </a:rPr>
                  <a:t>-4</a:t>
                </a:r>
              </a:p>
            </p:txBody>
          </p:sp>
          <p:sp>
            <p:nvSpPr>
              <p:cNvPr id="67" name="Rectangle 75"/>
              <p:cNvSpPr>
                <a:spLocks noChangeArrowheads="1"/>
              </p:cNvSpPr>
              <p:nvPr/>
            </p:nvSpPr>
            <p:spPr bwMode="auto">
              <a:xfrm>
                <a:off x="6424941" y="4491038"/>
                <a:ext cx="736600" cy="184150"/>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14.063x10</a:t>
                </a:r>
                <a:r>
                  <a:rPr lang="es-ES" sz="900" baseline="30000" dirty="0">
                    <a:solidFill>
                      <a:srgbClr val="000066"/>
                    </a:solidFill>
                    <a:latin typeface="Arial" charset="0"/>
                  </a:rPr>
                  <a:t>-4</a:t>
                </a:r>
              </a:p>
            </p:txBody>
          </p:sp>
          <p:sp>
            <p:nvSpPr>
              <p:cNvPr id="68" name="Rectangle 76"/>
              <p:cNvSpPr>
                <a:spLocks noChangeArrowheads="1"/>
              </p:cNvSpPr>
              <p:nvPr/>
            </p:nvSpPr>
            <p:spPr bwMode="auto">
              <a:xfrm>
                <a:off x="6424941" y="4305300"/>
                <a:ext cx="736600" cy="185737"/>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16.000x10</a:t>
                </a:r>
                <a:r>
                  <a:rPr lang="es-ES" sz="900" baseline="30000" dirty="0">
                    <a:solidFill>
                      <a:srgbClr val="000066"/>
                    </a:solidFill>
                    <a:latin typeface="Arial" charset="0"/>
                  </a:rPr>
                  <a:t>-4</a:t>
                </a:r>
              </a:p>
            </p:txBody>
          </p:sp>
          <p:sp>
            <p:nvSpPr>
              <p:cNvPr id="69" name="Rectangle 77"/>
              <p:cNvSpPr>
                <a:spLocks noChangeArrowheads="1"/>
              </p:cNvSpPr>
              <p:nvPr/>
            </p:nvSpPr>
            <p:spPr bwMode="auto">
              <a:xfrm>
                <a:off x="6424941" y="4119563"/>
                <a:ext cx="736600" cy="185737"/>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18.063x10</a:t>
                </a:r>
                <a:r>
                  <a:rPr lang="es-ES" sz="900" baseline="30000" dirty="0">
                    <a:solidFill>
                      <a:srgbClr val="000066"/>
                    </a:solidFill>
                    <a:latin typeface="Arial" charset="0"/>
                  </a:rPr>
                  <a:t>-4</a:t>
                </a:r>
              </a:p>
            </p:txBody>
          </p:sp>
          <p:sp>
            <p:nvSpPr>
              <p:cNvPr id="70" name="Rectangle 78"/>
              <p:cNvSpPr>
                <a:spLocks noChangeArrowheads="1"/>
              </p:cNvSpPr>
              <p:nvPr/>
            </p:nvSpPr>
            <p:spPr bwMode="auto">
              <a:xfrm>
                <a:off x="6424941" y="3935413"/>
                <a:ext cx="736600" cy="184150"/>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20.250x10</a:t>
                </a:r>
                <a:r>
                  <a:rPr lang="es-ES" sz="900" baseline="30000" dirty="0">
                    <a:solidFill>
                      <a:srgbClr val="000066"/>
                    </a:solidFill>
                    <a:latin typeface="Arial" charset="0"/>
                  </a:rPr>
                  <a:t>-4</a:t>
                </a:r>
              </a:p>
            </p:txBody>
          </p:sp>
          <p:sp>
            <p:nvSpPr>
              <p:cNvPr id="71" name="Rectangle 79"/>
              <p:cNvSpPr>
                <a:spLocks noChangeArrowheads="1"/>
              </p:cNvSpPr>
              <p:nvPr/>
            </p:nvSpPr>
            <p:spPr bwMode="auto">
              <a:xfrm>
                <a:off x="6424941" y="3749675"/>
                <a:ext cx="736600" cy="185737"/>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22.563x10</a:t>
                </a:r>
                <a:r>
                  <a:rPr lang="es-ES" sz="900" baseline="30000" dirty="0">
                    <a:solidFill>
                      <a:srgbClr val="000066"/>
                    </a:solidFill>
                    <a:latin typeface="Arial" charset="0"/>
                  </a:rPr>
                  <a:t>-4</a:t>
                </a:r>
              </a:p>
            </p:txBody>
          </p:sp>
          <p:sp>
            <p:nvSpPr>
              <p:cNvPr id="72" name="Rectangle 80"/>
              <p:cNvSpPr>
                <a:spLocks noChangeArrowheads="1"/>
              </p:cNvSpPr>
              <p:nvPr/>
            </p:nvSpPr>
            <p:spPr bwMode="auto">
              <a:xfrm>
                <a:off x="6424941" y="3565525"/>
                <a:ext cx="736600" cy="184150"/>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25.000x10</a:t>
                </a:r>
                <a:r>
                  <a:rPr lang="es-ES" sz="900" baseline="30000" dirty="0">
                    <a:solidFill>
                      <a:srgbClr val="000066"/>
                    </a:solidFill>
                    <a:latin typeface="Arial" charset="0"/>
                  </a:rPr>
                  <a:t>-4</a:t>
                </a:r>
              </a:p>
            </p:txBody>
          </p:sp>
          <p:sp>
            <p:nvSpPr>
              <p:cNvPr id="73" name="Rectangle 81"/>
              <p:cNvSpPr>
                <a:spLocks noChangeArrowheads="1"/>
              </p:cNvSpPr>
              <p:nvPr/>
            </p:nvSpPr>
            <p:spPr bwMode="auto">
              <a:xfrm>
                <a:off x="6424941" y="3379788"/>
                <a:ext cx="736600" cy="185737"/>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27.563x10</a:t>
                </a:r>
                <a:r>
                  <a:rPr lang="es-ES" sz="900" baseline="30000" dirty="0">
                    <a:solidFill>
                      <a:srgbClr val="000066"/>
                    </a:solidFill>
                    <a:latin typeface="Arial" charset="0"/>
                  </a:rPr>
                  <a:t>-4</a:t>
                </a:r>
              </a:p>
            </p:txBody>
          </p:sp>
          <p:sp>
            <p:nvSpPr>
              <p:cNvPr id="74" name="Rectangle 82"/>
              <p:cNvSpPr>
                <a:spLocks noChangeArrowheads="1"/>
              </p:cNvSpPr>
              <p:nvPr/>
            </p:nvSpPr>
            <p:spPr bwMode="auto">
              <a:xfrm>
                <a:off x="6424941" y="3195638"/>
                <a:ext cx="736600" cy="184150"/>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dirty="0">
                    <a:solidFill>
                      <a:srgbClr val="000066"/>
                    </a:solidFill>
                    <a:latin typeface="Arial" charset="0"/>
                  </a:rPr>
                  <a:t>30.250x10</a:t>
                </a:r>
                <a:r>
                  <a:rPr lang="es-ES" sz="900" baseline="30000" dirty="0">
                    <a:solidFill>
                      <a:srgbClr val="000066"/>
                    </a:solidFill>
                    <a:latin typeface="Arial" charset="0"/>
                  </a:rPr>
                  <a:t>-4</a:t>
                </a:r>
              </a:p>
            </p:txBody>
          </p:sp>
          <p:sp>
            <p:nvSpPr>
              <p:cNvPr id="75" name="Rectangle 83"/>
              <p:cNvSpPr>
                <a:spLocks noChangeArrowheads="1"/>
              </p:cNvSpPr>
              <p:nvPr/>
            </p:nvSpPr>
            <p:spPr bwMode="auto">
              <a:xfrm>
                <a:off x="6424941" y="3005138"/>
                <a:ext cx="736600" cy="190500"/>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1000" b="1" dirty="0">
                    <a:solidFill>
                      <a:srgbClr val="000066"/>
                    </a:solidFill>
                    <a:latin typeface="Arial" charset="0"/>
                  </a:rPr>
                  <a:t>r</a:t>
                </a:r>
                <a:r>
                  <a:rPr lang="es-ES" sz="1000" b="1" baseline="30000" dirty="0">
                    <a:solidFill>
                      <a:srgbClr val="000066"/>
                    </a:solidFill>
                    <a:latin typeface="Arial" charset="0"/>
                  </a:rPr>
                  <a:t>2</a:t>
                </a:r>
                <a:r>
                  <a:rPr lang="es-ES" sz="1000" dirty="0">
                    <a:solidFill>
                      <a:srgbClr val="000066"/>
                    </a:solidFill>
                    <a:latin typeface="Arial" charset="0"/>
                  </a:rPr>
                  <a:t> [m</a:t>
                </a:r>
                <a:r>
                  <a:rPr lang="es-ES" sz="1000" baseline="30000" dirty="0">
                    <a:solidFill>
                      <a:srgbClr val="000066"/>
                    </a:solidFill>
                    <a:latin typeface="Arial" charset="0"/>
                  </a:rPr>
                  <a:t>2</a:t>
                </a:r>
                <a:r>
                  <a:rPr lang="es-ES" sz="1000" dirty="0">
                    <a:solidFill>
                      <a:srgbClr val="000066"/>
                    </a:solidFill>
                    <a:latin typeface="Arial" charset="0"/>
                  </a:rPr>
                  <a:t>]</a:t>
                </a:r>
              </a:p>
            </p:txBody>
          </p:sp>
          <p:sp>
            <p:nvSpPr>
              <p:cNvPr id="80" name="Rectangle 88"/>
              <p:cNvSpPr>
                <a:spLocks noChangeArrowheads="1"/>
              </p:cNvSpPr>
              <p:nvPr/>
            </p:nvSpPr>
            <p:spPr bwMode="auto">
              <a:xfrm>
                <a:off x="5712253" y="4675188"/>
                <a:ext cx="711200" cy="185737"/>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102</a:t>
                </a:r>
              </a:p>
            </p:txBody>
          </p:sp>
          <p:sp>
            <p:nvSpPr>
              <p:cNvPr id="81" name="Rectangle 89"/>
              <p:cNvSpPr>
                <a:spLocks noChangeArrowheads="1"/>
              </p:cNvSpPr>
              <p:nvPr/>
            </p:nvSpPr>
            <p:spPr bwMode="auto">
              <a:xfrm>
                <a:off x="5712253" y="4491038"/>
                <a:ext cx="711200" cy="184150"/>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120</a:t>
                </a:r>
              </a:p>
            </p:txBody>
          </p:sp>
          <p:sp>
            <p:nvSpPr>
              <p:cNvPr id="82" name="Rectangle 90"/>
              <p:cNvSpPr>
                <a:spLocks noChangeArrowheads="1"/>
              </p:cNvSpPr>
              <p:nvPr/>
            </p:nvSpPr>
            <p:spPr bwMode="auto">
              <a:xfrm>
                <a:off x="5712253" y="4305300"/>
                <a:ext cx="711200" cy="185737"/>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140</a:t>
                </a:r>
              </a:p>
            </p:txBody>
          </p:sp>
          <p:sp>
            <p:nvSpPr>
              <p:cNvPr id="83" name="Rectangle 91"/>
              <p:cNvSpPr>
                <a:spLocks noChangeArrowheads="1"/>
              </p:cNvSpPr>
              <p:nvPr/>
            </p:nvSpPr>
            <p:spPr bwMode="auto">
              <a:xfrm>
                <a:off x="5712253" y="4119563"/>
                <a:ext cx="711200" cy="185737"/>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160</a:t>
                </a:r>
              </a:p>
            </p:txBody>
          </p:sp>
          <p:sp>
            <p:nvSpPr>
              <p:cNvPr id="84" name="Rectangle 92"/>
              <p:cNvSpPr>
                <a:spLocks noChangeArrowheads="1"/>
              </p:cNvSpPr>
              <p:nvPr/>
            </p:nvSpPr>
            <p:spPr bwMode="auto">
              <a:xfrm>
                <a:off x="5712253" y="3935413"/>
                <a:ext cx="711200" cy="184150"/>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180</a:t>
                </a:r>
              </a:p>
            </p:txBody>
          </p:sp>
          <p:sp>
            <p:nvSpPr>
              <p:cNvPr id="85" name="Rectangle 93"/>
              <p:cNvSpPr>
                <a:spLocks noChangeArrowheads="1"/>
              </p:cNvSpPr>
              <p:nvPr/>
            </p:nvSpPr>
            <p:spPr bwMode="auto">
              <a:xfrm>
                <a:off x="5712253" y="3749675"/>
                <a:ext cx="711200" cy="185737"/>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200</a:t>
                </a:r>
              </a:p>
            </p:txBody>
          </p:sp>
          <p:sp>
            <p:nvSpPr>
              <p:cNvPr id="86" name="Rectangle 94"/>
              <p:cNvSpPr>
                <a:spLocks noChangeArrowheads="1"/>
              </p:cNvSpPr>
              <p:nvPr/>
            </p:nvSpPr>
            <p:spPr bwMode="auto">
              <a:xfrm>
                <a:off x="5712253" y="3565525"/>
                <a:ext cx="711200" cy="184150"/>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220</a:t>
                </a:r>
              </a:p>
            </p:txBody>
          </p:sp>
          <p:sp>
            <p:nvSpPr>
              <p:cNvPr id="87" name="Rectangle 95"/>
              <p:cNvSpPr>
                <a:spLocks noChangeArrowheads="1"/>
              </p:cNvSpPr>
              <p:nvPr/>
            </p:nvSpPr>
            <p:spPr bwMode="auto">
              <a:xfrm>
                <a:off x="5712253" y="3379788"/>
                <a:ext cx="711200" cy="185737"/>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242</a:t>
                </a:r>
              </a:p>
            </p:txBody>
          </p:sp>
          <p:sp>
            <p:nvSpPr>
              <p:cNvPr id="88" name="Rectangle 96"/>
              <p:cNvSpPr>
                <a:spLocks noChangeArrowheads="1"/>
              </p:cNvSpPr>
              <p:nvPr/>
            </p:nvSpPr>
            <p:spPr bwMode="auto">
              <a:xfrm>
                <a:off x="5712253" y="3195638"/>
                <a:ext cx="711200" cy="184150"/>
              </a:xfrm>
              <a:prstGeom prst="rect">
                <a:avLst/>
              </a:prstGeom>
              <a:solidFill>
                <a:srgbClr val="DDDDDD"/>
              </a:solidFill>
              <a:ln w="12700">
                <a:solidFill>
                  <a:srgbClr val="000066"/>
                </a:solidFill>
                <a:miter lim="800000"/>
                <a:headEnd/>
                <a:tailEnd/>
              </a:ln>
              <a:effectLst/>
            </p:spPr>
            <p:txBody>
              <a:bodyPr lIns="19050" tIns="19050" rIns="19050" bIns="19050"/>
              <a:lstStyle/>
              <a:p>
                <a:pPr>
                  <a:spcBef>
                    <a:spcPct val="20000"/>
                  </a:spcBef>
                </a:pPr>
                <a:r>
                  <a:rPr lang="es-ES" sz="900">
                    <a:solidFill>
                      <a:srgbClr val="000066"/>
                    </a:solidFill>
                    <a:latin typeface="Arial" charset="0"/>
                  </a:rPr>
                  <a:t>264</a:t>
                </a:r>
              </a:p>
            </p:txBody>
          </p:sp>
          <p:sp>
            <p:nvSpPr>
              <p:cNvPr id="89" name="Rectangle 97"/>
              <p:cNvSpPr>
                <a:spLocks noChangeArrowheads="1"/>
              </p:cNvSpPr>
              <p:nvPr/>
            </p:nvSpPr>
            <p:spPr bwMode="auto">
              <a:xfrm>
                <a:off x="5712253" y="3005138"/>
                <a:ext cx="711200" cy="190500"/>
              </a:xfrm>
              <a:prstGeom prst="rect">
                <a:avLst/>
              </a:prstGeom>
              <a:solidFill>
                <a:srgbClr val="DDDDDD"/>
              </a:solidFill>
              <a:ln w="12700">
                <a:solidFill>
                  <a:srgbClr val="000066"/>
                </a:solidFill>
                <a:miter lim="800000"/>
                <a:headEnd/>
                <a:tailEnd/>
              </a:ln>
              <a:effectLst/>
            </p:spPr>
            <p:txBody>
              <a:bodyPr wrap="none" lIns="19050" tIns="0" rIns="19050" bIns="19050"/>
              <a:lstStyle/>
              <a:p>
                <a:pPr>
                  <a:spcBef>
                    <a:spcPct val="20000"/>
                  </a:spcBef>
                </a:pPr>
                <a:r>
                  <a:rPr lang="es-ES" sz="1200" dirty="0">
                    <a:solidFill>
                      <a:srgbClr val="000066"/>
                    </a:solidFill>
                  </a:rPr>
                  <a:t>V</a:t>
                </a:r>
                <a:r>
                  <a:rPr lang="es-ES" sz="1200" dirty="0">
                    <a:solidFill>
                      <a:srgbClr val="000066"/>
                    </a:solidFill>
                    <a:latin typeface="Arial" charset="0"/>
                  </a:rPr>
                  <a:t> [V]</a:t>
                </a:r>
              </a:p>
              <a:p>
                <a:pPr>
                  <a:spcBef>
                    <a:spcPct val="20000"/>
                  </a:spcBef>
                </a:pPr>
                <a:endParaRPr lang="es-ES" sz="1000" dirty="0">
                  <a:solidFill>
                    <a:srgbClr val="000066"/>
                  </a:solidFill>
                  <a:latin typeface="Arial" charset="0"/>
                </a:endParaRPr>
              </a:p>
            </p:txBody>
          </p:sp>
        </p:grpSp>
        <p:sp>
          <p:nvSpPr>
            <p:cNvPr id="108" name="Rectangle 82"/>
            <p:cNvSpPr>
              <a:spLocks noChangeAspect="1" noChangeArrowheads="1"/>
            </p:cNvSpPr>
            <p:nvPr/>
          </p:nvSpPr>
          <p:spPr bwMode="auto">
            <a:xfrm>
              <a:off x="1560915" y="1508266"/>
              <a:ext cx="151768" cy="313350"/>
            </a:xfrm>
            <a:prstGeom prst="rect">
              <a:avLst/>
            </a:prstGeom>
            <a:noFill/>
            <a:ln w="9525">
              <a:noFill/>
              <a:miter lim="800000"/>
              <a:headEnd/>
              <a:tailEnd/>
            </a:ln>
            <a:effectLst/>
          </p:spPr>
          <p:txBody>
            <a:bodyPr wrap="none" lIns="18000" tIns="18000" rIns="18000" bIns="18000">
              <a:spAutoFit/>
              <a:flatTx/>
            </a:bodyPr>
            <a:lstStyle/>
            <a:p>
              <a:pPr algn="l"/>
              <a:r>
                <a:rPr lang="es-ES" sz="1800" b="1" i="1" dirty="0">
                  <a:solidFill>
                    <a:srgbClr val="FF0000"/>
                  </a:solidFill>
                  <a:cs typeface="Arial" charset="0"/>
                </a:rPr>
                <a:t>x</a:t>
              </a:r>
              <a:endParaRPr lang="es-ES" sz="1800" b="1" i="1" dirty="0">
                <a:solidFill>
                  <a:srgbClr val="FF0000"/>
                </a:solidFill>
              </a:endParaRPr>
            </a:p>
          </p:txBody>
        </p:sp>
        <p:sp>
          <p:nvSpPr>
            <p:cNvPr id="109" name="Rectangle 82"/>
            <p:cNvSpPr>
              <a:spLocks noChangeAspect="1" noChangeArrowheads="1"/>
            </p:cNvSpPr>
            <p:nvPr/>
          </p:nvSpPr>
          <p:spPr bwMode="auto">
            <a:xfrm>
              <a:off x="2273864" y="1484784"/>
              <a:ext cx="138944" cy="313350"/>
            </a:xfrm>
            <a:prstGeom prst="rect">
              <a:avLst/>
            </a:prstGeom>
            <a:noFill/>
            <a:ln w="9525">
              <a:noFill/>
              <a:miter lim="800000"/>
              <a:headEnd/>
              <a:tailEnd/>
            </a:ln>
            <a:effectLst/>
          </p:spPr>
          <p:txBody>
            <a:bodyPr wrap="none" lIns="18000" tIns="18000" rIns="18000" bIns="18000">
              <a:spAutoFit/>
              <a:flatTx/>
            </a:bodyPr>
            <a:lstStyle/>
            <a:p>
              <a:pPr algn="l"/>
              <a:r>
                <a:rPr lang="es-ES" sz="1800" b="1" i="1" dirty="0">
                  <a:solidFill>
                    <a:srgbClr val="FF0000"/>
                  </a:solidFill>
                  <a:cs typeface="Arial" charset="0"/>
                </a:rPr>
                <a:t>y</a:t>
              </a:r>
              <a:endParaRPr lang="es-ES" sz="1800" b="1" i="1" dirty="0">
                <a:solidFill>
                  <a:srgbClr val="FF0000"/>
                </a:solidFill>
              </a:endParaRPr>
            </a:p>
          </p:txBody>
        </p:sp>
      </p:grpSp>
      <mc:AlternateContent xmlns:mc="http://schemas.openxmlformats.org/markup-compatibility/2006" xmlns:a14="http://schemas.microsoft.com/office/drawing/2010/main">
        <mc:Choice Requires="a14">
          <p:sp>
            <p:nvSpPr>
              <p:cNvPr id="111" name="110 CuadroTexto"/>
              <p:cNvSpPr txBox="1"/>
              <p:nvPr/>
            </p:nvSpPr>
            <p:spPr>
              <a:xfrm>
                <a:off x="315415" y="4905543"/>
                <a:ext cx="1961947" cy="87113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MX" sz="1400" b="0" i="1" smtClean="0">
                          <a:solidFill>
                            <a:srgbClr val="000066"/>
                          </a:solidFill>
                          <a:latin typeface="Cambria Math"/>
                        </a:rPr>
                        <m:t>𝑚</m:t>
                      </m:r>
                      <m:r>
                        <a:rPr lang="es-MX" sz="1400" b="0" i="1" smtClean="0">
                          <a:solidFill>
                            <a:srgbClr val="000066"/>
                          </a:solidFill>
                          <a:latin typeface="Cambria Math"/>
                        </a:rPr>
                        <m:t>=</m:t>
                      </m:r>
                      <m:f>
                        <m:fPr>
                          <m:ctrlPr>
                            <a:rPr lang="es-MX" sz="1400" b="0" i="1" smtClean="0">
                              <a:solidFill>
                                <a:srgbClr val="000066"/>
                              </a:solidFill>
                              <a:latin typeface="Cambria Math" panose="02040503050406030204" pitchFamily="18" charset="0"/>
                            </a:rPr>
                          </m:ctrlPr>
                        </m:fPr>
                        <m:num>
                          <m:r>
                            <a:rPr lang="es-MX" sz="1400" b="0" i="1" smtClean="0">
                              <a:solidFill>
                                <a:srgbClr val="000066"/>
                              </a:solidFill>
                              <a:latin typeface="Cambria Math"/>
                            </a:rPr>
                            <m:t>2</m:t>
                          </m:r>
                          <m:r>
                            <a:rPr lang="es-MX" sz="1400" b="0" i="1" smtClean="0">
                              <a:solidFill>
                                <a:srgbClr val="000066"/>
                              </a:solidFill>
                              <a:latin typeface="Cambria Math"/>
                              <a:ea typeface="Cambria Math"/>
                            </a:rPr>
                            <m:t>∙</m:t>
                          </m:r>
                          <m:sSup>
                            <m:sSupPr>
                              <m:ctrlPr>
                                <a:rPr lang="es-MX" sz="1400" b="0" i="1" smtClean="0">
                                  <a:solidFill>
                                    <a:srgbClr val="000066"/>
                                  </a:solidFill>
                                  <a:latin typeface="Cambria Math" panose="02040503050406030204" pitchFamily="18" charset="0"/>
                                  <a:ea typeface="Cambria Math"/>
                                </a:rPr>
                              </m:ctrlPr>
                            </m:sSupPr>
                            <m:e>
                              <m:d>
                                <m:dPr>
                                  <m:ctrlPr>
                                    <a:rPr lang="es-MX" sz="1400" b="0" i="1" smtClean="0">
                                      <a:solidFill>
                                        <a:srgbClr val="000066"/>
                                      </a:solidFill>
                                      <a:latin typeface="Cambria Math" panose="02040503050406030204" pitchFamily="18" charset="0"/>
                                      <a:ea typeface="Cambria Math"/>
                                    </a:rPr>
                                  </m:ctrlPr>
                                </m:dPr>
                                <m:e>
                                  <m:f>
                                    <m:fPr>
                                      <m:ctrlPr>
                                        <a:rPr lang="es-MX" sz="1400" b="0" i="1" smtClean="0">
                                          <a:solidFill>
                                            <a:srgbClr val="000066"/>
                                          </a:solidFill>
                                          <a:latin typeface="Cambria Math" panose="02040503050406030204" pitchFamily="18" charset="0"/>
                                          <a:ea typeface="Cambria Math"/>
                                        </a:rPr>
                                      </m:ctrlPr>
                                    </m:fPr>
                                    <m:num>
                                      <m:r>
                                        <a:rPr lang="es-MX" sz="1400" b="0" i="1" smtClean="0">
                                          <a:solidFill>
                                            <a:srgbClr val="000066"/>
                                          </a:solidFill>
                                          <a:latin typeface="Cambria Math"/>
                                          <a:ea typeface="Cambria Math"/>
                                        </a:rPr>
                                        <m:t>5</m:t>
                                      </m:r>
                                    </m:num>
                                    <m:den>
                                      <m:r>
                                        <a:rPr lang="es-MX" sz="1400" b="0" i="1" smtClean="0">
                                          <a:solidFill>
                                            <a:srgbClr val="000066"/>
                                          </a:solidFill>
                                          <a:latin typeface="Cambria Math"/>
                                          <a:ea typeface="Cambria Math"/>
                                        </a:rPr>
                                        <m:t>4</m:t>
                                      </m:r>
                                    </m:den>
                                  </m:f>
                                </m:e>
                              </m:d>
                            </m:e>
                            <m:sup>
                              <m:r>
                                <a:rPr lang="es-MX" sz="1400" b="0" i="1" smtClean="0">
                                  <a:solidFill>
                                    <a:srgbClr val="000066"/>
                                  </a:solidFill>
                                  <a:latin typeface="Cambria Math"/>
                                  <a:ea typeface="Cambria Math"/>
                                </a:rPr>
                                <m:t>3</m:t>
                              </m:r>
                            </m:sup>
                          </m:sSup>
                          <m:r>
                            <a:rPr lang="es-MX" sz="1400" b="0" i="1" smtClean="0">
                              <a:solidFill>
                                <a:srgbClr val="000066"/>
                              </a:solidFill>
                              <a:latin typeface="Cambria Math"/>
                              <a:ea typeface="Cambria Math"/>
                            </a:rPr>
                            <m:t>∙</m:t>
                          </m:r>
                          <m:sSup>
                            <m:sSupPr>
                              <m:ctrlPr>
                                <a:rPr lang="es-MX" sz="1400" b="0" i="1" smtClean="0">
                                  <a:solidFill>
                                    <a:srgbClr val="000066"/>
                                  </a:solidFill>
                                  <a:latin typeface="Cambria Math" panose="02040503050406030204" pitchFamily="18" charset="0"/>
                                  <a:ea typeface="Cambria Math"/>
                                </a:rPr>
                              </m:ctrlPr>
                            </m:sSupPr>
                            <m:e>
                              <m:r>
                                <a:rPr lang="es-MX" sz="1400" b="0" i="1" smtClean="0">
                                  <a:solidFill>
                                    <a:srgbClr val="000066"/>
                                  </a:solidFill>
                                  <a:latin typeface="Cambria Math"/>
                                  <a:ea typeface="Cambria Math"/>
                                </a:rPr>
                                <m:t>𝑎</m:t>
                              </m:r>
                            </m:e>
                            <m:sup>
                              <m:r>
                                <a:rPr lang="es-MX" sz="1400" b="0" i="1" smtClean="0">
                                  <a:solidFill>
                                    <a:srgbClr val="000066"/>
                                  </a:solidFill>
                                  <a:latin typeface="Cambria Math"/>
                                  <a:ea typeface="Cambria Math"/>
                                </a:rPr>
                                <m:t>2</m:t>
                              </m:r>
                            </m:sup>
                          </m:sSup>
                        </m:num>
                        <m:den>
                          <m:sSup>
                            <m:sSupPr>
                              <m:ctrlPr>
                                <a:rPr lang="es-MX" sz="1400" b="0" i="1" smtClean="0">
                                  <a:solidFill>
                                    <a:srgbClr val="000066"/>
                                  </a:solidFill>
                                  <a:latin typeface="Cambria Math" panose="02040503050406030204" pitchFamily="18" charset="0"/>
                                </a:rPr>
                              </m:ctrlPr>
                            </m:sSupPr>
                            <m:e>
                              <m:d>
                                <m:dPr>
                                  <m:ctrlPr>
                                    <a:rPr lang="es-MX" sz="1400" b="0" i="1" smtClean="0">
                                      <a:solidFill>
                                        <a:srgbClr val="000066"/>
                                      </a:solidFill>
                                      <a:latin typeface="Cambria Math" panose="02040503050406030204" pitchFamily="18" charset="0"/>
                                    </a:rPr>
                                  </m:ctrlPr>
                                </m:dPr>
                                <m:e>
                                  <m:r>
                                    <a:rPr lang="es-MX" sz="1400" b="0" i="1" smtClean="0">
                                      <a:solidFill>
                                        <a:srgbClr val="000066"/>
                                      </a:solidFill>
                                      <a:latin typeface="Cambria Math"/>
                                    </a:rPr>
                                    <m:t>𝑁</m:t>
                                  </m:r>
                                  <m:r>
                                    <a:rPr lang="es-MX" sz="1400" b="0" i="1" smtClean="0">
                                      <a:solidFill>
                                        <a:srgbClr val="000066"/>
                                      </a:solidFill>
                                      <a:latin typeface="Cambria Math"/>
                                      <a:ea typeface="Cambria Math"/>
                                    </a:rPr>
                                    <m:t>∙</m:t>
                                  </m:r>
                                  <m:sSub>
                                    <m:sSubPr>
                                      <m:ctrlPr>
                                        <a:rPr lang="es-MX" sz="1400" b="0" i="1" smtClean="0">
                                          <a:solidFill>
                                            <a:srgbClr val="000066"/>
                                          </a:solidFill>
                                          <a:latin typeface="Cambria Math" panose="02040503050406030204" pitchFamily="18" charset="0"/>
                                          <a:ea typeface="Cambria Math"/>
                                        </a:rPr>
                                      </m:ctrlPr>
                                    </m:sSubPr>
                                    <m:e>
                                      <m:r>
                                        <a:rPr lang="es-MX" sz="1400" b="0" i="1" smtClean="0">
                                          <a:solidFill>
                                            <a:srgbClr val="000066"/>
                                          </a:solidFill>
                                          <a:latin typeface="Cambria Math"/>
                                          <a:ea typeface="Cambria Math"/>
                                        </a:rPr>
                                        <m:t>𝜇</m:t>
                                      </m:r>
                                    </m:e>
                                    <m:sub>
                                      <m:r>
                                        <a:rPr lang="es-MX" sz="1400" b="0" i="1" smtClean="0">
                                          <a:solidFill>
                                            <a:srgbClr val="000066"/>
                                          </a:solidFill>
                                          <a:latin typeface="Cambria Math"/>
                                          <a:ea typeface="Cambria Math"/>
                                        </a:rPr>
                                        <m:t>0</m:t>
                                      </m:r>
                                    </m:sub>
                                  </m:sSub>
                                  <m:r>
                                    <a:rPr lang="es-MX" sz="1400" b="0" i="1" smtClean="0">
                                      <a:solidFill>
                                        <a:srgbClr val="000066"/>
                                      </a:solidFill>
                                      <a:latin typeface="Cambria Math"/>
                                      <a:ea typeface="Cambria Math"/>
                                    </a:rPr>
                                    <m:t>∙</m:t>
                                  </m:r>
                                  <m:r>
                                    <a:rPr lang="es-MX" sz="1400" b="0" i="1" smtClean="0">
                                      <a:solidFill>
                                        <a:srgbClr val="000066"/>
                                      </a:solidFill>
                                      <a:latin typeface="Cambria Math"/>
                                      <a:ea typeface="Cambria Math"/>
                                    </a:rPr>
                                    <m:t>𝐼</m:t>
                                  </m:r>
                                </m:e>
                              </m:d>
                            </m:e>
                            <m:sup>
                              <m:r>
                                <a:rPr lang="es-MX" sz="1400" b="0" i="1" smtClean="0">
                                  <a:solidFill>
                                    <a:srgbClr val="000066"/>
                                  </a:solidFill>
                                  <a:latin typeface="Cambria Math"/>
                                </a:rPr>
                                <m:t>2</m:t>
                              </m:r>
                            </m:sup>
                          </m:sSup>
                          <m:r>
                            <a:rPr lang="es-MX" sz="1400" b="0" i="1" smtClean="0">
                              <a:solidFill>
                                <a:srgbClr val="000066"/>
                              </a:solidFill>
                              <a:latin typeface="Cambria Math"/>
                              <a:ea typeface="Cambria Math"/>
                            </a:rPr>
                            <m:t>∙</m:t>
                          </m:r>
                          <m:d>
                            <m:dPr>
                              <m:ctrlPr>
                                <a:rPr lang="es-MX" sz="1400" b="0" i="1" smtClean="0">
                                  <a:solidFill>
                                    <a:srgbClr val="000066"/>
                                  </a:solidFill>
                                  <a:latin typeface="Cambria Math" panose="02040503050406030204" pitchFamily="18" charset="0"/>
                                  <a:ea typeface="Cambria Math"/>
                                </a:rPr>
                              </m:ctrlPr>
                            </m:dPr>
                            <m:e>
                              <m:f>
                                <m:fPr>
                                  <m:ctrlPr>
                                    <a:rPr lang="es-MX" sz="1400" b="0" i="1" smtClean="0">
                                      <a:solidFill>
                                        <a:srgbClr val="000066"/>
                                      </a:solidFill>
                                      <a:latin typeface="Cambria Math" panose="02040503050406030204" pitchFamily="18" charset="0"/>
                                      <a:ea typeface="Cambria Math"/>
                                    </a:rPr>
                                  </m:ctrlPr>
                                </m:fPr>
                                <m:num>
                                  <m:r>
                                    <a:rPr lang="es-MX" sz="1400" b="0" i="1" smtClean="0">
                                      <a:solidFill>
                                        <a:srgbClr val="000066"/>
                                      </a:solidFill>
                                      <a:latin typeface="Cambria Math"/>
                                      <a:ea typeface="Cambria Math"/>
                                    </a:rPr>
                                    <m:t>𝑞</m:t>
                                  </m:r>
                                </m:num>
                                <m:den>
                                  <m:r>
                                    <a:rPr lang="es-MX" sz="1400" b="0" i="1" smtClean="0">
                                      <a:solidFill>
                                        <a:srgbClr val="000066"/>
                                      </a:solidFill>
                                      <a:latin typeface="Cambria Math"/>
                                      <a:ea typeface="Cambria Math"/>
                                    </a:rPr>
                                    <m:t>𝑚</m:t>
                                  </m:r>
                                </m:den>
                              </m:f>
                            </m:e>
                          </m:d>
                        </m:den>
                      </m:f>
                    </m:oMath>
                  </m:oMathPara>
                </a14:m>
                <a:endParaRPr lang="es-MX" sz="1400" dirty="0">
                  <a:solidFill>
                    <a:srgbClr val="000066"/>
                  </a:solidFill>
                </a:endParaRPr>
              </a:p>
            </p:txBody>
          </p:sp>
        </mc:Choice>
        <mc:Fallback xmlns="">
          <p:sp>
            <p:nvSpPr>
              <p:cNvPr id="111" name="110 CuadroTexto"/>
              <p:cNvSpPr txBox="1">
                <a:spLocks noRot="1" noChangeAspect="1" noMove="1" noResize="1" noEditPoints="1" noAdjustHandles="1" noChangeArrowheads="1" noChangeShapeType="1" noTextEdit="1"/>
              </p:cNvSpPr>
              <p:nvPr/>
            </p:nvSpPr>
            <p:spPr>
              <a:xfrm>
                <a:off x="315415" y="4905543"/>
                <a:ext cx="1961947" cy="871136"/>
              </a:xfrm>
              <a:prstGeom prst="rect">
                <a:avLst/>
              </a:prstGeom>
              <a:blipFill rotWithShape="0">
                <a:blip r:embed="rId2"/>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12" name="111 CuadroTexto"/>
              <p:cNvSpPr txBox="1"/>
              <p:nvPr/>
            </p:nvSpPr>
            <p:spPr>
              <a:xfrm>
                <a:off x="2808129" y="5193575"/>
                <a:ext cx="2461636" cy="46128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s-MX" sz="1400" i="1" smtClean="0">
                              <a:solidFill>
                                <a:srgbClr val="000066"/>
                              </a:solidFill>
                              <a:latin typeface="Cambria Math" panose="02040503050406030204" pitchFamily="18" charset="0"/>
                              <a:ea typeface="Cambria Math"/>
                            </a:rPr>
                          </m:ctrlPr>
                        </m:fPr>
                        <m:num>
                          <m:r>
                            <a:rPr lang="es-MX" sz="1400" i="1">
                              <a:solidFill>
                                <a:srgbClr val="000066"/>
                              </a:solidFill>
                              <a:latin typeface="Cambria Math"/>
                              <a:ea typeface="Cambria Math"/>
                            </a:rPr>
                            <m:t>𝑞</m:t>
                          </m:r>
                        </m:num>
                        <m:den>
                          <m:r>
                            <a:rPr lang="es-MX" sz="1400" i="1">
                              <a:solidFill>
                                <a:srgbClr val="000066"/>
                              </a:solidFill>
                              <a:latin typeface="Cambria Math"/>
                              <a:ea typeface="Cambria Math"/>
                            </a:rPr>
                            <m:t>𝑚</m:t>
                          </m:r>
                        </m:den>
                      </m:f>
                      <m:r>
                        <a:rPr lang="es-MX" sz="1400" b="0" i="1" smtClean="0">
                          <a:solidFill>
                            <a:srgbClr val="000066"/>
                          </a:solidFill>
                          <a:latin typeface="Cambria Math"/>
                          <a:ea typeface="Cambria Math"/>
                        </a:rPr>
                        <m:t>=1.91077</m:t>
                      </m:r>
                      <m:r>
                        <a:rPr lang="es-MX" sz="1400" b="0" i="1" smtClean="0">
                          <a:solidFill>
                            <a:srgbClr val="000066"/>
                          </a:solidFill>
                          <a:latin typeface="Cambria Math"/>
                          <a:ea typeface="Cambria Math"/>
                        </a:rPr>
                        <m:t>𝑥</m:t>
                      </m:r>
                      <m:sSup>
                        <m:sSupPr>
                          <m:ctrlPr>
                            <a:rPr lang="es-MX" sz="1400" b="0" i="1" smtClean="0">
                              <a:solidFill>
                                <a:srgbClr val="000066"/>
                              </a:solidFill>
                              <a:latin typeface="Cambria Math" panose="02040503050406030204" pitchFamily="18" charset="0"/>
                              <a:ea typeface="Cambria Math"/>
                            </a:rPr>
                          </m:ctrlPr>
                        </m:sSupPr>
                        <m:e>
                          <m:r>
                            <a:rPr lang="es-MX" sz="1400" b="0" i="1" smtClean="0">
                              <a:solidFill>
                                <a:srgbClr val="000066"/>
                              </a:solidFill>
                              <a:latin typeface="Cambria Math"/>
                              <a:ea typeface="Cambria Math"/>
                            </a:rPr>
                            <m:t>10</m:t>
                          </m:r>
                        </m:e>
                        <m:sup>
                          <m:r>
                            <a:rPr lang="es-MX" sz="1400" b="0" i="1" smtClean="0">
                              <a:solidFill>
                                <a:srgbClr val="000066"/>
                              </a:solidFill>
                              <a:latin typeface="Cambria Math"/>
                              <a:ea typeface="Cambria Math"/>
                            </a:rPr>
                            <m:t>11</m:t>
                          </m:r>
                        </m:sup>
                      </m:sSup>
                      <m:d>
                        <m:dPr>
                          <m:begChr m:val="["/>
                          <m:endChr m:val="]"/>
                          <m:ctrlPr>
                            <a:rPr lang="es-MX" sz="1400" b="0" i="1" smtClean="0">
                              <a:solidFill>
                                <a:srgbClr val="000066"/>
                              </a:solidFill>
                              <a:latin typeface="Cambria Math" panose="02040503050406030204" pitchFamily="18" charset="0"/>
                              <a:ea typeface="Cambria Math"/>
                            </a:rPr>
                          </m:ctrlPr>
                        </m:dPr>
                        <m:e>
                          <m:r>
                            <a:rPr lang="es-MX" sz="1400" b="0" i="1" smtClean="0">
                              <a:solidFill>
                                <a:srgbClr val="000066"/>
                              </a:solidFill>
                              <a:latin typeface="Cambria Math"/>
                              <a:ea typeface="Cambria Math"/>
                            </a:rPr>
                            <m:t>𝐶</m:t>
                          </m:r>
                          <m:r>
                            <a:rPr lang="es-MX" sz="1400" b="0" i="1" smtClean="0">
                              <a:solidFill>
                                <a:srgbClr val="000066"/>
                              </a:solidFill>
                              <a:latin typeface="Cambria Math"/>
                              <a:ea typeface="Cambria Math"/>
                            </a:rPr>
                            <m:t>∙</m:t>
                          </m:r>
                          <m:sSup>
                            <m:sSupPr>
                              <m:ctrlPr>
                                <a:rPr lang="es-MX" sz="1400" b="0" i="1" smtClean="0">
                                  <a:solidFill>
                                    <a:srgbClr val="000066"/>
                                  </a:solidFill>
                                  <a:latin typeface="Cambria Math" panose="02040503050406030204" pitchFamily="18" charset="0"/>
                                  <a:ea typeface="Cambria Math"/>
                                </a:rPr>
                              </m:ctrlPr>
                            </m:sSupPr>
                            <m:e>
                              <m:r>
                                <a:rPr lang="es-MX" sz="1400" b="0" i="1" smtClean="0">
                                  <a:solidFill>
                                    <a:srgbClr val="000066"/>
                                  </a:solidFill>
                                  <a:latin typeface="Cambria Math"/>
                                  <a:ea typeface="Cambria Math"/>
                                </a:rPr>
                                <m:t>𝑘𝑔</m:t>
                              </m:r>
                            </m:e>
                            <m:sup>
                              <m:r>
                                <a:rPr lang="es-MX" sz="1400" b="0" i="1" smtClean="0">
                                  <a:solidFill>
                                    <a:srgbClr val="000066"/>
                                  </a:solidFill>
                                  <a:latin typeface="Cambria Math"/>
                                  <a:ea typeface="Cambria Math"/>
                                </a:rPr>
                                <m:t>−1</m:t>
                              </m:r>
                            </m:sup>
                          </m:sSup>
                        </m:e>
                      </m:d>
                    </m:oMath>
                  </m:oMathPara>
                </a14:m>
                <a:endParaRPr lang="es-MX" sz="1400" dirty="0">
                  <a:solidFill>
                    <a:srgbClr val="000066"/>
                  </a:solidFill>
                </a:endParaRPr>
              </a:p>
            </p:txBody>
          </p:sp>
        </mc:Choice>
        <mc:Fallback xmlns="">
          <p:sp>
            <p:nvSpPr>
              <p:cNvPr id="112" name="111 CuadroTexto"/>
              <p:cNvSpPr txBox="1">
                <a:spLocks noRot="1" noChangeAspect="1" noMove="1" noResize="1" noEditPoints="1" noAdjustHandles="1" noChangeArrowheads="1" noChangeShapeType="1" noTextEdit="1"/>
              </p:cNvSpPr>
              <p:nvPr/>
            </p:nvSpPr>
            <p:spPr>
              <a:xfrm>
                <a:off x="2808129" y="5193575"/>
                <a:ext cx="2461636" cy="461280"/>
              </a:xfrm>
              <a:prstGeom prst="rect">
                <a:avLst/>
              </a:prstGeom>
              <a:blipFill rotWithShape="0">
                <a:blip r:embed="rId3"/>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13" name="112 CuadroTexto"/>
              <p:cNvSpPr txBox="1"/>
              <p:nvPr/>
            </p:nvSpPr>
            <p:spPr>
              <a:xfrm>
                <a:off x="5658733" y="5117188"/>
                <a:ext cx="2494850" cy="5440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MX" sz="1400" b="0" i="1" smtClean="0">
                          <a:solidFill>
                            <a:srgbClr val="000066"/>
                          </a:solidFill>
                          <a:latin typeface="Cambria Math"/>
                        </a:rPr>
                        <m:t>% </m:t>
                      </m:r>
                      <m:r>
                        <a:rPr lang="es-MX" sz="1400" b="0" i="1" smtClean="0">
                          <a:solidFill>
                            <a:srgbClr val="000066"/>
                          </a:solidFill>
                          <a:latin typeface="Cambria Math"/>
                        </a:rPr>
                        <m:t>𝑑𝑒</m:t>
                      </m:r>
                      <m:r>
                        <a:rPr lang="es-MX" sz="1400" b="0" i="1" smtClean="0">
                          <a:solidFill>
                            <a:srgbClr val="000066"/>
                          </a:solidFill>
                          <a:latin typeface="Cambria Math"/>
                        </a:rPr>
                        <m:t> </m:t>
                      </m:r>
                      <m:r>
                        <a:rPr lang="es-MX" sz="1400" b="0" i="1" smtClean="0">
                          <a:solidFill>
                            <a:srgbClr val="000066"/>
                          </a:solidFill>
                          <a:latin typeface="Cambria Math"/>
                        </a:rPr>
                        <m:t>𝑒𝑟𝑟𝑜𝑟</m:t>
                      </m:r>
                      <m:r>
                        <a:rPr lang="es-MX" sz="1400" b="0" i="1" smtClean="0">
                          <a:solidFill>
                            <a:srgbClr val="000066"/>
                          </a:solidFill>
                          <a:latin typeface="Cambria Math"/>
                        </a:rPr>
                        <m:t>= </m:t>
                      </m:r>
                      <m:f>
                        <m:fPr>
                          <m:ctrlPr>
                            <a:rPr lang="es-MX" sz="1400" b="0" i="1" smtClean="0">
                              <a:solidFill>
                                <a:srgbClr val="000066"/>
                              </a:solidFill>
                              <a:latin typeface="Cambria Math" panose="02040503050406030204" pitchFamily="18" charset="0"/>
                            </a:rPr>
                          </m:ctrlPr>
                        </m:fPr>
                        <m:num>
                          <m:d>
                            <m:dPr>
                              <m:begChr m:val="|"/>
                              <m:endChr m:val="|"/>
                              <m:ctrlPr>
                                <a:rPr lang="es-MX" sz="1400" b="0" i="1" smtClean="0">
                                  <a:solidFill>
                                    <a:srgbClr val="000066"/>
                                  </a:solidFill>
                                  <a:latin typeface="Cambria Math" panose="02040503050406030204" pitchFamily="18" charset="0"/>
                                </a:rPr>
                              </m:ctrlPr>
                            </m:dPr>
                            <m:e>
                              <m:sSub>
                                <m:sSubPr>
                                  <m:ctrlPr>
                                    <a:rPr lang="es-MX" sz="1400" i="1">
                                      <a:solidFill>
                                        <a:srgbClr val="000066"/>
                                      </a:solidFill>
                                      <a:latin typeface="Cambria Math" panose="02040503050406030204" pitchFamily="18" charset="0"/>
                                    </a:rPr>
                                  </m:ctrlPr>
                                </m:sSubPr>
                                <m:e>
                                  <m:r>
                                    <a:rPr lang="es-MX" sz="1400" i="1">
                                      <a:solidFill>
                                        <a:srgbClr val="000066"/>
                                      </a:solidFill>
                                      <a:latin typeface="Cambria Math"/>
                                    </a:rPr>
                                    <m:t>𝑉</m:t>
                                  </m:r>
                                </m:e>
                                <m:sub>
                                  <m:r>
                                    <a:rPr lang="es-MX" sz="1400" i="1">
                                      <a:solidFill>
                                        <a:srgbClr val="000066"/>
                                      </a:solidFill>
                                      <a:latin typeface="Cambria Math"/>
                                    </a:rPr>
                                    <m:t>𝑃</m:t>
                                  </m:r>
                                </m:sub>
                              </m:sSub>
                              <m:r>
                                <a:rPr lang="es-MX" sz="1400" b="0" i="1" smtClean="0">
                                  <a:solidFill>
                                    <a:srgbClr val="000066"/>
                                  </a:solidFill>
                                  <a:latin typeface="Cambria Math"/>
                                </a:rPr>
                                <m:t>−</m:t>
                              </m:r>
                              <m:sSub>
                                <m:sSubPr>
                                  <m:ctrlPr>
                                    <a:rPr lang="es-MX" sz="1400" b="0" i="1" smtClean="0">
                                      <a:solidFill>
                                        <a:srgbClr val="000066"/>
                                      </a:solidFill>
                                      <a:latin typeface="Cambria Math" panose="02040503050406030204" pitchFamily="18" charset="0"/>
                                    </a:rPr>
                                  </m:ctrlPr>
                                </m:sSubPr>
                                <m:e>
                                  <m:r>
                                    <a:rPr lang="es-MX" sz="1400" b="0" i="1" smtClean="0">
                                      <a:solidFill>
                                        <a:srgbClr val="000066"/>
                                      </a:solidFill>
                                      <a:latin typeface="Cambria Math"/>
                                    </a:rPr>
                                    <m:t>𝑉</m:t>
                                  </m:r>
                                </m:e>
                                <m:sub>
                                  <m:r>
                                    <a:rPr lang="es-MX" sz="1400" b="0" i="1" smtClean="0">
                                      <a:solidFill>
                                        <a:srgbClr val="000066"/>
                                      </a:solidFill>
                                      <a:latin typeface="Cambria Math"/>
                                    </a:rPr>
                                    <m:t>𝐿</m:t>
                                  </m:r>
                                </m:sub>
                              </m:sSub>
                            </m:e>
                          </m:d>
                        </m:num>
                        <m:den>
                          <m:sSub>
                            <m:sSubPr>
                              <m:ctrlPr>
                                <a:rPr lang="es-MX" sz="1400" b="0" i="1" smtClean="0">
                                  <a:solidFill>
                                    <a:srgbClr val="000066"/>
                                  </a:solidFill>
                                  <a:latin typeface="Cambria Math" panose="02040503050406030204" pitchFamily="18" charset="0"/>
                                </a:rPr>
                              </m:ctrlPr>
                            </m:sSubPr>
                            <m:e>
                              <m:r>
                                <a:rPr lang="es-MX" sz="1400" b="0" i="1" smtClean="0">
                                  <a:solidFill>
                                    <a:srgbClr val="000066"/>
                                  </a:solidFill>
                                  <a:latin typeface="Cambria Math"/>
                                </a:rPr>
                                <m:t>𝑉</m:t>
                              </m:r>
                            </m:e>
                            <m:sub>
                              <m:r>
                                <a:rPr lang="es-MX" sz="1400" b="0" i="1" smtClean="0">
                                  <a:solidFill>
                                    <a:srgbClr val="000066"/>
                                  </a:solidFill>
                                  <a:latin typeface="Cambria Math"/>
                                </a:rPr>
                                <m:t>𝑃</m:t>
                              </m:r>
                            </m:sub>
                          </m:sSub>
                        </m:den>
                      </m:f>
                      <m:r>
                        <a:rPr lang="es-MX" sz="1400" b="0" i="1" smtClean="0">
                          <a:solidFill>
                            <a:srgbClr val="000066"/>
                          </a:solidFill>
                          <a:latin typeface="Cambria Math"/>
                        </a:rPr>
                        <m:t>𝑥</m:t>
                      </m:r>
                      <m:r>
                        <a:rPr lang="es-MX" sz="1400" b="0" i="1" smtClean="0">
                          <a:solidFill>
                            <a:srgbClr val="000066"/>
                          </a:solidFill>
                          <a:latin typeface="Cambria Math"/>
                        </a:rPr>
                        <m:t>100</m:t>
                      </m:r>
                    </m:oMath>
                  </m:oMathPara>
                </a14:m>
                <a:endParaRPr lang="es-MX" sz="1400" dirty="0">
                  <a:solidFill>
                    <a:srgbClr val="000066"/>
                  </a:solidFill>
                </a:endParaRPr>
              </a:p>
            </p:txBody>
          </p:sp>
        </mc:Choice>
        <mc:Fallback xmlns="">
          <p:sp>
            <p:nvSpPr>
              <p:cNvPr id="113" name="112 CuadroTexto"/>
              <p:cNvSpPr txBox="1">
                <a:spLocks noRot="1" noChangeAspect="1" noMove="1" noResize="1" noEditPoints="1" noAdjustHandles="1" noChangeArrowheads="1" noChangeShapeType="1" noTextEdit="1"/>
              </p:cNvSpPr>
              <p:nvPr/>
            </p:nvSpPr>
            <p:spPr>
              <a:xfrm>
                <a:off x="5658733" y="5117188"/>
                <a:ext cx="2494850" cy="544060"/>
              </a:xfrm>
              <a:prstGeom prst="rect">
                <a:avLst/>
              </a:prstGeom>
              <a:blipFill rotWithShape="0">
                <a:blip r:embed="rId4"/>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14" name="113 CuadroTexto"/>
              <p:cNvSpPr txBox="1"/>
              <p:nvPr/>
            </p:nvSpPr>
            <p:spPr>
              <a:xfrm>
                <a:off x="5887669" y="5764804"/>
                <a:ext cx="2015167" cy="307777"/>
              </a:xfrm>
              <a:prstGeom prst="rect">
                <a:avLst/>
              </a:prstGeom>
              <a:solidFill>
                <a:srgbClr val="99FF66"/>
              </a:solidFill>
              <a:ln>
                <a:solidFill>
                  <a:srgbClr val="00B050"/>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s-MX" sz="1400" b="1" i="1" smtClean="0">
                          <a:solidFill>
                            <a:srgbClr val="000066"/>
                          </a:solidFill>
                          <a:latin typeface="Cambria Math"/>
                        </a:rPr>
                        <m:t>% </m:t>
                      </m:r>
                      <m:r>
                        <a:rPr lang="es-MX" sz="1400" b="1" i="1" smtClean="0">
                          <a:solidFill>
                            <a:srgbClr val="000066"/>
                          </a:solidFill>
                          <a:latin typeface="Cambria Math"/>
                        </a:rPr>
                        <m:t>𝒅𝒆</m:t>
                      </m:r>
                      <m:r>
                        <a:rPr lang="es-MX" sz="1400" b="1" i="1" smtClean="0">
                          <a:solidFill>
                            <a:srgbClr val="000066"/>
                          </a:solidFill>
                          <a:latin typeface="Cambria Math"/>
                        </a:rPr>
                        <m:t> </m:t>
                      </m:r>
                      <m:r>
                        <a:rPr lang="es-MX" sz="1400" b="1" i="1" smtClean="0">
                          <a:solidFill>
                            <a:srgbClr val="000066"/>
                          </a:solidFill>
                          <a:latin typeface="Cambria Math"/>
                        </a:rPr>
                        <m:t>𝒆𝒓𝒓𝒐𝒓</m:t>
                      </m:r>
                      <m:r>
                        <a:rPr lang="es-MX" sz="1400" b="1" i="1" smtClean="0">
                          <a:solidFill>
                            <a:srgbClr val="000066"/>
                          </a:solidFill>
                          <a:latin typeface="Cambria Math"/>
                        </a:rPr>
                        <m:t>=</m:t>
                      </m:r>
                      <m:r>
                        <a:rPr lang="es-MX" sz="1400" b="1" i="1" smtClean="0">
                          <a:solidFill>
                            <a:srgbClr val="000066"/>
                          </a:solidFill>
                          <a:latin typeface="Cambria Math"/>
                        </a:rPr>
                        <m:t>𝟖</m:t>
                      </m:r>
                      <m:r>
                        <a:rPr lang="es-MX" sz="1400" b="1" i="1" smtClean="0">
                          <a:solidFill>
                            <a:srgbClr val="000066"/>
                          </a:solidFill>
                          <a:latin typeface="Cambria Math"/>
                        </a:rPr>
                        <m:t>.</m:t>
                      </m:r>
                      <m:r>
                        <a:rPr lang="es-MX" sz="1400" b="1" i="1" smtClean="0">
                          <a:solidFill>
                            <a:srgbClr val="000066"/>
                          </a:solidFill>
                          <a:latin typeface="Cambria Math"/>
                        </a:rPr>
                        <m:t>𝟔𝟒𝟎𝟓</m:t>
                      </m:r>
                    </m:oMath>
                  </m:oMathPara>
                </a14:m>
                <a:endParaRPr lang="es-MX" sz="1400" b="1" dirty="0">
                  <a:solidFill>
                    <a:srgbClr val="000066"/>
                  </a:solidFill>
                </a:endParaRPr>
              </a:p>
            </p:txBody>
          </p:sp>
        </mc:Choice>
        <mc:Fallback xmlns="">
          <p:sp>
            <p:nvSpPr>
              <p:cNvPr id="114" name="113 CuadroTexto"/>
              <p:cNvSpPr txBox="1">
                <a:spLocks noRot="1" noChangeAspect="1" noMove="1" noResize="1" noEditPoints="1" noAdjustHandles="1" noChangeArrowheads="1" noChangeShapeType="1" noTextEdit="1"/>
              </p:cNvSpPr>
              <p:nvPr/>
            </p:nvSpPr>
            <p:spPr>
              <a:xfrm>
                <a:off x="5887669" y="5764804"/>
                <a:ext cx="2015167" cy="307777"/>
              </a:xfrm>
              <a:prstGeom prst="rect">
                <a:avLst/>
              </a:prstGeom>
              <a:blipFill rotWithShape="0">
                <a:blip r:embed="rId5"/>
                <a:stretch>
                  <a:fillRect/>
                </a:stretch>
              </a:blipFill>
              <a:ln>
                <a:solidFill>
                  <a:srgbClr val="00B050"/>
                </a:solidFill>
              </a:ln>
            </p:spPr>
            <p:txBody>
              <a:bodyPr/>
              <a:lstStyle/>
              <a:p>
                <a:r>
                  <a:rPr lang="es-MX">
                    <a:noFill/>
                  </a:rPr>
                  <a:t> </a:t>
                </a:r>
              </a:p>
            </p:txBody>
          </p:sp>
        </mc:Fallback>
      </mc:AlternateContent>
      <p:grpSp>
        <p:nvGrpSpPr>
          <p:cNvPr id="4" name="Grupo 3"/>
          <p:cNvGrpSpPr/>
          <p:nvPr/>
        </p:nvGrpSpPr>
        <p:grpSpPr>
          <a:xfrm>
            <a:off x="3749270" y="1449313"/>
            <a:ext cx="4410075" cy="2771775"/>
            <a:chOff x="3749270" y="1449313"/>
            <a:chExt cx="4410075" cy="2771775"/>
          </a:xfrm>
        </p:grpSpPr>
        <p:pic>
          <p:nvPicPr>
            <p:cNvPr id="3" name="Imagen 2"/>
            <p:cNvPicPr>
              <a:picLocks noChangeAspect="1"/>
            </p:cNvPicPr>
            <p:nvPr/>
          </p:nvPicPr>
          <p:blipFill>
            <a:blip r:embed="rId6">
              <a:clrChange>
                <a:clrFrom>
                  <a:srgbClr val="FFFFFF"/>
                </a:clrFrom>
                <a:clrTo>
                  <a:srgbClr val="FFFFFF">
                    <a:alpha val="0"/>
                  </a:srgbClr>
                </a:clrTo>
              </a:clrChange>
            </a:blip>
            <a:stretch>
              <a:fillRect/>
            </a:stretch>
          </p:blipFill>
          <p:spPr>
            <a:xfrm>
              <a:off x="3749270" y="1449313"/>
              <a:ext cx="4410075" cy="2771775"/>
            </a:xfrm>
            <a:prstGeom prst="rect">
              <a:avLst/>
            </a:prstGeom>
          </p:spPr>
        </p:pic>
        <p:sp>
          <p:nvSpPr>
            <p:cNvPr id="52" name="Rectángulo 51"/>
            <p:cNvSpPr/>
            <p:nvPr/>
          </p:nvSpPr>
          <p:spPr>
            <a:xfrm>
              <a:off x="7284384" y="3741590"/>
              <a:ext cx="468398" cy="246221"/>
            </a:xfrm>
            <a:prstGeom prst="rect">
              <a:avLst/>
            </a:prstGeom>
          </p:spPr>
          <p:txBody>
            <a:bodyPr wrap="none">
              <a:spAutoFit/>
            </a:bodyPr>
            <a:lstStyle/>
            <a:p>
              <a:r>
                <a:rPr lang="es-ES" sz="1000" b="1" dirty="0">
                  <a:latin typeface="+mj-lt"/>
                  <a:cs typeface="Arial" panose="020B0604020202020204" pitchFamily="34" charset="0"/>
                </a:rPr>
                <a:t>V</a:t>
              </a:r>
              <a:r>
                <a:rPr lang="es-ES" sz="1000" dirty="0">
                  <a:latin typeface="Arial" panose="020B0604020202020204" pitchFamily="34" charset="0"/>
                  <a:cs typeface="Arial" panose="020B0604020202020204" pitchFamily="34" charset="0"/>
                </a:rPr>
                <a:t> [V]</a:t>
              </a:r>
              <a:endParaRPr lang="es-MX" sz="1000" dirty="0">
                <a:latin typeface="Arial" panose="020B0604020202020204" pitchFamily="34" charset="0"/>
                <a:cs typeface="Arial" panose="020B0604020202020204" pitchFamily="34" charset="0"/>
              </a:endParaRPr>
            </a:p>
          </p:txBody>
        </p:sp>
        <p:sp>
          <p:nvSpPr>
            <p:cNvPr id="53" name="Rectángulo 52"/>
            <p:cNvSpPr/>
            <p:nvPr/>
          </p:nvSpPr>
          <p:spPr>
            <a:xfrm>
              <a:off x="3947798" y="1728648"/>
              <a:ext cx="543739" cy="246221"/>
            </a:xfrm>
            <a:prstGeom prst="rect">
              <a:avLst/>
            </a:prstGeom>
          </p:spPr>
          <p:txBody>
            <a:bodyPr wrap="none">
              <a:spAutoFit/>
            </a:bodyPr>
            <a:lstStyle/>
            <a:p>
              <a:r>
                <a:rPr lang="es-ES" sz="1000" b="1" dirty="0">
                  <a:latin typeface="Arial" panose="020B0604020202020204" pitchFamily="34" charset="0"/>
                  <a:cs typeface="Arial" panose="020B0604020202020204" pitchFamily="34" charset="0"/>
                </a:rPr>
                <a:t>r</a:t>
              </a:r>
              <a:r>
                <a:rPr lang="es-ES" sz="1000" b="1" baseline="30000" dirty="0">
                  <a:latin typeface="Arial" panose="020B0604020202020204" pitchFamily="34" charset="0"/>
                  <a:cs typeface="Arial" panose="020B0604020202020204" pitchFamily="34" charset="0"/>
                </a:rPr>
                <a:t>2</a:t>
              </a:r>
              <a:r>
                <a:rPr lang="es-ES" sz="1000" dirty="0">
                  <a:latin typeface="Arial" panose="020B0604020202020204" pitchFamily="34" charset="0"/>
                  <a:cs typeface="Arial" panose="020B0604020202020204" pitchFamily="34" charset="0"/>
                </a:rPr>
                <a:t> [m</a:t>
              </a:r>
              <a:r>
                <a:rPr lang="es-ES" sz="1000" baseline="30000" dirty="0">
                  <a:latin typeface="Arial" panose="020B0604020202020204" pitchFamily="34" charset="0"/>
                  <a:cs typeface="Arial" panose="020B0604020202020204" pitchFamily="34" charset="0"/>
                </a:rPr>
                <a:t>2</a:t>
              </a:r>
              <a:r>
                <a:rPr lang="es-ES" sz="1000" dirty="0">
                  <a:latin typeface="Arial" panose="020B0604020202020204" pitchFamily="34" charset="0"/>
                  <a:cs typeface="Arial" panose="020B0604020202020204" pitchFamily="34" charset="0"/>
                </a:rPr>
                <a:t>]</a:t>
              </a:r>
              <a:endParaRPr lang="es-MX" sz="1000" dirty="0">
                <a:latin typeface="Arial" panose="020B0604020202020204" pitchFamily="34" charset="0"/>
                <a:cs typeface="Arial" panose="020B0604020202020204" pitchFamily="34" charset="0"/>
              </a:endParaRPr>
            </a:p>
          </p:txBody>
        </p:sp>
      </p:grpSp>
      <p:sp>
        <p:nvSpPr>
          <p:cNvPr id="38" name="Text Box 7">
            <a:extLst>
              <a:ext uri="{FF2B5EF4-FFF2-40B4-BE49-F238E27FC236}">
                <a16:creationId xmlns:a16="http://schemas.microsoft.com/office/drawing/2014/main" xmlns="" id="{CA9E7D9A-9A71-4057-AA08-876621E8E80A}"/>
              </a:ext>
            </a:extLst>
          </p:cNvPr>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a:spcBef>
                <a:spcPct val="50000"/>
              </a:spcBef>
            </a:pPr>
            <a:r>
              <a:rPr lang="es-ES" sz="2100" b="1" dirty="0">
                <a:solidFill>
                  <a:srgbClr val="000099"/>
                </a:solidFill>
                <a:latin typeface="Arial" charset="0"/>
              </a:rPr>
              <a:t>Cálculos y resultados con </a:t>
            </a:r>
            <a:r>
              <a:rPr lang="es-ES" sz="2100" b="1" dirty="0" err="1">
                <a:solidFill>
                  <a:srgbClr val="000099"/>
                </a:solidFill>
                <a:latin typeface="Arial" charset="0"/>
              </a:rPr>
              <a:t>I</a:t>
            </a:r>
            <a:r>
              <a:rPr lang="es-ES" sz="2100" b="1" baseline="-25000" dirty="0" err="1">
                <a:solidFill>
                  <a:srgbClr val="000099"/>
                </a:solidFill>
                <a:latin typeface="Arial" charset="0"/>
              </a:rPr>
              <a:t>cte</a:t>
            </a:r>
            <a:endParaRPr lang="es-ES" sz="2100" b="1" u="sng"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133172"/>
                                        </p:tgtEl>
                                        <p:attrNameLst>
                                          <p:attrName>style.visibility</p:attrName>
                                        </p:attrNameLst>
                                      </p:cBhvr>
                                      <p:to>
                                        <p:strVal val="visible"/>
                                      </p:to>
                                    </p:set>
                                    <p:anim calcmode="lin" valueType="num">
                                      <p:cBhvr>
                                        <p:cTn id="12" dur="500" fill="hold"/>
                                        <p:tgtEl>
                                          <p:spTgt spid="133172"/>
                                        </p:tgtEl>
                                        <p:attrNameLst>
                                          <p:attrName>ppt_x</p:attrName>
                                        </p:attrNameLst>
                                      </p:cBhvr>
                                      <p:tavLst>
                                        <p:tav tm="0">
                                          <p:val>
                                            <p:strVal val="#ppt_x-#ppt_w/2"/>
                                          </p:val>
                                        </p:tav>
                                        <p:tav tm="100000">
                                          <p:val>
                                            <p:strVal val="#ppt_x"/>
                                          </p:val>
                                        </p:tav>
                                      </p:tavLst>
                                    </p:anim>
                                    <p:anim calcmode="lin" valueType="num">
                                      <p:cBhvr>
                                        <p:cTn id="13" dur="500" fill="hold"/>
                                        <p:tgtEl>
                                          <p:spTgt spid="133172"/>
                                        </p:tgtEl>
                                        <p:attrNameLst>
                                          <p:attrName>ppt_y</p:attrName>
                                        </p:attrNameLst>
                                      </p:cBhvr>
                                      <p:tavLst>
                                        <p:tav tm="0">
                                          <p:val>
                                            <p:strVal val="#ppt_y"/>
                                          </p:val>
                                        </p:tav>
                                        <p:tav tm="100000">
                                          <p:val>
                                            <p:strVal val="#ppt_y"/>
                                          </p:val>
                                        </p:tav>
                                      </p:tavLst>
                                    </p:anim>
                                    <p:anim calcmode="lin" valueType="num">
                                      <p:cBhvr>
                                        <p:cTn id="14" dur="500" fill="hold"/>
                                        <p:tgtEl>
                                          <p:spTgt spid="133172"/>
                                        </p:tgtEl>
                                        <p:attrNameLst>
                                          <p:attrName>ppt_w</p:attrName>
                                        </p:attrNameLst>
                                      </p:cBhvr>
                                      <p:tavLst>
                                        <p:tav tm="0">
                                          <p:val>
                                            <p:fltVal val="0"/>
                                          </p:val>
                                        </p:tav>
                                        <p:tav tm="100000">
                                          <p:val>
                                            <p:strVal val="#ppt_w"/>
                                          </p:val>
                                        </p:tav>
                                      </p:tavLst>
                                    </p:anim>
                                    <p:anim calcmode="lin" valueType="num">
                                      <p:cBhvr>
                                        <p:cTn id="15" dur="500" fill="hold"/>
                                        <p:tgtEl>
                                          <p:spTgt spid="133172"/>
                                        </p:tgtEl>
                                        <p:attrNameLst>
                                          <p:attrName>ppt_h</p:attrName>
                                        </p:attrNameLst>
                                      </p:cBhvr>
                                      <p:tavLst>
                                        <p:tav tm="0">
                                          <p:val>
                                            <p:strVal val="#ppt_h"/>
                                          </p:val>
                                        </p:tav>
                                        <p:tav tm="100000">
                                          <p:val>
                                            <p:strVal val="#ppt_h"/>
                                          </p:val>
                                        </p:tav>
                                      </p:tavLst>
                                    </p:anim>
                                  </p:childTnLst>
                                </p:cTn>
                              </p:par>
                            </p:childTnLst>
                          </p:cTn>
                        </p:par>
                        <p:par>
                          <p:cTn id="16" fill="hold">
                            <p:stCondLst>
                              <p:cond delay="500"/>
                            </p:stCondLst>
                            <p:childTnLst>
                              <p:par>
                                <p:cTn id="17" presetID="10"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13317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1"/>
                                        </p:tgtEl>
                                        <p:attrNameLst>
                                          <p:attrName>style.visibility</p:attrName>
                                        </p:attrNameLst>
                                      </p:cBhvr>
                                      <p:to>
                                        <p:strVal val="visible"/>
                                      </p:to>
                                    </p:set>
                                    <p:animEffect transition="in" filter="fade">
                                      <p:cBhvr>
                                        <p:cTn id="28" dur="500"/>
                                        <p:tgtEl>
                                          <p:spTgt spid="111"/>
                                        </p:tgtEl>
                                      </p:cBhvr>
                                    </p:animEffect>
                                  </p:childTnLst>
                                </p:cTn>
                              </p:par>
                            </p:childTnLst>
                          </p:cTn>
                        </p:par>
                      </p:childTnLst>
                    </p:cTn>
                  </p:par>
                  <p:par>
                    <p:cTn id="29" fill="hold">
                      <p:stCondLst>
                        <p:cond delay="indefinite"/>
                      </p:stCondLst>
                      <p:childTnLst>
                        <p:par>
                          <p:cTn id="30" fill="hold">
                            <p:stCondLst>
                              <p:cond delay="0"/>
                            </p:stCondLst>
                            <p:childTnLst>
                              <p:par>
                                <p:cTn id="31" presetID="17" presetClass="entr" presetSubtype="8" fill="hold" grpId="0" nodeType="clickEffect">
                                  <p:stCondLst>
                                    <p:cond delay="0"/>
                                  </p:stCondLst>
                                  <p:childTnLst>
                                    <p:set>
                                      <p:cBhvr>
                                        <p:cTn id="32" dur="1" fill="hold">
                                          <p:stCondLst>
                                            <p:cond delay="0"/>
                                          </p:stCondLst>
                                        </p:cTn>
                                        <p:tgtEl>
                                          <p:spTgt spid="133179"/>
                                        </p:tgtEl>
                                        <p:attrNameLst>
                                          <p:attrName>style.visibility</p:attrName>
                                        </p:attrNameLst>
                                      </p:cBhvr>
                                      <p:to>
                                        <p:strVal val="visible"/>
                                      </p:to>
                                    </p:set>
                                    <p:anim calcmode="lin" valueType="num">
                                      <p:cBhvr>
                                        <p:cTn id="33" dur="500" fill="hold"/>
                                        <p:tgtEl>
                                          <p:spTgt spid="133179"/>
                                        </p:tgtEl>
                                        <p:attrNameLst>
                                          <p:attrName>ppt_x</p:attrName>
                                        </p:attrNameLst>
                                      </p:cBhvr>
                                      <p:tavLst>
                                        <p:tav tm="0">
                                          <p:val>
                                            <p:strVal val="#ppt_x-#ppt_w/2"/>
                                          </p:val>
                                        </p:tav>
                                        <p:tav tm="100000">
                                          <p:val>
                                            <p:strVal val="#ppt_x"/>
                                          </p:val>
                                        </p:tav>
                                      </p:tavLst>
                                    </p:anim>
                                    <p:anim calcmode="lin" valueType="num">
                                      <p:cBhvr>
                                        <p:cTn id="34" dur="500" fill="hold"/>
                                        <p:tgtEl>
                                          <p:spTgt spid="133179"/>
                                        </p:tgtEl>
                                        <p:attrNameLst>
                                          <p:attrName>ppt_y</p:attrName>
                                        </p:attrNameLst>
                                      </p:cBhvr>
                                      <p:tavLst>
                                        <p:tav tm="0">
                                          <p:val>
                                            <p:strVal val="#ppt_y"/>
                                          </p:val>
                                        </p:tav>
                                        <p:tav tm="100000">
                                          <p:val>
                                            <p:strVal val="#ppt_y"/>
                                          </p:val>
                                        </p:tav>
                                      </p:tavLst>
                                    </p:anim>
                                    <p:anim calcmode="lin" valueType="num">
                                      <p:cBhvr>
                                        <p:cTn id="35" dur="500" fill="hold"/>
                                        <p:tgtEl>
                                          <p:spTgt spid="133179"/>
                                        </p:tgtEl>
                                        <p:attrNameLst>
                                          <p:attrName>ppt_w</p:attrName>
                                        </p:attrNameLst>
                                      </p:cBhvr>
                                      <p:tavLst>
                                        <p:tav tm="0">
                                          <p:val>
                                            <p:fltVal val="0"/>
                                          </p:val>
                                        </p:tav>
                                        <p:tav tm="100000">
                                          <p:val>
                                            <p:strVal val="#ppt_w"/>
                                          </p:val>
                                        </p:tav>
                                      </p:tavLst>
                                    </p:anim>
                                    <p:anim calcmode="lin" valueType="num">
                                      <p:cBhvr>
                                        <p:cTn id="36" dur="500" fill="hold"/>
                                        <p:tgtEl>
                                          <p:spTgt spid="133179"/>
                                        </p:tgtEl>
                                        <p:attrNameLst>
                                          <p:attrName>ppt_h</p:attrName>
                                        </p:attrNameLst>
                                      </p:cBhvr>
                                      <p:tavLst>
                                        <p:tav tm="0">
                                          <p:val>
                                            <p:strVal val="#ppt_h"/>
                                          </p:val>
                                        </p:tav>
                                        <p:tav tm="100000">
                                          <p:val>
                                            <p:strVal val="#ppt_h"/>
                                          </p:val>
                                        </p:tav>
                                      </p:tavLst>
                                    </p:anim>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112"/>
                                        </p:tgtEl>
                                        <p:attrNameLst>
                                          <p:attrName>style.visibility</p:attrName>
                                        </p:attrNameLst>
                                      </p:cBhvr>
                                      <p:to>
                                        <p:strVal val="visible"/>
                                      </p:to>
                                    </p:set>
                                    <p:animEffect transition="in" filter="fade">
                                      <p:cBhvr>
                                        <p:cTn id="40" dur="500"/>
                                        <p:tgtEl>
                                          <p:spTgt spid="112"/>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13"/>
                                        </p:tgtEl>
                                        <p:attrNameLst>
                                          <p:attrName>style.visibility</p:attrName>
                                        </p:attrNameLst>
                                      </p:cBhvr>
                                      <p:to>
                                        <p:strVal val="visible"/>
                                      </p:to>
                                    </p:set>
                                    <p:animEffect transition="in" filter="fade">
                                      <p:cBhvr>
                                        <p:cTn id="45" dur="500"/>
                                        <p:tgtEl>
                                          <p:spTgt spid="113"/>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14"/>
                                        </p:tgtEl>
                                        <p:attrNameLst>
                                          <p:attrName>style.visibility</p:attrName>
                                        </p:attrNameLst>
                                      </p:cBhvr>
                                      <p:to>
                                        <p:strVal val="visible"/>
                                      </p:to>
                                    </p:set>
                                    <p:animEffect transition="in" filter="fade">
                                      <p:cBhvr>
                                        <p:cTn id="50" dur="500"/>
                                        <p:tgtEl>
                                          <p:spTgt spid="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2" grpId="0" animBg="1"/>
      <p:bldP spid="133177" grpId="0" autoUpdateAnimBg="0"/>
      <p:bldP spid="133179" grpId="0" animBg="1"/>
      <p:bldP spid="111" grpId="0"/>
      <p:bldP spid="112" grpId="0"/>
      <p:bldP spid="113" grpId="0"/>
      <p:bldP spid="1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1" name="Freeform 5"/>
          <p:cNvSpPr>
            <a:spLocks/>
          </p:cNvSpPr>
          <p:nvPr/>
        </p:nvSpPr>
        <p:spPr bwMode="auto">
          <a:xfrm>
            <a:off x="3322638" y="2662238"/>
            <a:ext cx="4475162" cy="2609850"/>
          </a:xfrm>
          <a:custGeom>
            <a:avLst/>
            <a:gdLst/>
            <a:ahLst/>
            <a:cxnLst>
              <a:cxn ang="0">
                <a:pos x="0" y="308"/>
              </a:cxn>
              <a:cxn ang="0">
                <a:pos x="95" y="272"/>
              </a:cxn>
              <a:cxn ang="0">
                <a:pos x="336" y="271"/>
              </a:cxn>
              <a:cxn ang="0">
                <a:pos x="1152" y="15"/>
              </a:cxn>
              <a:cxn ang="0">
                <a:pos x="1303" y="361"/>
              </a:cxn>
              <a:cxn ang="0">
                <a:pos x="1152" y="747"/>
              </a:cxn>
              <a:cxn ang="0">
                <a:pos x="336" y="491"/>
              </a:cxn>
              <a:cxn ang="0">
                <a:pos x="101" y="491"/>
              </a:cxn>
              <a:cxn ang="0">
                <a:pos x="0" y="454"/>
              </a:cxn>
              <a:cxn ang="0">
                <a:pos x="0" y="308"/>
              </a:cxn>
            </a:cxnLst>
            <a:rect l="0" t="0" r="r" b="b"/>
            <a:pathLst>
              <a:path w="1313" h="768">
                <a:moveTo>
                  <a:pt x="0" y="308"/>
                </a:moveTo>
                <a:cubicBezTo>
                  <a:pt x="16" y="278"/>
                  <a:pt x="53" y="272"/>
                  <a:pt x="95" y="272"/>
                </a:cubicBezTo>
                <a:cubicBezTo>
                  <a:pt x="137" y="272"/>
                  <a:pt x="179" y="270"/>
                  <a:pt x="336" y="271"/>
                </a:cubicBezTo>
                <a:cubicBezTo>
                  <a:pt x="517" y="272"/>
                  <a:pt x="991" y="0"/>
                  <a:pt x="1152" y="15"/>
                </a:cubicBezTo>
                <a:cubicBezTo>
                  <a:pt x="1313" y="30"/>
                  <a:pt x="1303" y="239"/>
                  <a:pt x="1303" y="361"/>
                </a:cubicBezTo>
                <a:cubicBezTo>
                  <a:pt x="1303" y="483"/>
                  <a:pt x="1313" y="725"/>
                  <a:pt x="1152" y="747"/>
                </a:cubicBezTo>
                <a:cubicBezTo>
                  <a:pt x="991" y="768"/>
                  <a:pt x="511" y="534"/>
                  <a:pt x="336" y="491"/>
                </a:cubicBezTo>
                <a:cubicBezTo>
                  <a:pt x="183" y="491"/>
                  <a:pt x="131" y="491"/>
                  <a:pt x="101" y="491"/>
                </a:cubicBezTo>
                <a:cubicBezTo>
                  <a:pt x="71" y="491"/>
                  <a:pt x="16" y="485"/>
                  <a:pt x="0" y="454"/>
                </a:cubicBezTo>
                <a:lnTo>
                  <a:pt x="0" y="308"/>
                </a:lnTo>
                <a:close/>
              </a:path>
            </a:pathLst>
          </a:custGeom>
          <a:solidFill>
            <a:srgbClr val="CCECFF">
              <a:alpha val="50000"/>
            </a:srgbClr>
          </a:solidFill>
          <a:ln w="9525" cap="flat" cmpd="sng">
            <a:solidFill>
              <a:schemeClr val="tx1"/>
            </a:solidFill>
            <a:prstDash val="solid"/>
            <a:round/>
            <a:headEnd/>
            <a:tailEnd/>
          </a:ln>
          <a:effectLst/>
        </p:spPr>
        <p:txBody>
          <a:bodyPr wrap="none" anchor="ctr"/>
          <a:lstStyle/>
          <a:p>
            <a:endParaRPr lang="es-MX"/>
          </a:p>
        </p:txBody>
      </p:sp>
      <p:sp>
        <p:nvSpPr>
          <p:cNvPr id="96262" name="AutoShape 6"/>
          <p:cNvSpPr>
            <a:spLocks noChangeArrowheads="1"/>
          </p:cNvSpPr>
          <p:nvPr/>
        </p:nvSpPr>
        <p:spPr bwMode="auto">
          <a:xfrm>
            <a:off x="1295400" y="3554413"/>
            <a:ext cx="2127250" cy="815975"/>
          </a:xfrm>
          <a:prstGeom prst="flowChartTerminator">
            <a:avLst/>
          </a:prstGeom>
          <a:solidFill>
            <a:srgbClr val="CCECFF">
              <a:alpha val="50000"/>
            </a:srgbClr>
          </a:solidFill>
          <a:ln w="9525">
            <a:solidFill>
              <a:schemeClr val="tx1"/>
            </a:solidFill>
            <a:miter lim="800000"/>
            <a:headEnd/>
            <a:tailEnd/>
          </a:ln>
          <a:effectLst/>
        </p:spPr>
        <p:txBody>
          <a:bodyPr wrap="none" anchor="ctr"/>
          <a:lstStyle/>
          <a:p>
            <a:endParaRPr lang="es-MX"/>
          </a:p>
        </p:txBody>
      </p:sp>
      <p:sp>
        <p:nvSpPr>
          <p:cNvPr id="96263" name="Line 7"/>
          <p:cNvSpPr>
            <a:spLocks noChangeShapeType="1"/>
          </p:cNvSpPr>
          <p:nvPr/>
        </p:nvSpPr>
        <p:spPr bwMode="auto">
          <a:xfrm flipV="1">
            <a:off x="1787525" y="2967038"/>
            <a:ext cx="0" cy="747712"/>
          </a:xfrm>
          <a:prstGeom prst="line">
            <a:avLst/>
          </a:prstGeom>
          <a:noFill/>
          <a:ln w="25400">
            <a:solidFill>
              <a:schemeClr val="tx1"/>
            </a:solidFill>
            <a:round/>
            <a:headEnd/>
            <a:tailEnd/>
          </a:ln>
          <a:effectLst/>
        </p:spPr>
        <p:txBody>
          <a:bodyPr wrap="none" anchor="ctr"/>
          <a:lstStyle/>
          <a:p>
            <a:endParaRPr lang="es-MX"/>
          </a:p>
        </p:txBody>
      </p:sp>
      <p:sp>
        <p:nvSpPr>
          <p:cNvPr id="96264" name="Line 8"/>
          <p:cNvSpPr>
            <a:spLocks noChangeShapeType="1"/>
          </p:cNvSpPr>
          <p:nvPr/>
        </p:nvSpPr>
        <p:spPr bwMode="auto">
          <a:xfrm flipV="1">
            <a:off x="2740025" y="2933700"/>
            <a:ext cx="0" cy="774700"/>
          </a:xfrm>
          <a:prstGeom prst="line">
            <a:avLst/>
          </a:prstGeom>
          <a:noFill/>
          <a:ln w="25400">
            <a:solidFill>
              <a:schemeClr val="tx1"/>
            </a:solidFill>
            <a:round/>
            <a:headEnd/>
            <a:tailEnd/>
          </a:ln>
          <a:effectLst/>
        </p:spPr>
        <p:txBody>
          <a:bodyPr wrap="none" anchor="ctr"/>
          <a:lstStyle/>
          <a:p>
            <a:endParaRPr lang="es-MX"/>
          </a:p>
        </p:txBody>
      </p:sp>
      <p:sp>
        <p:nvSpPr>
          <p:cNvPr id="96265" name="Oval 9"/>
          <p:cNvSpPr>
            <a:spLocks noChangeArrowheads="1"/>
          </p:cNvSpPr>
          <p:nvPr/>
        </p:nvSpPr>
        <p:spPr bwMode="auto">
          <a:xfrm>
            <a:off x="1706563" y="3702050"/>
            <a:ext cx="160337" cy="509588"/>
          </a:xfrm>
          <a:prstGeom prst="ellipse">
            <a:avLst/>
          </a:prstGeom>
          <a:solidFill>
            <a:srgbClr val="DDDDDD"/>
          </a:solidFill>
          <a:ln w="25400">
            <a:solidFill>
              <a:srgbClr val="848484"/>
            </a:solidFill>
            <a:round/>
            <a:headEnd/>
            <a:tailEnd/>
          </a:ln>
          <a:effectLst/>
        </p:spPr>
        <p:txBody>
          <a:bodyPr wrap="none" anchor="ctr"/>
          <a:lstStyle/>
          <a:p>
            <a:endParaRPr lang="es-MX"/>
          </a:p>
        </p:txBody>
      </p:sp>
      <p:sp>
        <p:nvSpPr>
          <p:cNvPr id="96272" name="Freeform 16"/>
          <p:cNvSpPr>
            <a:spLocks/>
          </p:cNvSpPr>
          <p:nvPr/>
        </p:nvSpPr>
        <p:spPr bwMode="auto">
          <a:xfrm>
            <a:off x="6910388" y="2590800"/>
            <a:ext cx="941387" cy="2743200"/>
          </a:xfrm>
          <a:custGeom>
            <a:avLst/>
            <a:gdLst/>
            <a:ahLst/>
            <a:cxnLst>
              <a:cxn ang="0">
                <a:pos x="4" y="407"/>
              </a:cxn>
              <a:cxn ang="0">
                <a:pos x="60" y="48"/>
              </a:cxn>
              <a:cxn ang="0">
                <a:pos x="228" y="120"/>
              </a:cxn>
              <a:cxn ang="0">
                <a:pos x="274" y="393"/>
              </a:cxn>
              <a:cxn ang="0">
                <a:pos x="237" y="647"/>
              </a:cxn>
              <a:cxn ang="0">
                <a:pos x="64" y="767"/>
              </a:cxn>
              <a:cxn ang="0">
                <a:pos x="4" y="407"/>
              </a:cxn>
            </a:cxnLst>
            <a:rect l="0" t="0" r="r" b="b"/>
            <a:pathLst>
              <a:path w="276" h="807">
                <a:moveTo>
                  <a:pt x="4" y="407"/>
                </a:moveTo>
                <a:cubicBezTo>
                  <a:pt x="7" y="285"/>
                  <a:pt x="28" y="89"/>
                  <a:pt x="60" y="48"/>
                </a:cubicBezTo>
                <a:cubicBezTo>
                  <a:pt x="97" y="0"/>
                  <a:pt x="200" y="65"/>
                  <a:pt x="228" y="120"/>
                </a:cubicBezTo>
                <a:cubicBezTo>
                  <a:pt x="256" y="175"/>
                  <a:pt x="272" y="320"/>
                  <a:pt x="274" y="393"/>
                </a:cubicBezTo>
                <a:cubicBezTo>
                  <a:pt x="276" y="466"/>
                  <a:pt x="266" y="575"/>
                  <a:pt x="237" y="647"/>
                </a:cubicBezTo>
                <a:cubicBezTo>
                  <a:pt x="208" y="719"/>
                  <a:pt x="103" y="807"/>
                  <a:pt x="64" y="767"/>
                </a:cubicBezTo>
                <a:cubicBezTo>
                  <a:pt x="25" y="727"/>
                  <a:pt x="0" y="504"/>
                  <a:pt x="4" y="407"/>
                </a:cubicBezTo>
                <a:close/>
              </a:path>
            </a:pathLst>
          </a:custGeom>
          <a:solidFill>
            <a:srgbClr val="B2B2B2"/>
          </a:solidFill>
          <a:ln w="9525" cap="flat" cmpd="sng">
            <a:solidFill>
              <a:schemeClr val="tx1"/>
            </a:solidFill>
            <a:prstDash val="solid"/>
            <a:round/>
            <a:headEnd/>
            <a:tailEnd/>
          </a:ln>
          <a:effectLst/>
        </p:spPr>
        <p:txBody>
          <a:bodyPr wrap="none" anchor="ctr"/>
          <a:lstStyle/>
          <a:p>
            <a:endParaRPr lang="es-MX"/>
          </a:p>
        </p:txBody>
      </p:sp>
      <p:grpSp>
        <p:nvGrpSpPr>
          <p:cNvPr id="2" name="Group 17"/>
          <p:cNvGrpSpPr>
            <a:grpSpLocks/>
          </p:cNvGrpSpPr>
          <p:nvPr/>
        </p:nvGrpSpPr>
        <p:grpSpPr bwMode="auto">
          <a:xfrm>
            <a:off x="1625600" y="2463800"/>
            <a:ext cx="1295400" cy="584200"/>
            <a:chOff x="1024" y="1552"/>
            <a:chExt cx="816" cy="368"/>
          </a:xfrm>
        </p:grpSpPr>
        <p:sp>
          <p:nvSpPr>
            <p:cNvPr id="96274" name="Text Box 18"/>
            <p:cNvSpPr txBox="1">
              <a:spLocks noChangeArrowheads="1"/>
            </p:cNvSpPr>
            <p:nvPr/>
          </p:nvSpPr>
          <p:spPr bwMode="auto">
            <a:xfrm>
              <a:off x="1616" y="1632"/>
              <a:ext cx="224" cy="288"/>
            </a:xfrm>
            <a:prstGeom prst="rect">
              <a:avLst/>
            </a:prstGeom>
            <a:noFill/>
            <a:ln w="9525">
              <a:noFill/>
              <a:miter lim="800000"/>
              <a:headEnd/>
              <a:tailEnd/>
            </a:ln>
            <a:effectLst/>
          </p:spPr>
          <p:txBody>
            <a:bodyPr wrap="none">
              <a:spAutoFit/>
              <a:flatTx/>
            </a:bodyPr>
            <a:lstStyle/>
            <a:p>
              <a:r>
                <a:rPr lang="es-ES" b="1"/>
                <a:t>+</a:t>
              </a:r>
            </a:p>
          </p:txBody>
        </p:sp>
        <p:sp>
          <p:nvSpPr>
            <p:cNvPr id="96275" name="Text Box 19"/>
            <p:cNvSpPr txBox="1">
              <a:spLocks noChangeArrowheads="1"/>
            </p:cNvSpPr>
            <p:nvPr/>
          </p:nvSpPr>
          <p:spPr bwMode="auto">
            <a:xfrm>
              <a:off x="1024" y="1552"/>
              <a:ext cx="212" cy="288"/>
            </a:xfrm>
            <a:prstGeom prst="rect">
              <a:avLst/>
            </a:prstGeom>
            <a:noFill/>
            <a:ln w="9525">
              <a:noFill/>
              <a:miter lim="800000"/>
              <a:headEnd/>
              <a:tailEnd/>
            </a:ln>
            <a:effectLst/>
          </p:spPr>
          <p:txBody>
            <a:bodyPr wrap="none">
              <a:spAutoFit/>
              <a:flatTx/>
            </a:bodyPr>
            <a:lstStyle/>
            <a:p>
              <a:r>
                <a:rPr lang="es-ES" b="1"/>
                <a:t>_</a:t>
              </a:r>
            </a:p>
          </p:txBody>
        </p:sp>
      </p:grpSp>
      <p:grpSp>
        <p:nvGrpSpPr>
          <p:cNvPr id="3" name="Group 23"/>
          <p:cNvGrpSpPr>
            <a:grpSpLocks/>
          </p:cNvGrpSpPr>
          <p:nvPr/>
        </p:nvGrpSpPr>
        <p:grpSpPr bwMode="auto">
          <a:xfrm>
            <a:off x="1720850" y="3700463"/>
            <a:ext cx="990600" cy="515937"/>
            <a:chOff x="1084" y="2331"/>
            <a:chExt cx="624" cy="325"/>
          </a:xfrm>
        </p:grpSpPr>
        <p:sp>
          <p:nvSpPr>
            <p:cNvPr id="96258" name="Oval 2"/>
            <p:cNvSpPr>
              <a:spLocks noChangeArrowheads="1"/>
            </p:cNvSpPr>
            <p:nvPr/>
          </p:nvSpPr>
          <p:spPr bwMode="auto">
            <a:xfrm>
              <a:off x="1084" y="2331"/>
              <a:ext cx="101" cy="321"/>
            </a:xfrm>
            <a:prstGeom prst="ellipse">
              <a:avLst/>
            </a:prstGeom>
            <a:solidFill>
              <a:srgbClr val="66FF33"/>
            </a:solidFill>
            <a:ln w="9525">
              <a:solidFill>
                <a:srgbClr val="66FF33"/>
              </a:solidFill>
              <a:round/>
              <a:headEnd/>
              <a:tailEnd/>
            </a:ln>
            <a:effectLst/>
          </p:spPr>
          <p:txBody>
            <a:bodyPr wrap="none" anchor="ctr"/>
            <a:lstStyle/>
            <a:p>
              <a:endParaRPr lang="es-MX"/>
            </a:p>
          </p:txBody>
        </p:sp>
        <p:sp>
          <p:nvSpPr>
            <p:cNvPr id="96259" name="Rectangle 3"/>
            <p:cNvSpPr>
              <a:spLocks noChangeArrowheads="1"/>
            </p:cNvSpPr>
            <p:nvPr/>
          </p:nvSpPr>
          <p:spPr bwMode="auto">
            <a:xfrm>
              <a:off x="1144" y="2334"/>
              <a:ext cx="564" cy="322"/>
            </a:xfrm>
            <a:prstGeom prst="rect">
              <a:avLst/>
            </a:prstGeom>
            <a:solidFill>
              <a:srgbClr val="66FF33"/>
            </a:solidFill>
            <a:ln w="9525">
              <a:solidFill>
                <a:srgbClr val="66FF33"/>
              </a:solidFill>
              <a:miter lim="800000"/>
              <a:headEnd/>
              <a:tailEnd/>
            </a:ln>
            <a:effectLst/>
          </p:spPr>
          <p:txBody>
            <a:bodyPr wrap="none" anchor="ctr"/>
            <a:lstStyle/>
            <a:p>
              <a:endParaRPr lang="es-MX"/>
            </a:p>
          </p:txBody>
        </p:sp>
      </p:grpSp>
      <p:grpSp>
        <p:nvGrpSpPr>
          <p:cNvPr id="4" name="Group 10"/>
          <p:cNvGrpSpPr>
            <a:grpSpLocks/>
          </p:cNvGrpSpPr>
          <p:nvPr/>
        </p:nvGrpSpPr>
        <p:grpSpPr bwMode="auto">
          <a:xfrm>
            <a:off x="2640013" y="3702050"/>
            <a:ext cx="184150" cy="509588"/>
            <a:chOff x="1248" y="1248"/>
            <a:chExt cx="54" cy="150"/>
          </a:xfrm>
        </p:grpSpPr>
        <p:sp>
          <p:nvSpPr>
            <p:cNvPr id="96267" name="Oval 11"/>
            <p:cNvSpPr>
              <a:spLocks noChangeArrowheads="1"/>
            </p:cNvSpPr>
            <p:nvPr/>
          </p:nvSpPr>
          <p:spPr bwMode="auto">
            <a:xfrm>
              <a:off x="1248" y="1248"/>
              <a:ext cx="47" cy="150"/>
            </a:xfrm>
            <a:prstGeom prst="ellipse">
              <a:avLst/>
            </a:prstGeom>
            <a:solidFill>
              <a:srgbClr val="DDDDDD"/>
            </a:solidFill>
            <a:ln w="25400">
              <a:solidFill>
                <a:srgbClr val="848484"/>
              </a:solidFill>
              <a:round/>
              <a:headEnd/>
              <a:tailEnd/>
            </a:ln>
            <a:effectLst/>
          </p:spPr>
          <p:txBody>
            <a:bodyPr wrap="none" anchor="ctr"/>
            <a:lstStyle/>
            <a:p>
              <a:endParaRPr lang="es-MX"/>
            </a:p>
          </p:txBody>
        </p:sp>
        <p:sp>
          <p:nvSpPr>
            <p:cNvPr id="96268" name="Oval 12"/>
            <p:cNvSpPr>
              <a:spLocks noChangeArrowheads="1"/>
            </p:cNvSpPr>
            <p:nvPr/>
          </p:nvSpPr>
          <p:spPr bwMode="auto">
            <a:xfrm>
              <a:off x="1255" y="1248"/>
              <a:ext cx="47" cy="150"/>
            </a:xfrm>
            <a:prstGeom prst="ellipse">
              <a:avLst/>
            </a:prstGeom>
            <a:solidFill>
              <a:srgbClr val="DDDDDD"/>
            </a:solidFill>
            <a:ln w="9525">
              <a:solidFill>
                <a:srgbClr val="848484"/>
              </a:solidFill>
              <a:round/>
              <a:headEnd/>
              <a:tailEnd/>
            </a:ln>
            <a:effectLst/>
          </p:spPr>
          <p:txBody>
            <a:bodyPr wrap="none" anchor="ctr"/>
            <a:lstStyle/>
            <a:p>
              <a:endParaRPr lang="es-MX"/>
            </a:p>
          </p:txBody>
        </p:sp>
      </p:grpSp>
      <p:sp>
        <p:nvSpPr>
          <p:cNvPr id="96277" name="Rectangle 21"/>
          <p:cNvSpPr>
            <a:spLocks noChangeArrowheads="1"/>
          </p:cNvSpPr>
          <p:nvPr/>
        </p:nvSpPr>
        <p:spPr bwMode="auto">
          <a:xfrm>
            <a:off x="2743200" y="3941763"/>
            <a:ext cx="17463" cy="39687"/>
          </a:xfrm>
          <a:prstGeom prst="rect">
            <a:avLst/>
          </a:prstGeom>
          <a:solidFill>
            <a:schemeClr val="folHlink"/>
          </a:solidFill>
          <a:ln w="6350">
            <a:solidFill>
              <a:schemeClr val="tx1"/>
            </a:solidFill>
            <a:miter lim="800000"/>
            <a:headEnd/>
            <a:tailEnd/>
          </a:ln>
          <a:effectLst/>
        </p:spPr>
        <p:txBody>
          <a:bodyPr wrap="none" anchor="ctr"/>
          <a:lstStyle/>
          <a:p>
            <a:endParaRPr lang="es-MX"/>
          </a:p>
        </p:txBody>
      </p:sp>
      <p:sp>
        <p:nvSpPr>
          <p:cNvPr id="96276" name="Line 20"/>
          <p:cNvSpPr>
            <a:spLocks noChangeShapeType="1"/>
          </p:cNvSpPr>
          <p:nvPr/>
        </p:nvSpPr>
        <p:spPr bwMode="auto">
          <a:xfrm flipH="1" flipV="1">
            <a:off x="2743200" y="3962400"/>
            <a:ext cx="654050" cy="0"/>
          </a:xfrm>
          <a:prstGeom prst="line">
            <a:avLst/>
          </a:prstGeom>
          <a:noFill/>
          <a:ln w="50800">
            <a:solidFill>
              <a:srgbClr val="66FF33"/>
            </a:solidFill>
            <a:round/>
            <a:headEnd/>
            <a:tailEnd/>
          </a:ln>
          <a:effectLst/>
        </p:spPr>
        <p:txBody>
          <a:bodyPr wrap="none" anchor="ctr"/>
          <a:lstStyle/>
          <a:p>
            <a:endParaRPr lang="es-MX"/>
          </a:p>
        </p:txBody>
      </p:sp>
      <p:grpSp>
        <p:nvGrpSpPr>
          <p:cNvPr id="5" name="Group 13"/>
          <p:cNvGrpSpPr>
            <a:grpSpLocks/>
          </p:cNvGrpSpPr>
          <p:nvPr/>
        </p:nvGrpSpPr>
        <p:grpSpPr bwMode="auto">
          <a:xfrm>
            <a:off x="3246438" y="3702050"/>
            <a:ext cx="184150" cy="509588"/>
            <a:chOff x="1248" y="1248"/>
            <a:chExt cx="54" cy="150"/>
          </a:xfrm>
        </p:grpSpPr>
        <p:sp>
          <p:nvSpPr>
            <p:cNvPr id="96270" name="Oval 14"/>
            <p:cNvSpPr>
              <a:spLocks noChangeArrowheads="1"/>
            </p:cNvSpPr>
            <p:nvPr/>
          </p:nvSpPr>
          <p:spPr bwMode="auto">
            <a:xfrm>
              <a:off x="1248" y="1248"/>
              <a:ext cx="47" cy="150"/>
            </a:xfrm>
            <a:prstGeom prst="ellipse">
              <a:avLst/>
            </a:prstGeom>
            <a:solidFill>
              <a:srgbClr val="DDDDDD"/>
            </a:solidFill>
            <a:ln w="25400">
              <a:solidFill>
                <a:srgbClr val="848484"/>
              </a:solidFill>
              <a:round/>
              <a:headEnd/>
              <a:tailEnd/>
            </a:ln>
            <a:effectLst/>
          </p:spPr>
          <p:txBody>
            <a:bodyPr wrap="none" anchor="ctr"/>
            <a:lstStyle/>
            <a:p>
              <a:endParaRPr lang="es-MX"/>
            </a:p>
          </p:txBody>
        </p:sp>
        <p:sp>
          <p:nvSpPr>
            <p:cNvPr id="96271" name="Oval 15"/>
            <p:cNvSpPr>
              <a:spLocks noChangeArrowheads="1"/>
            </p:cNvSpPr>
            <p:nvPr/>
          </p:nvSpPr>
          <p:spPr bwMode="auto">
            <a:xfrm>
              <a:off x="1255" y="1248"/>
              <a:ext cx="47" cy="150"/>
            </a:xfrm>
            <a:prstGeom prst="ellipse">
              <a:avLst/>
            </a:prstGeom>
            <a:solidFill>
              <a:srgbClr val="DDDDDD"/>
            </a:solidFill>
            <a:ln w="9525">
              <a:solidFill>
                <a:srgbClr val="848484"/>
              </a:solidFill>
              <a:round/>
              <a:headEnd/>
              <a:tailEnd/>
            </a:ln>
            <a:effectLst/>
          </p:spPr>
          <p:txBody>
            <a:bodyPr wrap="none" anchor="ctr"/>
            <a:lstStyle/>
            <a:p>
              <a:endParaRPr lang="es-MX"/>
            </a:p>
          </p:txBody>
        </p:sp>
      </p:grpSp>
      <p:sp>
        <p:nvSpPr>
          <p:cNvPr id="96278" name="Rectangle 22"/>
          <p:cNvSpPr>
            <a:spLocks noChangeArrowheads="1"/>
          </p:cNvSpPr>
          <p:nvPr/>
        </p:nvSpPr>
        <p:spPr bwMode="auto">
          <a:xfrm>
            <a:off x="3352800" y="3943350"/>
            <a:ext cx="17463" cy="39688"/>
          </a:xfrm>
          <a:prstGeom prst="rect">
            <a:avLst/>
          </a:prstGeom>
          <a:solidFill>
            <a:schemeClr val="folHlink"/>
          </a:solidFill>
          <a:ln w="6350">
            <a:solidFill>
              <a:schemeClr val="tx1"/>
            </a:solidFill>
            <a:miter lim="800000"/>
            <a:headEnd/>
            <a:tailEnd/>
          </a:ln>
          <a:effectLst/>
        </p:spPr>
        <p:txBody>
          <a:bodyPr wrap="none" anchor="ctr"/>
          <a:lstStyle/>
          <a:p>
            <a:endParaRPr lang="es-MX"/>
          </a:p>
        </p:txBody>
      </p:sp>
      <p:sp>
        <p:nvSpPr>
          <p:cNvPr id="96260" name="Line 4"/>
          <p:cNvSpPr>
            <a:spLocks noChangeShapeType="1"/>
          </p:cNvSpPr>
          <p:nvPr/>
        </p:nvSpPr>
        <p:spPr bwMode="auto">
          <a:xfrm flipH="1">
            <a:off x="3351213" y="3962400"/>
            <a:ext cx="3568700" cy="0"/>
          </a:xfrm>
          <a:prstGeom prst="line">
            <a:avLst/>
          </a:prstGeom>
          <a:noFill/>
          <a:ln w="50800">
            <a:solidFill>
              <a:srgbClr val="66FF33"/>
            </a:solidFill>
            <a:round/>
            <a:headEnd/>
            <a:tailEnd/>
          </a:ln>
          <a:effectLst/>
        </p:spPr>
        <p:txBody>
          <a:bodyPr wrap="none" anchor="ctr"/>
          <a:lstStyle/>
          <a:p>
            <a:endParaRPr lang="es-MX"/>
          </a:p>
        </p:txBody>
      </p:sp>
      <p:grpSp>
        <p:nvGrpSpPr>
          <p:cNvPr id="6" name="Group 28"/>
          <p:cNvGrpSpPr>
            <a:grpSpLocks/>
          </p:cNvGrpSpPr>
          <p:nvPr/>
        </p:nvGrpSpPr>
        <p:grpSpPr bwMode="auto">
          <a:xfrm>
            <a:off x="7432675" y="3906838"/>
            <a:ext cx="111125" cy="111125"/>
            <a:chOff x="4682" y="2461"/>
            <a:chExt cx="70" cy="70"/>
          </a:xfrm>
        </p:grpSpPr>
        <p:sp>
          <p:nvSpPr>
            <p:cNvPr id="96283" name="Oval 27"/>
            <p:cNvSpPr>
              <a:spLocks noChangeAspect="1" noChangeArrowheads="1"/>
            </p:cNvSpPr>
            <p:nvPr/>
          </p:nvSpPr>
          <p:spPr bwMode="auto">
            <a:xfrm>
              <a:off x="4682" y="2461"/>
              <a:ext cx="70" cy="70"/>
            </a:xfrm>
            <a:prstGeom prst="ellipse">
              <a:avLst/>
            </a:prstGeom>
            <a:solidFill>
              <a:srgbClr val="00FFCC"/>
            </a:solidFill>
            <a:ln w="9525">
              <a:solidFill>
                <a:srgbClr val="00FFCC"/>
              </a:solidFill>
              <a:round/>
              <a:headEnd/>
              <a:tailEnd/>
            </a:ln>
            <a:effectLst/>
          </p:spPr>
          <p:txBody>
            <a:bodyPr wrap="none" anchor="ctr"/>
            <a:lstStyle/>
            <a:p>
              <a:endParaRPr lang="es-MX"/>
            </a:p>
          </p:txBody>
        </p:sp>
        <p:sp>
          <p:nvSpPr>
            <p:cNvPr id="96281" name="Oval 25"/>
            <p:cNvSpPr>
              <a:spLocks noChangeArrowheads="1"/>
            </p:cNvSpPr>
            <p:nvPr/>
          </p:nvSpPr>
          <p:spPr bwMode="auto">
            <a:xfrm>
              <a:off x="4694" y="2472"/>
              <a:ext cx="48" cy="48"/>
            </a:xfrm>
            <a:prstGeom prst="ellipse">
              <a:avLst/>
            </a:prstGeom>
            <a:solidFill>
              <a:srgbClr val="3399FF"/>
            </a:solidFill>
            <a:ln w="9525">
              <a:solidFill>
                <a:srgbClr val="3399FF"/>
              </a:solidFill>
              <a:round/>
              <a:headEnd/>
              <a:tailEnd/>
            </a:ln>
            <a:effectLst/>
          </p:spPr>
          <p:txBody>
            <a:bodyPr wrap="none" anchor="ctr"/>
            <a:lstStyle/>
            <a:p>
              <a:endParaRPr lang="es-MX"/>
            </a:p>
          </p:txBody>
        </p:sp>
        <p:sp>
          <p:nvSpPr>
            <p:cNvPr id="96282" name="Oval 26"/>
            <p:cNvSpPr>
              <a:spLocks noChangeAspect="1" noChangeArrowheads="1"/>
            </p:cNvSpPr>
            <p:nvPr/>
          </p:nvSpPr>
          <p:spPr bwMode="auto">
            <a:xfrm>
              <a:off x="4705" y="2483"/>
              <a:ext cx="25" cy="25"/>
            </a:xfrm>
            <a:prstGeom prst="ellipse">
              <a:avLst/>
            </a:prstGeom>
            <a:solidFill>
              <a:srgbClr val="0066FF"/>
            </a:solidFill>
            <a:ln w="9525">
              <a:solidFill>
                <a:srgbClr val="0066FF"/>
              </a:solidFill>
              <a:round/>
              <a:headEnd/>
              <a:tailEnd/>
            </a:ln>
            <a:effectLst/>
          </p:spPr>
          <p:txBody>
            <a:bodyPr wrap="none" anchor="ctr"/>
            <a:lstStyle/>
            <a:p>
              <a:endParaRPr lang="es-MX"/>
            </a:p>
          </p:txBody>
        </p:sp>
      </p:grpSp>
      <p:sp>
        <p:nvSpPr>
          <p:cNvPr id="28" name="Text Box 44"/>
          <p:cNvSpPr txBox="1">
            <a:spLocks noChangeArrowheads="1"/>
          </p:cNvSpPr>
          <p:nvPr/>
        </p:nvSpPr>
        <p:spPr bwMode="auto">
          <a:xfrm>
            <a:off x="2907739" y="730435"/>
            <a:ext cx="3338606" cy="415498"/>
          </a:xfrm>
          <a:prstGeom prst="rect">
            <a:avLst/>
          </a:prstGeom>
          <a:noFill/>
          <a:ln w="9525">
            <a:noFill/>
            <a:miter lim="800000"/>
            <a:headEnd/>
            <a:tailEnd/>
          </a:ln>
          <a:effectLst/>
        </p:spPr>
        <p:txBody>
          <a:bodyPr wrap="none">
            <a:spAutoFit/>
            <a:flatTx/>
          </a:bodyPr>
          <a:lstStyle/>
          <a:p>
            <a:pPr>
              <a:spcBef>
                <a:spcPct val="50000"/>
              </a:spcBef>
            </a:pPr>
            <a:r>
              <a:rPr lang="es-ES" sz="2100" b="1" dirty="0">
                <a:solidFill>
                  <a:srgbClr val="000099"/>
                </a:solidFill>
                <a:latin typeface="Arial" charset="0"/>
              </a:rPr>
              <a:t>Tubo de rayos catódicos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par>
                          <p:cTn id="7" fill="hold">
                            <p:stCondLst>
                              <p:cond delay="500"/>
                            </p:stCondLst>
                            <p:childTnLst>
                              <p:par>
                                <p:cTn id="8" presetID="17" presetClass="entr" presetSubtype="8" fill="hold" nodeType="afterEffect">
                                  <p:stCondLst>
                                    <p:cond delay="0"/>
                                  </p:stCondLst>
                                  <p:childTnLst>
                                    <p:set>
                                      <p:cBhvr>
                                        <p:cTn id="9" dur="1" fill="hold">
                                          <p:stCondLst>
                                            <p:cond delay="0"/>
                                          </p:stCondLst>
                                        </p:cTn>
                                        <p:tgtEl>
                                          <p:spTgt spid="3"/>
                                        </p:tgtEl>
                                        <p:attrNameLst>
                                          <p:attrName>style.visibility</p:attrName>
                                        </p:attrNameLst>
                                      </p:cBhvr>
                                      <p:to>
                                        <p:strVal val="visible"/>
                                      </p:to>
                                    </p:set>
                                    <p:anim calcmode="lin" valueType="num">
                                      <p:cBhvr>
                                        <p:cTn id="10" dur="500" fill="hold"/>
                                        <p:tgtEl>
                                          <p:spTgt spid="3"/>
                                        </p:tgtEl>
                                        <p:attrNameLst>
                                          <p:attrName>ppt_x</p:attrName>
                                        </p:attrNameLst>
                                      </p:cBhvr>
                                      <p:tavLst>
                                        <p:tav tm="0">
                                          <p:val>
                                            <p:strVal val="#ppt_x-#ppt_w/2"/>
                                          </p:val>
                                        </p:tav>
                                        <p:tav tm="100000">
                                          <p:val>
                                            <p:strVal val="#ppt_x"/>
                                          </p:val>
                                        </p:tav>
                                      </p:tavLst>
                                    </p:anim>
                                    <p:anim calcmode="lin" valueType="num">
                                      <p:cBhvr>
                                        <p:cTn id="11" dur="500" fill="hold"/>
                                        <p:tgtEl>
                                          <p:spTgt spid="3"/>
                                        </p:tgtEl>
                                        <p:attrNameLst>
                                          <p:attrName>ppt_y</p:attrName>
                                        </p:attrNameLst>
                                      </p:cBhvr>
                                      <p:tavLst>
                                        <p:tav tm="0">
                                          <p:val>
                                            <p:strVal val="#ppt_y"/>
                                          </p:val>
                                        </p:tav>
                                        <p:tav tm="100000">
                                          <p:val>
                                            <p:strVal val="#ppt_y"/>
                                          </p:val>
                                        </p:tav>
                                      </p:tavLst>
                                    </p:anim>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8" fill="hold" grpId="0" nodeType="afterEffect">
                                  <p:stCondLst>
                                    <p:cond delay="0"/>
                                  </p:stCondLst>
                                  <p:childTnLst>
                                    <p:set>
                                      <p:cBhvr>
                                        <p:cTn id="16" dur="1" fill="hold">
                                          <p:stCondLst>
                                            <p:cond delay="0"/>
                                          </p:stCondLst>
                                        </p:cTn>
                                        <p:tgtEl>
                                          <p:spTgt spid="96276"/>
                                        </p:tgtEl>
                                        <p:attrNameLst>
                                          <p:attrName>style.visibility</p:attrName>
                                        </p:attrNameLst>
                                      </p:cBhvr>
                                      <p:to>
                                        <p:strVal val="visible"/>
                                      </p:to>
                                    </p:set>
                                    <p:anim calcmode="lin" valueType="num">
                                      <p:cBhvr>
                                        <p:cTn id="17" dur="500" fill="hold"/>
                                        <p:tgtEl>
                                          <p:spTgt spid="96276"/>
                                        </p:tgtEl>
                                        <p:attrNameLst>
                                          <p:attrName>ppt_x</p:attrName>
                                        </p:attrNameLst>
                                      </p:cBhvr>
                                      <p:tavLst>
                                        <p:tav tm="0">
                                          <p:val>
                                            <p:strVal val="#ppt_x-#ppt_w/2"/>
                                          </p:val>
                                        </p:tav>
                                        <p:tav tm="100000">
                                          <p:val>
                                            <p:strVal val="#ppt_x"/>
                                          </p:val>
                                        </p:tav>
                                      </p:tavLst>
                                    </p:anim>
                                    <p:anim calcmode="lin" valueType="num">
                                      <p:cBhvr>
                                        <p:cTn id="18" dur="500" fill="hold"/>
                                        <p:tgtEl>
                                          <p:spTgt spid="96276"/>
                                        </p:tgtEl>
                                        <p:attrNameLst>
                                          <p:attrName>ppt_y</p:attrName>
                                        </p:attrNameLst>
                                      </p:cBhvr>
                                      <p:tavLst>
                                        <p:tav tm="0">
                                          <p:val>
                                            <p:strVal val="#ppt_y"/>
                                          </p:val>
                                        </p:tav>
                                        <p:tav tm="100000">
                                          <p:val>
                                            <p:strVal val="#ppt_y"/>
                                          </p:val>
                                        </p:tav>
                                      </p:tavLst>
                                    </p:anim>
                                    <p:anim calcmode="lin" valueType="num">
                                      <p:cBhvr>
                                        <p:cTn id="19" dur="500" fill="hold"/>
                                        <p:tgtEl>
                                          <p:spTgt spid="96276"/>
                                        </p:tgtEl>
                                        <p:attrNameLst>
                                          <p:attrName>ppt_w</p:attrName>
                                        </p:attrNameLst>
                                      </p:cBhvr>
                                      <p:tavLst>
                                        <p:tav tm="0">
                                          <p:val>
                                            <p:fltVal val="0"/>
                                          </p:val>
                                        </p:tav>
                                        <p:tav tm="100000">
                                          <p:val>
                                            <p:strVal val="#ppt_w"/>
                                          </p:val>
                                        </p:tav>
                                      </p:tavLst>
                                    </p:anim>
                                    <p:anim calcmode="lin" valueType="num">
                                      <p:cBhvr>
                                        <p:cTn id="20" dur="500" fill="hold"/>
                                        <p:tgtEl>
                                          <p:spTgt spid="96276"/>
                                        </p:tgtEl>
                                        <p:attrNameLst>
                                          <p:attrName>ppt_h</p:attrName>
                                        </p:attrNameLst>
                                      </p:cBhvr>
                                      <p:tavLst>
                                        <p:tav tm="0">
                                          <p:val>
                                            <p:strVal val="#ppt_h"/>
                                          </p:val>
                                        </p:tav>
                                        <p:tav tm="100000">
                                          <p:val>
                                            <p:strVal val="#ppt_h"/>
                                          </p:val>
                                        </p:tav>
                                      </p:tavLst>
                                    </p:anim>
                                  </p:childTnLst>
                                </p:cTn>
                              </p:par>
                            </p:childTnLst>
                          </p:cTn>
                        </p:par>
                        <p:par>
                          <p:cTn id="21" fill="hold">
                            <p:stCondLst>
                              <p:cond delay="1500"/>
                            </p:stCondLst>
                            <p:childTnLst>
                              <p:par>
                                <p:cTn id="22" presetID="17" presetClass="entr" presetSubtype="8" fill="hold" grpId="0" nodeType="afterEffect">
                                  <p:stCondLst>
                                    <p:cond delay="0"/>
                                  </p:stCondLst>
                                  <p:childTnLst>
                                    <p:set>
                                      <p:cBhvr>
                                        <p:cTn id="23" dur="1" fill="hold">
                                          <p:stCondLst>
                                            <p:cond delay="0"/>
                                          </p:stCondLst>
                                        </p:cTn>
                                        <p:tgtEl>
                                          <p:spTgt spid="96260"/>
                                        </p:tgtEl>
                                        <p:attrNameLst>
                                          <p:attrName>style.visibility</p:attrName>
                                        </p:attrNameLst>
                                      </p:cBhvr>
                                      <p:to>
                                        <p:strVal val="visible"/>
                                      </p:to>
                                    </p:set>
                                    <p:anim calcmode="lin" valueType="num">
                                      <p:cBhvr>
                                        <p:cTn id="24" dur="500" fill="hold"/>
                                        <p:tgtEl>
                                          <p:spTgt spid="96260"/>
                                        </p:tgtEl>
                                        <p:attrNameLst>
                                          <p:attrName>ppt_x</p:attrName>
                                        </p:attrNameLst>
                                      </p:cBhvr>
                                      <p:tavLst>
                                        <p:tav tm="0">
                                          <p:val>
                                            <p:strVal val="#ppt_x-#ppt_w/2"/>
                                          </p:val>
                                        </p:tav>
                                        <p:tav tm="100000">
                                          <p:val>
                                            <p:strVal val="#ppt_x"/>
                                          </p:val>
                                        </p:tav>
                                      </p:tavLst>
                                    </p:anim>
                                    <p:anim calcmode="lin" valueType="num">
                                      <p:cBhvr>
                                        <p:cTn id="25" dur="500" fill="hold"/>
                                        <p:tgtEl>
                                          <p:spTgt spid="96260"/>
                                        </p:tgtEl>
                                        <p:attrNameLst>
                                          <p:attrName>ppt_y</p:attrName>
                                        </p:attrNameLst>
                                      </p:cBhvr>
                                      <p:tavLst>
                                        <p:tav tm="0">
                                          <p:val>
                                            <p:strVal val="#ppt_y"/>
                                          </p:val>
                                        </p:tav>
                                        <p:tav tm="100000">
                                          <p:val>
                                            <p:strVal val="#ppt_y"/>
                                          </p:val>
                                        </p:tav>
                                      </p:tavLst>
                                    </p:anim>
                                    <p:anim calcmode="lin" valueType="num">
                                      <p:cBhvr>
                                        <p:cTn id="26" dur="500" fill="hold"/>
                                        <p:tgtEl>
                                          <p:spTgt spid="96260"/>
                                        </p:tgtEl>
                                        <p:attrNameLst>
                                          <p:attrName>ppt_w</p:attrName>
                                        </p:attrNameLst>
                                      </p:cBhvr>
                                      <p:tavLst>
                                        <p:tav tm="0">
                                          <p:val>
                                            <p:fltVal val="0"/>
                                          </p:val>
                                        </p:tav>
                                        <p:tav tm="100000">
                                          <p:val>
                                            <p:strVal val="#ppt_w"/>
                                          </p:val>
                                        </p:tav>
                                      </p:tavLst>
                                    </p:anim>
                                    <p:anim calcmode="lin" valueType="num">
                                      <p:cBhvr>
                                        <p:cTn id="27" dur="500" fill="hold"/>
                                        <p:tgtEl>
                                          <p:spTgt spid="96260"/>
                                        </p:tgtEl>
                                        <p:attrNameLst>
                                          <p:attrName>ppt_h</p:attrName>
                                        </p:attrNameLst>
                                      </p:cBhvr>
                                      <p:tavLst>
                                        <p:tav tm="0">
                                          <p:val>
                                            <p:strVal val="#ppt_h"/>
                                          </p:val>
                                        </p:tav>
                                        <p:tav tm="100000">
                                          <p:val>
                                            <p:strVal val="#ppt_h"/>
                                          </p:val>
                                        </p:tav>
                                      </p:tavLst>
                                    </p:anim>
                                  </p:childTnLst>
                                </p:cTn>
                              </p:par>
                            </p:childTnLst>
                          </p:cTn>
                        </p:par>
                        <p:par>
                          <p:cTn id="28" fill="hold">
                            <p:stCondLst>
                              <p:cond delay="2000"/>
                            </p:stCondLst>
                            <p:childTnLst>
                              <p:par>
                                <p:cTn id="29" presetID="23" presetClass="entr" presetSubtype="272"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strVal val="2/3*#ppt_w"/>
                                          </p:val>
                                        </p:tav>
                                        <p:tav tm="100000">
                                          <p:val>
                                            <p:strVal val="#ppt_w"/>
                                          </p:val>
                                        </p:tav>
                                      </p:tavLst>
                                    </p:anim>
                                    <p:anim calcmode="lin" valueType="num">
                                      <p:cBhvr>
                                        <p:cTn id="32" dur="500" fill="hold"/>
                                        <p:tgtEl>
                                          <p:spTgt spid="6"/>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76" grpId="0" animBg="1"/>
      <p:bldP spid="9626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8" name="Text Box 4"/>
          <p:cNvSpPr txBox="1">
            <a:spLocks noChangeArrowheads="1"/>
          </p:cNvSpPr>
          <p:nvPr/>
        </p:nvSpPr>
        <p:spPr bwMode="auto">
          <a:xfrm>
            <a:off x="762000" y="1828800"/>
            <a:ext cx="7620000" cy="954107"/>
          </a:xfrm>
          <a:prstGeom prst="rect">
            <a:avLst/>
          </a:prstGeom>
          <a:solidFill>
            <a:srgbClr val="DDDDDD"/>
          </a:solidFill>
          <a:ln w="9525">
            <a:solidFill>
              <a:srgbClr val="808080"/>
            </a:solidFill>
            <a:miter lim="800000"/>
            <a:headEnd/>
            <a:tailEnd/>
          </a:ln>
          <a:effectLst/>
        </p:spPr>
        <p:txBody>
          <a:bodyPr>
            <a:spAutoFit/>
          </a:bodyPr>
          <a:lstStyle/>
          <a:p>
            <a:pPr>
              <a:spcBef>
                <a:spcPct val="50000"/>
              </a:spcBef>
            </a:pPr>
            <a:r>
              <a:rPr lang="es-ES" sz="2800" dirty="0">
                <a:solidFill>
                  <a:schemeClr val="folHlink"/>
                </a:solidFill>
              </a:rPr>
              <a:t>¿Cuál es el mejor procedimiento para determinar el valor de la relación carga/masa de los electrones?</a:t>
            </a:r>
          </a:p>
        </p:txBody>
      </p:sp>
      <p:sp>
        <p:nvSpPr>
          <p:cNvPr id="134149" name="Text Box 5"/>
          <p:cNvSpPr txBox="1">
            <a:spLocks noChangeArrowheads="1"/>
          </p:cNvSpPr>
          <p:nvPr/>
        </p:nvSpPr>
        <p:spPr bwMode="auto">
          <a:xfrm>
            <a:off x="3352800" y="3356992"/>
            <a:ext cx="2438400" cy="523220"/>
          </a:xfrm>
          <a:prstGeom prst="rect">
            <a:avLst/>
          </a:prstGeom>
          <a:solidFill>
            <a:srgbClr val="DDDDDD"/>
          </a:solidFill>
          <a:ln w="9525">
            <a:solidFill>
              <a:srgbClr val="808080"/>
            </a:solidFill>
            <a:miter lim="800000"/>
            <a:headEnd/>
            <a:tailEnd/>
          </a:ln>
          <a:effectLst/>
        </p:spPr>
        <p:txBody>
          <a:bodyPr>
            <a:spAutoFit/>
          </a:bodyPr>
          <a:lstStyle/>
          <a:p>
            <a:pPr>
              <a:spcBef>
                <a:spcPct val="50000"/>
              </a:spcBef>
            </a:pPr>
            <a:r>
              <a:rPr lang="es-ES" sz="2800" dirty="0">
                <a:solidFill>
                  <a:srgbClr val="FF0000"/>
                </a:solidFill>
              </a:rPr>
              <a:t>¿Por qué?</a:t>
            </a:r>
          </a:p>
        </p:txBody>
      </p:sp>
      <p:sp>
        <p:nvSpPr>
          <p:cNvPr id="4" name="Text Box 7"/>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a:spcBef>
                <a:spcPct val="50000"/>
              </a:spcBef>
            </a:pPr>
            <a:r>
              <a:rPr lang="es-ES" sz="2100" b="1" dirty="0">
                <a:solidFill>
                  <a:srgbClr val="000099"/>
                </a:solidFill>
                <a:latin typeface="Arial" charset="0"/>
              </a:rPr>
              <a:t>Conclusiones</a:t>
            </a:r>
            <a:endParaRPr lang="es-ES" sz="2100" b="1" u="sng"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4148"/>
                                        </p:tgtEl>
                                        <p:attrNameLst>
                                          <p:attrName>style.visibility</p:attrName>
                                        </p:attrNameLst>
                                      </p:cBhvr>
                                      <p:to>
                                        <p:strVal val="visible"/>
                                      </p:to>
                                    </p:set>
                                    <p:animEffect transition="in" filter="fade">
                                      <p:cBhvr>
                                        <p:cTn id="7" dur="500"/>
                                        <p:tgtEl>
                                          <p:spTgt spid="13414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4149"/>
                                        </p:tgtEl>
                                        <p:attrNameLst>
                                          <p:attrName>style.visibility</p:attrName>
                                        </p:attrNameLst>
                                      </p:cBhvr>
                                      <p:to>
                                        <p:strVal val="visible"/>
                                      </p:to>
                                    </p:set>
                                    <p:animEffect transition="in" filter="fade">
                                      <p:cBhvr>
                                        <p:cTn id="12" dur="500"/>
                                        <p:tgtEl>
                                          <p:spTgt spid="134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8" grpId="0" animBg="1" autoUpdateAnimBg="0"/>
      <p:bldP spid="134149" grpId="0"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
            <a:extLst>
              <a:ext uri="{FF2B5EF4-FFF2-40B4-BE49-F238E27FC236}">
                <a16:creationId xmlns:a16="http://schemas.microsoft.com/office/drawing/2014/main" xmlns="" id="{4355D59C-2B9D-4480-BAE7-F1619225DFEC}"/>
              </a:ext>
            </a:extLst>
          </p:cNvPr>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a:spcBef>
                <a:spcPct val="50000"/>
              </a:spcBef>
            </a:pPr>
            <a:r>
              <a:rPr lang="es-ES" sz="2100" b="1" dirty="0">
                <a:solidFill>
                  <a:srgbClr val="000099"/>
                </a:solidFill>
                <a:latin typeface="Arial" charset="0"/>
              </a:rPr>
              <a:t>Créditos</a:t>
            </a:r>
            <a:endParaRPr lang="es-ES" sz="2100" b="1" u="sng" dirty="0">
              <a:solidFill>
                <a:srgbClr val="000099"/>
              </a:solidFill>
              <a:latin typeface="Arial" charset="0"/>
            </a:endParaRPr>
          </a:p>
        </p:txBody>
      </p:sp>
      <p:sp>
        <p:nvSpPr>
          <p:cNvPr id="5" name="Text Box 7"/>
          <p:cNvSpPr txBox="1">
            <a:spLocks noChangeArrowheads="1"/>
          </p:cNvSpPr>
          <p:nvPr/>
        </p:nvSpPr>
        <p:spPr bwMode="auto">
          <a:xfrm>
            <a:off x="827584" y="1340768"/>
            <a:ext cx="7799294" cy="5278368"/>
          </a:xfrm>
          <a:prstGeom prst="rect">
            <a:avLst/>
          </a:prstGeom>
          <a:noFill/>
          <a:ln w="9525">
            <a:noFill/>
            <a:miter lim="800000"/>
            <a:headEnd/>
            <a:tailEnd/>
          </a:ln>
          <a:effectLst/>
        </p:spPr>
        <p:txBody>
          <a:bodyPr wrap="square">
            <a:spAutoFit/>
          </a:bodyPr>
          <a:lstStyle>
            <a:defPPr>
              <a:defRPr lang="es-ES"/>
            </a:defPPr>
            <a:lvl1pPr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9pPr>
          </a:lstStyle>
          <a:p>
            <a:pPr marL="0" marR="0" lvl="0" indent="0" algn="just" defTabSz="914400" eaLnBrk="1" fontAlgn="auto" latinLnBrk="0" hangingPunct="1">
              <a:lnSpc>
                <a:spcPct val="100000"/>
              </a:lnSpc>
              <a:spcBef>
                <a:spcPts val="600"/>
              </a:spcBef>
              <a:spcAft>
                <a:spcPts val="0"/>
              </a:spcAft>
              <a:buClrTx/>
              <a:buSzTx/>
              <a:buFontTx/>
              <a:buNone/>
              <a:tabLst/>
              <a:defRPr/>
            </a:pPr>
            <a:r>
              <a:rPr lang="es-ES" sz="1400" kern="0" dirty="0" smtClean="0">
                <a:solidFill>
                  <a:srgbClr val="000066"/>
                </a:solidFill>
                <a:effectLst/>
              </a:rPr>
              <a:t>Autor:</a:t>
            </a:r>
            <a:endParaRPr lang="es-ES" sz="1400" kern="0" dirty="0">
              <a:solidFill>
                <a:srgbClr val="000066"/>
              </a:solidFill>
              <a:effectLst/>
            </a:endParaRPr>
          </a:p>
          <a:p>
            <a:pPr algn="just" eaLnBrk="1" fontAlgn="auto" hangingPunct="1">
              <a:spcBef>
                <a:spcPts val="600"/>
              </a:spcBef>
              <a:spcAft>
                <a:spcPts val="0"/>
              </a:spcAft>
              <a:defRPr/>
            </a:pPr>
            <a:r>
              <a:rPr lang="es-ES" sz="1400" b="0" kern="0" dirty="0">
                <a:solidFill>
                  <a:srgbClr val="000066"/>
                </a:solidFill>
                <a:effectLst/>
              </a:rPr>
              <a:t>M. C. Q. Alfredo Velásquez </a:t>
            </a:r>
            <a:r>
              <a:rPr lang="es-ES" sz="1400" b="0" kern="0" dirty="0" smtClean="0">
                <a:solidFill>
                  <a:srgbClr val="000066"/>
                </a:solidFill>
                <a:effectLst/>
              </a:rPr>
              <a:t>Márquez</a:t>
            </a:r>
            <a:endParaRPr lang="es-ES" sz="1400" b="0" kern="0" dirty="0">
              <a:solidFill>
                <a:srgbClr val="000066"/>
              </a:solidFill>
              <a:effectLst/>
            </a:endParaRPr>
          </a:p>
          <a:p>
            <a:pPr marL="0" marR="0" lvl="0" indent="0" algn="just" defTabSz="914400" eaLnBrk="1" fontAlgn="auto" latinLnBrk="0" hangingPunct="1">
              <a:lnSpc>
                <a:spcPct val="100000"/>
              </a:lnSpc>
              <a:spcBef>
                <a:spcPts val="600"/>
              </a:spcBef>
              <a:spcAft>
                <a:spcPts val="0"/>
              </a:spcAft>
              <a:buClrTx/>
              <a:buSzTx/>
              <a:buFontTx/>
              <a:buNone/>
              <a:tabLst/>
              <a:defRPr/>
            </a:pPr>
            <a:endParaRPr lang="es-ES" sz="1400" b="0" kern="0" dirty="0">
              <a:solidFill>
                <a:srgbClr val="000066"/>
              </a:solidFill>
              <a:effectLst/>
            </a:endParaRPr>
          </a:p>
          <a:p>
            <a:pPr marL="0" marR="0" lvl="0" indent="0" algn="just" defTabSz="914400" eaLnBrk="1" fontAlgn="auto" latinLnBrk="0" hangingPunct="1">
              <a:lnSpc>
                <a:spcPct val="100000"/>
              </a:lnSpc>
              <a:spcBef>
                <a:spcPts val="600"/>
              </a:spcBef>
              <a:spcAft>
                <a:spcPts val="0"/>
              </a:spcAft>
              <a:buClrTx/>
              <a:buSzTx/>
              <a:buFontTx/>
              <a:buNone/>
              <a:tabLst/>
              <a:defRPr/>
            </a:pPr>
            <a:r>
              <a:rPr lang="es-ES" sz="1400" kern="0" dirty="0">
                <a:solidFill>
                  <a:srgbClr val="000066"/>
                </a:solidFill>
                <a:effectLst/>
              </a:rPr>
              <a:t>Actualización y autorización:</a:t>
            </a:r>
          </a:p>
          <a:p>
            <a:pPr marL="0" marR="0" lvl="0" indent="0" algn="just" defTabSz="914400" eaLnBrk="1" fontAlgn="auto" latinLnBrk="0" hangingPunct="1">
              <a:lnSpc>
                <a:spcPct val="100000"/>
              </a:lnSpc>
              <a:spcBef>
                <a:spcPts val="600"/>
              </a:spcBef>
              <a:spcAft>
                <a:spcPts val="0"/>
              </a:spcAft>
              <a:buClrTx/>
              <a:buSzTx/>
              <a:buFontTx/>
              <a:buNone/>
              <a:tabLst/>
              <a:defRPr/>
            </a:pPr>
            <a:r>
              <a:rPr lang="es-ES" sz="1400" b="0" kern="0" dirty="0">
                <a:solidFill>
                  <a:srgbClr val="000066"/>
                </a:solidFill>
                <a:effectLst/>
              </a:rPr>
              <a:t>Q. Antonia del Carmen Pérez León</a:t>
            </a:r>
          </a:p>
          <a:p>
            <a:pPr marL="0" marR="0" lvl="0" indent="0" algn="just" defTabSz="914400" eaLnBrk="1" fontAlgn="auto" latinLnBrk="0" hangingPunct="1">
              <a:lnSpc>
                <a:spcPct val="100000"/>
              </a:lnSpc>
              <a:spcBef>
                <a:spcPts val="600"/>
              </a:spcBef>
              <a:spcAft>
                <a:spcPts val="0"/>
              </a:spcAft>
              <a:buClrTx/>
              <a:buSzTx/>
              <a:buFontTx/>
              <a:buNone/>
              <a:tabLst/>
              <a:defRPr/>
            </a:pPr>
            <a:r>
              <a:rPr lang="es-ES" sz="1400" b="0" kern="0" dirty="0" smtClean="0">
                <a:solidFill>
                  <a:srgbClr val="000066"/>
                </a:solidFill>
                <a:effectLst/>
              </a:rPr>
              <a:t>Jefa </a:t>
            </a:r>
            <a:r>
              <a:rPr lang="es-ES" sz="1400" b="0" kern="0" dirty="0">
                <a:solidFill>
                  <a:srgbClr val="000066"/>
                </a:solidFill>
                <a:effectLst/>
              </a:rPr>
              <a:t>de la </a:t>
            </a:r>
            <a:r>
              <a:rPr lang="es-ES" sz="1400" b="0" kern="0" dirty="0" smtClean="0">
                <a:solidFill>
                  <a:srgbClr val="000066"/>
                </a:solidFill>
                <a:effectLst/>
              </a:rPr>
              <a:t>Academia </a:t>
            </a:r>
            <a:r>
              <a:rPr lang="es-ES" sz="1400" b="0" kern="0" dirty="0">
                <a:solidFill>
                  <a:srgbClr val="000066"/>
                </a:solidFill>
                <a:effectLst/>
              </a:rPr>
              <a:t>de Química</a:t>
            </a:r>
          </a:p>
          <a:p>
            <a:pPr marL="0" marR="0" lvl="0" indent="0" algn="just" defTabSz="914400" eaLnBrk="1" fontAlgn="auto" latinLnBrk="0" hangingPunct="1">
              <a:lnSpc>
                <a:spcPct val="100000"/>
              </a:lnSpc>
              <a:spcBef>
                <a:spcPts val="600"/>
              </a:spcBef>
              <a:spcAft>
                <a:spcPts val="0"/>
              </a:spcAft>
              <a:buClrTx/>
              <a:buSzTx/>
              <a:buFontTx/>
              <a:buNone/>
              <a:tabLst/>
              <a:defRPr/>
            </a:pPr>
            <a:endParaRPr lang="es-ES" sz="1400" b="0" kern="0" dirty="0">
              <a:solidFill>
                <a:srgbClr val="000066"/>
              </a:solidFill>
              <a:effectLst/>
            </a:endParaRPr>
          </a:p>
          <a:p>
            <a:pPr marL="0" marR="0" lvl="0" indent="0" algn="just" defTabSz="914400" eaLnBrk="1" fontAlgn="auto" latinLnBrk="0" hangingPunct="1">
              <a:lnSpc>
                <a:spcPct val="100000"/>
              </a:lnSpc>
              <a:spcBef>
                <a:spcPts val="600"/>
              </a:spcBef>
              <a:spcAft>
                <a:spcPts val="0"/>
              </a:spcAft>
              <a:buClrTx/>
              <a:buSzTx/>
              <a:buFontTx/>
              <a:buNone/>
              <a:tabLst/>
              <a:defRPr/>
            </a:pPr>
            <a:r>
              <a:rPr lang="es-ES" sz="1400" kern="0" dirty="0">
                <a:solidFill>
                  <a:srgbClr val="000066"/>
                </a:solidFill>
                <a:effectLst/>
              </a:rPr>
              <a:t>Revisores (2017)</a:t>
            </a:r>
            <a:r>
              <a:rPr kumimoji="0" lang="es-ES" sz="1400" i="0" u="none" strike="noStrike" kern="0" cap="none" spc="0" normalizeH="0" baseline="0" noProof="0" dirty="0">
                <a:ln>
                  <a:noFill/>
                </a:ln>
                <a:solidFill>
                  <a:srgbClr val="000066"/>
                </a:solidFill>
                <a:effectLst/>
                <a:uLnTx/>
                <a:uFillTx/>
              </a:rPr>
              <a:t>:</a:t>
            </a:r>
          </a:p>
          <a:p>
            <a:pPr algn="just" eaLnBrk="1" fontAlgn="auto" hangingPunct="1">
              <a:spcBef>
                <a:spcPts val="600"/>
              </a:spcBef>
              <a:spcAft>
                <a:spcPts val="0"/>
              </a:spcAft>
              <a:tabLst>
                <a:tab pos="3940175" algn="l"/>
              </a:tabLst>
              <a:defRPr/>
            </a:pPr>
            <a:r>
              <a:rPr lang="es-ES" sz="1400" b="0" kern="0" dirty="0">
                <a:solidFill>
                  <a:srgbClr val="000066"/>
                </a:solidFill>
                <a:effectLst/>
              </a:rPr>
              <a:t>Dra. </a:t>
            </a:r>
            <a:r>
              <a:rPr lang="es-ES" sz="1400" b="0" kern="0" dirty="0" err="1">
                <a:solidFill>
                  <a:srgbClr val="000066"/>
                </a:solidFill>
                <a:effectLst/>
              </a:rPr>
              <a:t>Arianee</a:t>
            </a:r>
            <a:r>
              <a:rPr lang="es-ES" sz="1400" b="0" kern="0" dirty="0">
                <a:solidFill>
                  <a:srgbClr val="000066"/>
                </a:solidFill>
                <a:effectLst/>
              </a:rPr>
              <a:t> Sainz </a:t>
            </a:r>
            <a:r>
              <a:rPr lang="es-ES" sz="1400" b="0" kern="0" dirty="0" smtClean="0">
                <a:solidFill>
                  <a:srgbClr val="000066"/>
                </a:solidFill>
                <a:effectLst/>
              </a:rPr>
              <a:t>Vidal	</a:t>
            </a:r>
            <a:r>
              <a:rPr lang="es-ES" sz="1400" b="0" kern="0" dirty="0">
                <a:solidFill>
                  <a:srgbClr val="000066"/>
                </a:solidFill>
                <a:effectLst/>
              </a:rPr>
              <a:t>Ing. Dulce María Cisneros Peralta</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a:solidFill>
                  <a:srgbClr val="000066"/>
                </a:solidFill>
                <a:effectLst/>
              </a:rPr>
              <a:t>Q. Adriana Ramírez </a:t>
            </a:r>
            <a:r>
              <a:rPr lang="es-ES" sz="1400" b="0" kern="0" dirty="0" smtClean="0">
                <a:solidFill>
                  <a:srgbClr val="000066"/>
                </a:solidFill>
                <a:effectLst/>
              </a:rPr>
              <a:t>González	</a:t>
            </a:r>
            <a:r>
              <a:rPr lang="es-ES" sz="1400" b="0" kern="0" dirty="0">
                <a:solidFill>
                  <a:srgbClr val="000066"/>
                </a:solidFill>
                <a:effectLst/>
              </a:rPr>
              <a:t>Q. F. B. Nidia García Arrollo</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smtClean="0">
                <a:solidFill>
                  <a:srgbClr val="000066"/>
                </a:solidFill>
                <a:effectLst/>
              </a:rPr>
              <a:t>Dra</a:t>
            </a:r>
            <a:r>
              <a:rPr lang="es-ES" sz="1400" b="0" kern="0" dirty="0">
                <a:solidFill>
                  <a:srgbClr val="000066"/>
                </a:solidFill>
                <a:effectLst/>
              </a:rPr>
              <a:t>. Patricia García Vázquez</a:t>
            </a:r>
            <a:r>
              <a:rPr lang="es-ES" sz="1400" b="0" kern="0" dirty="0" smtClean="0">
                <a:solidFill>
                  <a:srgbClr val="000066"/>
                </a:solidFill>
                <a:effectLst/>
              </a:rPr>
              <a:t>	</a:t>
            </a:r>
            <a:r>
              <a:rPr lang="es-ES" sz="1400" b="0" kern="0" dirty="0">
                <a:solidFill>
                  <a:srgbClr val="000066"/>
                </a:solidFill>
                <a:effectLst/>
              </a:rPr>
              <a:t>Dr. Alberto Sandoval García</a:t>
            </a:r>
          </a:p>
          <a:p>
            <a:pPr algn="just" eaLnBrk="1" fontAlgn="auto" hangingPunct="1">
              <a:spcBef>
                <a:spcPts val="600"/>
              </a:spcBef>
              <a:spcAft>
                <a:spcPts val="0"/>
              </a:spcAft>
              <a:tabLst>
                <a:tab pos="3940175" algn="l"/>
              </a:tabLst>
              <a:defRPr/>
            </a:pPr>
            <a:r>
              <a:rPr lang="es-ES" sz="1400" b="0" kern="0" dirty="0">
                <a:solidFill>
                  <a:srgbClr val="000066"/>
                </a:solidFill>
                <a:effectLst/>
              </a:rPr>
              <a:t>M. en A. Violeta Luz María Bravo </a:t>
            </a:r>
            <a:r>
              <a:rPr lang="es-ES" sz="1400" b="0" kern="0" dirty="0" smtClean="0">
                <a:solidFill>
                  <a:srgbClr val="000066"/>
                </a:solidFill>
                <a:effectLst/>
              </a:rPr>
              <a:t>Hernández	</a:t>
            </a:r>
            <a:r>
              <a:rPr lang="es-ES" sz="1400" b="0" kern="0" dirty="0">
                <a:solidFill>
                  <a:srgbClr val="000066"/>
                </a:solidFill>
                <a:effectLst/>
              </a:rPr>
              <a:t>M. en C. Luis Edgardo Vigueras Rueda</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smtClean="0">
                <a:solidFill>
                  <a:srgbClr val="000066"/>
                </a:solidFill>
                <a:effectLst/>
              </a:rPr>
              <a:t>Dra</a:t>
            </a:r>
            <a:r>
              <a:rPr lang="es-ES" sz="1400" b="0" kern="0" dirty="0">
                <a:solidFill>
                  <a:srgbClr val="000066"/>
                </a:solidFill>
                <a:effectLst/>
              </a:rPr>
              <a:t>. María del Carmen Gutiérrez </a:t>
            </a:r>
            <a:r>
              <a:rPr lang="es-ES" sz="1400" b="0" kern="0" dirty="0" smtClean="0">
                <a:solidFill>
                  <a:srgbClr val="000066"/>
                </a:solidFill>
                <a:effectLst/>
              </a:rPr>
              <a:t>Hernández	</a:t>
            </a:r>
            <a:r>
              <a:rPr lang="es-ES" sz="1400" b="0" kern="0" dirty="0">
                <a:solidFill>
                  <a:srgbClr val="000066"/>
                </a:solidFill>
                <a:effectLst/>
              </a:rPr>
              <a:t>M. en C. Miguel Ángel Jaime Vasconcelos</a:t>
            </a:r>
          </a:p>
          <a:p>
            <a:pPr algn="just" eaLnBrk="1" fontAlgn="auto" hangingPunct="1">
              <a:spcBef>
                <a:spcPts val="600"/>
              </a:spcBef>
              <a:spcAft>
                <a:spcPts val="0"/>
              </a:spcAft>
              <a:tabLst>
                <a:tab pos="3940175" algn="l"/>
              </a:tabLst>
              <a:defRPr/>
            </a:pPr>
            <a:r>
              <a:rPr lang="es-ES" sz="1400" b="0" kern="0" dirty="0">
                <a:solidFill>
                  <a:srgbClr val="000066"/>
                </a:solidFill>
                <a:effectLst/>
              </a:rPr>
              <a:t>M. A. I. Claudia Elisa Sánchez Navarro	Biol. Miguel Alejandro Maldonado Gordillo</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a:solidFill>
                  <a:srgbClr val="000066"/>
                </a:solidFill>
                <a:effectLst/>
              </a:rPr>
              <a:t>Q. </a:t>
            </a:r>
            <a:r>
              <a:rPr lang="es-ES" sz="1400" b="0" kern="0" dirty="0" err="1">
                <a:solidFill>
                  <a:srgbClr val="000066"/>
                </a:solidFill>
                <a:effectLst/>
              </a:rPr>
              <a:t>Yolia</a:t>
            </a:r>
            <a:r>
              <a:rPr lang="es-ES" sz="1400" b="0" kern="0" dirty="0">
                <a:solidFill>
                  <a:srgbClr val="000066"/>
                </a:solidFill>
                <a:effectLst/>
              </a:rPr>
              <a:t> Judith León Paredes</a:t>
            </a:r>
            <a:r>
              <a:rPr lang="es-ES" sz="1400" b="0" kern="0" dirty="0" smtClean="0">
                <a:solidFill>
                  <a:srgbClr val="000066"/>
                </a:solidFill>
                <a:effectLst/>
              </a:rPr>
              <a:t>	</a:t>
            </a:r>
            <a:r>
              <a:rPr lang="es-ES" sz="1400" b="0" kern="0" dirty="0">
                <a:solidFill>
                  <a:srgbClr val="000066"/>
                </a:solidFill>
                <a:effectLst/>
              </a:rPr>
              <a:t>I. Q. Guillermo Pérez Quintero</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a:solidFill>
                  <a:srgbClr val="000066"/>
                </a:solidFill>
                <a:effectLst/>
              </a:rPr>
              <a:t>I. Q. Hermelinda C. Sánchez </a:t>
            </a:r>
            <a:r>
              <a:rPr lang="es-ES" sz="1400" b="0" kern="0" dirty="0" err="1">
                <a:solidFill>
                  <a:srgbClr val="000066"/>
                </a:solidFill>
                <a:effectLst/>
              </a:rPr>
              <a:t>Tlaxqueño</a:t>
            </a:r>
            <a:r>
              <a:rPr lang="es-ES" sz="1400" b="0" kern="0" dirty="0">
                <a:solidFill>
                  <a:srgbClr val="000066"/>
                </a:solidFill>
                <a:effectLst/>
              </a:rPr>
              <a:t>	I. Q. José Luis Morales Salvatierra</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smtClean="0">
                <a:solidFill>
                  <a:srgbClr val="000066"/>
                </a:solidFill>
                <a:effectLst/>
              </a:rPr>
              <a:t>	</a:t>
            </a:r>
            <a:endParaRPr kumimoji="0" lang="es-ES" sz="1400" b="0" i="0" u="none" strike="noStrike" kern="0" cap="none" spc="0" normalizeH="0" baseline="0" noProof="0" dirty="0" smtClean="0">
              <a:ln>
                <a:noFill/>
              </a:ln>
              <a:solidFill>
                <a:srgbClr val="000066"/>
              </a:solidFill>
              <a:effectLst/>
              <a:uLnTx/>
              <a:uFillTx/>
            </a:endParaRPr>
          </a:p>
          <a:p>
            <a:pPr eaLnBrk="1" fontAlgn="auto" hangingPunct="1">
              <a:spcBef>
                <a:spcPts val="600"/>
              </a:spcBef>
              <a:spcAft>
                <a:spcPts val="0"/>
              </a:spcAft>
              <a:defRPr/>
            </a:pPr>
            <a:r>
              <a:rPr kumimoji="0" lang="es-ES" sz="1400" u="none" strike="noStrike" kern="0" cap="none" spc="0" normalizeH="0" baseline="0" noProof="0" dirty="0" smtClean="0">
                <a:ln>
                  <a:noFill/>
                </a:ln>
                <a:solidFill>
                  <a:srgbClr val="000066"/>
                </a:solidFill>
                <a:effectLst/>
                <a:uLnTx/>
                <a:uFillTx/>
              </a:rPr>
              <a:t>Profesores de la Facultad de Ingeniería, UNAM</a:t>
            </a:r>
            <a:endParaRPr kumimoji="0" lang="es-ES" sz="1400" u="none" strike="noStrike" kern="0" cap="none" spc="0" normalizeH="0" baseline="0" noProof="0" dirty="0">
              <a:ln>
                <a:noFill/>
              </a:ln>
              <a:solidFill>
                <a:srgbClr val="000066"/>
              </a:solidFill>
              <a:effectLst/>
              <a:uLnTx/>
              <a:uFillTx/>
            </a:endParaRPr>
          </a:p>
        </p:txBody>
      </p:sp>
    </p:spTree>
    <p:extLst>
      <p:ext uri="{BB962C8B-B14F-4D97-AF65-F5344CB8AC3E}">
        <p14:creationId xmlns:p14="http://schemas.microsoft.com/office/powerpoint/2010/main" val="430249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Freeform 2"/>
          <p:cNvSpPr>
            <a:spLocks/>
          </p:cNvSpPr>
          <p:nvPr/>
        </p:nvSpPr>
        <p:spPr bwMode="auto">
          <a:xfrm>
            <a:off x="3322638" y="2662238"/>
            <a:ext cx="4475162" cy="2609850"/>
          </a:xfrm>
          <a:custGeom>
            <a:avLst/>
            <a:gdLst/>
            <a:ahLst/>
            <a:cxnLst>
              <a:cxn ang="0">
                <a:pos x="0" y="308"/>
              </a:cxn>
              <a:cxn ang="0">
                <a:pos x="95" y="272"/>
              </a:cxn>
              <a:cxn ang="0">
                <a:pos x="336" y="271"/>
              </a:cxn>
              <a:cxn ang="0">
                <a:pos x="1152" y="15"/>
              </a:cxn>
              <a:cxn ang="0">
                <a:pos x="1303" y="361"/>
              </a:cxn>
              <a:cxn ang="0">
                <a:pos x="1152" y="747"/>
              </a:cxn>
              <a:cxn ang="0">
                <a:pos x="336" y="491"/>
              </a:cxn>
              <a:cxn ang="0">
                <a:pos x="101" y="491"/>
              </a:cxn>
              <a:cxn ang="0">
                <a:pos x="0" y="454"/>
              </a:cxn>
              <a:cxn ang="0">
                <a:pos x="0" y="308"/>
              </a:cxn>
            </a:cxnLst>
            <a:rect l="0" t="0" r="r" b="b"/>
            <a:pathLst>
              <a:path w="1313" h="768">
                <a:moveTo>
                  <a:pt x="0" y="308"/>
                </a:moveTo>
                <a:cubicBezTo>
                  <a:pt x="16" y="278"/>
                  <a:pt x="53" y="272"/>
                  <a:pt x="95" y="272"/>
                </a:cubicBezTo>
                <a:cubicBezTo>
                  <a:pt x="137" y="272"/>
                  <a:pt x="179" y="270"/>
                  <a:pt x="336" y="271"/>
                </a:cubicBezTo>
                <a:cubicBezTo>
                  <a:pt x="517" y="272"/>
                  <a:pt x="991" y="0"/>
                  <a:pt x="1152" y="15"/>
                </a:cubicBezTo>
                <a:cubicBezTo>
                  <a:pt x="1313" y="30"/>
                  <a:pt x="1303" y="239"/>
                  <a:pt x="1303" y="361"/>
                </a:cubicBezTo>
                <a:cubicBezTo>
                  <a:pt x="1303" y="483"/>
                  <a:pt x="1313" y="725"/>
                  <a:pt x="1152" y="747"/>
                </a:cubicBezTo>
                <a:cubicBezTo>
                  <a:pt x="991" y="768"/>
                  <a:pt x="511" y="534"/>
                  <a:pt x="336" y="491"/>
                </a:cubicBezTo>
                <a:cubicBezTo>
                  <a:pt x="183" y="491"/>
                  <a:pt x="131" y="491"/>
                  <a:pt x="101" y="491"/>
                </a:cubicBezTo>
                <a:cubicBezTo>
                  <a:pt x="71" y="491"/>
                  <a:pt x="16" y="485"/>
                  <a:pt x="0" y="454"/>
                </a:cubicBezTo>
                <a:lnTo>
                  <a:pt x="0" y="308"/>
                </a:lnTo>
                <a:close/>
              </a:path>
            </a:pathLst>
          </a:custGeom>
          <a:solidFill>
            <a:srgbClr val="CCECFF">
              <a:alpha val="50000"/>
            </a:srgbClr>
          </a:solidFill>
          <a:ln w="9525" cap="flat" cmpd="sng">
            <a:solidFill>
              <a:schemeClr val="tx1"/>
            </a:solidFill>
            <a:prstDash val="solid"/>
            <a:round/>
            <a:headEnd/>
            <a:tailEnd/>
          </a:ln>
          <a:effectLst/>
        </p:spPr>
        <p:txBody>
          <a:bodyPr wrap="none" anchor="ctr"/>
          <a:lstStyle/>
          <a:p>
            <a:endParaRPr lang="es-MX"/>
          </a:p>
        </p:txBody>
      </p:sp>
      <p:sp>
        <p:nvSpPr>
          <p:cNvPr id="97283" name="AutoShape 3"/>
          <p:cNvSpPr>
            <a:spLocks noChangeArrowheads="1"/>
          </p:cNvSpPr>
          <p:nvPr/>
        </p:nvSpPr>
        <p:spPr bwMode="auto">
          <a:xfrm>
            <a:off x="1290638" y="3559175"/>
            <a:ext cx="2127250" cy="815975"/>
          </a:xfrm>
          <a:prstGeom prst="flowChartTerminator">
            <a:avLst/>
          </a:prstGeom>
          <a:solidFill>
            <a:srgbClr val="CCECFF">
              <a:alpha val="50000"/>
            </a:srgbClr>
          </a:solidFill>
          <a:ln w="9525">
            <a:solidFill>
              <a:schemeClr val="tx1"/>
            </a:solidFill>
            <a:miter lim="800000"/>
            <a:headEnd/>
            <a:tailEnd/>
          </a:ln>
          <a:effectLst/>
        </p:spPr>
        <p:txBody>
          <a:bodyPr wrap="none" anchor="ctr"/>
          <a:lstStyle/>
          <a:p>
            <a:endParaRPr lang="es-MX"/>
          </a:p>
        </p:txBody>
      </p:sp>
      <p:sp>
        <p:nvSpPr>
          <p:cNvPr id="97284" name="Line 4"/>
          <p:cNvSpPr>
            <a:spLocks noChangeShapeType="1"/>
          </p:cNvSpPr>
          <p:nvPr/>
        </p:nvSpPr>
        <p:spPr bwMode="auto">
          <a:xfrm flipV="1">
            <a:off x="1787525" y="2967038"/>
            <a:ext cx="0" cy="747712"/>
          </a:xfrm>
          <a:prstGeom prst="line">
            <a:avLst/>
          </a:prstGeom>
          <a:noFill/>
          <a:ln w="25400">
            <a:solidFill>
              <a:schemeClr val="tx1"/>
            </a:solidFill>
            <a:round/>
            <a:headEnd/>
            <a:tailEnd/>
          </a:ln>
          <a:effectLst/>
        </p:spPr>
        <p:txBody>
          <a:bodyPr wrap="none" anchor="ctr"/>
          <a:lstStyle/>
          <a:p>
            <a:endParaRPr lang="es-MX"/>
          </a:p>
        </p:txBody>
      </p:sp>
      <p:sp>
        <p:nvSpPr>
          <p:cNvPr id="97285" name="Line 5"/>
          <p:cNvSpPr>
            <a:spLocks noChangeShapeType="1"/>
          </p:cNvSpPr>
          <p:nvPr/>
        </p:nvSpPr>
        <p:spPr bwMode="auto">
          <a:xfrm flipV="1">
            <a:off x="2740025" y="2933700"/>
            <a:ext cx="0" cy="774700"/>
          </a:xfrm>
          <a:prstGeom prst="line">
            <a:avLst/>
          </a:prstGeom>
          <a:noFill/>
          <a:ln w="25400">
            <a:solidFill>
              <a:schemeClr val="tx1"/>
            </a:solidFill>
            <a:round/>
            <a:headEnd/>
            <a:tailEnd/>
          </a:ln>
          <a:effectLst/>
        </p:spPr>
        <p:txBody>
          <a:bodyPr wrap="none" anchor="ctr"/>
          <a:lstStyle/>
          <a:p>
            <a:endParaRPr lang="es-MX"/>
          </a:p>
        </p:txBody>
      </p:sp>
      <p:sp>
        <p:nvSpPr>
          <p:cNvPr id="97286" name="Oval 6"/>
          <p:cNvSpPr>
            <a:spLocks noChangeArrowheads="1"/>
          </p:cNvSpPr>
          <p:nvPr/>
        </p:nvSpPr>
        <p:spPr bwMode="auto">
          <a:xfrm>
            <a:off x="1706563" y="3702050"/>
            <a:ext cx="160337" cy="509588"/>
          </a:xfrm>
          <a:prstGeom prst="ellipse">
            <a:avLst/>
          </a:prstGeom>
          <a:solidFill>
            <a:srgbClr val="DDDDDD"/>
          </a:solidFill>
          <a:ln w="25400">
            <a:solidFill>
              <a:srgbClr val="848484"/>
            </a:solidFill>
            <a:round/>
            <a:headEnd/>
            <a:tailEnd/>
          </a:ln>
          <a:effectLst/>
        </p:spPr>
        <p:txBody>
          <a:bodyPr wrap="none" anchor="ctr"/>
          <a:lstStyle/>
          <a:p>
            <a:endParaRPr lang="es-MX"/>
          </a:p>
        </p:txBody>
      </p:sp>
      <p:grpSp>
        <p:nvGrpSpPr>
          <p:cNvPr id="97288" name="Group 8"/>
          <p:cNvGrpSpPr>
            <a:grpSpLocks/>
          </p:cNvGrpSpPr>
          <p:nvPr/>
        </p:nvGrpSpPr>
        <p:grpSpPr bwMode="auto">
          <a:xfrm>
            <a:off x="1625600" y="2463800"/>
            <a:ext cx="1295400" cy="584200"/>
            <a:chOff x="1024" y="1552"/>
            <a:chExt cx="816" cy="368"/>
          </a:xfrm>
        </p:grpSpPr>
        <p:sp>
          <p:nvSpPr>
            <p:cNvPr id="97289" name="Text Box 9"/>
            <p:cNvSpPr txBox="1">
              <a:spLocks noChangeArrowheads="1"/>
            </p:cNvSpPr>
            <p:nvPr/>
          </p:nvSpPr>
          <p:spPr bwMode="auto">
            <a:xfrm>
              <a:off x="1616" y="1632"/>
              <a:ext cx="224" cy="288"/>
            </a:xfrm>
            <a:prstGeom prst="rect">
              <a:avLst/>
            </a:prstGeom>
            <a:noFill/>
            <a:ln w="9525">
              <a:noFill/>
              <a:miter lim="800000"/>
              <a:headEnd/>
              <a:tailEnd/>
            </a:ln>
            <a:effectLst/>
          </p:spPr>
          <p:txBody>
            <a:bodyPr wrap="none">
              <a:spAutoFit/>
              <a:flatTx/>
            </a:bodyPr>
            <a:lstStyle/>
            <a:p>
              <a:r>
                <a:rPr lang="es-ES" b="1"/>
                <a:t>+</a:t>
              </a:r>
            </a:p>
          </p:txBody>
        </p:sp>
        <p:sp>
          <p:nvSpPr>
            <p:cNvPr id="97290" name="Text Box 10"/>
            <p:cNvSpPr txBox="1">
              <a:spLocks noChangeArrowheads="1"/>
            </p:cNvSpPr>
            <p:nvPr/>
          </p:nvSpPr>
          <p:spPr bwMode="auto">
            <a:xfrm>
              <a:off x="1024" y="1552"/>
              <a:ext cx="212" cy="288"/>
            </a:xfrm>
            <a:prstGeom prst="rect">
              <a:avLst/>
            </a:prstGeom>
            <a:noFill/>
            <a:ln w="9525">
              <a:noFill/>
              <a:miter lim="800000"/>
              <a:headEnd/>
              <a:tailEnd/>
            </a:ln>
            <a:effectLst/>
          </p:spPr>
          <p:txBody>
            <a:bodyPr wrap="none">
              <a:spAutoFit/>
              <a:flatTx/>
            </a:bodyPr>
            <a:lstStyle/>
            <a:p>
              <a:r>
                <a:rPr lang="es-ES" b="1"/>
                <a:t>_</a:t>
              </a:r>
            </a:p>
          </p:txBody>
        </p:sp>
      </p:grpSp>
      <p:grpSp>
        <p:nvGrpSpPr>
          <p:cNvPr id="97291" name="Group 11"/>
          <p:cNvGrpSpPr>
            <a:grpSpLocks/>
          </p:cNvGrpSpPr>
          <p:nvPr/>
        </p:nvGrpSpPr>
        <p:grpSpPr bwMode="auto">
          <a:xfrm>
            <a:off x="1727200" y="3703638"/>
            <a:ext cx="990600" cy="515937"/>
            <a:chOff x="1084" y="2331"/>
            <a:chExt cx="624" cy="325"/>
          </a:xfrm>
        </p:grpSpPr>
        <p:sp>
          <p:nvSpPr>
            <p:cNvPr id="97292" name="Oval 12"/>
            <p:cNvSpPr>
              <a:spLocks noChangeArrowheads="1"/>
            </p:cNvSpPr>
            <p:nvPr/>
          </p:nvSpPr>
          <p:spPr bwMode="auto">
            <a:xfrm>
              <a:off x="1084" y="2331"/>
              <a:ext cx="101" cy="321"/>
            </a:xfrm>
            <a:prstGeom prst="ellipse">
              <a:avLst/>
            </a:prstGeom>
            <a:solidFill>
              <a:srgbClr val="66FF33"/>
            </a:solidFill>
            <a:ln w="9525">
              <a:solidFill>
                <a:srgbClr val="66FF33"/>
              </a:solidFill>
              <a:round/>
              <a:headEnd/>
              <a:tailEnd/>
            </a:ln>
            <a:effectLst/>
          </p:spPr>
          <p:txBody>
            <a:bodyPr wrap="none" anchor="ctr"/>
            <a:lstStyle/>
            <a:p>
              <a:endParaRPr lang="es-MX"/>
            </a:p>
          </p:txBody>
        </p:sp>
        <p:sp>
          <p:nvSpPr>
            <p:cNvPr id="97293" name="Rectangle 13"/>
            <p:cNvSpPr>
              <a:spLocks noChangeArrowheads="1"/>
            </p:cNvSpPr>
            <p:nvPr/>
          </p:nvSpPr>
          <p:spPr bwMode="auto">
            <a:xfrm>
              <a:off x="1144" y="2334"/>
              <a:ext cx="564" cy="322"/>
            </a:xfrm>
            <a:prstGeom prst="rect">
              <a:avLst/>
            </a:prstGeom>
            <a:solidFill>
              <a:srgbClr val="66FF33"/>
            </a:solidFill>
            <a:ln w="9525">
              <a:solidFill>
                <a:srgbClr val="66FF33"/>
              </a:solidFill>
              <a:miter lim="800000"/>
              <a:headEnd/>
              <a:tailEnd/>
            </a:ln>
            <a:effectLst/>
          </p:spPr>
          <p:txBody>
            <a:bodyPr wrap="none" anchor="ctr"/>
            <a:lstStyle/>
            <a:p>
              <a:endParaRPr lang="es-MX"/>
            </a:p>
          </p:txBody>
        </p:sp>
      </p:grpSp>
      <p:grpSp>
        <p:nvGrpSpPr>
          <p:cNvPr id="97294" name="Group 14"/>
          <p:cNvGrpSpPr>
            <a:grpSpLocks/>
          </p:cNvGrpSpPr>
          <p:nvPr/>
        </p:nvGrpSpPr>
        <p:grpSpPr bwMode="auto">
          <a:xfrm>
            <a:off x="2640013" y="3702050"/>
            <a:ext cx="184150" cy="509588"/>
            <a:chOff x="1248" y="1248"/>
            <a:chExt cx="54" cy="150"/>
          </a:xfrm>
        </p:grpSpPr>
        <p:sp>
          <p:nvSpPr>
            <p:cNvPr id="97295" name="Oval 15"/>
            <p:cNvSpPr>
              <a:spLocks noChangeArrowheads="1"/>
            </p:cNvSpPr>
            <p:nvPr/>
          </p:nvSpPr>
          <p:spPr bwMode="auto">
            <a:xfrm>
              <a:off x="1248" y="1248"/>
              <a:ext cx="47" cy="150"/>
            </a:xfrm>
            <a:prstGeom prst="ellipse">
              <a:avLst/>
            </a:prstGeom>
            <a:solidFill>
              <a:srgbClr val="DDDDDD"/>
            </a:solidFill>
            <a:ln w="25400">
              <a:solidFill>
                <a:srgbClr val="848484"/>
              </a:solidFill>
              <a:round/>
              <a:headEnd/>
              <a:tailEnd/>
            </a:ln>
            <a:effectLst/>
          </p:spPr>
          <p:txBody>
            <a:bodyPr wrap="none" anchor="ctr"/>
            <a:lstStyle/>
            <a:p>
              <a:endParaRPr lang="es-MX"/>
            </a:p>
          </p:txBody>
        </p:sp>
        <p:sp>
          <p:nvSpPr>
            <p:cNvPr id="97296" name="Oval 16"/>
            <p:cNvSpPr>
              <a:spLocks noChangeArrowheads="1"/>
            </p:cNvSpPr>
            <p:nvPr/>
          </p:nvSpPr>
          <p:spPr bwMode="auto">
            <a:xfrm>
              <a:off x="1255" y="1248"/>
              <a:ext cx="47" cy="150"/>
            </a:xfrm>
            <a:prstGeom prst="ellipse">
              <a:avLst/>
            </a:prstGeom>
            <a:solidFill>
              <a:srgbClr val="DDDDDD"/>
            </a:solidFill>
            <a:ln w="9525">
              <a:solidFill>
                <a:srgbClr val="848484"/>
              </a:solidFill>
              <a:round/>
              <a:headEnd/>
              <a:tailEnd/>
            </a:ln>
            <a:effectLst/>
          </p:spPr>
          <p:txBody>
            <a:bodyPr wrap="none" anchor="ctr"/>
            <a:lstStyle/>
            <a:p>
              <a:endParaRPr lang="es-MX"/>
            </a:p>
          </p:txBody>
        </p:sp>
      </p:grpSp>
      <p:sp>
        <p:nvSpPr>
          <p:cNvPr id="97297" name="Rectangle 17"/>
          <p:cNvSpPr>
            <a:spLocks noChangeArrowheads="1"/>
          </p:cNvSpPr>
          <p:nvPr/>
        </p:nvSpPr>
        <p:spPr bwMode="auto">
          <a:xfrm>
            <a:off x="2743200" y="3941763"/>
            <a:ext cx="17463" cy="39687"/>
          </a:xfrm>
          <a:prstGeom prst="rect">
            <a:avLst/>
          </a:prstGeom>
          <a:solidFill>
            <a:schemeClr val="folHlink"/>
          </a:solidFill>
          <a:ln w="6350">
            <a:solidFill>
              <a:schemeClr val="tx1"/>
            </a:solidFill>
            <a:miter lim="800000"/>
            <a:headEnd/>
            <a:tailEnd/>
          </a:ln>
          <a:effectLst/>
        </p:spPr>
        <p:txBody>
          <a:bodyPr wrap="none" anchor="ctr"/>
          <a:lstStyle/>
          <a:p>
            <a:endParaRPr lang="es-MX"/>
          </a:p>
        </p:txBody>
      </p:sp>
      <p:sp>
        <p:nvSpPr>
          <p:cNvPr id="97298" name="Line 18"/>
          <p:cNvSpPr>
            <a:spLocks noChangeShapeType="1"/>
          </p:cNvSpPr>
          <p:nvPr/>
        </p:nvSpPr>
        <p:spPr bwMode="auto">
          <a:xfrm flipH="1" flipV="1">
            <a:off x="2743200" y="3962400"/>
            <a:ext cx="654050" cy="0"/>
          </a:xfrm>
          <a:prstGeom prst="line">
            <a:avLst/>
          </a:prstGeom>
          <a:noFill/>
          <a:ln w="50800">
            <a:solidFill>
              <a:srgbClr val="66FF33"/>
            </a:solidFill>
            <a:round/>
            <a:headEnd/>
            <a:tailEnd/>
          </a:ln>
          <a:effectLst/>
        </p:spPr>
        <p:txBody>
          <a:bodyPr wrap="none" anchor="ctr"/>
          <a:lstStyle/>
          <a:p>
            <a:endParaRPr lang="es-MX"/>
          </a:p>
        </p:txBody>
      </p:sp>
      <p:grpSp>
        <p:nvGrpSpPr>
          <p:cNvPr id="97299" name="Group 19"/>
          <p:cNvGrpSpPr>
            <a:grpSpLocks/>
          </p:cNvGrpSpPr>
          <p:nvPr/>
        </p:nvGrpSpPr>
        <p:grpSpPr bwMode="auto">
          <a:xfrm>
            <a:off x="3246438" y="3702050"/>
            <a:ext cx="184150" cy="509588"/>
            <a:chOff x="1248" y="1248"/>
            <a:chExt cx="54" cy="150"/>
          </a:xfrm>
        </p:grpSpPr>
        <p:sp>
          <p:nvSpPr>
            <p:cNvPr id="97300" name="Oval 20"/>
            <p:cNvSpPr>
              <a:spLocks noChangeArrowheads="1"/>
            </p:cNvSpPr>
            <p:nvPr/>
          </p:nvSpPr>
          <p:spPr bwMode="auto">
            <a:xfrm>
              <a:off x="1248" y="1248"/>
              <a:ext cx="47" cy="150"/>
            </a:xfrm>
            <a:prstGeom prst="ellipse">
              <a:avLst/>
            </a:prstGeom>
            <a:solidFill>
              <a:srgbClr val="DDDDDD"/>
            </a:solidFill>
            <a:ln w="25400">
              <a:solidFill>
                <a:srgbClr val="848484"/>
              </a:solidFill>
              <a:round/>
              <a:headEnd/>
              <a:tailEnd/>
            </a:ln>
            <a:effectLst/>
          </p:spPr>
          <p:txBody>
            <a:bodyPr wrap="none" anchor="ctr"/>
            <a:lstStyle/>
            <a:p>
              <a:endParaRPr lang="es-MX"/>
            </a:p>
          </p:txBody>
        </p:sp>
        <p:sp>
          <p:nvSpPr>
            <p:cNvPr id="97301" name="Oval 21"/>
            <p:cNvSpPr>
              <a:spLocks noChangeArrowheads="1"/>
            </p:cNvSpPr>
            <p:nvPr/>
          </p:nvSpPr>
          <p:spPr bwMode="auto">
            <a:xfrm>
              <a:off x="1255" y="1248"/>
              <a:ext cx="47" cy="150"/>
            </a:xfrm>
            <a:prstGeom prst="ellipse">
              <a:avLst/>
            </a:prstGeom>
            <a:solidFill>
              <a:srgbClr val="DDDDDD"/>
            </a:solidFill>
            <a:ln w="9525">
              <a:solidFill>
                <a:srgbClr val="848484"/>
              </a:solidFill>
              <a:round/>
              <a:headEnd/>
              <a:tailEnd/>
            </a:ln>
            <a:effectLst/>
          </p:spPr>
          <p:txBody>
            <a:bodyPr wrap="none" anchor="ctr"/>
            <a:lstStyle/>
            <a:p>
              <a:endParaRPr lang="es-MX"/>
            </a:p>
          </p:txBody>
        </p:sp>
      </p:grpSp>
      <p:sp>
        <p:nvSpPr>
          <p:cNvPr id="97302" name="Rectangle 22"/>
          <p:cNvSpPr>
            <a:spLocks noChangeArrowheads="1"/>
          </p:cNvSpPr>
          <p:nvPr/>
        </p:nvSpPr>
        <p:spPr bwMode="auto">
          <a:xfrm>
            <a:off x="3352800" y="3943350"/>
            <a:ext cx="17463" cy="39688"/>
          </a:xfrm>
          <a:prstGeom prst="rect">
            <a:avLst/>
          </a:prstGeom>
          <a:solidFill>
            <a:schemeClr val="folHlink"/>
          </a:solidFill>
          <a:ln w="6350">
            <a:solidFill>
              <a:schemeClr val="tx1"/>
            </a:solidFill>
            <a:miter lim="800000"/>
            <a:headEnd/>
            <a:tailEnd/>
          </a:ln>
          <a:effectLst/>
        </p:spPr>
        <p:txBody>
          <a:bodyPr wrap="none" anchor="ctr"/>
          <a:lstStyle/>
          <a:p>
            <a:endParaRPr lang="es-MX"/>
          </a:p>
        </p:txBody>
      </p:sp>
      <p:grpSp>
        <p:nvGrpSpPr>
          <p:cNvPr id="97308" name="Group 28"/>
          <p:cNvGrpSpPr>
            <a:grpSpLocks/>
          </p:cNvGrpSpPr>
          <p:nvPr/>
        </p:nvGrpSpPr>
        <p:grpSpPr bwMode="auto">
          <a:xfrm>
            <a:off x="4038600" y="3248025"/>
            <a:ext cx="457200" cy="463550"/>
            <a:chOff x="1632" y="2998"/>
            <a:chExt cx="288" cy="292"/>
          </a:xfrm>
        </p:grpSpPr>
        <p:sp>
          <p:nvSpPr>
            <p:cNvPr id="97309" name="AutoShape 29"/>
            <p:cNvSpPr>
              <a:spLocks noChangeArrowheads="1"/>
            </p:cNvSpPr>
            <p:nvPr/>
          </p:nvSpPr>
          <p:spPr bwMode="auto">
            <a:xfrm>
              <a:off x="1632" y="3242"/>
              <a:ext cx="288" cy="48"/>
            </a:xfrm>
            <a:prstGeom prst="parallelogram">
              <a:avLst>
                <a:gd name="adj" fmla="val 131250"/>
              </a:avLst>
            </a:prstGeom>
            <a:solidFill>
              <a:srgbClr val="848484"/>
            </a:solidFill>
            <a:ln w="9525">
              <a:solidFill>
                <a:schemeClr val="tx1"/>
              </a:solidFill>
              <a:miter lim="800000"/>
              <a:headEnd/>
              <a:tailEnd/>
            </a:ln>
            <a:effectLst/>
          </p:spPr>
          <p:txBody>
            <a:bodyPr wrap="none" anchor="ctr"/>
            <a:lstStyle/>
            <a:p>
              <a:endParaRPr lang="es-MX"/>
            </a:p>
          </p:txBody>
        </p:sp>
        <p:sp>
          <p:nvSpPr>
            <p:cNvPr id="97310" name="Line 30"/>
            <p:cNvSpPr>
              <a:spLocks noChangeShapeType="1"/>
            </p:cNvSpPr>
            <p:nvPr/>
          </p:nvSpPr>
          <p:spPr bwMode="auto">
            <a:xfrm flipV="1">
              <a:off x="1770" y="2998"/>
              <a:ext cx="0" cy="274"/>
            </a:xfrm>
            <a:prstGeom prst="line">
              <a:avLst/>
            </a:prstGeom>
            <a:noFill/>
            <a:ln w="25400">
              <a:solidFill>
                <a:schemeClr val="tx1"/>
              </a:solidFill>
              <a:round/>
              <a:headEnd/>
              <a:tailEnd/>
            </a:ln>
            <a:effectLst/>
          </p:spPr>
          <p:txBody>
            <a:bodyPr wrap="none" anchor="ctr"/>
            <a:lstStyle/>
            <a:p>
              <a:endParaRPr lang="es-MX"/>
            </a:p>
          </p:txBody>
        </p:sp>
      </p:grpSp>
      <p:grpSp>
        <p:nvGrpSpPr>
          <p:cNvPr id="97311" name="Group 31"/>
          <p:cNvGrpSpPr>
            <a:grpSpLocks/>
          </p:cNvGrpSpPr>
          <p:nvPr/>
        </p:nvGrpSpPr>
        <p:grpSpPr bwMode="auto">
          <a:xfrm>
            <a:off x="4038600" y="4210050"/>
            <a:ext cx="457200" cy="482600"/>
            <a:chOff x="2448" y="2658"/>
            <a:chExt cx="288" cy="304"/>
          </a:xfrm>
        </p:grpSpPr>
        <p:sp>
          <p:nvSpPr>
            <p:cNvPr id="97312" name="Line 32"/>
            <p:cNvSpPr>
              <a:spLocks noChangeShapeType="1"/>
            </p:cNvSpPr>
            <p:nvPr/>
          </p:nvSpPr>
          <p:spPr bwMode="auto">
            <a:xfrm flipV="1">
              <a:off x="2592" y="2688"/>
              <a:ext cx="0" cy="274"/>
            </a:xfrm>
            <a:prstGeom prst="line">
              <a:avLst/>
            </a:prstGeom>
            <a:noFill/>
            <a:ln w="25400">
              <a:solidFill>
                <a:schemeClr val="tx1"/>
              </a:solidFill>
              <a:round/>
              <a:headEnd/>
              <a:tailEnd/>
            </a:ln>
            <a:effectLst/>
          </p:spPr>
          <p:txBody>
            <a:bodyPr wrap="none" anchor="ctr"/>
            <a:lstStyle/>
            <a:p>
              <a:endParaRPr lang="es-MX"/>
            </a:p>
          </p:txBody>
        </p:sp>
        <p:sp>
          <p:nvSpPr>
            <p:cNvPr id="97313" name="AutoShape 33"/>
            <p:cNvSpPr>
              <a:spLocks noChangeArrowheads="1"/>
            </p:cNvSpPr>
            <p:nvPr/>
          </p:nvSpPr>
          <p:spPr bwMode="auto">
            <a:xfrm>
              <a:off x="2448" y="2658"/>
              <a:ext cx="288" cy="48"/>
            </a:xfrm>
            <a:prstGeom prst="parallelogram">
              <a:avLst>
                <a:gd name="adj" fmla="val 131250"/>
              </a:avLst>
            </a:prstGeom>
            <a:solidFill>
              <a:srgbClr val="848484"/>
            </a:solidFill>
            <a:ln w="9525">
              <a:solidFill>
                <a:schemeClr val="tx1"/>
              </a:solidFill>
              <a:miter lim="800000"/>
              <a:headEnd/>
              <a:tailEnd/>
            </a:ln>
            <a:effectLst/>
          </p:spPr>
          <p:txBody>
            <a:bodyPr wrap="none" anchor="ctr"/>
            <a:lstStyle/>
            <a:p>
              <a:endParaRPr lang="es-MX"/>
            </a:p>
          </p:txBody>
        </p:sp>
      </p:grpSp>
      <p:sp>
        <p:nvSpPr>
          <p:cNvPr id="97317" name="Freeform 37"/>
          <p:cNvSpPr>
            <a:spLocks/>
          </p:cNvSpPr>
          <p:nvPr/>
        </p:nvSpPr>
        <p:spPr bwMode="auto">
          <a:xfrm>
            <a:off x="3346450" y="3203575"/>
            <a:ext cx="3651250" cy="793750"/>
          </a:xfrm>
          <a:custGeom>
            <a:avLst/>
            <a:gdLst/>
            <a:ahLst/>
            <a:cxnLst>
              <a:cxn ang="0">
                <a:pos x="0" y="480"/>
              </a:cxn>
              <a:cxn ang="0">
                <a:pos x="889" y="420"/>
              </a:cxn>
              <a:cxn ang="0">
                <a:pos x="2300" y="0"/>
              </a:cxn>
            </a:cxnLst>
            <a:rect l="0" t="0" r="r" b="b"/>
            <a:pathLst>
              <a:path w="2300" h="500">
                <a:moveTo>
                  <a:pt x="0" y="480"/>
                </a:moveTo>
                <a:cubicBezTo>
                  <a:pt x="148" y="470"/>
                  <a:pt x="506" y="500"/>
                  <a:pt x="889" y="420"/>
                </a:cubicBezTo>
                <a:cubicBezTo>
                  <a:pt x="1272" y="340"/>
                  <a:pt x="2006" y="88"/>
                  <a:pt x="2300" y="0"/>
                </a:cubicBezTo>
              </a:path>
            </a:pathLst>
          </a:custGeom>
          <a:noFill/>
          <a:ln w="49530" cap="flat" cmpd="sng">
            <a:solidFill>
              <a:srgbClr val="66FF33"/>
            </a:solidFill>
            <a:prstDash val="solid"/>
            <a:round/>
            <a:headEnd/>
            <a:tailEnd/>
          </a:ln>
          <a:effectLst/>
        </p:spPr>
        <p:txBody>
          <a:bodyPr wrap="none" anchor="ctr"/>
          <a:lstStyle/>
          <a:p>
            <a:endParaRPr lang="es-MX"/>
          </a:p>
        </p:txBody>
      </p:sp>
      <p:sp>
        <p:nvSpPr>
          <p:cNvPr id="97287" name="Freeform 7"/>
          <p:cNvSpPr>
            <a:spLocks/>
          </p:cNvSpPr>
          <p:nvPr/>
        </p:nvSpPr>
        <p:spPr bwMode="auto">
          <a:xfrm>
            <a:off x="6910388" y="2590800"/>
            <a:ext cx="941387" cy="2743200"/>
          </a:xfrm>
          <a:custGeom>
            <a:avLst/>
            <a:gdLst/>
            <a:ahLst/>
            <a:cxnLst>
              <a:cxn ang="0">
                <a:pos x="4" y="407"/>
              </a:cxn>
              <a:cxn ang="0">
                <a:pos x="60" y="48"/>
              </a:cxn>
              <a:cxn ang="0">
                <a:pos x="228" y="120"/>
              </a:cxn>
              <a:cxn ang="0">
                <a:pos x="274" y="393"/>
              </a:cxn>
              <a:cxn ang="0">
                <a:pos x="237" y="647"/>
              </a:cxn>
              <a:cxn ang="0">
                <a:pos x="64" y="767"/>
              </a:cxn>
              <a:cxn ang="0">
                <a:pos x="4" y="407"/>
              </a:cxn>
            </a:cxnLst>
            <a:rect l="0" t="0" r="r" b="b"/>
            <a:pathLst>
              <a:path w="276" h="807">
                <a:moveTo>
                  <a:pt x="4" y="407"/>
                </a:moveTo>
                <a:cubicBezTo>
                  <a:pt x="7" y="285"/>
                  <a:pt x="28" y="89"/>
                  <a:pt x="60" y="48"/>
                </a:cubicBezTo>
                <a:cubicBezTo>
                  <a:pt x="97" y="0"/>
                  <a:pt x="200" y="65"/>
                  <a:pt x="228" y="120"/>
                </a:cubicBezTo>
                <a:cubicBezTo>
                  <a:pt x="256" y="175"/>
                  <a:pt x="272" y="320"/>
                  <a:pt x="274" y="393"/>
                </a:cubicBezTo>
                <a:cubicBezTo>
                  <a:pt x="276" y="466"/>
                  <a:pt x="266" y="575"/>
                  <a:pt x="237" y="647"/>
                </a:cubicBezTo>
                <a:cubicBezTo>
                  <a:pt x="208" y="719"/>
                  <a:pt x="103" y="807"/>
                  <a:pt x="64" y="767"/>
                </a:cubicBezTo>
                <a:cubicBezTo>
                  <a:pt x="25" y="727"/>
                  <a:pt x="0" y="504"/>
                  <a:pt x="4" y="407"/>
                </a:cubicBezTo>
                <a:close/>
              </a:path>
            </a:pathLst>
          </a:custGeom>
          <a:solidFill>
            <a:srgbClr val="B2B2B2"/>
          </a:solidFill>
          <a:ln w="9525" cap="flat" cmpd="sng">
            <a:solidFill>
              <a:schemeClr val="tx1"/>
            </a:solidFill>
            <a:prstDash val="solid"/>
            <a:round/>
            <a:headEnd/>
            <a:tailEnd/>
          </a:ln>
          <a:effectLst/>
        </p:spPr>
        <p:txBody>
          <a:bodyPr wrap="none" anchor="ctr"/>
          <a:lstStyle/>
          <a:p>
            <a:endParaRPr lang="es-MX"/>
          </a:p>
        </p:txBody>
      </p:sp>
      <p:grpSp>
        <p:nvGrpSpPr>
          <p:cNvPr id="97304" name="Group 24"/>
          <p:cNvGrpSpPr>
            <a:grpSpLocks/>
          </p:cNvGrpSpPr>
          <p:nvPr/>
        </p:nvGrpSpPr>
        <p:grpSpPr bwMode="auto">
          <a:xfrm>
            <a:off x="7372350" y="3022600"/>
            <a:ext cx="111125" cy="111125"/>
            <a:chOff x="4682" y="2461"/>
            <a:chExt cx="70" cy="70"/>
          </a:xfrm>
        </p:grpSpPr>
        <p:sp>
          <p:nvSpPr>
            <p:cNvPr id="97305" name="Oval 25"/>
            <p:cNvSpPr>
              <a:spLocks noChangeAspect="1" noChangeArrowheads="1"/>
            </p:cNvSpPr>
            <p:nvPr/>
          </p:nvSpPr>
          <p:spPr bwMode="auto">
            <a:xfrm>
              <a:off x="4682" y="2461"/>
              <a:ext cx="70" cy="70"/>
            </a:xfrm>
            <a:prstGeom prst="ellipse">
              <a:avLst/>
            </a:prstGeom>
            <a:solidFill>
              <a:srgbClr val="00FFCC"/>
            </a:solidFill>
            <a:ln w="9525">
              <a:solidFill>
                <a:srgbClr val="00FFCC"/>
              </a:solidFill>
              <a:round/>
              <a:headEnd/>
              <a:tailEnd/>
            </a:ln>
            <a:effectLst/>
          </p:spPr>
          <p:txBody>
            <a:bodyPr wrap="none" anchor="ctr"/>
            <a:lstStyle/>
            <a:p>
              <a:endParaRPr lang="es-MX"/>
            </a:p>
          </p:txBody>
        </p:sp>
        <p:sp>
          <p:nvSpPr>
            <p:cNvPr id="97306" name="Oval 26"/>
            <p:cNvSpPr>
              <a:spLocks noChangeArrowheads="1"/>
            </p:cNvSpPr>
            <p:nvPr/>
          </p:nvSpPr>
          <p:spPr bwMode="auto">
            <a:xfrm>
              <a:off x="4694" y="2472"/>
              <a:ext cx="48" cy="48"/>
            </a:xfrm>
            <a:prstGeom prst="ellipse">
              <a:avLst/>
            </a:prstGeom>
            <a:solidFill>
              <a:srgbClr val="3399FF"/>
            </a:solidFill>
            <a:ln w="9525">
              <a:solidFill>
                <a:srgbClr val="3399FF"/>
              </a:solidFill>
              <a:round/>
              <a:headEnd/>
              <a:tailEnd/>
            </a:ln>
            <a:effectLst/>
          </p:spPr>
          <p:txBody>
            <a:bodyPr wrap="none" anchor="ctr"/>
            <a:lstStyle/>
            <a:p>
              <a:endParaRPr lang="es-MX"/>
            </a:p>
          </p:txBody>
        </p:sp>
        <p:sp>
          <p:nvSpPr>
            <p:cNvPr id="97307" name="Oval 27"/>
            <p:cNvSpPr>
              <a:spLocks noChangeAspect="1" noChangeArrowheads="1"/>
            </p:cNvSpPr>
            <p:nvPr/>
          </p:nvSpPr>
          <p:spPr bwMode="auto">
            <a:xfrm>
              <a:off x="4705" y="2483"/>
              <a:ext cx="25" cy="25"/>
            </a:xfrm>
            <a:prstGeom prst="ellipse">
              <a:avLst/>
            </a:prstGeom>
            <a:solidFill>
              <a:srgbClr val="0066FF"/>
            </a:solidFill>
            <a:ln w="9525">
              <a:solidFill>
                <a:srgbClr val="0066FF"/>
              </a:solidFill>
              <a:round/>
              <a:headEnd/>
              <a:tailEnd/>
            </a:ln>
            <a:effectLst/>
          </p:spPr>
          <p:txBody>
            <a:bodyPr wrap="none" anchor="ctr"/>
            <a:lstStyle/>
            <a:p>
              <a:endParaRPr lang="es-MX"/>
            </a:p>
          </p:txBody>
        </p:sp>
      </p:grpSp>
      <p:sp>
        <p:nvSpPr>
          <p:cNvPr id="97322" name="Text Box 42"/>
          <p:cNvSpPr txBox="1">
            <a:spLocks noChangeArrowheads="1"/>
          </p:cNvSpPr>
          <p:nvPr/>
        </p:nvSpPr>
        <p:spPr bwMode="auto">
          <a:xfrm>
            <a:off x="4076700" y="2876550"/>
            <a:ext cx="355600" cy="457200"/>
          </a:xfrm>
          <a:prstGeom prst="rect">
            <a:avLst/>
          </a:prstGeom>
          <a:noFill/>
          <a:ln w="9525">
            <a:noFill/>
            <a:miter lim="800000"/>
            <a:headEnd/>
            <a:tailEnd/>
          </a:ln>
          <a:effectLst/>
        </p:spPr>
        <p:txBody>
          <a:bodyPr wrap="none">
            <a:spAutoFit/>
            <a:flatTx/>
          </a:bodyPr>
          <a:lstStyle/>
          <a:p>
            <a:r>
              <a:rPr lang="es-ES" b="1"/>
              <a:t>+</a:t>
            </a:r>
          </a:p>
        </p:txBody>
      </p:sp>
      <p:sp>
        <p:nvSpPr>
          <p:cNvPr id="97323" name="Text Box 43"/>
          <p:cNvSpPr txBox="1">
            <a:spLocks noChangeArrowheads="1"/>
          </p:cNvSpPr>
          <p:nvPr/>
        </p:nvSpPr>
        <p:spPr bwMode="auto">
          <a:xfrm>
            <a:off x="4102100" y="4381500"/>
            <a:ext cx="336550" cy="457200"/>
          </a:xfrm>
          <a:prstGeom prst="rect">
            <a:avLst/>
          </a:prstGeom>
          <a:noFill/>
          <a:ln w="9525">
            <a:noFill/>
            <a:miter lim="800000"/>
            <a:headEnd/>
            <a:tailEnd/>
          </a:ln>
          <a:effectLst/>
        </p:spPr>
        <p:txBody>
          <a:bodyPr wrap="none">
            <a:spAutoFit/>
            <a:flatTx/>
          </a:bodyPr>
          <a:lstStyle/>
          <a:p>
            <a:r>
              <a:rPr lang="es-ES" b="1"/>
              <a:t>_</a:t>
            </a:r>
          </a:p>
        </p:txBody>
      </p:sp>
      <p:sp>
        <p:nvSpPr>
          <p:cNvPr id="97324" name="Text Box 44"/>
          <p:cNvSpPr txBox="1">
            <a:spLocks noChangeArrowheads="1"/>
          </p:cNvSpPr>
          <p:nvPr/>
        </p:nvSpPr>
        <p:spPr bwMode="auto">
          <a:xfrm>
            <a:off x="3164162" y="2438400"/>
            <a:ext cx="2372765" cy="369332"/>
          </a:xfrm>
          <a:prstGeom prst="rect">
            <a:avLst/>
          </a:prstGeom>
          <a:noFill/>
          <a:ln w="9525">
            <a:noFill/>
            <a:miter lim="800000"/>
            <a:headEnd/>
            <a:tailEnd/>
          </a:ln>
          <a:effectLst/>
        </p:spPr>
        <p:txBody>
          <a:bodyPr wrap="none">
            <a:spAutoFit/>
            <a:flatTx/>
          </a:bodyPr>
          <a:lstStyle/>
          <a:p>
            <a:pPr>
              <a:spcBef>
                <a:spcPct val="50000"/>
              </a:spcBef>
            </a:pPr>
            <a:r>
              <a:rPr lang="es-ES" sz="1800" b="1" dirty="0">
                <a:solidFill>
                  <a:srgbClr val="000066"/>
                </a:solidFill>
                <a:latin typeface="Arial" charset="0"/>
              </a:rPr>
              <a:t>Fuerza eléctrica (F</a:t>
            </a:r>
            <a:r>
              <a:rPr lang="es-ES" sz="1800" b="1" baseline="-25000" dirty="0">
                <a:solidFill>
                  <a:srgbClr val="000066"/>
                </a:solidFill>
                <a:latin typeface="Arial" charset="0"/>
              </a:rPr>
              <a:t>e</a:t>
            </a:r>
            <a:r>
              <a:rPr lang="es-ES" sz="1800" b="1" dirty="0">
                <a:solidFill>
                  <a:srgbClr val="000066"/>
                </a:solidFill>
                <a:latin typeface="Arial" charset="0"/>
              </a:rPr>
              <a:t>)</a:t>
            </a:r>
          </a:p>
        </p:txBody>
      </p:sp>
      <p:sp>
        <p:nvSpPr>
          <p:cNvPr id="38" name="Text Box 44">
            <a:extLst>
              <a:ext uri="{FF2B5EF4-FFF2-40B4-BE49-F238E27FC236}">
                <a16:creationId xmlns:a16="http://schemas.microsoft.com/office/drawing/2014/main" xmlns="" id="{A07AC0A3-746A-4C60-9530-B31CA7C1F026}"/>
              </a:ext>
            </a:extLst>
          </p:cNvPr>
          <p:cNvSpPr txBox="1">
            <a:spLocks noChangeArrowheads="1"/>
          </p:cNvSpPr>
          <p:nvPr/>
        </p:nvSpPr>
        <p:spPr bwMode="auto">
          <a:xfrm>
            <a:off x="2907739" y="730435"/>
            <a:ext cx="3338606" cy="415498"/>
          </a:xfrm>
          <a:prstGeom prst="rect">
            <a:avLst/>
          </a:prstGeom>
          <a:noFill/>
          <a:ln w="9525">
            <a:noFill/>
            <a:miter lim="800000"/>
            <a:headEnd/>
            <a:tailEnd/>
          </a:ln>
          <a:effectLst/>
        </p:spPr>
        <p:txBody>
          <a:bodyPr wrap="none">
            <a:spAutoFit/>
            <a:flatTx/>
          </a:bodyPr>
          <a:lstStyle/>
          <a:p>
            <a:pPr>
              <a:spcBef>
                <a:spcPct val="50000"/>
              </a:spcBef>
            </a:pPr>
            <a:r>
              <a:rPr lang="es-ES" sz="2100" b="1" dirty="0">
                <a:solidFill>
                  <a:srgbClr val="000099"/>
                </a:solidFill>
                <a:latin typeface="Arial" charset="0"/>
              </a:rPr>
              <a:t>Tubo de rayos catódicos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97288"/>
                                        </p:tgtEl>
                                        <p:attrNameLst>
                                          <p:attrName>style.visibility</p:attrName>
                                        </p:attrNameLst>
                                      </p:cBhvr>
                                      <p:to>
                                        <p:strVal val="visible"/>
                                      </p:to>
                                    </p:set>
                                  </p:childTnLst>
                                </p:cTn>
                              </p:par>
                            </p:childTnLst>
                          </p:cTn>
                        </p:par>
                        <p:par>
                          <p:cTn id="7" fill="hold">
                            <p:stCondLst>
                              <p:cond delay="500"/>
                            </p:stCondLst>
                            <p:childTnLst>
                              <p:par>
                                <p:cTn id="8" presetID="17" presetClass="entr" presetSubtype="8" fill="hold" nodeType="afterEffect">
                                  <p:stCondLst>
                                    <p:cond delay="0"/>
                                  </p:stCondLst>
                                  <p:childTnLst>
                                    <p:set>
                                      <p:cBhvr>
                                        <p:cTn id="9" dur="1" fill="hold">
                                          <p:stCondLst>
                                            <p:cond delay="0"/>
                                          </p:stCondLst>
                                        </p:cTn>
                                        <p:tgtEl>
                                          <p:spTgt spid="97291"/>
                                        </p:tgtEl>
                                        <p:attrNameLst>
                                          <p:attrName>style.visibility</p:attrName>
                                        </p:attrNameLst>
                                      </p:cBhvr>
                                      <p:to>
                                        <p:strVal val="visible"/>
                                      </p:to>
                                    </p:set>
                                    <p:anim calcmode="lin" valueType="num">
                                      <p:cBhvr>
                                        <p:cTn id="10" dur="500" fill="hold"/>
                                        <p:tgtEl>
                                          <p:spTgt spid="97291"/>
                                        </p:tgtEl>
                                        <p:attrNameLst>
                                          <p:attrName>ppt_x</p:attrName>
                                        </p:attrNameLst>
                                      </p:cBhvr>
                                      <p:tavLst>
                                        <p:tav tm="0">
                                          <p:val>
                                            <p:strVal val="#ppt_x-#ppt_w/2"/>
                                          </p:val>
                                        </p:tav>
                                        <p:tav tm="100000">
                                          <p:val>
                                            <p:strVal val="#ppt_x"/>
                                          </p:val>
                                        </p:tav>
                                      </p:tavLst>
                                    </p:anim>
                                    <p:anim calcmode="lin" valueType="num">
                                      <p:cBhvr>
                                        <p:cTn id="11" dur="500" fill="hold"/>
                                        <p:tgtEl>
                                          <p:spTgt spid="97291"/>
                                        </p:tgtEl>
                                        <p:attrNameLst>
                                          <p:attrName>ppt_y</p:attrName>
                                        </p:attrNameLst>
                                      </p:cBhvr>
                                      <p:tavLst>
                                        <p:tav tm="0">
                                          <p:val>
                                            <p:strVal val="#ppt_y"/>
                                          </p:val>
                                        </p:tav>
                                        <p:tav tm="100000">
                                          <p:val>
                                            <p:strVal val="#ppt_y"/>
                                          </p:val>
                                        </p:tav>
                                      </p:tavLst>
                                    </p:anim>
                                    <p:anim calcmode="lin" valueType="num">
                                      <p:cBhvr>
                                        <p:cTn id="12" dur="500" fill="hold"/>
                                        <p:tgtEl>
                                          <p:spTgt spid="97291"/>
                                        </p:tgtEl>
                                        <p:attrNameLst>
                                          <p:attrName>ppt_w</p:attrName>
                                        </p:attrNameLst>
                                      </p:cBhvr>
                                      <p:tavLst>
                                        <p:tav tm="0">
                                          <p:val>
                                            <p:fltVal val="0"/>
                                          </p:val>
                                        </p:tav>
                                        <p:tav tm="100000">
                                          <p:val>
                                            <p:strVal val="#ppt_w"/>
                                          </p:val>
                                        </p:tav>
                                      </p:tavLst>
                                    </p:anim>
                                    <p:anim calcmode="lin" valueType="num">
                                      <p:cBhvr>
                                        <p:cTn id="13" dur="500" fill="hold"/>
                                        <p:tgtEl>
                                          <p:spTgt spid="97291"/>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8" fill="hold" grpId="0" nodeType="afterEffect">
                                  <p:stCondLst>
                                    <p:cond delay="0"/>
                                  </p:stCondLst>
                                  <p:childTnLst>
                                    <p:set>
                                      <p:cBhvr>
                                        <p:cTn id="16" dur="1" fill="hold">
                                          <p:stCondLst>
                                            <p:cond delay="0"/>
                                          </p:stCondLst>
                                        </p:cTn>
                                        <p:tgtEl>
                                          <p:spTgt spid="97298"/>
                                        </p:tgtEl>
                                        <p:attrNameLst>
                                          <p:attrName>style.visibility</p:attrName>
                                        </p:attrNameLst>
                                      </p:cBhvr>
                                      <p:to>
                                        <p:strVal val="visible"/>
                                      </p:to>
                                    </p:set>
                                    <p:anim calcmode="lin" valueType="num">
                                      <p:cBhvr>
                                        <p:cTn id="17" dur="500" fill="hold"/>
                                        <p:tgtEl>
                                          <p:spTgt spid="97298"/>
                                        </p:tgtEl>
                                        <p:attrNameLst>
                                          <p:attrName>ppt_x</p:attrName>
                                        </p:attrNameLst>
                                      </p:cBhvr>
                                      <p:tavLst>
                                        <p:tav tm="0">
                                          <p:val>
                                            <p:strVal val="#ppt_x-#ppt_w/2"/>
                                          </p:val>
                                        </p:tav>
                                        <p:tav tm="100000">
                                          <p:val>
                                            <p:strVal val="#ppt_x"/>
                                          </p:val>
                                        </p:tav>
                                      </p:tavLst>
                                    </p:anim>
                                    <p:anim calcmode="lin" valueType="num">
                                      <p:cBhvr>
                                        <p:cTn id="18" dur="500" fill="hold"/>
                                        <p:tgtEl>
                                          <p:spTgt spid="97298"/>
                                        </p:tgtEl>
                                        <p:attrNameLst>
                                          <p:attrName>ppt_y</p:attrName>
                                        </p:attrNameLst>
                                      </p:cBhvr>
                                      <p:tavLst>
                                        <p:tav tm="0">
                                          <p:val>
                                            <p:strVal val="#ppt_y"/>
                                          </p:val>
                                        </p:tav>
                                        <p:tav tm="100000">
                                          <p:val>
                                            <p:strVal val="#ppt_y"/>
                                          </p:val>
                                        </p:tav>
                                      </p:tavLst>
                                    </p:anim>
                                    <p:anim calcmode="lin" valueType="num">
                                      <p:cBhvr>
                                        <p:cTn id="19" dur="500" fill="hold"/>
                                        <p:tgtEl>
                                          <p:spTgt spid="97298"/>
                                        </p:tgtEl>
                                        <p:attrNameLst>
                                          <p:attrName>ppt_w</p:attrName>
                                        </p:attrNameLst>
                                      </p:cBhvr>
                                      <p:tavLst>
                                        <p:tav tm="0">
                                          <p:val>
                                            <p:fltVal val="0"/>
                                          </p:val>
                                        </p:tav>
                                        <p:tav tm="100000">
                                          <p:val>
                                            <p:strVal val="#ppt_w"/>
                                          </p:val>
                                        </p:tav>
                                      </p:tavLst>
                                    </p:anim>
                                    <p:anim calcmode="lin" valueType="num">
                                      <p:cBhvr>
                                        <p:cTn id="20" dur="500" fill="hold"/>
                                        <p:tgtEl>
                                          <p:spTgt spid="97298"/>
                                        </p:tgtEl>
                                        <p:attrNameLst>
                                          <p:attrName>ppt_h</p:attrName>
                                        </p:attrNameLst>
                                      </p:cBhvr>
                                      <p:tavLst>
                                        <p:tav tm="0">
                                          <p:val>
                                            <p:strVal val="#ppt_h"/>
                                          </p:val>
                                        </p:tav>
                                        <p:tav tm="100000">
                                          <p:val>
                                            <p:strVal val="#ppt_h"/>
                                          </p:val>
                                        </p:tav>
                                      </p:tavLst>
                                    </p:anim>
                                  </p:childTnLst>
                                </p:cTn>
                              </p:par>
                            </p:childTnLst>
                          </p:cTn>
                        </p:par>
                        <p:par>
                          <p:cTn id="21" fill="hold">
                            <p:stCondLst>
                              <p:cond delay="1500"/>
                            </p:stCondLst>
                            <p:childTnLst>
                              <p:par>
                                <p:cTn id="22" presetID="18" presetClass="entr" presetSubtype="3" fill="hold" grpId="0" nodeType="afterEffect">
                                  <p:stCondLst>
                                    <p:cond delay="0"/>
                                  </p:stCondLst>
                                  <p:childTnLst>
                                    <p:set>
                                      <p:cBhvr>
                                        <p:cTn id="23" dur="1" fill="hold">
                                          <p:stCondLst>
                                            <p:cond delay="0"/>
                                          </p:stCondLst>
                                        </p:cTn>
                                        <p:tgtEl>
                                          <p:spTgt spid="97317"/>
                                        </p:tgtEl>
                                        <p:attrNameLst>
                                          <p:attrName>style.visibility</p:attrName>
                                        </p:attrNameLst>
                                      </p:cBhvr>
                                      <p:to>
                                        <p:strVal val="visible"/>
                                      </p:to>
                                    </p:set>
                                    <p:animEffect transition="in" filter="strips(upRight)">
                                      <p:cBhvr>
                                        <p:cTn id="24" dur="500"/>
                                        <p:tgtEl>
                                          <p:spTgt spid="97317"/>
                                        </p:tgtEl>
                                      </p:cBhvr>
                                    </p:animEffect>
                                  </p:childTnLst>
                                </p:cTn>
                              </p:par>
                            </p:childTnLst>
                          </p:cTn>
                        </p:par>
                        <p:par>
                          <p:cTn id="25" fill="hold">
                            <p:stCondLst>
                              <p:cond delay="2000"/>
                            </p:stCondLst>
                            <p:childTnLst>
                              <p:par>
                                <p:cTn id="26" presetID="23" presetClass="entr" presetSubtype="272" fill="hold" nodeType="afterEffect">
                                  <p:stCondLst>
                                    <p:cond delay="0"/>
                                  </p:stCondLst>
                                  <p:childTnLst>
                                    <p:set>
                                      <p:cBhvr>
                                        <p:cTn id="27" dur="1" fill="hold">
                                          <p:stCondLst>
                                            <p:cond delay="0"/>
                                          </p:stCondLst>
                                        </p:cTn>
                                        <p:tgtEl>
                                          <p:spTgt spid="97304"/>
                                        </p:tgtEl>
                                        <p:attrNameLst>
                                          <p:attrName>style.visibility</p:attrName>
                                        </p:attrNameLst>
                                      </p:cBhvr>
                                      <p:to>
                                        <p:strVal val="visible"/>
                                      </p:to>
                                    </p:set>
                                    <p:anim calcmode="lin" valueType="num">
                                      <p:cBhvr>
                                        <p:cTn id="28" dur="500" fill="hold"/>
                                        <p:tgtEl>
                                          <p:spTgt spid="97304"/>
                                        </p:tgtEl>
                                        <p:attrNameLst>
                                          <p:attrName>ppt_w</p:attrName>
                                        </p:attrNameLst>
                                      </p:cBhvr>
                                      <p:tavLst>
                                        <p:tav tm="0">
                                          <p:val>
                                            <p:strVal val="2/3*#ppt_w"/>
                                          </p:val>
                                        </p:tav>
                                        <p:tav tm="100000">
                                          <p:val>
                                            <p:strVal val="#ppt_w"/>
                                          </p:val>
                                        </p:tav>
                                      </p:tavLst>
                                    </p:anim>
                                    <p:anim calcmode="lin" valueType="num">
                                      <p:cBhvr>
                                        <p:cTn id="29" dur="500" fill="hold"/>
                                        <p:tgtEl>
                                          <p:spTgt spid="97304"/>
                                        </p:tgtEl>
                                        <p:attrNameLst>
                                          <p:attrName>ppt_h</p:attrName>
                                        </p:attrNameLst>
                                      </p:cBhvr>
                                      <p:tavLst>
                                        <p:tav tm="0">
                                          <p:val>
                                            <p:strVal val="2/3*#ppt_h"/>
                                          </p:val>
                                        </p:tav>
                                        <p:tav tm="100000">
                                          <p:val>
                                            <p:strVal val="#ppt_h"/>
                                          </p:val>
                                        </p:tav>
                                      </p:tavLst>
                                    </p:anim>
                                  </p:childTnLst>
                                </p:cTn>
                              </p:par>
                            </p:childTnLst>
                          </p:cTn>
                        </p:par>
                        <p:par>
                          <p:cTn id="30" fill="hold">
                            <p:stCondLst>
                              <p:cond delay="2500"/>
                            </p:stCondLst>
                            <p:childTnLst>
                              <p:par>
                                <p:cTn id="31" presetID="1" presetClass="entr" presetSubtype="0" fill="hold" grpId="0" nodeType="afterEffect">
                                  <p:stCondLst>
                                    <p:cond delay="0"/>
                                  </p:stCondLst>
                                  <p:childTnLst>
                                    <p:set>
                                      <p:cBhvr>
                                        <p:cTn id="32" dur="1" fill="hold">
                                          <p:stCondLst>
                                            <p:cond delay="249"/>
                                          </p:stCondLst>
                                        </p:cTn>
                                        <p:tgtEl>
                                          <p:spTgt spid="973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98" grpId="0" animBg="1"/>
      <p:bldP spid="97317" grpId="0" animBg="1"/>
      <p:bldP spid="9732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42" name="AutoShape 38"/>
          <p:cNvSpPr>
            <a:spLocks noChangeArrowheads="1"/>
          </p:cNvSpPr>
          <p:nvPr/>
        </p:nvSpPr>
        <p:spPr bwMode="auto">
          <a:xfrm rot="13089292">
            <a:off x="4572000" y="2514600"/>
            <a:ext cx="668338" cy="1425575"/>
          </a:xfrm>
          <a:prstGeom prst="can">
            <a:avLst>
              <a:gd name="adj" fmla="val 24441"/>
            </a:avLst>
          </a:prstGeom>
          <a:solidFill>
            <a:schemeClr val="bg2"/>
          </a:solidFill>
          <a:ln w="9525">
            <a:solidFill>
              <a:schemeClr val="tx1"/>
            </a:solidFill>
            <a:round/>
            <a:headEnd/>
            <a:tailEnd/>
          </a:ln>
          <a:effectLst/>
        </p:spPr>
        <p:txBody>
          <a:bodyPr rot="10800000" wrap="none" anchor="ctr"/>
          <a:lstStyle/>
          <a:p>
            <a:endParaRPr lang="es-MX"/>
          </a:p>
        </p:txBody>
      </p:sp>
      <p:sp>
        <p:nvSpPr>
          <p:cNvPr id="98345" name="Text Box 41"/>
          <p:cNvSpPr txBox="1">
            <a:spLocks noChangeArrowheads="1"/>
          </p:cNvSpPr>
          <p:nvPr/>
        </p:nvSpPr>
        <p:spPr bwMode="auto">
          <a:xfrm rot="1989754">
            <a:off x="4470400" y="3438525"/>
            <a:ext cx="395288" cy="244475"/>
          </a:xfrm>
          <a:prstGeom prst="rect">
            <a:avLst/>
          </a:prstGeom>
          <a:noFill/>
          <a:ln w="9525">
            <a:noFill/>
            <a:miter lim="800000"/>
            <a:headEnd/>
            <a:tailEnd/>
          </a:ln>
          <a:effectLst/>
        </p:spPr>
        <p:txBody>
          <a:bodyPr wrap="none">
            <a:spAutoFit/>
            <a:flatTx/>
          </a:bodyPr>
          <a:lstStyle/>
          <a:p>
            <a:r>
              <a:rPr lang="es-ES" sz="1000" b="1">
                <a:latin typeface="Arial" charset="0"/>
              </a:rPr>
              <a:t>Sur</a:t>
            </a:r>
          </a:p>
        </p:txBody>
      </p:sp>
      <p:sp>
        <p:nvSpPr>
          <p:cNvPr id="98306" name="Freeform 2"/>
          <p:cNvSpPr>
            <a:spLocks/>
          </p:cNvSpPr>
          <p:nvPr/>
        </p:nvSpPr>
        <p:spPr bwMode="auto">
          <a:xfrm>
            <a:off x="3322638" y="2662238"/>
            <a:ext cx="4475162" cy="2609850"/>
          </a:xfrm>
          <a:custGeom>
            <a:avLst/>
            <a:gdLst/>
            <a:ahLst/>
            <a:cxnLst>
              <a:cxn ang="0">
                <a:pos x="0" y="308"/>
              </a:cxn>
              <a:cxn ang="0">
                <a:pos x="95" y="272"/>
              </a:cxn>
              <a:cxn ang="0">
                <a:pos x="336" y="271"/>
              </a:cxn>
              <a:cxn ang="0">
                <a:pos x="1152" y="15"/>
              </a:cxn>
              <a:cxn ang="0">
                <a:pos x="1303" y="361"/>
              </a:cxn>
              <a:cxn ang="0">
                <a:pos x="1152" y="747"/>
              </a:cxn>
              <a:cxn ang="0">
                <a:pos x="336" y="491"/>
              </a:cxn>
              <a:cxn ang="0">
                <a:pos x="101" y="491"/>
              </a:cxn>
              <a:cxn ang="0">
                <a:pos x="0" y="454"/>
              </a:cxn>
              <a:cxn ang="0">
                <a:pos x="0" y="308"/>
              </a:cxn>
            </a:cxnLst>
            <a:rect l="0" t="0" r="r" b="b"/>
            <a:pathLst>
              <a:path w="1313" h="768">
                <a:moveTo>
                  <a:pt x="0" y="308"/>
                </a:moveTo>
                <a:cubicBezTo>
                  <a:pt x="16" y="278"/>
                  <a:pt x="53" y="272"/>
                  <a:pt x="95" y="272"/>
                </a:cubicBezTo>
                <a:cubicBezTo>
                  <a:pt x="137" y="272"/>
                  <a:pt x="179" y="270"/>
                  <a:pt x="336" y="271"/>
                </a:cubicBezTo>
                <a:cubicBezTo>
                  <a:pt x="517" y="272"/>
                  <a:pt x="991" y="0"/>
                  <a:pt x="1152" y="15"/>
                </a:cubicBezTo>
                <a:cubicBezTo>
                  <a:pt x="1313" y="30"/>
                  <a:pt x="1303" y="239"/>
                  <a:pt x="1303" y="361"/>
                </a:cubicBezTo>
                <a:cubicBezTo>
                  <a:pt x="1303" y="483"/>
                  <a:pt x="1313" y="725"/>
                  <a:pt x="1152" y="747"/>
                </a:cubicBezTo>
                <a:cubicBezTo>
                  <a:pt x="991" y="768"/>
                  <a:pt x="511" y="534"/>
                  <a:pt x="336" y="491"/>
                </a:cubicBezTo>
                <a:cubicBezTo>
                  <a:pt x="183" y="491"/>
                  <a:pt x="131" y="491"/>
                  <a:pt x="101" y="491"/>
                </a:cubicBezTo>
                <a:cubicBezTo>
                  <a:pt x="71" y="491"/>
                  <a:pt x="16" y="485"/>
                  <a:pt x="0" y="454"/>
                </a:cubicBezTo>
                <a:lnTo>
                  <a:pt x="0" y="308"/>
                </a:lnTo>
                <a:close/>
              </a:path>
            </a:pathLst>
          </a:custGeom>
          <a:solidFill>
            <a:srgbClr val="CCECFF">
              <a:alpha val="50000"/>
            </a:srgbClr>
          </a:solidFill>
          <a:ln w="9525" cap="flat" cmpd="sng">
            <a:solidFill>
              <a:schemeClr val="tx1"/>
            </a:solidFill>
            <a:prstDash val="solid"/>
            <a:round/>
            <a:headEnd/>
            <a:tailEnd/>
          </a:ln>
          <a:effectLst/>
        </p:spPr>
        <p:txBody>
          <a:bodyPr wrap="none" anchor="ctr"/>
          <a:lstStyle/>
          <a:p>
            <a:endParaRPr lang="es-MX"/>
          </a:p>
        </p:txBody>
      </p:sp>
      <p:sp>
        <p:nvSpPr>
          <p:cNvPr id="98307" name="AutoShape 3"/>
          <p:cNvSpPr>
            <a:spLocks noChangeArrowheads="1"/>
          </p:cNvSpPr>
          <p:nvPr/>
        </p:nvSpPr>
        <p:spPr bwMode="auto">
          <a:xfrm>
            <a:off x="1290638" y="3559175"/>
            <a:ext cx="2127250" cy="815975"/>
          </a:xfrm>
          <a:prstGeom prst="flowChartTerminator">
            <a:avLst/>
          </a:prstGeom>
          <a:solidFill>
            <a:srgbClr val="CCECFF">
              <a:alpha val="50000"/>
            </a:srgbClr>
          </a:solidFill>
          <a:ln w="9525">
            <a:solidFill>
              <a:schemeClr val="tx1"/>
            </a:solidFill>
            <a:miter lim="800000"/>
            <a:headEnd/>
            <a:tailEnd/>
          </a:ln>
          <a:effectLst/>
        </p:spPr>
        <p:txBody>
          <a:bodyPr wrap="none" anchor="ctr"/>
          <a:lstStyle/>
          <a:p>
            <a:endParaRPr lang="es-MX"/>
          </a:p>
        </p:txBody>
      </p:sp>
      <p:sp>
        <p:nvSpPr>
          <p:cNvPr id="98308" name="Line 4"/>
          <p:cNvSpPr>
            <a:spLocks noChangeShapeType="1"/>
          </p:cNvSpPr>
          <p:nvPr/>
        </p:nvSpPr>
        <p:spPr bwMode="auto">
          <a:xfrm flipV="1">
            <a:off x="1787525" y="2967038"/>
            <a:ext cx="0" cy="747712"/>
          </a:xfrm>
          <a:prstGeom prst="line">
            <a:avLst/>
          </a:prstGeom>
          <a:noFill/>
          <a:ln w="25400">
            <a:solidFill>
              <a:schemeClr val="tx1"/>
            </a:solidFill>
            <a:round/>
            <a:headEnd/>
            <a:tailEnd/>
          </a:ln>
          <a:effectLst/>
        </p:spPr>
        <p:txBody>
          <a:bodyPr wrap="none" anchor="ctr"/>
          <a:lstStyle/>
          <a:p>
            <a:endParaRPr lang="es-MX"/>
          </a:p>
        </p:txBody>
      </p:sp>
      <p:sp>
        <p:nvSpPr>
          <p:cNvPr id="98309" name="Line 5"/>
          <p:cNvSpPr>
            <a:spLocks noChangeShapeType="1"/>
          </p:cNvSpPr>
          <p:nvPr/>
        </p:nvSpPr>
        <p:spPr bwMode="auto">
          <a:xfrm flipV="1">
            <a:off x="2740025" y="2933700"/>
            <a:ext cx="0" cy="774700"/>
          </a:xfrm>
          <a:prstGeom prst="line">
            <a:avLst/>
          </a:prstGeom>
          <a:noFill/>
          <a:ln w="25400">
            <a:solidFill>
              <a:schemeClr val="tx1"/>
            </a:solidFill>
            <a:round/>
            <a:headEnd/>
            <a:tailEnd/>
          </a:ln>
          <a:effectLst/>
        </p:spPr>
        <p:txBody>
          <a:bodyPr wrap="none" anchor="ctr"/>
          <a:lstStyle/>
          <a:p>
            <a:endParaRPr lang="es-MX"/>
          </a:p>
        </p:txBody>
      </p:sp>
      <p:sp>
        <p:nvSpPr>
          <p:cNvPr id="98310" name="Oval 6"/>
          <p:cNvSpPr>
            <a:spLocks noChangeArrowheads="1"/>
          </p:cNvSpPr>
          <p:nvPr/>
        </p:nvSpPr>
        <p:spPr bwMode="auto">
          <a:xfrm>
            <a:off x="1706563" y="3702050"/>
            <a:ext cx="160337" cy="509588"/>
          </a:xfrm>
          <a:prstGeom prst="ellipse">
            <a:avLst/>
          </a:prstGeom>
          <a:solidFill>
            <a:srgbClr val="DDDDDD"/>
          </a:solidFill>
          <a:ln w="25400">
            <a:solidFill>
              <a:srgbClr val="848484"/>
            </a:solidFill>
            <a:round/>
            <a:headEnd/>
            <a:tailEnd/>
          </a:ln>
          <a:effectLst/>
        </p:spPr>
        <p:txBody>
          <a:bodyPr wrap="none" anchor="ctr"/>
          <a:lstStyle/>
          <a:p>
            <a:endParaRPr lang="es-MX"/>
          </a:p>
        </p:txBody>
      </p:sp>
      <p:grpSp>
        <p:nvGrpSpPr>
          <p:cNvPr id="98311" name="Group 7"/>
          <p:cNvGrpSpPr>
            <a:grpSpLocks/>
          </p:cNvGrpSpPr>
          <p:nvPr/>
        </p:nvGrpSpPr>
        <p:grpSpPr bwMode="auto">
          <a:xfrm>
            <a:off x="1625600" y="2463800"/>
            <a:ext cx="1295400" cy="584200"/>
            <a:chOff x="1024" y="1552"/>
            <a:chExt cx="816" cy="368"/>
          </a:xfrm>
        </p:grpSpPr>
        <p:sp>
          <p:nvSpPr>
            <p:cNvPr id="98312" name="Text Box 8"/>
            <p:cNvSpPr txBox="1">
              <a:spLocks noChangeArrowheads="1"/>
            </p:cNvSpPr>
            <p:nvPr/>
          </p:nvSpPr>
          <p:spPr bwMode="auto">
            <a:xfrm>
              <a:off x="1616" y="1632"/>
              <a:ext cx="224" cy="288"/>
            </a:xfrm>
            <a:prstGeom prst="rect">
              <a:avLst/>
            </a:prstGeom>
            <a:noFill/>
            <a:ln w="9525">
              <a:noFill/>
              <a:miter lim="800000"/>
              <a:headEnd/>
              <a:tailEnd/>
            </a:ln>
            <a:effectLst/>
          </p:spPr>
          <p:txBody>
            <a:bodyPr wrap="none">
              <a:spAutoFit/>
              <a:flatTx/>
            </a:bodyPr>
            <a:lstStyle/>
            <a:p>
              <a:r>
                <a:rPr lang="es-ES" b="1"/>
                <a:t>+</a:t>
              </a:r>
            </a:p>
          </p:txBody>
        </p:sp>
        <p:sp>
          <p:nvSpPr>
            <p:cNvPr id="98313" name="Text Box 9"/>
            <p:cNvSpPr txBox="1">
              <a:spLocks noChangeArrowheads="1"/>
            </p:cNvSpPr>
            <p:nvPr/>
          </p:nvSpPr>
          <p:spPr bwMode="auto">
            <a:xfrm>
              <a:off x="1024" y="1552"/>
              <a:ext cx="212" cy="288"/>
            </a:xfrm>
            <a:prstGeom prst="rect">
              <a:avLst/>
            </a:prstGeom>
            <a:noFill/>
            <a:ln w="9525">
              <a:noFill/>
              <a:miter lim="800000"/>
              <a:headEnd/>
              <a:tailEnd/>
            </a:ln>
            <a:effectLst/>
          </p:spPr>
          <p:txBody>
            <a:bodyPr wrap="none">
              <a:spAutoFit/>
              <a:flatTx/>
            </a:bodyPr>
            <a:lstStyle/>
            <a:p>
              <a:r>
                <a:rPr lang="es-ES" b="1"/>
                <a:t>_</a:t>
              </a:r>
            </a:p>
          </p:txBody>
        </p:sp>
      </p:grpSp>
      <p:grpSp>
        <p:nvGrpSpPr>
          <p:cNvPr id="98314" name="Group 10"/>
          <p:cNvGrpSpPr>
            <a:grpSpLocks/>
          </p:cNvGrpSpPr>
          <p:nvPr/>
        </p:nvGrpSpPr>
        <p:grpSpPr bwMode="auto">
          <a:xfrm>
            <a:off x="1720850" y="3700463"/>
            <a:ext cx="990600" cy="515937"/>
            <a:chOff x="1084" y="2331"/>
            <a:chExt cx="624" cy="325"/>
          </a:xfrm>
        </p:grpSpPr>
        <p:sp>
          <p:nvSpPr>
            <p:cNvPr id="98315" name="Oval 11"/>
            <p:cNvSpPr>
              <a:spLocks noChangeArrowheads="1"/>
            </p:cNvSpPr>
            <p:nvPr/>
          </p:nvSpPr>
          <p:spPr bwMode="auto">
            <a:xfrm>
              <a:off x="1084" y="2331"/>
              <a:ext cx="101" cy="321"/>
            </a:xfrm>
            <a:prstGeom prst="ellipse">
              <a:avLst/>
            </a:prstGeom>
            <a:solidFill>
              <a:srgbClr val="66FF33"/>
            </a:solidFill>
            <a:ln w="9525">
              <a:solidFill>
                <a:srgbClr val="66FF33"/>
              </a:solidFill>
              <a:round/>
              <a:headEnd/>
              <a:tailEnd/>
            </a:ln>
            <a:effectLst/>
          </p:spPr>
          <p:txBody>
            <a:bodyPr wrap="none" anchor="ctr"/>
            <a:lstStyle/>
            <a:p>
              <a:endParaRPr lang="es-MX"/>
            </a:p>
          </p:txBody>
        </p:sp>
        <p:sp>
          <p:nvSpPr>
            <p:cNvPr id="98316" name="Rectangle 12"/>
            <p:cNvSpPr>
              <a:spLocks noChangeArrowheads="1"/>
            </p:cNvSpPr>
            <p:nvPr/>
          </p:nvSpPr>
          <p:spPr bwMode="auto">
            <a:xfrm>
              <a:off x="1144" y="2334"/>
              <a:ext cx="564" cy="322"/>
            </a:xfrm>
            <a:prstGeom prst="rect">
              <a:avLst/>
            </a:prstGeom>
            <a:solidFill>
              <a:srgbClr val="66FF33"/>
            </a:solidFill>
            <a:ln w="9525">
              <a:solidFill>
                <a:srgbClr val="66FF33"/>
              </a:solidFill>
              <a:miter lim="800000"/>
              <a:headEnd/>
              <a:tailEnd/>
            </a:ln>
            <a:effectLst/>
          </p:spPr>
          <p:txBody>
            <a:bodyPr wrap="none" anchor="ctr"/>
            <a:lstStyle/>
            <a:p>
              <a:endParaRPr lang="es-MX"/>
            </a:p>
          </p:txBody>
        </p:sp>
      </p:grpSp>
      <p:grpSp>
        <p:nvGrpSpPr>
          <p:cNvPr id="98317" name="Group 13"/>
          <p:cNvGrpSpPr>
            <a:grpSpLocks/>
          </p:cNvGrpSpPr>
          <p:nvPr/>
        </p:nvGrpSpPr>
        <p:grpSpPr bwMode="auto">
          <a:xfrm>
            <a:off x="2640013" y="3702050"/>
            <a:ext cx="184150" cy="509588"/>
            <a:chOff x="1248" y="1248"/>
            <a:chExt cx="54" cy="150"/>
          </a:xfrm>
        </p:grpSpPr>
        <p:sp>
          <p:nvSpPr>
            <p:cNvPr id="98318" name="Oval 14"/>
            <p:cNvSpPr>
              <a:spLocks noChangeArrowheads="1"/>
            </p:cNvSpPr>
            <p:nvPr/>
          </p:nvSpPr>
          <p:spPr bwMode="auto">
            <a:xfrm>
              <a:off x="1248" y="1248"/>
              <a:ext cx="47" cy="150"/>
            </a:xfrm>
            <a:prstGeom prst="ellipse">
              <a:avLst/>
            </a:prstGeom>
            <a:solidFill>
              <a:srgbClr val="DDDDDD"/>
            </a:solidFill>
            <a:ln w="25400">
              <a:solidFill>
                <a:srgbClr val="848484"/>
              </a:solidFill>
              <a:round/>
              <a:headEnd/>
              <a:tailEnd/>
            </a:ln>
            <a:effectLst/>
          </p:spPr>
          <p:txBody>
            <a:bodyPr wrap="none" anchor="ctr"/>
            <a:lstStyle/>
            <a:p>
              <a:endParaRPr lang="es-MX"/>
            </a:p>
          </p:txBody>
        </p:sp>
        <p:sp>
          <p:nvSpPr>
            <p:cNvPr id="98319" name="Oval 15"/>
            <p:cNvSpPr>
              <a:spLocks noChangeArrowheads="1"/>
            </p:cNvSpPr>
            <p:nvPr/>
          </p:nvSpPr>
          <p:spPr bwMode="auto">
            <a:xfrm>
              <a:off x="1255" y="1248"/>
              <a:ext cx="47" cy="150"/>
            </a:xfrm>
            <a:prstGeom prst="ellipse">
              <a:avLst/>
            </a:prstGeom>
            <a:solidFill>
              <a:srgbClr val="DDDDDD"/>
            </a:solidFill>
            <a:ln w="9525">
              <a:solidFill>
                <a:srgbClr val="848484"/>
              </a:solidFill>
              <a:round/>
              <a:headEnd/>
              <a:tailEnd/>
            </a:ln>
            <a:effectLst/>
          </p:spPr>
          <p:txBody>
            <a:bodyPr wrap="none" anchor="ctr"/>
            <a:lstStyle/>
            <a:p>
              <a:endParaRPr lang="es-MX"/>
            </a:p>
          </p:txBody>
        </p:sp>
      </p:grpSp>
      <p:sp>
        <p:nvSpPr>
          <p:cNvPr id="98320" name="Rectangle 16"/>
          <p:cNvSpPr>
            <a:spLocks noChangeArrowheads="1"/>
          </p:cNvSpPr>
          <p:nvPr/>
        </p:nvSpPr>
        <p:spPr bwMode="auto">
          <a:xfrm>
            <a:off x="2743200" y="3941763"/>
            <a:ext cx="17463" cy="39687"/>
          </a:xfrm>
          <a:prstGeom prst="rect">
            <a:avLst/>
          </a:prstGeom>
          <a:solidFill>
            <a:schemeClr val="folHlink"/>
          </a:solidFill>
          <a:ln w="6350">
            <a:solidFill>
              <a:schemeClr val="tx1"/>
            </a:solidFill>
            <a:miter lim="800000"/>
            <a:headEnd/>
            <a:tailEnd/>
          </a:ln>
          <a:effectLst/>
        </p:spPr>
        <p:txBody>
          <a:bodyPr wrap="none" anchor="ctr"/>
          <a:lstStyle/>
          <a:p>
            <a:endParaRPr lang="es-MX"/>
          </a:p>
        </p:txBody>
      </p:sp>
      <p:sp>
        <p:nvSpPr>
          <p:cNvPr id="98321" name="Line 17"/>
          <p:cNvSpPr>
            <a:spLocks noChangeShapeType="1"/>
          </p:cNvSpPr>
          <p:nvPr/>
        </p:nvSpPr>
        <p:spPr bwMode="auto">
          <a:xfrm flipH="1" flipV="1">
            <a:off x="2743200" y="3962400"/>
            <a:ext cx="654050" cy="0"/>
          </a:xfrm>
          <a:prstGeom prst="line">
            <a:avLst/>
          </a:prstGeom>
          <a:noFill/>
          <a:ln w="50800">
            <a:solidFill>
              <a:srgbClr val="66FF33"/>
            </a:solidFill>
            <a:round/>
            <a:headEnd/>
            <a:tailEnd/>
          </a:ln>
          <a:effectLst/>
        </p:spPr>
        <p:txBody>
          <a:bodyPr wrap="none" anchor="ctr"/>
          <a:lstStyle/>
          <a:p>
            <a:endParaRPr lang="es-MX"/>
          </a:p>
        </p:txBody>
      </p:sp>
      <p:grpSp>
        <p:nvGrpSpPr>
          <p:cNvPr id="98322" name="Group 18"/>
          <p:cNvGrpSpPr>
            <a:grpSpLocks/>
          </p:cNvGrpSpPr>
          <p:nvPr/>
        </p:nvGrpSpPr>
        <p:grpSpPr bwMode="auto">
          <a:xfrm>
            <a:off x="3246438" y="3702050"/>
            <a:ext cx="184150" cy="509588"/>
            <a:chOff x="1248" y="1248"/>
            <a:chExt cx="54" cy="150"/>
          </a:xfrm>
        </p:grpSpPr>
        <p:sp>
          <p:nvSpPr>
            <p:cNvPr id="98323" name="Oval 19"/>
            <p:cNvSpPr>
              <a:spLocks noChangeArrowheads="1"/>
            </p:cNvSpPr>
            <p:nvPr/>
          </p:nvSpPr>
          <p:spPr bwMode="auto">
            <a:xfrm>
              <a:off x="1248" y="1248"/>
              <a:ext cx="47" cy="150"/>
            </a:xfrm>
            <a:prstGeom prst="ellipse">
              <a:avLst/>
            </a:prstGeom>
            <a:solidFill>
              <a:srgbClr val="DDDDDD"/>
            </a:solidFill>
            <a:ln w="25400">
              <a:solidFill>
                <a:srgbClr val="848484"/>
              </a:solidFill>
              <a:round/>
              <a:headEnd/>
              <a:tailEnd/>
            </a:ln>
            <a:effectLst/>
          </p:spPr>
          <p:txBody>
            <a:bodyPr wrap="none" anchor="ctr"/>
            <a:lstStyle/>
            <a:p>
              <a:endParaRPr lang="es-MX"/>
            </a:p>
          </p:txBody>
        </p:sp>
        <p:sp>
          <p:nvSpPr>
            <p:cNvPr id="98324" name="Oval 20"/>
            <p:cNvSpPr>
              <a:spLocks noChangeArrowheads="1"/>
            </p:cNvSpPr>
            <p:nvPr/>
          </p:nvSpPr>
          <p:spPr bwMode="auto">
            <a:xfrm>
              <a:off x="1255" y="1248"/>
              <a:ext cx="47" cy="150"/>
            </a:xfrm>
            <a:prstGeom prst="ellipse">
              <a:avLst/>
            </a:prstGeom>
            <a:solidFill>
              <a:srgbClr val="DDDDDD"/>
            </a:solidFill>
            <a:ln w="9525">
              <a:solidFill>
                <a:srgbClr val="848484"/>
              </a:solidFill>
              <a:round/>
              <a:headEnd/>
              <a:tailEnd/>
            </a:ln>
            <a:effectLst/>
          </p:spPr>
          <p:txBody>
            <a:bodyPr wrap="none" anchor="ctr"/>
            <a:lstStyle/>
            <a:p>
              <a:endParaRPr lang="es-MX"/>
            </a:p>
          </p:txBody>
        </p:sp>
      </p:grpSp>
      <p:sp>
        <p:nvSpPr>
          <p:cNvPr id="98325" name="Rectangle 21"/>
          <p:cNvSpPr>
            <a:spLocks noChangeArrowheads="1"/>
          </p:cNvSpPr>
          <p:nvPr/>
        </p:nvSpPr>
        <p:spPr bwMode="auto">
          <a:xfrm>
            <a:off x="3352800" y="3943350"/>
            <a:ext cx="17463" cy="39688"/>
          </a:xfrm>
          <a:prstGeom prst="rect">
            <a:avLst/>
          </a:prstGeom>
          <a:solidFill>
            <a:schemeClr val="folHlink"/>
          </a:solidFill>
          <a:ln w="6350">
            <a:solidFill>
              <a:schemeClr val="tx1"/>
            </a:solidFill>
            <a:miter lim="800000"/>
            <a:headEnd/>
            <a:tailEnd/>
          </a:ln>
          <a:effectLst/>
        </p:spPr>
        <p:txBody>
          <a:bodyPr wrap="none" anchor="ctr"/>
          <a:lstStyle/>
          <a:p>
            <a:endParaRPr lang="es-MX"/>
          </a:p>
        </p:txBody>
      </p:sp>
      <p:sp>
        <p:nvSpPr>
          <p:cNvPr id="98332" name="Freeform 28"/>
          <p:cNvSpPr>
            <a:spLocks/>
          </p:cNvSpPr>
          <p:nvPr/>
        </p:nvSpPr>
        <p:spPr bwMode="auto">
          <a:xfrm flipV="1">
            <a:off x="3346450" y="3930650"/>
            <a:ext cx="3651250" cy="793750"/>
          </a:xfrm>
          <a:custGeom>
            <a:avLst/>
            <a:gdLst/>
            <a:ahLst/>
            <a:cxnLst>
              <a:cxn ang="0">
                <a:pos x="0" y="480"/>
              </a:cxn>
              <a:cxn ang="0">
                <a:pos x="889" y="420"/>
              </a:cxn>
              <a:cxn ang="0">
                <a:pos x="2300" y="0"/>
              </a:cxn>
            </a:cxnLst>
            <a:rect l="0" t="0" r="r" b="b"/>
            <a:pathLst>
              <a:path w="2300" h="500">
                <a:moveTo>
                  <a:pt x="0" y="480"/>
                </a:moveTo>
                <a:cubicBezTo>
                  <a:pt x="148" y="470"/>
                  <a:pt x="506" y="500"/>
                  <a:pt x="889" y="420"/>
                </a:cubicBezTo>
                <a:cubicBezTo>
                  <a:pt x="1272" y="340"/>
                  <a:pt x="2006" y="88"/>
                  <a:pt x="2300" y="0"/>
                </a:cubicBezTo>
              </a:path>
            </a:pathLst>
          </a:custGeom>
          <a:noFill/>
          <a:ln w="49530" cap="flat" cmpd="sng">
            <a:solidFill>
              <a:srgbClr val="66FF33"/>
            </a:solidFill>
            <a:prstDash val="solid"/>
            <a:round/>
            <a:headEnd/>
            <a:tailEnd/>
          </a:ln>
          <a:effectLst/>
        </p:spPr>
        <p:txBody>
          <a:bodyPr wrap="none" anchor="ctr"/>
          <a:lstStyle/>
          <a:p>
            <a:endParaRPr lang="es-MX"/>
          </a:p>
        </p:txBody>
      </p:sp>
      <p:sp>
        <p:nvSpPr>
          <p:cNvPr id="98333" name="Freeform 29"/>
          <p:cNvSpPr>
            <a:spLocks/>
          </p:cNvSpPr>
          <p:nvPr/>
        </p:nvSpPr>
        <p:spPr bwMode="auto">
          <a:xfrm>
            <a:off x="6910388" y="2590800"/>
            <a:ext cx="941387" cy="2743200"/>
          </a:xfrm>
          <a:custGeom>
            <a:avLst/>
            <a:gdLst/>
            <a:ahLst/>
            <a:cxnLst>
              <a:cxn ang="0">
                <a:pos x="4" y="407"/>
              </a:cxn>
              <a:cxn ang="0">
                <a:pos x="60" y="48"/>
              </a:cxn>
              <a:cxn ang="0">
                <a:pos x="228" y="120"/>
              </a:cxn>
              <a:cxn ang="0">
                <a:pos x="274" y="393"/>
              </a:cxn>
              <a:cxn ang="0">
                <a:pos x="237" y="647"/>
              </a:cxn>
              <a:cxn ang="0">
                <a:pos x="64" y="767"/>
              </a:cxn>
              <a:cxn ang="0">
                <a:pos x="4" y="407"/>
              </a:cxn>
            </a:cxnLst>
            <a:rect l="0" t="0" r="r" b="b"/>
            <a:pathLst>
              <a:path w="276" h="807">
                <a:moveTo>
                  <a:pt x="4" y="407"/>
                </a:moveTo>
                <a:cubicBezTo>
                  <a:pt x="7" y="285"/>
                  <a:pt x="28" y="89"/>
                  <a:pt x="60" y="48"/>
                </a:cubicBezTo>
                <a:cubicBezTo>
                  <a:pt x="97" y="0"/>
                  <a:pt x="200" y="65"/>
                  <a:pt x="228" y="120"/>
                </a:cubicBezTo>
                <a:cubicBezTo>
                  <a:pt x="256" y="175"/>
                  <a:pt x="272" y="320"/>
                  <a:pt x="274" y="393"/>
                </a:cubicBezTo>
                <a:cubicBezTo>
                  <a:pt x="276" y="466"/>
                  <a:pt x="266" y="575"/>
                  <a:pt x="237" y="647"/>
                </a:cubicBezTo>
                <a:cubicBezTo>
                  <a:pt x="208" y="719"/>
                  <a:pt x="103" y="807"/>
                  <a:pt x="64" y="767"/>
                </a:cubicBezTo>
                <a:cubicBezTo>
                  <a:pt x="25" y="727"/>
                  <a:pt x="0" y="504"/>
                  <a:pt x="4" y="407"/>
                </a:cubicBezTo>
                <a:close/>
              </a:path>
            </a:pathLst>
          </a:custGeom>
          <a:solidFill>
            <a:srgbClr val="B2B2B2"/>
          </a:solidFill>
          <a:ln w="9525" cap="flat" cmpd="sng">
            <a:solidFill>
              <a:schemeClr val="tx1"/>
            </a:solidFill>
            <a:prstDash val="solid"/>
            <a:round/>
            <a:headEnd/>
            <a:tailEnd/>
          </a:ln>
          <a:effectLst/>
        </p:spPr>
        <p:txBody>
          <a:bodyPr wrap="none" anchor="ctr"/>
          <a:lstStyle/>
          <a:p>
            <a:endParaRPr lang="es-MX"/>
          </a:p>
        </p:txBody>
      </p:sp>
      <p:grpSp>
        <p:nvGrpSpPr>
          <p:cNvPr id="98334" name="Group 30"/>
          <p:cNvGrpSpPr>
            <a:grpSpLocks/>
          </p:cNvGrpSpPr>
          <p:nvPr/>
        </p:nvGrpSpPr>
        <p:grpSpPr bwMode="auto">
          <a:xfrm>
            <a:off x="7372350" y="4800600"/>
            <a:ext cx="111125" cy="111125"/>
            <a:chOff x="4682" y="2461"/>
            <a:chExt cx="70" cy="70"/>
          </a:xfrm>
        </p:grpSpPr>
        <p:sp>
          <p:nvSpPr>
            <p:cNvPr id="98335" name="Oval 31"/>
            <p:cNvSpPr>
              <a:spLocks noChangeAspect="1" noChangeArrowheads="1"/>
            </p:cNvSpPr>
            <p:nvPr/>
          </p:nvSpPr>
          <p:spPr bwMode="auto">
            <a:xfrm>
              <a:off x="4682" y="2461"/>
              <a:ext cx="70" cy="70"/>
            </a:xfrm>
            <a:prstGeom prst="ellipse">
              <a:avLst/>
            </a:prstGeom>
            <a:solidFill>
              <a:srgbClr val="00FFCC"/>
            </a:solidFill>
            <a:ln w="9525">
              <a:solidFill>
                <a:srgbClr val="00FFCC"/>
              </a:solidFill>
              <a:round/>
              <a:headEnd/>
              <a:tailEnd/>
            </a:ln>
            <a:effectLst/>
          </p:spPr>
          <p:txBody>
            <a:bodyPr wrap="none" anchor="ctr"/>
            <a:lstStyle/>
            <a:p>
              <a:endParaRPr lang="es-MX"/>
            </a:p>
          </p:txBody>
        </p:sp>
        <p:sp>
          <p:nvSpPr>
            <p:cNvPr id="98336" name="Oval 32"/>
            <p:cNvSpPr>
              <a:spLocks noChangeArrowheads="1"/>
            </p:cNvSpPr>
            <p:nvPr/>
          </p:nvSpPr>
          <p:spPr bwMode="auto">
            <a:xfrm>
              <a:off x="4694" y="2472"/>
              <a:ext cx="48" cy="48"/>
            </a:xfrm>
            <a:prstGeom prst="ellipse">
              <a:avLst/>
            </a:prstGeom>
            <a:solidFill>
              <a:srgbClr val="3399FF"/>
            </a:solidFill>
            <a:ln w="9525">
              <a:solidFill>
                <a:srgbClr val="3399FF"/>
              </a:solidFill>
              <a:round/>
              <a:headEnd/>
              <a:tailEnd/>
            </a:ln>
            <a:effectLst/>
          </p:spPr>
          <p:txBody>
            <a:bodyPr wrap="none" anchor="ctr"/>
            <a:lstStyle/>
            <a:p>
              <a:endParaRPr lang="es-MX"/>
            </a:p>
          </p:txBody>
        </p:sp>
        <p:sp>
          <p:nvSpPr>
            <p:cNvPr id="98337" name="Oval 33"/>
            <p:cNvSpPr>
              <a:spLocks noChangeAspect="1" noChangeArrowheads="1"/>
            </p:cNvSpPr>
            <p:nvPr/>
          </p:nvSpPr>
          <p:spPr bwMode="auto">
            <a:xfrm>
              <a:off x="4705" y="2483"/>
              <a:ext cx="25" cy="25"/>
            </a:xfrm>
            <a:prstGeom prst="ellipse">
              <a:avLst/>
            </a:prstGeom>
            <a:solidFill>
              <a:srgbClr val="0066FF"/>
            </a:solidFill>
            <a:ln w="9525">
              <a:solidFill>
                <a:srgbClr val="0066FF"/>
              </a:solidFill>
              <a:round/>
              <a:headEnd/>
              <a:tailEnd/>
            </a:ln>
            <a:effectLst/>
          </p:spPr>
          <p:txBody>
            <a:bodyPr wrap="none" anchor="ctr"/>
            <a:lstStyle/>
            <a:p>
              <a:endParaRPr lang="es-MX"/>
            </a:p>
          </p:txBody>
        </p:sp>
      </p:grpSp>
      <p:sp>
        <p:nvSpPr>
          <p:cNvPr id="98341" name="AutoShape 37"/>
          <p:cNvSpPr>
            <a:spLocks noChangeArrowheads="1"/>
          </p:cNvSpPr>
          <p:nvPr/>
        </p:nvSpPr>
        <p:spPr bwMode="auto">
          <a:xfrm rot="13089292">
            <a:off x="3124200" y="4419600"/>
            <a:ext cx="668338" cy="1425575"/>
          </a:xfrm>
          <a:prstGeom prst="can">
            <a:avLst>
              <a:gd name="adj" fmla="val 24441"/>
            </a:avLst>
          </a:prstGeom>
          <a:solidFill>
            <a:schemeClr val="bg2"/>
          </a:solidFill>
          <a:ln w="9525">
            <a:solidFill>
              <a:schemeClr val="tx1"/>
            </a:solidFill>
            <a:round/>
            <a:headEnd/>
            <a:tailEnd/>
          </a:ln>
          <a:effectLst/>
        </p:spPr>
        <p:txBody>
          <a:bodyPr wrap="none" anchor="ctr"/>
          <a:lstStyle/>
          <a:p>
            <a:endParaRPr lang="es-MX"/>
          </a:p>
        </p:txBody>
      </p:sp>
      <p:sp>
        <p:nvSpPr>
          <p:cNvPr id="98338" name="Text Box 34"/>
          <p:cNvSpPr txBox="1">
            <a:spLocks noChangeArrowheads="1"/>
          </p:cNvSpPr>
          <p:nvPr/>
        </p:nvSpPr>
        <p:spPr bwMode="auto">
          <a:xfrm rot="1989754">
            <a:off x="3522663" y="4543425"/>
            <a:ext cx="515937" cy="244475"/>
          </a:xfrm>
          <a:prstGeom prst="rect">
            <a:avLst/>
          </a:prstGeom>
          <a:noFill/>
          <a:ln w="9525">
            <a:noFill/>
            <a:miter lim="800000"/>
            <a:headEnd/>
            <a:tailEnd/>
          </a:ln>
          <a:effectLst/>
        </p:spPr>
        <p:txBody>
          <a:bodyPr wrap="none">
            <a:spAutoFit/>
            <a:flatTx/>
          </a:bodyPr>
          <a:lstStyle/>
          <a:p>
            <a:r>
              <a:rPr lang="es-ES" sz="1000" b="1">
                <a:latin typeface="Arial" charset="0"/>
              </a:rPr>
              <a:t>Norte</a:t>
            </a:r>
          </a:p>
        </p:txBody>
      </p:sp>
      <p:sp>
        <p:nvSpPr>
          <p:cNvPr id="98343" name="Text Box 39"/>
          <p:cNvSpPr txBox="1">
            <a:spLocks noChangeArrowheads="1"/>
          </p:cNvSpPr>
          <p:nvPr/>
        </p:nvSpPr>
        <p:spPr bwMode="auto">
          <a:xfrm rot="1989754">
            <a:off x="3022600" y="5334000"/>
            <a:ext cx="395288" cy="244475"/>
          </a:xfrm>
          <a:prstGeom prst="rect">
            <a:avLst/>
          </a:prstGeom>
          <a:noFill/>
          <a:ln w="9525">
            <a:noFill/>
            <a:miter lim="800000"/>
            <a:headEnd/>
            <a:tailEnd/>
          </a:ln>
          <a:effectLst/>
        </p:spPr>
        <p:txBody>
          <a:bodyPr wrap="none">
            <a:spAutoFit/>
            <a:flatTx/>
          </a:bodyPr>
          <a:lstStyle/>
          <a:p>
            <a:r>
              <a:rPr lang="es-ES" sz="1000" b="1">
                <a:latin typeface="Arial" charset="0"/>
              </a:rPr>
              <a:t>Sur</a:t>
            </a:r>
          </a:p>
        </p:txBody>
      </p:sp>
      <p:sp>
        <p:nvSpPr>
          <p:cNvPr id="98344" name="Text Box 40"/>
          <p:cNvSpPr txBox="1">
            <a:spLocks noChangeArrowheads="1"/>
          </p:cNvSpPr>
          <p:nvPr/>
        </p:nvSpPr>
        <p:spPr bwMode="auto">
          <a:xfrm rot="1989754">
            <a:off x="4970463" y="2647950"/>
            <a:ext cx="515937" cy="244475"/>
          </a:xfrm>
          <a:prstGeom prst="rect">
            <a:avLst/>
          </a:prstGeom>
          <a:noFill/>
          <a:ln w="9525">
            <a:noFill/>
            <a:miter lim="800000"/>
            <a:headEnd/>
            <a:tailEnd/>
          </a:ln>
          <a:effectLst/>
        </p:spPr>
        <p:txBody>
          <a:bodyPr wrap="none">
            <a:spAutoFit/>
            <a:flatTx/>
          </a:bodyPr>
          <a:lstStyle/>
          <a:p>
            <a:r>
              <a:rPr lang="es-ES" sz="1000" b="1">
                <a:latin typeface="Arial" charset="0"/>
              </a:rPr>
              <a:t>Norte</a:t>
            </a:r>
          </a:p>
        </p:txBody>
      </p:sp>
      <p:sp>
        <p:nvSpPr>
          <p:cNvPr id="98346" name="Text Box 42"/>
          <p:cNvSpPr txBox="1">
            <a:spLocks noChangeArrowheads="1"/>
          </p:cNvSpPr>
          <p:nvPr/>
        </p:nvSpPr>
        <p:spPr bwMode="auto">
          <a:xfrm>
            <a:off x="3035127" y="1916832"/>
            <a:ext cx="2629246" cy="369332"/>
          </a:xfrm>
          <a:prstGeom prst="rect">
            <a:avLst/>
          </a:prstGeom>
          <a:noFill/>
          <a:ln w="9525">
            <a:noFill/>
            <a:miter lim="800000"/>
            <a:headEnd/>
            <a:tailEnd/>
          </a:ln>
          <a:effectLst/>
        </p:spPr>
        <p:txBody>
          <a:bodyPr wrap="none">
            <a:spAutoFit/>
            <a:flatTx/>
          </a:bodyPr>
          <a:lstStyle/>
          <a:p>
            <a:pPr>
              <a:spcBef>
                <a:spcPct val="50000"/>
              </a:spcBef>
            </a:pPr>
            <a:r>
              <a:rPr lang="es-ES" sz="1800" b="1" dirty="0">
                <a:solidFill>
                  <a:srgbClr val="000066"/>
                </a:solidFill>
                <a:latin typeface="Arial" charset="0"/>
              </a:rPr>
              <a:t>Fuerza magnética (F</a:t>
            </a:r>
            <a:r>
              <a:rPr lang="es-ES" sz="1800" b="1" baseline="-25000" dirty="0">
                <a:solidFill>
                  <a:srgbClr val="000066"/>
                </a:solidFill>
                <a:latin typeface="Arial" charset="0"/>
              </a:rPr>
              <a:t>m</a:t>
            </a:r>
            <a:r>
              <a:rPr lang="es-ES" sz="1800" b="1" dirty="0">
                <a:solidFill>
                  <a:srgbClr val="000066"/>
                </a:solidFill>
                <a:latin typeface="Arial" charset="0"/>
              </a:rPr>
              <a:t>)</a:t>
            </a:r>
          </a:p>
        </p:txBody>
      </p:sp>
      <p:sp>
        <p:nvSpPr>
          <p:cNvPr id="36" name="Text Box 44">
            <a:extLst>
              <a:ext uri="{FF2B5EF4-FFF2-40B4-BE49-F238E27FC236}">
                <a16:creationId xmlns:a16="http://schemas.microsoft.com/office/drawing/2014/main" xmlns="" id="{9BEA333F-7405-48A4-82DF-967112962A81}"/>
              </a:ext>
            </a:extLst>
          </p:cNvPr>
          <p:cNvSpPr txBox="1">
            <a:spLocks noChangeArrowheads="1"/>
          </p:cNvSpPr>
          <p:nvPr/>
        </p:nvSpPr>
        <p:spPr bwMode="auto">
          <a:xfrm>
            <a:off x="2907739" y="730435"/>
            <a:ext cx="3338606" cy="415498"/>
          </a:xfrm>
          <a:prstGeom prst="rect">
            <a:avLst/>
          </a:prstGeom>
          <a:noFill/>
          <a:ln w="9525">
            <a:noFill/>
            <a:miter lim="800000"/>
            <a:headEnd/>
            <a:tailEnd/>
          </a:ln>
          <a:effectLst/>
        </p:spPr>
        <p:txBody>
          <a:bodyPr wrap="none">
            <a:spAutoFit/>
            <a:flatTx/>
          </a:bodyPr>
          <a:lstStyle/>
          <a:p>
            <a:pPr>
              <a:spcBef>
                <a:spcPct val="50000"/>
              </a:spcBef>
            </a:pPr>
            <a:r>
              <a:rPr lang="es-ES" sz="2100" b="1" dirty="0">
                <a:solidFill>
                  <a:srgbClr val="000099"/>
                </a:solidFill>
                <a:latin typeface="Arial" charset="0"/>
              </a:rPr>
              <a:t>Tubo de rayos catódicos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98311"/>
                                        </p:tgtEl>
                                        <p:attrNameLst>
                                          <p:attrName>style.visibility</p:attrName>
                                        </p:attrNameLst>
                                      </p:cBhvr>
                                      <p:to>
                                        <p:strVal val="visible"/>
                                      </p:to>
                                    </p:set>
                                  </p:childTnLst>
                                </p:cTn>
                              </p:par>
                            </p:childTnLst>
                          </p:cTn>
                        </p:par>
                        <p:par>
                          <p:cTn id="7" fill="hold">
                            <p:stCondLst>
                              <p:cond delay="500"/>
                            </p:stCondLst>
                            <p:childTnLst>
                              <p:par>
                                <p:cTn id="8" presetID="17" presetClass="entr" presetSubtype="8" fill="hold" nodeType="afterEffect">
                                  <p:stCondLst>
                                    <p:cond delay="0"/>
                                  </p:stCondLst>
                                  <p:childTnLst>
                                    <p:set>
                                      <p:cBhvr>
                                        <p:cTn id="9" dur="1" fill="hold">
                                          <p:stCondLst>
                                            <p:cond delay="0"/>
                                          </p:stCondLst>
                                        </p:cTn>
                                        <p:tgtEl>
                                          <p:spTgt spid="98314"/>
                                        </p:tgtEl>
                                        <p:attrNameLst>
                                          <p:attrName>style.visibility</p:attrName>
                                        </p:attrNameLst>
                                      </p:cBhvr>
                                      <p:to>
                                        <p:strVal val="visible"/>
                                      </p:to>
                                    </p:set>
                                    <p:anim calcmode="lin" valueType="num">
                                      <p:cBhvr>
                                        <p:cTn id="10" dur="500" fill="hold"/>
                                        <p:tgtEl>
                                          <p:spTgt spid="98314"/>
                                        </p:tgtEl>
                                        <p:attrNameLst>
                                          <p:attrName>ppt_x</p:attrName>
                                        </p:attrNameLst>
                                      </p:cBhvr>
                                      <p:tavLst>
                                        <p:tav tm="0">
                                          <p:val>
                                            <p:strVal val="#ppt_x-#ppt_w/2"/>
                                          </p:val>
                                        </p:tav>
                                        <p:tav tm="100000">
                                          <p:val>
                                            <p:strVal val="#ppt_x"/>
                                          </p:val>
                                        </p:tav>
                                      </p:tavLst>
                                    </p:anim>
                                    <p:anim calcmode="lin" valueType="num">
                                      <p:cBhvr>
                                        <p:cTn id="11" dur="500" fill="hold"/>
                                        <p:tgtEl>
                                          <p:spTgt spid="98314"/>
                                        </p:tgtEl>
                                        <p:attrNameLst>
                                          <p:attrName>ppt_y</p:attrName>
                                        </p:attrNameLst>
                                      </p:cBhvr>
                                      <p:tavLst>
                                        <p:tav tm="0">
                                          <p:val>
                                            <p:strVal val="#ppt_y"/>
                                          </p:val>
                                        </p:tav>
                                        <p:tav tm="100000">
                                          <p:val>
                                            <p:strVal val="#ppt_y"/>
                                          </p:val>
                                        </p:tav>
                                      </p:tavLst>
                                    </p:anim>
                                    <p:anim calcmode="lin" valueType="num">
                                      <p:cBhvr>
                                        <p:cTn id="12" dur="500" fill="hold"/>
                                        <p:tgtEl>
                                          <p:spTgt spid="98314"/>
                                        </p:tgtEl>
                                        <p:attrNameLst>
                                          <p:attrName>ppt_w</p:attrName>
                                        </p:attrNameLst>
                                      </p:cBhvr>
                                      <p:tavLst>
                                        <p:tav tm="0">
                                          <p:val>
                                            <p:fltVal val="0"/>
                                          </p:val>
                                        </p:tav>
                                        <p:tav tm="100000">
                                          <p:val>
                                            <p:strVal val="#ppt_w"/>
                                          </p:val>
                                        </p:tav>
                                      </p:tavLst>
                                    </p:anim>
                                    <p:anim calcmode="lin" valueType="num">
                                      <p:cBhvr>
                                        <p:cTn id="13" dur="500" fill="hold"/>
                                        <p:tgtEl>
                                          <p:spTgt spid="98314"/>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8" fill="hold" grpId="0" nodeType="afterEffect">
                                  <p:stCondLst>
                                    <p:cond delay="0"/>
                                  </p:stCondLst>
                                  <p:childTnLst>
                                    <p:set>
                                      <p:cBhvr>
                                        <p:cTn id="16" dur="1" fill="hold">
                                          <p:stCondLst>
                                            <p:cond delay="0"/>
                                          </p:stCondLst>
                                        </p:cTn>
                                        <p:tgtEl>
                                          <p:spTgt spid="98321"/>
                                        </p:tgtEl>
                                        <p:attrNameLst>
                                          <p:attrName>style.visibility</p:attrName>
                                        </p:attrNameLst>
                                      </p:cBhvr>
                                      <p:to>
                                        <p:strVal val="visible"/>
                                      </p:to>
                                    </p:set>
                                    <p:anim calcmode="lin" valueType="num">
                                      <p:cBhvr>
                                        <p:cTn id="17" dur="500" fill="hold"/>
                                        <p:tgtEl>
                                          <p:spTgt spid="98321"/>
                                        </p:tgtEl>
                                        <p:attrNameLst>
                                          <p:attrName>ppt_x</p:attrName>
                                        </p:attrNameLst>
                                      </p:cBhvr>
                                      <p:tavLst>
                                        <p:tav tm="0">
                                          <p:val>
                                            <p:strVal val="#ppt_x-#ppt_w/2"/>
                                          </p:val>
                                        </p:tav>
                                        <p:tav tm="100000">
                                          <p:val>
                                            <p:strVal val="#ppt_x"/>
                                          </p:val>
                                        </p:tav>
                                      </p:tavLst>
                                    </p:anim>
                                    <p:anim calcmode="lin" valueType="num">
                                      <p:cBhvr>
                                        <p:cTn id="18" dur="500" fill="hold"/>
                                        <p:tgtEl>
                                          <p:spTgt spid="98321"/>
                                        </p:tgtEl>
                                        <p:attrNameLst>
                                          <p:attrName>ppt_y</p:attrName>
                                        </p:attrNameLst>
                                      </p:cBhvr>
                                      <p:tavLst>
                                        <p:tav tm="0">
                                          <p:val>
                                            <p:strVal val="#ppt_y"/>
                                          </p:val>
                                        </p:tav>
                                        <p:tav tm="100000">
                                          <p:val>
                                            <p:strVal val="#ppt_y"/>
                                          </p:val>
                                        </p:tav>
                                      </p:tavLst>
                                    </p:anim>
                                    <p:anim calcmode="lin" valueType="num">
                                      <p:cBhvr>
                                        <p:cTn id="19" dur="500" fill="hold"/>
                                        <p:tgtEl>
                                          <p:spTgt spid="98321"/>
                                        </p:tgtEl>
                                        <p:attrNameLst>
                                          <p:attrName>ppt_w</p:attrName>
                                        </p:attrNameLst>
                                      </p:cBhvr>
                                      <p:tavLst>
                                        <p:tav tm="0">
                                          <p:val>
                                            <p:fltVal val="0"/>
                                          </p:val>
                                        </p:tav>
                                        <p:tav tm="100000">
                                          <p:val>
                                            <p:strVal val="#ppt_w"/>
                                          </p:val>
                                        </p:tav>
                                      </p:tavLst>
                                    </p:anim>
                                    <p:anim calcmode="lin" valueType="num">
                                      <p:cBhvr>
                                        <p:cTn id="20" dur="500" fill="hold"/>
                                        <p:tgtEl>
                                          <p:spTgt spid="98321"/>
                                        </p:tgtEl>
                                        <p:attrNameLst>
                                          <p:attrName>ppt_h</p:attrName>
                                        </p:attrNameLst>
                                      </p:cBhvr>
                                      <p:tavLst>
                                        <p:tav tm="0">
                                          <p:val>
                                            <p:strVal val="#ppt_h"/>
                                          </p:val>
                                        </p:tav>
                                        <p:tav tm="100000">
                                          <p:val>
                                            <p:strVal val="#ppt_h"/>
                                          </p:val>
                                        </p:tav>
                                      </p:tavLst>
                                    </p:anim>
                                  </p:childTnLst>
                                </p:cTn>
                              </p:par>
                            </p:childTnLst>
                          </p:cTn>
                        </p:par>
                        <p:par>
                          <p:cTn id="21" fill="hold">
                            <p:stCondLst>
                              <p:cond delay="1500"/>
                            </p:stCondLst>
                            <p:childTnLst>
                              <p:par>
                                <p:cTn id="22" presetID="18" presetClass="entr" presetSubtype="3" fill="hold" grpId="0" nodeType="afterEffect">
                                  <p:stCondLst>
                                    <p:cond delay="0"/>
                                  </p:stCondLst>
                                  <p:childTnLst>
                                    <p:set>
                                      <p:cBhvr>
                                        <p:cTn id="23" dur="1" fill="hold">
                                          <p:stCondLst>
                                            <p:cond delay="0"/>
                                          </p:stCondLst>
                                        </p:cTn>
                                        <p:tgtEl>
                                          <p:spTgt spid="98332"/>
                                        </p:tgtEl>
                                        <p:attrNameLst>
                                          <p:attrName>style.visibility</p:attrName>
                                        </p:attrNameLst>
                                      </p:cBhvr>
                                      <p:to>
                                        <p:strVal val="visible"/>
                                      </p:to>
                                    </p:set>
                                    <p:animEffect transition="in" filter="strips(upRight)">
                                      <p:cBhvr>
                                        <p:cTn id="24" dur="500"/>
                                        <p:tgtEl>
                                          <p:spTgt spid="98332"/>
                                        </p:tgtEl>
                                      </p:cBhvr>
                                    </p:animEffect>
                                  </p:childTnLst>
                                </p:cTn>
                              </p:par>
                            </p:childTnLst>
                          </p:cTn>
                        </p:par>
                        <p:par>
                          <p:cTn id="25" fill="hold">
                            <p:stCondLst>
                              <p:cond delay="2000"/>
                            </p:stCondLst>
                            <p:childTnLst>
                              <p:par>
                                <p:cTn id="26" presetID="23" presetClass="entr" presetSubtype="272" fill="hold" nodeType="afterEffect">
                                  <p:stCondLst>
                                    <p:cond delay="0"/>
                                  </p:stCondLst>
                                  <p:childTnLst>
                                    <p:set>
                                      <p:cBhvr>
                                        <p:cTn id="27" dur="1" fill="hold">
                                          <p:stCondLst>
                                            <p:cond delay="0"/>
                                          </p:stCondLst>
                                        </p:cTn>
                                        <p:tgtEl>
                                          <p:spTgt spid="98334"/>
                                        </p:tgtEl>
                                        <p:attrNameLst>
                                          <p:attrName>style.visibility</p:attrName>
                                        </p:attrNameLst>
                                      </p:cBhvr>
                                      <p:to>
                                        <p:strVal val="visible"/>
                                      </p:to>
                                    </p:set>
                                    <p:anim calcmode="lin" valueType="num">
                                      <p:cBhvr>
                                        <p:cTn id="28" dur="500" fill="hold"/>
                                        <p:tgtEl>
                                          <p:spTgt spid="98334"/>
                                        </p:tgtEl>
                                        <p:attrNameLst>
                                          <p:attrName>ppt_w</p:attrName>
                                        </p:attrNameLst>
                                      </p:cBhvr>
                                      <p:tavLst>
                                        <p:tav tm="0">
                                          <p:val>
                                            <p:strVal val="2/3*#ppt_w"/>
                                          </p:val>
                                        </p:tav>
                                        <p:tav tm="100000">
                                          <p:val>
                                            <p:strVal val="#ppt_w"/>
                                          </p:val>
                                        </p:tav>
                                      </p:tavLst>
                                    </p:anim>
                                    <p:anim calcmode="lin" valueType="num">
                                      <p:cBhvr>
                                        <p:cTn id="29" dur="500" fill="hold"/>
                                        <p:tgtEl>
                                          <p:spTgt spid="98334"/>
                                        </p:tgtEl>
                                        <p:attrNameLst>
                                          <p:attrName>ppt_h</p:attrName>
                                        </p:attrNameLst>
                                      </p:cBhvr>
                                      <p:tavLst>
                                        <p:tav tm="0">
                                          <p:val>
                                            <p:strVal val="2/3*#ppt_h"/>
                                          </p:val>
                                        </p:tav>
                                        <p:tav tm="100000">
                                          <p:val>
                                            <p:strVal val="#ppt_h"/>
                                          </p:val>
                                        </p:tav>
                                      </p:tavLst>
                                    </p:anim>
                                  </p:childTnLst>
                                </p:cTn>
                              </p:par>
                            </p:childTnLst>
                          </p:cTn>
                        </p:par>
                        <p:par>
                          <p:cTn id="30" fill="hold">
                            <p:stCondLst>
                              <p:cond delay="2500"/>
                            </p:stCondLst>
                            <p:childTnLst>
                              <p:par>
                                <p:cTn id="31" presetID="1" presetClass="entr" presetSubtype="0" fill="hold" grpId="0" nodeType="afterEffect">
                                  <p:stCondLst>
                                    <p:cond delay="0"/>
                                  </p:stCondLst>
                                  <p:childTnLst>
                                    <p:set>
                                      <p:cBhvr>
                                        <p:cTn id="32" dur="1" fill="hold">
                                          <p:stCondLst>
                                            <p:cond delay="249"/>
                                          </p:stCondLst>
                                        </p:cTn>
                                        <p:tgtEl>
                                          <p:spTgt spid="983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21" grpId="0" animBg="1"/>
      <p:bldP spid="98332" grpId="0" animBg="1"/>
      <p:bldP spid="9834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65" name="AutoShape 37"/>
          <p:cNvSpPr>
            <a:spLocks noChangeArrowheads="1"/>
          </p:cNvSpPr>
          <p:nvPr/>
        </p:nvSpPr>
        <p:spPr bwMode="auto">
          <a:xfrm rot="13089292">
            <a:off x="4572000" y="2514600"/>
            <a:ext cx="668338" cy="1425575"/>
          </a:xfrm>
          <a:prstGeom prst="can">
            <a:avLst>
              <a:gd name="adj" fmla="val 24441"/>
            </a:avLst>
          </a:prstGeom>
          <a:solidFill>
            <a:schemeClr val="bg2"/>
          </a:solidFill>
          <a:ln w="9525">
            <a:solidFill>
              <a:schemeClr val="tx1"/>
            </a:solidFill>
            <a:round/>
            <a:headEnd/>
            <a:tailEnd/>
          </a:ln>
          <a:effectLst/>
        </p:spPr>
        <p:txBody>
          <a:bodyPr rot="10800000" wrap="none" anchor="ctr"/>
          <a:lstStyle/>
          <a:p>
            <a:endParaRPr lang="es-MX"/>
          </a:p>
        </p:txBody>
      </p:sp>
      <p:sp>
        <p:nvSpPr>
          <p:cNvPr id="99330" name="Freeform 2"/>
          <p:cNvSpPr>
            <a:spLocks/>
          </p:cNvSpPr>
          <p:nvPr/>
        </p:nvSpPr>
        <p:spPr bwMode="auto">
          <a:xfrm>
            <a:off x="3322638" y="2662238"/>
            <a:ext cx="4475162" cy="2609850"/>
          </a:xfrm>
          <a:custGeom>
            <a:avLst/>
            <a:gdLst/>
            <a:ahLst/>
            <a:cxnLst>
              <a:cxn ang="0">
                <a:pos x="0" y="308"/>
              </a:cxn>
              <a:cxn ang="0">
                <a:pos x="95" y="272"/>
              </a:cxn>
              <a:cxn ang="0">
                <a:pos x="336" y="271"/>
              </a:cxn>
              <a:cxn ang="0">
                <a:pos x="1152" y="15"/>
              </a:cxn>
              <a:cxn ang="0">
                <a:pos x="1303" y="361"/>
              </a:cxn>
              <a:cxn ang="0">
                <a:pos x="1152" y="747"/>
              </a:cxn>
              <a:cxn ang="0">
                <a:pos x="336" y="491"/>
              </a:cxn>
              <a:cxn ang="0">
                <a:pos x="101" y="491"/>
              </a:cxn>
              <a:cxn ang="0">
                <a:pos x="0" y="454"/>
              </a:cxn>
              <a:cxn ang="0">
                <a:pos x="0" y="308"/>
              </a:cxn>
            </a:cxnLst>
            <a:rect l="0" t="0" r="r" b="b"/>
            <a:pathLst>
              <a:path w="1313" h="768">
                <a:moveTo>
                  <a:pt x="0" y="308"/>
                </a:moveTo>
                <a:cubicBezTo>
                  <a:pt x="16" y="278"/>
                  <a:pt x="53" y="272"/>
                  <a:pt x="95" y="272"/>
                </a:cubicBezTo>
                <a:cubicBezTo>
                  <a:pt x="137" y="272"/>
                  <a:pt x="179" y="270"/>
                  <a:pt x="336" y="271"/>
                </a:cubicBezTo>
                <a:cubicBezTo>
                  <a:pt x="517" y="272"/>
                  <a:pt x="991" y="0"/>
                  <a:pt x="1152" y="15"/>
                </a:cubicBezTo>
                <a:cubicBezTo>
                  <a:pt x="1313" y="30"/>
                  <a:pt x="1303" y="239"/>
                  <a:pt x="1303" y="361"/>
                </a:cubicBezTo>
                <a:cubicBezTo>
                  <a:pt x="1303" y="483"/>
                  <a:pt x="1313" y="725"/>
                  <a:pt x="1152" y="747"/>
                </a:cubicBezTo>
                <a:cubicBezTo>
                  <a:pt x="991" y="768"/>
                  <a:pt x="511" y="534"/>
                  <a:pt x="336" y="491"/>
                </a:cubicBezTo>
                <a:cubicBezTo>
                  <a:pt x="183" y="491"/>
                  <a:pt x="131" y="491"/>
                  <a:pt x="101" y="491"/>
                </a:cubicBezTo>
                <a:cubicBezTo>
                  <a:pt x="71" y="491"/>
                  <a:pt x="16" y="485"/>
                  <a:pt x="0" y="454"/>
                </a:cubicBezTo>
                <a:lnTo>
                  <a:pt x="0" y="308"/>
                </a:lnTo>
                <a:close/>
              </a:path>
            </a:pathLst>
          </a:custGeom>
          <a:solidFill>
            <a:srgbClr val="CCECFF">
              <a:alpha val="50000"/>
            </a:srgbClr>
          </a:solidFill>
          <a:ln w="9525" cap="flat" cmpd="sng">
            <a:solidFill>
              <a:schemeClr val="tx1"/>
            </a:solidFill>
            <a:prstDash val="solid"/>
            <a:round/>
            <a:headEnd/>
            <a:tailEnd/>
          </a:ln>
          <a:effectLst/>
        </p:spPr>
        <p:txBody>
          <a:bodyPr wrap="none" anchor="ctr"/>
          <a:lstStyle/>
          <a:p>
            <a:endParaRPr lang="es-MX"/>
          </a:p>
        </p:txBody>
      </p:sp>
      <p:sp>
        <p:nvSpPr>
          <p:cNvPr id="99331" name="AutoShape 3"/>
          <p:cNvSpPr>
            <a:spLocks noChangeArrowheads="1"/>
          </p:cNvSpPr>
          <p:nvPr/>
        </p:nvSpPr>
        <p:spPr bwMode="auto">
          <a:xfrm>
            <a:off x="1290638" y="3559175"/>
            <a:ext cx="2127250" cy="815975"/>
          </a:xfrm>
          <a:prstGeom prst="flowChartTerminator">
            <a:avLst/>
          </a:prstGeom>
          <a:solidFill>
            <a:srgbClr val="CCECFF">
              <a:alpha val="50000"/>
            </a:srgbClr>
          </a:solidFill>
          <a:ln w="9525">
            <a:solidFill>
              <a:schemeClr val="tx1"/>
            </a:solidFill>
            <a:miter lim="800000"/>
            <a:headEnd/>
            <a:tailEnd/>
          </a:ln>
          <a:effectLst/>
        </p:spPr>
        <p:txBody>
          <a:bodyPr wrap="none" anchor="ctr"/>
          <a:lstStyle/>
          <a:p>
            <a:endParaRPr lang="es-MX"/>
          </a:p>
        </p:txBody>
      </p:sp>
      <p:sp>
        <p:nvSpPr>
          <p:cNvPr id="99332" name="Line 4"/>
          <p:cNvSpPr>
            <a:spLocks noChangeShapeType="1"/>
          </p:cNvSpPr>
          <p:nvPr/>
        </p:nvSpPr>
        <p:spPr bwMode="auto">
          <a:xfrm flipV="1">
            <a:off x="1787525" y="2967038"/>
            <a:ext cx="0" cy="747712"/>
          </a:xfrm>
          <a:prstGeom prst="line">
            <a:avLst/>
          </a:prstGeom>
          <a:noFill/>
          <a:ln w="25400">
            <a:solidFill>
              <a:schemeClr val="tx1"/>
            </a:solidFill>
            <a:round/>
            <a:headEnd/>
            <a:tailEnd/>
          </a:ln>
          <a:effectLst/>
        </p:spPr>
        <p:txBody>
          <a:bodyPr wrap="none" anchor="ctr"/>
          <a:lstStyle/>
          <a:p>
            <a:endParaRPr lang="es-MX"/>
          </a:p>
        </p:txBody>
      </p:sp>
      <p:sp>
        <p:nvSpPr>
          <p:cNvPr id="99333" name="Line 5"/>
          <p:cNvSpPr>
            <a:spLocks noChangeShapeType="1"/>
          </p:cNvSpPr>
          <p:nvPr/>
        </p:nvSpPr>
        <p:spPr bwMode="auto">
          <a:xfrm flipV="1">
            <a:off x="2740025" y="2933700"/>
            <a:ext cx="0" cy="774700"/>
          </a:xfrm>
          <a:prstGeom prst="line">
            <a:avLst/>
          </a:prstGeom>
          <a:noFill/>
          <a:ln w="25400">
            <a:solidFill>
              <a:schemeClr val="tx1"/>
            </a:solidFill>
            <a:round/>
            <a:headEnd/>
            <a:tailEnd/>
          </a:ln>
          <a:effectLst/>
        </p:spPr>
        <p:txBody>
          <a:bodyPr wrap="none" anchor="ctr"/>
          <a:lstStyle/>
          <a:p>
            <a:endParaRPr lang="es-MX"/>
          </a:p>
        </p:txBody>
      </p:sp>
      <p:sp>
        <p:nvSpPr>
          <p:cNvPr id="99334" name="Oval 6"/>
          <p:cNvSpPr>
            <a:spLocks noChangeArrowheads="1"/>
          </p:cNvSpPr>
          <p:nvPr/>
        </p:nvSpPr>
        <p:spPr bwMode="auto">
          <a:xfrm>
            <a:off x="1706563" y="3702050"/>
            <a:ext cx="160337" cy="509588"/>
          </a:xfrm>
          <a:prstGeom prst="ellipse">
            <a:avLst/>
          </a:prstGeom>
          <a:solidFill>
            <a:srgbClr val="DDDDDD"/>
          </a:solidFill>
          <a:ln w="25400">
            <a:solidFill>
              <a:srgbClr val="848484"/>
            </a:solidFill>
            <a:round/>
            <a:headEnd/>
            <a:tailEnd/>
          </a:ln>
          <a:effectLst/>
        </p:spPr>
        <p:txBody>
          <a:bodyPr wrap="none" anchor="ctr"/>
          <a:lstStyle/>
          <a:p>
            <a:endParaRPr lang="es-MX"/>
          </a:p>
        </p:txBody>
      </p:sp>
      <p:grpSp>
        <p:nvGrpSpPr>
          <p:cNvPr id="99335" name="Group 7"/>
          <p:cNvGrpSpPr>
            <a:grpSpLocks/>
          </p:cNvGrpSpPr>
          <p:nvPr/>
        </p:nvGrpSpPr>
        <p:grpSpPr bwMode="auto">
          <a:xfrm>
            <a:off x="1625600" y="2463800"/>
            <a:ext cx="1295400" cy="584200"/>
            <a:chOff x="1024" y="1552"/>
            <a:chExt cx="816" cy="368"/>
          </a:xfrm>
        </p:grpSpPr>
        <p:sp>
          <p:nvSpPr>
            <p:cNvPr id="99336" name="Text Box 8"/>
            <p:cNvSpPr txBox="1">
              <a:spLocks noChangeArrowheads="1"/>
            </p:cNvSpPr>
            <p:nvPr/>
          </p:nvSpPr>
          <p:spPr bwMode="auto">
            <a:xfrm>
              <a:off x="1616" y="1632"/>
              <a:ext cx="224" cy="288"/>
            </a:xfrm>
            <a:prstGeom prst="rect">
              <a:avLst/>
            </a:prstGeom>
            <a:noFill/>
            <a:ln w="9525">
              <a:noFill/>
              <a:miter lim="800000"/>
              <a:headEnd/>
              <a:tailEnd/>
            </a:ln>
            <a:effectLst/>
          </p:spPr>
          <p:txBody>
            <a:bodyPr wrap="none">
              <a:spAutoFit/>
              <a:flatTx/>
            </a:bodyPr>
            <a:lstStyle/>
            <a:p>
              <a:r>
                <a:rPr lang="es-ES" b="1"/>
                <a:t>+</a:t>
              </a:r>
            </a:p>
          </p:txBody>
        </p:sp>
        <p:sp>
          <p:nvSpPr>
            <p:cNvPr id="99337" name="Text Box 9"/>
            <p:cNvSpPr txBox="1">
              <a:spLocks noChangeArrowheads="1"/>
            </p:cNvSpPr>
            <p:nvPr/>
          </p:nvSpPr>
          <p:spPr bwMode="auto">
            <a:xfrm>
              <a:off x="1024" y="1552"/>
              <a:ext cx="212" cy="288"/>
            </a:xfrm>
            <a:prstGeom prst="rect">
              <a:avLst/>
            </a:prstGeom>
            <a:noFill/>
            <a:ln w="9525">
              <a:noFill/>
              <a:miter lim="800000"/>
              <a:headEnd/>
              <a:tailEnd/>
            </a:ln>
            <a:effectLst/>
          </p:spPr>
          <p:txBody>
            <a:bodyPr wrap="none">
              <a:spAutoFit/>
              <a:flatTx/>
            </a:bodyPr>
            <a:lstStyle/>
            <a:p>
              <a:r>
                <a:rPr lang="es-ES" b="1"/>
                <a:t>_</a:t>
              </a:r>
            </a:p>
          </p:txBody>
        </p:sp>
      </p:grpSp>
      <p:grpSp>
        <p:nvGrpSpPr>
          <p:cNvPr id="99338" name="Group 10"/>
          <p:cNvGrpSpPr>
            <a:grpSpLocks/>
          </p:cNvGrpSpPr>
          <p:nvPr/>
        </p:nvGrpSpPr>
        <p:grpSpPr bwMode="auto">
          <a:xfrm>
            <a:off x="1720850" y="3700463"/>
            <a:ext cx="990600" cy="515937"/>
            <a:chOff x="1084" y="2331"/>
            <a:chExt cx="624" cy="325"/>
          </a:xfrm>
        </p:grpSpPr>
        <p:sp>
          <p:nvSpPr>
            <p:cNvPr id="99339" name="Oval 11"/>
            <p:cNvSpPr>
              <a:spLocks noChangeArrowheads="1"/>
            </p:cNvSpPr>
            <p:nvPr/>
          </p:nvSpPr>
          <p:spPr bwMode="auto">
            <a:xfrm>
              <a:off x="1084" y="2331"/>
              <a:ext cx="101" cy="321"/>
            </a:xfrm>
            <a:prstGeom prst="ellipse">
              <a:avLst/>
            </a:prstGeom>
            <a:solidFill>
              <a:srgbClr val="66FF33"/>
            </a:solidFill>
            <a:ln w="9525">
              <a:solidFill>
                <a:srgbClr val="66FF33"/>
              </a:solidFill>
              <a:round/>
              <a:headEnd/>
              <a:tailEnd/>
            </a:ln>
            <a:effectLst/>
          </p:spPr>
          <p:txBody>
            <a:bodyPr wrap="none" anchor="ctr"/>
            <a:lstStyle/>
            <a:p>
              <a:endParaRPr lang="es-MX"/>
            </a:p>
          </p:txBody>
        </p:sp>
        <p:sp>
          <p:nvSpPr>
            <p:cNvPr id="99340" name="Rectangle 12"/>
            <p:cNvSpPr>
              <a:spLocks noChangeArrowheads="1"/>
            </p:cNvSpPr>
            <p:nvPr/>
          </p:nvSpPr>
          <p:spPr bwMode="auto">
            <a:xfrm>
              <a:off x="1144" y="2334"/>
              <a:ext cx="564" cy="322"/>
            </a:xfrm>
            <a:prstGeom prst="rect">
              <a:avLst/>
            </a:prstGeom>
            <a:solidFill>
              <a:srgbClr val="66FF33"/>
            </a:solidFill>
            <a:ln w="9525">
              <a:solidFill>
                <a:srgbClr val="66FF33"/>
              </a:solidFill>
              <a:miter lim="800000"/>
              <a:headEnd/>
              <a:tailEnd/>
            </a:ln>
            <a:effectLst/>
          </p:spPr>
          <p:txBody>
            <a:bodyPr wrap="none" anchor="ctr"/>
            <a:lstStyle/>
            <a:p>
              <a:endParaRPr lang="es-MX"/>
            </a:p>
          </p:txBody>
        </p:sp>
      </p:grpSp>
      <p:grpSp>
        <p:nvGrpSpPr>
          <p:cNvPr id="99341" name="Group 13"/>
          <p:cNvGrpSpPr>
            <a:grpSpLocks/>
          </p:cNvGrpSpPr>
          <p:nvPr/>
        </p:nvGrpSpPr>
        <p:grpSpPr bwMode="auto">
          <a:xfrm>
            <a:off x="2640013" y="3702050"/>
            <a:ext cx="184150" cy="509588"/>
            <a:chOff x="1248" y="1248"/>
            <a:chExt cx="54" cy="150"/>
          </a:xfrm>
        </p:grpSpPr>
        <p:sp>
          <p:nvSpPr>
            <p:cNvPr id="99342" name="Oval 14"/>
            <p:cNvSpPr>
              <a:spLocks noChangeArrowheads="1"/>
            </p:cNvSpPr>
            <p:nvPr/>
          </p:nvSpPr>
          <p:spPr bwMode="auto">
            <a:xfrm>
              <a:off x="1248" y="1248"/>
              <a:ext cx="47" cy="150"/>
            </a:xfrm>
            <a:prstGeom prst="ellipse">
              <a:avLst/>
            </a:prstGeom>
            <a:solidFill>
              <a:srgbClr val="DDDDDD"/>
            </a:solidFill>
            <a:ln w="25400">
              <a:solidFill>
                <a:srgbClr val="848484"/>
              </a:solidFill>
              <a:round/>
              <a:headEnd/>
              <a:tailEnd/>
            </a:ln>
            <a:effectLst/>
          </p:spPr>
          <p:txBody>
            <a:bodyPr wrap="none" anchor="ctr"/>
            <a:lstStyle/>
            <a:p>
              <a:endParaRPr lang="es-MX"/>
            </a:p>
          </p:txBody>
        </p:sp>
        <p:sp>
          <p:nvSpPr>
            <p:cNvPr id="99343" name="Oval 15"/>
            <p:cNvSpPr>
              <a:spLocks noChangeArrowheads="1"/>
            </p:cNvSpPr>
            <p:nvPr/>
          </p:nvSpPr>
          <p:spPr bwMode="auto">
            <a:xfrm>
              <a:off x="1255" y="1248"/>
              <a:ext cx="47" cy="150"/>
            </a:xfrm>
            <a:prstGeom prst="ellipse">
              <a:avLst/>
            </a:prstGeom>
            <a:solidFill>
              <a:srgbClr val="DDDDDD"/>
            </a:solidFill>
            <a:ln w="9525">
              <a:solidFill>
                <a:srgbClr val="848484"/>
              </a:solidFill>
              <a:round/>
              <a:headEnd/>
              <a:tailEnd/>
            </a:ln>
            <a:effectLst/>
          </p:spPr>
          <p:txBody>
            <a:bodyPr wrap="none" anchor="ctr"/>
            <a:lstStyle/>
            <a:p>
              <a:endParaRPr lang="es-MX"/>
            </a:p>
          </p:txBody>
        </p:sp>
      </p:grpSp>
      <p:sp>
        <p:nvSpPr>
          <p:cNvPr id="99344" name="Rectangle 16"/>
          <p:cNvSpPr>
            <a:spLocks noChangeArrowheads="1"/>
          </p:cNvSpPr>
          <p:nvPr/>
        </p:nvSpPr>
        <p:spPr bwMode="auto">
          <a:xfrm>
            <a:off x="2743200" y="3941763"/>
            <a:ext cx="17463" cy="39687"/>
          </a:xfrm>
          <a:prstGeom prst="rect">
            <a:avLst/>
          </a:prstGeom>
          <a:solidFill>
            <a:schemeClr val="folHlink"/>
          </a:solidFill>
          <a:ln w="6350">
            <a:solidFill>
              <a:schemeClr val="tx1"/>
            </a:solidFill>
            <a:miter lim="800000"/>
            <a:headEnd/>
            <a:tailEnd/>
          </a:ln>
          <a:effectLst/>
        </p:spPr>
        <p:txBody>
          <a:bodyPr wrap="none" anchor="ctr"/>
          <a:lstStyle/>
          <a:p>
            <a:endParaRPr lang="es-MX"/>
          </a:p>
        </p:txBody>
      </p:sp>
      <p:sp>
        <p:nvSpPr>
          <p:cNvPr id="99345" name="Line 17"/>
          <p:cNvSpPr>
            <a:spLocks noChangeShapeType="1"/>
          </p:cNvSpPr>
          <p:nvPr/>
        </p:nvSpPr>
        <p:spPr bwMode="auto">
          <a:xfrm flipH="1" flipV="1">
            <a:off x="2743200" y="3962400"/>
            <a:ext cx="654050" cy="0"/>
          </a:xfrm>
          <a:prstGeom prst="line">
            <a:avLst/>
          </a:prstGeom>
          <a:noFill/>
          <a:ln w="50800">
            <a:solidFill>
              <a:srgbClr val="66FF33"/>
            </a:solidFill>
            <a:round/>
            <a:headEnd/>
            <a:tailEnd/>
          </a:ln>
          <a:effectLst/>
        </p:spPr>
        <p:txBody>
          <a:bodyPr wrap="none" anchor="ctr"/>
          <a:lstStyle/>
          <a:p>
            <a:endParaRPr lang="es-MX"/>
          </a:p>
        </p:txBody>
      </p:sp>
      <p:grpSp>
        <p:nvGrpSpPr>
          <p:cNvPr id="99346" name="Group 18"/>
          <p:cNvGrpSpPr>
            <a:grpSpLocks/>
          </p:cNvGrpSpPr>
          <p:nvPr/>
        </p:nvGrpSpPr>
        <p:grpSpPr bwMode="auto">
          <a:xfrm>
            <a:off x="3246438" y="3702050"/>
            <a:ext cx="184150" cy="509588"/>
            <a:chOff x="1248" y="1248"/>
            <a:chExt cx="54" cy="150"/>
          </a:xfrm>
        </p:grpSpPr>
        <p:sp>
          <p:nvSpPr>
            <p:cNvPr id="99347" name="Oval 19"/>
            <p:cNvSpPr>
              <a:spLocks noChangeArrowheads="1"/>
            </p:cNvSpPr>
            <p:nvPr/>
          </p:nvSpPr>
          <p:spPr bwMode="auto">
            <a:xfrm>
              <a:off x="1248" y="1248"/>
              <a:ext cx="47" cy="150"/>
            </a:xfrm>
            <a:prstGeom prst="ellipse">
              <a:avLst/>
            </a:prstGeom>
            <a:solidFill>
              <a:srgbClr val="DDDDDD"/>
            </a:solidFill>
            <a:ln w="25400">
              <a:solidFill>
                <a:srgbClr val="848484"/>
              </a:solidFill>
              <a:round/>
              <a:headEnd/>
              <a:tailEnd/>
            </a:ln>
            <a:effectLst/>
          </p:spPr>
          <p:txBody>
            <a:bodyPr wrap="none" anchor="ctr"/>
            <a:lstStyle/>
            <a:p>
              <a:endParaRPr lang="es-MX"/>
            </a:p>
          </p:txBody>
        </p:sp>
        <p:sp>
          <p:nvSpPr>
            <p:cNvPr id="99348" name="Oval 20"/>
            <p:cNvSpPr>
              <a:spLocks noChangeArrowheads="1"/>
            </p:cNvSpPr>
            <p:nvPr/>
          </p:nvSpPr>
          <p:spPr bwMode="auto">
            <a:xfrm>
              <a:off x="1255" y="1248"/>
              <a:ext cx="47" cy="150"/>
            </a:xfrm>
            <a:prstGeom prst="ellipse">
              <a:avLst/>
            </a:prstGeom>
            <a:solidFill>
              <a:srgbClr val="DDDDDD"/>
            </a:solidFill>
            <a:ln w="9525">
              <a:solidFill>
                <a:srgbClr val="848484"/>
              </a:solidFill>
              <a:round/>
              <a:headEnd/>
              <a:tailEnd/>
            </a:ln>
            <a:effectLst/>
          </p:spPr>
          <p:txBody>
            <a:bodyPr wrap="none" anchor="ctr"/>
            <a:lstStyle/>
            <a:p>
              <a:endParaRPr lang="es-MX"/>
            </a:p>
          </p:txBody>
        </p:sp>
      </p:grpSp>
      <p:sp>
        <p:nvSpPr>
          <p:cNvPr id="99349" name="Rectangle 21"/>
          <p:cNvSpPr>
            <a:spLocks noChangeArrowheads="1"/>
          </p:cNvSpPr>
          <p:nvPr/>
        </p:nvSpPr>
        <p:spPr bwMode="auto">
          <a:xfrm>
            <a:off x="3352800" y="3943350"/>
            <a:ext cx="17463" cy="39688"/>
          </a:xfrm>
          <a:prstGeom prst="rect">
            <a:avLst/>
          </a:prstGeom>
          <a:solidFill>
            <a:schemeClr val="folHlink"/>
          </a:solidFill>
          <a:ln w="6350">
            <a:solidFill>
              <a:schemeClr val="tx1"/>
            </a:solidFill>
            <a:miter lim="800000"/>
            <a:headEnd/>
            <a:tailEnd/>
          </a:ln>
          <a:effectLst/>
        </p:spPr>
        <p:txBody>
          <a:bodyPr wrap="none" anchor="ctr"/>
          <a:lstStyle/>
          <a:p>
            <a:endParaRPr lang="es-MX"/>
          </a:p>
        </p:txBody>
      </p:sp>
      <p:grpSp>
        <p:nvGrpSpPr>
          <p:cNvPr id="99350" name="Group 22"/>
          <p:cNvGrpSpPr>
            <a:grpSpLocks/>
          </p:cNvGrpSpPr>
          <p:nvPr/>
        </p:nvGrpSpPr>
        <p:grpSpPr bwMode="auto">
          <a:xfrm>
            <a:off x="4038600" y="3248025"/>
            <a:ext cx="457200" cy="463550"/>
            <a:chOff x="1632" y="2998"/>
            <a:chExt cx="288" cy="292"/>
          </a:xfrm>
        </p:grpSpPr>
        <p:sp>
          <p:nvSpPr>
            <p:cNvPr id="99351" name="AutoShape 23"/>
            <p:cNvSpPr>
              <a:spLocks noChangeArrowheads="1"/>
            </p:cNvSpPr>
            <p:nvPr/>
          </p:nvSpPr>
          <p:spPr bwMode="auto">
            <a:xfrm>
              <a:off x="1632" y="3242"/>
              <a:ext cx="288" cy="48"/>
            </a:xfrm>
            <a:prstGeom prst="parallelogram">
              <a:avLst>
                <a:gd name="adj" fmla="val 131250"/>
              </a:avLst>
            </a:prstGeom>
            <a:solidFill>
              <a:srgbClr val="848484"/>
            </a:solidFill>
            <a:ln w="9525">
              <a:solidFill>
                <a:schemeClr val="tx1"/>
              </a:solidFill>
              <a:miter lim="800000"/>
              <a:headEnd/>
              <a:tailEnd/>
            </a:ln>
            <a:effectLst/>
          </p:spPr>
          <p:txBody>
            <a:bodyPr wrap="none" anchor="ctr"/>
            <a:lstStyle/>
            <a:p>
              <a:endParaRPr lang="es-MX"/>
            </a:p>
          </p:txBody>
        </p:sp>
        <p:sp>
          <p:nvSpPr>
            <p:cNvPr id="99352" name="Line 24"/>
            <p:cNvSpPr>
              <a:spLocks noChangeShapeType="1"/>
            </p:cNvSpPr>
            <p:nvPr/>
          </p:nvSpPr>
          <p:spPr bwMode="auto">
            <a:xfrm flipV="1">
              <a:off x="1770" y="2998"/>
              <a:ext cx="0" cy="274"/>
            </a:xfrm>
            <a:prstGeom prst="line">
              <a:avLst/>
            </a:prstGeom>
            <a:noFill/>
            <a:ln w="25400">
              <a:solidFill>
                <a:schemeClr val="tx1"/>
              </a:solidFill>
              <a:round/>
              <a:headEnd/>
              <a:tailEnd/>
            </a:ln>
            <a:effectLst/>
          </p:spPr>
          <p:txBody>
            <a:bodyPr wrap="none" anchor="ctr"/>
            <a:lstStyle/>
            <a:p>
              <a:endParaRPr lang="es-MX"/>
            </a:p>
          </p:txBody>
        </p:sp>
      </p:grpSp>
      <p:grpSp>
        <p:nvGrpSpPr>
          <p:cNvPr id="99353" name="Group 25"/>
          <p:cNvGrpSpPr>
            <a:grpSpLocks/>
          </p:cNvGrpSpPr>
          <p:nvPr/>
        </p:nvGrpSpPr>
        <p:grpSpPr bwMode="auto">
          <a:xfrm>
            <a:off x="4038600" y="4210050"/>
            <a:ext cx="457200" cy="482600"/>
            <a:chOff x="2448" y="2658"/>
            <a:chExt cx="288" cy="304"/>
          </a:xfrm>
        </p:grpSpPr>
        <p:sp>
          <p:nvSpPr>
            <p:cNvPr id="99354" name="Line 26"/>
            <p:cNvSpPr>
              <a:spLocks noChangeShapeType="1"/>
            </p:cNvSpPr>
            <p:nvPr/>
          </p:nvSpPr>
          <p:spPr bwMode="auto">
            <a:xfrm flipV="1">
              <a:off x="2592" y="2688"/>
              <a:ext cx="0" cy="274"/>
            </a:xfrm>
            <a:prstGeom prst="line">
              <a:avLst/>
            </a:prstGeom>
            <a:noFill/>
            <a:ln w="25400">
              <a:solidFill>
                <a:schemeClr val="tx1"/>
              </a:solidFill>
              <a:round/>
              <a:headEnd/>
              <a:tailEnd/>
            </a:ln>
            <a:effectLst/>
          </p:spPr>
          <p:txBody>
            <a:bodyPr wrap="none" anchor="ctr"/>
            <a:lstStyle/>
            <a:p>
              <a:endParaRPr lang="es-MX"/>
            </a:p>
          </p:txBody>
        </p:sp>
        <p:sp>
          <p:nvSpPr>
            <p:cNvPr id="99355" name="AutoShape 27"/>
            <p:cNvSpPr>
              <a:spLocks noChangeArrowheads="1"/>
            </p:cNvSpPr>
            <p:nvPr/>
          </p:nvSpPr>
          <p:spPr bwMode="auto">
            <a:xfrm>
              <a:off x="2448" y="2658"/>
              <a:ext cx="288" cy="48"/>
            </a:xfrm>
            <a:prstGeom prst="parallelogram">
              <a:avLst>
                <a:gd name="adj" fmla="val 131250"/>
              </a:avLst>
            </a:prstGeom>
            <a:solidFill>
              <a:srgbClr val="848484"/>
            </a:solidFill>
            <a:ln w="9525">
              <a:solidFill>
                <a:schemeClr val="tx1"/>
              </a:solidFill>
              <a:miter lim="800000"/>
              <a:headEnd/>
              <a:tailEnd/>
            </a:ln>
            <a:effectLst/>
          </p:spPr>
          <p:txBody>
            <a:bodyPr wrap="none" anchor="ctr"/>
            <a:lstStyle/>
            <a:p>
              <a:endParaRPr lang="es-MX"/>
            </a:p>
          </p:txBody>
        </p:sp>
      </p:grpSp>
      <p:sp>
        <p:nvSpPr>
          <p:cNvPr id="99357" name="Freeform 29"/>
          <p:cNvSpPr>
            <a:spLocks/>
          </p:cNvSpPr>
          <p:nvPr/>
        </p:nvSpPr>
        <p:spPr bwMode="auto">
          <a:xfrm>
            <a:off x="6910388" y="2590800"/>
            <a:ext cx="941387" cy="2743200"/>
          </a:xfrm>
          <a:custGeom>
            <a:avLst/>
            <a:gdLst/>
            <a:ahLst/>
            <a:cxnLst>
              <a:cxn ang="0">
                <a:pos x="4" y="407"/>
              </a:cxn>
              <a:cxn ang="0">
                <a:pos x="60" y="48"/>
              </a:cxn>
              <a:cxn ang="0">
                <a:pos x="228" y="120"/>
              </a:cxn>
              <a:cxn ang="0">
                <a:pos x="274" y="393"/>
              </a:cxn>
              <a:cxn ang="0">
                <a:pos x="237" y="647"/>
              </a:cxn>
              <a:cxn ang="0">
                <a:pos x="64" y="767"/>
              </a:cxn>
              <a:cxn ang="0">
                <a:pos x="4" y="407"/>
              </a:cxn>
            </a:cxnLst>
            <a:rect l="0" t="0" r="r" b="b"/>
            <a:pathLst>
              <a:path w="276" h="807">
                <a:moveTo>
                  <a:pt x="4" y="407"/>
                </a:moveTo>
                <a:cubicBezTo>
                  <a:pt x="7" y="285"/>
                  <a:pt x="28" y="89"/>
                  <a:pt x="60" y="48"/>
                </a:cubicBezTo>
                <a:cubicBezTo>
                  <a:pt x="97" y="0"/>
                  <a:pt x="200" y="65"/>
                  <a:pt x="228" y="120"/>
                </a:cubicBezTo>
                <a:cubicBezTo>
                  <a:pt x="256" y="175"/>
                  <a:pt x="272" y="320"/>
                  <a:pt x="274" y="393"/>
                </a:cubicBezTo>
                <a:cubicBezTo>
                  <a:pt x="276" y="466"/>
                  <a:pt x="266" y="575"/>
                  <a:pt x="237" y="647"/>
                </a:cubicBezTo>
                <a:cubicBezTo>
                  <a:pt x="208" y="719"/>
                  <a:pt x="103" y="807"/>
                  <a:pt x="64" y="767"/>
                </a:cubicBezTo>
                <a:cubicBezTo>
                  <a:pt x="25" y="727"/>
                  <a:pt x="0" y="504"/>
                  <a:pt x="4" y="407"/>
                </a:cubicBezTo>
                <a:close/>
              </a:path>
            </a:pathLst>
          </a:custGeom>
          <a:solidFill>
            <a:srgbClr val="B2B2B2"/>
          </a:solidFill>
          <a:ln w="9525" cap="flat" cmpd="sng">
            <a:solidFill>
              <a:schemeClr val="tx1"/>
            </a:solidFill>
            <a:prstDash val="solid"/>
            <a:round/>
            <a:headEnd/>
            <a:tailEnd/>
          </a:ln>
          <a:effectLst/>
        </p:spPr>
        <p:txBody>
          <a:bodyPr wrap="none" anchor="ctr"/>
          <a:lstStyle/>
          <a:p>
            <a:endParaRPr lang="es-MX"/>
          </a:p>
        </p:txBody>
      </p:sp>
      <p:sp>
        <p:nvSpPr>
          <p:cNvPr id="99362" name="Text Box 34"/>
          <p:cNvSpPr txBox="1">
            <a:spLocks noChangeArrowheads="1"/>
          </p:cNvSpPr>
          <p:nvPr/>
        </p:nvSpPr>
        <p:spPr bwMode="auto">
          <a:xfrm>
            <a:off x="4076700" y="2876550"/>
            <a:ext cx="355600" cy="457200"/>
          </a:xfrm>
          <a:prstGeom prst="rect">
            <a:avLst/>
          </a:prstGeom>
          <a:noFill/>
          <a:ln w="9525">
            <a:noFill/>
            <a:miter lim="800000"/>
            <a:headEnd/>
            <a:tailEnd/>
          </a:ln>
          <a:effectLst/>
        </p:spPr>
        <p:txBody>
          <a:bodyPr wrap="none">
            <a:spAutoFit/>
            <a:flatTx/>
          </a:bodyPr>
          <a:lstStyle/>
          <a:p>
            <a:r>
              <a:rPr lang="es-ES" b="1"/>
              <a:t>+</a:t>
            </a:r>
          </a:p>
        </p:txBody>
      </p:sp>
      <p:sp>
        <p:nvSpPr>
          <p:cNvPr id="99363" name="Text Box 35"/>
          <p:cNvSpPr txBox="1">
            <a:spLocks noChangeArrowheads="1"/>
          </p:cNvSpPr>
          <p:nvPr/>
        </p:nvSpPr>
        <p:spPr bwMode="auto">
          <a:xfrm>
            <a:off x="4102100" y="4381500"/>
            <a:ext cx="336550" cy="457200"/>
          </a:xfrm>
          <a:prstGeom prst="rect">
            <a:avLst/>
          </a:prstGeom>
          <a:noFill/>
          <a:ln w="9525">
            <a:noFill/>
            <a:miter lim="800000"/>
            <a:headEnd/>
            <a:tailEnd/>
          </a:ln>
          <a:effectLst/>
        </p:spPr>
        <p:txBody>
          <a:bodyPr wrap="none">
            <a:spAutoFit/>
            <a:flatTx/>
          </a:bodyPr>
          <a:lstStyle/>
          <a:p>
            <a:r>
              <a:rPr lang="es-ES" b="1"/>
              <a:t>_</a:t>
            </a:r>
          </a:p>
        </p:txBody>
      </p:sp>
      <p:sp>
        <p:nvSpPr>
          <p:cNvPr id="99364" name="Line 36"/>
          <p:cNvSpPr>
            <a:spLocks noChangeShapeType="1"/>
          </p:cNvSpPr>
          <p:nvPr/>
        </p:nvSpPr>
        <p:spPr bwMode="auto">
          <a:xfrm flipH="1" flipV="1">
            <a:off x="3352800" y="3962400"/>
            <a:ext cx="762000" cy="0"/>
          </a:xfrm>
          <a:prstGeom prst="line">
            <a:avLst/>
          </a:prstGeom>
          <a:noFill/>
          <a:ln w="50800">
            <a:solidFill>
              <a:srgbClr val="66FF33"/>
            </a:solidFill>
            <a:round/>
            <a:headEnd/>
            <a:tailEnd/>
          </a:ln>
          <a:effectLst/>
        </p:spPr>
        <p:txBody>
          <a:bodyPr wrap="none" anchor="ctr"/>
          <a:lstStyle/>
          <a:p>
            <a:endParaRPr lang="es-MX"/>
          </a:p>
        </p:txBody>
      </p:sp>
      <p:sp>
        <p:nvSpPr>
          <p:cNvPr id="99366" name="Text Box 38"/>
          <p:cNvSpPr txBox="1">
            <a:spLocks noChangeArrowheads="1"/>
          </p:cNvSpPr>
          <p:nvPr/>
        </p:nvSpPr>
        <p:spPr bwMode="auto">
          <a:xfrm rot="1989754">
            <a:off x="4470400" y="3438525"/>
            <a:ext cx="395288" cy="244475"/>
          </a:xfrm>
          <a:prstGeom prst="rect">
            <a:avLst/>
          </a:prstGeom>
          <a:noFill/>
          <a:ln w="9525">
            <a:noFill/>
            <a:miter lim="800000"/>
            <a:headEnd/>
            <a:tailEnd/>
          </a:ln>
          <a:effectLst/>
        </p:spPr>
        <p:txBody>
          <a:bodyPr wrap="none">
            <a:spAutoFit/>
            <a:flatTx/>
          </a:bodyPr>
          <a:lstStyle/>
          <a:p>
            <a:r>
              <a:rPr lang="es-ES" sz="1000" b="1">
                <a:latin typeface="Arial" charset="0"/>
              </a:rPr>
              <a:t>Sur</a:t>
            </a:r>
          </a:p>
        </p:txBody>
      </p:sp>
      <p:sp>
        <p:nvSpPr>
          <p:cNvPr id="99371" name="AutoShape 43"/>
          <p:cNvSpPr>
            <a:spLocks noChangeArrowheads="1"/>
          </p:cNvSpPr>
          <p:nvPr/>
        </p:nvSpPr>
        <p:spPr bwMode="auto">
          <a:xfrm rot="13089292">
            <a:off x="3124200" y="4419600"/>
            <a:ext cx="668338" cy="1425575"/>
          </a:xfrm>
          <a:prstGeom prst="can">
            <a:avLst>
              <a:gd name="adj" fmla="val 24441"/>
            </a:avLst>
          </a:prstGeom>
          <a:solidFill>
            <a:schemeClr val="bg2"/>
          </a:solidFill>
          <a:ln w="9525">
            <a:solidFill>
              <a:schemeClr val="tx1"/>
            </a:solidFill>
            <a:round/>
            <a:headEnd/>
            <a:tailEnd/>
          </a:ln>
          <a:effectLst/>
        </p:spPr>
        <p:txBody>
          <a:bodyPr wrap="none" anchor="ctr"/>
          <a:lstStyle/>
          <a:p>
            <a:endParaRPr lang="es-MX"/>
          </a:p>
        </p:txBody>
      </p:sp>
      <p:sp>
        <p:nvSpPr>
          <p:cNvPr id="99372" name="Text Box 44"/>
          <p:cNvSpPr txBox="1">
            <a:spLocks noChangeArrowheads="1"/>
          </p:cNvSpPr>
          <p:nvPr/>
        </p:nvSpPr>
        <p:spPr bwMode="auto">
          <a:xfrm rot="1989754">
            <a:off x="3522663" y="4543425"/>
            <a:ext cx="515937" cy="244475"/>
          </a:xfrm>
          <a:prstGeom prst="rect">
            <a:avLst/>
          </a:prstGeom>
          <a:noFill/>
          <a:ln w="9525">
            <a:noFill/>
            <a:miter lim="800000"/>
            <a:headEnd/>
            <a:tailEnd/>
          </a:ln>
          <a:effectLst/>
        </p:spPr>
        <p:txBody>
          <a:bodyPr wrap="none">
            <a:spAutoFit/>
            <a:flatTx/>
          </a:bodyPr>
          <a:lstStyle/>
          <a:p>
            <a:r>
              <a:rPr lang="es-ES" sz="1000" b="1">
                <a:latin typeface="Arial" charset="0"/>
              </a:rPr>
              <a:t>Norte</a:t>
            </a:r>
          </a:p>
        </p:txBody>
      </p:sp>
      <p:sp>
        <p:nvSpPr>
          <p:cNvPr id="99373" name="Text Box 45"/>
          <p:cNvSpPr txBox="1">
            <a:spLocks noChangeArrowheads="1"/>
          </p:cNvSpPr>
          <p:nvPr/>
        </p:nvSpPr>
        <p:spPr bwMode="auto">
          <a:xfrm rot="1989754">
            <a:off x="3022600" y="5334000"/>
            <a:ext cx="395288" cy="244475"/>
          </a:xfrm>
          <a:prstGeom prst="rect">
            <a:avLst/>
          </a:prstGeom>
          <a:noFill/>
          <a:ln w="9525">
            <a:noFill/>
            <a:miter lim="800000"/>
            <a:headEnd/>
            <a:tailEnd/>
          </a:ln>
          <a:effectLst/>
        </p:spPr>
        <p:txBody>
          <a:bodyPr wrap="none">
            <a:spAutoFit/>
            <a:flatTx/>
          </a:bodyPr>
          <a:lstStyle/>
          <a:p>
            <a:r>
              <a:rPr lang="es-ES" sz="1000" b="1">
                <a:latin typeface="Arial" charset="0"/>
              </a:rPr>
              <a:t>Sur</a:t>
            </a:r>
          </a:p>
        </p:txBody>
      </p:sp>
      <p:sp>
        <p:nvSpPr>
          <p:cNvPr id="99374" name="Text Box 46"/>
          <p:cNvSpPr txBox="1">
            <a:spLocks noChangeArrowheads="1"/>
          </p:cNvSpPr>
          <p:nvPr/>
        </p:nvSpPr>
        <p:spPr bwMode="auto">
          <a:xfrm rot="1989754">
            <a:off x="4970463" y="2647950"/>
            <a:ext cx="515937" cy="244475"/>
          </a:xfrm>
          <a:prstGeom prst="rect">
            <a:avLst/>
          </a:prstGeom>
          <a:noFill/>
          <a:ln w="9525">
            <a:noFill/>
            <a:miter lim="800000"/>
            <a:headEnd/>
            <a:tailEnd/>
          </a:ln>
          <a:effectLst/>
        </p:spPr>
        <p:txBody>
          <a:bodyPr wrap="none">
            <a:spAutoFit/>
            <a:flatTx/>
          </a:bodyPr>
          <a:lstStyle/>
          <a:p>
            <a:r>
              <a:rPr lang="es-ES" sz="1000" b="1">
                <a:latin typeface="Arial" charset="0"/>
              </a:rPr>
              <a:t>Norte</a:t>
            </a:r>
          </a:p>
        </p:txBody>
      </p:sp>
      <p:sp>
        <p:nvSpPr>
          <p:cNvPr id="99375" name="Text Box 47"/>
          <p:cNvSpPr txBox="1">
            <a:spLocks noChangeArrowheads="1"/>
          </p:cNvSpPr>
          <p:nvPr/>
        </p:nvSpPr>
        <p:spPr bwMode="auto">
          <a:xfrm>
            <a:off x="4086225" y="3762375"/>
            <a:ext cx="311150" cy="396875"/>
          </a:xfrm>
          <a:prstGeom prst="rect">
            <a:avLst/>
          </a:prstGeom>
          <a:noFill/>
          <a:ln w="9525">
            <a:noFill/>
            <a:miter lim="800000"/>
            <a:headEnd/>
            <a:tailEnd/>
          </a:ln>
          <a:effectLst/>
        </p:spPr>
        <p:txBody>
          <a:bodyPr wrap="none">
            <a:spAutoFit/>
            <a:flatTx/>
          </a:bodyPr>
          <a:lstStyle/>
          <a:p>
            <a:r>
              <a:rPr lang="es-ES" sz="2000" b="1"/>
              <a:t>?</a:t>
            </a:r>
          </a:p>
        </p:txBody>
      </p:sp>
      <p:sp>
        <p:nvSpPr>
          <p:cNvPr id="99376" name="Text Box 48"/>
          <p:cNvSpPr txBox="1">
            <a:spLocks noChangeArrowheads="1"/>
          </p:cNvSpPr>
          <p:nvPr/>
        </p:nvSpPr>
        <p:spPr bwMode="auto">
          <a:xfrm>
            <a:off x="2922357" y="737300"/>
            <a:ext cx="3297699" cy="415498"/>
          </a:xfrm>
          <a:prstGeom prst="rect">
            <a:avLst/>
          </a:prstGeom>
          <a:noFill/>
          <a:ln w="9525">
            <a:noFill/>
            <a:miter lim="800000"/>
            <a:headEnd/>
            <a:tailEnd/>
          </a:ln>
          <a:effectLst/>
        </p:spPr>
        <p:txBody>
          <a:bodyPr wrap="none">
            <a:spAutoFit/>
            <a:flatTx/>
          </a:bodyPr>
          <a:lstStyle/>
          <a:p>
            <a:pPr>
              <a:spcBef>
                <a:spcPct val="50000"/>
              </a:spcBef>
            </a:pPr>
            <a:r>
              <a:rPr lang="es-ES" sz="2100" b="1" dirty="0">
                <a:solidFill>
                  <a:srgbClr val="000099"/>
                </a:solidFill>
                <a:latin typeface="Arial" charset="0"/>
              </a:rPr>
              <a:t>J. J. THOMSON  en 1897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99335"/>
                                        </p:tgtEl>
                                        <p:attrNameLst>
                                          <p:attrName>style.visibility</p:attrName>
                                        </p:attrNameLst>
                                      </p:cBhvr>
                                      <p:to>
                                        <p:strVal val="visible"/>
                                      </p:to>
                                    </p:set>
                                  </p:childTnLst>
                                </p:cTn>
                              </p:par>
                            </p:childTnLst>
                          </p:cTn>
                        </p:par>
                        <p:par>
                          <p:cTn id="7" fill="hold">
                            <p:stCondLst>
                              <p:cond delay="500"/>
                            </p:stCondLst>
                            <p:childTnLst>
                              <p:par>
                                <p:cTn id="8" presetID="17" presetClass="entr" presetSubtype="8" fill="hold" nodeType="afterEffect">
                                  <p:stCondLst>
                                    <p:cond delay="0"/>
                                  </p:stCondLst>
                                  <p:childTnLst>
                                    <p:set>
                                      <p:cBhvr>
                                        <p:cTn id="9" dur="1" fill="hold">
                                          <p:stCondLst>
                                            <p:cond delay="0"/>
                                          </p:stCondLst>
                                        </p:cTn>
                                        <p:tgtEl>
                                          <p:spTgt spid="99338"/>
                                        </p:tgtEl>
                                        <p:attrNameLst>
                                          <p:attrName>style.visibility</p:attrName>
                                        </p:attrNameLst>
                                      </p:cBhvr>
                                      <p:to>
                                        <p:strVal val="visible"/>
                                      </p:to>
                                    </p:set>
                                    <p:anim calcmode="lin" valueType="num">
                                      <p:cBhvr>
                                        <p:cTn id="10" dur="500" fill="hold"/>
                                        <p:tgtEl>
                                          <p:spTgt spid="99338"/>
                                        </p:tgtEl>
                                        <p:attrNameLst>
                                          <p:attrName>ppt_x</p:attrName>
                                        </p:attrNameLst>
                                      </p:cBhvr>
                                      <p:tavLst>
                                        <p:tav tm="0">
                                          <p:val>
                                            <p:strVal val="#ppt_x-#ppt_w/2"/>
                                          </p:val>
                                        </p:tav>
                                        <p:tav tm="100000">
                                          <p:val>
                                            <p:strVal val="#ppt_x"/>
                                          </p:val>
                                        </p:tav>
                                      </p:tavLst>
                                    </p:anim>
                                    <p:anim calcmode="lin" valueType="num">
                                      <p:cBhvr>
                                        <p:cTn id="11" dur="500" fill="hold"/>
                                        <p:tgtEl>
                                          <p:spTgt spid="99338"/>
                                        </p:tgtEl>
                                        <p:attrNameLst>
                                          <p:attrName>ppt_y</p:attrName>
                                        </p:attrNameLst>
                                      </p:cBhvr>
                                      <p:tavLst>
                                        <p:tav tm="0">
                                          <p:val>
                                            <p:strVal val="#ppt_y"/>
                                          </p:val>
                                        </p:tav>
                                        <p:tav tm="100000">
                                          <p:val>
                                            <p:strVal val="#ppt_y"/>
                                          </p:val>
                                        </p:tav>
                                      </p:tavLst>
                                    </p:anim>
                                    <p:anim calcmode="lin" valueType="num">
                                      <p:cBhvr>
                                        <p:cTn id="12" dur="500" fill="hold"/>
                                        <p:tgtEl>
                                          <p:spTgt spid="99338"/>
                                        </p:tgtEl>
                                        <p:attrNameLst>
                                          <p:attrName>ppt_w</p:attrName>
                                        </p:attrNameLst>
                                      </p:cBhvr>
                                      <p:tavLst>
                                        <p:tav tm="0">
                                          <p:val>
                                            <p:fltVal val="0"/>
                                          </p:val>
                                        </p:tav>
                                        <p:tav tm="100000">
                                          <p:val>
                                            <p:strVal val="#ppt_w"/>
                                          </p:val>
                                        </p:tav>
                                      </p:tavLst>
                                    </p:anim>
                                    <p:anim calcmode="lin" valueType="num">
                                      <p:cBhvr>
                                        <p:cTn id="13" dur="500" fill="hold"/>
                                        <p:tgtEl>
                                          <p:spTgt spid="99338"/>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8" fill="hold" grpId="0" nodeType="afterEffect">
                                  <p:stCondLst>
                                    <p:cond delay="0"/>
                                  </p:stCondLst>
                                  <p:childTnLst>
                                    <p:set>
                                      <p:cBhvr>
                                        <p:cTn id="16" dur="1" fill="hold">
                                          <p:stCondLst>
                                            <p:cond delay="0"/>
                                          </p:stCondLst>
                                        </p:cTn>
                                        <p:tgtEl>
                                          <p:spTgt spid="99345"/>
                                        </p:tgtEl>
                                        <p:attrNameLst>
                                          <p:attrName>style.visibility</p:attrName>
                                        </p:attrNameLst>
                                      </p:cBhvr>
                                      <p:to>
                                        <p:strVal val="visible"/>
                                      </p:to>
                                    </p:set>
                                    <p:anim calcmode="lin" valueType="num">
                                      <p:cBhvr>
                                        <p:cTn id="17" dur="500" fill="hold"/>
                                        <p:tgtEl>
                                          <p:spTgt spid="99345"/>
                                        </p:tgtEl>
                                        <p:attrNameLst>
                                          <p:attrName>ppt_x</p:attrName>
                                        </p:attrNameLst>
                                      </p:cBhvr>
                                      <p:tavLst>
                                        <p:tav tm="0">
                                          <p:val>
                                            <p:strVal val="#ppt_x-#ppt_w/2"/>
                                          </p:val>
                                        </p:tav>
                                        <p:tav tm="100000">
                                          <p:val>
                                            <p:strVal val="#ppt_x"/>
                                          </p:val>
                                        </p:tav>
                                      </p:tavLst>
                                    </p:anim>
                                    <p:anim calcmode="lin" valueType="num">
                                      <p:cBhvr>
                                        <p:cTn id="18" dur="500" fill="hold"/>
                                        <p:tgtEl>
                                          <p:spTgt spid="99345"/>
                                        </p:tgtEl>
                                        <p:attrNameLst>
                                          <p:attrName>ppt_y</p:attrName>
                                        </p:attrNameLst>
                                      </p:cBhvr>
                                      <p:tavLst>
                                        <p:tav tm="0">
                                          <p:val>
                                            <p:strVal val="#ppt_y"/>
                                          </p:val>
                                        </p:tav>
                                        <p:tav tm="100000">
                                          <p:val>
                                            <p:strVal val="#ppt_y"/>
                                          </p:val>
                                        </p:tav>
                                      </p:tavLst>
                                    </p:anim>
                                    <p:anim calcmode="lin" valueType="num">
                                      <p:cBhvr>
                                        <p:cTn id="19" dur="500" fill="hold"/>
                                        <p:tgtEl>
                                          <p:spTgt spid="99345"/>
                                        </p:tgtEl>
                                        <p:attrNameLst>
                                          <p:attrName>ppt_w</p:attrName>
                                        </p:attrNameLst>
                                      </p:cBhvr>
                                      <p:tavLst>
                                        <p:tav tm="0">
                                          <p:val>
                                            <p:fltVal val="0"/>
                                          </p:val>
                                        </p:tav>
                                        <p:tav tm="100000">
                                          <p:val>
                                            <p:strVal val="#ppt_w"/>
                                          </p:val>
                                        </p:tav>
                                      </p:tavLst>
                                    </p:anim>
                                    <p:anim calcmode="lin" valueType="num">
                                      <p:cBhvr>
                                        <p:cTn id="20" dur="500" fill="hold"/>
                                        <p:tgtEl>
                                          <p:spTgt spid="99345"/>
                                        </p:tgtEl>
                                        <p:attrNameLst>
                                          <p:attrName>ppt_h</p:attrName>
                                        </p:attrNameLst>
                                      </p:cBhvr>
                                      <p:tavLst>
                                        <p:tav tm="0">
                                          <p:val>
                                            <p:strVal val="#ppt_h"/>
                                          </p:val>
                                        </p:tav>
                                        <p:tav tm="100000">
                                          <p:val>
                                            <p:strVal val="#ppt_h"/>
                                          </p:val>
                                        </p:tav>
                                      </p:tavLst>
                                    </p:anim>
                                  </p:childTnLst>
                                </p:cTn>
                              </p:par>
                            </p:childTnLst>
                          </p:cTn>
                        </p:par>
                        <p:par>
                          <p:cTn id="21" fill="hold">
                            <p:stCondLst>
                              <p:cond delay="1500"/>
                            </p:stCondLst>
                            <p:childTnLst>
                              <p:par>
                                <p:cTn id="22" presetID="17" presetClass="entr" presetSubtype="8" fill="hold" grpId="0" nodeType="afterEffect">
                                  <p:stCondLst>
                                    <p:cond delay="0"/>
                                  </p:stCondLst>
                                  <p:childTnLst>
                                    <p:set>
                                      <p:cBhvr>
                                        <p:cTn id="23" dur="1" fill="hold">
                                          <p:stCondLst>
                                            <p:cond delay="0"/>
                                          </p:stCondLst>
                                        </p:cTn>
                                        <p:tgtEl>
                                          <p:spTgt spid="99364"/>
                                        </p:tgtEl>
                                        <p:attrNameLst>
                                          <p:attrName>style.visibility</p:attrName>
                                        </p:attrNameLst>
                                      </p:cBhvr>
                                      <p:to>
                                        <p:strVal val="visible"/>
                                      </p:to>
                                    </p:set>
                                    <p:anim calcmode="lin" valueType="num">
                                      <p:cBhvr>
                                        <p:cTn id="24" dur="500" fill="hold"/>
                                        <p:tgtEl>
                                          <p:spTgt spid="99364"/>
                                        </p:tgtEl>
                                        <p:attrNameLst>
                                          <p:attrName>ppt_x</p:attrName>
                                        </p:attrNameLst>
                                      </p:cBhvr>
                                      <p:tavLst>
                                        <p:tav tm="0">
                                          <p:val>
                                            <p:strVal val="#ppt_x-#ppt_w/2"/>
                                          </p:val>
                                        </p:tav>
                                        <p:tav tm="100000">
                                          <p:val>
                                            <p:strVal val="#ppt_x"/>
                                          </p:val>
                                        </p:tav>
                                      </p:tavLst>
                                    </p:anim>
                                    <p:anim calcmode="lin" valueType="num">
                                      <p:cBhvr>
                                        <p:cTn id="25" dur="500" fill="hold"/>
                                        <p:tgtEl>
                                          <p:spTgt spid="99364"/>
                                        </p:tgtEl>
                                        <p:attrNameLst>
                                          <p:attrName>ppt_y</p:attrName>
                                        </p:attrNameLst>
                                      </p:cBhvr>
                                      <p:tavLst>
                                        <p:tav tm="0">
                                          <p:val>
                                            <p:strVal val="#ppt_y"/>
                                          </p:val>
                                        </p:tav>
                                        <p:tav tm="100000">
                                          <p:val>
                                            <p:strVal val="#ppt_y"/>
                                          </p:val>
                                        </p:tav>
                                      </p:tavLst>
                                    </p:anim>
                                    <p:anim calcmode="lin" valueType="num">
                                      <p:cBhvr>
                                        <p:cTn id="26" dur="500" fill="hold"/>
                                        <p:tgtEl>
                                          <p:spTgt spid="99364"/>
                                        </p:tgtEl>
                                        <p:attrNameLst>
                                          <p:attrName>ppt_w</p:attrName>
                                        </p:attrNameLst>
                                      </p:cBhvr>
                                      <p:tavLst>
                                        <p:tav tm="0">
                                          <p:val>
                                            <p:fltVal val="0"/>
                                          </p:val>
                                        </p:tav>
                                        <p:tav tm="100000">
                                          <p:val>
                                            <p:strVal val="#ppt_w"/>
                                          </p:val>
                                        </p:tav>
                                      </p:tavLst>
                                    </p:anim>
                                    <p:anim calcmode="lin" valueType="num">
                                      <p:cBhvr>
                                        <p:cTn id="27" dur="500" fill="hold"/>
                                        <p:tgtEl>
                                          <p:spTgt spid="99364"/>
                                        </p:tgtEl>
                                        <p:attrNameLst>
                                          <p:attrName>ppt_h</p:attrName>
                                        </p:attrNameLst>
                                      </p:cBhvr>
                                      <p:tavLst>
                                        <p:tav tm="0">
                                          <p:val>
                                            <p:strVal val="#ppt_h"/>
                                          </p:val>
                                        </p:tav>
                                        <p:tav tm="100000">
                                          <p:val>
                                            <p:strVal val="#ppt_h"/>
                                          </p:val>
                                        </p:tav>
                                      </p:tavLst>
                                    </p:anim>
                                  </p:childTnLst>
                                </p:cTn>
                              </p:par>
                            </p:childTnLst>
                          </p:cTn>
                        </p:par>
                        <p:par>
                          <p:cTn id="28" fill="hold">
                            <p:stCondLst>
                              <p:cond delay="2000"/>
                            </p:stCondLst>
                            <p:childTnLst>
                              <p:par>
                                <p:cTn id="29" presetID="23" presetClass="entr" presetSubtype="32" fill="hold" grpId="0" nodeType="afterEffect">
                                  <p:stCondLst>
                                    <p:cond delay="0"/>
                                  </p:stCondLst>
                                  <p:childTnLst>
                                    <p:set>
                                      <p:cBhvr>
                                        <p:cTn id="30" dur="1" fill="hold">
                                          <p:stCondLst>
                                            <p:cond delay="0"/>
                                          </p:stCondLst>
                                        </p:cTn>
                                        <p:tgtEl>
                                          <p:spTgt spid="99375"/>
                                        </p:tgtEl>
                                        <p:attrNameLst>
                                          <p:attrName>style.visibility</p:attrName>
                                        </p:attrNameLst>
                                      </p:cBhvr>
                                      <p:to>
                                        <p:strVal val="visible"/>
                                      </p:to>
                                    </p:set>
                                    <p:anim calcmode="lin" valueType="num">
                                      <p:cBhvr>
                                        <p:cTn id="31" dur="500" fill="hold"/>
                                        <p:tgtEl>
                                          <p:spTgt spid="99375"/>
                                        </p:tgtEl>
                                        <p:attrNameLst>
                                          <p:attrName>ppt_w</p:attrName>
                                        </p:attrNameLst>
                                      </p:cBhvr>
                                      <p:tavLst>
                                        <p:tav tm="0">
                                          <p:val>
                                            <p:strVal val="4*#ppt_w"/>
                                          </p:val>
                                        </p:tav>
                                        <p:tav tm="100000">
                                          <p:val>
                                            <p:strVal val="#ppt_w"/>
                                          </p:val>
                                        </p:tav>
                                      </p:tavLst>
                                    </p:anim>
                                    <p:anim calcmode="lin" valueType="num">
                                      <p:cBhvr>
                                        <p:cTn id="32" dur="500" fill="hold"/>
                                        <p:tgtEl>
                                          <p:spTgt spid="99375"/>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45" grpId="0" animBg="1"/>
      <p:bldP spid="99364" grpId="0" animBg="1"/>
      <p:bldP spid="99375"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AutoShape 2"/>
          <p:cNvSpPr>
            <a:spLocks noChangeArrowheads="1"/>
          </p:cNvSpPr>
          <p:nvPr/>
        </p:nvSpPr>
        <p:spPr bwMode="auto">
          <a:xfrm rot="13089292">
            <a:off x="4572000" y="2514600"/>
            <a:ext cx="668338" cy="1425575"/>
          </a:xfrm>
          <a:prstGeom prst="can">
            <a:avLst>
              <a:gd name="adj" fmla="val 24441"/>
            </a:avLst>
          </a:prstGeom>
          <a:solidFill>
            <a:schemeClr val="bg2"/>
          </a:solidFill>
          <a:ln w="9525">
            <a:solidFill>
              <a:schemeClr val="tx1"/>
            </a:solidFill>
            <a:round/>
            <a:headEnd/>
            <a:tailEnd/>
          </a:ln>
          <a:effectLst/>
        </p:spPr>
        <p:txBody>
          <a:bodyPr rot="10800000" wrap="none" anchor="ctr"/>
          <a:lstStyle/>
          <a:p>
            <a:endParaRPr lang="es-MX"/>
          </a:p>
        </p:txBody>
      </p:sp>
      <p:sp>
        <p:nvSpPr>
          <p:cNvPr id="103427" name="Freeform 3"/>
          <p:cNvSpPr>
            <a:spLocks/>
          </p:cNvSpPr>
          <p:nvPr/>
        </p:nvSpPr>
        <p:spPr bwMode="auto">
          <a:xfrm>
            <a:off x="3322638" y="2662238"/>
            <a:ext cx="4475162" cy="2609850"/>
          </a:xfrm>
          <a:custGeom>
            <a:avLst/>
            <a:gdLst/>
            <a:ahLst/>
            <a:cxnLst>
              <a:cxn ang="0">
                <a:pos x="0" y="308"/>
              </a:cxn>
              <a:cxn ang="0">
                <a:pos x="95" y="272"/>
              </a:cxn>
              <a:cxn ang="0">
                <a:pos x="336" y="271"/>
              </a:cxn>
              <a:cxn ang="0">
                <a:pos x="1152" y="15"/>
              </a:cxn>
              <a:cxn ang="0">
                <a:pos x="1303" y="361"/>
              </a:cxn>
              <a:cxn ang="0">
                <a:pos x="1152" y="747"/>
              </a:cxn>
              <a:cxn ang="0">
                <a:pos x="336" y="491"/>
              </a:cxn>
              <a:cxn ang="0">
                <a:pos x="101" y="491"/>
              </a:cxn>
              <a:cxn ang="0">
                <a:pos x="0" y="454"/>
              </a:cxn>
              <a:cxn ang="0">
                <a:pos x="0" y="308"/>
              </a:cxn>
            </a:cxnLst>
            <a:rect l="0" t="0" r="r" b="b"/>
            <a:pathLst>
              <a:path w="1313" h="768">
                <a:moveTo>
                  <a:pt x="0" y="308"/>
                </a:moveTo>
                <a:cubicBezTo>
                  <a:pt x="16" y="278"/>
                  <a:pt x="53" y="272"/>
                  <a:pt x="95" y="272"/>
                </a:cubicBezTo>
                <a:cubicBezTo>
                  <a:pt x="137" y="272"/>
                  <a:pt x="179" y="270"/>
                  <a:pt x="336" y="271"/>
                </a:cubicBezTo>
                <a:cubicBezTo>
                  <a:pt x="517" y="272"/>
                  <a:pt x="991" y="0"/>
                  <a:pt x="1152" y="15"/>
                </a:cubicBezTo>
                <a:cubicBezTo>
                  <a:pt x="1313" y="30"/>
                  <a:pt x="1303" y="239"/>
                  <a:pt x="1303" y="361"/>
                </a:cubicBezTo>
                <a:cubicBezTo>
                  <a:pt x="1303" y="483"/>
                  <a:pt x="1313" y="725"/>
                  <a:pt x="1152" y="747"/>
                </a:cubicBezTo>
                <a:cubicBezTo>
                  <a:pt x="991" y="768"/>
                  <a:pt x="511" y="534"/>
                  <a:pt x="336" y="491"/>
                </a:cubicBezTo>
                <a:cubicBezTo>
                  <a:pt x="183" y="491"/>
                  <a:pt x="131" y="491"/>
                  <a:pt x="101" y="491"/>
                </a:cubicBezTo>
                <a:cubicBezTo>
                  <a:pt x="71" y="491"/>
                  <a:pt x="16" y="485"/>
                  <a:pt x="0" y="454"/>
                </a:cubicBezTo>
                <a:lnTo>
                  <a:pt x="0" y="308"/>
                </a:lnTo>
                <a:close/>
              </a:path>
            </a:pathLst>
          </a:custGeom>
          <a:solidFill>
            <a:srgbClr val="CCECFF">
              <a:alpha val="50000"/>
            </a:srgbClr>
          </a:solidFill>
          <a:ln w="9525" cap="flat" cmpd="sng">
            <a:solidFill>
              <a:schemeClr val="tx1"/>
            </a:solidFill>
            <a:prstDash val="solid"/>
            <a:round/>
            <a:headEnd/>
            <a:tailEnd/>
          </a:ln>
          <a:effectLst/>
        </p:spPr>
        <p:txBody>
          <a:bodyPr wrap="none" anchor="ctr"/>
          <a:lstStyle/>
          <a:p>
            <a:endParaRPr lang="es-MX"/>
          </a:p>
        </p:txBody>
      </p:sp>
      <p:sp>
        <p:nvSpPr>
          <p:cNvPr id="103428" name="AutoShape 4"/>
          <p:cNvSpPr>
            <a:spLocks noChangeArrowheads="1"/>
          </p:cNvSpPr>
          <p:nvPr/>
        </p:nvSpPr>
        <p:spPr bwMode="auto">
          <a:xfrm>
            <a:off x="1290638" y="3559175"/>
            <a:ext cx="2127250" cy="815975"/>
          </a:xfrm>
          <a:prstGeom prst="flowChartTerminator">
            <a:avLst/>
          </a:prstGeom>
          <a:solidFill>
            <a:srgbClr val="CCECFF">
              <a:alpha val="50000"/>
            </a:srgbClr>
          </a:solidFill>
          <a:ln w="9525">
            <a:solidFill>
              <a:schemeClr val="tx1"/>
            </a:solidFill>
            <a:miter lim="800000"/>
            <a:headEnd/>
            <a:tailEnd/>
          </a:ln>
          <a:effectLst/>
        </p:spPr>
        <p:txBody>
          <a:bodyPr wrap="none" anchor="ctr"/>
          <a:lstStyle/>
          <a:p>
            <a:endParaRPr lang="es-MX"/>
          </a:p>
        </p:txBody>
      </p:sp>
      <p:sp>
        <p:nvSpPr>
          <p:cNvPr id="103429" name="Line 5"/>
          <p:cNvSpPr>
            <a:spLocks noChangeShapeType="1"/>
          </p:cNvSpPr>
          <p:nvPr/>
        </p:nvSpPr>
        <p:spPr bwMode="auto">
          <a:xfrm flipV="1">
            <a:off x="1787525" y="2967038"/>
            <a:ext cx="0" cy="747712"/>
          </a:xfrm>
          <a:prstGeom prst="line">
            <a:avLst/>
          </a:prstGeom>
          <a:noFill/>
          <a:ln w="25400">
            <a:solidFill>
              <a:schemeClr val="tx1"/>
            </a:solidFill>
            <a:round/>
            <a:headEnd/>
            <a:tailEnd/>
          </a:ln>
          <a:effectLst/>
        </p:spPr>
        <p:txBody>
          <a:bodyPr wrap="none" anchor="ctr"/>
          <a:lstStyle/>
          <a:p>
            <a:endParaRPr lang="es-MX"/>
          </a:p>
        </p:txBody>
      </p:sp>
      <p:sp>
        <p:nvSpPr>
          <p:cNvPr id="103430" name="Line 6"/>
          <p:cNvSpPr>
            <a:spLocks noChangeShapeType="1"/>
          </p:cNvSpPr>
          <p:nvPr/>
        </p:nvSpPr>
        <p:spPr bwMode="auto">
          <a:xfrm flipV="1">
            <a:off x="2740025" y="2933700"/>
            <a:ext cx="0" cy="774700"/>
          </a:xfrm>
          <a:prstGeom prst="line">
            <a:avLst/>
          </a:prstGeom>
          <a:noFill/>
          <a:ln w="25400">
            <a:solidFill>
              <a:schemeClr val="tx1"/>
            </a:solidFill>
            <a:round/>
            <a:headEnd/>
            <a:tailEnd/>
          </a:ln>
          <a:effectLst/>
        </p:spPr>
        <p:txBody>
          <a:bodyPr wrap="none" anchor="ctr"/>
          <a:lstStyle/>
          <a:p>
            <a:endParaRPr lang="es-MX"/>
          </a:p>
        </p:txBody>
      </p:sp>
      <p:sp>
        <p:nvSpPr>
          <p:cNvPr id="103431" name="Oval 7"/>
          <p:cNvSpPr>
            <a:spLocks noChangeArrowheads="1"/>
          </p:cNvSpPr>
          <p:nvPr/>
        </p:nvSpPr>
        <p:spPr bwMode="auto">
          <a:xfrm>
            <a:off x="1706563" y="3702050"/>
            <a:ext cx="160337" cy="509588"/>
          </a:xfrm>
          <a:prstGeom prst="ellipse">
            <a:avLst/>
          </a:prstGeom>
          <a:solidFill>
            <a:srgbClr val="DDDDDD"/>
          </a:solidFill>
          <a:ln w="25400">
            <a:solidFill>
              <a:srgbClr val="848484"/>
            </a:solidFill>
            <a:round/>
            <a:headEnd/>
            <a:tailEnd/>
          </a:ln>
          <a:effectLst/>
        </p:spPr>
        <p:txBody>
          <a:bodyPr wrap="none" anchor="ctr"/>
          <a:lstStyle/>
          <a:p>
            <a:endParaRPr lang="es-MX"/>
          </a:p>
        </p:txBody>
      </p:sp>
      <p:grpSp>
        <p:nvGrpSpPr>
          <p:cNvPr id="103432" name="Group 8"/>
          <p:cNvGrpSpPr>
            <a:grpSpLocks/>
          </p:cNvGrpSpPr>
          <p:nvPr/>
        </p:nvGrpSpPr>
        <p:grpSpPr bwMode="auto">
          <a:xfrm>
            <a:off x="1625600" y="2463800"/>
            <a:ext cx="1295400" cy="584200"/>
            <a:chOff x="1024" y="1552"/>
            <a:chExt cx="816" cy="368"/>
          </a:xfrm>
        </p:grpSpPr>
        <p:sp>
          <p:nvSpPr>
            <p:cNvPr id="103433" name="Text Box 9"/>
            <p:cNvSpPr txBox="1">
              <a:spLocks noChangeArrowheads="1"/>
            </p:cNvSpPr>
            <p:nvPr/>
          </p:nvSpPr>
          <p:spPr bwMode="auto">
            <a:xfrm>
              <a:off x="1616" y="1632"/>
              <a:ext cx="224" cy="288"/>
            </a:xfrm>
            <a:prstGeom prst="rect">
              <a:avLst/>
            </a:prstGeom>
            <a:noFill/>
            <a:ln w="9525">
              <a:noFill/>
              <a:miter lim="800000"/>
              <a:headEnd/>
              <a:tailEnd/>
            </a:ln>
            <a:effectLst/>
          </p:spPr>
          <p:txBody>
            <a:bodyPr wrap="none">
              <a:spAutoFit/>
              <a:flatTx/>
            </a:bodyPr>
            <a:lstStyle/>
            <a:p>
              <a:r>
                <a:rPr lang="es-ES" b="1"/>
                <a:t>+</a:t>
              </a:r>
            </a:p>
          </p:txBody>
        </p:sp>
        <p:sp>
          <p:nvSpPr>
            <p:cNvPr id="103434" name="Text Box 10"/>
            <p:cNvSpPr txBox="1">
              <a:spLocks noChangeArrowheads="1"/>
            </p:cNvSpPr>
            <p:nvPr/>
          </p:nvSpPr>
          <p:spPr bwMode="auto">
            <a:xfrm>
              <a:off x="1024" y="1552"/>
              <a:ext cx="212" cy="288"/>
            </a:xfrm>
            <a:prstGeom prst="rect">
              <a:avLst/>
            </a:prstGeom>
            <a:noFill/>
            <a:ln w="9525">
              <a:noFill/>
              <a:miter lim="800000"/>
              <a:headEnd/>
              <a:tailEnd/>
            </a:ln>
            <a:effectLst/>
          </p:spPr>
          <p:txBody>
            <a:bodyPr wrap="none">
              <a:spAutoFit/>
              <a:flatTx/>
            </a:bodyPr>
            <a:lstStyle/>
            <a:p>
              <a:r>
                <a:rPr lang="es-ES" b="1"/>
                <a:t>_</a:t>
              </a:r>
            </a:p>
          </p:txBody>
        </p:sp>
      </p:grpSp>
      <p:grpSp>
        <p:nvGrpSpPr>
          <p:cNvPr id="103435" name="Group 11"/>
          <p:cNvGrpSpPr>
            <a:grpSpLocks/>
          </p:cNvGrpSpPr>
          <p:nvPr/>
        </p:nvGrpSpPr>
        <p:grpSpPr bwMode="auto">
          <a:xfrm>
            <a:off x="1720850" y="3700463"/>
            <a:ext cx="990600" cy="515937"/>
            <a:chOff x="1084" y="2331"/>
            <a:chExt cx="624" cy="325"/>
          </a:xfrm>
        </p:grpSpPr>
        <p:sp>
          <p:nvSpPr>
            <p:cNvPr id="103436" name="Oval 12"/>
            <p:cNvSpPr>
              <a:spLocks noChangeArrowheads="1"/>
            </p:cNvSpPr>
            <p:nvPr/>
          </p:nvSpPr>
          <p:spPr bwMode="auto">
            <a:xfrm>
              <a:off x="1084" y="2331"/>
              <a:ext cx="101" cy="321"/>
            </a:xfrm>
            <a:prstGeom prst="ellipse">
              <a:avLst/>
            </a:prstGeom>
            <a:solidFill>
              <a:srgbClr val="66FF33"/>
            </a:solidFill>
            <a:ln w="9525">
              <a:solidFill>
                <a:srgbClr val="66FF33"/>
              </a:solidFill>
              <a:round/>
              <a:headEnd/>
              <a:tailEnd/>
            </a:ln>
            <a:effectLst/>
          </p:spPr>
          <p:txBody>
            <a:bodyPr wrap="none" anchor="ctr"/>
            <a:lstStyle/>
            <a:p>
              <a:endParaRPr lang="es-MX"/>
            </a:p>
          </p:txBody>
        </p:sp>
        <p:sp>
          <p:nvSpPr>
            <p:cNvPr id="103437" name="Rectangle 13"/>
            <p:cNvSpPr>
              <a:spLocks noChangeArrowheads="1"/>
            </p:cNvSpPr>
            <p:nvPr/>
          </p:nvSpPr>
          <p:spPr bwMode="auto">
            <a:xfrm>
              <a:off x="1144" y="2334"/>
              <a:ext cx="564" cy="322"/>
            </a:xfrm>
            <a:prstGeom prst="rect">
              <a:avLst/>
            </a:prstGeom>
            <a:solidFill>
              <a:srgbClr val="66FF33"/>
            </a:solidFill>
            <a:ln w="9525">
              <a:solidFill>
                <a:srgbClr val="66FF33"/>
              </a:solidFill>
              <a:miter lim="800000"/>
              <a:headEnd/>
              <a:tailEnd/>
            </a:ln>
            <a:effectLst/>
          </p:spPr>
          <p:txBody>
            <a:bodyPr wrap="none" anchor="ctr"/>
            <a:lstStyle/>
            <a:p>
              <a:endParaRPr lang="es-MX"/>
            </a:p>
          </p:txBody>
        </p:sp>
      </p:grpSp>
      <p:grpSp>
        <p:nvGrpSpPr>
          <p:cNvPr id="103438" name="Group 14"/>
          <p:cNvGrpSpPr>
            <a:grpSpLocks/>
          </p:cNvGrpSpPr>
          <p:nvPr/>
        </p:nvGrpSpPr>
        <p:grpSpPr bwMode="auto">
          <a:xfrm>
            <a:off x="2640013" y="3702050"/>
            <a:ext cx="184150" cy="509588"/>
            <a:chOff x="1248" y="1248"/>
            <a:chExt cx="54" cy="150"/>
          </a:xfrm>
        </p:grpSpPr>
        <p:sp>
          <p:nvSpPr>
            <p:cNvPr id="103439" name="Oval 15"/>
            <p:cNvSpPr>
              <a:spLocks noChangeArrowheads="1"/>
            </p:cNvSpPr>
            <p:nvPr/>
          </p:nvSpPr>
          <p:spPr bwMode="auto">
            <a:xfrm>
              <a:off x="1248" y="1248"/>
              <a:ext cx="47" cy="150"/>
            </a:xfrm>
            <a:prstGeom prst="ellipse">
              <a:avLst/>
            </a:prstGeom>
            <a:solidFill>
              <a:srgbClr val="DDDDDD"/>
            </a:solidFill>
            <a:ln w="25400">
              <a:solidFill>
                <a:srgbClr val="848484"/>
              </a:solidFill>
              <a:round/>
              <a:headEnd/>
              <a:tailEnd/>
            </a:ln>
            <a:effectLst/>
          </p:spPr>
          <p:txBody>
            <a:bodyPr wrap="none" anchor="ctr"/>
            <a:lstStyle/>
            <a:p>
              <a:endParaRPr lang="es-MX"/>
            </a:p>
          </p:txBody>
        </p:sp>
        <p:sp>
          <p:nvSpPr>
            <p:cNvPr id="103440" name="Oval 16"/>
            <p:cNvSpPr>
              <a:spLocks noChangeArrowheads="1"/>
            </p:cNvSpPr>
            <p:nvPr/>
          </p:nvSpPr>
          <p:spPr bwMode="auto">
            <a:xfrm>
              <a:off x="1255" y="1248"/>
              <a:ext cx="47" cy="150"/>
            </a:xfrm>
            <a:prstGeom prst="ellipse">
              <a:avLst/>
            </a:prstGeom>
            <a:solidFill>
              <a:srgbClr val="DDDDDD"/>
            </a:solidFill>
            <a:ln w="9525">
              <a:solidFill>
                <a:srgbClr val="848484"/>
              </a:solidFill>
              <a:round/>
              <a:headEnd/>
              <a:tailEnd/>
            </a:ln>
            <a:effectLst/>
          </p:spPr>
          <p:txBody>
            <a:bodyPr wrap="none" anchor="ctr"/>
            <a:lstStyle/>
            <a:p>
              <a:endParaRPr lang="es-MX"/>
            </a:p>
          </p:txBody>
        </p:sp>
      </p:grpSp>
      <p:sp>
        <p:nvSpPr>
          <p:cNvPr id="103441" name="Rectangle 17"/>
          <p:cNvSpPr>
            <a:spLocks noChangeArrowheads="1"/>
          </p:cNvSpPr>
          <p:nvPr/>
        </p:nvSpPr>
        <p:spPr bwMode="auto">
          <a:xfrm>
            <a:off x="2743200" y="3941763"/>
            <a:ext cx="17463" cy="39687"/>
          </a:xfrm>
          <a:prstGeom prst="rect">
            <a:avLst/>
          </a:prstGeom>
          <a:solidFill>
            <a:schemeClr val="folHlink"/>
          </a:solidFill>
          <a:ln w="6350">
            <a:solidFill>
              <a:schemeClr val="tx1"/>
            </a:solidFill>
            <a:miter lim="800000"/>
            <a:headEnd/>
            <a:tailEnd/>
          </a:ln>
          <a:effectLst/>
        </p:spPr>
        <p:txBody>
          <a:bodyPr wrap="none" anchor="ctr"/>
          <a:lstStyle/>
          <a:p>
            <a:endParaRPr lang="es-MX"/>
          </a:p>
        </p:txBody>
      </p:sp>
      <p:sp>
        <p:nvSpPr>
          <p:cNvPr id="103442" name="Line 18"/>
          <p:cNvSpPr>
            <a:spLocks noChangeShapeType="1"/>
          </p:cNvSpPr>
          <p:nvPr/>
        </p:nvSpPr>
        <p:spPr bwMode="auto">
          <a:xfrm flipH="1" flipV="1">
            <a:off x="2743200" y="3962400"/>
            <a:ext cx="654050" cy="0"/>
          </a:xfrm>
          <a:prstGeom prst="line">
            <a:avLst/>
          </a:prstGeom>
          <a:noFill/>
          <a:ln w="50800">
            <a:solidFill>
              <a:srgbClr val="66FF33"/>
            </a:solidFill>
            <a:round/>
            <a:headEnd/>
            <a:tailEnd/>
          </a:ln>
          <a:effectLst/>
        </p:spPr>
        <p:txBody>
          <a:bodyPr wrap="none" anchor="ctr"/>
          <a:lstStyle/>
          <a:p>
            <a:endParaRPr lang="es-MX"/>
          </a:p>
        </p:txBody>
      </p:sp>
      <p:grpSp>
        <p:nvGrpSpPr>
          <p:cNvPr id="103443" name="Group 19"/>
          <p:cNvGrpSpPr>
            <a:grpSpLocks/>
          </p:cNvGrpSpPr>
          <p:nvPr/>
        </p:nvGrpSpPr>
        <p:grpSpPr bwMode="auto">
          <a:xfrm>
            <a:off x="3246438" y="3702050"/>
            <a:ext cx="184150" cy="509588"/>
            <a:chOff x="1248" y="1248"/>
            <a:chExt cx="54" cy="150"/>
          </a:xfrm>
        </p:grpSpPr>
        <p:sp>
          <p:nvSpPr>
            <p:cNvPr id="103444" name="Oval 20"/>
            <p:cNvSpPr>
              <a:spLocks noChangeArrowheads="1"/>
            </p:cNvSpPr>
            <p:nvPr/>
          </p:nvSpPr>
          <p:spPr bwMode="auto">
            <a:xfrm>
              <a:off x="1248" y="1248"/>
              <a:ext cx="47" cy="150"/>
            </a:xfrm>
            <a:prstGeom prst="ellipse">
              <a:avLst/>
            </a:prstGeom>
            <a:solidFill>
              <a:srgbClr val="DDDDDD"/>
            </a:solidFill>
            <a:ln w="25400">
              <a:solidFill>
                <a:srgbClr val="848484"/>
              </a:solidFill>
              <a:round/>
              <a:headEnd/>
              <a:tailEnd/>
            </a:ln>
            <a:effectLst/>
          </p:spPr>
          <p:txBody>
            <a:bodyPr wrap="none" anchor="ctr"/>
            <a:lstStyle/>
            <a:p>
              <a:endParaRPr lang="es-MX"/>
            </a:p>
          </p:txBody>
        </p:sp>
        <p:sp>
          <p:nvSpPr>
            <p:cNvPr id="103445" name="Oval 21"/>
            <p:cNvSpPr>
              <a:spLocks noChangeArrowheads="1"/>
            </p:cNvSpPr>
            <p:nvPr/>
          </p:nvSpPr>
          <p:spPr bwMode="auto">
            <a:xfrm>
              <a:off x="1255" y="1248"/>
              <a:ext cx="47" cy="150"/>
            </a:xfrm>
            <a:prstGeom prst="ellipse">
              <a:avLst/>
            </a:prstGeom>
            <a:solidFill>
              <a:srgbClr val="DDDDDD"/>
            </a:solidFill>
            <a:ln w="9525">
              <a:solidFill>
                <a:srgbClr val="848484"/>
              </a:solidFill>
              <a:round/>
              <a:headEnd/>
              <a:tailEnd/>
            </a:ln>
            <a:effectLst/>
          </p:spPr>
          <p:txBody>
            <a:bodyPr wrap="none" anchor="ctr"/>
            <a:lstStyle/>
            <a:p>
              <a:endParaRPr lang="es-MX"/>
            </a:p>
          </p:txBody>
        </p:sp>
      </p:grpSp>
      <p:sp>
        <p:nvSpPr>
          <p:cNvPr id="103446" name="Rectangle 22"/>
          <p:cNvSpPr>
            <a:spLocks noChangeArrowheads="1"/>
          </p:cNvSpPr>
          <p:nvPr/>
        </p:nvSpPr>
        <p:spPr bwMode="auto">
          <a:xfrm>
            <a:off x="3352800" y="3943350"/>
            <a:ext cx="17463" cy="39688"/>
          </a:xfrm>
          <a:prstGeom prst="rect">
            <a:avLst/>
          </a:prstGeom>
          <a:solidFill>
            <a:schemeClr val="folHlink"/>
          </a:solidFill>
          <a:ln w="6350">
            <a:solidFill>
              <a:schemeClr val="tx1"/>
            </a:solidFill>
            <a:miter lim="800000"/>
            <a:headEnd/>
            <a:tailEnd/>
          </a:ln>
          <a:effectLst/>
        </p:spPr>
        <p:txBody>
          <a:bodyPr wrap="none" anchor="ctr"/>
          <a:lstStyle/>
          <a:p>
            <a:endParaRPr lang="es-MX"/>
          </a:p>
        </p:txBody>
      </p:sp>
      <p:grpSp>
        <p:nvGrpSpPr>
          <p:cNvPr id="103447" name="Group 23"/>
          <p:cNvGrpSpPr>
            <a:grpSpLocks/>
          </p:cNvGrpSpPr>
          <p:nvPr/>
        </p:nvGrpSpPr>
        <p:grpSpPr bwMode="auto">
          <a:xfrm>
            <a:off x="4038600" y="3248025"/>
            <a:ext cx="457200" cy="463550"/>
            <a:chOff x="1632" y="2998"/>
            <a:chExt cx="288" cy="292"/>
          </a:xfrm>
        </p:grpSpPr>
        <p:sp>
          <p:nvSpPr>
            <p:cNvPr id="103448" name="AutoShape 24"/>
            <p:cNvSpPr>
              <a:spLocks noChangeArrowheads="1"/>
            </p:cNvSpPr>
            <p:nvPr/>
          </p:nvSpPr>
          <p:spPr bwMode="auto">
            <a:xfrm>
              <a:off x="1632" y="3242"/>
              <a:ext cx="288" cy="48"/>
            </a:xfrm>
            <a:prstGeom prst="parallelogram">
              <a:avLst>
                <a:gd name="adj" fmla="val 131250"/>
              </a:avLst>
            </a:prstGeom>
            <a:solidFill>
              <a:srgbClr val="848484"/>
            </a:solidFill>
            <a:ln w="9525">
              <a:solidFill>
                <a:schemeClr val="tx1"/>
              </a:solidFill>
              <a:miter lim="800000"/>
              <a:headEnd/>
              <a:tailEnd/>
            </a:ln>
            <a:effectLst/>
          </p:spPr>
          <p:txBody>
            <a:bodyPr wrap="none" anchor="ctr"/>
            <a:lstStyle/>
            <a:p>
              <a:endParaRPr lang="es-MX"/>
            </a:p>
          </p:txBody>
        </p:sp>
        <p:sp>
          <p:nvSpPr>
            <p:cNvPr id="103449" name="Line 25"/>
            <p:cNvSpPr>
              <a:spLocks noChangeShapeType="1"/>
            </p:cNvSpPr>
            <p:nvPr/>
          </p:nvSpPr>
          <p:spPr bwMode="auto">
            <a:xfrm flipV="1">
              <a:off x="1770" y="2998"/>
              <a:ext cx="0" cy="274"/>
            </a:xfrm>
            <a:prstGeom prst="line">
              <a:avLst/>
            </a:prstGeom>
            <a:noFill/>
            <a:ln w="25400">
              <a:solidFill>
                <a:schemeClr val="tx1"/>
              </a:solidFill>
              <a:round/>
              <a:headEnd/>
              <a:tailEnd/>
            </a:ln>
            <a:effectLst/>
          </p:spPr>
          <p:txBody>
            <a:bodyPr wrap="none" anchor="ctr"/>
            <a:lstStyle/>
            <a:p>
              <a:endParaRPr lang="es-MX"/>
            </a:p>
          </p:txBody>
        </p:sp>
      </p:grpSp>
      <p:grpSp>
        <p:nvGrpSpPr>
          <p:cNvPr id="103450" name="Group 26"/>
          <p:cNvGrpSpPr>
            <a:grpSpLocks/>
          </p:cNvGrpSpPr>
          <p:nvPr/>
        </p:nvGrpSpPr>
        <p:grpSpPr bwMode="auto">
          <a:xfrm>
            <a:off x="4038600" y="4210050"/>
            <a:ext cx="457200" cy="482600"/>
            <a:chOff x="2448" y="2658"/>
            <a:chExt cx="288" cy="304"/>
          </a:xfrm>
        </p:grpSpPr>
        <p:sp>
          <p:nvSpPr>
            <p:cNvPr id="103451" name="Line 27"/>
            <p:cNvSpPr>
              <a:spLocks noChangeShapeType="1"/>
            </p:cNvSpPr>
            <p:nvPr/>
          </p:nvSpPr>
          <p:spPr bwMode="auto">
            <a:xfrm flipV="1">
              <a:off x="2592" y="2688"/>
              <a:ext cx="0" cy="274"/>
            </a:xfrm>
            <a:prstGeom prst="line">
              <a:avLst/>
            </a:prstGeom>
            <a:noFill/>
            <a:ln w="25400">
              <a:solidFill>
                <a:schemeClr val="tx1"/>
              </a:solidFill>
              <a:round/>
              <a:headEnd/>
              <a:tailEnd/>
            </a:ln>
            <a:effectLst/>
          </p:spPr>
          <p:txBody>
            <a:bodyPr wrap="none" anchor="ctr"/>
            <a:lstStyle/>
            <a:p>
              <a:endParaRPr lang="es-MX"/>
            </a:p>
          </p:txBody>
        </p:sp>
        <p:sp>
          <p:nvSpPr>
            <p:cNvPr id="103452" name="AutoShape 28"/>
            <p:cNvSpPr>
              <a:spLocks noChangeArrowheads="1"/>
            </p:cNvSpPr>
            <p:nvPr/>
          </p:nvSpPr>
          <p:spPr bwMode="auto">
            <a:xfrm>
              <a:off x="2448" y="2658"/>
              <a:ext cx="288" cy="48"/>
            </a:xfrm>
            <a:prstGeom prst="parallelogram">
              <a:avLst>
                <a:gd name="adj" fmla="val 131250"/>
              </a:avLst>
            </a:prstGeom>
            <a:solidFill>
              <a:srgbClr val="848484"/>
            </a:solidFill>
            <a:ln w="9525">
              <a:solidFill>
                <a:schemeClr val="tx1"/>
              </a:solidFill>
              <a:miter lim="800000"/>
              <a:headEnd/>
              <a:tailEnd/>
            </a:ln>
            <a:effectLst/>
          </p:spPr>
          <p:txBody>
            <a:bodyPr wrap="none" anchor="ctr"/>
            <a:lstStyle/>
            <a:p>
              <a:endParaRPr lang="es-MX"/>
            </a:p>
          </p:txBody>
        </p:sp>
      </p:grpSp>
      <p:sp>
        <p:nvSpPr>
          <p:cNvPr id="103453" name="Freeform 29"/>
          <p:cNvSpPr>
            <a:spLocks/>
          </p:cNvSpPr>
          <p:nvPr/>
        </p:nvSpPr>
        <p:spPr bwMode="auto">
          <a:xfrm>
            <a:off x="6910388" y="2590800"/>
            <a:ext cx="941387" cy="2743200"/>
          </a:xfrm>
          <a:custGeom>
            <a:avLst/>
            <a:gdLst/>
            <a:ahLst/>
            <a:cxnLst>
              <a:cxn ang="0">
                <a:pos x="4" y="407"/>
              </a:cxn>
              <a:cxn ang="0">
                <a:pos x="60" y="48"/>
              </a:cxn>
              <a:cxn ang="0">
                <a:pos x="228" y="120"/>
              </a:cxn>
              <a:cxn ang="0">
                <a:pos x="274" y="393"/>
              </a:cxn>
              <a:cxn ang="0">
                <a:pos x="237" y="647"/>
              </a:cxn>
              <a:cxn ang="0">
                <a:pos x="64" y="767"/>
              </a:cxn>
              <a:cxn ang="0">
                <a:pos x="4" y="407"/>
              </a:cxn>
            </a:cxnLst>
            <a:rect l="0" t="0" r="r" b="b"/>
            <a:pathLst>
              <a:path w="276" h="807">
                <a:moveTo>
                  <a:pt x="4" y="407"/>
                </a:moveTo>
                <a:cubicBezTo>
                  <a:pt x="7" y="285"/>
                  <a:pt x="28" y="89"/>
                  <a:pt x="60" y="48"/>
                </a:cubicBezTo>
                <a:cubicBezTo>
                  <a:pt x="97" y="0"/>
                  <a:pt x="200" y="65"/>
                  <a:pt x="228" y="120"/>
                </a:cubicBezTo>
                <a:cubicBezTo>
                  <a:pt x="256" y="175"/>
                  <a:pt x="272" y="320"/>
                  <a:pt x="274" y="393"/>
                </a:cubicBezTo>
                <a:cubicBezTo>
                  <a:pt x="276" y="466"/>
                  <a:pt x="266" y="575"/>
                  <a:pt x="237" y="647"/>
                </a:cubicBezTo>
                <a:cubicBezTo>
                  <a:pt x="208" y="719"/>
                  <a:pt x="103" y="807"/>
                  <a:pt x="64" y="767"/>
                </a:cubicBezTo>
                <a:cubicBezTo>
                  <a:pt x="25" y="727"/>
                  <a:pt x="0" y="504"/>
                  <a:pt x="4" y="407"/>
                </a:cubicBezTo>
                <a:close/>
              </a:path>
            </a:pathLst>
          </a:custGeom>
          <a:solidFill>
            <a:srgbClr val="B2B2B2"/>
          </a:solidFill>
          <a:ln w="9525" cap="flat" cmpd="sng">
            <a:solidFill>
              <a:schemeClr val="tx1"/>
            </a:solidFill>
            <a:prstDash val="solid"/>
            <a:round/>
            <a:headEnd/>
            <a:tailEnd/>
          </a:ln>
          <a:effectLst/>
        </p:spPr>
        <p:txBody>
          <a:bodyPr wrap="none" anchor="ctr"/>
          <a:lstStyle/>
          <a:p>
            <a:endParaRPr lang="es-MX"/>
          </a:p>
        </p:txBody>
      </p:sp>
      <p:sp>
        <p:nvSpPr>
          <p:cNvPr id="103454" name="Text Box 30"/>
          <p:cNvSpPr txBox="1">
            <a:spLocks noChangeArrowheads="1"/>
          </p:cNvSpPr>
          <p:nvPr/>
        </p:nvSpPr>
        <p:spPr bwMode="auto">
          <a:xfrm>
            <a:off x="4076700" y="2876550"/>
            <a:ext cx="355600" cy="457200"/>
          </a:xfrm>
          <a:prstGeom prst="rect">
            <a:avLst/>
          </a:prstGeom>
          <a:noFill/>
          <a:ln w="9525">
            <a:noFill/>
            <a:miter lim="800000"/>
            <a:headEnd/>
            <a:tailEnd/>
          </a:ln>
          <a:effectLst/>
        </p:spPr>
        <p:txBody>
          <a:bodyPr wrap="none">
            <a:spAutoFit/>
            <a:flatTx/>
          </a:bodyPr>
          <a:lstStyle/>
          <a:p>
            <a:r>
              <a:rPr lang="es-ES" b="1"/>
              <a:t>+</a:t>
            </a:r>
          </a:p>
        </p:txBody>
      </p:sp>
      <p:sp>
        <p:nvSpPr>
          <p:cNvPr id="103455" name="Text Box 31"/>
          <p:cNvSpPr txBox="1">
            <a:spLocks noChangeArrowheads="1"/>
          </p:cNvSpPr>
          <p:nvPr/>
        </p:nvSpPr>
        <p:spPr bwMode="auto">
          <a:xfrm>
            <a:off x="4102100" y="4381500"/>
            <a:ext cx="336550" cy="457200"/>
          </a:xfrm>
          <a:prstGeom prst="rect">
            <a:avLst/>
          </a:prstGeom>
          <a:noFill/>
          <a:ln w="9525">
            <a:noFill/>
            <a:miter lim="800000"/>
            <a:headEnd/>
            <a:tailEnd/>
          </a:ln>
          <a:effectLst/>
        </p:spPr>
        <p:txBody>
          <a:bodyPr wrap="none">
            <a:spAutoFit/>
            <a:flatTx/>
          </a:bodyPr>
          <a:lstStyle/>
          <a:p>
            <a:r>
              <a:rPr lang="es-ES" b="1"/>
              <a:t>_</a:t>
            </a:r>
          </a:p>
        </p:txBody>
      </p:sp>
      <p:sp>
        <p:nvSpPr>
          <p:cNvPr id="103456" name="Text Box 32"/>
          <p:cNvSpPr txBox="1">
            <a:spLocks noChangeArrowheads="1"/>
          </p:cNvSpPr>
          <p:nvPr/>
        </p:nvSpPr>
        <p:spPr bwMode="auto">
          <a:xfrm rot="1989754">
            <a:off x="4470400" y="3438525"/>
            <a:ext cx="395288" cy="244475"/>
          </a:xfrm>
          <a:prstGeom prst="rect">
            <a:avLst/>
          </a:prstGeom>
          <a:noFill/>
          <a:ln w="9525">
            <a:noFill/>
            <a:miter lim="800000"/>
            <a:headEnd/>
            <a:tailEnd/>
          </a:ln>
          <a:effectLst/>
        </p:spPr>
        <p:txBody>
          <a:bodyPr wrap="none">
            <a:spAutoFit/>
            <a:flatTx/>
          </a:bodyPr>
          <a:lstStyle/>
          <a:p>
            <a:r>
              <a:rPr lang="es-ES" sz="1000" b="1">
                <a:latin typeface="Arial" charset="0"/>
              </a:rPr>
              <a:t>Sur</a:t>
            </a:r>
          </a:p>
        </p:txBody>
      </p:sp>
      <p:sp>
        <p:nvSpPr>
          <p:cNvPr id="103457" name="AutoShape 33"/>
          <p:cNvSpPr>
            <a:spLocks noChangeArrowheads="1"/>
          </p:cNvSpPr>
          <p:nvPr/>
        </p:nvSpPr>
        <p:spPr bwMode="auto">
          <a:xfrm rot="13089292">
            <a:off x="3124200" y="4419600"/>
            <a:ext cx="668338" cy="1425575"/>
          </a:xfrm>
          <a:prstGeom prst="can">
            <a:avLst>
              <a:gd name="adj" fmla="val 24441"/>
            </a:avLst>
          </a:prstGeom>
          <a:solidFill>
            <a:schemeClr val="bg2"/>
          </a:solidFill>
          <a:ln w="9525">
            <a:solidFill>
              <a:schemeClr val="tx1"/>
            </a:solidFill>
            <a:round/>
            <a:headEnd/>
            <a:tailEnd/>
          </a:ln>
          <a:effectLst/>
        </p:spPr>
        <p:txBody>
          <a:bodyPr wrap="none" anchor="ctr"/>
          <a:lstStyle/>
          <a:p>
            <a:endParaRPr lang="es-MX"/>
          </a:p>
        </p:txBody>
      </p:sp>
      <p:sp>
        <p:nvSpPr>
          <p:cNvPr id="103458" name="Text Box 34"/>
          <p:cNvSpPr txBox="1">
            <a:spLocks noChangeArrowheads="1"/>
          </p:cNvSpPr>
          <p:nvPr/>
        </p:nvSpPr>
        <p:spPr bwMode="auto">
          <a:xfrm rot="1989754">
            <a:off x="3522663" y="4543425"/>
            <a:ext cx="515937" cy="244475"/>
          </a:xfrm>
          <a:prstGeom prst="rect">
            <a:avLst/>
          </a:prstGeom>
          <a:noFill/>
          <a:ln w="9525">
            <a:noFill/>
            <a:miter lim="800000"/>
            <a:headEnd/>
            <a:tailEnd/>
          </a:ln>
          <a:effectLst/>
        </p:spPr>
        <p:txBody>
          <a:bodyPr wrap="none">
            <a:spAutoFit/>
            <a:flatTx/>
          </a:bodyPr>
          <a:lstStyle/>
          <a:p>
            <a:r>
              <a:rPr lang="es-ES" sz="1000" b="1">
                <a:latin typeface="Arial" charset="0"/>
              </a:rPr>
              <a:t>Norte</a:t>
            </a:r>
          </a:p>
        </p:txBody>
      </p:sp>
      <p:sp>
        <p:nvSpPr>
          <p:cNvPr id="103459" name="Text Box 35"/>
          <p:cNvSpPr txBox="1">
            <a:spLocks noChangeArrowheads="1"/>
          </p:cNvSpPr>
          <p:nvPr/>
        </p:nvSpPr>
        <p:spPr bwMode="auto">
          <a:xfrm rot="1989754">
            <a:off x="3022600" y="5334000"/>
            <a:ext cx="395288" cy="244475"/>
          </a:xfrm>
          <a:prstGeom prst="rect">
            <a:avLst/>
          </a:prstGeom>
          <a:noFill/>
          <a:ln w="9525">
            <a:noFill/>
            <a:miter lim="800000"/>
            <a:headEnd/>
            <a:tailEnd/>
          </a:ln>
          <a:effectLst/>
        </p:spPr>
        <p:txBody>
          <a:bodyPr wrap="none">
            <a:spAutoFit/>
            <a:flatTx/>
          </a:bodyPr>
          <a:lstStyle/>
          <a:p>
            <a:r>
              <a:rPr lang="es-ES" sz="1000" b="1">
                <a:latin typeface="Arial" charset="0"/>
              </a:rPr>
              <a:t>Sur</a:t>
            </a:r>
          </a:p>
        </p:txBody>
      </p:sp>
      <p:sp>
        <p:nvSpPr>
          <p:cNvPr id="103460" name="Text Box 36"/>
          <p:cNvSpPr txBox="1">
            <a:spLocks noChangeArrowheads="1"/>
          </p:cNvSpPr>
          <p:nvPr/>
        </p:nvSpPr>
        <p:spPr bwMode="auto">
          <a:xfrm rot="1989754">
            <a:off x="4970463" y="2647950"/>
            <a:ext cx="515937" cy="244475"/>
          </a:xfrm>
          <a:prstGeom prst="rect">
            <a:avLst/>
          </a:prstGeom>
          <a:noFill/>
          <a:ln w="9525">
            <a:noFill/>
            <a:miter lim="800000"/>
            <a:headEnd/>
            <a:tailEnd/>
          </a:ln>
          <a:effectLst/>
        </p:spPr>
        <p:txBody>
          <a:bodyPr wrap="none">
            <a:spAutoFit/>
            <a:flatTx/>
          </a:bodyPr>
          <a:lstStyle/>
          <a:p>
            <a:r>
              <a:rPr lang="es-ES" sz="1000" b="1">
                <a:latin typeface="Arial" charset="0"/>
              </a:rPr>
              <a:t>Norte</a:t>
            </a:r>
          </a:p>
        </p:txBody>
      </p:sp>
      <p:sp>
        <p:nvSpPr>
          <p:cNvPr id="103461" name="Freeform 37"/>
          <p:cNvSpPr>
            <a:spLocks/>
          </p:cNvSpPr>
          <p:nvPr/>
        </p:nvSpPr>
        <p:spPr bwMode="auto">
          <a:xfrm>
            <a:off x="3346450" y="3203575"/>
            <a:ext cx="3651250" cy="793750"/>
          </a:xfrm>
          <a:custGeom>
            <a:avLst/>
            <a:gdLst/>
            <a:ahLst/>
            <a:cxnLst>
              <a:cxn ang="0">
                <a:pos x="0" y="480"/>
              </a:cxn>
              <a:cxn ang="0">
                <a:pos x="889" y="420"/>
              </a:cxn>
              <a:cxn ang="0">
                <a:pos x="2300" y="0"/>
              </a:cxn>
            </a:cxnLst>
            <a:rect l="0" t="0" r="r" b="b"/>
            <a:pathLst>
              <a:path w="2300" h="500">
                <a:moveTo>
                  <a:pt x="0" y="480"/>
                </a:moveTo>
                <a:cubicBezTo>
                  <a:pt x="148" y="470"/>
                  <a:pt x="506" y="500"/>
                  <a:pt x="889" y="420"/>
                </a:cubicBezTo>
                <a:cubicBezTo>
                  <a:pt x="1272" y="340"/>
                  <a:pt x="2006" y="88"/>
                  <a:pt x="2300" y="0"/>
                </a:cubicBezTo>
              </a:path>
            </a:pathLst>
          </a:custGeom>
          <a:noFill/>
          <a:ln w="49530" cap="flat" cmpd="sng">
            <a:solidFill>
              <a:srgbClr val="66FF33"/>
            </a:solidFill>
            <a:prstDash val="solid"/>
            <a:round/>
            <a:headEnd/>
            <a:tailEnd/>
          </a:ln>
          <a:effectLst/>
        </p:spPr>
        <p:txBody>
          <a:bodyPr wrap="none" anchor="ctr"/>
          <a:lstStyle/>
          <a:p>
            <a:endParaRPr lang="es-MX"/>
          </a:p>
        </p:txBody>
      </p:sp>
      <p:grpSp>
        <p:nvGrpSpPr>
          <p:cNvPr id="103462" name="Group 38"/>
          <p:cNvGrpSpPr>
            <a:grpSpLocks/>
          </p:cNvGrpSpPr>
          <p:nvPr/>
        </p:nvGrpSpPr>
        <p:grpSpPr bwMode="auto">
          <a:xfrm>
            <a:off x="7372350" y="3022600"/>
            <a:ext cx="111125" cy="111125"/>
            <a:chOff x="4682" y="2461"/>
            <a:chExt cx="70" cy="70"/>
          </a:xfrm>
        </p:grpSpPr>
        <p:sp>
          <p:nvSpPr>
            <p:cNvPr id="103463" name="Oval 39"/>
            <p:cNvSpPr>
              <a:spLocks noChangeAspect="1" noChangeArrowheads="1"/>
            </p:cNvSpPr>
            <p:nvPr/>
          </p:nvSpPr>
          <p:spPr bwMode="auto">
            <a:xfrm>
              <a:off x="4682" y="2461"/>
              <a:ext cx="70" cy="70"/>
            </a:xfrm>
            <a:prstGeom prst="ellipse">
              <a:avLst/>
            </a:prstGeom>
            <a:solidFill>
              <a:srgbClr val="00FFCC"/>
            </a:solidFill>
            <a:ln w="9525">
              <a:solidFill>
                <a:srgbClr val="00FFCC"/>
              </a:solidFill>
              <a:round/>
              <a:headEnd/>
              <a:tailEnd/>
            </a:ln>
            <a:effectLst/>
          </p:spPr>
          <p:txBody>
            <a:bodyPr wrap="none" anchor="ctr"/>
            <a:lstStyle/>
            <a:p>
              <a:endParaRPr lang="es-MX"/>
            </a:p>
          </p:txBody>
        </p:sp>
        <p:sp>
          <p:nvSpPr>
            <p:cNvPr id="103464" name="Oval 40"/>
            <p:cNvSpPr>
              <a:spLocks noChangeArrowheads="1"/>
            </p:cNvSpPr>
            <p:nvPr/>
          </p:nvSpPr>
          <p:spPr bwMode="auto">
            <a:xfrm>
              <a:off x="4694" y="2472"/>
              <a:ext cx="48" cy="48"/>
            </a:xfrm>
            <a:prstGeom prst="ellipse">
              <a:avLst/>
            </a:prstGeom>
            <a:solidFill>
              <a:srgbClr val="3399FF"/>
            </a:solidFill>
            <a:ln w="9525">
              <a:solidFill>
                <a:srgbClr val="3399FF"/>
              </a:solidFill>
              <a:round/>
              <a:headEnd/>
              <a:tailEnd/>
            </a:ln>
            <a:effectLst/>
          </p:spPr>
          <p:txBody>
            <a:bodyPr wrap="none" anchor="ctr"/>
            <a:lstStyle/>
            <a:p>
              <a:endParaRPr lang="es-MX"/>
            </a:p>
          </p:txBody>
        </p:sp>
        <p:sp>
          <p:nvSpPr>
            <p:cNvPr id="103465" name="Oval 41"/>
            <p:cNvSpPr>
              <a:spLocks noChangeAspect="1" noChangeArrowheads="1"/>
            </p:cNvSpPr>
            <p:nvPr/>
          </p:nvSpPr>
          <p:spPr bwMode="auto">
            <a:xfrm>
              <a:off x="4705" y="2483"/>
              <a:ext cx="25" cy="25"/>
            </a:xfrm>
            <a:prstGeom prst="ellipse">
              <a:avLst/>
            </a:prstGeom>
            <a:solidFill>
              <a:srgbClr val="0066FF"/>
            </a:solidFill>
            <a:ln w="9525">
              <a:solidFill>
                <a:srgbClr val="0066FF"/>
              </a:solidFill>
              <a:round/>
              <a:headEnd/>
              <a:tailEnd/>
            </a:ln>
            <a:effectLst/>
          </p:spPr>
          <p:txBody>
            <a:bodyPr wrap="none" anchor="ctr"/>
            <a:lstStyle/>
            <a:p>
              <a:endParaRPr lang="es-MX"/>
            </a:p>
          </p:txBody>
        </p:sp>
      </p:grpSp>
      <p:sp>
        <p:nvSpPr>
          <p:cNvPr id="103466" name="Text Box 42"/>
          <p:cNvSpPr txBox="1">
            <a:spLocks noChangeArrowheads="1"/>
          </p:cNvSpPr>
          <p:nvPr/>
        </p:nvSpPr>
        <p:spPr bwMode="auto">
          <a:xfrm>
            <a:off x="3726251" y="1981200"/>
            <a:ext cx="1035861" cy="400110"/>
          </a:xfrm>
          <a:prstGeom prst="rect">
            <a:avLst/>
          </a:prstGeom>
          <a:noFill/>
          <a:ln w="9525">
            <a:noFill/>
            <a:miter lim="800000"/>
            <a:headEnd/>
            <a:tailEnd/>
          </a:ln>
          <a:effectLst/>
        </p:spPr>
        <p:txBody>
          <a:bodyPr wrap="none">
            <a:spAutoFit/>
            <a:flatTx/>
          </a:bodyPr>
          <a:lstStyle/>
          <a:p>
            <a:pPr>
              <a:spcBef>
                <a:spcPct val="50000"/>
              </a:spcBef>
            </a:pPr>
            <a:r>
              <a:rPr lang="es-ES" sz="2000" b="1" dirty="0">
                <a:solidFill>
                  <a:srgbClr val="000066"/>
                </a:solidFill>
                <a:latin typeface="Arial" charset="0"/>
              </a:rPr>
              <a:t>F</a:t>
            </a:r>
            <a:r>
              <a:rPr lang="es-ES" sz="2000" b="1" baseline="-25000" dirty="0">
                <a:solidFill>
                  <a:srgbClr val="000066"/>
                </a:solidFill>
                <a:latin typeface="Arial" charset="0"/>
              </a:rPr>
              <a:t>e</a:t>
            </a:r>
            <a:r>
              <a:rPr lang="es-ES" sz="2000" b="1" dirty="0">
                <a:solidFill>
                  <a:srgbClr val="000066"/>
                </a:solidFill>
                <a:latin typeface="Arial" charset="0"/>
              </a:rPr>
              <a:t> &gt; F</a:t>
            </a:r>
            <a:r>
              <a:rPr lang="es-ES" sz="2000" b="1" baseline="-25000" dirty="0">
                <a:solidFill>
                  <a:srgbClr val="000066"/>
                </a:solidFill>
                <a:latin typeface="Arial" charset="0"/>
              </a:rPr>
              <a:t>m</a:t>
            </a:r>
            <a:endParaRPr lang="es-ES" sz="2000" b="1" dirty="0">
              <a:solidFill>
                <a:srgbClr val="000066"/>
              </a:solidFill>
              <a:latin typeface="Arial" charset="0"/>
            </a:endParaRPr>
          </a:p>
        </p:txBody>
      </p:sp>
      <p:sp>
        <p:nvSpPr>
          <p:cNvPr id="44" name="Text Box 48">
            <a:extLst>
              <a:ext uri="{FF2B5EF4-FFF2-40B4-BE49-F238E27FC236}">
                <a16:creationId xmlns:a16="http://schemas.microsoft.com/office/drawing/2014/main" xmlns="" id="{AD4D9101-D0EC-4538-95BD-117FBCE20D04}"/>
              </a:ext>
            </a:extLst>
          </p:cNvPr>
          <p:cNvSpPr txBox="1">
            <a:spLocks noChangeArrowheads="1"/>
          </p:cNvSpPr>
          <p:nvPr/>
        </p:nvSpPr>
        <p:spPr bwMode="auto">
          <a:xfrm>
            <a:off x="2922357" y="737300"/>
            <a:ext cx="3297699" cy="415498"/>
          </a:xfrm>
          <a:prstGeom prst="rect">
            <a:avLst/>
          </a:prstGeom>
          <a:noFill/>
          <a:ln w="9525">
            <a:noFill/>
            <a:miter lim="800000"/>
            <a:headEnd/>
            <a:tailEnd/>
          </a:ln>
          <a:effectLst/>
        </p:spPr>
        <p:txBody>
          <a:bodyPr wrap="none">
            <a:spAutoFit/>
            <a:flatTx/>
          </a:bodyPr>
          <a:lstStyle/>
          <a:p>
            <a:pPr>
              <a:spcBef>
                <a:spcPct val="50000"/>
              </a:spcBef>
            </a:pPr>
            <a:r>
              <a:rPr lang="es-ES" sz="2100" b="1" dirty="0">
                <a:solidFill>
                  <a:srgbClr val="000099"/>
                </a:solidFill>
                <a:latin typeface="Arial" charset="0"/>
              </a:rPr>
              <a:t>J. J. THOMSON  en 1897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03432"/>
                                        </p:tgtEl>
                                        <p:attrNameLst>
                                          <p:attrName>style.visibility</p:attrName>
                                        </p:attrNameLst>
                                      </p:cBhvr>
                                      <p:to>
                                        <p:strVal val="visible"/>
                                      </p:to>
                                    </p:set>
                                  </p:childTnLst>
                                </p:cTn>
                              </p:par>
                            </p:childTnLst>
                          </p:cTn>
                        </p:par>
                        <p:par>
                          <p:cTn id="7" fill="hold">
                            <p:stCondLst>
                              <p:cond delay="500"/>
                            </p:stCondLst>
                            <p:childTnLst>
                              <p:par>
                                <p:cTn id="8" presetID="17" presetClass="entr" presetSubtype="8" fill="hold" nodeType="afterEffect">
                                  <p:stCondLst>
                                    <p:cond delay="0"/>
                                  </p:stCondLst>
                                  <p:childTnLst>
                                    <p:set>
                                      <p:cBhvr>
                                        <p:cTn id="9" dur="1" fill="hold">
                                          <p:stCondLst>
                                            <p:cond delay="0"/>
                                          </p:stCondLst>
                                        </p:cTn>
                                        <p:tgtEl>
                                          <p:spTgt spid="103435"/>
                                        </p:tgtEl>
                                        <p:attrNameLst>
                                          <p:attrName>style.visibility</p:attrName>
                                        </p:attrNameLst>
                                      </p:cBhvr>
                                      <p:to>
                                        <p:strVal val="visible"/>
                                      </p:to>
                                    </p:set>
                                    <p:anim calcmode="lin" valueType="num">
                                      <p:cBhvr>
                                        <p:cTn id="10" dur="500" fill="hold"/>
                                        <p:tgtEl>
                                          <p:spTgt spid="103435"/>
                                        </p:tgtEl>
                                        <p:attrNameLst>
                                          <p:attrName>ppt_x</p:attrName>
                                        </p:attrNameLst>
                                      </p:cBhvr>
                                      <p:tavLst>
                                        <p:tav tm="0">
                                          <p:val>
                                            <p:strVal val="#ppt_x-#ppt_w/2"/>
                                          </p:val>
                                        </p:tav>
                                        <p:tav tm="100000">
                                          <p:val>
                                            <p:strVal val="#ppt_x"/>
                                          </p:val>
                                        </p:tav>
                                      </p:tavLst>
                                    </p:anim>
                                    <p:anim calcmode="lin" valueType="num">
                                      <p:cBhvr>
                                        <p:cTn id="11" dur="500" fill="hold"/>
                                        <p:tgtEl>
                                          <p:spTgt spid="103435"/>
                                        </p:tgtEl>
                                        <p:attrNameLst>
                                          <p:attrName>ppt_y</p:attrName>
                                        </p:attrNameLst>
                                      </p:cBhvr>
                                      <p:tavLst>
                                        <p:tav tm="0">
                                          <p:val>
                                            <p:strVal val="#ppt_y"/>
                                          </p:val>
                                        </p:tav>
                                        <p:tav tm="100000">
                                          <p:val>
                                            <p:strVal val="#ppt_y"/>
                                          </p:val>
                                        </p:tav>
                                      </p:tavLst>
                                    </p:anim>
                                    <p:anim calcmode="lin" valueType="num">
                                      <p:cBhvr>
                                        <p:cTn id="12" dur="500" fill="hold"/>
                                        <p:tgtEl>
                                          <p:spTgt spid="103435"/>
                                        </p:tgtEl>
                                        <p:attrNameLst>
                                          <p:attrName>ppt_w</p:attrName>
                                        </p:attrNameLst>
                                      </p:cBhvr>
                                      <p:tavLst>
                                        <p:tav tm="0">
                                          <p:val>
                                            <p:fltVal val="0"/>
                                          </p:val>
                                        </p:tav>
                                        <p:tav tm="100000">
                                          <p:val>
                                            <p:strVal val="#ppt_w"/>
                                          </p:val>
                                        </p:tav>
                                      </p:tavLst>
                                    </p:anim>
                                    <p:anim calcmode="lin" valueType="num">
                                      <p:cBhvr>
                                        <p:cTn id="13" dur="500" fill="hold"/>
                                        <p:tgtEl>
                                          <p:spTgt spid="103435"/>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8" fill="hold" grpId="0" nodeType="afterEffect">
                                  <p:stCondLst>
                                    <p:cond delay="0"/>
                                  </p:stCondLst>
                                  <p:childTnLst>
                                    <p:set>
                                      <p:cBhvr>
                                        <p:cTn id="16" dur="1" fill="hold">
                                          <p:stCondLst>
                                            <p:cond delay="0"/>
                                          </p:stCondLst>
                                        </p:cTn>
                                        <p:tgtEl>
                                          <p:spTgt spid="103442"/>
                                        </p:tgtEl>
                                        <p:attrNameLst>
                                          <p:attrName>style.visibility</p:attrName>
                                        </p:attrNameLst>
                                      </p:cBhvr>
                                      <p:to>
                                        <p:strVal val="visible"/>
                                      </p:to>
                                    </p:set>
                                    <p:anim calcmode="lin" valueType="num">
                                      <p:cBhvr>
                                        <p:cTn id="17" dur="500" fill="hold"/>
                                        <p:tgtEl>
                                          <p:spTgt spid="103442"/>
                                        </p:tgtEl>
                                        <p:attrNameLst>
                                          <p:attrName>ppt_x</p:attrName>
                                        </p:attrNameLst>
                                      </p:cBhvr>
                                      <p:tavLst>
                                        <p:tav tm="0">
                                          <p:val>
                                            <p:strVal val="#ppt_x-#ppt_w/2"/>
                                          </p:val>
                                        </p:tav>
                                        <p:tav tm="100000">
                                          <p:val>
                                            <p:strVal val="#ppt_x"/>
                                          </p:val>
                                        </p:tav>
                                      </p:tavLst>
                                    </p:anim>
                                    <p:anim calcmode="lin" valueType="num">
                                      <p:cBhvr>
                                        <p:cTn id="18" dur="500" fill="hold"/>
                                        <p:tgtEl>
                                          <p:spTgt spid="103442"/>
                                        </p:tgtEl>
                                        <p:attrNameLst>
                                          <p:attrName>ppt_y</p:attrName>
                                        </p:attrNameLst>
                                      </p:cBhvr>
                                      <p:tavLst>
                                        <p:tav tm="0">
                                          <p:val>
                                            <p:strVal val="#ppt_y"/>
                                          </p:val>
                                        </p:tav>
                                        <p:tav tm="100000">
                                          <p:val>
                                            <p:strVal val="#ppt_y"/>
                                          </p:val>
                                        </p:tav>
                                      </p:tavLst>
                                    </p:anim>
                                    <p:anim calcmode="lin" valueType="num">
                                      <p:cBhvr>
                                        <p:cTn id="19" dur="500" fill="hold"/>
                                        <p:tgtEl>
                                          <p:spTgt spid="103442"/>
                                        </p:tgtEl>
                                        <p:attrNameLst>
                                          <p:attrName>ppt_w</p:attrName>
                                        </p:attrNameLst>
                                      </p:cBhvr>
                                      <p:tavLst>
                                        <p:tav tm="0">
                                          <p:val>
                                            <p:fltVal val="0"/>
                                          </p:val>
                                        </p:tav>
                                        <p:tav tm="100000">
                                          <p:val>
                                            <p:strVal val="#ppt_w"/>
                                          </p:val>
                                        </p:tav>
                                      </p:tavLst>
                                    </p:anim>
                                    <p:anim calcmode="lin" valueType="num">
                                      <p:cBhvr>
                                        <p:cTn id="20" dur="500" fill="hold"/>
                                        <p:tgtEl>
                                          <p:spTgt spid="103442"/>
                                        </p:tgtEl>
                                        <p:attrNameLst>
                                          <p:attrName>ppt_h</p:attrName>
                                        </p:attrNameLst>
                                      </p:cBhvr>
                                      <p:tavLst>
                                        <p:tav tm="0">
                                          <p:val>
                                            <p:strVal val="#ppt_h"/>
                                          </p:val>
                                        </p:tav>
                                        <p:tav tm="100000">
                                          <p:val>
                                            <p:strVal val="#ppt_h"/>
                                          </p:val>
                                        </p:tav>
                                      </p:tavLst>
                                    </p:anim>
                                  </p:childTnLst>
                                </p:cTn>
                              </p:par>
                            </p:childTnLst>
                          </p:cTn>
                        </p:par>
                        <p:par>
                          <p:cTn id="21" fill="hold">
                            <p:stCondLst>
                              <p:cond delay="1500"/>
                            </p:stCondLst>
                            <p:childTnLst>
                              <p:par>
                                <p:cTn id="22" presetID="18" presetClass="entr" presetSubtype="3" fill="hold" grpId="0" nodeType="afterEffect">
                                  <p:stCondLst>
                                    <p:cond delay="0"/>
                                  </p:stCondLst>
                                  <p:childTnLst>
                                    <p:set>
                                      <p:cBhvr>
                                        <p:cTn id="23" dur="1" fill="hold">
                                          <p:stCondLst>
                                            <p:cond delay="0"/>
                                          </p:stCondLst>
                                        </p:cTn>
                                        <p:tgtEl>
                                          <p:spTgt spid="103461"/>
                                        </p:tgtEl>
                                        <p:attrNameLst>
                                          <p:attrName>style.visibility</p:attrName>
                                        </p:attrNameLst>
                                      </p:cBhvr>
                                      <p:to>
                                        <p:strVal val="visible"/>
                                      </p:to>
                                    </p:set>
                                    <p:animEffect transition="in" filter="strips(upRight)">
                                      <p:cBhvr>
                                        <p:cTn id="24" dur="500"/>
                                        <p:tgtEl>
                                          <p:spTgt spid="103461"/>
                                        </p:tgtEl>
                                      </p:cBhvr>
                                    </p:animEffect>
                                  </p:childTnLst>
                                </p:cTn>
                              </p:par>
                            </p:childTnLst>
                          </p:cTn>
                        </p:par>
                        <p:par>
                          <p:cTn id="25" fill="hold">
                            <p:stCondLst>
                              <p:cond delay="2000"/>
                            </p:stCondLst>
                            <p:childTnLst>
                              <p:par>
                                <p:cTn id="26" presetID="23" presetClass="entr" presetSubtype="272" fill="hold" nodeType="afterEffect">
                                  <p:stCondLst>
                                    <p:cond delay="0"/>
                                  </p:stCondLst>
                                  <p:childTnLst>
                                    <p:set>
                                      <p:cBhvr>
                                        <p:cTn id="27" dur="1" fill="hold">
                                          <p:stCondLst>
                                            <p:cond delay="0"/>
                                          </p:stCondLst>
                                        </p:cTn>
                                        <p:tgtEl>
                                          <p:spTgt spid="103462"/>
                                        </p:tgtEl>
                                        <p:attrNameLst>
                                          <p:attrName>style.visibility</p:attrName>
                                        </p:attrNameLst>
                                      </p:cBhvr>
                                      <p:to>
                                        <p:strVal val="visible"/>
                                      </p:to>
                                    </p:set>
                                    <p:anim calcmode="lin" valueType="num">
                                      <p:cBhvr>
                                        <p:cTn id="28" dur="500" fill="hold"/>
                                        <p:tgtEl>
                                          <p:spTgt spid="103462"/>
                                        </p:tgtEl>
                                        <p:attrNameLst>
                                          <p:attrName>ppt_w</p:attrName>
                                        </p:attrNameLst>
                                      </p:cBhvr>
                                      <p:tavLst>
                                        <p:tav tm="0">
                                          <p:val>
                                            <p:strVal val="2/3*#ppt_w"/>
                                          </p:val>
                                        </p:tav>
                                        <p:tav tm="100000">
                                          <p:val>
                                            <p:strVal val="#ppt_w"/>
                                          </p:val>
                                        </p:tav>
                                      </p:tavLst>
                                    </p:anim>
                                    <p:anim calcmode="lin" valueType="num">
                                      <p:cBhvr>
                                        <p:cTn id="29" dur="500" fill="hold"/>
                                        <p:tgtEl>
                                          <p:spTgt spid="103462"/>
                                        </p:tgtEl>
                                        <p:attrNameLst>
                                          <p:attrName>ppt_h</p:attrName>
                                        </p:attrNameLst>
                                      </p:cBhvr>
                                      <p:tavLst>
                                        <p:tav tm="0">
                                          <p:val>
                                            <p:strVal val="2/3*#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3" presetClass="entr" presetSubtype="32" fill="hold" grpId="0" nodeType="clickEffect">
                                  <p:stCondLst>
                                    <p:cond delay="0"/>
                                  </p:stCondLst>
                                  <p:childTnLst>
                                    <p:set>
                                      <p:cBhvr>
                                        <p:cTn id="33" dur="1" fill="hold">
                                          <p:stCondLst>
                                            <p:cond delay="0"/>
                                          </p:stCondLst>
                                        </p:cTn>
                                        <p:tgtEl>
                                          <p:spTgt spid="103466"/>
                                        </p:tgtEl>
                                        <p:attrNameLst>
                                          <p:attrName>style.visibility</p:attrName>
                                        </p:attrNameLst>
                                      </p:cBhvr>
                                      <p:to>
                                        <p:strVal val="visible"/>
                                      </p:to>
                                    </p:set>
                                    <p:anim calcmode="lin" valueType="num">
                                      <p:cBhvr>
                                        <p:cTn id="34" dur="500" fill="hold"/>
                                        <p:tgtEl>
                                          <p:spTgt spid="103466"/>
                                        </p:tgtEl>
                                        <p:attrNameLst>
                                          <p:attrName>ppt_w</p:attrName>
                                        </p:attrNameLst>
                                      </p:cBhvr>
                                      <p:tavLst>
                                        <p:tav tm="0">
                                          <p:val>
                                            <p:strVal val="4*#ppt_w"/>
                                          </p:val>
                                        </p:tav>
                                        <p:tav tm="100000">
                                          <p:val>
                                            <p:strVal val="#ppt_w"/>
                                          </p:val>
                                        </p:tav>
                                      </p:tavLst>
                                    </p:anim>
                                    <p:anim calcmode="lin" valueType="num">
                                      <p:cBhvr>
                                        <p:cTn id="35" dur="500" fill="hold"/>
                                        <p:tgtEl>
                                          <p:spTgt spid="103466"/>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42" grpId="0" animBg="1"/>
      <p:bldP spid="103461" grpId="0" animBg="1"/>
      <p:bldP spid="10346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AutoShape 2"/>
          <p:cNvSpPr>
            <a:spLocks noChangeArrowheads="1"/>
          </p:cNvSpPr>
          <p:nvPr/>
        </p:nvSpPr>
        <p:spPr bwMode="auto">
          <a:xfrm rot="13089292">
            <a:off x="4572000" y="2514600"/>
            <a:ext cx="668338" cy="1425575"/>
          </a:xfrm>
          <a:prstGeom prst="can">
            <a:avLst>
              <a:gd name="adj" fmla="val 24441"/>
            </a:avLst>
          </a:prstGeom>
          <a:solidFill>
            <a:schemeClr val="bg2"/>
          </a:solidFill>
          <a:ln w="9525">
            <a:solidFill>
              <a:schemeClr val="tx1"/>
            </a:solidFill>
            <a:round/>
            <a:headEnd/>
            <a:tailEnd/>
          </a:ln>
          <a:effectLst/>
        </p:spPr>
        <p:txBody>
          <a:bodyPr rot="10800000" wrap="none" anchor="ctr"/>
          <a:lstStyle/>
          <a:p>
            <a:endParaRPr lang="es-MX"/>
          </a:p>
        </p:txBody>
      </p:sp>
      <p:sp>
        <p:nvSpPr>
          <p:cNvPr id="101379" name="Freeform 3"/>
          <p:cNvSpPr>
            <a:spLocks/>
          </p:cNvSpPr>
          <p:nvPr/>
        </p:nvSpPr>
        <p:spPr bwMode="auto">
          <a:xfrm>
            <a:off x="3322638" y="2662238"/>
            <a:ext cx="4475162" cy="2609850"/>
          </a:xfrm>
          <a:custGeom>
            <a:avLst/>
            <a:gdLst/>
            <a:ahLst/>
            <a:cxnLst>
              <a:cxn ang="0">
                <a:pos x="0" y="308"/>
              </a:cxn>
              <a:cxn ang="0">
                <a:pos x="95" y="272"/>
              </a:cxn>
              <a:cxn ang="0">
                <a:pos x="336" y="271"/>
              </a:cxn>
              <a:cxn ang="0">
                <a:pos x="1152" y="15"/>
              </a:cxn>
              <a:cxn ang="0">
                <a:pos x="1303" y="361"/>
              </a:cxn>
              <a:cxn ang="0">
                <a:pos x="1152" y="747"/>
              </a:cxn>
              <a:cxn ang="0">
                <a:pos x="336" y="491"/>
              </a:cxn>
              <a:cxn ang="0">
                <a:pos x="101" y="491"/>
              </a:cxn>
              <a:cxn ang="0">
                <a:pos x="0" y="454"/>
              </a:cxn>
              <a:cxn ang="0">
                <a:pos x="0" y="308"/>
              </a:cxn>
            </a:cxnLst>
            <a:rect l="0" t="0" r="r" b="b"/>
            <a:pathLst>
              <a:path w="1313" h="768">
                <a:moveTo>
                  <a:pt x="0" y="308"/>
                </a:moveTo>
                <a:cubicBezTo>
                  <a:pt x="16" y="278"/>
                  <a:pt x="53" y="272"/>
                  <a:pt x="95" y="272"/>
                </a:cubicBezTo>
                <a:cubicBezTo>
                  <a:pt x="137" y="272"/>
                  <a:pt x="179" y="270"/>
                  <a:pt x="336" y="271"/>
                </a:cubicBezTo>
                <a:cubicBezTo>
                  <a:pt x="517" y="272"/>
                  <a:pt x="991" y="0"/>
                  <a:pt x="1152" y="15"/>
                </a:cubicBezTo>
                <a:cubicBezTo>
                  <a:pt x="1313" y="30"/>
                  <a:pt x="1303" y="239"/>
                  <a:pt x="1303" y="361"/>
                </a:cubicBezTo>
                <a:cubicBezTo>
                  <a:pt x="1303" y="483"/>
                  <a:pt x="1313" y="725"/>
                  <a:pt x="1152" y="747"/>
                </a:cubicBezTo>
                <a:cubicBezTo>
                  <a:pt x="991" y="768"/>
                  <a:pt x="511" y="534"/>
                  <a:pt x="336" y="491"/>
                </a:cubicBezTo>
                <a:cubicBezTo>
                  <a:pt x="183" y="491"/>
                  <a:pt x="131" y="491"/>
                  <a:pt x="101" y="491"/>
                </a:cubicBezTo>
                <a:cubicBezTo>
                  <a:pt x="71" y="491"/>
                  <a:pt x="16" y="485"/>
                  <a:pt x="0" y="454"/>
                </a:cubicBezTo>
                <a:lnTo>
                  <a:pt x="0" y="308"/>
                </a:lnTo>
                <a:close/>
              </a:path>
            </a:pathLst>
          </a:custGeom>
          <a:solidFill>
            <a:srgbClr val="CCECFF">
              <a:alpha val="50000"/>
            </a:srgbClr>
          </a:solidFill>
          <a:ln w="9525" cap="flat" cmpd="sng">
            <a:solidFill>
              <a:schemeClr val="tx1"/>
            </a:solidFill>
            <a:prstDash val="solid"/>
            <a:round/>
            <a:headEnd/>
            <a:tailEnd/>
          </a:ln>
          <a:effectLst/>
        </p:spPr>
        <p:txBody>
          <a:bodyPr wrap="none" anchor="ctr"/>
          <a:lstStyle/>
          <a:p>
            <a:endParaRPr lang="es-MX"/>
          </a:p>
        </p:txBody>
      </p:sp>
      <p:sp>
        <p:nvSpPr>
          <p:cNvPr id="101380" name="AutoShape 4"/>
          <p:cNvSpPr>
            <a:spLocks noChangeArrowheads="1"/>
          </p:cNvSpPr>
          <p:nvPr/>
        </p:nvSpPr>
        <p:spPr bwMode="auto">
          <a:xfrm>
            <a:off x="1290638" y="3559175"/>
            <a:ext cx="2127250" cy="815975"/>
          </a:xfrm>
          <a:prstGeom prst="flowChartTerminator">
            <a:avLst/>
          </a:prstGeom>
          <a:solidFill>
            <a:srgbClr val="CCECFF">
              <a:alpha val="50000"/>
            </a:srgbClr>
          </a:solidFill>
          <a:ln w="9525">
            <a:solidFill>
              <a:schemeClr val="tx1"/>
            </a:solidFill>
            <a:miter lim="800000"/>
            <a:headEnd/>
            <a:tailEnd/>
          </a:ln>
          <a:effectLst/>
        </p:spPr>
        <p:txBody>
          <a:bodyPr wrap="none" anchor="ctr"/>
          <a:lstStyle/>
          <a:p>
            <a:endParaRPr lang="es-MX"/>
          </a:p>
        </p:txBody>
      </p:sp>
      <p:sp>
        <p:nvSpPr>
          <p:cNvPr id="101381" name="Line 5"/>
          <p:cNvSpPr>
            <a:spLocks noChangeShapeType="1"/>
          </p:cNvSpPr>
          <p:nvPr/>
        </p:nvSpPr>
        <p:spPr bwMode="auto">
          <a:xfrm flipV="1">
            <a:off x="1787525" y="2967038"/>
            <a:ext cx="0" cy="747712"/>
          </a:xfrm>
          <a:prstGeom prst="line">
            <a:avLst/>
          </a:prstGeom>
          <a:noFill/>
          <a:ln w="25400">
            <a:solidFill>
              <a:schemeClr val="tx1"/>
            </a:solidFill>
            <a:round/>
            <a:headEnd/>
            <a:tailEnd/>
          </a:ln>
          <a:effectLst/>
        </p:spPr>
        <p:txBody>
          <a:bodyPr wrap="none" anchor="ctr"/>
          <a:lstStyle/>
          <a:p>
            <a:endParaRPr lang="es-MX"/>
          </a:p>
        </p:txBody>
      </p:sp>
      <p:sp>
        <p:nvSpPr>
          <p:cNvPr id="101382" name="Line 6"/>
          <p:cNvSpPr>
            <a:spLocks noChangeShapeType="1"/>
          </p:cNvSpPr>
          <p:nvPr/>
        </p:nvSpPr>
        <p:spPr bwMode="auto">
          <a:xfrm flipV="1">
            <a:off x="2740025" y="2933700"/>
            <a:ext cx="0" cy="774700"/>
          </a:xfrm>
          <a:prstGeom prst="line">
            <a:avLst/>
          </a:prstGeom>
          <a:noFill/>
          <a:ln w="25400">
            <a:solidFill>
              <a:schemeClr val="tx1"/>
            </a:solidFill>
            <a:round/>
            <a:headEnd/>
            <a:tailEnd/>
          </a:ln>
          <a:effectLst/>
        </p:spPr>
        <p:txBody>
          <a:bodyPr wrap="none" anchor="ctr"/>
          <a:lstStyle/>
          <a:p>
            <a:endParaRPr lang="es-MX"/>
          </a:p>
        </p:txBody>
      </p:sp>
      <p:sp>
        <p:nvSpPr>
          <p:cNvPr id="101383" name="Oval 7"/>
          <p:cNvSpPr>
            <a:spLocks noChangeArrowheads="1"/>
          </p:cNvSpPr>
          <p:nvPr/>
        </p:nvSpPr>
        <p:spPr bwMode="auto">
          <a:xfrm>
            <a:off x="1706563" y="3702050"/>
            <a:ext cx="160337" cy="509588"/>
          </a:xfrm>
          <a:prstGeom prst="ellipse">
            <a:avLst/>
          </a:prstGeom>
          <a:solidFill>
            <a:srgbClr val="DDDDDD"/>
          </a:solidFill>
          <a:ln w="25400">
            <a:solidFill>
              <a:srgbClr val="848484"/>
            </a:solidFill>
            <a:round/>
            <a:headEnd/>
            <a:tailEnd/>
          </a:ln>
          <a:effectLst/>
        </p:spPr>
        <p:txBody>
          <a:bodyPr wrap="none" anchor="ctr"/>
          <a:lstStyle/>
          <a:p>
            <a:endParaRPr lang="es-MX"/>
          </a:p>
        </p:txBody>
      </p:sp>
      <p:grpSp>
        <p:nvGrpSpPr>
          <p:cNvPr id="101384" name="Group 8"/>
          <p:cNvGrpSpPr>
            <a:grpSpLocks/>
          </p:cNvGrpSpPr>
          <p:nvPr/>
        </p:nvGrpSpPr>
        <p:grpSpPr bwMode="auto">
          <a:xfrm>
            <a:off x="1625600" y="2463800"/>
            <a:ext cx="1295400" cy="584200"/>
            <a:chOff x="1024" y="1552"/>
            <a:chExt cx="816" cy="368"/>
          </a:xfrm>
        </p:grpSpPr>
        <p:sp>
          <p:nvSpPr>
            <p:cNvPr id="101385" name="Text Box 9"/>
            <p:cNvSpPr txBox="1">
              <a:spLocks noChangeArrowheads="1"/>
            </p:cNvSpPr>
            <p:nvPr/>
          </p:nvSpPr>
          <p:spPr bwMode="auto">
            <a:xfrm>
              <a:off x="1616" y="1632"/>
              <a:ext cx="224" cy="288"/>
            </a:xfrm>
            <a:prstGeom prst="rect">
              <a:avLst/>
            </a:prstGeom>
            <a:noFill/>
            <a:ln w="9525">
              <a:noFill/>
              <a:miter lim="800000"/>
              <a:headEnd/>
              <a:tailEnd/>
            </a:ln>
            <a:effectLst/>
          </p:spPr>
          <p:txBody>
            <a:bodyPr wrap="none">
              <a:spAutoFit/>
              <a:flatTx/>
            </a:bodyPr>
            <a:lstStyle/>
            <a:p>
              <a:r>
                <a:rPr lang="es-ES" b="1"/>
                <a:t>+</a:t>
              </a:r>
            </a:p>
          </p:txBody>
        </p:sp>
        <p:sp>
          <p:nvSpPr>
            <p:cNvPr id="101386" name="Text Box 10"/>
            <p:cNvSpPr txBox="1">
              <a:spLocks noChangeArrowheads="1"/>
            </p:cNvSpPr>
            <p:nvPr/>
          </p:nvSpPr>
          <p:spPr bwMode="auto">
            <a:xfrm>
              <a:off x="1024" y="1552"/>
              <a:ext cx="212" cy="288"/>
            </a:xfrm>
            <a:prstGeom prst="rect">
              <a:avLst/>
            </a:prstGeom>
            <a:noFill/>
            <a:ln w="9525">
              <a:noFill/>
              <a:miter lim="800000"/>
              <a:headEnd/>
              <a:tailEnd/>
            </a:ln>
            <a:effectLst/>
          </p:spPr>
          <p:txBody>
            <a:bodyPr wrap="none">
              <a:spAutoFit/>
              <a:flatTx/>
            </a:bodyPr>
            <a:lstStyle/>
            <a:p>
              <a:r>
                <a:rPr lang="es-ES" b="1"/>
                <a:t>_</a:t>
              </a:r>
            </a:p>
          </p:txBody>
        </p:sp>
      </p:grpSp>
      <p:grpSp>
        <p:nvGrpSpPr>
          <p:cNvPr id="101387" name="Group 11"/>
          <p:cNvGrpSpPr>
            <a:grpSpLocks/>
          </p:cNvGrpSpPr>
          <p:nvPr/>
        </p:nvGrpSpPr>
        <p:grpSpPr bwMode="auto">
          <a:xfrm>
            <a:off x="1720850" y="3700463"/>
            <a:ext cx="990600" cy="515937"/>
            <a:chOff x="1084" y="2331"/>
            <a:chExt cx="624" cy="325"/>
          </a:xfrm>
        </p:grpSpPr>
        <p:sp>
          <p:nvSpPr>
            <p:cNvPr id="101388" name="Oval 12"/>
            <p:cNvSpPr>
              <a:spLocks noChangeArrowheads="1"/>
            </p:cNvSpPr>
            <p:nvPr/>
          </p:nvSpPr>
          <p:spPr bwMode="auto">
            <a:xfrm>
              <a:off x="1084" y="2331"/>
              <a:ext cx="101" cy="321"/>
            </a:xfrm>
            <a:prstGeom prst="ellipse">
              <a:avLst/>
            </a:prstGeom>
            <a:solidFill>
              <a:srgbClr val="66FF33"/>
            </a:solidFill>
            <a:ln w="9525">
              <a:solidFill>
                <a:srgbClr val="66FF33"/>
              </a:solidFill>
              <a:round/>
              <a:headEnd/>
              <a:tailEnd/>
            </a:ln>
            <a:effectLst/>
          </p:spPr>
          <p:txBody>
            <a:bodyPr wrap="none" anchor="ctr"/>
            <a:lstStyle/>
            <a:p>
              <a:endParaRPr lang="es-MX"/>
            </a:p>
          </p:txBody>
        </p:sp>
        <p:sp>
          <p:nvSpPr>
            <p:cNvPr id="101389" name="Rectangle 13"/>
            <p:cNvSpPr>
              <a:spLocks noChangeArrowheads="1"/>
            </p:cNvSpPr>
            <p:nvPr/>
          </p:nvSpPr>
          <p:spPr bwMode="auto">
            <a:xfrm>
              <a:off x="1144" y="2334"/>
              <a:ext cx="564" cy="322"/>
            </a:xfrm>
            <a:prstGeom prst="rect">
              <a:avLst/>
            </a:prstGeom>
            <a:solidFill>
              <a:srgbClr val="66FF33"/>
            </a:solidFill>
            <a:ln w="9525">
              <a:solidFill>
                <a:srgbClr val="66FF33"/>
              </a:solidFill>
              <a:miter lim="800000"/>
              <a:headEnd/>
              <a:tailEnd/>
            </a:ln>
            <a:effectLst/>
          </p:spPr>
          <p:txBody>
            <a:bodyPr wrap="none" anchor="ctr"/>
            <a:lstStyle/>
            <a:p>
              <a:endParaRPr lang="es-MX"/>
            </a:p>
          </p:txBody>
        </p:sp>
      </p:grpSp>
      <p:grpSp>
        <p:nvGrpSpPr>
          <p:cNvPr id="101390" name="Group 14"/>
          <p:cNvGrpSpPr>
            <a:grpSpLocks/>
          </p:cNvGrpSpPr>
          <p:nvPr/>
        </p:nvGrpSpPr>
        <p:grpSpPr bwMode="auto">
          <a:xfrm>
            <a:off x="2640013" y="3702050"/>
            <a:ext cx="184150" cy="509588"/>
            <a:chOff x="1248" y="1248"/>
            <a:chExt cx="54" cy="150"/>
          </a:xfrm>
        </p:grpSpPr>
        <p:sp>
          <p:nvSpPr>
            <p:cNvPr id="101391" name="Oval 15"/>
            <p:cNvSpPr>
              <a:spLocks noChangeArrowheads="1"/>
            </p:cNvSpPr>
            <p:nvPr/>
          </p:nvSpPr>
          <p:spPr bwMode="auto">
            <a:xfrm>
              <a:off x="1248" y="1248"/>
              <a:ext cx="47" cy="150"/>
            </a:xfrm>
            <a:prstGeom prst="ellipse">
              <a:avLst/>
            </a:prstGeom>
            <a:solidFill>
              <a:srgbClr val="DDDDDD"/>
            </a:solidFill>
            <a:ln w="25400">
              <a:solidFill>
                <a:srgbClr val="848484"/>
              </a:solidFill>
              <a:round/>
              <a:headEnd/>
              <a:tailEnd/>
            </a:ln>
            <a:effectLst/>
          </p:spPr>
          <p:txBody>
            <a:bodyPr wrap="none" anchor="ctr"/>
            <a:lstStyle/>
            <a:p>
              <a:endParaRPr lang="es-MX"/>
            </a:p>
          </p:txBody>
        </p:sp>
        <p:sp>
          <p:nvSpPr>
            <p:cNvPr id="101392" name="Oval 16"/>
            <p:cNvSpPr>
              <a:spLocks noChangeArrowheads="1"/>
            </p:cNvSpPr>
            <p:nvPr/>
          </p:nvSpPr>
          <p:spPr bwMode="auto">
            <a:xfrm>
              <a:off x="1255" y="1248"/>
              <a:ext cx="47" cy="150"/>
            </a:xfrm>
            <a:prstGeom prst="ellipse">
              <a:avLst/>
            </a:prstGeom>
            <a:solidFill>
              <a:srgbClr val="DDDDDD"/>
            </a:solidFill>
            <a:ln w="9525">
              <a:solidFill>
                <a:srgbClr val="848484"/>
              </a:solidFill>
              <a:round/>
              <a:headEnd/>
              <a:tailEnd/>
            </a:ln>
            <a:effectLst/>
          </p:spPr>
          <p:txBody>
            <a:bodyPr wrap="none" anchor="ctr"/>
            <a:lstStyle/>
            <a:p>
              <a:endParaRPr lang="es-MX"/>
            </a:p>
          </p:txBody>
        </p:sp>
      </p:grpSp>
      <p:sp>
        <p:nvSpPr>
          <p:cNvPr id="101393" name="Rectangle 17"/>
          <p:cNvSpPr>
            <a:spLocks noChangeArrowheads="1"/>
          </p:cNvSpPr>
          <p:nvPr/>
        </p:nvSpPr>
        <p:spPr bwMode="auto">
          <a:xfrm>
            <a:off x="2743200" y="3941763"/>
            <a:ext cx="17463" cy="39687"/>
          </a:xfrm>
          <a:prstGeom prst="rect">
            <a:avLst/>
          </a:prstGeom>
          <a:solidFill>
            <a:schemeClr val="folHlink"/>
          </a:solidFill>
          <a:ln w="6350">
            <a:solidFill>
              <a:schemeClr val="tx1"/>
            </a:solidFill>
            <a:miter lim="800000"/>
            <a:headEnd/>
            <a:tailEnd/>
          </a:ln>
          <a:effectLst/>
        </p:spPr>
        <p:txBody>
          <a:bodyPr wrap="none" anchor="ctr"/>
          <a:lstStyle/>
          <a:p>
            <a:endParaRPr lang="es-MX"/>
          </a:p>
        </p:txBody>
      </p:sp>
      <p:sp>
        <p:nvSpPr>
          <p:cNvPr id="101394" name="Line 18"/>
          <p:cNvSpPr>
            <a:spLocks noChangeShapeType="1"/>
          </p:cNvSpPr>
          <p:nvPr/>
        </p:nvSpPr>
        <p:spPr bwMode="auto">
          <a:xfrm flipH="1" flipV="1">
            <a:off x="2743200" y="3962400"/>
            <a:ext cx="654050" cy="0"/>
          </a:xfrm>
          <a:prstGeom prst="line">
            <a:avLst/>
          </a:prstGeom>
          <a:noFill/>
          <a:ln w="50800">
            <a:solidFill>
              <a:srgbClr val="66FF33"/>
            </a:solidFill>
            <a:round/>
            <a:headEnd/>
            <a:tailEnd/>
          </a:ln>
          <a:effectLst/>
        </p:spPr>
        <p:txBody>
          <a:bodyPr wrap="none" anchor="ctr"/>
          <a:lstStyle/>
          <a:p>
            <a:endParaRPr lang="es-MX"/>
          </a:p>
        </p:txBody>
      </p:sp>
      <p:grpSp>
        <p:nvGrpSpPr>
          <p:cNvPr id="101395" name="Group 19"/>
          <p:cNvGrpSpPr>
            <a:grpSpLocks/>
          </p:cNvGrpSpPr>
          <p:nvPr/>
        </p:nvGrpSpPr>
        <p:grpSpPr bwMode="auto">
          <a:xfrm>
            <a:off x="3246438" y="3702050"/>
            <a:ext cx="184150" cy="509588"/>
            <a:chOff x="1248" y="1248"/>
            <a:chExt cx="54" cy="150"/>
          </a:xfrm>
        </p:grpSpPr>
        <p:sp>
          <p:nvSpPr>
            <p:cNvPr id="101396" name="Oval 20"/>
            <p:cNvSpPr>
              <a:spLocks noChangeArrowheads="1"/>
            </p:cNvSpPr>
            <p:nvPr/>
          </p:nvSpPr>
          <p:spPr bwMode="auto">
            <a:xfrm>
              <a:off x="1248" y="1248"/>
              <a:ext cx="47" cy="150"/>
            </a:xfrm>
            <a:prstGeom prst="ellipse">
              <a:avLst/>
            </a:prstGeom>
            <a:solidFill>
              <a:srgbClr val="DDDDDD"/>
            </a:solidFill>
            <a:ln w="25400">
              <a:solidFill>
                <a:srgbClr val="848484"/>
              </a:solidFill>
              <a:round/>
              <a:headEnd/>
              <a:tailEnd/>
            </a:ln>
            <a:effectLst/>
          </p:spPr>
          <p:txBody>
            <a:bodyPr wrap="none" anchor="ctr"/>
            <a:lstStyle/>
            <a:p>
              <a:endParaRPr lang="es-MX"/>
            </a:p>
          </p:txBody>
        </p:sp>
        <p:sp>
          <p:nvSpPr>
            <p:cNvPr id="101397" name="Oval 21"/>
            <p:cNvSpPr>
              <a:spLocks noChangeArrowheads="1"/>
            </p:cNvSpPr>
            <p:nvPr/>
          </p:nvSpPr>
          <p:spPr bwMode="auto">
            <a:xfrm>
              <a:off x="1255" y="1248"/>
              <a:ext cx="47" cy="150"/>
            </a:xfrm>
            <a:prstGeom prst="ellipse">
              <a:avLst/>
            </a:prstGeom>
            <a:solidFill>
              <a:srgbClr val="DDDDDD"/>
            </a:solidFill>
            <a:ln w="9525">
              <a:solidFill>
                <a:srgbClr val="848484"/>
              </a:solidFill>
              <a:round/>
              <a:headEnd/>
              <a:tailEnd/>
            </a:ln>
            <a:effectLst/>
          </p:spPr>
          <p:txBody>
            <a:bodyPr wrap="none" anchor="ctr"/>
            <a:lstStyle/>
            <a:p>
              <a:endParaRPr lang="es-MX"/>
            </a:p>
          </p:txBody>
        </p:sp>
      </p:grpSp>
      <p:sp>
        <p:nvSpPr>
          <p:cNvPr id="101398" name="Rectangle 22"/>
          <p:cNvSpPr>
            <a:spLocks noChangeArrowheads="1"/>
          </p:cNvSpPr>
          <p:nvPr/>
        </p:nvSpPr>
        <p:spPr bwMode="auto">
          <a:xfrm>
            <a:off x="3352800" y="3943350"/>
            <a:ext cx="17463" cy="39688"/>
          </a:xfrm>
          <a:prstGeom prst="rect">
            <a:avLst/>
          </a:prstGeom>
          <a:solidFill>
            <a:schemeClr val="folHlink"/>
          </a:solidFill>
          <a:ln w="6350">
            <a:solidFill>
              <a:schemeClr val="tx1"/>
            </a:solidFill>
            <a:miter lim="800000"/>
            <a:headEnd/>
            <a:tailEnd/>
          </a:ln>
          <a:effectLst/>
        </p:spPr>
        <p:txBody>
          <a:bodyPr wrap="none" anchor="ctr"/>
          <a:lstStyle/>
          <a:p>
            <a:endParaRPr lang="es-MX"/>
          </a:p>
        </p:txBody>
      </p:sp>
      <p:grpSp>
        <p:nvGrpSpPr>
          <p:cNvPr id="101399" name="Group 23"/>
          <p:cNvGrpSpPr>
            <a:grpSpLocks/>
          </p:cNvGrpSpPr>
          <p:nvPr/>
        </p:nvGrpSpPr>
        <p:grpSpPr bwMode="auto">
          <a:xfrm>
            <a:off x="4038600" y="3248025"/>
            <a:ext cx="457200" cy="463550"/>
            <a:chOff x="1632" y="2998"/>
            <a:chExt cx="288" cy="292"/>
          </a:xfrm>
        </p:grpSpPr>
        <p:sp>
          <p:nvSpPr>
            <p:cNvPr id="101400" name="AutoShape 24"/>
            <p:cNvSpPr>
              <a:spLocks noChangeArrowheads="1"/>
            </p:cNvSpPr>
            <p:nvPr/>
          </p:nvSpPr>
          <p:spPr bwMode="auto">
            <a:xfrm>
              <a:off x="1632" y="3242"/>
              <a:ext cx="288" cy="48"/>
            </a:xfrm>
            <a:prstGeom prst="parallelogram">
              <a:avLst>
                <a:gd name="adj" fmla="val 131250"/>
              </a:avLst>
            </a:prstGeom>
            <a:solidFill>
              <a:srgbClr val="848484"/>
            </a:solidFill>
            <a:ln w="9525">
              <a:solidFill>
                <a:schemeClr val="tx1"/>
              </a:solidFill>
              <a:miter lim="800000"/>
              <a:headEnd/>
              <a:tailEnd/>
            </a:ln>
            <a:effectLst/>
          </p:spPr>
          <p:txBody>
            <a:bodyPr wrap="none" anchor="ctr"/>
            <a:lstStyle/>
            <a:p>
              <a:endParaRPr lang="es-MX"/>
            </a:p>
          </p:txBody>
        </p:sp>
        <p:sp>
          <p:nvSpPr>
            <p:cNvPr id="101401" name="Line 25"/>
            <p:cNvSpPr>
              <a:spLocks noChangeShapeType="1"/>
            </p:cNvSpPr>
            <p:nvPr/>
          </p:nvSpPr>
          <p:spPr bwMode="auto">
            <a:xfrm flipV="1">
              <a:off x="1770" y="2998"/>
              <a:ext cx="0" cy="274"/>
            </a:xfrm>
            <a:prstGeom prst="line">
              <a:avLst/>
            </a:prstGeom>
            <a:noFill/>
            <a:ln w="25400">
              <a:solidFill>
                <a:schemeClr val="tx1"/>
              </a:solidFill>
              <a:round/>
              <a:headEnd/>
              <a:tailEnd/>
            </a:ln>
            <a:effectLst/>
          </p:spPr>
          <p:txBody>
            <a:bodyPr wrap="none" anchor="ctr"/>
            <a:lstStyle/>
            <a:p>
              <a:endParaRPr lang="es-MX"/>
            </a:p>
          </p:txBody>
        </p:sp>
      </p:grpSp>
      <p:grpSp>
        <p:nvGrpSpPr>
          <p:cNvPr id="101402" name="Group 26"/>
          <p:cNvGrpSpPr>
            <a:grpSpLocks/>
          </p:cNvGrpSpPr>
          <p:nvPr/>
        </p:nvGrpSpPr>
        <p:grpSpPr bwMode="auto">
          <a:xfrm>
            <a:off x="4038600" y="4210050"/>
            <a:ext cx="457200" cy="482600"/>
            <a:chOff x="2448" y="2658"/>
            <a:chExt cx="288" cy="304"/>
          </a:xfrm>
        </p:grpSpPr>
        <p:sp>
          <p:nvSpPr>
            <p:cNvPr id="101403" name="Line 27"/>
            <p:cNvSpPr>
              <a:spLocks noChangeShapeType="1"/>
            </p:cNvSpPr>
            <p:nvPr/>
          </p:nvSpPr>
          <p:spPr bwMode="auto">
            <a:xfrm flipV="1">
              <a:off x="2592" y="2688"/>
              <a:ext cx="0" cy="274"/>
            </a:xfrm>
            <a:prstGeom prst="line">
              <a:avLst/>
            </a:prstGeom>
            <a:noFill/>
            <a:ln w="25400">
              <a:solidFill>
                <a:schemeClr val="tx1"/>
              </a:solidFill>
              <a:round/>
              <a:headEnd/>
              <a:tailEnd/>
            </a:ln>
            <a:effectLst/>
          </p:spPr>
          <p:txBody>
            <a:bodyPr wrap="none" anchor="ctr"/>
            <a:lstStyle/>
            <a:p>
              <a:endParaRPr lang="es-MX"/>
            </a:p>
          </p:txBody>
        </p:sp>
        <p:sp>
          <p:nvSpPr>
            <p:cNvPr id="101404" name="AutoShape 28"/>
            <p:cNvSpPr>
              <a:spLocks noChangeArrowheads="1"/>
            </p:cNvSpPr>
            <p:nvPr/>
          </p:nvSpPr>
          <p:spPr bwMode="auto">
            <a:xfrm>
              <a:off x="2448" y="2658"/>
              <a:ext cx="288" cy="48"/>
            </a:xfrm>
            <a:prstGeom prst="parallelogram">
              <a:avLst>
                <a:gd name="adj" fmla="val 131250"/>
              </a:avLst>
            </a:prstGeom>
            <a:solidFill>
              <a:srgbClr val="848484"/>
            </a:solidFill>
            <a:ln w="9525">
              <a:solidFill>
                <a:schemeClr val="tx1"/>
              </a:solidFill>
              <a:miter lim="800000"/>
              <a:headEnd/>
              <a:tailEnd/>
            </a:ln>
            <a:effectLst/>
          </p:spPr>
          <p:txBody>
            <a:bodyPr wrap="none" anchor="ctr"/>
            <a:lstStyle/>
            <a:p>
              <a:endParaRPr lang="es-MX"/>
            </a:p>
          </p:txBody>
        </p:sp>
      </p:grpSp>
      <p:sp>
        <p:nvSpPr>
          <p:cNvPr id="101406" name="Text Box 30"/>
          <p:cNvSpPr txBox="1">
            <a:spLocks noChangeArrowheads="1"/>
          </p:cNvSpPr>
          <p:nvPr/>
        </p:nvSpPr>
        <p:spPr bwMode="auto">
          <a:xfrm>
            <a:off x="4076700" y="2876550"/>
            <a:ext cx="355600" cy="457200"/>
          </a:xfrm>
          <a:prstGeom prst="rect">
            <a:avLst/>
          </a:prstGeom>
          <a:noFill/>
          <a:ln w="9525">
            <a:noFill/>
            <a:miter lim="800000"/>
            <a:headEnd/>
            <a:tailEnd/>
          </a:ln>
          <a:effectLst/>
        </p:spPr>
        <p:txBody>
          <a:bodyPr wrap="none">
            <a:spAutoFit/>
            <a:flatTx/>
          </a:bodyPr>
          <a:lstStyle/>
          <a:p>
            <a:r>
              <a:rPr lang="es-ES" b="1"/>
              <a:t>+</a:t>
            </a:r>
          </a:p>
        </p:txBody>
      </p:sp>
      <p:sp>
        <p:nvSpPr>
          <p:cNvPr id="101407" name="Text Box 31"/>
          <p:cNvSpPr txBox="1">
            <a:spLocks noChangeArrowheads="1"/>
          </p:cNvSpPr>
          <p:nvPr/>
        </p:nvSpPr>
        <p:spPr bwMode="auto">
          <a:xfrm>
            <a:off x="4102100" y="4381500"/>
            <a:ext cx="336550" cy="457200"/>
          </a:xfrm>
          <a:prstGeom prst="rect">
            <a:avLst/>
          </a:prstGeom>
          <a:noFill/>
          <a:ln w="9525">
            <a:noFill/>
            <a:miter lim="800000"/>
            <a:headEnd/>
            <a:tailEnd/>
          </a:ln>
          <a:effectLst/>
        </p:spPr>
        <p:txBody>
          <a:bodyPr wrap="none">
            <a:spAutoFit/>
            <a:flatTx/>
          </a:bodyPr>
          <a:lstStyle/>
          <a:p>
            <a:r>
              <a:rPr lang="es-ES" b="1"/>
              <a:t>_</a:t>
            </a:r>
          </a:p>
        </p:txBody>
      </p:sp>
      <p:sp>
        <p:nvSpPr>
          <p:cNvPr id="101408" name="Text Box 32"/>
          <p:cNvSpPr txBox="1">
            <a:spLocks noChangeArrowheads="1"/>
          </p:cNvSpPr>
          <p:nvPr/>
        </p:nvSpPr>
        <p:spPr bwMode="auto">
          <a:xfrm rot="1989754">
            <a:off x="4470400" y="3438525"/>
            <a:ext cx="395288" cy="244475"/>
          </a:xfrm>
          <a:prstGeom prst="rect">
            <a:avLst/>
          </a:prstGeom>
          <a:noFill/>
          <a:ln w="9525">
            <a:noFill/>
            <a:miter lim="800000"/>
            <a:headEnd/>
            <a:tailEnd/>
          </a:ln>
          <a:effectLst/>
        </p:spPr>
        <p:txBody>
          <a:bodyPr wrap="none">
            <a:spAutoFit/>
            <a:flatTx/>
          </a:bodyPr>
          <a:lstStyle/>
          <a:p>
            <a:r>
              <a:rPr lang="es-ES" sz="1000" b="1">
                <a:latin typeface="Arial" charset="0"/>
              </a:rPr>
              <a:t>Sur</a:t>
            </a:r>
          </a:p>
        </p:txBody>
      </p:sp>
      <p:sp>
        <p:nvSpPr>
          <p:cNvPr id="101413" name="Freeform 37"/>
          <p:cNvSpPr>
            <a:spLocks/>
          </p:cNvSpPr>
          <p:nvPr/>
        </p:nvSpPr>
        <p:spPr bwMode="auto">
          <a:xfrm flipV="1">
            <a:off x="3346450" y="3930650"/>
            <a:ext cx="3651250" cy="793750"/>
          </a:xfrm>
          <a:custGeom>
            <a:avLst/>
            <a:gdLst/>
            <a:ahLst/>
            <a:cxnLst>
              <a:cxn ang="0">
                <a:pos x="0" y="480"/>
              </a:cxn>
              <a:cxn ang="0">
                <a:pos x="889" y="420"/>
              </a:cxn>
              <a:cxn ang="0">
                <a:pos x="2300" y="0"/>
              </a:cxn>
            </a:cxnLst>
            <a:rect l="0" t="0" r="r" b="b"/>
            <a:pathLst>
              <a:path w="2300" h="500">
                <a:moveTo>
                  <a:pt x="0" y="480"/>
                </a:moveTo>
                <a:cubicBezTo>
                  <a:pt x="148" y="470"/>
                  <a:pt x="506" y="500"/>
                  <a:pt x="889" y="420"/>
                </a:cubicBezTo>
                <a:cubicBezTo>
                  <a:pt x="1272" y="340"/>
                  <a:pt x="2006" y="88"/>
                  <a:pt x="2300" y="0"/>
                </a:cubicBezTo>
              </a:path>
            </a:pathLst>
          </a:custGeom>
          <a:noFill/>
          <a:ln w="49530" cap="flat" cmpd="sng">
            <a:solidFill>
              <a:srgbClr val="66FF33"/>
            </a:solidFill>
            <a:prstDash val="solid"/>
            <a:round/>
            <a:headEnd/>
            <a:tailEnd/>
          </a:ln>
          <a:effectLst/>
        </p:spPr>
        <p:txBody>
          <a:bodyPr wrap="none" anchor="ctr"/>
          <a:lstStyle/>
          <a:p>
            <a:endParaRPr lang="es-MX"/>
          </a:p>
        </p:txBody>
      </p:sp>
      <p:sp>
        <p:nvSpPr>
          <p:cNvPr id="101405" name="Freeform 29"/>
          <p:cNvSpPr>
            <a:spLocks/>
          </p:cNvSpPr>
          <p:nvPr/>
        </p:nvSpPr>
        <p:spPr bwMode="auto">
          <a:xfrm>
            <a:off x="6910388" y="2590800"/>
            <a:ext cx="941387" cy="2743200"/>
          </a:xfrm>
          <a:custGeom>
            <a:avLst/>
            <a:gdLst/>
            <a:ahLst/>
            <a:cxnLst>
              <a:cxn ang="0">
                <a:pos x="4" y="407"/>
              </a:cxn>
              <a:cxn ang="0">
                <a:pos x="60" y="48"/>
              </a:cxn>
              <a:cxn ang="0">
                <a:pos x="228" y="120"/>
              </a:cxn>
              <a:cxn ang="0">
                <a:pos x="274" y="393"/>
              </a:cxn>
              <a:cxn ang="0">
                <a:pos x="237" y="647"/>
              </a:cxn>
              <a:cxn ang="0">
                <a:pos x="64" y="767"/>
              </a:cxn>
              <a:cxn ang="0">
                <a:pos x="4" y="407"/>
              </a:cxn>
            </a:cxnLst>
            <a:rect l="0" t="0" r="r" b="b"/>
            <a:pathLst>
              <a:path w="276" h="807">
                <a:moveTo>
                  <a:pt x="4" y="407"/>
                </a:moveTo>
                <a:cubicBezTo>
                  <a:pt x="7" y="285"/>
                  <a:pt x="28" y="89"/>
                  <a:pt x="60" y="48"/>
                </a:cubicBezTo>
                <a:cubicBezTo>
                  <a:pt x="97" y="0"/>
                  <a:pt x="200" y="65"/>
                  <a:pt x="228" y="120"/>
                </a:cubicBezTo>
                <a:cubicBezTo>
                  <a:pt x="256" y="175"/>
                  <a:pt x="272" y="320"/>
                  <a:pt x="274" y="393"/>
                </a:cubicBezTo>
                <a:cubicBezTo>
                  <a:pt x="276" y="466"/>
                  <a:pt x="266" y="575"/>
                  <a:pt x="237" y="647"/>
                </a:cubicBezTo>
                <a:cubicBezTo>
                  <a:pt x="208" y="719"/>
                  <a:pt x="103" y="807"/>
                  <a:pt x="64" y="767"/>
                </a:cubicBezTo>
                <a:cubicBezTo>
                  <a:pt x="25" y="727"/>
                  <a:pt x="0" y="504"/>
                  <a:pt x="4" y="407"/>
                </a:cubicBezTo>
                <a:close/>
              </a:path>
            </a:pathLst>
          </a:custGeom>
          <a:solidFill>
            <a:srgbClr val="B2B2B2"/>
          </a:solidFill>
          <a:ln w="9525" cap="flat" cmpd="sng">
            <a:solidFill>
              <a:schemeClr val="tx1"/>
            </a:solidFill>
            <a:prstDash val="solid"/>
            <a:round/>
            <a:headEnd/>
            <a:tailEnd/>
          </a:ln>
          <a:effectLst/>
        </p:spPr>
        <p:txBody>
          <a:bodyPr wrap="none" anchor="ctr"/>
          <a:lstStyle/>
          <a:p>
            <a:endParaRPr lang="es-MX"/>
          </a:p>
        </p:txBody>
      </p:sp>
      <p:sp>
        <p:nvSpPr>
          <p:cNvPr id="101409" name="AutoShape 33"/>
          <p:cNvSpPr>
            <a:spLocks noChangeArrowheads="1"/>
          </p:cNvSpPr>
          <p:nvPr/>
        </p:nvSpPr>
        <p:spPr bwMode="auto">
          <a:xfrm rot="13089292">
            <a:off x="3124200" y="4419600"/>
            <a:ext cx="668338" cy="1425575"/>
          </a:xfrm>
          <a:prstGeom prst="can">
            <a:avLst>
              <a:gd name="adj" fmla="val 24441"/>
            </a:avLst>
          </a:prstGeom>
          <a:solidFill>
            <a:schemeClr val="bg2"/>
          </a:solidFill>
          <a:ln w="9525">
            <a:solidFill>
              <a:schemeClr val="tx1"/>
            </a:solidFill>
            <a:round/>
            <a:headEnd/>
            <a:tailEnd/>
          </a:ln>
          <a:effectLst/>
        </p:spPr>
        <p:txBody>
          <a:bodyPr wrap="none" anchor="ctr"/>
          <a:lstStyle/>
          <a:p>
            <a:endParaRPr lang="es-MX"/>
          </a:p>
        </p:txBody>
      </p:sp>
      <p:sp>
        <p:nvSpPr>
          <p:cNvPr id="101410" name="Text Box 34"/>
          <p:cNvSpPr txBox="1">
            <a:spLocks noChangeArrowheads="1"/>
          </p:cNvSpPr>
          <p:nvPr/>
        </p:nvSpPr>
        <p:spPr bwMode="auto">
          <a:xfrm rot="1989754">
            <a:off x="3522663" y="4543425"/>
            <a:ext cx="515937" cy="244475"/>
          </a:xfrm>
          <a:prstGeom prst="rect">
            <a:avLst/>
          </a:prstGeom>
          <a:noFill/>
          <a:ln w="9525">
            <a:noFill/>
            <a:miter lim="800000"/>
            <a:headEnd/>
            <a:tailEnd/>
          </a:ln>
          <a:effectLst/>
        </p:spPr>
        <p:txBody>
          <a:bodyPr wrap="none">
            <a:spAutoFit/>
            <a:flatTx/>
          </a:bodyPr>
          <a:lstStyle/>
          <a:p>
            <a:r>
              <a:rPr lang="es-ES" sz="1000" b="1">
                <a:latin typeface="Arial" charset="0"/>
              </a:rPr>
              <a:t>Norte</a:t>
            </a:r>
          </a:p>
        </p:txBody>
      </p:sp>
      <p:sp>
        <p:nvSpPr>
          <p:cNvPr id="101411" name="Text Box 35"/>
          <p:cNvSpPr txBox="1">
            <a:spLocks noChangeArrowheads="1"/>
          </p:cNvSpPr>
          <p:nvPr/>
        </p:nvSpPr>
        <p:spPr bwMode="auto">
          <a:xfrm rot="1989754">
            <a:off x="3022600" y="5334000"/>
            <a:ext cx="395288" cy="244475"/>
          </a:xfrm>
          <a:prstGeom prst="rect">
            <a:avLst/>
          </a:prstGeom>
          <a:noFill/>
          <a:ln w="9525">
            <a:noFill/>
            <a:miter lim="800000"/>
            <a:headEnd/>
            <a:tailEnd/>
          </a:ln>
          <a:effectLst/>
        </p:spPr>
        <p:txBody>
          <a:bodyPr wrap="none">
            <a:spAutoFit/>
            <a:flatTx/>
          </a:bodyPr>
          <a:lstStyle/>
          <a:p>
            <a:r>
              <a:rPr lang="es-ES" sz="1000" b="1">
                <a:latin typeface="Arial" charset="0"/>
              </a:rPr>
              <a:t>Sur</a:t>
            </a:r>
          </a:p>
        </p:txBody>
      </p:sp>
      <p:sp>
        <p:nvSpPr>
          <p:cNvPr id="101412" name="Text Box 36"/>
          <p:cNvSpPr txBox="1">
            <a:spLocks noChangeArrowheads="1"/>
          </p:cNvSpPr>
          <p:nvPr/>
        </p:nvSpPr>
        <p:spPr bwMode="auto">
          <a:xfrm rot="1989754">
            <a:off x="4970463" y="2647950"/>
            <a:ext cx="515937" cy="244475"/>
          </a:xfrm>
          <a:prstGeom prst="rect">
            <a:avLst/>
          </a:prstGeom>
          <a:noFill/>
          <a:ln w="9525">
            <a:noFill/>
            <a:miter lim="800000"/>
            <a:headEnd/>
            <a:tailEnd/>
          </a:ln>
          <a:effectLst/>
        </p:spPr>
        <p:txBody>
          <a:bodyPr wrap="none">
            <a:spAutoFit/>
            <a:flatTx/>
          </a:bodyPr>
          <a:lstStyle/>
          <a:p>
            <a:r>
              <a:rPr lang="es-ES" sz="1000" b="1">
                <a:latin typeface="Arial" charset="0"/>
              </a:rPr>
              <a:t>Norte</a:t>
            </a:r>
          </a:p>
        </p:txBody>
      </p:sp>
      <p:grpSp>
        <p:nvGrpSpPr>
          <p:cNvPr id="101414" name="Group 38"/>
          <p:cNvGrpSpPr>
            <a:grpSpLocks/>
          </p:cNvGrpSpPr>
          <p:nvPr/>
        </p:nvGrpSpPr>
        <p:grpSpPr bwMode="auto">
          <a:xfrm>
            <a:off x="7372350" y="4765675"/>
            <a:ext cx="111125" cy="111125"/>
            <a:chOff x="4682" y="2461"/>
            <a:chExt cx="70" cy="70"/>
          </a:xfrm>
        </p:grpSpPr>
        <p:sp>
          <p:nvSpPr>
            <p:cNvPr id="101415" name="Oval 39"/>
            <p:cNvSpPr>
              <a:spLocks noChangeAspect="1" noChangeArrowheads="1"/>
            </p:cNvSpPr>
            <p:nvPr/>
          </p:nvSpPr>
          <p:spPr bwMode="auto">
            <a:xfrm>
              <a:off x="4682" y="2461"/>
              <a:ext cx="70" cy="70"/>
            </a:xfrm>
            <a:prstGeom prst="ellipse">
              <a:avLst/>
            </a:prstGeom>
            <a:solidFill>
              <a:srgbClr val="00FFCC"/>
            </a:solidFill>
            <a:ln w="9525">
              <a:solidFill>
                <a:srgbClr val="00FFCC"/>
              </a:solidFill>
              <a:round/>
              <a:headEnd/>
              <a:tailEnd/>
            </a:ln>
            <a:effectLst/>
          </p:spPr>
          <p:txBody>
            <a:bodyPr wrap="none" anchor="ctr"/>
            <a:lstStyle/>
            <a:p>
              <a:endParaRPr lang="es-MX"/>
            </a:p>
          </p:txBody>
        </p:sp>
        <p:sp>
          <p:nvSpPr>
            <p:cNvPr id="101416" name="Oval 40"/>
            <p:cNvSpPr>
              <a:spLocks noChangeArrowheads="1"/>
            </p:cNvSpPr>
            <p:nvPr/>
          </p:nvSpPr>
          <p:spPr bwMode="auto">
            <a:xfrm>
              <a:off x="4694" y="2472"/>
              <a:ext cx="48" cy="48"/>
            </a:xfrm>
            <a:prstGeom prst="ellipse">
              <a:avLst/>
            </a:prstGeom>
            <a:solidFill>
              <a:srgbClr val="3399FF"/>
            </a:solidFill>
            <a:ln w="9525">
              <a:solidFill>
                <a:srgbClr val="3399FF"/>
              </a:solidFill>
              <a:round/>
              <a:headEnd/>
              <a:tailEnd/>
            </a:ln>
            <a:effectLst/>
          </p:spPr>
          <p:txBody>
            <a:bodyPr wrap="none" anchor="ctr"/>
            <a:lstStyle/>
            <a:p>
              <a:endParaRPr lang="es-MX"/>
            </a:p>
          </p:txBody>
        </p:sp>
        <p:sp>
          <p:nvSpPr>
            <p:cNvPr id="101417" name="Oval 41"/>
            <p:cNvSpPr>
              <a:spLocks noChangeAspect="1" noChangeArrowheads="1"/>
            </p:cNvSpPr>
            <p:nvPr/>
          </p:nvSpPr>
          <p:spPr bwMode="auto">
            <a:xfrm>
              <a:off x="4705" y="2483"/>
              <a:ext cx="25" cy="25"/>
            </a:xfrm>
            <a:prstGeom prst="ellipse">
              <a:avLst/>
            </a:prstGeom>
            <a:solidFill>
              <a:srgbClr val="0066FF"/>
            </a:solidFill>
            <a:ln w="9525">
              <a:solidFill>
                <a:srgbClr val="0066FF"/>
              </a:solidFill>
              <a:round/>
              <a:headEnd/>
              <a:tailEnd/>
            </a:ln>
            <a:effectLst/>
          </p:spPr>
          <p:txBody>
            <a:bodyPr wrap="none" anchor="ctr"/>
            <a:lstStyle/>
            <a:p>
              <a:endParaRPr lang="es-MX"/>
            </a:p>
          </p:txBody>
        </p:sp>
      </p:grpSp>
      <p:sp>
        <p:nvSpPr>
          <p:cNvPr id="101418" name="Text Box 42"/>
          <p:cNvSpPr txBox="1">
            <a:spLocks noChangeArrowheads="1"/>
          </p:cNvSpPr>
          <p:nvPr/>
        </p:nvSpPr>
        <p:spPr bwMode="auto">
          <a:xfrm>
            <a:off x="3726251" y="1981200"/>
            <a:ext cx="1035861" cy="400110"/>
          </a:xfrm>
          <a:prstGeom prst="rect">
            <a:avLst/>
          </a:prstGeom>
          <a:noFill/>
          <a:ln w="9525">
            <a:noFill/>
            <a:miter lim="800000"/>
            <a:headEnd/>
            <a:tailEnd/>
          </a:ln>
          <a:effectLst/>
        </p:spPr>
        <p:txBody>
          <a:bodyPr wrap="none">
            <a:spAutoFit/>
            <a:flatTx/>
          </a:bodyPr>
          <a:lstStyle/>
          <a:p>
            <a:pPr>
              <a:spcBef>
                <a:spcPct val="50000"/>
              </a:spcBef>
            </a:pPr>
            <a:r>
              <a:rPr lang="es-ES" sz="2000" b="1" dirty="0">
                <a:solidFill>
                  <a:srgbClr val="000066"/>
                </a:solidFill>
                <a:latin typeface="Arial" charset="0"/>
              </a:rPr>
              <a:t>F</a:t>
            </a:r>
            <a:r>
              <a:rPr lang="es-ES" sz="2000" b="1" baseline="-25000" dirty="0">
                <a:solidFill>
                  <a:srgbClr val="000066"/>
                </a:solidFill>
                <a:latin typeface="Arial" charset="0"/>
              </a:rPr>
              <a:t>e</a:t>
            </a:r>
            <a:r>
              <a:rPr lang="es-ES" sz="2000" b="1" dirty="0">
                <a:solidFill>
                  <a:srgbClr val="000066"/>
                </a:solidFill>
                <a:latin typeface="Arial" charset="0"/>
              </a:rPr>
              <a:t> &lt; F</a:t>
            </a:r>
            <a:r>
              <a:rPr lang="es-ES" sz="2000" b="1" baseline="-25000" dirty="0">
                <a:solidFill>
                  <a:srgbClr val="000066"/>
                </a:solidFill>
                <a:latin typeface="Arial" charset="0"/>
              </a:rPr>
              <a:t>m</a:t>
            </a:r>
            <a:endParaRPr lang="es-ES" sz="2000" b="1" dirty="0">
              <a:solidFill>
                <a:srgbClr val="000066"/>
              </a:solidFill>
              <a:latin typeface="Arial" charset="0"/>
            </a:endParaRPr>
          </a:p>
        </p:txBody>
      </p:sp>
      <p:sp>
        <p:nvSpPr>
          <p:cNvPr id="44" name="Text Box 48">
            <a:extLst>
              <a:ext uri="{FF2B5EF4-FFF2-40B4-BE49-F238E27FC236}">
                <a16:creationId xmlns:a16="http://schemas.microsoft.com/office/drawing/2014/main" xmlns="" id="{7667E120-3C04-40D1-9DC8-FBC30B2BAA18}"/>
              </a:ext>
            </a:extLst>
          </p:cNvPr>
          <p:cNvSpPr txBox="1">
            <a:spLocks noChangeArrowheads="1"/>
          </p:cNvSpPr>
          <p:nvPr/>
        </p:nvSpPr>
        <p:spPr bwMode="auto">
          <a:xfrm>
            <a:off x="2922357" y="737300"/>
            <a:ext cx="3297699" cy="415498"/>
          </a:xfrm>
          <a:prstGeom prst="rect">
            <a:avLst/>
          </a:prstGeom>
          <a:noFill/>
          <a:ln w="9525">
            <a:noFill/>
            <a:miter lim="800000"/>
            <a:headEnd/>
            <a:tailEnd/>
          </a:ln>
          <a:effectLst/>
        </p:spPr>
        <p:txBody>
          <a:bodyPr wrap="none">
            <a:spAutoFit/>
            <a:flatTx/>
          </a:bodyPr>
          <a:lstStyle/>
          <a:p>
            <a:pPr>
              <a:spcBef>
                <a:spcPct val="50000"/>
              </a:spcBef>
            </a:pPr>
            <a:r>
              <a:rPr lang="es-ES" sz="2100" b="1" dirty="0">
                <a:solidFill>
                  <a:srgbClr val="000099"/>
                </a:solidFill>
                <a:latin typeface="Arial" charset="0"/>
              </a:rPr>
              <a:t>J. J. THOMSON  en 1897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01384"/>
                                        </p:tgtEl>
                                        <p:attrNameLst>
                                          <p:attrName>style.visibility</p:attrName>
                                        </p:attrNameLst>
                                      </p:cBhvr>
                                      <p:to>
                                        <p:strVal val="visible"/>
                                      </p:to>
                                    </p:set>
                                  </p:childTnLst>
                                </p:cTn>
                              </p:par>
                            </p:childTnLst>
                          </p:cTn>
                        </p:par>
                        <p:par>
                          <p:cTn id="7" fill="hold">
                            <p:stCondLst>
                              <p:cond delay="500"/>
                            </p:stCondLst>
                            <p:childTnLst>
                              <p:par>
                                <p:cTn id="8" presetID="17" presetClass="entr" presetSubtype="8" fill="hold" nodeType="afterEffect">
                                  <p:stCondLst>
                                    <p:cond delay="0"/>
                                  </p:stCondLst>
                                  <p:childTnLst>
                                    <p:set>
                                      <p:cBhvr>
                                        <p:cTn id="9" dur="1" fill="hold">
                                          <p:stCondLst>
                                            <p:cond delay="0"/>
                                          </p:stCondLst>
                                        </p:cTn>
                                        <p:tgtEl>
                                          <p:spTgt spid="101387"/>
                                        </p:tgtEl>
                                        <p:attrNameLst>
                                          <p:attrName>style.visibility</p:attrName>
                                        </p:attrNameLst>
                                      </p:cBhvr>
                                      <p:to>
                                        <p:strVal val="visible"/>
                                      </p:to>
                                    </p:set>
                                    <p:anim calcmode="lin" valueType="num">
                                      <p:cBhvr>
                                        <p:cTn id="10" dur="500" fill="hold"/>
                                        <p:tgtEl>
                                          <p:spTgt spid="101387"/>
                                        </p:tgtEl>
                                        <p:attrNameLst>
                                          <p:attrName>ppt_x</p:attrName>
                                        </p:attrNameLst>
                                      </p:cBhvr>
                                      <p:tavLst>
                                        <p:tav tm="0">
                                          <p:val>
                                            <p:strVal val="#ppt_x-#ppt_w/2"/>
                                          </p:val>
                                        </p:tav>
                                        <p:tav tm="100000">
                                          <p:val>
                                            <p:strVal val="#ppt_x"/>
                                          </p:val>
                                        </p:tav>
                                      </p:tavLst>
                                    </p:anim>
                                    <p:anim calcmode="lin" valueType="num">
                                      <p:cBhvr>
                                        <p:cTn id="11" dur="500" fill="hold"/>
                                        <p:tgtEl>
                                          <p:spTgt spid="101387"/>
                                        </p:tgtEl>
                                        <p:attrNameLst>
                                          <p:attrName>ppt_y</p:attrName>
                                        </p:attrNameLst>
                                      </p:cBhvr>
                                      <p:tavLst>
                                        <p:tav tm="0">
                                          <p:val>
                                            <p:strVal val="#ppt_y"/>
                                          </p:val>
                                        </p:tav>
                                        <p:tav tm="100000">
                                          <p:val>
                                            <p:strVal val="#ppt_y"/>
                                          </p:val>
                                        </p:tav>
                                      </p:tavLst>
                                    </p:anim>
                                    <p:anim calcmode="lin" valueType="num">
                                      <p:cBhvr>
                                        <p:cTn id="12" dur="500" fill="hold"/>
                                        <p:tgtEl>
                                          <p:spTgt spid="101387"/>
                                        </p:tgtEl>
                                        <p:attrNameLst>
                                          <p:attrName>ppt_w</p:attrName>
                                        </p:attrNameLst>
                                      </p:cBhvr>
                                      <p:tavLst>
                                        <p:tav tm="0">
                                          <p:val>
                                            <p:fltVal val="0"/>
                                          </p:val>
                                        </p:tav>
                                        <p:tav tm="100000">
                                          <p:val>
                                            <p:strVal val="#ppt_w"/>
                                          </p:val>
                                        </p:tav>
                                      </p:tavLst>
                                    </p:anim>
                                    <p:anim calcmode="lin" valueType="num">
                                      <p:cBhvr>
                                        <p:cTn id="13" dur="500" fill="hold"/>
                                        <p:tgtEl>
                                          <p:spTgt spid="101387"/>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8" fill="hold" grpId="0" nodeType="afterEffect">
                                  <p:stCondLst>
                                    <p:cond delay="0"/>
                                  </p:stCondLst>
                                  <p:childTnLst>
                                    <p:set>
                                      <p:cBhvr>
                                        <p:cTn id="16" dur="1" fill="hold">
                                          <p:stCondLst>
                                            <p:cond delay="0"/>
                                          </p:stCondLst>
                                        </p:cTn>
                                        <p:tgtEl>
                                          <p:spTgt spid="101394"/>
                                        </p:tgtEl>
                                        <p:attrNameLst>
                                          <p:attrName>style.visibility</p:attrName>
                                        </p:attrNameLst>
                                      </p:cBhvr>
                                      <p:to>
                                        <p:strVal val="visible"/>
                                      </p:to>
                                    </p:set>
                                    <p:anim calcmode="lin" valueType="num">
                                      <p:cBhvr>
                                        <p:cTn id="17" dur="500" fill="hold"/>
                                        <p:tgtEl>
                                          <p:spTgt spid="101394"/>
                                        </p:tgtEl>
                                        <p:attrNameLst>
                                          <p:attrName>ppt_x</p:attrName>
                                        </p:attrNameLst>
                                      </p:cBhvr>
                                      <p:tavLst>
                                        <p:tav tm="0">
                                          <p:val>
                                            <p:strVal val="#ppt_x-#ppt_w/2"/>
                                          </p:val>
                                        </p:tav>
                                        <p:tav tm="100000">
                                          <p:val>
                                            <p:strVal val="#ppt_x"/>
                                          </p:val>
                                        </p:tav>
                                      </p:tavLst>
                                    </p:anim>
                                    <p:anim calcmode="lin" valueType="num">
                                      <p:cBhvr>
                                        <p:cTn id="18" dur="500" fill="hold"/>
                                        <p:tgtEl>
                                          <p:spTgt spid="101394"/>
                                        </p:tgtEl>
                                        <p:attrNameLst>
                                          <p:attrName>ppt_y</p:attrName>
                                        </p:attrNameLst>
                                      </p:cBhvr>
                                      <p:tavLst>
                                        <p:tav tm="0">
                                          <p:val>
                                            <p:strVal val="#ppt_y"/>
                                          </p:val>
                                        </p:tav>
                                        <p:tav tm="100000">
                                          <p:val>
                                            <p:strVal val="#ppt_y"/>
                                          </p:val>
                                        </p:tav>
                                      </p:tavLst>
                                    </p:anim>
                                    <p:anim calcmode="lin" valueType="num">
                                      <p:cBhvr>
                                        <p:cTn id="19" dur="500" fill="hold"/>
                                        <p:tgtEl>
                                          <p:spTgt spid="101394"/>
                                        </p:tgtEl>
                                        <p:attrNameLst>
                                          <p:attrName>ppt_w</p:attrName>
                                        </p:attrNameLst>
                                      </p:cBhvr>
                                      <p:tavLst>
                                        <p:tav tm="0">
                                          <p:val>
                                            <p:fltVal val="0"/>
                                          </p:val>
                                        </p:tav>
                                        <p:tav tm="100000">
                                          <p:val>
                                            <p:strVal val="#ppt_w"/>
                                          </p:val>
                                        </p:tav>
                                      </p:tavLst>
                                    </p:anim>
                                    <p:anim calcmode="lin" valueType="num">
                                      <p:cBhvr>
                                        <p:cTn id="20" dur="500" fill="hold"/>
                                        <p:tgtEl>
                                          <p:spTgt spid="101394"/>
                                        </p:tgtEl>
                                        <p:attrNameLst>
                                          <p:attrName>ppt_h</p:attrName>
                                        </p:attrNameLst>
                                      </p:cBhvr>
                                      <p:tavLst>
                                        <p:tav tm="0">
                                          <p:val>
                                            <p:strVal val="#ppt_h"/>
                                          </p:val>
                                        </p:tav>
                                        <p:tav tm="100000">
                                          <p:val>
                                            <p:strVal val="#ppt_h"/>
                                          </p:val>
                                        </p:tav>
                                      </p:tavLst>
                                    </p:anim>
                                  </p:childTnLst>
                                </p:cTn>
                              </p:par>
                            </p:childTnLst>
                          </p:cTn>
                        </p:par>
                        <p:par>
                          <p:cTn id="21" fill="hold">
                            <p:stCondLst>
                              <p:cond delay="1500"/>
                            </p:stCondLst>
                            <p:childTnLst>
                              <p:par>
                                <p:cTn id="22" presetID="18" presetClass="entr" presetSubtype="3" fill="hold" grpId="0" nodeType="afterEffect">
                                  <p:stCondLst>
                                    <p:cond delay="0"/>
                                  </p:stCondLst>
                                  <p:childTnLst>
                                    <p:set>
                                      <p:cBhvr>
                                        <p:cTn id="23" dur="1" fill="hold">
                                          <p:stCondLst>
                                            <p:cond delay="0"/>
                                          </p:stCondLst>
                                        </p:cTn>
                                        <p:tgtEl>
                                          <p:spTgt spid="101413"/>
                                        </p:tgtEl>
                                        <p:attrNameLst>
                                          <p:attrName>style.visibility</p:attrName>
                                        </p:attrNameLst>
                                      </p:cBhvr>
                                      <p:to>
                                        <p:strVal val="visible"/>
                                      </p:to>
                                    </p:set>
                                    <p:animEffect transition="in" filter="strips(upRight)">
                                      <p:cBhvr>
                                        <p:cTn id="24" dur="500"/>
                                        <p:tgtEl>
                                          <p:spTgt spid="101413"/>
                                        </p:tgtEl>
                                      </p:cBhvr>
                                    </p:animEffect>
                                  </p:childTnLst>
                                </p:cTn>
                              </p:par>
                            </p:childTnLst>
                          </p:cTn>
                        </p:par>
                        <p:par>
                          <p:cTn id="25" fill="hold">
                            <p:stCondLst>
                              <p:cond delay="2000"/>
                            </p:stCondLst>
                            <p:childTnLst>
                              <p:par>
                                <p:cTn id="26" presetID="23" presetClass="entr" presetSubtype="272" fill="hold" nodeType="afterEffect">
                                  <p:stCondLst>
                                    <p:cond delay="0"/>
                                  </p:stCondLst>
                                  <p:childTnLst>
                                    <p:set>
                                      <p:cBhvr>
                                        <p:cTn id="27" dur="1" fill="hold">
                                          <p:stCondLst>
                                            <p:cond delay="0"/>
                                          </p:stCondLst>
                                        </p:cTn>
                                        <p:tgtEl>
                                          <p:spTgt spid="101414"/>
                                        </p:tgtEl>
                                        <p:attrNameLst>
                                          <p:attrName>style.visibility</p:attrName>
                                        </p:attrNameLst>
                                      </p:cBhvr>
                                      <p:to>
                                        <p:strVal val="visible"/>
                                      </p:to>
                                    </p:set>
                                    <p:anim calcmode="lin" valueType="num">
                                      <p:cBhvr>
                                        <p:cTn id="28" dur="500" fill="hold"/>
                                        <p:tgtEl>
                                          <p:spTgt spid="101414"/>
                                        </p:tgtEl>
                                        <p:attrNameLst>
                                          <p:attrName>ppt_w</p:attrName>
                                        </p:attrNameLst>
                                      </p:cBhvr>
                                      <p:tavLst>
                                        <p:tav tm="0">
                                          <p:val>
                                            <p:strVal val="2/3*#ppt_w"/>
                                          </p:val>
                                        </p:tav>
                                        <p:tav tm="100000">
                                          <p:val>
                                            <p:strVal val="#ppt_w"/>
                                          </p:val>
                                        </p:tav>
                                      </p:tavLst>
                                    </p:anim>
                                    <p:anim calcmode="lin" valueType="num">
                                      <p:cBhvr>
                                        <p:cTn id="29" dur="500" fill="hold"/>
                                        <p:tgtEl>
                                          <p:spTgt spid="101414"/>
                                        </p:tgtEl>
                                        <p:attrNameLst>
                                          <p:attrName>ppt_h</p:attrName>
                                        </p:attrNameLst>
                                      </p:cBhvr>
                                      <p:tavLst>
                                        <p:tav tm="0">
                                          <p:val>
                                            <p:strVal val="2/3*#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3" presetClass="entr" presetSubtype="32" fill="hold" grpId="0" nodeType="clickEffect">
                                  <p:stCondLst>
                                    <p:cond delay="0"/>
                                  </p:stCondLst>
                                  <p:childTnLst>
                                    <p:set>
                                      <p:cBhvr>
                                        <p:cTn id="33" dur="1" fill="hold">
                                          <p:stCondLst>
                                            <p:cond delay="0"/>
                                          </p:stCondLst>
                                        </p:cTn>
                                        <p:tgtEl>
                                          <p:spTgt spid="101418"/>
                                        </p:tgtEl>
                                        <p:attrNameLst>
                                          <p:attrName>style.visibility</p:attrName>
                                        </p:attrNameLst>
                                      </p:cBhvr>
                                      <p:to>
                                        <p:strVal val="visible"/>
                                      </p:to>
                                    </p:set>
                                    <p:anim calcmode="lin" valueType="num">
                                      <p:cBhvr>
                                        <p:cTn id="34" dur="500" fill="hold"/>
                                        <p:tgtEl>
                                          <p:spTgt spid="101418"/>
                                        </p:tgtEl>
                                        <p:attrNameLst>
                                          <p:attrName>ppt_w</p:attrName>
                                        </p:attrNameLst>
                                      </p:cBhvr>
                                      <p:tavLst>
                                        <p:tav tm="0">
                                          <p:val>
                                            <p:strVal val="4*#ppt_w"/>
                                          </p:val>
                                        </p:tav>
                                        <p:tav tm="100000">
                                          <p:val>
                                            <p:strVal val="#ppt_w"/>
                                          </p:val>
                                        </p:tav>
                                      </p:tavLst>
                                    </p:anim>
                                    <p:anim calcmode="lin" valueType="num">
                                      <p:cBhvr>
                                        <p:cTn id="35" dur="500" fill="hold"/>
                                        <p:tgtEl>
                                          <p:spTgt spid="101418"/>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94" grpId="0" animBg="1"/>
      <p:bldP spid="101413" grpId="0" animBg="1"/>
      <p:bldP spid="10141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AutoShape 2"/>
          <p:cNvSpPr>
            <a:spLocks noChangeArrowheads="1"/>
          </p:cNvSpPr>
          <p:nvPr/>
        </p:nvSpPr>
        <p:spPr bwMode="auto">
          <a:xfrm rot="13089292">
            <a:off x="4572000" y="2514600"/>
            <a:ext cx="668338" cy="1425575"/>
          </a:xfrm>
          <a:prstGeom prst="can">
            <a:avLst>
              <a:gd name="adj" fmla="val 24441"/>
            </a:avLst>
          </a:prstGeom>
          <a:solidFill>
            <a:schemeClr val="bg2"/>
          </a:solidFill>
          <a:ln w="9525">
            <a:solidFill>
              <a:schemeClr val="tx1"/>
            </a:solidFill>
            <a:round/>
            <a:headEnd/>
            <a:tailEnd/>
          </a:ln>
          <a:effectLst/>
        </p:spPr>
        <p:txBody>
          <a:bodyPr rot="10800000" wrap="none" anchor="ctr"/>
          <a:lstStyle/>
          <a:p>
            <a:endParaRPr lang="es-MX"/>
          </a:p>
        </p:txBody>
      </p:sp>
      <p:sp>
        <p:nvSpPr>
          <p:cNvPr id="102403" name="Freeform 3"/>
          <p:cNvSpPr>
            <a:spLocks/>
          </p:cNvSpPr>
          <p:nvPr/>
        </p:nvSpPr>
        <p:spPr bwMode="auto">
          <a:xfrm>
            <a:off x="3322638" y="2662238"/>
            <a:ext cx="4475162" cy="2609850"/>
          </a:xfrm>
          <a:custGeom>
            <a:avLst/>
            <a:gdLst/>
            <a:ahLst/>
            <a:cxnLst>
              <a:cxn ang="0">
                <a:pos x="0" y="308"/>
              </a:cxn>
              <a:cxn ang="0">
                <a:pos x="95" y="272"/>
              </a:cxn>
              <a:cxn ang="0">
                <a:pos x="336" y="271"/>
              </a:cxn>
              <a:cxn ang="0">
                <a:pos x="1152" y="15"/>
              </a:cxn>
              <a:cxn ang="0">
                <a:pos x="1303" y="361"/>
              </a:cxn>
              <a:cxn ang="0">
                <a:pos x="1152" y="747"/>
              </a:cxn>
              <a:cxn ang="0">
                <a:pos x="336" y="491"/>
              </a:cxn>
              <a:cxn ang="0">
                <a:pos x="101" y="491"/>
              </a:cxn>
              <a:cxn ang="0">
                <a:pos x="0" y="454"/>
              </a:cxn>
              <a:cxn ang="0">
                <a:pos x="0" y="308"/>
              </a:cxn>
            </a:cxnLst>
            <a:rect l="0" t="0" r="r" b="b"/>
            <a:pathLst>
              <a:path w="1313" h="768">
                <a:moveTo>
                  <a:pt x="0" y="308"/>
                </a:moveTo>
                <a:cubicBezTo>
                  <a:pt x="16" y="278"/>
                  <a:pt x="53" y="272"/>
                  <a:pt x="95" y="272"/>
                </a:cubicBezTo>
                <a:cubicBezTo>
                  <a:pt x="137" y="272"/>
                  <a:pt x="179" y="270"/>
                  <a:pt x="336" y="271"/>
                </a:cubicBezTo>
                <a:cubicBezTo>
                  <a:pt x="517" y="272"/>
                  <a:pt x="991" y="0"/>
                  <a:pt x="1152" y="15"/>
                </a:cubicBezTo>
                <a:cubicBezTo>
                  <a:pt x="1313" y="30"/>
                  <a:pt x="1303" y="239"/>
                  <a:pt x="1303" y="361"/>
                </a:cubicBezTo>
                <a:cubicBezTo>
                  <a:pt x="1303" y="483"/>
                  <a:pt x="1313" y="725"/>
                  <a:pt x="1152" y="747"/>
                </a:cubicBezTo>
                <a:cubicBezTo>
                  <a:pt x="991" y="768"/>
                  <a:pt x="511" y="534"/>
                  <a:pt x="336" y="491"/>
                </a:cubicBezTo>
                <a:cubicBezTo>
                  <a:pt x="183" y="491"/>
                  <a:pt x="131" y="491"/>
                  <a:pt x="101" y="491"/>
                </a:cubicBezTo>
                <a:cubicBezTo>
                  <a:pt x="71" y="491"/>
                  <a:pt x="16" y="485"/>
                  <a:pt x="0" y="454"/>
                </a:cubicBezTo>
                <a:lnTo>
                  <a:pt x="0" y="308"/>
                </a:lnTo>
                <a:close/>
              </a:path>
            </a:pathLst>
          </a:custGeom>
          <a:solidFill>
            <a:srgbClr val="CCECFF">
              <a:alpha val="50000"/>
            </a:srgbClr>
          </a:solidFill>
          <a:ln w="9525" cap="flat" cmpd="sng">
            <a:solidFill>
              <a:schemeClr val="tx1"/>
            </a:solidFill>
            <a:prstDash val="solid"/>
            <a:round/>
            <a:headEnd/>
            <a:tailEnd/>
          </a:ln>
          <a:effectLst/>
        </p:spPr>
        <p:txBody>
          <a:bodyPr wrap="none" anchor="ctr"/>
          <a:lstStyle/>
          <a:p>
            <a:endParaRPr lang="es-MX"/>
          </a:p>
        </p:txBody>
      </p:sp>
      <p:sp>
        <p:nvSpPr>
          <p:cNvPr id="102404" name="AutoShape 4"/>
          <p:cNvSpPr>
            <a:spLocks noChangeArrowheads="1"/>
          </p:cNvSpPr>
          <p:nvPr/>
        </p:nvSpPr>
        <p:spPr bwMode="auto">
          <a:xfrm>
            <a:off x="1290638" y="3559175"/>
            <a:ext cx="2127250" cy="815975"/>
          </a:xfrm>
          <a:prstGeom prst="flowChartTerminator">
            <a:avLst/>
          </a:prstGeom>
          <a:solidFill>
            <a:srgbClr val="CCECFF">
              <a:alpha val="50000"/>
            </a:srgbClr>
          </a:solidFill>
          <a:ln w="9525">
            <a:solidFill>
              <a:schemeClr val="tx1"/>
            </a:solidFill>
            <a:miter lim="800000"/>
            <a:headEnd/>
            <a:tailEnd/>
          </a:ln>
          <a:effectLst/>
        </p:spPr>
        <p:txBody>
          <a:bodyPr wrap="none" anchor="ctr"/>
          <a:lstStyle/>
          <a:p>
            <a:endParaRPr lang="es-MX"/>
          </a:p>
        </p:txBody>
      </p:sp>
      <p:sp>
        <p:nvSpPr>
          <p:cNvPr id="102405" name="Line 5"/>
          <p:cNvSpPr>
            <a:spLocks noChangeShapeType="1"/>
          </p:cNvSpPr>
          <p:nvPr/>
        </p:nvSpPr>
        <p:spPr bwMode="auto">
          <a:xfrm flipV="1">
            <a:off x="1787525" y="2967038"/>
            <a:ext cx="0" cy="747712"/>
          </a:xfrm>
          <a:prstGeom prst="line">
            <a:avLst/>
          </a:prstGeom>
          <a:noFill/>
          <a:ln w="25400">
            <a:solidFill>
              <a:schemeClr val="tx1"/>
            </a:solidFill>
            <a:round/>
            <a:headEnd/>
            <a:tailEnd/>
          </a:ln>
          <a:effectLst/>
        </p:spPr>
        <p:txBody>
          <a:bodyPr wrap="none" anchor="ctr"/>
          <a:lstStyle/>
          <a:p>
            <a:endParaRPr lang="es-MX"/>
          </a:p>
        </p:txBody>
      </p:sp>
      <p:sp>
        <p:nvSpPr>
          <p:cNvPr id="102406" name="Line 6"/>
          <p:cNvSpPr>
            <a:spLocks noChangeShapeType="1"/>
          </p:cNvSpPr>
          <p:nvPr/>
        </p:nvSpPr>
        <p:spPr bwMode="auto">
          <a:xfrm flipV="1">
            <a:off x="2740025" y="2933700"/>
            <a:ext cx="0" cy="774700"/>
          </a:xfrm>
          <a:prstGeom prst="line">
            <a:avLst/>
          </a:prstGeom>
          <a:noFill/>
          <a:ln w="25400">
            <a:solidFill>
              <a:schemeClr val="tx1"/>
            </a:solidFill>
            <a:round/>
            <a:headEnd/>
            <a:tailEnd/>
          </a:ln>
          <a:effectLst/>
        </p:spPr>
        <p:txBody>
          <a:bodyPr wrap="none" anchor="ctr"/>
          <a:lstStyle/>
          <a:p>
            <a:endParaRPr lang="es-MX"/>
          </a:p>
        </p:txBody>
      </p:sp>
      <p:sp>
        <p:nvSpPr>
          <p:cNvPr id="102407" name="Oval 7"/>
          <p:cNvSpPr>
            <a:spLocks noChangeArrowheads="1"/>
          </p:cNvSpPr>
          <p:nvPr/>
        </p:nvSpPr>
        <p:spPr bwMode="auto">
          <a:xfrm>
            <a:off x="1706563" y="3702050"/>
            <a:ext cx="160337" cy="509588"/>
          </a:xfrm>
          <a:prstGeom prst="ellipse">
            <a:avLst/>
          </a:prstGeom>
          <a:solidFill>
            <a:srgbClr val="DDDDDD"/>
          </a:solidFill>
          <a:ln w="25400">
            <a:solidFill>
              <a:srgbClr val="848484"/>
            </a:solidFill>
            <a:round/>
            <a:headEnd/>
            <a:tailEnd/>
          </a:ln>
          <a:effectLst/>
        </p:spPr>
        <p:txBody>
          <a:bodyPr wrap="none" anchor="ctr"/>
          <a:lstStyle/>
          <a:p>
            <a:endParaRPr lang="es-MX"/>
          </a:p>
        </p:txBody>
      </p:sp>
      <p:grpSp>
        <p:nvGrpSpPr>
          <p:cNvPr id="102408" name="Group 8"/>
          <p:cNvGrpSpPr>
            <a:grpSpLocks/>
          </p:cNvGrpSpPr>
          <p:nvPr/>
        </p:nvGrpSpPr>
        <p:grpSpPr bwMode="auto">
          <a:xfrm>
            <a:off x="1625600" y="2463800"/>
            <a:ext cx="1295400" cy="584200"/>
            <a:chOff x="1024" y="1552"/>
            <a:chExt cx="816" cy="368"/>
          </a:xfrm>
        </p:grpSpPr>
        <p:sp>
          <p:nvSpPr>
            <p:cNvPr id="102409" name="Text Box 9"/>
            <p:cNvSpPr txBox="1">
              <a:spLocks noChangeArrowheads="1"/>
            </p:cNvSpPr>
            <p:nvPr/>
          </p:nvSpPr>
          <p:spPr bwMode="auto">
            <a:xfrm>
              <a:off x="1616" y="1632"/>
              <a:ext cx="224" cy="288"/>
            </a:xfrm>
            <a:prstGeom prst="rect">
              <a:avLst/>
            </a:prstGeom>
            <a:noFill/>
            <a:ln w="9525">
              <a:noFill/>
              <a:miter lim="800000"/>
              <a:headEnd/>
              <a:tailEnd/>
            </a:ln>
            <a:effectLst/>
          </p:spPr>
          <p:txBody>
            <a:bodyPr wrap="none">
              <a:spAutoFit/>
              <a:flatTx/>
            </a:bodyPr>
            <a:lstStyle/>
            <a:p>
              <a:r>
                <a:rPr lang="es-ES" b="1"/>
                <a:t>+</a:t>
              </a:r>
            </a:p>
          </p:txBody>
        </p:sp>
        <p:sp>
          <p:nvSpPr>
            <p:cNvPr id="102410" name="Text Box 10"/>
            <p:cNvSpPr txBox="1">
              <a:spLocks noChangeArrowheads="1"/>
            </p:cNvSpPr>
            <p:nvPr/>
          </p:nvSpPr>
          <p:spPr bwMode="auto">
            <a:xfrm>
              <a:off x="1024" y="1552"/>
              <a:ext cx="212" cy="288"/>
            </a:xfrm>
            <a:prstGeom prst="rect">
              <a:avLst/>
            </a:prstGeom>
            <a:noFill/>
            <a:ln w="9525">
              <a:noFill/>
              <a:miter lim="800000"/>
              <a:headEnd/>
              <a:tailEnd/>
            </a:ln>
            <a:effectLst/>
          </p:spPr>
          <p:txBody>
            <a:bodyPr wrap="none">
              <a:spAutoFit/>
              <a:flatTx/>
            </a:bodyPr>
            <a:lstStyle/>
            <a:p>
              <a:r>
                <a:rPr lang="es-ES" b="1"/>
                <a:t>_</a:t>
              </a:r>
            </a:p>
          </p:txBody>
        </p:sp>
      </p:grpSp>
      <p:grpSp>
        <p:nvGrpSpPr>
          <p:cNvPr id="102411" name="Group 11"/>
          <p:cNvGrpSpPr>
            <a:grpSpLocks/>
          </p:cNvGrpSpPr>
          <p:nvPr/>
        </p:nvGrpSpPr>
        <p:grpSpPr bwMode="auto">
          <a:xfrm>
            <a:off x="1720850" y="3700463"/>
            <a:ext cx="990600" cy="515937"/>
            <a:chOff x="1084" y="2331"/>
            <a:chExt cx="624" cy="325"/>
          </a:xfrm>
        </p:grpSpPr>
        <p:sp>
          <p:nvSpPr>
            <p:cNvPr id="102412" name="Oval 12"/>
            <p:cNvSpPr>
              <a:spLocks noChangeArrowheads="1"/>
            </p:cNvSpPr>
            <p:nvPr/>
          </p:nvSpPr>
          <p:spPr bwMode="auto">
            <a:xfrm>
              <a:off x="1084" y="2331"/>
              <a:ext cx="101" cy="321"/>
            </a:xfrm>
            <a:prstGeom prst="ellipse">
              <a:avLst/>
            </a:prstGeom>
            <a:solidFill>
              <a:srgbClr val="66FF33"/>
            </a:solidFill>
            <a:ln w="9525">
              <a:solidFill>
                <a:srgbClr val="66FF33"/>
              </a:solidFill>
              <a:round/>
              <a:headEnd/>
              <a:tailEnd/>
            </a:ln>
            <a:effectLst/>
          </p:spPr>
          <p:txBody>
            <a:bodyPr wrap="none" anchor="ctr"/>
            <a:lstStyle/>
            <a:p>
              <a:endParaRPr lang="es-MX"/>
            </a:p>
          </p:txBody>
        </p:sp>
        <p:sp>
          <p:nvSpPr>
            <p:cNvPr id="102413" name="Rectangle 13"/>
            <p:cNvSpPr>
              <a:spLocks noChangeArrowheads="1"/>
            </p:cNvSpPr>
            <p:nvPr/>
          </p:nvSpPr>
          <p:spPr bwMode="auto">
            <a:xfrm>
              <a:off x="1144" y="2334"/>
              <a:ext cx="564" cy="322"/>
            </a:xfrm>
            <a:prstGeom prst="rect">
              <a:avLst/>
            </a:prstGeom>
            <a:solidFill>
              <a:srgbClr val="66FF33"/>
            </a:solidFill>
            <a:ln w="9525">
              <a:solidFill>
                <a:srgbClr val="66FF33"/>
              </a:solidFill>
              <a:miter lim="800000"/>
              <a:headEnd/>
              <a:tailEnd/>
            </a:ln>
            <a:effectLst/>
          </p:spPr>
          <p:txBody>
            <a:bodyPr wrap="none" anchor="ctr"/>
            <a:lstStyle/>
            <a:p>
              <a:endParaRPr lang="es-MX"/>
            </a:p>
          </p:txBody>
        </p:sp>
      </p:grpSp>
      <p:grpSp>
        <p:nvGrpSpPr>
          <p:cNvPr id="102414" name="Group 14"/>
          <p:cNvGrpSpPr>
            <a:grpSpLocks/>
          </p:cNvGrpSpPr>
          <p:nvPr/>
        </p:nvGrpSpPr>
        <p:grpSpPr bwMode="auto">
          <a:xfrm>
            <a:off x="2640013" y="3702050"/>
            <a:ext cx="184150" cy="509588"/>
            <a:chOff x="1248" y="1248"/>
            <a:chExt cx="54" cy="150"/>
          </a:xfrm>
        </p:grpSpPr>
        <p:sp>
          <p:nvSpPr>
            <p:cNvPr id="102415" name="Oval 15"/>
            <p:cNvSpPr>
              <a:spLocks noChangeArrowheads="1"/>
            </p:cNvSpPr>
            <p:nvPr/>
          </p:nvSpPr>
          <p:spPr bwMode="auto">
            <a:xfrm>
              <a:off x="1248" y="1248"/>
              <a:ext cx="47" cy="150"/>
            </a:xfrm>
            <a:prstGeom prst="ellipse">
              <a:avLst/>
            </a:prstGeom>
            <a:solidFill>
              <a:srgbClr val="DDDDDD"/>
            </a:solidFill>
            <a:ln w="25400">
              <a:solidFill>
                <a:srgbClr val="848484"/>
              </a:solidFill>
              <a:round/>
              <a:headEnd/>
              <a:tailEnd/>
            </a:ln>
            <a:effectLst/>
          </p:spPr>
          <p:txBody>
            <a:bodyPr wrap="none" anchor="ctr"/>
            <a:lstStyle/>
            <a:p>
              <a:endParaRPr lang="es-MX"/>
            </a:p>
          </p:txBody>
        </p:sp>
        <p:sp>
          <p:nvSpPr>
            <p:cNvPr id="102416" name="Oval 16"/>
            <p:cNvSpPr>
              <a:spLocks noChangeArrowheads="1"/>
            </p:cNvSpPr>
            <p:nvPr/>
          </p:nvSpPr>
          <p:spPr bwMode="auto">
            <a:xfrm>
              <a:off x="1255" y="1248"/>
              <a:ext cx="47" cy="150"/>
            </a:xfrm>
            <a:prstGeom prst="ellipse">
              <a:avLst/>
            </a:prstGeom>
            <a:solidFill>
              <a:srgbClr val="DDDDDD"/>
            </a:solidFill>
            <a:ln w="9525">
              <a:solidFill>
                <a:srgbClr val="848484"/>
              </a:solidFill>
              <a:round/>
              <a:headEnd/>
              <a:tailEnd/>
            </a:ln>
            <a:effectLst/>
          </p:spPr>
          <p:txBody>
            <a:bodyPr wrap="none" anchor="ctr"/>
            <a:lstStyle/>
            <a:p>
              <a:endParaRPr lang="es-MX"/>
            </a:p>
          </p:txBody>
        </p:sp>
      </p:grpSp>
      <p:sp>
        <p:nvSpPr>
          <p:cNvPr id="102417" name="Rectangle 17"/>
          <p:cNvSpPr>
            <a:spLocks noChangeArrowheads="1"/>
          </p:cNvSpPr>
          <p:nvPr/>
        </p:nvSpPr>
        <p:spPr bwMode="auto">
          <a:xfrm>
            <a:off x="2743200" y="3941763"/>
            <a:ext cx="17463" cy="39687"/>
          </a:xfrm>
          <a:prstGeom prst="rect">
            <a:avLst/>
          </a:prstGeom>
          <a:solidFill>
            <a:schemeClr val="folHlink"/>
          </a:solidFill>
          <a:ln w="6350">
            <a:solidFill>
              <a:schemeClr val="tx1"/>
            </a:solidFill>
            <a:miter lim="800000"/>
            <a:headEnd/>
            <a:tailEnd/>
          </a:ln>
          <a:effectLst/>
        </p:spPr>
        <p:txBody>
          <a:bodyPr wrap="none" anchor="ctr"/>
          <a:lstStyle/>
          <a:p>
            <a:endParaRPr lang="es-MX"/>
          </a:p>
        </p:txBody>
      </p:sp>
      <p:sp>
        <p:nvSpPr>
          <p:cNvPr id="102418" name="Line 18"/>
          <p:cNvSpPr>
            <a:spLocks noChangeShapeType="1"/>
          </p:cNvSpPr>
          <p:nvPr/>
        </p:nvSpPr>
        <p:spPr bwMode="auto">
          <a:xfrm flipH="1" flipV="1">
            <a:off x="2743200" y="3962400"/>
            <a:ext cx="654050" cy="0"/>
          </a:xfrm>
          <a:prstGeom prst="line">
            <a:avLst/>
          </a:prstGeom>
          <a:noFill/>
          <a:ln w="50800">
            <a:solidFill>
              <a:srgbClr val="66FF33"/>
            </a:solidFill>
            <a:round/>
            <a:headEnd/>
            <a:tailEnd/>
          </a:ln>
          <a:effectLst/>
        </p:spPr>
        <p:txBody>
          <a:bodyPr wrap="none" anchor="ctr"/>
          <a:lstStyle/>
          <a:p>
            <a:endParaRPr lang="es-MX"/>
          </a:p>
        </p:txBody>
      </p:sp>
      <p:grpSp>
        <p:nvGrpSpPr>
          <p:cNvPr id="102419" name="Group 19"/>
          <p:cNvGrpSpPr>
            <a:grpSpLocks/>
          </p:cNvGrpSpPr>
          <p:nvPr/>
        </p:nvGrpSpPr>
        <p:grpSpPr bwMode="auto">
          <a:xfrm>
            <a:off x="3246438" y="3702050"/>
            <a:ext cx="184150" cy="509588"/>
            <a:chOff x="1248" y="1248"/>
            <a:chExt cx="54" cy="150"/>
          </a:xfrm>
        </p:grpSpPr>
        <p:sp>
          <p:nvSpPr>
            <p:cNvPr id="102420" name="Oval 20"/>
            <p:cNvSpPr>
              <a:spLocks noChangeArrowheads="1"/>
            </p:cNvSpPr>
            <p:nvPr/>
          </p:nvSpPr>
          <p:spPr bwMode="auto">
            <a:xfrm>
              <a:off x="1248" y="1248"/>
              <a:ext cx="47" cy="150"/>
            </a:xfrm>
            <a:prstGeom prst="ellipse">
              <a:avLst/>
            </a:prstGeom>
            <a:solidFill>
              <a:srgbClr val="DDDDDD"/>
            </a:solidFill>
            <a:ln w="25400">
              <a:solidFill>
                <a:srgbClr val="848484"/>
              </a:solidFill>
              <a:round/>
              <a:headEnd/>
              <a:tailEnd/>
            </a:ln>
            <a:effectLst/>
          </p:spPr>
          <p:txBody>
            <a:bodyPr wrap="none" anchor="ctr"/>
            <a:lstStyle/>
            <a:p>
              <a:endParaRPr lang="es-MX"/>
            </a:p>
          </p:txBody>
        </p:sp>
        <p:sp>
          <p:nvSpPr>
            <p:cNvPr id="102421" name="Oval 21"/>
            <p:cNvSpPr>
              <a:spLocks noChangeArrowheads="1"/>
            </p:cNvSpPr>
            <p:nvPr/>
          </p:nvSpPr>
          <p:spPr bwMode="auto">
            <a:xfrm>
              <a:off x="1255" y="1248"/>
              <a:ext cx="47" cy="150"/>
            </a:xfrm>
            <a:prstGeom prst="ellipse">
              <a:avLst/>
            </a:prstGeom>
            <a:solidFill>
              <a:srgbClr val="DDDDDD"/>
            </a:solidFill>
            <a:ln w="9525">
              <a:solidFill>
                <a:srgbClr val="848484"/>
              </a:solidFill>
              <a:round/>
              <a:headEnd/>
              <a:tailEnd/>
            </a:ln>
            <a:effectLst/>
          </p:spPr>
          <p:txBody>
            <a:bodyPr wrap="none" anchor="ctr"/>
            <a:lstStyle/>
            <a:p>
              <a:endParaRPr lang="es-MX"/>
            </a:p>
          </p:txBody>
        </p:sp>
      </p:grpSp>
      <p:sp>
        <p:nvSpPr>
          <p:cNvPr id="102422" name="Rectangle 22"/>
          <p:cNvSpPr>
            <a:spLocks noChangeArrowheads="1"/>
          </p:cNvSpPr>
          <p:nvPr/>
        </p:nvSpPr>
        <p:spPr bwMode="auto">
          <a:xfrm>
            <a:off x="3352800" y="3943350"/>
            <a:ext cx="17463" cy="39688"/>
          </a:xfrm>
          <a:prstGeom prst="rect">
            <a:avLst/>
          </a:prstGeom>
          <a:solidFill>
            <a:schemeClr val="folHlink"/>
          </a:solidFill>
          <a:ln w="6350">
            <a:solidFill>
              <a:schemeClr val="tx1"/>
            </a:solidFill>
            <a:miter lim="800000"/>
            <a:headEnd/>
            <a:tailEnd/>
          </a:ln>
          <a:effectLst/>
        </p:spPr>
        <p:txBody>
          <a:bodyPr wrap="none" anchor="ctr"/>
          <a:lstStyle/>
          <a:p>
            <a:endParaRPr lang="es-MX"/>
          </a:p>
        </p:txBody>
      </p:sp>
      <p:grpSp>
        <p:nvGrpSpPr>
          <p:cNvPr id="102423" name="Group 23"/>
          <p:cNvGrpSpPr>
            <a:grpSpLocks/>
          </p:cNvGrpSpPr>
          <p:nvPr/>
        </p:nvGrpSpPr>
        <p:grpSpPr bwMode="auto">
          <a:xfrm>
            <a:off x="4038600" y="3248025"/>
            <a:ext cx="457200" cy="463550"/>
            <a:chOff x="1632" y="2998"/>
            <a:chExt cx="288" cy="292"/>
          </a:xfrm>
        </p:grpSpPr>
        <p:sp>
          <p:nvSpPr>
            <p:cNvPr id="102424" name="AutoShape 24"/>
            <p:cNvSpPr>
              <a:spLocks noChangeArrowheads="1"/>
            </p:cNvSpPr>
            <p:nvPr/>
          </p:nvSpPr>
          <p:spPr bwMode="auto">
            <a:xfrm>
              <a:off x="1632" y="3242"/>
              <a:ext cx="288" cy="48"/>
            </a:xfrm>
            <a:prstGeom prst="parallelogram">
              <a:avLst>
                <a:gd name="adj" fmla="val 131250"/>
              </a:avLst>
            </a:prstGeom>
            <a:solidFill>
              <a:srgbClr val="848484"/>
            </a:solidFill>
            <a:ln w="9525">
              <a:solidFill>
                <a:schemeClr val="tx1"/>
              </a:solidFill>
              <a:miter lim="800000"/>
              <a:headEnd/>
              <a:tailEnd/>
            </a:ln>
            <a:effectLst/>
          </p:spPr>
          <p:txBody>
            <a:bodyPr wrap="none" anchor="ctr"/>
            <a:lstStyle/>
            <a:p>
              <a:endParaRPr lang="es-MX"/>
            </a:p>
          </p:txBody>
        </p:sp>
        <p:sp>
          <p:nvSpPr>
            <p:cNvPr id="102425" name="Line 25"/>
            <p:cNvSpPr>
              <a:spLocks noChangeShapeType="1"/>
            </p:cNvSpPr>
            <p:nvPr/>
          </p:nvSpPr>
          <p:spPr bwMode="auto">
            <a:xfrm flipV="1">
              <a:off x="1770" y="2998"/>
              <a:ext cx="0" cy="274"/>
            </a:xfrm>
            <a:prstGeom prst="line">
              <a:avLst/>
            </a:prstGeom>
            <a:noFill/>
            <a:ln w="25400">
              <a:solidFill>
                <a:schemeClr val="tx1"/>
              </a:solidFill>
              <a:round/>
              <a:headEnd/>
              <a:tailEnd/>
            </a:ln>
            <a:effectLst/>
          </p:spPr>
          <p:txBody>
            <a:bodyPr wrap="none" anchor="ctr"/>
            <a:lstStyle/>
            <a:p>
              <a:endParaRPr lang="es-MX"/>
            </a:p>
          </p:txBody>
        </p:sp>
      </p:grpSp>
      <p:grpSp>
        <p:nvGrpSpPr>
          <p:cNvPr id="102426" name="Group 26"/>
          <p:cNvGrpSpPr>
            <a:grpSpLocks/>
          </p:cNvGrpSpPr>
          <p:nvPr/>
        </p:nvGrpSpPr>
        <p:grpSpPr bwMode="auto">
          <a:xfrm>
            <a:off x="4038600" y="4210050"/>
            <a:ext cx="457200" cy="482600"/>
            <a:chOff x="2448" y="2658"/>
            <a:chExt cx="288" cy="304"/>
          </a:xfrm>
        </p:grpSpPr>
        <p:sp>
          <p:nvSpPr>
            <p:cNvPr id="102427" name="Line 27"/>
            <p:cNvSpPr>
              <a:spLocks noChangeShapeType="1"/>
            </p:cNvSpPr>
            <p:nvPr/>
          </p:nvSpPr>
          <p:spPr bwMode="auto">
            <a:xfrm flipV="1">
              <a:off x="2592" y="2688"/>
              <a:ext cx="0" cy="274"/>
            </a:xfrm>
            <a:prstGeom prst="line">
              <a:avLst/>
            </a:prstGeom>
            <a:noFill/>
            <a:ln w="25400">
              <a:solidFill>
                <a:schemeClr val="tx1"/>
              </a:solidFill>
              <a:round/>
              <a:headEnd/>
              <a:tailEnd/>
            </a:ln>
            <a:effectLst/>
          </p:spPr>
          <p:txBody>
            <a:bodyPr wrap="none" anchor="ctr"/>
            <a:lstStyle/>
            <a:p>
              <a:endParaRPr lang="es-MX"/>
            </a:p>
          </p:txBody>
        </p:sp>
        <p:sp>
          <p:nvSpPr>
            <p:cNvPr id="102428" name="AutoShape 28"/>
            <p:cNvSpPr>
              <a:spLocks noChangeArrowheads="1"/>
            </p:cNvSpPr>
            <p:nvPr/>
          </p:nvSpPr>
          <p:spPr bwMode="auto">
            <a:xfrm>
              <a:off x="2448" y="2658"/>
              <a:ext cx="288" cy="48"/>
            </a:xfrm>
            <a:prstGeom prst="parallelogram">
              <a:avLst>
                <a:gd name="adj" fmla="val 131250"/>
              </a:avLst>
            </a:prstGeom>
            <a:solidFill>
              <a:srgbClr val="848484"/>
            </a:solidFill>
            <a:ln w="9525">
              <a:solidFill>
                <a:schemeClr val="tx1"/>
              </a:solidFill>
              <a:miter lim="800000"/>
              <a:headEnd/>
              <a:tailEnd/>
            </a:ln>
            <a:effectLst/>
          </p:spPr>
          <p:txBody>
            <a:bodyPr wrap="none" anchor="ctr"/>
            <a:lstStyle/>
            <a:p>
              <a:endParaRPr lang="es-MX"/>
            </a:p>
          </p:txBody>
        </p:sp>
      </p:grpSp>
      <p:sp>
        <p:nvSpPr>
          <p:cNvPr id="102429" name="Text Box 29"/>
          <p:cNvSpPr txBox="1">
            <a:spLocks noChangeArrowheads="1"/>
          </p:cNvSpPr>
          <p:nvPr/>
        </p:nvSpPr>
        <p:spPr bwMode="auto">
          <a:xfrm>
            <a:off x="4076700" y="2876550"/>
            <a:ext cx="355600" cy="457200"/>
          </a:xfrm>
          <a:prstGeom prst="rect">
            <a:avLst/>
          </a:prstGeom>
          <a:noFill/>
          <a:ln w="9525">
            <a:noFill/>
            <a:miter lim="800000"/>
            <a:headEnd/>
            <a:tailEnd/>
          </a:ln>
          <a:effectLst/>
        </p:spPr>
        <p:txBody>
          <a:bodyPr wrap="none">
            <a:spAutoFit/>
            <a:flatTx/>
          </a:bodyPr>
          <a:lstStyle/>
          <a:p>
            <a:r>
              <a:rPr lang="es-ES" b="1"/>
              <a:t>+</a:t>
            </a:r>
          </a:p>
        </p:txBody>
      </p:sp>
      <p:sp>
        <p:nvSpPr>
          <p:cNvPr id="102430" name="Text Box 30"/>
          <p:cNvSpPr txBox="1">
            <a:spLocks noChangeArrowheads="1"/>
          </p:cNvSpPr>
          <p:nvPr/>
        </p:nvSpPr>
        <p:spPr bwMode="auto">
          <a:xfrm>
            <a:off x="4102100" y="4381500"/>
            <a:ext cx="336550" cy="457200"/>
          </a:xfrm>
          <a:prstGeom prst="rect">
            <a:avLst/>
          </a:prstGeom>
          <a:noFill/>
          <a:ln w="9525">
            <a:noFill/>
            <a:miter lim="800000"/>
            <a:headEnd/>
            <a:tailEnd/>
          </a:ln>
          <a:effectLst/>
        </p:spPr>
        <p:txBody>
          <a:bodyPr wrap="none">
            <a:spAutoFit/>
            <a:flatTx/>
          </a:bodyPr>
          <a:lstStyle/>
          <a:p>
            <a:r>
              <a:rPr lang="es-ES" b="1"/>
              <a:t>_</a:t>
            </a:r>
          </a:p>
        </p:txBody>
      </p:sp>
      <p:sp>
        <p:nvSpPr>
          <p:cNvPr id="102431" name="Text Box 31"/>
          <p:cNvSpPr txBox="1">
            <a:spLocks noChangeArrowheads="1"/>
          </p:cNvSpPr>
          <p:nvPr/>
        </p:nvSpPr>
        <p:spPr bwMode="auto">
          <a:xfrm rot="1989754">
            <a:off x="4470400" y="3438525"/>
            <a:ext cx="395288" cy="244475"/>
          </a:xfrm>
          <a:prstGeom prst="rect">
            <a:avLst/>
          </a:prstGeom>
          <a:noFill/>
          <a:ln w="9525">
            <a:noFill/>
            <a:miter lim="800000"/>
            <a:headEnd/>
            <a:tailEnd/>
          </a:ln>
          <a:effectLst/>
        </p:spPr>
        <p:txBody>
          <a:bodyPr wrap="none">
            <a:spAutoFit/>
            <a:flatTx/>
          </a:bodyPr>
          <a:lstStyle/>
          <a:p>
            <a:r>
              <a:rPr lang="es-ES" sz="1000" b="1">
                <a:latin typeface="Arial" charset="0"/>
              </a:rPr>
              <a:t>Sur</a:t>
            </a:r>
          </a:p>
        </p:txBody>
      </p:sp>
      <p:sp>
        <p:nvSpPr>
          <p:cNvPr id="102433" name="Freeform 33"/>
          <p:cNvSpPr>
            <a:spLocks/>
          </p:cNvSpPr>
          <p:nvPr/>
        </p:nvSpPr>
        <p:spPr bwMode="auto">
          <a:xfrm>
            <a:off x="6910388" y="2590800"/>
            <a:ext cx="941387" cy="2743200"/>
          </a:xfrm>
          <a:custGeom>
            <a:avLst/>
            <a:gdLst/>
            <a:ahLst/>
            <a:cxnLst>
              <a:cxn ang="0">
                <a:pos x="4" y="407"/>
              </a:cxn>
              <a:cxn ang="0">
                <a:pos x="60" y="48"/>
              </a:cxn>
              <a:cxn ang="0">
                <a:pos x="228" y="120"/>
              </a:cxn>
              <a:cxn ang="0">
                <a:pos x="274" y="393"/>
              </a:cxn>
              <a:cxn ang="0">
                <a:pos x="237" y="647"/>
              </a:cxn>
              <a:cxn ang="0">
                <a:pos x="64" y="767"/>
              </a:cxn>
              <a:cxn ang="0">
                <a:pos x="4" y="407"/>
              </a:cxn>
            </a:cxnLst>
            <a:rect l="0" t="0" r="r" b="b"/>
            <a:pathLst>
              <a:path w="276" h="807">
                <a:moveTo>
                  <a:pt x="4" y="407"/>
                </a:moveTo>
                <a:cubicBezTo>
                  <a:pt x="7" y="285"/>
                  <a:pt x="28" y="89"/>
                  <a:pt x="60" y="48"/>
                </a:cubicBezTo>
                <a:cubicBezTo>
                  <a:pt x="97" y="0"/>
                  <a:pt x="200" y="65"/>
                  <a:pt x="228" y="120"/>
                </a:cubicBezTo>
                <a:cubicBezTo>
                  <a:pt x="256" y="175"/>
                  <a:pt x="272" y="320"/>
                  <a:pt x="274" y="393"/>
                </a:cubicBezTo>
                <a:cubicBezTo>
                  <a:pt x="276" y="466"/>
                  <a:pt x="266" y="575"/>
                  <a:pt x="237" y="647"/>
                </a:cubicBezTo>
                <a:cubicBezTo>
                  <a:pt x="208" y="719"/>
                  <a:pt x="103" y="807"/>
                  <a:pt x="64" y="767"/>
                </a:cubicBezTo>
                <a:cubicBezTo>
                  <a:pt x="25" y="727"/>
                  <a:pt x="0" y="504"/>
                  <a:pt x="4" y="407"/>
                </a:cubicBezTo>
                <a:close/>
              </a:path>
            </a:pathLst>
          </a:custGeom>
          <a:solidFill>
            <a:srgbClr val="B2B2B2"/>
          </a:solidFill>
          <a:ln w="9525" cap="flat" cmpd="sng">
            <a:solidFill>
              <a:schemeClr val="tx1"/>
            </a:solidFill>
            <a:prstDash val="solid"/>
            <a:round/>
            <a:headEnd/>
            <a:tailEnd/>
          </a:ln>
          <a:effectLst/>
        </p:spPr>
        <p:txBody>
          <a:bodyPr wrap="none" anchor="ctr"/>
          <a:lstStyle/>
          <a:p>
            <a:endParaRPr lang="es-MX"/>
          </a:p>
        </p:txBody>
      </p:sp>
      <p:sp>
        <p:nvSpPr>
          <p:cNvPr id="102434" name="AutoShape 34"/>
          <p:cNvSpPr>
            <a:spLocks noChangeArrowheads="1"/>
          </p:cNvSpPr>
          <p:nvPr/>
        </p:nvSpPr>
        <p:spPr bwMode="auto">
          <a:xfrm rot="13089292">
            <a:off x="3124200" y="4419600"/>
            <a:ext cx="668338" cy="1425575"/>
          </a:xfrm>
          <a:prstGeom prst="can">
            <a:avLst>
              <a:gd name="adj" fmla="val 24441"/>
            </a:avLst>
          </a:prstGeom>
          <a:solidFill>
            <a:schemeClr val="bg2"/>
          </a:solidFill>
          <a:ln w="9525">
            <a:solidFill>
              <a:schemeClr val="tx1"/>
            </a:solidFill>
            <a:round/>
            <a:headEnd/>
            <a:tailEnd/>
          </a:ln>
          <a:effectLst/>
        </p:spPr>
        <p:txBody>
          <a:bodyPr wrap="none" anchor="ctr"/>
          <a:lstStyle/>
          <a:p>
            <a:endParaRPr lang="es-MX"/>
          </a:p>
        </p:txBody>
      </p:sp>
      <p:sp>
        <p:nvSpPr>
          <p:cNvPr id="102435" name="Text Box 35"/>
          <p:cNvSpPr txBox="1">
            <a:spLocks noChangeArrowheads="1"/>
          </p:cNvSpPr>
          <p:nvPr/>
        </p:nvSpPr>
        <p:spPr bwMode="auto">
          <a:xfrm rot="1989754">
            <a:off x="3522663" y="4543425"/>
            <a:ext cx="515937" cy="244475"/>
          </a:xfrm>
          <a:prstGeom prst="rect">
            <a:avLst/>
          </a:prstGeom>
          <a:noFill/>
          <a:ln w="9525">
            <a:noFill/>
            <a:miter lim="800000"/>
            <a:headEnd/>
            <a:tailEnd/>
          </a:ln>
          <a:effectLst/>
        </p:spPr>
        <p:txBody>
          <a:bodyPr wrap="none">
            <a:spAutoFit/>
            <a:flatTx/>
          </a:bodyPr>
          <a:lstStyle/>
          <a:p>
            <a:r>
              <a:rPr lang="es-ES" sz="1000" b="1">
                <a:latin typeface="Arial" charset="0"/>
              </a:rPr>
              <a:t>Norte</a:t>
            </a:r>
          </a:p>
        </p:txBody>
      </p:sp>
      <p:sp>
        <p:nvSpPr>
          <p:cNvPr id="102436" name="Text Box 36"/>
          <p:cNvSpPr txBox="1">
            <a:spLocks noChangeArrowheads="1"/>
          </p:cNvSpPr>
          <p:nvPr/>
        </p:nvSpPr>
        <p:spPr bwMode="auto">
          <a:xfrm rot="1989754">
            <a:off x="3022600" y="5334000"/>
            <a:ext cx="395288" cy="244475"/>
          </a:xfrm>
          <a:prstGeom prst="rect">
            <a:avLst/>
          </a:prstGeom>
          <a:noFill/>
          <a:ln w="9525">
            <a:noFill/>
            <a:miter lim="800000"/>
            <a:headEnd/>
            <a:tailEnd/>
          </a:ln>
          <a:effectLst/>
        </p:spPr>
        <p:txBody>
          <a:bodyPr wrap="none">
            <a:spAutoFit/>
            <a:flatTx/>
          </a:bodyPr>
          <a:lstStyle/>
          <a:p>
            <a:r>
              <a:rPr lang="es-ES" sz="1000" b="1">
                <a:latin typeface="Arial" charset="0"/>
              </a:rPr>
              <a:t>Sur</a:t>
            </a:r>
          </a:p>
        </p:txBody>
      </p:sp>
      <p:sp>
        <p:nvSpPr>
          <p:cNvPr id="102437" name="Text Box 37"/>
          <p:cNvSpPr txBox="1">
            <a:spLocks noChangeArrowheads="1"/>
          </p:cNvSpPr>
          <p:nvPr/>
        </p:nvSpPr>
        <p:spPr bwMode="auto">
          <a:xfrm rot="1989754">
            <a:off x="4970463" y="2647950"/>
            <a:ext cx="515937" cy="244475"/>
          </a:xfrm>
          <a:prstGeom prst="rect">
            <a:avLst/>
          </a:prstGeom>
          <a:noFill/>
          <a:ln w="9525">
            <a:noFill/>
            <a:miter lim="800000"/>
            <a:headEnd/>
            <a:tailEnd/>
          </a:ln>
          <a:effectLst/>
        </p:spPr>
        <p:txBody>
          <a:bodyPr wrap="none">
            <a:spAutoFit/>
            <a:flatTx/>
          </a:bodyPr>
          <a:lstStyle/>
          <a:p>
            <a:r>
              <a:rPr lang="es-ES" sz="1000" b="1">
                <a:latin typeface="Arial" charset="0"/>
              </a:rPr>
              <a:t>Norte</a:t>
            </a:r>
          </a:p>
        </p:txBody>
      </p:sp>
      <p:grpSp>
        <p:nvGrpSpPr>
          <p:cNvPr id="102438" name="Group 38"/>
          <p:cNvGrpSpPr>
            <a:grpSpLocks/>
          </p:cNvGrpSpPr>
          <p:nvPr/>
        </p:nvGrpSpPr>
        <p:grpSpPr bwMode="auto">
          <a:xfrm>
            <a:off x="7391400" y="3906838"/>
            <a:ext cx="111125" cy="111125"/>
            <a:chOff x="4682" y="2461"/>
            <a:chExt cx="70" cy="70"/>
          </a:xfrm>
        </p:grpSpPr>
        <p:sp>
          <p:nvSpPr>
            <p:cNvPr id="102439" name="Oval 39"/>
            <p:cNvSpPr>
              <a:spLocks noChangeAspect="1" noChangeArrowheads="1"/>
            </p:cNvSpPr>
            <p:nvPr/>
          </p:nvSpPr>
          <p:spPr bwMode="auto">
            <a:xfrm>
              <a:off x="4682" y="2461"/>
              <a:ext cx="70" cy="70"/>
            </a:xfrm>
            <a:prstGeom prst="ellipse">
              <a:avLst/>
            </a:prstGeom>
            <a:solidFill>
              <a:srgbClr val="00FFCC"/>
            </a:solidFill>
            <a:ln w="9525">
              <a:solidFill>
                <a:srgbClr val="00FFCC"/>
              </a:solidFill>
              <a:round/>
              <a:headEnd/>
              <a:tailEnd/>
            </a:ln>
            <a:effectLst/>
          </p:spPr>
          <p:txBody>
            <a:bodyPr wrap="none" anchor="ctr"/>
            <a:lstStyle/>
            <a:p>
              <a:endParaRPr lang="es-MX"/>
            </a:p>
          </p:txBody>
        </p:sp>
        <p:sp>
          <p:nvSpPr>
            <p:cNvPr id="102440" name="Oval 40"/>
            <p:cNvSpPr>
              <a:spLocks noChangeArrowheads="1"/>
            </p:cNvSpPr>
            <p:nvPr/>
          </p:nvSpPr>
          <p:spPr bwMode="auto">
            <a:xfrm>
              <a:off x="4694" y="2472"/>
              <a:ext cx="48" cy="48"/>
            </a:xfrm>
            <a:prstGeom prst="ellipse">
              <a:avLst/>
            </a:prstGeom>
            <a:solidFill>
              <a:srgbClr val="3399FF"/>
            </a:solidFill>
            <a:ln w="9525">
              <a:solidFill>
                <a:srgbClr val="3399FF"/>
              </a:solidFill>
              <a:round/>
              <a:headEnd/>
              <a:tailEnd/>
            </a:ln>
            <a:effectLst/>
          </p:spPr>
          <p:txBody>
            <a:bodyPr wrap="none" anchor="ctr"/>
            <a:lstStyle/>
            <a:p>
              <a:endParaRPr lang="es-MX"/>
            </a:p>
          </p:txBody>
        </p:sp>
        <p:sp>
          <p:nvSpPr>
            <p:cNvPr id="102441" name="Oval 41"/>
            <p:cNvSpPr>
              <a:spLocks noChangeAspect="1" noChangeArrowheads="1"/>
            </p:cNvSpPr>
            <p:nvPr/>
          </p:nvSpPr>
          <p:spPr bwMode="auto">
            <a:xfrm>
              <a:off x="4705" y="2483"/>
              <a:ext cx="25" cy="25"/>
            </a:xfrm>
            <a:prstGeom prst="ellipse">
              <a:avLst/>
            </a:prstGeom>
            <a:solidFill>
              <a:srgbClr val="0066FF"/>
            </a:solidFill>
            <a:ln w="9525">
              <a:solidFill>
                <a:srgbClr val="0066FF"/>
              </a:solidFill>
              <a:round/>
              <a:headEnd/>
              <a:tailEnd/>
            </a:ln>
            <a:effectLst/>
          </p:spPr>
          <p:txBody>
            <a:bodyPr wrap="none" anchor="ctr"/>
            <a:lstStyle/>
            <a:p>
              <a:endParaRPr lang="es-MX"/>
            </a:p>
          </p:txBody>
        </p:sp>
      </p:grpSp>
      <p:sp>
        <p:nvSpPr>
          <p:cNvPr id="102442" name="Text Box 42"/>
          <p:cNvSpPr txBox="1">
            <a:spLocks noChangeArrowheads="1"/>
          </p:cNvSpPr>
          <p:nvPr/>
        </p:nvSpPr>
        <p:spPr bwMode="auto">
          <a:xfrm>
            <a:off x="3726251" y="1981200"/>
            <a:ext cx="1035861" cy="400110"/>
          </a:xfrm>
          <a:prstGeom prst="rect">
            <a:avLst/>
          </a:prstGeom>
          <a:noFill/>
          <a:ln w="9525">
            <a:noFill/>
            <a:miter lim="800000"/>
            <a:headEnd/>
            <a:tailEnd/>
          </a:ln>
          <a:effectLst/>
        </p:spPr>
        <p:txBody>
          <a:bodyPr wrap="none">
            <a:spAutoFit/>
            <a:flatTx/>
          </a:bodyPr>
          <a:lstStyle/>
          <a:p>
            <a:pPr>
              <a:spcBef>
                <a:spcPct val="50000"/>
              </a:spcBef>
            </a:pPr>
            <a:r>
              <a:rPr lang="es-ES" sz="2000" b="1" dirty="0">
                <a:solidFill>
                  <a:srgbClr val="000066"/>
                </a:solidFill>
                <a:latin typeface="Arial" charset="0"/>
              </a:rPr>
              <a:t>F</a:t>
            </a:r>
            <a:r>
              <a:rPr lang="es-ES" sz="2000" b="1" baseline="-25000" dirty="0">
                <a:solidFill>
                  <a:srgbClr val="000066"/>
                </a:solidFill>
                <a:latin typeface="Arial" charset="0"/>
              </a:rPr>
              <a:t>e</a:t>
            </a:r>
            <a:r>
              <a:rPr lang="es-ES" sz="2000" b="1" dirty="0">
                <a:solidFill>
                  <a:srgbClr val="000066"/>
                </a:solidFill>
                <a:latin typeface="Arial" charset="0"/>
              </a:rPr>
              <a:t> = F</a:t>
            </a:r>
            <a:r>
              <a:rPr lang="es-ES" sz="2000" b="1" baseline="-25000" dirty="0">
                <a:solidFill>
                  <a:srgbClr val="000066"/>
                </a:solidFill>
                <a:latin typeface="Arial" charset="0"/>
              </a:rPr>
              <a:t>m</a:t>
            </a:r>
            <a:endParaRPr lang="es-ES" sz="2000" b="1" dirty="0">
              <a:solidFill>
                <a:srgbClr val="000066"/>
              </a:solidFill>
              <a:latin typeface="Arial" charset="0"/>
            </a:endParaRPr>
          </a:p>
        </p:txBody>
      </p:sp>
      <p:sp>
        <p:nvSpPr>
          <p:cNvPr id="102443" name="Line 43"/>
          <p:cNvSpPr>
            <a:spLocks noChangeShapeType="1"/>
          </p:cNvSpPr>
          <p:nvPr/>
        </p:nvSpPr>
        <p:spPr bwMode="auto">
          <a:xfrm flipH="1" flipV="1">
            <a:off x="3352800" y="3962400"/>
            <a:ext cx="3581400" cy="0"/>
          </a:xfrm>
          <a:prstGeom prst="line">
            <a:avLst/>
          </a:prstGeom>
          <a:noFill/>
          <a:ln w="50800">
            <a:solidFill>
              <a:srgbClr val="66FF33"/>
            </a:solidFill>
            <a:round/>
            <a:headEnd/>
            <a:tailEnd/>
          </a:ln>
          <a:effectLst/>
        </p:spPr>
        <p:txBody>
          <a:bodyPr wrap="none" anchor="ctr"/>
          <a:lstStyle/>
          <a:p>
            <a:endParaRPr lang="es-MX"/>
          </a:p>
        </p:txBody>
      </p:sp>
      <p:sp>
        <p:nvSpPr>
          <p:cNvPr id="44" name="Text Box 48">
            <a:extLst>
              <a:ext uri="{FF2B5EF4-FFF2-40B4-BE49-F238E27FC236}">
                <a16:creationId xmlns:a16="http://schemas.microsoft.com/office/drawing/2014/main" xmlns="" id="{4DE2E418-0D7A-4AB1-A981-23F6F02B7E32}"/>
              </a:ext>
            </a:extLst>
          </p:cNvPr>
          <p:cNvSpPr txBox="1">
            <a:spLocks noChangeArrowheads="1"/>
          </p:cNvSpPr>
          <p:nvPr/>
        </p:nvSpPr>
        <p:spPr bwMode="auto">
          <a:xfrm>
            <a:off x="2922357" y="737300"/>
            <a:ext cx="3297699" cy="415498"/>
          </a:xfrm>
          <a:prstGeom prst="rect">
            <a:avLst/>
          </a:prstGeom>
          <a:noFill/>
          <a:ln w="9525">
            <a:noFill/>
            <a:miter lim="800000"/>
            <a:headEnd/>
            <a:tailEnd/>
          </a:ln>
          <a:effectLst/>
        </p:spPr>
        <p:txBody>
          <a:bodyPr wrap="none">
            <a:spAutoFit/>
            <a:flatTx/>
          </a:bodyPr>
          <a:lstStyle/>
          <a:p>
            <a:pPr>
              <a:spcBef>
                <a:spcPct val="50000"/>
              </a:spcBef>
            </a:pPr>
            <a:r>
              <a:rPr lang="es-ES" sz="2100" b="1" dirty="0">
                <a:solidFill>
                  <a:srgbClr val="000099"/>
                </a:solidFill>
                <a:latin typeface="Arial" charset="0"/>
              </a:rPr>
              <a:t>J. J. THOMSON  en 1897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02408"/>
                                        </p:tgtEl>
                                        <p:attrNameLst>
                                          <p:attrName>style.visibility</p:attrName>
                                        </p:attrNameLst>
                                      </p:cBhvr>
                                      <p:to>
                                        <p:strVal val="visible"/>
                                      </p:to>
                                    </p:set>
                                  </p:childTnLst>
                                </p:cTn>
                              </p:par>
                            </p:childTnLst>
                          </p:cTn>
                        </p:par>
                        <p:par>
                          <p:cTn id="7" fill="hold">
                            <p:stCondLst>
                              <p:cond delay="500"/>
                            </p:stCondLst>
                            <p:childTnLst>
                              <p:par>
                                <p:cTn id="8" presetID="17" presetClass="entr" presetSubtype="8" fill="hold" nodeType="afterEffect">
                                  <p:stCondLst>
                                    <p:cond delay="0"/>
                                  </p:stCondLst>
                                  <p:childTnLst>
                                    <p:set>
                                      <p:cBhvr>
                                        <p:cTn id="9" dur="1" fill="hold">
                                          <p:stCondLst>
                                            <p:cond delay="0"/>
                                          </p:stCondLst>
                                        </p:cTn>
                                        <p:tgtEl>
                                          <p:spTgt spid="102411"/>
                                        </p:tgtEl>
                                        <p:attrNameLst>
                                          <p:attrName>style.visibility</p:attrName>
                                        </p:attrNameLst>
                                      </p:cBhvr>
                                      <p:to>
                                        <p:strVal val="visible"/>
                                      </p:to>
                                    </p:set>
                                    <p:anim calcmode="lin" valueType="num">
                                      <p:cBhvr>
                                        <p:cTn id="10" dur="500" fill="hold"/>
                                        <p:tgtEl>
                                          <p:spTgt spid="102411"/>
                                        </p:tgtEl>
                                        <p:attrNameLst>
                                          <p:attrName>ppt_x</p:attrName>
                                        </p:attrNameLst>
                                      </p:cBhvr>
                                      <p:tavLst>
                                        <p:tav tm="0">
                                          <p:val>
                                            <p:strVal val="#ppt_x-#ppt_w/2"/>
                                          </p:val>
                                        </p:tav>
                                        <p:tav tm="100000">
                                          <p:val>
                                            <p:strVal val="#ppt_x"/>
                                          </p:val>
                                        </p:tav>
                                      </p:tavLst>
                                    </p:anim>
                                    <p:anim calcmode="lin" valueType="num">
                                      <p:cBhvr>
                                        <p:cTn id="11" dur="500" fill="hold"/>
                                        <p:tgtEl>
                                          <p:spTgt spid="102411"/>
                                        </p:tgtEl>
                                        <p:attrNameLst>
                                          <p:attrName>ppt_y</p:attrName>
                                        </p:attrNameLst>
                                      </p:cBhvr>
                                      <p:tavLst>
                                        <p:tav tm="0">
                                          <p:val>
                                            <p:strVal val="#ppt_y"/>
                                          </p:val>
                                        </p:tav>
                                        <p:tav tm="100000">
                                          <p:val>
                                            <p:strVal val="#ppt_y"/>
                                          </p:val>
                                        </p:tav>
                                      </p:tavLst>
                                    </p:anim>
                                    <p:anim calcmode="lin" valueType="num">
                                      <p:cBhvr>
                                        <p:cTn id="12" dur="500" fill="hold"/>
                                        <p:tgtEl>
                                          <p:spTgt spid="102411"/>
                                        </p:tgtEl>
                                        <p:attrNameLst>
                                          <p:attrName>ppt_w</p:attrName>
                                        </p:attrNameLst>
                                      </p:cBhvr>
                                      <p:tavLst>
                                        <p:tav tm="0">
                                          <p:val>
                                            <p:fltVal val="0"/>
                                          </p:val>
                                        </p:tav>
                                        <p:tav tm="100000">
                                          <p:val>
                                            <p:strVal val="#ppt_w"/>
                                          </p:val>
                                        </p:tav>
                                      </p:tavLst>
                                    </p:anim>
                                    <p:anim calcmode="lin" valueType="num">
                                      <p:cBhvr>
                                        <p:cTn id="13" dur="500" fill="hold"/>
                                        <p:tgtEl>
                                          <p:spTgt spid="102411"/>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8" fill="hold" grpId="0" nodeType="afterEffect">
                                  <p:stCondLst>
                                    <p:cond delay="0"/>
                                  </p:stCondLst>
                                  <p:childTnLst>
                                    <p:set>
                                      <p:cBhvr>
                                        <p:cTn id="16" dur="1" fill="hold">
                                          <p:stCondLst>
                                            <p:cond delay="0"/>
                                          </p:stCondLst>
                                        </p:cTn>
                                        <p:tgtEl>
                                          <p:spTgt spid="102418"/>
                                        </p:tgtEl>
                                        <p:attrNameLst>
                                          <p:attrName>style.visibility</p:attrName>
                                        </p:attrNameLst>
                                      </p:cBhvr>
                                      <p:to>
                                        <p:strVal val="visible"/>
                                      </p:to>
                                    </p:set>
                                    <p:anim calcmode="lin" valueType="num">
                                      <p:cBhvr>
                                        <p:cTn id="17" dur="500" fill="hold"/>
                                        <p:tgtEl>
                                          <p:spTgt spid="102418"/>
                                        </p:tgtEl>
                                        <p:attrNameLst>
                                          <p:attrName>ppt_x</p:attrName>
                                        </p:attrNameLst>
                                      </p:cBhvr>
                                      <p:tavLst>
                                        <p:tav tm="0">
                                          <p:val>
                                            <p:strVal val="#ppt_x-#ppt_w/2"/>
                                          </p:val>
                                        </p:tav>
                                        <p:tav tm="100000">
                                          <p:val>
                                            <p:strVal val="#ppt_x"/>
                                          </p:val>
                                        </p:tav>
                                      </p:tavLst>
                                    </p:anim>
                                    <p:anim calcmode="lin" valueType="num">
                                      <p:cBhvr>
                                        <p:cTn id="18" dur="500" fill="hold"/>
                                        <p:tgtEl>
                                          <p:spTgt spid="102418"/>
                                        </p:tgtEl>
                                        <p:attrNameLst>
                                          <p:attrName>ppt_y</p:attrName>
                                        </p:attrNameLst>
                                      </p:cBhvr>
                                      <p:tavLst>
                                        <p:tav tm="0">
                                          <p:val>
                                            <p:strVal val="#ppt_y"/>
                                          </p:val>
                                        </p:tav>
                                        <p:tav tm="100000">
                                          <p:val>
                                            <p:strVal val="#ppt_y"/>
                                          </p:val>
                                        </p:tav>
                                      </p:tavLst>
                                    </p:anim>
                                    <p:anim calcmode="lin" valueType="num">
                                      <p:cBhvr>
                                        <p:cTn id="19" dur="500" fill="hold"/>
                                        <p:tgtEl>
                                          <p:spTgt spid="102418"/>
                                        </p:tgtEl>
                                        <p:attrNameLst>
                                          <p:attrName>ppt_w</p:attrName>
                                        </p:attrNameLst>
                                      </p:cBhvr>
                                      <p:tavLst>
                                        <p:tav tm="0">
                                          <p:val>
                                            <p:fltVal val="0"/>
                                          </p:val>
                                        </p:tav>
                                        <p:tav tm="100000">
                                          <p:val>
                                            <p:strVal val="#ppt_w"/>
                                          </p:val>
                                        </p:tav>
                                      </p:tavLst>
                                    </p:anim>
                                    <p:anim calcmode="lin" valueType="num">
                                      <p:cBhvr>
                                        <p:cTn id="20" dur="500" fill="hold"/>
                                        <p:tgtEl>
                                          <p:spTgt spid="102418"/>
                                        </p:tgtEl>
                                        <p:attrNameLst>
                                          <p:attrName>ppt_h</p:attrName>
                                        </p:attrNameLst>
                                      </p:cBhvr>
                                      <p:tavLst>
                                        <p:tav tm="0">
                                          <p:val>
                                            <p:strVal val="#ppt_h"/>
                                          </p:val>
                                        </p:tav>
                                        <p:tav tm="100000">
                                          <p:val>
                                            <p:strVal val="#ppt_h"/>
                                          </p:val>
                                        </p:tav>
                                      </p:tavLst>
                                    </p:anim>
                                  </p:childTnLst>
                                </p:cTn>
                              </p:par>
                            </p:childTnLst>
                          </p:cTn>
                        </p:par>
                        <p:par>
                          <p:cTn id="21" fill="hold">
                            <p:stCondLst>
                              <p:cond delay="1500"/>
                            </p:stCondLst>
                            <p:childTnLst>
                              <p:par>
                                <p:cTn id="22" presetID="17" presetClass="entr" presetSubtype="8" fill="hold" grpId="0" nodeType="afterEffect">
                                  <p:stCondLst>
                                    <p:cond delay="0"/>
                                  </p:stCondLst>
                                  <p:childTnLst>
                                    <p:set>
                                      <p:cBhvr>
                                        <p:cTn id="23" dur="1" fill="hold">
                                          <p:stCondLst>
                                            <p:cond delay="0"/>
                                          </p:stCondLst>
                                        </p:cTn>
                                        <p:tgtEl>
                                          <p:spTgt spid="102443"/>
                                        </p:tgtEl>
                                        <p:attrNameLst>
                                          <p:attrName>style.visibility</p:attrName>
                                        </p:attrNameLst>
                                      </p:cBhvr>
                                      <p:to>
                                        <p:strVal val="visible"/>
                                      </p:to>
                                    </p:set>
                                    <p:anim calcmode="lin" valueType="num">
                                      <p:cBhvr>
                                        <p:cTn id="24" dur="500" fill="hold"/>
                                        <p:tgtEl>
                                          <p:spTgt spid="102443"/>
                                        </p:tgtEl>
                                        <p:attrNameLst>
                                          <p:attrName>ppt_x</p:attrName>
                                        </p:attrNameLst>
                                      </p:cBhvr>
                                      <p:tavLst>
                                        <p:tav tm="0">
                                          <p:val>
                                            <p:strVal val="#ppt_x-#ppt_w/2"/>
                                          </p:val>
                                        </p:tav>
                                        <p:tav tm="100000">
                                          <p:val>
                                            <p:strVal val="#ppt_x"/>
                                          </p:val>
                                        </p:tav>
                                      </p:tavLst>
                                    </p:anim>
                                    <p:anim calcmode="lin" valueType="num">
                                      <p:cBhvr>
                                        <p:cTn id="25" dur="500" fill="hold"/>
                                        <p:tgtEl>
                                          <p:spTgt spid="102443"/>
                                        </p:tgtEl>
                                        <p:attrNameLst>
                                          <p:attrName>ppt_y</p:attrName>
                                        </p:attrNameLst>
                                      </p:cBhvr>
                                      <p:tavLst>
                                        <p:tav tm="0">
                                          <p:val>
                                            <p:strVal val="#ppt_y"/>
                                          </p:val>
                                        </p:tav>
                                        <p:tav tm="100000">
                                          <p:val>
                                            <p:strVal val="#ppt_y"/>
                                          </p:val>
                                        </p:tav>
                                      </p:tavLst>
                                    </p:anim>
                                    <p:anim calcmode="lin" valueType="num">
                                      <p:cBhvr>
                                        <p:cTn id="26" dur="500" fill="hold"/>
                                        <p:tgtEl>
                                          <p:spTgt spid="102443"/>
                                        </p:tgtEl>
                                        <p:attrNameLst>
                                          <p:attrName>ppt_w</p:attrName>
                                        </p:attrNameLst>
                                      </p:cBhvr>
                                      <p:tavLst>
                                        <p:tav tm="0">
                                          <p:val>
                                            <p:fltVal val="0"/>
                                          </p:val>
                                        </p:tav>
                                        <p:tav tm="100000">
                                          <p:val>
                                            <p:strVal val="#ppt_w"/>
                                          </p:val>
                                        </p:tav>
                                      </p:tavLst>
                                    </p:anim>
                                    <p:anim calcmode="lin" valueType="num">
                                      <p:cBhvr>
                                        <p:cTn id="27" dur="500" fill="hold"/>
                                        <p:tgtEl>
                                          <p:spTgt spid="102443"/>
                                        </p:tgtEl>
                                        <p:attrNameLst>
                                          <p:attrName>ppt_h</p:attrName>
                                        </p:attrNameLst>
                                      </p:cBhvr>
                                      <p:tavLst>
                                        <p:tav tm="0">
                                          <p:val>
                                            <p:strVal val="#ppt_h"/>
                                          </p:val>
                                        </p:tav>
                                        <p:tav tm="100000">
                                          <p:val>
                                            <p:strVal val="#ppt_h"/>
                                          </p:val>
                                        </p:tav>
                                      </p:tavLst>
                                    </p:anim>
                                  </p:childTnLst>
                                </p:cTn>
                              </p:par>
                            </p:childTnLst>
                          </p:cTn>
                        </p:par>
                        <p:par>
                          <p:cTn id="28" fill="hold">
                            <p:stCondLst>
                              <p:cond delay="2000"/>
                            </p:stCondLst>
                            <p:childTnLst>
                              <p:par>
                                <p:cTn id="29" presetID="23" presetClass="entr" presetSubtype="272" fill="hold" nodeType="afterEffect">
                                  <p:stCondLst>
                                    <p:cond delay="0"/>
                                  </p:stCondLst>
                                  <p:childTnLst>
                                    <p:set>
                                      <p:cBhvr>
                                        <p:cTn id="30" dur="1" fill="hold">
                                          <p:stCondLst>
                                            <p:cond delay="0"/>
                                          </p:stCondLst>
                                        </p:cTn>
                                        <p:tgtEl>
                                          <p:spTgt spid="102438"/>
                                        </p:tgtEl>
                                        <p:attrNameLst>
                                          <p:attrName>style.visibility</p:attrName>
                                        </p:attrNameLst>
                                      </p:cBhvr>
                                      <p:to>
                                        <p:strVal val="visible"/>
                                      </p:to>
                                    </p:set>
                                    <p:anim calcmode="lin" valueType="num">
                                      <p:cBhvr>
                                        <p:cTn id="31" dur="500" fill="hold"/>
                                        <p:tgtEl>
                                          <p:spTgt spid="102438"/>
                                        </p:tgtEl>
                                        <p:attrNameLst>
                                          <p:attrName>ppt_w</p:attrName>
                                        </p:attrNameLst>
                                      </p:cBhvr>
                                      <p:tavLst>
                                        <p:tav tm="0">
                                          <p:val>
                                            <p:strVal val="2/3*#ppt_w"/>
                                          </p:val>
                                        </p:tav>
                                        <p:tav tm="100000">
                                          <p:val>
                                            <p:strVal val="#ppt_w"/>
                                          </p:val>
                                        </p:tav>
                                      </p:tavLst>
                                    </p:anim>
                                    <p:anim calcmode="lin" valueType="num">
                                      <p:cBhvr>
                                        <p:cTn id="32" dur="500" fill="hold"/>
                                        <p:tgtEl>
                                          <p:spTgt spid="102438"/>
                                        </p:tgtEl>
                                        <p:attrNameLst>
                                          <p:attrName>ppt_h</p:attrName>
                                        </p:attrNameLst>
                                      </p:cBhvr>
                                      <p:tavLst>
                                        <p:tav tm="0">
                                          <p:val>
                                            <p:strVal val="2/3*#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32" fill="hold" grpId="0" nodeType="clickEffect">
                                  <p:stCondLst>
                                    <p:cond delay="0"/>
                                  </p:stCondLst>
                                  <p:childTnLst>
                                    <p:set>
                                      <p:cBhvr>
                                        <p:cTn id="36" dur="1" fill="hold">
                                          <p:stCondLst>
                                            <p:cond delay="0"/>
                                          </p:stCondLst>
                                        </p:cTn>
                                        <p:tgtEl>
                                          <p:spTgt spid="102442"/>
                                        </p:tgtEl>
                                        <p:attrNameLst>
                                          <p:attrName>style.visibility</p:attrName>
                                        </p:attrNameLst>
                                      </p:cBhvr>
                                      <p:to>
                                        <p:strVal val="visible"/>
                                      </p:to>
                                    </p:set>
                                    <p:anim calcmode="lin" valueType="num">
                                      <p:cBhvr>
                                        <p:cTn id="37" dur="500" fill="hold"/>
                                        <p:tgtEl>
                                          <p:spTgt spid="102442"/>
                                        </p:tgtEl>
                                        <p:attrNameLst>
                                          <p:attrName>ppt_w</p:attrName>
                                        </p:attrNameLst>
                                      </p:cBhvr>
                                      <p:tavLst>
                                        <p:tav tm="0">
                                          <p:val>
                                            <p:strVal val="4*#ppt_w"/>
                                          </p:val>
                                        </p:tav>
                                        <p:tav tm="100000">
                                          <p:val>
                                            <p:strVal val="#ppt_w"/>
                                          </p:val>
                                        </p:tav>
                                      </p:tavLst>
                                    </p:anim>
                                    <p:anim calcmode="lin" valueType="num">
                                      <p:cBhvr>
                                        <p:cTn id="38" dur="500" fill="hold"/>
                                        <p:tgtEl>
                                          <p:spTgt spid="102442"/>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18" grpId="0" animBg="1"/>
      <p:bldP spid="102442" grpId="0" autoUpdateAnimBg="0"/>
      <p:bldP spid="102443" grpId="0" animBg="1"/>
    </p:bldLst>
  </p:timing>
</p:sld>
</file>

<file path=ppt/theme/theme1.xml><?xml version="1.0" encoding="utf-8"?>
<a:theme xmlns:a="http://schemas.openxmlformats.org/drawingml/2006/main" name="Ingeniería3">
  <a:themeElements>
    <a:clrScheme name="">
      <a:dk1>
        <a:srgbClr val="000000"/>
      </a:dk1>
      <a:lt1>
        <a:srgbClr val="FFFFFF"/>
      </a:lt1>
      <a:dk2>
        <a:srgbClr val="000000"/>
      </a:dk2>
      <a:lt2>
        <a:srgbClr val="B2B2B2"/>
      </a:lt2>
      <a:accent1>
        <a:srgbClr val="00CC99"/>
      </a:accent1>
      <a:accent2>
        <a:srgbClr val="3333CC"/>
      </a:accent2>
      <a:accent3>
        <a:srgbClr val="FFFFFF"/>
      </a:accent3>
      <a:accent4>
        <a:srgbClr val="000000"/>
      </a:accent4>
      <a:accent5>
        <a:srgbClr val="AAE2CA"/>
      </a:accent5>
      <a:accent6>
        <a:srgbClr val="2D2DB9"/>
      </a:accent6>
      <a:hlink>
        <a:srgbClr val="000066"/>
      </a:hlink>
      <a:folHlink>
        <a:srgbClr val="000066"/>
      </a:folHlink>
    </a:clrScheme>
    <a:fontScheme name="Ingeniería3">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FFCC00">
                <a:gamma/>
                <a:shade val="46275"/>
                <a:invGamma/>
              </a:srgbClr>
            </a:gs>
            <a:gs pos="50000">
              <a:srgbClr val="FFCC00"/>
            </a:gs>
            <a:gs pos="100000">
              <a:srgbClr val="FFCC00">
                <a:gamma/>
                <a:shade val="46275"/>
                <a:invGamma/>
              </a:srgbClr>
            </a:gs>
          </a:gsLst>
          <a:lin ang="0" scaled="1"/>
        </a:gradFill>
        <a:ln w="9525" cap="flat" cmpd="sng" algn="ctr">
          <a:noFill/>
          <a:prstDash val="solid"/>
          <a:round/>
          <a:headEnd type="none" w="med" len="med"/>
          <a:tailEnd type="none" w="med" len="med"/>
        </a:ln>
        <a:effectLst/>
        <a:scene3d>
          <a:camera prst="legacyPerspectiveFront">
            <a:rot lat="900000" lon="900000" rev="0"/>
          </a:camera>
          <a:lightRig rig="legacyFlat4" dir="b"/>
        </a:scene3d>
        <a:sp3d extrusionH="239700" prstMaterial="legacyMatte">
          <a:bevelT w="13500" h="13500" prst="angle"/>
          <a:bevelB w="13500" h="13500" prst="angle"/>
          <a:extrusionClr>
            <a:srgbClr val="FFCC00"/>
          </a:extrusionClr>
        </a:sp3d>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gradFill rotWithShape="0">
          <a:gsLst>
            <a:gs pos="0">
              <a:srgbClr val="FFCC00">
                <a:gamma/>
                <a:shade val="46275"/>
                <a:invGamma/>
              </a:srgbClr>
            </a:gs>
            <a:gs pos="50000">
              <a:srgbClr val="FFCC00"/>
            </a:gs>
            <a:gs pos="100000">
              <a:srgbClr val="FFCC00">
                <a:gamma/>
                <a:shade val="46275"/>
                <a:invGamma/>
              </a:srgbClr>
            </a:gs>
          </a:gsLst>
          <a:lin ang="0" scaled="1"/>
        </a:gradFill>
        <a:ln w="9525" cap="flat" cmpd="sng" algn="ctr">
          <a:noFill/>
          <a:prstDash val="solid"/>
          <a:round/>
          <a:headEnd type="none" w="med" len="med"/>
          <a:tailEnd type="none" w="med" len="med"/>
        </a:ln>
        <a:effectLst/>
        <a:scene3d>
          <a:camera prst="legacyPerspectiveFront">
            <a:rot lat="900000" lon="900000" rev="0"/>
          </a:camera>
          <a:lightRig rig="legacyFlat4" dir="b"/>
        </a:scene3d>
        <a:sp3d extrusionH="239700" prstMaterial="legacyMatte">
          <a:bevelT w="13500" h="13500" prst="angle"/>
          <a:bevelB w="13500" h="13500" prst="angle"/>
          <a:extrusionClr>
            <a:srgbClr val="FFCC00"/>
          </a:extrusionClr>
        </a:sp3d>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ngeniería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ngeniería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geniería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geniería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geniería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geniería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ngeniería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5348</TotalTime>
  <Words>1898</Words>
  <Application>Microsoft Office PowerPoint</Application>
  <PresentationFormat>Presentación en pantalla (4:3)</PresentationFormat>
  <Paragraphs>532</Paragraphs>
  <Slides>31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31</vt:i4>
      </vt:variant>
    </vt:vector>
  </HeadingPairs>
  <TitlesOfParts>
    <vt:vector size="36" baseType="lpstr">
      <vt:lpstr>Arial</vt:lpstr>
      <vt:lpstr>Cambria Math</vt:lpstr>
      <vt:lpstr>Symbol</vt:lpstr>
      <vt:lpstr>Times New Roman</vt:lpstr>
      <vt:lpstr>Ingeniería3</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Personal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Alfredo Velásquez Márquez</dc:creator>
  <cp:lastModifiedBy>Alfredo Velásquez M.</cp:lastModifiedBy>
  <cp:revision>194</cp:revision>
  <dcterms:created xsi:type="dcterms:W3CDTF">2005-07-23T04:28:49Z</dcterms:created>
  <dcterms:modified xsi:type="dcterms:W3CDTF">2018-02-04T08:03:04Z</dcterms:modified>
</cp:coreProperties>
</file>