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2" r:id="rId3"/>
    <p:sldId id="291" r:id="rId4"/>
    <p:sldId id="292" r:id="rId5"/>
    <p:sldId id="294" r:id="rId6"/>
    <p:sldId id="295" r:id="rId7"/>
    <p:sldId id="296" r:id="rId8"/>
    <p:sldId id="297" r:id="rId9"/>
    <p:sldId id="298" r:id="rId10"/>
    <p:sldId id="303" r:id="rId11"/>
    <p:sldId id="299" r:id="rId12"/>
    <p:sldId id="300" r:id="rId13"/>
    <p:sldId id="304" r:id="rId14"/>
    <p:sldId id="305" r:id="rId15"/>
  </p:sldIdLst>
  <p:sldSz cx="9144000" cy="6858000" type="screen4x3"/>
  <p:notesSz cx="6858000" cy="9144000"/>
  <p:defaultTextStyle>
    <a:defPPr>
      <a:defRPr lang="es-E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modifyVerifier cryptProviderType="rsaFull" cryptAlgorithmClass="hash" cryptAlgorithmType="typeAny" cryptAlgorithmSid="4" spinCount="100000" saltData="JWwjNb1J3/jxov9ms/cprA==" hashData="mZD8wraMTxcMR646eyfxHvNHOr0="/>
  <p:extLst>
    <p:ext uri="{EFAFB233-063F-42B5-8137-9DF3F51BA10A}">
      <p15:sldGuideLst xmlns:p15="http://schemas.microsoft.com/office/powerpoint/2012/main">
        <p15:guide id="1" orient="horz" pos="211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AFAF0"/>
    <a:srgbClr val="FAFAE6"/>
    <a:srgbClr val="66FF33"/>
    <a:srgbClr val="B2B2B2"/>
    <a:srgbClr val="C0C0C0"/>
    <a:srgbClr val="DDDDDD"/>
    <a:srgbClr val="9966FF"/>
    <a:srgbClr val="3399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7" autoAdjust="0"/>
    <p:restoredTop sz="94664" autoAdjust="0"/>
  </p:normalViewPr>
  <p:slideViewPr>
    <p:cSldViewPr showGuides="1">
      <p:cViewPr varScale="1">
        <p:scale>
          <a:sx n="71" d="100"/>
          <a:sy n="71" d="100"/>
        </p:scale>
        <p:origin x="1266" y="60"/>
      </p:cViewPr>
      <p:guideLst>
        <p:guide orient="horz" pos="2112"/>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F0"/>
        </a:solidFill>
        <a:effectLst/>
      </p:bgPr>
    </p:bg>
    <p:spTree>
      <p:nvGrpSpPr>
        <p:cNvPr id="1" name=""/>
        <p:cNvGrpSpPr/>
        <p:nvPr/>
      </p:nvGrpSpPr>
      <p:grpSpPr>
        <a:xfrm>
          <a:off x="0" y="0"/>
          <a:ext cx="0" cy="0"/>
          <a:chOff x="0" y="0"/>
          <a:chExt cx="0" cy="0"/>
        </a:xfrm>
      </p:grpSpPr>
      <p:sp>
        <p:nvSpPr>
          <p:cNvPr id="10" name="Rectangle 7">
            <a:extLst>
              <a:ext uri="{FF2B5EF4-FFF2-40B4-BE49-F238E27FC236}">
                <a16:creationId xmlns:a16="http://schemas.microsoft.com/office/drawing/2014/main" xmlns="" id="{03D6CEAA-4B08-4487-BC34-E4A664EA5BB3}"/>
              </a:ext>
            </a:extLst>
          </p:cNvPr>
          <p:cNvSpPr>
            <a:spLocks noChangeArrowheads="1"/>
          </p:cNvSpPr>
          <p:nvPr userDrawn="1"/>
        </p:nvSpPr>
        <p:spPr bwMode="auto">
          <a:xfrm>
            <a:off x="1" y="1008029"/>
            <a:ext cx="9144000" cy="252000"/>
          </a:xfrm>
          <a:prstGeom prst="rect">
            <a:avLst/>
          </a:prstGeom>
          <a:gradFill rotWithShape="0">
            <a:gsLst>
              <a:gs pos="0">
                <a:srgbClr val="FAFAF2"/>
              </a:gs>
              <a:gs pos="50000">
                <a:srgbClr val="003399"/>
              </a:gs>
              <a:gs pos="100000">
                <a:srgbClr val="FAFAF2"/>
              </a:gs>
            </a:gsLst>
            <a:lin ang="5400000" scaled="1"/>
          </a:gradFill>
          <a:ln w="9525">
            <a:noFill/>
            <a:miter lim="800000"/>
            <a:headEnd/>
            <a:tailEnd/>
          </a:ln>
          <a:effectLst/>
        </p:spPr>
        <p:txBody>
          <a:bodyPr wrap="square" anchor="ctr">
            <a:noAutofit/>
          </a:bodyPr>
          <a:lstStyle/>
          <a:p>
            <a:endParaRPr lang="es-MX" sz="2338" dirty="0"/>
          </a:p>
        </p:txBody>
      </p:sp>
      <p:sp>
        <p:nvSpPr>
          <p:cNvPr id="11" name="Text Box 9">
            <a:extLst>
              <a:ext uri="{FF2B5EF4-FFF2-40B4-BE49-F238E27FC236}">
                <a16:creationId xmlns:a16="http://schemas.microsoft.com/office/drawing/2014/main" xmlns="" id="{37803966-CF44-4EB7-AB50-81BFEFF56CA7}"/>
              </a:ext>
            </a:extLst>
          </p:cNvPr>
          <p:cNvSpPr txBox="1">
            <a:spLocks noChangeArrowheads="1"/>
          </p:cNvSpPr>
          <p:nvPr userDrawn="1"/>
        </p:nvSpPr>
        <p:spPr bwMode="auto">
          <a:xfrm>
            <a:off x="2785963" y="53247"/>
            <a:ext cx="3572074" cy="393954"/>
          </a:xfrm>
          <a:prstGeom prst="rect">
            <a:avLst/>
          </a:prstGeom>
          <a:noFill/>
          <a:ln w="9525">
            <a:noFill/>
            <a:miter lim="800000"/>
            <a:headEnd/>
            <a:tailEnd/>
          </a:ln>
          <a:effectLst/>
        </p:spPr>
        <p:txBody>
          <a:bodyPr>
            <a:spAutoFit/>
          </a:bodyPr>
          <a:lstStyle/>
          <a:p>
            <a:pPr algn="ctr">
              <a:lnSpc>
                <a:spcPct val="70000"/>
              </a:lnSpc>
            </a:pPr>
            <a:r>
              <a:rPr lang="es-ES" sz="2800" b="1" i="0" dirty="0">
                <a:solidFill>
                  <a:srgbClr val="000099"/>
                </a:solidFill>
                <a:latin typeface="Arial Black" panose="020B0A04020102020204" pitchFamily="34" charset="0"/>
                <a:cs typeface="Arial" panose="020B0604020202020204" pitchFamily="34" charset="0"/>
              </a:rPr>
              <a:t>U   N   A   M</a:t>
            </a:r>
          </a:p>
        </p:txBody>
      </p:sp>
      <p:sp>
        <p:nvSpPr>
          <p:cNvPr id="18" name="Text Box 10">
            <a:extLst>
              <a:ext uri="{FF2B5EF4-FFF2-40B4-BE49-F238E27FC236}">
                <a16:creationId xmlns:a16="http://schemas.microsoft.com/office/drawing/2014/main" xmlns="" id="{4C25F14E-820F-4DB4-A7E1-06D41683537A}"/>
              </a:ext>
            </a:extLst>
          </p:cNvPr>
          <p:cNvSpPr txBox="1">
            <a:spLocks noChangeArrowheads="1"/>
          </p:cNvSpPr>
          <p:nvPr userDrawn="1"/>
        </p:nvSpPr>
        <p:spPr bwMode="auto">
          <a:xfrm>
            <a:off x="2937966" y="446410"/>
            <a:ext cx="3268067" cy="246286"/>
          </a:xfrm>
          <a:prstGeom prst="rect">
            <a:avLst/>
          </a:prstGeom>
          <a:noFill/>
          <a:ln w="9525">
            <a:noFill/>
            <a:miter lim="800000"/>
            <a:headEnd/>
            <a:tailEnd/>
          </a:ln>
          <a:effectLst/>
        </p:spPr>
        <p:txBody>
          <a:bodyPr wrap="square">
            <a:spAutoFit/>
          </a:bodyPr>
          <a:lstStyle/>
          <a:p>
            <a:pPr algn="ctr">
              <a:lnSpc>
                <a:spcPct val="70000"/>
              </a:lnSpc>
            </a:pPr>
            <a:r>
              <a:rPr lang="es-ES" sz="1400" b="1" i="0" dirty="0">
                <a:solidFill>
                  <a:srgbClr val="000099"/>
                </a:solidFill>
                <a:latin typeface="Arial" panose="020B0604020202020204" pitchFamily="34" charset="0"/>
                <a:cs typeface="Arial" panose="020B0604020202020204" pitchFamily="34" charset="0"/>
              </a:rPr>
              <a:t>Facultad de Ingeniería</a:t>
            </a:r>
          </a:p>
        </p:txBody>
      </p:sp>
      <p:pic>
        <p:nvPicPr>
          <p:cNvPr id="19" name="Imagen 18">
            <a:extLst>
              <a:ext uri="{FF2B5EF4-FFF2-40B4-BE49-F238E27FC236}">
                <a16:creationId xmlns:a16="http://schemas.microsoft.com/office/drawing/2014/main" xmlns="" id="{99E074B5-7D68-439D-903C-AAA2A8C582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28845" y="0"/>
            <a:ext cx="1003095" cy="1253942"/>
          </a:xfrm>
          <a:prstGeom prst="rect">
            <a:avLst/>
          </a:prstGeom>
        </p:spPr>
      </p:pic>
      <p:pic>
        <p:nvPicPr>
          <p:cNvPr id="20" name="Imagen 19">
            <a:extLst>
              <a:ext uri="{FF2B5EF4-FFF2-40B4-BE49-F238E27FC236}">
                <a16:creationId xmlns:a16="http://schemas.microsoft.com/office/drawing/2014/main" xmlns="" id="{5AA79A10-98ED-4AEC-BADE-76DDD8EA57E1}"/>
              </a:ext>
            </a:extLst>
          </p:cNvPr>
          <p:cNvPicPr>
            <a:picLocks noChangeAspect="1"/>
          </p:cNvPicPr>
          <p:nvPr userDrawn="1"/>
        </p:nvPicPr>
        <p:blipFill>
          <a:blip r:embed="rId4">
            <a:clrChange>
              <a:clrFrom>
                <a:srgbClr val="FFFFFF"/>
              </a:clrFrom>
              <a:clrTo>
                <a:srgbClr val="FFFFFF">
                  <a:alpha val="0"/>
                </a:srgbClr>
              </a:clrTo>
            </a:clrChange>
          </a:blip>
          <a:stretch>
            <a:fillRect/>
          </a:stretch>
        </p:blipFill>
        <p:spPr>
          <a:xfrm>
            <a:off x="13379" y="-12899"/>
            <a:ext cx="1083259" cy="1212152"/>
          </a:xfrm>
          <a:prstGeom prst="rect">
            <a:avLst/>
          </a:prstGeom>
        </p:spPr>
      </p:pic>
      <p:sp>
        <p:nvSpPr>
          <p:cNvPr id="21" name="Rectangle 12">
            <a:extLst>
              <a:ext uri="{FF2B5EF4-FFF2-40B4-BE49-F238E27FC236}">
                <a16:creationId xmlns:a16="http://schemas.microsoft.com/office/drawing/2014/main" xmlns="" id="{67DF5166-49C3-44D5-9F21-B33B3FB5268C}"/>
              </a:ext>
            </a:extLst>
          </p:cNvPr>
          <p:cNvSpPr>
            <a:spLocks noChangeArrowheads="1"/>
          </p:cNvSpPr>
          <p:nvPr userDrawn="1"/>
        </p:nvSpPr>
        <p:spPr bwMode="auto">
          <a:xfrm>
            <a:off x="1" y="6607363"/>
            <a:ext cx="9144000" cy="252000"/>
          </a:xfrm>
          <a:prstGeom prst="rect">
            <a:avLst/>
          </a:prstGeom>
          <a:gradFill rotWithShape="0">
            <a:gsLst>
              <a:gs pos="28000">
                <a:srgbClr val="FAFAF2"/>
              </a:gs>
              <a:gs pos="100000">
                <a:srgbClr val="003399"/>
              </a:gs>
            </a:gsLst>
            <a:lin ang="5400000" scaled="1"/>
          </a:gradFill>
          <a:ln w="9525">
            <a:noFill/>
            <a:miter lim="800000"/>
            <a:headEnd/>
            <a:tailEnd/>
          </a:ln>
          <a:effectLst/>
        </p:spPr>
        <p:txBody>
          <a:bodyPr wrap="square" anchor="ctr">
            <a:noAutofit/>
          </a:bodyPr>
          <a:lstStyle/>
          <a:p>
            <a:endParaRPr lang="es-MX" sz="2338"/>
          </a:p>
        </p:txBody>
      </p:sp>
      <p:sp>
        <p:nvSpPr>
          <p:cNvPr id="22" name="Text Box 13">
            <a:extLst>
              <a:ext uri="{FF2B5EF4-FFF2-40B4-BE49-F238E27FC236}">
                <a16:creationId xmlns:a16="http://schemas.microsoft.com/office/drawing/2014/main" xmlns="" id="{4DA4FA09-8963-4C0D-9329-D00F6334F461}"/>
              </a:ext>
            </a:extLst>
          </p:cNvPr>
          <p:cNvSpPr txBox="1">
            <a:spLocks noChangeArrowheads="1"/>
          </p:cNvSpPr>
          <p:nvPr userDrawn="1"/>
        </p:nvSpPr>
        <p:spPr bwMode="auto">
          <a:xfrm>
            <a:off x="8508908" y="6564517"/>
            <a:ext cx="623032" cy="337692"/>
          </a:xfrm>
          <a:prstGeom prst="rect">
            <a:avLst/>
          </a:prstGeom>
          <a:noFill/>
          <a:ln w="9525">
            <a:noFill/>
            <a:miter lim="800000"/>
            <a:headEnd/>
            <a:tailEnd/>
          </a:ln>
          <a:effectLst/>
        </p:spPr>
        <p:txBody>
          <a:bodyPr wrap="none">
            <a:spAutoFit/>
            <a:flatTx/>
          </a:bodyPr>
          <a:lstStyle/>
          <a:p>
            <a:pPr algn="ctr" eaLnBrk="0" hangingPunct="0"/>
            <a:r>
              <a:rPr lang="es-ES" sz="1559" b="1" i="1" dirty="0">
                <a:solidFill>
                  <a:srgbClr val="9999FF"/>
                </a:solidFill>
                <a:effectLst>
                  <a:outerShdw blurRad="38100" dist="38100" dir="2700000" algn="tl">
                    <a:srgbClr val="000000"/>
                  </a:outerShdw>
                </a:effectLst>
                <a:latin typeface="Times New Roman" pitchFamily="18" charset="0"/>
              </a:rPr>
              <a:t>AVM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Text Box 12"/>
          <p:cNvSpPr txBox="1">
            <a:spLocks noChangeArrowheads="1"/>
          </p:cNvSpPr>
          <p:nvPr/>
        </p:nvSpPr>
        <p:spPr bwMode="auto">
          <a:xfrm>
            <a:off x="428596" y="2071678"/>
            <a:ext cx="8286808" cy="2677656"/>
          </a:xfrm>
          <a:prstGeom prst="rect">
            <a:avLst/>
          </a:prstGeom>
          <a:noFill/>
          <a:ln w="9525">
            <a:noFill/>
            <a:miter lim="800000"/>
            <a:headEnd/>
            <a:tailEnd/>
          </a:ln>
          <a:effectLst>
            <a:outerShdw dist="35921" dir="2700000" algn="ctr" rotWithShape="0">
              <a:schemeClr val="bg2"/>
            </a:outerShdw>
          </a:effectLst>
        </p:spPr>
        <p:txBody>
          <a:bodyPr wrap="square">
            <a:spAutoFit/>
          </a:bodyPr>
          <a:lstStyle/>
          <a:p>
            <a:pPr>
              <a:lnSpc>
                <a:spcPct val="140000"/>
              </a:lnSpc>
            </a:pPr>
            <a:r>
              <a:rPr lang="es-ES" b="1" dirty="0">
                <a:solidFill>
                  <a:srgbClr val="000066"/>
                </a:solidFill>
                <a:latin typeface="Arial" pitchFamily="34" charset="0"/>
                <a:cs typeface="Arial" pitchFamily="34" charset="0"/>
              </a:rPr>
              <a:t>MODELO  ATÓMICO  DE  J.  J.  THOMSON </a:t>
            </a:r>
          </a:p>
          <a:p>
            <a:pPr>
              <a:lnSpc>
                <a:spcPct val="140000"/>
              </a:lnSpc>
            </a:pPr>
            <a:endParaRPr lang="es-ES" b="1" dirty="0">
              <a:solidFill>
                <a:srgbClr val="000066"/>
              </a:solidFill>
              <a:latin typeface="Arial" pitchFamily="34" charset="0"/>
              <a:cs typeface="Arial" pitchFamily="34" charset="0"/>
            </a:endParaRPr>
          </a:p>
          <a:p>
            <a:pPr>
              <a:lnSpc>
                <a:spcPct val="140000"/>
              </a:lnSpc>
            </a:pPr>
            <a:r>
              <a:rPr lang="es-ES" b="1" dirty="0">
                <a:solidFill>
                  <a:srgbClr val="000066"/>
                </a:solidFill>
                <a:latin typeface="Arial" pitchFamily="34" charset="0"/>
                <a:cs typeface="Arial" pitchFamily="34" charset="0"/>
              </a:rPr>
              <a:t>MODELO  ATÓMICO  DE  ERNEST  RUTHERFORD</a:t>
            </a:r>
          </a:p>
          <a:p>
            <a:pPr>
              <a:lnSpc>
                <a:spcPct val="140000"/>
              </a:lnSpc>
            </a:pPr>
            <a:endParaRPr lang="es-ES" b="1" dirty="0">
              <a:solidFill>
                <a:srgbClr val="000066"/>
              </a:solidFill>
              <a:latin typeface="Arial" pitchFamily="34" charset="0"/>
              <a:cs typeface="Arial" pitchFamily="34" charset="0"/>
            </a:endParaRPr>
          </a:p>
          <a:p>
            <a:pPr>
              <a:lnSpc>
                <a:spcPct val="140000"/>
              </a:lnSpc>
            </a:pPr>
            <a:r>
              <a:rPr lang="es-ES" b="1" dirty="0">
                <a:solidFill>
                  <a:srgbClr val="000066"/>
                </a:solidFill>
                <a:latin typeface="Arial" pitchFamily="34" charset="0"/>
                <a:cs typeface="Arial" pitchFamily="34" charset="0"/>
              </a:rPr>
              <a:t>DESCUBRIMIENTO  DEL  PROTÓN  Y  DEL  NEUTRON</a:t>
            </a:r>
          </a:p>
        </p:txBody>
      </p:sp>
      <p:sp>
        <p:nvSpPr>
          <p:cNvPr id="3" name="1 CuadroTexto"/>
          <p:cNvSpPr txBox="1"/>
          <p:nvPr/>
        </p:nvSpPr>
        <p:spPr>
          <a:xfrm>
            <a:off x="2987824" y="5589240"/>
            <a:ext cx="3168352" cy="307777"/>
          </a:xfrm>
          <a:prstGeom prst="rect">
            <a:avLst/>
          </a:prstGeom>
          <a:noFill/>
        </p:spPr>
        <p:txBody>
          <a:bodyPr wrap="square" rtlCol="0">
            <a:spAutoFit/>
          </a:bodyPr>
          <a:lstStyle>
            <a:defPPr>
              <a:defRPr lang="es-E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s-MX" sz="1400" b="1" i="1" dirty="0">
                <a:solidFill>
                  <a:srgbClr val="000066"/>
                </a:solidFill>
              </a:rPr>
              <a:t>M. C. Q.  Alfredo Velásquez Márquez</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Text Box 3"/>
          <p:cNvSpPr txBox="1">
            <a:spLocks noChangeArrowheads="1"/>
          </p:cNvSpPr>
          <p:nvPr/>
        </p:nvSpPr>
        <p:spPr bwMode="auto">
          <a:xfrm>
            <a:off x="476250" y="1484784"/>
            <a:ext cx="8191500" cy="2235200"/>
          </a:xfrm>
          <a:prstGeom prst="rect">
            <a:avLst/>
          </a:prstGeom>
          <a:noFill/>
          <a:ln w="9525">
            <a:noFill/>
            <a:miter lim="800000"/>
            <a:headEnd/>
            <a:tailEnd/>
          </a:ln>
          <a:effectLst/>
        </p:spPr>
        <p:txBody>
          <a:bodyPr>
            <a:spAutoFit/>
            <a:flatTx/>
          </a:bodyPr>
          <a:lstStyle/>
          <a:p>
            <a:pPr algn="just" eaLnBrk="0" hangingPunct="0">
              <a:lnSpc>
                <a:spcPct val="130000"/>
              </a:lnSpc>
              <a:buClr>
                <a:schemeClr val="tx1"/>
              </a:buClr>
              <a:buSzPts val="2400"/>
              <a:buFont typeface="Arial" charset="0"/>
              <a:buNone/>
            </a:pPr>
            <a:r>
              <a:rPr lang="es-ES_tradnl" sz="1800" dirty="0">
                <a:latin typeface="Arial" charset="0"/>
                <a:cs typeface="Times New Roman" pitchFamily="18" charset="0"/>
              </a:rPr>
              <a:t>Después del descubrimiento del electrón, los físicos dedicaron sus esfuerzos a la búsqueda de una partícula elemental con carga positiva. Las primeras evidencias experimentales de la existencia de una partícula fundamental positiva se obtuvieron, precisamente, de los análisis de los rayos canales generados en un tubo de rayos catódicos, donde se generaban partículas con carga positiva llamados </a:t>
            </a:r>
            <a:r>
              <a:rPr lang="es-ES_tradnl" sz="1800" b="1" i="1" dirty="0">
                <a:latin typeface="Arial" charset="0"/>
                <a:cs typeface="Times New Roman" pitchFamily="18" charset="0"/>
              </a:rPr>
              <a:t>iones positivos</a:t>
            </a:r>
            <a:r>
              <a:rPr lang="es-ES_tradnl" sz="1800" dirty="0">
                <a:latin typeface="Arial" charset="0"/>
                <a:cs typeface="Times New Roman" pitchFamily="18" charset="0"/>
              </a:rPr>
              <a:t>.</a:t>
            </a:r>
            <a:endParaRPr lang="es-ES" sz="1800" dirty="0">
              <a:latin typeface="Arial" charset="0"/>
            </a:endParaRPr>
          </a:p>
        </p:txBody>
      </p:sp>
      <p:grpSp>
        <p:nvGrpSpPr>
          <p:cNvPr id="152662" name="Group 86"/>
          <p:cNvGrpSpPr>
            <a:grpSpLocks/>
          </p:cNvGrpSpPr>
          <p:nvPr/>
        </p:nvGrpSpPr>
        <p:grpSpPr bwMode="auto">
          <a:xfrm>
            <a:off x="1938338" y="3789040"/>
            <a:ext cx="5265737" cy="2720975"/>
            <a:chOff x="1003" y="1790"/>
            <a:chExt cx="4133" cy="2098"/>
          </a:xfrm>
        </p:grpSpPr>
        <p:sp>
          <p:nvSpPr>
            <p:cNvPr id="152663" name="AutoShape 87"/>
            <p:cNvSpPr>
              <a:spLocks noChangeArrowheads="1"/>
            </p:cNvSpPr>
            <p:nvPr/>
          </p:nvSpPr>
          <p:spPr bwMode="auto">
            <a:xfrm rot="13089292">
              <a:off x="3070" y="1790"/>
              <a:ext cx="421" cy="898"/>
            </a:xfrm>
            <a:prstGeom prst="can">
              <a:avLst>
                <a:gd name="adj" fmla="val 24441"/>
              </a:avLst>
            </a:prstGeom>
            <a:solidFill>
              <a:schemeClr val="bg2"/>
            </a:solidFill>
            <a:ln w="9525">
              <a:solidFill>
                <a:schemeClr val="tx1"/>
              </a:solidFill>
              <a:round/>
              <a:headEnd/>
              <a:tailEnd/>
            </a:ln>
            <a:effectLst/>
          </p:spPr>
          <p:txBody>
            <a:bodyPr rot="10800000" wrap="none" anchor="ctr"/>
            <a:lstStyle/>
            <a:p>
              <a:endParaRPr lang="es-MX"/>
            </a:p>
          </p:txBody>
        </p:sp>
        <p:sp>
          <p:nvSpPr>
            <p:cNvPr id="152664" name="Freeform 88"/>
            <p:cNvSpPr>
              <a:spLocks/>
            </p:cNvSpPr>
            <p:nvPr/>
          </p:nvSpPr>
          <p:spPr bwMode="auto">
            <a:xfrm>
              <a:off x="2283" y="1883"/>
              <a:ext cx="2819" cy="1644"/>
            </a:xfrm>
            <a:custGeom>
              <a:avLst/>
              <a:gdLst/>
              <a:ahLst/>
              <a:cxnLst>
                <a:cxn ang="0">
                  <a:pos x="0" y="308"/>
                </a:cxn>
                <a:cxn ang="0">
                  <a:pos x="95" y="272"/>
                </a:cxn>
                <a:cxn ang="0">
                  <a:pos x="336" y="271"/>
                </a:cxn>
                <a:cxn ang="0">
                  <a:pos x="1152" y="15"/>
                </a:cxn>
                <a:cxn ang="0">
                  <a:pos x="1303" y="361"/>
                </a:cxn>
                <a:cxn ang="0">
                  <a:pos x="1152" y="747"/>
                </a:cxn>
                <a:cxn ang="0">
                  <a:pos x="336" y="491"/>
                </a:cxn>
                <a:cxn ang="0">
                  <a:pos x="101" y="491"/>
                </a:cxn>
                <a:cxn ang="0">
                  <a:pos x="0" y="454"/>
                </a:cxn>
                <a:cxn ang="0">
                  <a:pos x="0" y="308"/>
                </a:cxn>
              </a:cxnLst>
              <a:rect l="0" t="0" r="r" b="b"/>
              <a:pathLst>
                <a:path w="1313" h="768">
                  <a:moveTo>
                    <a:pt x="0" y="308"/>
                  </a:moveTo>
                  <a:cubicBezTo>
                    <a:pt x="16" y="278"/>
                    <a:pt x="53" y="272"/>
                    <a:pt x="95" y="272"/>
                  </a:cubicBezTo>
                  <a:cubicBezTo>
                    <a:pt x="137" y="272"/>
                    <a:pt x="179" y="270"/>
                    <a:pt x="336" y="271"/>
                  </a:cubicBezTo>
                  <a:cubicBezTo>
                    <a:pt x="517" y="272"/>
                    <a:pt x="991" y="0"/>
                    <a:pt x="1152" y="15"/>
                  </a:cubicBezTo>
                  <a:cubicBezTo>
                    <a:pt x="1313" y="30"/>
                    <a:pt x="1303" y="239"/>
                    <a:pt x="1303" y="361"/>
                  </a:cubicBezTo>
                  <a:cubicBezTo>
                    <a:pt x="1303" y="483"/>
                    <a:pt x="1313" y="725"/>
                    <a:pt x="1152" y="747"/>
                  </a:cubicBezTo>
                  <a:cubicBezTo>
                    <a:pt x="991" y="768"/>
                    <a:pt x="511" y="534"/>
                    <a:pt x="336" y="491"/>
                  </a:cubicBezTo>
                  <a:cubicBezTo>
                    <a:pt x="183" y="491"/>
                    <a:pt x="131" y="491"/>
                    <a:pt x="101" y="491"/>
                  </a:cubicBezTo>
                  <a:cubicBezTo>
                    <a:pt x="71" y="491"/>
                    <a:pt x="16" y="485"/>
                    <a:pt x="0" y="454"/>
                  </a:cubicBezTo>
                  <a:lnTo>
                    <a:pt x="0" y="308"/>
                  </a:lnTo>
                  <a:close/>
                </a:path>
              </a:pathLst>
            </a:custGeom>
            <a:solidFill>
              <a:srgbClr val="CCECFF">
                <a:alpha val="50000"/>
              </a:srgbClr>
            </a:solidFill>
            <a:ln w="9525" cap="flat" cmpd="sng">
              <a:solidFill>
                <a:schemeClr val="tx1"/>
              </a:solidFill>
              <a:prstDash val="solid"/>
              <a:round/>
              <a:headEnd/>
              <a:tailEnd/>
            </a:ln>
            <a:effectLst/>
          </p:spPr>
          <p:txBody>
            <a:bodyPr wrap="none" anchor="ctr"/>
            <a:lstStyle/>
            <a:p>
              <a:endParaRPr lang="es-MX"/>
            </a:p>
          </p:txBody>
        </p:sp>
        <p:sp>
          <p:nvSpPr>
            <p:cNvPr id="152665" name="AutoShape 89"/>
            <p:cNvSpPr>
              <a:spLocks noChangeArrowheads="1"/>
            </p:cNvSpPr>
            <p:nvPr/>
          </p:nvSpPr>
          <p:spPr bwMode="auto">
            <a:xfrm>
              <a:off x="1003" y="2448"/>
              <a:ext cx="1340" cy="514"/>
            </a:xfrm>
            <a:prstGeom prst="flowChartTerminator">
              <a:avLst/>
            </a:prstGeom>
            <a:solidFill>
              <a:srgbClr val="CCECFF">
                <a:alpha val="50000"/>
              </a:srgbClr>
            </a:solidFill>
            <a:ln w="9525">
              <a:solidFill>
                <a:schemeClr val="tx1"/>
              </a:solidFill>
              <a:miter lim="800000"/>
              <a:headEnd/>
              <a:tailEnd/>
            </a:ln>
            <a:effectLst/>
          </p:spPr>
          <p:txBody>
            <a:bodyPr wrap="none" anchor="ctr"/>
            <a:lstStyle/>
            <a:p>
              <a:endParaRPr lang="es-MX"/>
            </a:p>
          </p:txBody>
        </p:sp>
        <p:sp>
          <p:nvSpPr>
            <p:cNvPr id="152666" name="Line 90"/>
            <p:cNvSpPr>
              <a:spLocks noChangeShapeType="1"/>
            </p:cNvSpPr>
            <p:nvPr/>
          </p:nvSpPr>
          <p:spPr bwMode="auto">
            <a:xfrm flipV="1">
              <a:off x="1316" y="2075"/>
              <a:ext cx="0" cy="471"/>
            </a:xfrm>
            <a:prstGeom prst="line">
              <a:avLst/>
            </a:prstGeom>
            <a:noFill/>
            <a:ln w="25400">
              <a:solidFill>
                <a:schemeClr val="tx1"/>
              </a:solidFill>
              <a:round/>
              <a:headEnd/>
              <a:tailEnd/>
            </a:ln>
            <a:effectLst/>
          </p:spPr>
          <p:txBody>
            <a:bodyPr wrap="none" anchor="ctr"/>
            <a:lstStyle/>
            <a:p>
              <a:endParaRPr lang="es-MX"/>
            </a:p>
          </p:txBody>
        </p:sp>
        <p:sp>
          <p:nvSpPr>
            <p:cNvPr id="152667" name="Line 91"/>
            <p:cNvSpPr>
              <a:spLocks noChangeShapeType="1"/>
            </p:cNvSpPr>
            <p:nvPr/>
          </p:nvSpPr>
          <p:spPr bwMode="auto">
            <a:xfrm flipV="1">
              <a:off x="1916" y="2054"/>
              <a:ext cx="0" cy="488"/>
            </a:xfrm>
            <a:prstGeom prst="line">
              <a:avLst/>
            </a:prstGeom>
            <a:noFill/>
            <a:ln w="25400">
              <a:solidFill>
                <a:schemeClr val="tx1"/>
              </a:solidFill>
              <a:round/>
              <a:headEnd/>
              <a:tailEnd/>
            </a:ln>
            <a:effectLst/>
          </p:spPr>
          <p:txBody>
            <a:bodyPr wrap="none" anchor="ctr"/>
            <a:lstStyle/>
            <a:p>
              <a:endParaRPr lang="es-MX"/>
            </a:p>
          </p:txBody>
        </p:sp>
        <p:sp>
          <p:nvSpPr>
            <p:cNvPr id="152668" name="Oval 92"/>
            <p:cNvSpPr>
              <a:spLocks noChangeArrowheads="1"/>
            </p:cNvSpPr>
            <p:nvPr/>
          </p:nvSpPr>
          <p:spPr bwMode="auto">
            <a:xfrm>
              <a:off x="1265" y="2538"/>
              <a:ext cx="101" cy="321"/>
            </a:xfrm>
            <a:prstGeom prst="ellipse">
              <a:avLst/>
            </a:prstGeom>
            <a:solidFill>
              <a:srgbClr val="DDDDDD"/>
            </a:solidFill>
            <a:ln w="25400">
              <a:solidFill>
                <a:srgbClr val="848484"/>
              </a:solidFill>
              <a:round/>
              <a:headEnd/>
              <a:tailEnd/>
            </a:ln>
            <a:effectLst/>
          </p:spPr>
          <p:txBody>
            <a:bodyPr wrap="none" anchor="ctr"/>
            <a:lstStyle/>
            <a:p>
              <a:endParaRPr lang="es-MX"/>
            </a:p>
          </p:txBody>
        </p:sp>
        <p:grpSp>
          <p:nvGrpSpPr>
            <p:cNvPr id="152669" name="Group 93"/>
            <p:cNvGrpSpPr>
              <a:grpSpLocks/>
            </p:cNvGrpSpPr>
            <p:nvPr/>
          </p:nvGrpSpPr>
          <p:grpSpPr bwMode="auto">
            <a:xfrm>
              <a:off x="1200" y="1819"/>
              <a:ext cx="828" cy="341"/>
              <a:chOff x="1010" y="1613"/>
              <a:chExt cx="828" cy="341"/>
            </a:xfrm>
          </p:grpSpPr>
          <p:sp>
            <p:nvSpPr>
              <p:cNvPr id="152670" name="Text Box 94"/>
              <p:cNvSpPr txBox="1">
                <a:spLocks noChangeArrowheads="1"/>
              </p:cNvSpPr>
              <p:nvPr/>
            </p:nvSpPr>
            <p:spPr bwMode="auto">
              <a:xfrm>
                <a:off x="1614" y="1694"/>
                <a:ext cx="224" cy="260"/>
              </a:xfrm>
              <a:prstGeom prst="rect">
                <a:avLst/>
              </a:prstGeom>
              <a:noFill/>
              <a:ln w="9525">
                <a:noFill/>
                <a:miter lim="800000"/>
                <a:headEnd/>
                <a:tailEnd/>
              </a:ln>
              <a:effectLst/>
            </p:spPr>
            <p:txBody>
              <a:bodyPr wrap="none">
                <a:spAutoFit/>
                <a:flatTx/>
              </a:bodyPr>
              <a:lstStyle/>
              <a:p>
                <a:r>
                  <a:rPr lang="es-ES" b="1" baseline="30000"/>
                  <a:t>_</a:t>
                </a:r>
              </a:p>
            </p:txBody>
          </p:sp>
          <p:sp>
            <p:nvSpPr>
              <p:cNvPr id="152671" name="Text Box 95"/>
              <p:cNvSpPr txBox="1">
                <a:spLocks noChangeArrowheads="1"/>
              </p:cNvSpPr>
              <p:nvPr/>
            </p:nvSpPr>
            <p:spPr bwMode="auto">
              <a:xfrm>
                <a:off x="1010" y="1613"/>
                <a:ext cx="235" cy="260"/>
              </a:xfrm>
              <a:prstGeom prst="rect">
                <a:avLst/>
              </a:prstGeom>
              <a:noFill/>
              <a:ln w="9525">
                <a:noFill/>
                <a:miter lim="800000"/>
                <a:headEnd/>
                <a:tailEnd/>
              </a:ln>
              <a:effectLst/>
            </p:spPr>
            <p:txBody>
              <a:bodyPr wrap="none">
                <a:spAutoFit/>
                <a:flatTx/>
              </a:bodyPr>
              <a:lstStyle/>
              <a:p>
                <a:r>
                  <a:rPr lang="es-ES" b="1" baseline="-25000"/>
                  <a:t>+</a:t>
                </a:r>
              </a:p>
            </p:txBody>
          </p:sp>
        </p:grpSp>
        <p:grpSp>
          <p:nvGrpSpPr>
            <p:cNvPr id="152672" name="Group 96"/>
            <p:cNvGrpSpPr>
              <a:grpSpLocks/>
            </p:cNvGrpSpPr>
            <p:nvPr/>
          </p:nvGrpSpPr>
          <p:grpSpPr bwMode="auto">
            <a:xfrm>
              <a:off x="1274" y="2537"/>
              <a:ext cx="624" cy="325"/>
              <a:chOff x="1084" y="2331"/>
              <a:chExt cx="624" cy="325"/>
            </a:xfrm>
          </p:grpSpPr>
          <p:sp>
            <p:nvSpPr>
              <p:cNvPr id="152673" name="Oval 97"/>
              <p:cNvSpPr>
                <a:spLocks noChangeArrowheads="1"/>
              </p:cNvSpPr>
              <p:nvPr/>
            </p:nvSpPr>
            <p:spPr bwMode="auto">
              <a:xfrm>
                <a:off x="1084" y="2331"/>
                <a:ext cx="101" cy="321"/>
              </a:xfrm>
              <a:prstGeom prst="ellipse">
                <a:avLst/>
              </a:prstGeom>
              <a:solidFill>
                <a:srgbClr val="66FF33"/>
              </a:solidFill>
              <a:ln w="9525">
                <a:solidFill>
                  <a:srgbClr val="66FF33"/>
                </a:solidFill>
                <a:round/>
                <a:headEnd/>
                <a:tailEnd/>
              </a:ln>
              <a:effectLst/>
            </p:spPr>
            <p:txBody>
              <a:bodyPr wrap="none" anchor="ctr"/>
              <a:lstStyle/>
              <a:p>
                <a:endParaRPr lang="es-MX"/>
              </a:p>
            </p:txBody>
          </p:sp>
          <p:sp>
            <p:nvSpPr>
              <p:cNvPr id="152674" name="Rectangle 98"/>
              <p:cNvSpPr>
                <a:spLocks noChangeArrowheads="1"/>
              </p:cNvSpPr>
              <p:nvPr/>
            </p:nvSpPr>
            <p:spPr bwMode="auto">
              <a:xfrm>
                <a:off x="1144" y="2334"/>
                <a:ext cx="564" cy="322"/>
              </a:xfrm>
              <a:prstGeom prst="rect">
                <a:avLst/>
              </a:prstGeom>
              <a:solidFill>
                <a:srgbClr val="66FF33"/>
              </a:solidFill>
              <a:ln w="9525">
                <a:solidFill>
                  <a:srgbClr val="66FF33"/>
                </a:solidFill>
                <a:miter lim="800000"/>
                <a:headEnd/>
                <a:tailEnd/>
              </a:ln>
              <a:effectLst/>
            </p:spPr>
            <p:txBody>
              <a:bodyPr wrap="none" anchor="ctr"/>
              <a:lstStyle/>
              <a:p>
                <a:endParaRPr lang="es-MX"/>
              </a:p>
            </p:txBody>
          </p:sp>
        </p:grpSp>
        <p:grpSp>
          <p:nvGrpSpPr>
            <p:cNvPr id="152675" name="Group 99"/>
            <p:cNvGrpSpPr>
              <a:grpSpLocks/>
            </p:cNvGrpSpPr>
            <p:nvPr/>
          </p:nvGrpSpPr>
          <p:grpSpPr bwMode="auto">
            <a:xfrm>
              <a:off x="1853" y="2538"/>
              <a:ext cx="116" cy="321"/>
              <a:chOff x="1248" y="1248"/>
              <a:chExt cx="54" cy="150"/>
            </a:xfrm>
          </p:grpSpPr>
          <p:sp>
            <p:nvSpPr>
              <p:cNvPr id="152676" name="Oval 100"/>
              <p:cNvSpPr>
                <a:spLocks noChangeArrowheads="1"/>
              </p:cNvSpPr>
              <p:nvPr/>
            </p:nvSpPr>
            <p:spPr bwMode="auto">
              <a:xfrm>
                <a:off x="1248" y="1248"/>
                <a:ext cx="47" cy="150"/>
              </a:xfrm>
              <a:prstGeom prst="ellipse">
                <a:avLst/>
              </a:prstGeom>
              <a:solidFill>
                <a:srgbClr val="DDDDDD"/>
              </a:solidFill>
              <a:ln w="25400">
                <a:solidFill>
                  <a:srgbClr val="848484"/>
                </a:solidFill>
                <a:round/>
                <a:headEnd/>
                <a:tailEnd/>
              </a:ln>
              <a:effectLst/>
            </p:spPr>
            <p:txBody>
              <a:bodyPr wrap="none" anchor="ctr"/>
              <a:lstStyle/>
              <a:p>
                <a:endParaRPr lang="es-MX"/>
              </a:p>
            </p:txBody>
          </p:sp>
          <p:sp>
            <p:nvSpPr>
              <p:cNvPr id="152677" name="Oval 101"/>
              <p:cNvSpPr>
                <a:spLocks noChangeArrowheads="1"/>
              </p:cNvSpPr>
              <p:nvPr/>
            </p:nvSpPr>
            <p:spPr bwMode="auto">
              <a:xfrm>
                <a:off x="1255" y="1248"/>
                <a:ext cx="47" cy="150"/>
              </a:xfrm>
              <a:prstGeom prst="ellipse">
                <a:avLst/>
              </a:prstGeom>
              <a:solidFill>
                <a:srgbClr val="DDDDDD"/>
              </a:solidFill>
              <a:ln w="9525">
                <a:solidFill>
                  <a:srgbClr val="848484"/>
                </a:solidFill>
                <a:round/>
                <a:headEnd/>
                <a:tailEnd/>
              </a:ln>
              <a:effectLst/>
            </p:spPr>
            <p:txBody>
              <a:bodyPr wrap="none" anchor="ctr"/>
              <a:lstStyle/>
              <a:p>
                <a:endParaRPr lang="es-MX"/>
              </a:p>
            </p:txBody>
          </p:sp>
        </p:grpSp>
        <p:sp>
          <p:nvSpPr>
            <p:cNvPr id="152678" name="Rectangle 102"/>
            <p:cNvSpPr>
              <a:spLocks noChangeArrowheads="1"/>
            </p:cNvSpPr>
            <p:nvPr/>
          </p:nvSpPr>
          <p:spPr bwMode="auto">
            <a:xfrm>
              <a:off x="1918" y="2689"/>
              <a:ext cx="11" cy="25"/>
            </a:xfrm>
            <a:prstGeom prst="rect">
              <a:avLst/>
            </a:prstGeom>
            <a:solidFill>
              <a:schemeClr val="folHlink"/>
            </a:solidFill>
            <a:ln w="6350">
              <a:solidFill>
                <a:schemeClr val="tx1"/>
              </a:solidFill>
              <a:miter lim="800000"/>
              <a:headEnd/>
              <a:tailEnd/>
            </a:ln>
            <a:effectLst/>
          </p:spPr>
          <p:txBody>
            <a:bodyPr wrap="none" anchor="ctr"/>
            <a:lstStyle/>
            <a:p>
              <a:endParaRPr lang="es-MX"/>
            </a:p>
          </p:txBody>
        </p:sp>
        <p:sp>
          <p:nvSpPr>
            <p:cNvPr id="152679" name="Line 103"/>
            <p:cNvSpPr>
              <a:spLocks noChangeShapeType="1"/>
            </p:cNvSpPr>
            <p:nvPr/>
          </p:nvSpPr>
          <p:spPr bwMode="auto">
            <a:xfrm flipH="1" flipV="1">
              <a:off x="1918" y="2702"/>
              <a:ext cx="412" cy="0"/>
            </a:xfrm>
            <a:prstGeom prst="line">
              <a:avLst/>
            </a:prstGeom>
            <a:noFill/>
            <a:ln w="50800">
              <a:solidFill>
                <a:srgbClr val="66FF33"/>
              </a:solidFill>
              <a:round/>
              <a:headEnd/>
              <a:tailEnd/>
            </a:ln>
            <a:effectLst/>
          </p:spPr>
          <p:txBody>
            <a:bodyPr wrap="none" anchor="ctr"/>
            <a:lstStyle/>
            <a:p>
              <a:endParaRPr lang="es-MX"/>
            </a:p>
          </p:txBody>
        </p:sp>
        <p:grpSp>
          <p:nvGrpSpPr>
            <p:cNvPr id="152680" name="Group 104"/>
            <p:cNvGrpSpPr>
              <a:grpSpLocks/>
            </p:cNvGrpSpPr>
            <p:nvPr/>
          </p:nvGrpSpPr>
          <p:grpSpPr bwMode="auto">
            <a:xfrm>
              <a:off x="2235" y="2538"/>
              <a:ext cx="116" cy="321"/>
              <a:chOff x="1248" y="1248"/>
              <a:chExt cx="54" cy="150"/>
            </a:xfrm>
          </p:grpSpPr>
          <p:sp>
            <p:nvSpPr>
              <p:cNvPr id="152681" name="Oval 105"/>
              <p:cNvSpPr>
                <a:spLocks noChangeArrowheads="1"/>
              </p:cNvSpPr>
              <p:nvPr/>
            </p:nvSpPr>
            <p:spPr bwMode="auto">
              <a:xfrm>
                <a:off x="1248" y="1248"/>
                <a:ext cx="47" cy="150"/>
              </a:xfrm>
              <a:prstGeom prst="ellipse">
                <a:avLst/>
              </a:prstGeom>
              <a:solidFill>
                <a:srgbClr val="DDDDDD"/>
              </a:solidFill>
              <a:ln w="25400">
                <a:solidFill>
                  <a:srgbClr val="848484"/>
                </a:solidFill>
                <a:round/>
                <a:headEnd/>
                <a:tailEnd/>
              </a:ln>
              <a:effectLst/>
            </p:spPr>
            <p:txBody>
              <a:bodyPr wrap="none" anchor="ctr"/>
              <a:lstStyle/>
              <a:p>
                <a:endParaRPr lang="es-MX"/>
              </a:p>
            </p:txBody>
          </p:sp>
          <p:sp>
            <p:nvSpPr>
              <p:cNvPr id="152682" name="Oval 106"/>
              <p:cNvSpPr>
                <a:spLocks noChangeArrowheads="1"/>
              </p:cNvSpPr>
              <p:nvPr/>
            </p:nvSpPr>
            <p:spPr bwMode="auto">
              <a:xfrm>
                <a:off x="1255" y="1248"/>
                <a:ext cx="47" cy="150"/>
              </a:xfrm>
              <a:prstGeom prst="ellipse">
                <a:avLst/>
              </a:prstGeom>
              <a:solidFill>
                <a:srgbClr val="DDDDDD"/>
              </a:solidFill>
              <a:ln w="9525">
                <a:solidFill>
                  <a:srgbClr val="848484"/>
                </a:solidFill>
                <a:round/>
                <a:headEnd/>
                <a:tailEnd/>
              </a:ln>
              <a:effectLst/>
            </p:spPr>
            <p:txBody>
              <a:bodyPr wrap="none" anchor="ctr"/>
              <a:lstStyle/>
              <a:p>
                <a:endParaRPr lang="es-MX"/>
              </a:p>
            </p:txBody>
          </p:sp>
        </p:grpSp>
        <p:sp>
          <p:nvSpPr>
            <p:cNvPr id="152683" name="Rectangle 107"/>
            <p:cNvSpPr>
              <a:spLocks noChangeArrowheads="1"/>
            </p:cNvSpPr>
            <p:nvPr/>
          </p:nvSpPr>
          <p:spPr bwMode="auto">
            <a:xfrm>
              <a:off x="2302" y="2690"/>
              <a:ext cx="11" cy="25"/>
            </a:xfrm>
            <a:prstGeom prst="rect">
              <a:avLst/>
            </a:prstGeom>
            <a:solidFill>
              <a:schemeClr val="folHlink"/>
            </a:solidFill>
            <a:ln w="6350">
              <a:solidFill>
                <a:schemeClr val="tx1"/>
              </a:solidFill>
              <a:miter lim="800000"/>
              <a:headEnd/>
              <a:tailEnd/>
            </a:ln>
            <a:effectLst/>
          </p:spPr>
          <p:txBody>
            <a:bodyPr wrap="none" anchor="ctr"/>
            <a:lstStyle/>
            <a:p>
              <a:endParaRPr lang="es-MX"/>
            </a:p>
          </p:txBody>
        </p:sp>
        <p:grpSp>
          <p:nvGrpSpPr>
            <p:cNvPr id="152684" name="Group 108"/>
            <p:cNvGrpSpPr>
              <a:grpSpLocks/>
            </p:cNvGrpSpPr>
            <p:nvPr/>
          </p:nvGrpSpPr>
          <p:grpSpPr bwMode="auto">
            <a:xfrm>
              <a:off x="2734" y="2252"/>
              <a:ext cx="288" cy="292"/>
              <a:chOff x="1632" y="2998"/>
              <a:chExt cx="288" cy="292"/>
            </a:xfrm>
          </p:grpSpPr>
          <p:sp>
            <p:nvSpPr>
              <p:cNvPr id="152685" name="AutoShape 109"/>
              <p:cNvSpPr>
                <a:spLocks noChangeArrowheads="1"/>
              </p:cNvSpPr>
              <p:nvPr/>
            </p:nvSpPr>
            <p:spPr bwMode="auto">
              <a:xfrm>
                <a:off x="1632" y="3242"/>
                <a:ext cx="288" cy="48"/>
              </a:xfrm>
              <a:prstGeom prst="parallelogram">
                <a:avLst>
                  <a:gd name="adj" fmla="val 131250"/>
                </a:avLst>
              </a:prstGeom>
              <a:solidFill>
                <a:srgbClr val="848484"/>
              </a:solidFill>
              <a:ln w="9525">
                <a:solidFill>
                  <a:schemeClr val="tx1"/>
                </a:solidFill>
                <a:miter lim="800000"/>
                <a:headEnd/>
                <a:tailEnd/>
              </a:ln>
              <a:effectLst/>
            </p:spPr>
            <p:txBody>
              <a:bodyPr wrap="none" anchor="ctr"/>
              <a:lstStyle/>
              <a:p>
                <a:endParaRPr lang="es-MX"/>
              </a:p>
            </p:txBody>
          </p:sp>
          <p:sp>
            <p:nvSpPr>
              <p:cNvPr id="152686" name="Line 110"/>
              <p:cNvSpPr>
                <a:spLocks noChangeShapeType="1"/>
              </p:cNvSpPr>
              <p:nvPr/>
            </p:nvSpPr>
            <p:spPr bwMode="auto">
              <a:xfrm flipV="1">
                <a:off x="1770" y="2998"/>
                <a:ext cx="0" cy="274"/>
              </a:xfrm>
              <a:prstGeom prst="line">
                <a:avLst/>
              </a:prstGeom>
              <a:noFill/>
              <a:ln w="25400">
                <a:solidFill>
                  <a:schemeClr val="tx1"/>
                </a:solidFill>
                <a:round/>
                <a:headEnd/>
                <a:tailEnd/>
              </a:ln>
              <a:effectLst/>
            </p:spPr>
            <p:txBody>
              <a:bodyPr wrap="none" anchor="ctr"/>
              <a:lstStyle/>
              <a:p>
                <a:endParaRPr lang="es-MX"/>
              </a:p>
            </p:txBody>
          </p:sp>
        </p:grpSp>
        <p:grpSp>
          <p:nvGrpSpPr>
            <p:cNvPr id="152687" name="Group 111"/>
            <p:cNvGrpSpPr>
              <a:grpSpLocks/>
            </p:cNvGrpSpPr>
            <p:nvPr/>
          </p:nvGrpSpPr>
          <p:grpSpPr bwMode="auto">
            <a:xfrm>
              <a:off x="2734" y="2858"/>
              <a:ext cx="288" cy="304"/>
              <a:chOff x="2448" y="2658"/>
              <a:chExt cx="288" cy="304"/>
            </a:xfrm>
          </p:grpSpPr>
          <p:sp>
            <p:nvSpPr>
              <p:cNvPr id="152688" name="Line 112"/>
              <p:cNvSpPr>
                <a:spLocks noChangeShapeType="1"/>
              </p:cNvSpPr>
              <p:nvPr/>
            </p:nvSpPr>
            <p:spPr bwMode="auto">
              <a:xfrm flipV="1">
                <a:off x="2592" y="2688"/>
                <a:ext cx="0" cy="274"/>
              </a:xfrm>
              <a:prstGeom prst="line">
                <a:avLst/>
              </a:prstGeom>
              <a:noFill/>
              <a:ln w="25400">
                <a:solidFill>
                  <a:schemeClr val="tx1"/>
                </a:solidFill>
                <a:round/>
                <a:headEnd/>
                <a:tailEnd/>
              </a:ln>
              <a:effectLst/>
            </p:spPr>
            <p:txBody>
              <a:bodyPr wrap="none" anchor="ctr"/>
              <a:lstStyle/>
              <a:p>
                <a:endParaRPr lang="es-MX"/>
              </a:p>
            </p:txBody>
          </p:sp>
          <p:sp>
            <p:nvSpPr>
              <p:cNvPr id="152689" name="AutoShape 113"/>
              <p:cNvSpPr>
                <a:spLocks noChangeArrowheads="1"/>
              </p:cNvSpPr>
              <p:nvPr/>
            </p:nvSpPr>
            <p:spPr bwMode="auto">
              <a:xfrm>
                <a:off x="2448" y="2658"/>
                <a:ext cx="288" cy="48"/>
              </a:xfrm>
              <a:prstGeom prst="parallelogram">
                <a:avLst>
                  <a:gd name="adj" fmla="val 131250"/>
                </a:avLst>
              </a:prstGeom>
              <a:solidFill>
                <a:srgbClr val="848484"/>
              </a:solidFill>
              <a:ln w="9525">
                <a:solidFill>
                  <a:schemeClr val="tx1"/>
                </a:solidFill>
                <a:miter lim="800000"/>
                <a:headEnd/>
                <a:tailEnd/>
              </a:ln>
              <a:effectLst/>
            </p:spPr>
            <p:txBody>
              <a:bodyPr wrap="none" anchor="ctr"/>
              <a:lstStyle/>
              <a:p>
                <a:endParaRPr lang="es-MX"/>
              </a:p>
            </p:txBody>
          </p:sp>
        </p:grpSp>
        <p:sp>
          <p:nvSpPr>
            <p:cNvPr id="152690" name="Text Box 114"/>
            <p:cNvSpPr txBox="1">
              <a:spLocks noChangeArrowheads="1"/>
            </p:cNvSpPr>
            <p:nvPr/>
          </p:nvSpPr>
          <p:spPr bwMode="auto">
            <a:xfrm rot="1989754">
              <a:off x="2958" y="2367"/>
              <a:ext cx="310" cy="188"/>
            </a:xfrm>
            <a:prstGeom prst="rect">
              <a:avLst/>
            </a:prstGeom>
            <a:noFill/>
            <a:ln w="9525">
              <a:noFill/>
              <a:miter lim="800000"/>
              <a:headEnd/>
              <a:tailEnd/>
            </a:ln>
            <a:effectLst/>
          </p:spPr>
          <p:txBody>
            <a:bodyPr wrap="none">
              <a:spAutoFit/>
              <a:flatTx/>
            </a:bodyPr>
            <a:lstStyle/>
            <a:p>
              <a:r>
                <a:rPr lang="es-ES" sz="1000" b="1">
                  <a:latin typeface="Arial" charset="0"/>
                </a:rPr>
                <a:t>Sur</a:t>
              </a:r>
            </a:p>
          </p:txBody>
        </p:sp>
        <p:sp>
          <p:nvSpPr>
            <p:cNvPr id="152691" name="Freeform 115"/>
            <p:cNvSpPr>
              <a:spLocks/>
            </p:cNvSpPr>
            <p:nvPr/>
          </p:nvSpPr>
          <p:spPr bwMode="auto">
            <a:xfrm>
              <a:off x="4543" y="1838"/>
              <a:ext cx="593" cy="1728"/>
            </a:xfrm>
            <a:custGeom>
              <a:avLst/>
              <a:gdLst/>
              <a:ahLst/>
              <a:cxnLst>
                <a:cxn ang="0">
                  <a:pos x="4" y="407"/>
                </a:cxn>
                <a:cxn ang="0">
                  <a:pos x="60" y="48"/>
                </a:cxn>
                <a:cxn ang="0">
                  <a:pos x="228" y="120"/>
                </a:cxn>
                <a:cxn ang="0">
                  <a:pos x="274" y="393"/>
                </a:cxn>
                <a:cxn ang="0">
                  <a:pos x="237" y="647"/>
                </a:cxn>
                <a:cxn ang="0">
                  <a:pos x="64" y="767"/>
                </a:cxn>
                <a:cxn ang="0">
                  <a:pos x="4" y="407"/>
                </a:cxn>
              </a:cxnLst>
              <a:rect l="0" t="0" r="r" b="b"/>
              <a:pathLst>
                <a:path w="276" h="807">
                  <a:moveTo>
                    <a:pt x="4" y="407"/>
                  </a:moveTo>
                  <a:cubicBezTo>
                    <a:pt x="7" y="285"/>
                    <a:pt x="28" y="89"/>
                    <a:pt x="60" y="48"/>
                  </a:cubicBezTo>
                  <a:cubicBezTo>
                    <a:pt x="97" y="0"/>
                    <a:pt x="200" y="65"/>
                    <a:pt x="228" y="120"/>
                  </a:cubicBezTo>
                  <a:cubicBezTo>
                    <a:pt x="256" y="175"/>
                    <a:pt x="272" y="320"/>
                    <a:pt x="274" y="393"/>
                  </a:cubicBezTo>
                  <a:cubicBezTo>
                    <a:pt x="276" y="466"/>
                    <a:pt x="266" y="575"/>
                    <a:pt x="237" y="647"/>
                  </a:cubicBezTo>
                  <a:cubicBezTo>
                    <a:pt x="208" y="719"/>
                    <a:pt x="103" y="807"/>
                    <a:pt x="64" y="767"/>
                  </a:cubicBezTo>
                  <a:cubicBezTo>
                    <a:pt x="25" y="727"/>
                    <a:pt x="0" y="504"/>
                    <a:pt x="4" y="407"/>
                  </a:cubicBezTo>
                  <a:close/>
                </a:path>
              </a:pathLst>
            </a:custGeom>
            <a:solidFill>
              <a:srgbClr val="B2B2B2"/>
            </a:solidFill>
            <a:ln w="9525" cap="flat" cmpd="sng">
              <a:solidFill>
                <a:schemeClr val="tx1"/>
              </a:solidFill>
              <a:prstDash val="solid"/>
              <a:round/>
              <a:headEnd/>
              <a:tailEnd/>
            </a:ln>
            <a:effectLst/>
          </p:spPr>
          <p:txBody>
            <a:bodyPr wrap="none" anchor="ctr"/>
            <a:lstStyle/>
            <a:p>
              <a:endParaRPr lang="es-MX"/>
            </a:p>
          </p:txBody>
        </p:sp>
        <p:sp>
          <p:nvSpPr>
            <p:cNvPr id="152692" name="AutoShape 116"/>
            <p:cNvSpPr>
              <a:spLocks noChangeArrowheads="1"/>
            </p:cNvSpPr>
            <p:nvPr/>
          </p:nvSpPr>
          <p:spPr bwMode="auto">
            <a:xfrm rot="13089292">
              <a:off x="2158" y="2990"/>
              <a:ext cx="421" cy="898"/>
            </a:xfrm>
            <a:prstGeom prst="can">
              <a:avLst>
                <a:gd name="adj" fmla="val 24441"/>
              </a:avLst>
            </a:prstGeom>
            <a:solidFill>
              <a:schemeClr val="bg2"/>
            </a:solidFill>
            <a:ln w="9525">
              <a:solidFill>
                <a:schemeClr val="tx1"/>
              </a:solidFill>
              <a:round/>
              <a:headEnd/>
              <a:tailEnd/>
            </a:ln>
            <a:effectLst/>
          </p:spPr>
          <p:txBody>
            <a:bodyPr wrap="none" anchor="ctr"/>
            <a:lstStyle/>
            <a:p>
              <a:endParaRPr lang="es-MX"/>
            </a:p>
          </p:txBody>
        </p:sp>
        <p:sp>
          <p:nvSpPr>
            <p:cNvPr id="152693" name="Text Box 117"/>
            <p:cNvSpPr txBox="1">
              <a:spLocks noChangeArrowheads="1"/>
            </p:cNvSpPr>
            <p:nvPr/>
          </p:nvSpPr>
          <p:spPr bwMode="auto">
            <a:xfrm rot="1989754">
              <a:off x="2352" y="3062"/>
              <a:ext cx="405" cy="188"/>
            </a:xfrm>
            <a:prstGeom prst="rect">
              <a:avLst/>
            </a:prstGeom>
            <a:noFill/>
            <a:ln w="9525">
              <a:noFill/>
              <a:miter lim="800000"/>
              <a:headEnd/>
              <a:tailEnd/>
            </a:ln>
            <a:effectLst/>
          </p:spPr>
          <p:txBody>
            <a:bodyPr wrap="none">
              <a:spAutoFit/>
              <a:flatTx/>
            </a:bodyPr>
            <a:lstStyle/>
            <a:p>
              <a:r>
                <a:rPr lang="es-ES" sz="1000" b="1">
                  <a:latin typeface="Arial" charset="0"/>
                </a:rPr>
                <a:t>Norte</a:t>
              </a:r>
            </a:p>
          </p:txBody>
        </p:sp>
        <p:sp>
          <p:nvSpPr>
            <p:cNvPr id="152694" name="Text Box 118"/>
            <p:cNvSpPr txBox="1">
              <a:spLocks noChangeArrowheads="1"/>
            </p:cNvSpPr>
            <p:nvPr/>
          </p:nvSpPr>
          <p:spPr bwMode="auto">
            <a:xfrm rot="1989754">
              <a:off x="2047" y="3562"/>
              <a:ext cx="310" cy="189"/>
            </a:xfrm>
            <a:prstGeom prst="rect">
              <a:avLst/>
            </a:prstGeom>
            <a:noFill/>
            <a:ln w="9525">
              <a:noFill/>
              <a:miter lim="800000"/>
              <a:headEnd/>
              <a:tailEnd/>
            </a:ln>
            <a:effectLst/>
          </p:spPr>
          <p:txBody>
            <a:bodyPr wrap="none">
              <a:spAutoFit/>
              <a:flatTx/>
            </a:bodyPr>
            <a:lstStyle/>
            <a:p>
              <a:r>
                <a:rPr lang="es-ES" sz="1000" b="1">
                  <a:latin typeface="Arial" charset="0"/>
                </a:rPr>
                <a:t>Sur</a:t>
              </a:r>
            </a:p>
          </p:txBody>
        </p:sp>
        <p:sp>
          <p:nvSpPr>
            <p:cNvPr id="152695" name="Text Box 119"/>
            <p:cNvSpPr txBox="1">
              <a:spLocks noChangeArrowheads="1"/>
            </p:cNvSpPr>
            <p:nvPr/>
          </p:nvSpPr>
          <p:spPr bwMode="auto">
            <a:xfrm rot="1989754">
              <a:off x="3264" y="1868"/>
              <a:ext cx="405" cy="189"/>
            </a:xfrm>
            <a:prstGeom prst="rect">
              <a:avLst/>
            </a:prstGeom>
            <a:noFill/>
            <a:ln w="9525">
              <a:noFill/>
              <a:miter lim="800000"/>
              <a:headEnd/>
              <a:tailEnd/>
            </a:ln>
            <a:effectLst/>
          </p:spPr>
          <p:txBody>
            <a:bodyPr wrap="none">
              <a:spAutoFit/>
              <a:flatTx/>
            </a:bodyPr>
            <a:lstStyle/>
            <a:p>
              <a:r>
                <a:rPr lang="es-ES" sz="1000" b="1">
                  <a:latin typeface="Arial" charset="0"/>
                </a:rPr>
                <a:t>Norte</a:t>
              </a:r>
            </a:p>
          </p:txBody>
        </p:sp>
        <p:grpSp>
          <p:nvGrpSpPr>
            <p:cNvPr id="152696" name="Group 120"/>
            <p:cNvGrpSpPr>
              <a:grpSpLocks/>
            </p:cNvGrpSpPr>
            <p:nvPr/>
          </p:nvGrpSpPr>
          <p:grpSpPr bwMode="auto">
            <a:xfrm>
              <a:off x="4834" y="2674"/>
              <a:ext cx="70" cy="70"/>
              <a:chOff x="4682" y="2461"/>
              <a:chExt cx="70" cy="70"/>
            </a:xfrm>
          </p:grpSpPr>
          <p:sp>
            <p:nvSpPr>
              <p:cNvPr id="152697" name="Oval 121"/>
              <p:cNvSpPr>
                <a:spLocks noChangeAspect="1" noChangeArrowheads="1"/>
              </p:cNvSpPr>
              <p:nvPr/>
            </p:nvSpPr>
            <p:spPr bwMode="auto">
              <a:xfrm>
                <a:off x="4682" y="2461"/>
                <a:ext cx="70" cy="70"/>
              </a:xfrm>
              <a:prstGeom prst="ellipse">
                <a:avLst/>
              </a:prstGeom>
              <a:solidFill>
                <a:srgbClr val="00FFCC"/>
              </a:solidFill>
              <a:ln w="9525">
                <a:solidFill>
                  <a:srgbClr val="00FFCC"/>
                </a:solidFill>
                <a:round/>
                <a:headEnd/>
                <a:tailEnd/>
              </a:ln>
              <a:effectLst/>
            </p:spPr>
            <p:txBody>
              <a:bodyPr wrap="none" anchor="ctr"/>
              <a:lstStyle/>
              <a:p>
                <a:endParaRPr lang="es-MX"/>
              </a:p>
            </p:txBody>
          </p:sp>
          <p:sp>
            <p:nvSpPr>
              <p:cNvPr id="152698" name="Oval 122"/>
              <p:cNvSpPr>
                <a:spLocks noChangeArrowheads="1"/>
              </p:cNvSpPr>
              <p:nvPr/>
            </p:nvSpPr>
            <p:spPr bwMode="auto">
              <a:xfrm>
                <a:off x="4694" y="2472"/>
                <a:ext cx="48" cy="48"/>
              </a:xfrm>
              <a:prstGeom prst="ellipse">
                <a:avLst/>
              </a:prstGeom>
              <a:solidFill>
                <a:srgbClr val="3399FF"/>
              </a:solidFill>
              <a:ln w="9525">
                <a:solidFill>
                  <a:srgbClr val="3399FF"/>
                </a:solidFill>
                <a:round/>
                <a:headEnd/>
                <a:tailEnd/>
              </a:ln>
              <a:effectLst/>
            </p:spPr>
            <p:txBody>
              <a:bodyPr wrap="none" anchor="ctr"/>
              <a:lstStyle/>
              <a:p>
                <a:endParaRPr lang="es-MX"/>
              </a:p>
            </p:txBody>
          </p:sp>
          <p:sp>
            <p:nvSpPr>
              <p:cNvPr id="152699" name="Oval 123"/>
              <p:cNvSpPr>
                <a:spLocks noChangeAspect="1" noChangeArrowheads="1"/>
              </p:cNvSpPr>
              <p:nvPr/>
            </p:nvSpPr>
            <p:spPr bwMode="auto">
              <a:xfrm>
                <a:off x="4705" y="2483"/>
                <a:ext cx="25" cy="25"/>
              </a:xfrm>
              <a:prstGeom prst="ellipse">
                <a:avLst/>
              </a:prstGeom>
              <a:solidFill>
                <a:srgbClr val="0066FF"/>
              </a:solidFill>
              <a:ln w="9525">
                <a:solidFill>
                  <a:srgbClr val="0066FF"/>
                </a:solidFill>
                <a:round/>
                <a:headEnd/>
                <a:tailEnd/>
              </a:ln>
              <a:effectLst/>
            </p:spPr>
            <p:txBody>
              <a:bodyPr wrap="none" anchor="ctr"/>
              <a:lstStyle/>
              <a:p>
                <a:endParaRPr lang="es-MX"/>
              </a:p>
            </p:txBody>
          </p:sp>
        </p:grpSp>
        <p:sp>
          <p:nvSpPr>
            <p:cNvPr id="152700" name="Text Box 124"/>
            <p:cNvSpPr txBox="1">
              <a:spLocks noChangeArrowheads="1"/>
            </p:cNvSpPr>
            <p:nvPr/>
          </p:nvSpPr>
          <p:spPr bwMode="auto">
            <a:xfrm>
              <a:off x="2750" y="2078"/>
              <a:ext cx="235" cy="259"/>
            </a:xfrm>
            <a:prstGeom prst="rect">
              <a:avLst/>
            </a:prstGeom>
            <a:noFill/>
            <a:ln w="9525">
              <a:noFill/>
              <a:miter lim="800000"/>
              <a:headEnd/>
              <a:tailEnd/>
            </a:ln>
            <a:effectLst/>
          </p:spPr>
          <p:txBody>
            <a:bodyPr wrap="none">
              <a:spAutoFit/>
              <a:flatTx/>
            </a:bodyPr>
            <a:lstStyle/>
            <a:p>
              <a:r>
                <a:rPr lang="es-ES" b="1" baseline="30000"/>
                <a:t>+</a:t>
              </a:r>
            </a:p>
          </p:txBody>
        </p:sp>
        <p:sp>
          <p:nvSpPr>
            <p:cNvPr id="152701" name="Text Box 125"/>
            <p:cNvSpPr txBox="1">
              <a:spLocks noChangeArrowheads="1"/>
            </p:cNvSpPr>
            <p:nvPr/>
          </p:nvSpPr>
          <p:spPr bwMode="auto">
            <a:xfrm>
              <a:off x="2769" y="3028"/>
              <a:ext cx="224" cy="259"/>
            </a:xfrm>
            <a:prstGeom prst="rect">
              <a:avLst/>
            </a:prstGeom>
            <a:noFill/>
            <a:ln w="9525">
              <a:noFill/>
              <a:miter lim="800000"/>
              <a:headEnd/>
              <a:tailEnd/>
            </a:ln>
            <a:effectLst/>
          </p:spPr>
          <p:txBody>
            <a:bodyPr wrap="none">
              <a:spAutoFit/>
              <a:flatTx/>
            </a:bodyPr>
            <a:lstStyle/>
            <a:p>
              <a:r>
                <a:rPr lang="es-ES" b="1" baseline="-25000"/>
                <a:t>_</a:t>
              </a:r>
            </a:p>
          </p:txBody>
        </p:sp>
        <p:sp>
          <p:nvSpPr>
            <p:cNvPr id="152702" name="Line 126"/>
            <p:cNvSpPr>
              <a:spLocks noChangeShapeType="1"/>
            </p:cNvSpPr>
            <p:nvPr/>
          </p:nvSpPr>
          <p:spPr bwMode="auto">
            <a:xfrm flipH="1" flipV="1">
              <a:off x="2302" y="2702"/>
              <a:ext cx="2256" cy="0"/>
            </a:xfrm>
            <a:prstGeom prst="line">
              <a:avLst/>
            </a:prstGeom>
            <a:noFill/>
            <a:ln w="50800">
              <a:solidFill>
                <a:srgbClr val="66FF33"/>
              </a:solidFill>
              <a:round/>
              <a:headEnd/>
              <a:tailEnd/>
            </a:ln>
            <a:effectLst/>
          </p:spPr>
          <p:txBody>
            <a:bodyPr wrap="none" anchor="ctr"/>
            <a:lstStyle/>
            <a:p>
              <a:endParaRPr lang="es-MX"/>
            </a:p>
          </p:txBody>
        </p:sp>
      </p:grpSp>
      <p:sp>
        <p:nvSpPr>
          <p:cNvPr id="45"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a:solidFill>
                  <a:srgbClr val="000099"/>
                </a:solidFill>
                <a:latin typeface="Arial" charset="0"/>
              </a:rPr>
              <a:t>Descubrimiento del protón</a:t>
            </a:r>
            <a:endParaRPr lang="es-ES" sz="1800" b="1" u="sng"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25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52662"/>
                                        </p:tgtEl>
                                        <p:attrNameLst>
                                          <p:attrName>style.visibility</p:attrName>
                                        </p:attrNameLst>
                                      </p:cBhvr>
                                      <p:to>
                                        <p:strVal val="visible"/>
                                      </p:to>
                                    </p:set>
                                    <p:animEffect transition="in" filter="fade">
                                      <p:cBhvr>
                                        <p:cTn id="11" dur="500"/>
                                        <p:tgtEl>
                                          <p:spTgt spid="1526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ext Box 2"/>
          <p:cNvSpPr txBox="1">
            <a:spLocks noChangeArrowheads="1"/>
          </p:cNvSpPr>
          <p:nvPr/>
        </p:nvSpPr>
        <p:spPr bwMode="auto">
          <a:xfrm>
            <a:off x="476250" y="1556792"/>
            <a:ext cx="8191500" cy="4021138"/>
          </a:xfrm>
          <a:prstGeom prst="rect">
            <a:avLst/>
          </a:prstGeom>
          <a:noFill/>
          <a:ln w="9525">
            <a:noFill/>
            <a:miter lim="800000"/>
            <a:headEnd/>
            <a:tailEnd/>
          </a:ln>
          <a:effectLst/>
        </p:spPr>
        <p:txBody>
          <a:bodyPr>
            <a:spAutoFit/>
            <a:flatTx/>
          </a:bodyPr>
          <a:lstStyle/>
          <a:p>
            <a:pPr algn="just" eaLnBrk="0" hangingPunct="0">
              <a:lnSpc>
                <a:spcPct val="130000"/>
              </a:lnSpc>
              <a:buClr>
                <a:schemeClr val="tx1"/>
              </a:buClr>
              <a:buSzPts val="2400"/>
              <a:buFont typeface="Arial" charset="0"/>
              <a:buNone/>
            </a:pPr>
            <a:r>
              <a:rPr lang="es-ES_tradnl" sz="1800" dirty="0">
                <a:latin typeface="Arial" charset="0"/>
                <a:cs typeface="Times New Roman" pitchFamily="18" charset="0"/>
              </a:rPr>
              <a:t>Cada gas usado en el tubo, daba una relación </a:t>
            </a:r>
            <a:r>
              <a:rPr lang="es-ES_tradnl" sz="1800" b="1" dirty="0">
                <a:latin typeface="Arial" charset="0"/>
                <a:cs typeface="Times New Roman" pitchFamily="18" charset="0"/>
              </a:rPr>
              <a:t>q/m</a:t>
            </a:r>
            <a:r>
              <a:rPr lang="es-ES_tradnl" sz="1800" dirty="0">
                <a:latin typeface="Arial" charset="0"/>
                <a:cs typeface="Times New Roman" pitchFamily="18" charset="0"/>
              </a:rPr>
              <a:t> diferente para sus partículas con carga positiva. La relación </a:t>
            </a:r>
            <a:r>
              <a:rPr lang="es-ES_tradnl" sz="1800" b="1" dirty="0">
                <a:latin typeface="Arial" charset="0"/>
                <a:cs typeface="Times New Roman" pitchFamily="18" charset="0"/>
              </a:rPr>
              <a:t>q/m</a:t>
            </a:r>
            <a:r>
              <a:rPr lang="es-ES_tradnl" sz="1800" dirty="0">
                <a:latin typeface="Arial" charset="0"/>
                <a:cs typeface="Times New Roman" pitchFamily="18" charset="0"/>
              </a:rPr>
              <a:t> más grande se obtiene con hidrógeno, lo que indica que el hidrógeno proporciona las partículas positivas con la masa más pequeña conocidas hasta entonces.</a:t>
            </a:r>
          </a:p>
          <a:p>
            <a:pPr algn="just" eaLnBrk="0" hangingPunct="0">
              <a:lnSpc>
                <a:spcPct val="130000"/>
              </a:lnSpc>
              <a:buClr>
                <a:schemeClr val="tx1"/>
              </a:buClr>
              <a:buSzPts val="2400"/>
              <a:buFont typeface="Arial" charset="0"/>
              <a:buNone/>
            </a:pPr>
            <a:r>
              <a:rPr lang="es-ES_tradnl" sz="1800" dirty="0">
                <a:latin typeface="Arial" charset="0"/>
                <a:cs typeface="Times New Roman" pitchFamily="18" charset="0"/>
              </a:rPr>
              <a:t> </a:t>
            </a:r>
          </a:p>
          <a:p>
            <a:pPr algn="just" eaLnBrk="0" hangingPunct="0">
              <a:lnSpc>
                <a:spcPct val="130000"/>
              </a:lnSpc>
              <a:buClr>
                <a:schemeClr val="tx1"/>
              </a:buClr>
              <a:buSzPts val="2400"/>
              <a:buFont typeface="Arial" charset="0"/>
              <a:buNone/>
            </a:pPr>
            <a:r>
              <a:rPr lang="es-ES_tradnl" sz="1800" dirty="0">
                <a:latin typeface="Arial" charset="0"/>
                <a:cs typeface="Times New Roman" pitchFamily="18" charset="0"/>
              </a:rPr>
              <a:t>En 1919, Rutherford, consideró que las partículas positivas de hidrógeno eran las partículas fundamentales con carga positiva de la estructura atómica y les llamó </a:t>
            </a:r>
            <a:r>
              <a:rPr lang="es-ES_tradnl" sz="1800" b="1" i="1" dirty="0">
                <a:latin typeface="Arial" charset="0"/>
                <a:cs typeface="Times New Roman" pitchFamily="18" charset="0"/>
              </a:rPr>
              <a:t>protones</a:t>
            </a:r>
            <a:r>
              <a:rPr lang="es-ES_tradnl" sz="1800" dirty="0">
                <a:latin typeface="Arial" charset="0"/>
                <a:cs typeface="Times New Roman" pitchFamily="18" charset="0"/>
              </a:rPr>
              <a:t> (de una palabra griega que significa “el primario”). Por otros experimentos se logró conocer que la masa del protón es de </a:t>
            </a:r>
            <a:r>
              <a:rPr lang="es-ES_tradnl" sz="1800" b="1" i="1" dirty="0">
                <a:latin typeface="Arial" charset="0"/>
                <a:cs typeface="Times New Roman" pitchFamily="18" charset="0"/>
              </a:rPr>
              <a:t>1.6726 x 10</a:t>
            </a:r>
            <a:r>
              <a:rPr lang="es-ES_tradnl" sz="1800" b="1" i="1" baseline="30000" dirty="0">
                <a:latin typeface="Arial" charset="0"/>
                <a:cs typeface="Times New Roman" pitchFamily="18" charset="0"/>
              </a:rPr>
              <a:t>-27</a:t>
            </a:r>
            <a:r>
              <a:rPr lang="es-ES_tradnl" sz="1800" b="1" dirty="0">
                <a:latin typeface="Arial" charset="0"/>
                <a:cs typeface="Times New Roman" pitchFamily="18" charset="0"/>
              </a:rPr>
              <a:t> [kg]</a:t>
            </a:r>
            <a:r>
              <a:rPr lang="es-ES_tradnl" sz="1800" dirty="0">
                <a:latin typeface="Arial" charset="0"/>
                <a:cs typeface="Times New Roman" pitchFamily="18" charset="0"/>
              </a:rPr>
              <a:t>. La carga de un protón (</a:t>
            </a:r>
            <a:r>
              <a:rPr lang="es-ES_tradnl" sz="1800" b="1" i="1" dirty="0">
                <a:latin typeface="Arial" charset="0"/>
                <a:cs typeface="Times New Roman" pitchFamily="18" charset="0"/>
              </a:rPr>
              <a:t>+1.6022 x 10</a:t>
            </a:r>
            <a:r>
              <a:rPr lang="es-ES_tradnl" sz="1800" b="1" i="1" baseline="30000" dirty="0">
                <a:latin typeface="Arial" charset="0"/>
                <a:cs typeface="Times New Roman" pitchFamily="18" charset="0"/>
              </a:rPr>
              <a:t>-19</a:t>
            </a:r>
            <a:r>
              <a:rPr lang="es-ES_tradnl" sz="1800" b="1" dirty="0">
                <a:latin typeface="Arial" charset="0"/>
                <a:cs typeface="Times New Roman" pitchFamily="18" charset="0"/>
              </a:rPr>
              <a:t> [C]</a:t>
            </a:r>
            <a:r>
              <a:rPr lang="es-ES_tradnl" sz="1800" dirty="0">
                <a:latin typeface="Arial" charset="0"/>
                <a:cs typeface="Times New Roman" pitchFamily="18" charset="0"/>
              </a:rPr>
              <a:t>) tiene la misma magnitud, pero signo opuesto, que la carga de un electrón.</a:t>
            </a:r>
            <a:endParaRPr lang="es-ES" sz="1800" dirty="0">
              <a:latin typeface="Arial" charset="0"/>
              <a:cs typeface="Times New Roman" pitchFamily="18" charset="0"/>
            </a:endParaRPr>
          </a:p>
        </p:txBody>
      </p:sp>
      <p:sp>
        <p:nvSpPr>
          <p:cNvPr id="3"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a:solidFill>
                  <a:srgbClr val="000099"/>
                </a:solidFill>
                <a:latin typeface="Arial" charset="0"/>
              </a:rPr>
              <a:t>Descubrimiento del protón</a:t>
            </a:r>
            <a:endParaRPr lang="es-ES" sz="1800" b="1" u="sng"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47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524" name="Text Box 44"/>
          <p:cNvSpPr txBox="1">
            <a:spLocks noChangeArrowheads="1"/>
          </p:cNvSpPr>
          <p:nvPr/>
        </p:nvSpPr>
        <p:spPr bwMode="auto">
          <a:xfrm>
            <a:off x="476250" y="1628800"/>
            <a:ext cx="8191500" cy="4021138"/>
          </a:xfrm>
          <a:prstGeom prst="rect">
            <a:avLst/>
          </a:prstGeom>
          <a:noFill/>
          <a:ln w="9525">
            <a:noFill/>
            <a:miter lim="800000"/>
            <a:headEnd/>
            <a:tailEnd/>
          </a:ln>
          <a:effectLst/>
        </p:spPr>
        <p:txBody>
          <a:bodyPr>
            <a:spAutoFit/>
            <a:flatTx/>
          </a:bodyPr>
          <a:lstStyle/>
          <a:p>
            <a:pPr algn="just" eaLnBrk="0" hangingPunct="0">
              <a:lnSpc>
                <a:spcPct val="130000"/>
              </a:lnSpc>
              <a:buClr>
                <a:schemeClr val="tx1"/>
              </a:buClr>
              <a:buSzPts val="2400"/>
              <a:buFont typeface="Arial" charset="0"/>
              <a:buNone/>
            </a:pPr>
            <a:r>
              <a:rPr lang="es-ES_tradnl" sz="1800" dirty="0">
                <a:latin typeface="Arial" charset="0"/>
                <a:cs typeface="Times New Roman" pitchFamily="18" charset="0"/>
              </a:rPr>
              <a:t>En 1920, Rutherford y otros investigadores propusieron la existencia de otro tipo de partícula subatómica en el núcleo la cual debería de tener una masa semejante a la de los protones, pero sin carga eléctrica; por ello, fue difícil detectarlos, y no fue sino hasta 1932, que el físico inglés James Chadwick (1891-1972) realizó un experimento en el cuál bombardeó una delgada lámina de berilio con partículas alfa, el metal emitió una radiación de muy alta energía, similar a los rayos gamma, la cual, posteriormente se demostró, que eran un tercer tipo de partículas subatómicas, al que Chadwick denominó </a:t>
            </a:r>
            <a:r>
              <a:rPr lang="es-ES_tradnl" sz="1800" b="1" i="1" dirty="0">
                <a:latin typeface="Arial" charset="0"/>
                <a:cs typeface="Times New Roman" pitchFamily="18" charset="0"/>
              </a:rPr>
              <a:t>neutrones</a:t>
            </a:r>
            <a:r>
              <a:rPr lang="es-ES_tradnl" sz="1800" dirty="0">
                <a:latin typeface="Arial" charset="0"/>
                <a:cs typeface="Times New Roman" pitchFamily="18" charset="0"/>
              </a:rPr>
              <a:t> por ser partículas eléctricamente neutras con una masa un poco mayor que la masa de los protones. La masa que se asigna actualmente al neutrón es de </a:t>
            </a:r>
            <a:r>
              <a:rPr lang="es-ES_tradnl" sz="1800" b="1" i="1" dirty="0">
                <a:latin typeface="Arial" charset="0"/>
                <a:cs typeface="Times New Roman" pitchFamily="18" charset="0"/>
              </a:rPr>
              <a:t>1.6749 x 10</a:t>
            </a:r>
            <a:r>
              <a:rPr lang="es-ES_tradnl" sz="1800" b="1" i="1" baseline="30000" dirty="0">
                <a:latin typeface="Arial" charset="0"/>
                <a:cs typeface="Times New Roman" pitchFamily="18" charset="0"/>
              </a:rPr>
              <a:t>-27</a:t>
            </a:r>
            <a:r>
              <a:rPr lang="es-ES_tradnl" sz="1800" b="1" dirty="0">
                <a:latin typeface="Arial" charset="0"/>
                <a:cs typeface="Times New Roman" pitchFamily="18" charset="0"/>
              </a:rPr>
              <a:t> [kg]</a:t>
            </a:r>
            <a:r>
              <a:rPr lang="es-ES_tradnl" sz="1800" dirty="0">
                <a:latin typeface="Arial" charset="0"/>
                <a:cs typeface="Times New Roman" pitchFamily="18" charset="0"/>
              </a:rPr>
              <a:t>.</a:t>
            </a:r>
            <a:r>
              <a:rPr lang="es-ES" sz="1800" dirty="0">
                <a:latin typeface="Arial" charset="0"/>
                <a:cs typeface="Times New Roman" pitchFamily="18" charset="0"/>
              </a:rPr>
              <a:t> </a:t>
            </a:r>
          </a:p>
        </p:txBody>
      </p:sp>
      <p:sp>
        <p:nvSpPr>
          <p:cNvPr id="4"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a:solidFill>
                  <a:srgbClr val="000099"/>
                </a:solidFill>
                <a:latin typeface="Arial" charset="0"/>
              </a:rPr>
              <a:t>Descubrimiento del neutrón</a:t>
            </a:r>
            <a:endParaRPr lang="es-ES" sz="1800" b="1" u="sng"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85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52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a:solidFill>
                  <a:srgbClr val="000099"/>
                </a:solidFill>
                <a:latin typeface="Arial" charset="0"/>
              </a:rPr>
              <a:t>Modelo atómico</a:t>
            </a:r>
            <a:endParaRPr lang="es-ES" sz="1800" b="1" u="sng" dirty="0">
              <a:solidFill>
                <a:srgbClr val="000099"/>
              </a:solidFill>
              <a:latin typeface="Arial" charset="0"/>
            </a:endParaRPr>
          </a:p>
        </p:txBody>
      </p:sp>
      <p:grpSp>
        <p:nvGrpSpPr>
          <p:cNvPr id="22" name="21 Grupo"/>
          <p:cNvGrpSpPr/>
          <p:nvPr/>
        </p:nvGrpSpPr>
        <p:grpSpPr>
          <a:xfrm>
            <a:off x="992316" y="1484784"/>
            <a:ext cx="7108076" cy="4584030"/>
            <a:chOff x="992316" y="1484784"/>
            <a:chExt cx="7108076" cy="4584030"/>
          </a:xfrm>
        </p:grpSpPr>
        <p:pic>
          <p:nvPicPr>
            <p:cNvPr id="154628" name="Picture 4" descr="chang11"/>
            <p:cNvPicPr>
              <a:picLocks noChangeAspect="1" noChangeArrowheads="1"/>
            </p:cNvPicPr>
            <p:nvPr/>
          </p:nvPicPr>
          <p:blipFill>
            <a:blip r:embed="rId2" cstate="print"/>
            <a:srcRect/>
            <a:stretch>
              <a:fillRect/>
            </a:stretch>
          </p:blipFill>
          <p:spPr bwMode="auto">
            <a:xfrm>
              <a:off x="992316" y="1484784"/>
              <a:ext cx="7108076" cy="4584030"/>
            </a:xfrm>
            <a:prstGeom prst="rect">
              <a:avLst/>
            </a:prstGeom>
            <a:noFill/>
          </p:spPr>
        </p:pic>
        <p:pic>
          <p:nvPicPr>
            <p:cNvPr id="154630" name="Picture 6" descr="electroquimica7"/>
            <p:cNvPicPr>
              <a:picLocks noChangeAspect="1" noChangeArrowheads="1"/>
            </p:cNvPicPr>
            <p:nvPr/>
          </p:nvPicPr>
          <p:blipFill>
            <a:blip r:embed="rId3"/>
            <a:srcRect/>
            <a:stretch>
              <a:fillRect/>
            </a:stretch>
          </p:blipFill>
          <p:spPr bwMode="auto">
            <a:xfrm>
              <a:off x="5213176" y="5772968"/>
              <a:ext cx="2743200" cy="223838"/>
            </a:xfrm>
            <a:prstGeom prst="rect">
              <a:avLst/>
            </a:prstGeom>
            <a:noFill/>
          </p:spPr>
        </p:pic>
        <p:sp>
          <p:nvSpPr>
            <p:cNvPr id="2" name="1 CuadroTexto"/>
            <p:cNvSpPr txBox="1"/>
            <p:nvPr/>
          </p:nvSpPr>
          <p:spPr>
            <a:xfrm>
              <a:off x="7548078" y="3308734"/>
              <a:ext cx="253595" cy="338554"/>
            </a:xfrm>
            <a:prstGeom prst="rect">
              <a:avLst/>
            </a:prstGeom>
            <a:noFill/>
          </p:spPr>
          <p:txBody>
            <a:bodyPr wrap="none" rtlCol="0">
              <a:spAutoFit/>
            </a:bodyPr>
            <a:lstStyle/>
            <a:p>
              <a:r>
                <a:rPr lang="es-MX" sz="1600" dirty="0">
                  <a:solidFill>
                    <a:schemeClr val="bg2">
                      <a:lumMod val="50000"/>
                    </a:schemeClr>
                  </a:solidFill>
                  <a:latin typeface="Arial" panose="020B0604020202020204" pitchFamily="34" charset="0"/>
                  <a:cs typeface="Arial" panose="020B0604020202020204" pitchFamily="34" charset="0"/>
                </a:rPr>
                <a:t>´</a:t>
              </a:r>
            </a:p>
          </p:txBody>
        </p:sp>
        <p:sp>
          <p:nvSpPr>
            <p:cNvPr id="6" name="5 CuadroTexto"/>
            <p:cNvSpPr txBox="1"/>
            <p:nvPr/>
          </p:nvSpPr>
          <p:spPr>
            <a:xfrm>
              <a:off x="7750281" y="3625101"/>
              <a:ext cx="253595" cy="338554"/>
            </a:xfrm>
            <a:prstGeom prst="rect">
              <a:avLst/>
            </a:prstGeom>
            <a:noFill/>
          </p:spPr>
          <p:txBody>
            <a:bodyPr wrap="none" rtlCol="0">
              <a:spAutoFit/>
            </a:bodyPr>
            <a:lstStyle/>
            <a:p>
              <a:r>
                <a:rPr lang="es-MX" sz="1600" dirty="0">
                  <a:solidFill>
                    <a:schemeClr val="bg2">
                      <a:lumMod val="50000"/>
                    </a:schemeClr>
                  </a:solidFill>
                  <a:latin typeface="Arial" panose="020B0604020202020204" pitchFamily="34" charset="0"/>
                  <a:cs typeface="Arial" panose="020B0604020202020204" pitchFamily="34" charset="0"/>
                </a:rPr>
                <a:t>´</a:t>
              </a:r>
            </a:p>
          </p:txBody>
        </p:sp>
        <p:sp>
          <p:nvSpPr>
            <p:cNvPr id="7" name="6 CuadroTexto"/>
            <p:cNvSpPr txBox="1"/>
            <p:nvPr/>
          </p:nvSpPr>
          <p:spPr>
            <a:xfrm>
              <a:off x="3275856" y="5229200"/>
              <a:ext cx="242374" cy="338554"/>
            </a:xfrm>
            <a:prstGeom prst="rect">
              <a:avLst/>
            </a:prstGeom>
            <a:noFill/>
          </p:spPr>
          <p:txBody>
            <a:bodyPr wrap="none" rtlCol="0">
              <a:spAutoFit/>
            </a:bodyPr>
            <a:lstStyle/>
            <a:p>
              <a:r>
                <a:rPr lang="es-MX" sz="1600" b="1" dirty="0">
                  <a:latin typeface="Arial" panose="020B0604020202020204" pitchFamily="34" charset="0"/>
                  <a:cs typeface="Arial" panose="020B0604020202020204" pitchFamily="34" charset="0"/>
                </a:rPr>
                <a:t>.</a:t>
              </a:r>
            </a:p>
          </p:txBody>
        </p:sp>
        <p:sp>
          <p:nvSpPr>
            <p:cNvPr id="8" name="7 CuadroTexto"/>
            <p:cNvSpPr txBox="1"/>
            <p:nvPr/>
          </p:nvSpPr>
          <p:spPr>
            <a:xfrm>
              <a:off x="2123728" y="4437112"/>
              <a:ext cx="242374" cy="338554"/>
            </a:xfrm>
            <a:prstGeom prst="rect">
              <a:avLst/>
            </a:prstGeom>
            <a:noFill/>
          </p:spPr>
          <p:txBody>
            <a:bodyPr wrap="none" rtlCol="0">
              <a:spAutoFit/>
            </a:bodyPr>
            <a:lstStyle/>
            <a:p>
              <a:r>
                <a:rPr lang="es-MX" sz="1600" b="1" dirty="0">
                  <a:latin typeface="Arial" panose="020B0604020202020204" pitchFamily="34" charset="0"/>
                  <a:cs typeface="Arial" panose="020B0604020202020204" pitchFamily="34" charset="0"/>
                </a:rPr>
                <a:t>.</a:t>
              </a:r>
            </a:p>
          </p:txBody>
        </p:sp>
        <p:sp>
          <p:nvSpPr>
            <p:cNvPr id="9" name="8 CuadroTexto"/>
            <p:cNvSpPr txBox="1"/>
            <p:nvPr/>
          </p:nvSpPr>
          <p:spPr>
            <a:xfrm>
              <a:off x="1619672" y="3139457"/>
              <a:ext cx="242374" cy="338554"/>
            </a:xfrm>
            <a:prstGeom prst="rect">
              <a:avLst/>
            </a:prstGeom>
            <a:noFill/>
          </p:spPr>
          <p:txBody>
            <a:bodyPr wrap="none" rtlCol="0">
              <a:spAutoFit/>
            </a:bodyPr>
            <a:lstStyle/>
            <a:p>
              <a:r>
                <a:rPr lang="es-MX" sz="1600" b="1" dirty="0">
                  <a:latin typeface="Arial" panose="020B0604020202020204" pitchFamily="34" charset="0"/>
                  <a:cs typeface="Arial" panose="020B0604020202020204" pitchFamily="34" charset="0"/>
                </a:rPr>
                <a:t>.</a:t>
              </a:r>
            </a:p>
          </p:txBody>
        </p:sp>
        <p:sp>
          <p:nvSpPr>
            <p:cNvPr id="10" name="9 CuadroTexto"/>
            <p:cNvSpPr txBox="1"/>
            <p:nvPr/>
          </p:nvSpPr>
          <p:spPr>
            <a:xfrm>
              <a:off x="2590800" y="2132856"/>
              <a:ext cx="242374" cy="338554"/>
            </a:xfrm>
            <a:prstGeom prst="rect">
              <a:avLst/>
            </a:prstGeom>
            <a:noFill/>
          </p:spPr>
          <p:txBody>
            <a:bodyPr wrap="none" rtlCol="0">
              <a:spAutoFit/>
            </a:bodyPr>
            <a:lstStyle/>
            <a:p>
              <a:r>
                <a:rPr lang="es-MX" sz="1600" b="1" dirty="0">
                  <a:latin typeface="Arial" panose="020B0604020202020204" pitchFamily="34" charset="0"/>
                  <a:cs typeface="Arial" panose="020B0604020202020204" pitchFamily="34" charset="0"/>
                </a:rPr>
                <a:t>.</a:t>
              </a:r>
            </a:p>
          </p:txBody>
        </p:sp>
        <p:sp>
          <p:nvSpPr>
            <p:cNvPr id="11" name="10 CuadroTexto"/>
            <p:cNvSpPr txBox="1"/>
            <p:nvPr/>
          </p:nvSpPr>
          <p:spPr>
            <a:xfrm>
              <a:off x="3897578" y="2514382"/>
              <a:ext cx="242374" cy="338554"/>
            </a:xfrm>
            <a:prstGeom prst="rect">
              <a:avLst/>
            </a:prstGeom>
            <a:noFill/>
          </p:spPr>
          <p:txBody>
            <a:bodyPr wrap="none" rtlCol="0">
              <a:spAutoFit/>
            </a:bodyPr>
            <a:lstStyle/>
            <a:p>
              <a:r>
                <a:rPr lang="es-MX" sz="1600" b="1" dirty="0">
                  <a:latin typeface="Arial" panose="020B0604020202020204" pitchFamily="34" charset="0"/>
                  <a:cs typeface="Arial" panose="020B0604020202020204" pitchFamily="34" charset="0"/>
                </a:rPr>
                <a:t>.</a:t>
              </a:r>
            </a:p>
          </p:txBody>
        </p:sp>
        <p:sp>
          <p:nvSpPr>
            <p:cNvPr id="12" name="11 CuadroTexto"/>
            <p:cNvSpPr txBox="1"/>
            <p:nvPr/>
          </p:nvSpPr>
          <p:spPr>
            <a:xfrm>
              <a:off x="4716016" y="3277530"/>
              <a:ext cx="242374" cy="338554"/>
            </a:xfrm>
            <a:prstGeom prst="rect">
              <a:avLst/>
            </a:prstGeom>
            <a:noFill/>
          </p:spPr>
          <p:txBody>
            <a:bodyPr wrap="none" rtlCol="0">
              <a:spAutoFit/>
            </a:bodyPr>
            <a:lstStyle/>
            <a:p>
              <a:r>
                <a:rPr lang="es-MX" sz="1600" b="1" dirty="0">
                  <a:latin typeface="Arial" panose="020B0604020202020204" pitchFamily="34" charset="0"/>
                  <a:cs typeface="Arial" panose="020B0604020202020204" pitchFamily="34" charset="0"/>
                </a:rPr>
                <a:t>.</a:t>
              </a:r>
            </a:p>
          </p:txBody>
        </p:sp>
        <p:sp>
          <p:nvSpPr>
            <p:cNvPr id="13" name="12 CuadroTexto"/>
            <p:cNvSpPr txBox="1"/>
            <p:nvPr/>
          </p:nvSpPr>
          <p:spPr>
            <a:xfrm>
              <a:off x="4155773" y="4437112"/>
              <a:ext cx="242374" cy="338554"/>
            </a:xfrm>
            <a:prstGeom prst="rect">
              <a:avLst/>
            </a:prstGeom>
            <a:noFill/>
          </p:spPr>
          <p:txBody>
            <a:bodyPr wrap="none" rtlCol="0">
              <a:spAutoFit/>
            </a:bodyPr>
            <a:lstStyle/>
            <a:p>
              <a:r>
                <a:rPr lang="es-MX" sz="1600" b="1" dirty="0">
                  <a:latin typeface="Arial" panose="020B0604020202020204" pitchFamily="34" charset="0"/>
                  <a:cs typeface="Arial" panose="020B0604020202020204" pitchFamily="34" charset="0"/>
                </a:rPr>
                <a:t>.</a:t>
              </a:r>
            </a:p>
          </p:txBody>
        </p:sp>
        <p:sp>
          <p:nvSpPr>
            <p:cNvPr id="14" name="13 CuadroTexto"/>
            <p:cNvSpPr txBox="1"/>
            <p:nvPr/>
          </p:nvSpPr>
          <p:spPr>
            <a:xfrm>
              <a:off x="3144637" y="4267835"/>
              <a:ext cx="242374" cy="338554"/>
            </a:xfrm>
            <a:prstGeom prst="rect">
              <a:avLst/>
            </a:prstGeom>
            <a:noFill/>
          </p:spPr>
          <p:txBody>
            <a:bodyPr wrap="none" rtlCol="0">
              <a:spAutoFit/>
            </a:bodyPr>
            <a:lstStyle/>
            <a:p>
              <a:r>
                <a:rPr lang="es-MX" sz="1600" b="1" dirty="0">
                  <a:latin typeface="Arial" panose="020B0604020202020204" pitchFamily="34" charset="0"/>
                  <a:cs typeface="Arial" panose="020B0604020202020204" pitchFamily="34" charset="0"/>
                </a:rPr>
                <a:t>.</a:t>
              </a:r>
            </a:p>
          </p:txBody>
        </p:sp>
        <p:sp>
          <p:nvSpPr>
            <p:cNvPr id="15" name="14 CuadroTexto"/>
            <p:cNvSpPr txBox="1"/>
            <p:nvPr/>
          </p:nvSpPr>
          <p:spPr>
            <a:xfrm>
              <a:off x="2378087" y="3490213"/>
              <a:ext cx="242374" cy="338554"/>
            </a:xfrm>
            <a:prstGeom prst="rect">
              <a:avLst/>
            </a:prstGeom>
            <a:noFill/>
          </p:spPr>
          <p:txBody>
            <a:bodyPr wrap="none" rtlCol="0">
              <a:spAutoFit/>
            </a:bodyPr>
            <a:lstStyle/>
            <a:p>
              <a:r>
                <a:rPr lang="es-MX" sz="1600" b="1" dirty="0">
                  <a:latin typeface="Arial" panose="020B0604020202020204" pitchFamily="34" charset="0"/>
                  <a:cs typeface="Arial" panose="020B0604020202020204" pitchFamily="34" charset="0"/>
                </a:rPr>
                <a:t>.</a:t>
              </a:r>
            </a:p>
          </p:txBody>
        </p:sp>
        <p:sp>
          <p:nvSpPr>
            <p:cNvPr id="16" name="15 CuadroTexto"/>
            <p:cNvSpPr txBox="1"/>
            <p:nvPr/>
          </p:nvSpPr>
          <p:spPr>
            <a:xfrm>
              <a:off x="2991437" y="2970180"/>
              <a:ext cx="242374" cy="338554"/>
            </a:xfrm>
            <a:prstGeom prst="rect">
              <a:avLst/>
            </a:prstGeom>
            <a:noFill/>
          </p:spPr>
          <p:txBody>
            <a:bodyPr wrap="none" rtlCol="0">
              <a:spAutoFit/>
            </a:bodyPr>
            <a:lstStyle/>
            <a:p>
              <a:r>
                <a:rPr lang="es-MX" sz="1600" b="1" dirty="0">
                  <a:latin typeface="Arial" panose="020B0604020202020204" pitchFamily="34" charset="0"/>
                  <a:cs typeface="Arial" panose="020B0604020202020204" pitchFamily="34" charset="0"/>
                </a:rPr>
                <a:t>.</a:t>
              </a:r>
            </a:p>
          </p:txBody>
        </p:sp>
        <p:sp>
          <p:nvSpPr>
            <p:cNvPr id="17" name="16 CuadroTexto"/>
            <p:cNvSpPr txBox="1"/>
            <p:nvPr/>
          </p:nvSpPr>
          <p:spPr>
            <a:xfrm>
              <a:off x="3644618" y="3421888"/>
              <a:ext cx="242374" cy="338554"/>
            </a:xfrm>
            <a:prstGeom prst="rect">
              <a:avLst/>
            </a:prstGeom>
            <a:noFill/>
          </p:spPr>
          <p:txBody>
            <a:bodyPr wrap="none" rtlCol="0">
              <a:spAutoFit/>
            </a:bodyPr>
            <a:lstStyle/>
            <a:p>
              <a:r>
                <a:rPr lang="es-MX" sz="1600" b="1" dirty="0">
                  <a:latin typeface="Arial" panose="020B0604020202020204" pitchFamily="34" charset="0"/>
                  <a:cs typeface="Arial" panose="020B0604020202020204" pitchFamily="34" charset="0"/>
                </a:rPr>
                <a:t>.</a:t>
              </a:r>
            </a:p>
          </p:txBody>
        </p:sp>
        <p:sp>
          <p:nvSpPr>
            <p:cNvPr id="20" name="19 CuadroTexto"/>
            <p:cNvSpPr txBox="1"/>
            <p:nvPr/>
          </p:nvSpPr>
          <p:spPr>
            <a:xfrm>
              <a:off x="5784967" y="4727816"/>
              <a:ext cx="660757" cy="261610"/>
            </a:xfrm>
            <a:prstGeom prst="rect">
              <a:avLst/>
            </a:prstGeom>
            <a:noFill/>
          </p:spPr>
          <p:txBody>
            <a:bodyPr wrap="none" rtlCol="0">
              <a:spAutoFit/>
            </a:bodyPr>
            <a:lstStyle/>
            <a:p>
              <a:r>
                <a:rPr lang="es-MX" sz="1100" dirty="0">
                  <a:solidFill>
                    <a:schemeClr val="bg2">
                      <a:lumMod val="50000"/>
                    </a:schemeClr>
                  </a:solidFill>
                  <a:latin typeface="+mn-lt"/>
                  <a:cs typeface="Arial" panose="020B0604020202020204" pitchFamily="34" charset="0"/>
                </a:rPr>
                <a:t>Electrón</a:t>
              </a:r>
            </a:p>
          </p:txBody>
        </p:sp>
        <p:cxnSp>
          <p:nvCxnSpPr>
            <p:cNvPr id="19" name="18 Conector recto"/>
            <p:cNvCxnSpPr>
              <a:stCxn id="20" idx="1"/>
            </p:cNvCxnSpPr>
            <p:nvPr/>
          </p:nvCxnSpPr>
          <p:spPr bwMode="auto">
            <a:xfrm flipH="1" flipV="1">
              <a:off x="4310747" y="4678879"/>
              <a:ext cx="1474220" cy="179742"/>
            </a:xfrm>
            <a:prstGeom prst="line">
              <a:avLst/>
            </a:prstGeom>
            <a:gradFill rotWithShape="0">
              <a:gsLst>
                <a:gs pos="0">
                  <a:srgbClr val="FFCC00">
                    <a:gamma/>
                    <a:shade val="46275"/>
                    <a:invGamma/>
                  </a:srgbClr>
                </a:gs>
                <a:gs pos="50000">
                  <a:srgbClr val="FFCC00"/>
                </a:gs>
                <a:gs pos="100000">
                  <a:srgbClr val="FFCC00">
                    <a:gamma/>
                    <a:shade val="46275"/>
                    <a:invGamma/>
                  </a:srgbClr>
                </a:gs>
              </a:gsLst>
              <a:lin ang="0" scaled="1"/>
            </a:gradFill>
            <a:ln w="9525"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1855861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7"/>
          <p:cNvSpPr txBox="1">
            <a:spLocks noChangeArrowheads="1"/>
          </p:cNvSpPr>
          <p:nvPr/>
        </p:nvSpPr>
        <p:spPr bwMode="auto">
          <a:xfrm>
            <a:off x="1763688" y="1643023"/>
            <a:ext cx="5616624" cy="3370153"/>
          </a:xfrm>
          <a:prstGeom prst="rect">
            <a:avLst/>
          </a:prstGeom>
          <a:noFill/>
          <a:ln w="9525">
            <a:noFill/>
            <a:miter lim="800000"/>
            <a:headEnd/>
            <a:tailEnd/>
          </a:ln>
          <a:effectLst/>
        </p:spPr>
        <p:txBody>
          <a:bodyPr wrap="square">
            <a:spAutoFit/>
          </a:bodyPr>
          <a:lstStyle/>
          <a:p>
            <a:pPr>
              <a:spcBef>
                <a:spcPct val="50000"/>
              </a:spcBef>
            </a:pPr>
            <a:r>
              <a:rPr lang="es-ES" sz="1800" b="1" dirty="0">
                <a:solidFill>
                  <a:srgbClr val="000099"/>
                </a:solidFill>
                <a:latin typeface="Arial" charset="0"/>
              </a:rPr>
              <a:t>Presentación revisada por:</a:t>
            </a:r>
          </a:p>
          <a:p>
            <a:pPr>
              <a:spcBef>
                <a:spcPct val="50000"/>
              </a:spcBef>
            </a:pPr>
            <a:endParaRPr lang="es-ES" sz="1400" dirty="0">
              <a:solidFill>
                <a:srgbClr val="000099"/>
              </a:solidFill>
              <a:latin typeface="Arial" charset="0"/>
            </a:endParaRPr>
          </a:p>
          <a:p>
            <a:pPr>
              <a:spcBef>
                <a:spcPct val="50000"/>
              </a:spcBef>
            </a:pPr>
            <a:r>
              <a:rPr lang="es-ES" sz="1400" dirty="0">
                <a:solidFill>
                  <a:srgbClr val="000099"/>
                </a:solidFill>
                <a:latin typeface="Arial" charset="0"/>
              </a:rPr>
              <a:t>Q. Adriana Ramírez González</a:t>
            </a:r>
          </a:p>
          <a:p>
            <a:pPr>
              <a:spcBef>
                <a:spcPct val="50000"/>
              </a:spcBef>
            </a:pPr>
            <a:r>
              <a:rPr lang="es-ES" sz="1400" dirty="0">
                <a:solidFill>
                  <a:srgbClr val="000099"/>
                </a:solidFill>
                <a:latin typeface="Arial" charset="0"/>
              </a:rPr>
              <a:t>Ing. </a:t>
            </a:r>
            <a:r>
              <a:rPr lang="es-ES" sz="1400" dirty="0" err="1">
                <a:solidFill>
                  <a:srgbClr val="000099"/>
                </a:solidFill>
                <a:latin typeface="Arial" charset="0"/>
              </a:rPr>
              <a:t>Ayesha</a:t>
            </a:r>
            <a:r>
              <a:rPr lang="es-ES" sz="1400" dirty="0">
                <a:solidFill>
                  <a:srgbClr val="000099"/>
                </a:solidFill>
                <a:latin typeface="Arial" charset="0"/>
              </a:rPr>
              <a:t> Sagrario Román García</a:t>
            </a:r>
          </a:p>
          <a:p>
            <a:pPr>
              <a:spcBef>
                <a:spcPct val="50000"/>
              </a:spcBef>
            </a:pPr>
            <a:r>
              <a:rPr lang="es-ES" sz="1400" dirty="0">
                <a:solidFill>
                  <a:srgbClr val="000099"/>
                </a:solidFill>
                <a:latin typeface="Arial" charset="0"/>
              </a:rPr>
              <a:t>M. A. Claudia  Elisa Sánchez Navarro</a:t>
            </a:r>
          </a:p>
          <a:p>
            <a:pPr>
              <a:spcBef>
                <a:spcPct val="50000"/>
              </a:spcBef>
            </a:pPr>
            <a:r>
              <a:rPr lang="es-ES" sz="1400" dirty="0">
                <a:solidFill>
                  <a:srgbClr val="000099"/>
                </a:solidFill>
                <a:latin typeface="Arial" charset="0"/>
              </a:rPr>
              <a:t>Ing. </a:t>
            </a:r>
            <a:r>
              <a:rPr lang="es-ES" sz="1400" dirty="0" err="1">
                <a:solidFill>
                  <a:srgbClr val="000099"/>
                </a:solidFill>
                <a:latin typeface="Arial" charset="0"/>
              </a:rPr>
              <a:t>Jacquelyn</a:t>
            </a:r>
            <a:r>
              <a:rPr lang="es-ES" sz="1400" dirty="0">
                <a:solidFill>
                  <a:srgbClr val="000099"/>
                </a:solidFill>
                <a:latin typeface="Arial" charset="0"/>
              </a:rPr>
              <a:t> Martínez </a:t>
            </a:r>
            <a:r>
              <a:rPr lang="es-ES" sz="1400" dirty="0" err="1">
                <a:solidFill>
                  <a:srgbClr val="000099"/>
                </a:solidFill>
                <a:latin typeface="Arial" charset="0"/>
              </a:rPr>
              <a:t>Alavez</a:t>
            </a:r>
            <a:endParaRPr lang="es-ES" sz="1400" dirty="0">
              <a:solidFill>
                <a:srgbClr val="000099"/>
              </a:solidFill>
              <a:latin typeface="Arial" charset="0"/>
            </a:endParaRPr>
          </a:p>
          <a:p>
            <a:pPr>
              <a:spcBef>
                <a:spcPct val="50000"/>
              </a:spcBef>
            </a:pPr>
            <a:r>
              <a:rPr lang="es-ES" sz="1400" dirty="0">
                <a:solidFill>
                  <a:srgbClr val="000099"/>
                </a:solidFill>
                <a:latin typeface="Arial" charset="0"/>
              </a:rPr>
              <a:t>Dr. Ramiro Maravilla Galván</a:t>
            </a:r>
          </a:p>
          <a:p>
            <a:pPr>
              <a:spcBef>
                <a:spcPct val="50000"/>
              </a:spcBef>
            </a:pPr>
            <a:r>
              <a:rPr lang="es-ES" sz="1400" dirty="0">
                <a:solidFill>
                  <a:srgbClr val="000099"/>
                </a:solidFill>
                <a:latin typeface="Arial" charset="0"/>
              </a:rPr>
              <a:t>Dr. Rogelio Soto Ayala</a:t>
            </a:r>
          </a:p>
          <a:p>
            <a:pPr>
              <a:spcBef>
                <a:spcPct val="50000"/>
              </a:spcBef>
            </a:pPr>
            <a:endParaRPr lang="es-ES" sz="1400" dirty="0">
              <a:solidFill>
                <a:srgbClr val="000099"/>
              </a:solidFill>
              <a:latin typeface="Arial" charset="0"/>
            </a:endParaRPr>
          </a:p>
          <a:p>
            <a:pPr>
              <a:spcBef>
                <a:spcPct val="50000"/>
              </a:spcBef>
            </a:pPr>
            <a:r>
              <a:rPr lang="es-ES" sz="1800" i="1" dirty="0">
                <a:solidFill>
                  <a:srgbClr val="000099"/>
                </a:solidFill>
                <a:latin typeface="Arial" charset="0"/>
              </a:rPr>
              <a:t>Profesores de la Facultad de Ingeniería, UNAM</a:t>
            </a:r>
          </a:p>
        </p:txBody>
      </p:sp>
    </p:spTree>
    <p:extLst>
      <p:ext uri="{BB962C8B-B14F-4D97-AF65-F5344CB8AC3E}">
        <p14:creationId xmlns:p14="http://schemas.microsoft.com/office/powerpoint/2010/main" val="877907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Oval 1027"/>
          <p:cNvSpPr>
            <a:spLocks noChangeArrowheads="1"/>
          </p:cNvSpPr>
          <p:nvPr/>
        </p:nvSpPr>
        <p:spPr bwMode="auto">
          <a:xfrm>
            <a:off x="3048000" y="2667000"/>
            <a:ext cx="3048000" cy="2819400"/>
          </a:xfrm>
          <a:prstGeom prst="ellipse">
            <a:avLst/>
          </a:prstGeom>
          <a:gradFill rotWithShape="0">
            <a:gsLst>
              <a:gs pos="0">
                <a:srgbClr val="F2F20E"/>
              </a:gs>
              <a:gs pos="100000">
                <a:srgbClr val="F1A529"/>
              </a:gs>
            </a:gsLst>
            <a:path path="shape">
              <a:fillToRect l="50000" t="50000" r="50000" b="50000"/>
            </a:path>
          </a:gradFill>
          <a:ln w="9525">
            <a:noFill/>
            <a:round/>
            <a:headEnd/>
            <a:tailEnd/>
          </a:ln>
          <a:effectLst/>
        </p:spPr>
        <p:txBody>
          <a:bodyPr wrap="none" anchor="ctr"/>
          <a:lstStyle/>
          <a:p>
            <a:endParaRPr lang="es-MX"/>
          </a:p>
        </p:txBody>
      </p:sp>
      <p:grpSp>
        <p:nvGrpSpPr>
          <p:cNvPr id="150532" name="Group 1028"/>
          <p:cNvGrpSpPr>
            <a:grpSpLocks/>
          </p:cNvGrpSpPr>
          <p:nvPr/>
        </p:nvGrpSpPr>
        <p:grpSpPr bwMode="auto">
          <a:xfrm>
            <a:off x="5715000" y="4724400"/>
            <a:ext cx="2316163" cy="1160463"/>
            <a:chOff x="3600" y="2976"/>
            <a:chExt cx="1459" cy="731"/>
          </a:xfrm>
        </p:grpSpPr>
        <p:sp>
          <p:nvSpPr>
            <p:cNvPr id="150533" name="Line 1029"/>
            <p:cNvSpPr>
              <a:spLocks noChangeShapeType="1"/>
            </p:cNvSpPr>
            <p:nvPr/>
          </p:nvSpPr>
          <p:spPr bwMode="auto">
            <a:xfrm flipH="1" flipV="1">
              <a:off x="3600" y="2976"/>
              <a:ext cx="720" cy="480"/>
            </a:xfrm>
            <a:prstGeom prst="line">
              <a:avLst/>
            </a:prstGeom>
            <a:noFill/>
            <a:ln w="25400">
              <a:solidFill>
                <a:srgbClr val="FF0000"/>
              </a:solidFill>
              <a:round/>
              <a:headEnd/>
              <a:tailEnd type="arrow" w="sm" len="med"/>
            </a:ln>
            <a:effectLst/>
          </p:spPr>
          <p:txBody>
            <a:bodyPr wrap="none" anchor="ctr"/>
            <a:lstStyle/>
            <a:p>
              <a:endParaRPr lang="es-MX"/>
            </a:p>
          </p:txBody>
        </p:sp>
        <p:sp>
          <p:nvSpPr>
            <p:cNvPr id="150534" name="Text Box 1030"/>
            <p:cNvSpPr txBox="1">
              <a:spLocks noChangeArrowheads="1"/>
            </p:cNvSpPr>
            <p:nvPr/>
          </p:nvSpPr>
          <p:spPr bwMode="auto">
            <a:xfrm>
              <a:off x="4277" y="3419"/>
              <a:ext cx="782" cy="288"/>
            </a:xfrm>
            <a:prstGeom prst="rect">
              <a:avLst/>
            </a:prstGeom>
            <a:noFill/>
            <a:ln w="9525">
              <a:noFill/>
              <a:miter lim="800000"/>
              <a:headEnd/>
              <a:tailEnd/>
            </a:ln>
            <a:effectLst/>
          </p:spPr>
          <p:txBody>
            <a:bodyPr wrap="none">
              <a:spAutoFit/>
              <a:flatTx/>
            </a:bodyPr>
            <a:lstStyle/>
            <a:p>
              <a:pPr algn="l"/>
              <a:r>
                <a:rPr lang="es-ES" sz="1200" b="1">
                  <a:solidFill>
                    <a:srgbClr val="FF0000"/>
                  </a:solidFill>
                  <a:latin typeface="Arial" charset="0"/>
                </a:rPr>
                <a:t>Masa de</a:t>
              </a:r>
            </a:p>
            <a:p>
              <a:pPr algn="l"/>
              <a:r>
                <a:rPr lang="es-ES" sz="1200" b="1">
                  <a:solidFill>
                    <a:srgbClr val="FF0000"/>
                  </a:solidFill>
                  <a:latin typeface="Arial" charset="0"/>
                </a:rPr>
                <a:t>Carga Positiva</a:t>
              </a:r>
            </a:p>
          </p:txBody>
        </p:sp>
      </p:grpSp>
      <p:grpSp>
        <p:nvGrpSpPr>
          <p:cNvPr id="150535" name="Group 1031"/>
          <p:cNvGrpSpPr>
            <a:grpSpLocks/>
          </p:cNvGrpSpPr>
          <p:nvPr/>
        </p:nvGrpSpPr>
        <p:grpSpPr bwMode="auto">
          <a:xfrm>
            <a:off x="3581400" y="3200400"/>
            <a:ext cx="1954213" cy="1776413"/>
            <a:chOff x="2256" y="2016"/>
            <a:chExt cx="1231" cy="1119"/>
          </a:xfrm>
        </p:grpSpPr>
        <p:sp>
          <p:nvSpPr>
            <p:cNvPr id="150536" name="Oval 1032"/>
            <p:cNvSpPr>
              <a:spLocks noChangeAspect="1" noChangeArrowheads="1"/>
            </p:cNvSpPr>
            <p:nvPr/>
          </p:nvSpPr>
          <p:spPr bwMode="auto">
            <a:xfrm>
              <a:off x="2496" y="2016"/>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50537" name="Oval 1033"/>
            <p:cNvSpPr>
              <a:spLocks noChangeAspect="1" noChangeArrowheads="1"/>
            </p:cNvSpPr>
            <p:nvPr/>
          </p:nvSpPr>
          <p:spPr bwMode="auto">
            <a:xfrm>
              <a:off x="3216" y="2016"/>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50538" name="Oval 1034"/>
            <p:cNvSpPr>
              <a:spLocks noChangeAspect="1" noChangeArrowheads="1"/>
            </p:cNvSpPr>
            <p:nvPr/>
          </p:nvSpPr>
          <p:spPr bwMode="auto">
            <a:xfrm>
              <a:off x="2855" y="2352"/>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50539" name="Oval 1035"/>
            <p:cNvSpPr>
              <a:spLocks noChangeAspect="1" noChangeArrowheads="1"/>
            </p:cNvSpPr>
            <p:nvPr/>
          </p:nvSpPr>
          <p:spPr bwMode="auto">
            <a:xfrm>
              <a:off x="2256" y="2592"/>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50540" name="Oval 1036"/>
            <p:cNvSpPr>
              <a:spLocks noChangeAspect="1" noChangeArrowheads="1"/>
            </p:cNvSpPr>
            <p:nvPr/>
          </p:nvSpPr>
          <p:spPr bwMode="auto">
            <a:xfrm>
              <a:off x="3471" y="2473"/>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50541" name="Oval 1037"/>
            <p:cNvSpPr>
              <a:spLocks noChangeAspect="1" noChangeArrowheads="1"/>
            </p:cNvSpPr>
            <p:nvPr/>
          </p:nvSpPr>
          <p:spPr bwMode="auto">
            <a:xfrm>
              <a:off x="2928" y="2784"/>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50542" name="Oval 1038"/>
            <p:cNvSpPr>
              <a:spLocks noChangeAspect="1" noChangeArrowheads="1"/>
            </p:cNvSpPr>
            <p:nvPr/>
          </p:nvSpPr>
          <p:spPr bwMode="auto">
            <a:xfrm>
              <a:off x="3312" y="3072"/>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50543" name="Oval 1039"/>
            <p:cNvSpPr>
              <a:spLocks noChangeAspect="1" noChangeArrowheads="1"/>
            </p:cNvSpPr>
            <p:nvPr/>
          </p:nvSpPr>
          <p:spPr bwMode="auto">
            <a:xfrm>
              <a:off x="2592" y="3120"/>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grpSp>
      <p:grpSp>
        <p:nvGrpSpPr>
          <p:cNvPr id="150544" name="Group 1040"/>
          <p:cNvGrpSpPr>
            <a:grpSpLocks/>
          </p:cNvGrpSpPr>
          <p:nvPr/>
        </p:nvGrpSpPr>
        <p:grpSpPr bwMode="auto">
          <a:xfrm>
            <a:off x="5562600" y="3949700"/>
            <a:ext cx="2368550" cy="1160463"/>
            <a:chOff x="3504" y="2488"/>
            <a:chExt cx="1492" cy="731"/>
          </a:xfrm>
        </p:grpSpPr>
        <p:sp>
          <p:nvSpPr>
            <p:cNvPr id="150545" name="Line 1041"/>
            <p:cNvSpPr>
              <a:spLocks noChangeShapeType="1"/>
            </p:cNvSpPr>
            <p:nvPr/>
          </p:nvSpPr>
          <p:spPr bwMode="auto">
            <a:xfrm flipH="1" flipV="1">
              <a:off x="3504" y="2488"/>
              <a:ext cx="720" cy="480"/>
            </a:xfrm>
            <a:prstGeom prst="line">
              <a:avLst/>
            </a:prstGeom>
            <a:noFill/>
            <a:ln w="25400">
              <a:solidFill>
                <a:schemeClr val="accent2"/>
              </a:solidFill>
              <a:round/>
              <a:headEnd/>
              <a:tailEnd type="arrow" w="sm" len="med"/>
            </a:ln>
            <a:effectLst/>
          </p:spPr>
          <p:txBody>
            <a:bodyPr wrap="none" anchor="ctr"/>
            <a:lstStyle/>
            <a:p>
              <a:endParaRPr lang="es-MX"/>
            </a:p>
          </p:txBody>
        </p:sp>
        <p:sp>
          <p:nvSpPr>
            <p:cNvPr id="150546" name="Text Box 1042"/>
            <p:cNvSpPr txBox="1">
              <a:spLocks noChangeArrowheads="1"/>
            </p:cNvSpPr>
            <p:nvPr/>
          </p:nvSpPr>
          <p:spPr bwMode="auto">
            <a:xfrm>
              <a:off x="4183" y="2931"/>
              <a:ext cx="813" cy="288"/>
            </a:xfrm>
            <a:prstGeom prst="rect">
              <a:avLst/>
            </a:prstGeom>
            <a:noFill/>
            <a:ln w="9525">
              <a:noFill/>
              <a:miter lim="800000"/>
              <a:headEnd/>
              <a:tailEnd/>
            </a:ln>
            <a:effectLst/>
          </p:spPr>
          <p:txBody>
            <a:bodyPr wrap="none">
              <a:spAutoFit/>
              <a:flatTx/>
            </a:bodyPr>
            <a:lstStyle/>
            <a:p>
              <a:pPr algn="l"/>
              <a:r>
                <a:rPr lang="es-ES" sz="1200" b="1">
                  <a:solidFill>
                    <a:schemeClr val="accent2"/>
                  </a:solidFill>
                  <a:latin typeface="Arial" charset="0"/>
                </a:rPr>
                <a:t>Electrones de</a:t>
              </a:r>
            </a:p>
            <a:p>
              <a:pPr algn="l"/>
              <a:r>
                <a:rPr lang="es-ES" sz="1200" b="1">
                  <a:solidFill>
                    <a:schemeClr val="accent2"/>
                  </a:solidFill>
                  <a:latin typeface="Arial" charset="0"/>
                </a:rPr>
                <a:t>Carga Negativa</a:t>
              </a:r>
            </a:p>
          </p:txBody>
        </p:sp>
      </p:grpSp>
      <p:sp>
        <p:nvSpPr>
          <p:cNvPr id="19"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a:solidFill>
                  <a:srgbClr val="000099"/>
                </a:solidFill>
                <a:latin typeface="Arial" charset="0"/>
              </a:rPr>
              <a:t>Modelo atómico de J. J. Thomson</a:t>
            </a:r>
            <a:endParaRPr lang="es-ES" sz="1800" b="1" u="sng"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50531"/>
                                        </p:tgtEl>
                                        <p:attrNameLst>
                                          <p:attrName>style.visibility</p:attrName>
                                        </p:attrNameLst>
                                      </p:cBhvr>
                                      <p:to>
                                        <p:strVal val="visible"/>
                                      </p:to>
                                    </p:set>
                                    <p:anim calcmode="lin" valueType="num">
                                      <p:cBhvr>
                                        <p:cTn id="7" dur="500" fill="hold"/>
                                        <p:tgtEl>
                                          <p:spTgt spid="150531"/>
                                        </p:tgtEl>
                                        <p:attrNameLst>
                                          <p:attrName>ppt_w</p:attrName>
                                        </p:attrNameLst>
                                      </p:cBhvr>
                                      <p:tavLst>
                                        <p:tav tm="0">
                                          <p:val>
                                            <p:fltVal val="0"/>
                                          </p:val>
                                        </p:tav>
                                        <p:tav tm="100000">
                                          <p:val>
                                            <p:strVal val="#ppt_w"/>
                                          </p:val>
                                        </p:tav>
                                      </p:tavLst>
                                    </p:anim>
                                    <p:anim calcmode="lin" valueType="num">
                                      <p:cBhvr>
                                        <p:cTn id="8" dur="500" fill="hold"/>
                                        <p:tgtEl>
                                          <p:spTgt spid="15053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9" fill="hold" nodeType="clickEffect">
                                  <p:stCondLst>
                                    <p:cond delay="0"/>
                                  </p:stCondLst>
                                  <p:childTnLst>
                                    <p:set>
                                      <p:cBhvr>
                                        <p:cTn id="12" dur="1" fill="hold">
                                          <p:stCondLst>
                                            <p:cond delay="0"/>
                                          </p:stCondLst>
                                        </p:cTn>
                                        <p:tgtEl>
                                          <p:spTgt spid="150532"/>
                                        </p:tgtEl>
                                        <p:attrNameLst>
                                          <p:attrName>style.visibility</p:attrName>
                                        </p:attrNameLst>
                                      </p:cBhvr>
                                      <p:to>
                                        <p:strVal val="visible"/>
                                      </p:to>
                                    </p:set>
                                    <p:animEffect transition="in" filter="strips(upLeft)">
                                      <p:cBhvr>
                                        <p:cTn id="13" dur="500"/>
                                        <p:tgtEl>
                                          <p:spTgt spid="15053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50535"/>
                                        </p:tgtEl>
                                        <p:attrNameLst>
                                          <p:attrName>style.visibility</p:attrName>
                                        </p:attrNameLst>
                                      </p:cBhvr>
                                      <p:to>
                                        <p:strVal val="visible"/>
                                      </p:to>
                                    </p:set>
                                    <p:animEffect transition="in" filter="fade">
                                      <p:cBhvr>
                                        <p:cTn id="18" dur="1000"/>
                                        <p:tgtEl>
                                          <p:spTgt spid="150535"/>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9" fill="hold" nodeType="clickEffect">
                                  <p:stCondLst>
                                    <p:cond delay="0"/>
                                  </p:stCondLst>
                                  <p:childTnLst>
                                    <p:set>
                                      <p:cBhvr>
                                        <p:cTn id="22" dur="1" fill="hold">
                                          <p:stCondLst>
                                            <p:cond delay="0"/>
                                          </p:stCondLst>
                                        </p:cTn>
                                        <p:tgtEl>
                                          <p:spTgt spid="150544"/>
                                        </p:tgtEl>
                                        <p:attrNameLst>
                                          <p:attrName>style.visibility</p:attrName>
                                        </p:attrNameLst>
                                      </p:cBhvr>
                                      <p:to>
                                        <p:strVal val="visible"/>
                                      </p:to>
                                    </p:set>
                                    <p:animEffect transition="in" filter="strips(upLeft)">
                                      <p:cBhvr>
                                        <p:cTn id="23" dur="500"/>
                                        <p:tgtEl>
                                          <p:spTgt spid="1505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ext Box 2"/>
          <p:cNvSpPr txBox="1">
            <a:spLocks noChangeArrowheads="1"/>
          </p:cNvSpPr>
          <p:nvPr/>
        </p:nvSpPr>
        <p:spPr bwMode="auto">
          <a:xfrm>
            <a:off x="609600" y="1638300"/>
            <a:ext cx="7924800" cy="4838700"/>
          </a:xfrm>
          <a:prstGeom prst="rect">
            <a:avLst/>
          </a:prstGeom>
          <a:noFill/>
          <a:ln w="9525">
            <a:noFill/>
            <a:miter lim="800000"/>
            <a:headEnd/>
            <a:tailEnd/>
          </a:ln>
          <a:effectLst/>
        </p:spPr>
        <p:txBody>
          <a:bodyPr>
            <a:flatTx/>
          </a:bodyPr>
          <a:lstStyle/>
          <a:p>
            <a:pPr algn="just"/>
            <a:endParaRPr lang="es-MX"/>
          </a:p>
        </p:txBody>
      </p:sp>
      <p:sp>
        <p:nvSpPr>
          <p:cNvPr id="139267" name="Text Box 3"/>
          <p:cNvSpPr txBox="1">
            <a:spLocks noChangeArrowheads="1"/>
          </p:cNvSpPr>
          <p:nvPr/>
        </p:nvSpPr>
        <p:spPr bwMode="auto">
          <a:xfrm>
            <a:off x="457200" y="1895475"/>
            <a:ext cx="8229600" cy="3378200"/>
          </a:xfrm>
          <a:prstGeom prst="rect">
            <a:avLst/>
          </a:prstGeom>
          <a:noFill/>
          <a:ln w="9525">
            <a:noFill/>
            <a:miter lim="800000"/>
            <a:headEnd/>
            <a:tailEnd/>
          </a:ln>
          <a:effectLst/>
        </p:spPr>
        <p:txBody>
          <a:bodyPr>
            <a:spAutoFit/>
            <a:flatTx/>
          </a:bodyPr>
          <a:lstStyle/>
          <a:p>
            <a:pPr algn="just"/>
            <a:r>
              <a:rPr lang="es-ES_tradnl">
                <a:latin typeface="Arial" charset="0"/>
                <a:cs typeface="Times New Roman" pitchFamily="18" charset="0"/>
              </a:rPr>
              <a:t>En 1909 H. Geiger y E. Mardsen, trabajando bajo la guía del físico neozelandés Ernest Rutherford (1871-1937), realizaron experimentos para estudiar el efecto del bombardeo de una lámina delgada de oro con un haz de partículas alfa con el fin de comprobar la validez del modelo atómico de Thomson. Rutherford supuso, que si el modelo atómico era correcto, un haz de las partículas alfa, se desviaría muy poco al atravesar los átomos de una lámina muy delgada de oro.</a:t>
            </a:r>
            <a:r>
              <a:rPr lang="es-ES"/>
              <a:t> </a:t>
            </a:r>
          </a:p>
        </p:txBody>
      </p:sp>
      <p:sp>
        <p:nvSpPr>
          <p:cNvPr id="4"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a:solidFill>
                  <a:srgbClr val="000099"/>
                </a:solidFill>
                <a:latin typeface="Arial" charset="0"/>
              </a:rPr>
              <a:t>Experimento de E. Rutherford</a:t>
            </a:r>
            <a:endParaRPr lang="es-ES" sz="1800" b="1" u="sng" dirty="0">
              <a:solidFill>
                <a:srgbClr val="000099"/>
              </a:solidFill>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ext Box 2"/>
          <p:cNvSpPr txBox="1">
            <a:spLocks noChangeArrowheads="1"/>
          </p:cNvSpPr>
          <p:nvPr/>
        </p:nvSpPr>
        <p:spPr bwMode="auto">
          <a:xfrm>
            <a:off x="2590800" y="1524000"/>
            <a:ext cx="3962400" cy="630942"/>
          </a:xfrm>
          <a:prstGeom prst="rect">
            <a:avLst/>
          </a:prstGeom>
          <a:noFill/>
          <a:ln w="9525">
            <a:noFill/>
            <a:miter lim="800000"/>
            <a:headEnd/>
            <a:tailEnd/>
          </a:ln>
          <a:effectLst/>
        </p:spPr>
        <p:txBody>
          <a:bodyPr>
            <a:spAutoFit/>
          </a:bodyPr>
          <a:lstStyle/>
          <a:p>
            <a:pPr>
              <a:spcBef>
                <a:spcPct val="50000"/>
              </a:spcBef>
            </a:pPr>
            <a:r>
              <a:rPr lang="es-ES" sz="1400" dirty="0">
                <a:latin typeface="Arial" charset="0"/>
              </a:rPr>
              <a:t>Modelo Atómico de J. J. Thomson</a:t>
            </a:r>
          </a:p>
          <a:p>
            <a:pPr>
              <a:spcBef>
                <a:spcPct val="50000"/>
              </a:spcBef>
            </a:pPr>
            <a:r>
              <a:rPr lang="es-ES" sz="1400" dirty="0">
                <a:latin typeface="Arial" charset="0"/>
              </a:rPr>
              <a:t>(</a:t>
            </a:r>
            <a:r>
              <a:rPr lang="es-ES" sz="1400" u="sng" dirty="0">
                <a:latin typeface="Arial" charset="0"/>
              </a:rPr>
              <a:t>Carga Eléctrica Difusa</a:t>
            </a:r>
            <a:r>
              <a:rPr lang="es-ES" sz="1400" dirty="0">
                <a:latin typeface="Arial" charset="0"/>
              </a:rPr>
              <a:t>)</a:t>
            </a:r>
            <a:endParaRPr lang="es-ES" sz="1400" u="sng" dirty="0">
              <a:latin typeface="Arial" charset="0"/>
            </a:endParaRPr>
          </a:p>
        </p:txBody>
      </p:sp>
      <p:sp>
        <p:nvSpPr>
          <p:cNvPr id="140291" name="Oval 3"/>
          <p:cNvSpPr>
            <a:spLocks noChangeArrowheads="1"/>
          </p:cNvSpPr>
          <p:nvPr/>
        </p:nvSpPr>
        <p:spPr bwMode="auto">
          <a:xfrm>
            <a:off x="3048000" y="2667000"/>
            <a:ext cx="3048000" cy="2819400"/>
          </a:xfrm>
          <a:prstGeom prst="ellipse">
            <a:avLst/>
          </a:prstGeom>
          <a:gradFill rotWithShape="0">
            <a:gsLst>
              <a:gs pos="0">
                <a:srgbClr val="F2F20E"/>
              </a:gs>
              <a:gs pos="100000">
                <a:srgbClr val="F1A529"/>
              </a:gs>
            </a:gsLst>
            <a:path path="shape">
              <a:fillToRect l="50000" t="50000" r="50000" b="50000"/>
            </a:path>
          </a:gradFill>
          <a:ln w="9525">
            <a:noFill/>
            <a:round/>
            <a:headEnd/>
            <a:tailEnd/>
          </a:ln>
          <a:effectLst/>
        </p:spPr>
        <p:txBody>
          <a:bodyPr wrap="none" anchor="ctr"/>
          <a:lstStyle/>
          <a:p>
            <a:endParaRPr lang="es-MX"/>
          </a:p>
        </p:txBody>
      </p:sp>
      <p:grpSp>
        <p:nvGrpSpPr>
          <p:cNvPr id="140292" name="Group 4"/>
          <p:cNvGrpSpPr>
            <a:grpSpLocks/>
          </p:cNvGrpSpPr>
          <p:nvPr/>
        </p:nvGrpSpPr>
        <p:grpSpPr bwMode="auto">
          <a:xfrm>
            <a:off x="3581400" y="3200400"/>
            <a:ext cx="1954213" cy="1776413"/>
            <a:chOff x="2256" y="2016"/>
            <a:chExt cx="1231" cy="1119"/>
          </a:xfrm>
        </p:grpSpPr>
        <p:sp>
          <p:nvSpPr>
            <p:cNvPr id="140293" name="Oval 5"/>
            <p:cNvSpPr>
              <a:spLocks noChangeAspect="1" noChangeArrowheads="1"/>
            </p:cNvSpPr>
            <p:nvPr/>
          </p:nvSpPr>
          <p:spPr bwMode="auto">
            <a:xfrm>
              <a:off x="2496" y="2016"/>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0294" name="Oval 6"/>
            <p:cNvSpPr>
              <a:spLocks noChangeAspect="1" noChangeArrowheads="1"/>
            </p:cNvSpPr>
            <p:nvPr/>
          </p:nvSpPr>
          <p:spPr bwMode="auto">
            <a:xfrm>
              <a:off x="3216" y="2016"/>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0295" name="Oval 7"/>
            <p:cNvSpPr>
              <a:spLocks noChangeAspect="1" noChangeArrowheads="1"/>
            </p:cNvSpPr>
            <p:nvPr/>
          </p:nvSpPr>
          <p:spPr bwMode="auto">
            <a:xfrm>
              <a:off x="2855" y="2352"/>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0296" name="Oval 8"/>
            <p:cNvSpPr>
              <a:spLocks noChangeAspect="1" noChangeArrowheads="1"/>
            </p:cNvSpPr>
            <p:nvPr/>
          </p:nvSpPr>
          <p:spPr bwMode="auto">
            <a:xfrm>
              <a:off x="2256" y="2592"/>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0297" name="Oval 9"/>
            <p:cNvSpPr>
              <a:spLocks noChangeAspect="1" noChangeArrowheads="1"/>
            </p:cNvSpPr>
            <p:nvPr/>
          </p:nvSpPr>
          <p:spPr bwMode="auto">
            <a:xfrm>
              <a:off x="3471" y="2473"/>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0298" name="Oval 10"/>
            <p:cNvSpPr>
              <a:spLocks noChangeAspect="1" noChangeArrowheads="1"/>
            </p:cNvSpPr>
            <p:nvPr/>
          </p:nvSpPr>
          <p:spPr bwMode="auto">
            <a:xfrm>
              <a:off x="2928" y="2784"/>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0299" name="Oval 11"/>
            <p:cNvSpPr>
              <a:spLocks noChangeAspect="1" noChangeArrowheads="1"/>
            </p:cNvSpPr>
            <p:nvPr/>
          </p:nvSpPr>
          <p:spPr bwMode="auto">
            <a:xfrm>
              <a:off x="3312" y="3072"/>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0300" name="Oval 12"/>
            <p:cNvSpPr>
              <a:spLocks noChangeAspect="1" noChangeArrowheads="1"/>
            </p:cNvSpPr>
            <p:nvPr/>
          </p:nvSpPr>
          <p:spPr bwMode="auto">
            <a:xfrm>
              <a:off x="2592" y="3120"/>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grpSp>
      <p:sp>
        <p:nvSpPr>
          <p:cNvPr id="140301" name="Oval 13"/>
          <p:cNvSpPr>
            <a:spLocks noChangeAspect="1" noChangeArrowheads="1"/>
          </p:cNvSpPr>
          <p:nvPr/>
        </p:nvSpPr>
        <p:spPr bwMode="auto">
          <a:xfrm>
            <a:off x="9158288" y="4267200"/>
            <a:ext cx="100012" cy="100013"/>
          </a:xfrm>
          <a:prstGeom prst="ellipse">
            <a:avLst/>
          </a:prstGeom>
          <a:gradFill rotWithShape="0">
            <a:gsLst>
              <a:gs pos="0">
                <a:srgbClr val="FF0000"/>
              </a:gs>
              <a:gs pos="100000">
                <a:srgbClr val="FF0000">
                  <a:gamma/>
                  <a:shade val="46275"/>
                  <a:invGamma/>
                </a:srgbClr>
              </a:gs>
            </a:gsLst>
            <a:path path="shape">
              <a:fillToRect l="50000" t="50000" r="50000" b="50000"/>
            </a:path>
          </a:gradFill>
          <a:ln w="9525">
            <a:noFill/>
            <a:round/>
            <a:headEnd/>
            <a:tailEnd/>
          </a:ln>
          <a:effectLst/>
        </p:spPr>
        <p:txBody>
          <a:bodyPr wrap="none" anchor="ctr"/>
          <a:lstStyle/>
          <a:p>
            <a:endParaRPr lang="es-MX"/>
          </a:p>
        </p:txBody>
      </p:sp>
      <p:sp>
        <p:nvSpPr>
          <p:cNvPr id="14"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a:solidFill>
                  <a:srgbClr val="000099"/>
                </a:solidFill>
                <a:latin typeface="Arial" charset="0"/>
              </a:rPr>
              <a:t>Experimento de E. Rutherford</a:t>
            </a:r>
            <a:endParaRPr lang="es-ES" sz="1800" b="1" u="sng"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402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grpId="0" nodeType="clickEffect">
                                  <p:stCondLst>
                                    <p:cond delay="0"/>
                                  </p:stCondLst>
                                  <p:childTnLst>
                                    <p:set>
                                      <p:cBhvr>
                                        <p:cTn id="10" dur="1" fill="hold">
                                          <p:stCondLst>
                                            <p:cond delay="0"/>
                                          </p:stCondLst>
                                        </p:cTn>
                                        <p:tgtEl>
                                          <p:spTgt spid="140291"/>
                                        </p:tgtEl>
                                        <p:attrNameLst>
                                          <p:attrName>style.visibility</p:attrName>
                                        </p:attrNameLst>
                                      </p:cBhvr>
                                      <p:to>
                                        <p:strVal val="visible"/>
                                      </p:to>
                                    </p:set>
                                    <p:anim calcmode="lin" valueType="num">
                                      <p:cBhvr>
                                        <p:cTn id="11" dur="500" fill="hold"/>
                                        <p:tgtEl>
                                          <p:spTgt spid="140291"/>
                                        </p:tgtEl>
                                        <p:attrNameLst>
                                          <p:attrName>ppt_w</p:attrName>
                                        </p:attrNameLst>
                                      </p:cBhvr>
                                      <p:tavLst>
                                        <p:tav tm="0">
                                          <p:val>
                                            <p:fltVal val="0"/>
                                          </p:val>
                                        </p:tav>
                                        <p:tav tm="100000">
                                          <p:val>
                                            <p:strVal val="#ppt_w"/>
                                          </p:val>
                                        </p:tav>
                                      </p:tavLst>
                                    </p:anim>
                                    <p:anim calcmode="lin" valueType="num">
                                      <p:cBhvr>
                                        <p:cTn id="12" dur="500" fill="hold"/>
                                        <p:tgtEl>
                                          <p:spTgt spid="140291"/>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40292"/>
                                        </p:tgtEl>
                                        <p:attrNameLst>
                                          <p:attrName>style.visibility</p:attrName>
                                        </p:attrNameLst>
                                      </p:cBhvr>
                                      <p:to>
                                        <p:strVal val="visible"/>
                                      </p:to>
                                    </p:set>
                                    <p:animEffect transition="in" filter="fade">
                                      <p:cBhvr>
                                        <p:cTn id="16" dur="500"/>
                                        <p:tgtEl>
                                          <p:spTgt spid="140292"/>
                                        </p:tgtEl>
                                      </p:cBhvr>
                                    </p:animEffect>
                                  </p:childTnLst>
                                </p:cTn>
                              </p:par>
                            </p:childTnLst>
                          </p:cTn>
                        </p:par>
                      </p:childTnLst>
                    </p:cTn>
                  </p:par>
                  <p:par>
                    <p:cTn id="17" fill="hold">
                      <p:stCondLst>
                        <p:cond delay="indefinite"/>
                      </p:stCondLst>
                      <p:childTnLst>
                        <p:par>
                          <p:cTn id="18" fill="hold">
                            <p:stCondLst>
                              <p:cond delay="0"/>
                            </p:stCondLst>
                            <p:childTnLst>
                              <p:par>
                                <p:cTn id="19" presetID="7" presetClass="entr" presetSubtype="8" fill="hold" grpId="0" nodeType="clickEffect">
                                  <p:stCondLst>
                                    <p:cond delay="0"/>
                                  </p:stCondLst>
                                  <p:childTnLst>
                                    <p:set>
                                      <p:cBhvr>
                                        <p:cTn id="20" dur="1" fill="hold">
                                          <p:stCondLst>
                                            <p:cond delay="0"/>
                                          </p:stCondLst>
                                        </p:cTn>
                                        <p:tgtEl>
                                          <p:spTgt spid="140301"/>
                                        </p:tgtEl>
                                        <p:attrNameLst>
                                          <p:attrName>style.visibility</p:attrName>
                                        </p:attrNameLst>
                                      </p:cBhvr>
                                      <p:to>
                                        <p:strVal val="visible"/>
                                      </p:to>
                                    </p:set>
                                    <p:anim calcmode="lin" valueType="num">
                                      <p:cBhvr additive="base">
                                        <p:cTn id="21" dur="5000" fill="hold"/>
                                        <p:tgtEl>
                                          <p:spTgt spid="140301"/>
                                        </p:tgtEl>
                                        <p:attrNameLst>
                                          <p:attrName>ppt_x</p:attrName>
                                        </p:attrNameLst>
                                      </p:cBhvr>
                                      <p:tavLst>
                                        <p:tav tm="0">
                                          <p:val>
                                            <p:strVal val="0-#ppt_w/2"/>
                                          </p:val>
                                        </p:tav>
                                        <p:tav tm="100000">
                                          <p:val>
                                            <p:strVal val="#ppt_x"/>
                                          </p:val>
                                        </p:tav>
                                      </p:tavLst>
                                    </p:anim>
                                    <p:anim calcmode="lin" valueType="num">
                                      <p:cBhvr additive="base">
                                        <p:cTn id="22" dur="5000" fill="hold"/>
                                        <p:tgtEl>
                                          <p:spTgt spid="1403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autoUpdateAnimBg="0"/>
      <p:bldP spid="140291" grpId="0" animBg="1"/>
      <p:bldP spid="14030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ext Box 2"/>
          <p:cNvSpPr txBox="1">
            <a:spLocks noChangeArrowheads="1"/>
          </p:cNvSpPr>
          <p:nvPr/>
        </p:nvSpPr>
        <p:spPr bwMode="auto">
          <a:xfrm>
            <a:off x="476250" y="1828800"/>
            <a:ext cx="8191500" cy="4154984"/>
          </a:xfrm>
          <a:prstGeom prst="rect">
            <a:avLst/>
          </a:prstGeom>
          <a:noFill/>
          <a:ln w="9525">
            <a:noFill/>
            <a:miter lim="800000"/>
            <a:headEnd/>
            <a:tailEnd/>
          </a:ln>
          <a:effectLst/>
        </p:spPr>
        <p:txBody>
          <a:bodyPr>
            <a:spAutoFit/>
            <a:flatTx/>
          </a:bodyPr>
          <a:lstStyle/>
          <a:p>
            <a:pPr marL="457200" indent="-457200" algn="just">
              <a:spcAft>
                <a:spcPct val="50000"/>
              </a:spcAft>
              <a:buFontTx/>
              <a:buAutoNum type="arabicPeriod"/>
            </a:pPr>
            <a:r>
              <a:rPr lang="es-ES_tradnl" dirty="0">
                <a:latin typeface="Arial" charset="0"/>
                <a:cs typeface="Arial" charset="0"/>
              </a:rPr>
              <a:t>La mayor parte de las partículas alfa pasan a través de los átomos de oro, supuestamente de empaque compacto.</a:t>
            </a:r>
          </a:p>
          <a:p>
            <a:pPr marL="457200" indent="-457200" algn="just">
              <a:spcAft>
                <a:spcPct val="50000"/>
              </a:spcAft>
              <a:buFontTx/>
              <a:buAutoNum type="arabicPeriod"/>
            </a:pPr>
            <a:endParaRPr lang="es-ES_tradnl" dirty="0">
              <a:latin typeface="Arial" charset="0"/>
              <a:cs typeface="Arial" charset="0"/>
            </a:endParaRPr>
          </a:p>
          <a:p>
            <a:pPr marL="457200" indent="-457200" algn="just">
              <a:spcAft>
                <a:spcPct val="50000"/>
              </a:spcAft>
              <a:buFontTx/>
              <a:buAutoNum type="arabicPeriod"/>
            </a:pPr>
            <a:r>
              <a:rPr lang="es-ES_tradnl" dirty="0">
                <a:latin typeface="Arial" charset="0"/>
                <a:cs typeface="Arial" charset="0"/>
              </a:rPr>
              <a:t>Unas cuantas de las partículas alfa eran desviadas por algo.</a:t>
            </a:r>
          </a:p>
          <a:p>
            <a:pPr marL="457200" indent="-457200" algn="just">
              <a:spcAft>
                <a:spcPct val="50000"/>
              </a:spcAft>
              <a:buFontTx/>
              <a:buAutoNum type="arabicPeriod"/>
            </a:pPr>
            <a:endParaRPr lang="es-ES_tradnl" dirty="0">
              <a:latin typeface="Arial" charset="0"/>
              <a:cs typeface="Arial" charset="0"/>
            </a:endParaRPr>
          </a:p>
          <a:p>
            <a:pPr marL="457200" indent="-457200" algn="just">
              <a:spcAft>
                <a:spcPct val="50000"/>
              </a:spcAft>
              <a:buFontTx/>
              <a:buAutoNum type="arabicPeriod"/>
            </a:pPr>
            <a:r>
              <a:rPr lang="es-ES_tradnl" dirty="0">
                <a:latin typeface="Arial" charset="0"/>
                <a:cs typeface="Arial" charset="0"/>
              </a:rPr>
              <a:t>Algunas de las partículas alfa, aunque muy pocas, rebotan en el oro</a:t>
            </a:r>
            <a:endParaRPr lang="es-ES" dirty="0">
              <a:latin typeface="Arial" charset="0"/>
              <a:cs typeface="Arial" charset="0"/>
            </a:endParaRPr>
          </a:p>
        </p:txBody>
      </p:sp>
      <p:sp>
        <p:nvSpPr>
          <p:cNvPr id="3"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a:solidFill>
                  <a:srgbClr val="000099"/>
                </a:solidFill>
                <a:latin typeface="Arial" charset="0"/>
              </a:rPr>
              <a:t>Experimento de E. Rutherford</a:t>
            </a:r>
            <a:endParaRPr lang="es-ES" sz="1800" b="1" u="sng" dirty="0">
              <a:solidFill>
                <a:srgbClr val="000099"/>
              </a:solidFill>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2" name="Picture 2" descr="chang10"/>
          <p:cNvPicPr>
            <a:picLocks noChangeAspect="1" noChangeArrowheads="1"/>
          </p:cNvPicPr>
          <p:nvPr/>
        </p:nvPicPr>
        <p:blipFill>
          <a:blip r:embed="rId2"/>
          <a:srcRect/>
          <a:stretch>
            <a:fillRect/>
          </a:stretch>
        </p:blipFill>
        <p:spPr bwMode="auto">
          <a:xfrm>
            <a:off x="136525" y="1676400"/>
            <a:ext cx="8972550" cy="4095750"/>
          </a:xfrm>
          <a:prstGeom prst="rect">
            <a:avLst/>
          </a:prstGeom>
          <a:noFill/>
        </p:spPr>
      </p:pic>
      <p:sp>
        <p:nvSpPr>
          <p:cNvPr id="143363" name="Rectangle 3"/>
          <p:cNvSpPr>
            <a:spLocks noChangeArrowheads="1"/>
          </p:cNvSpPr>
          <p:nvPr/>
        </p:nvSpPr>
        <p:spPr bwMode="auto">
          <a:xfrm>
            <a:off x="5715000" y="1752600"/>
            <a:ext cx="3378200" cy="3594100"/>
          </a:xfrm>
          <a:prstGeom prst="rect">
            <a:avLst/>
          </a:prstGeom>
          <a:solidFill>
            <a:schemeClr val="bg1"/>
          </a:solidFill>
          <a:ln w="9525">
            <a:noFill/>
            <a:miter lim="800000"/>
            <a:headEnd/>
            <a:tailEnd/>
          </a:ln>
          <a:effectLst/>
        </p:spPr>
        <p:txBody>
          <a:bodyPr wrap="none" anchor="ctr"/>
          <a:lstStyle/>
          <a:p>
            <a:endParaRPr lang="es-MX"/>
          </a:p>
        </p:txBody>
      </p:sp>
      <p:pic>
        <p:nvPicPr>
          <p:cNvPr id="143366" name="Picture 6" descr="electroquimica7"/>
          <p:cNvPicPr>
            <a:picLocks noChangeAspect="1" noChangeArrowheads="1"/>
          </p:cNvPicPr>
          <p:nvPr/>
        </p:nvPicPr>
        <p:blipFill>
          <a:blip r:embed="rId3"/>
          <a:srcRect/>
          <a:stretch>
            <a:fillRect/>
          </a:stretch>
        </p:blipFill>
        <p:spPr bwMode="auto">
          <a:xfrm>
            <a:off x="539750" y="5516563"/>
            <a:ext cx="2743200" cy="223837"/>
          </a:xfrm>
          <a:prstGeom prst="rect">
            <a:avLst/>
          </a:prstGeom>
          <a:noFill/>
        </p:spPr>
      </p:pic>
      <p:sp>
        <p:nvSpPr>
          <p:cNvPr id="5"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a:solidFill>
                  <a:srgbClr val="000099"/>
                </a:solidFill>
                <a:latin typeface="Arial" charset="0"/>
              </a:rPr>
              <a:t>Experimento de E. Rutherford</a:t>
            </a:r>
            <a:endParaRPr lang="es-ES" sz="1800" b="1" u="sng" dirty="0">
              <a:solidFill>
                <a:srgbClr val="000099"/>
              </a:solidFill>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Oval 2"/>
          <p:cNvSpPr>
            <a:spLocks noChangeArrowheads="1"/>
          </p:cNvSpPr>
          <p:nvPr/>
        </p:nvSpPr>
        <p:spPr bwMode="auto">
          <a:xfrm>
            <a:off x="4533900" y="4521200"/>
            <a:ext cx="76200" cy="76200"/>
          </a:xfrm>
          <a:prstGeom prst="ellipse">
            <a:avLst/>
          </a:prstGeom>
          <a:solidFill>
            <a:srgbClr val="FF0000"/>
          </a:solidFill>
          <a:ln w="9525">
            <a:solidFill>
              <a:srgbClr val="FF0000"/>
            </a:solidFill>
            <a:round/>
            <a:headEnd/>
            <a:tailEnd/>
          </a:ln>
          <a:effectLst/>
        </p:spPr>
        <p:txBody>
          <a:bodyPr wrap="none" anchor="ctr"/>
          <a:lstStyle/>
          <a:p>
            <a:endParaRPr lang="es-MX">
              <a:solidFill>
                <a:srgbClr val="FF0000"/>
              </a:solidFill>
            </a:endParaRPr>
          </a:p>
        </p:txBody>
      </p:sp>
      <p:sp>
        <p:nvSpPr>
          <p:cNvPr id="144398" name="Text Box 14"/>
          <p:cNvSpPr txBox="1">
            <a:spLocks noChangeArrowheads="1"/>
          </p:cNvSpPr>
          <p:nvPr/>
        </p:nvSpPr>
        <p:spPr bwMode="auto">
          <a:xfrm>
            <a:off x="2590800" y="1340768"/>
            <a:ext cx="3962400" cy="338554"/>
          </a:xfrm>
          <a:prstGeom prst="rect">
            <a:avLst/>
          </a:prstGeom>
          <a:noFill/>
          <a:ln w="9525">
            <a:noFill/>
            <a:miter lim="800000"/>
            <a:headEnd/>
            <a:tailEnd/>
          </a:ln>
          <a:effectLst/>
        </p:spPr>
        <p:txBody>
          <a:bodyPr>
            <a:spAutoFit/>
          </a:bodyPr>
          <a:lstStyle/>
          <a:p>
            <a:r>
              <a:rPr lang="es-ES" sz="1600" dirty="0">
                <a:latin typeface="Arial" charset="0"/>
              </a:rPr>
              <a:t>(</a:t>
            </a:r>
            <a:r>
              <a:rPr lang="es-ES" sz="1600" u="sng" dirty="0">
                <a:latin typeface="Arial" charset="0"/>
              </a:rPr>
              <a:t>Modelo Atómico Nuclear</a:t>
            </a:r>
            <a:r>
              <a:rPr lang="es-ES" sz="1600" dirty="0">
                <a:latin typeface="Arial" charset="0"/>
              </a:rPr>
              <a:t>)</a:t>
            </a:r>
            <a:endParaRPr lang="es-ES" sz="1600" u="sng" dirty="0">
              <a:latin typeface="Arial" charset="0"/>
            </a:endParaRPr>
          </a:p>
        </p:txBody>
      </p:sp>
      <p:sp>
        <p:nvSpPr>
          <p:cNvPr id="144387" name="Rectangle 3"/>
          <p:cNvSpPr>
            <a:spLocks noChangeArrowheads="1"/>
          </p:cNvSpPr>
          <p:nvPr/>
        </p:nvSpPr>
        <p:spPr bwMode="auto">
          <a:xfrm>
            <a:off x="685800" y="1772816"/>
            <a:ext cx="7772400" cy="1323439"/>
          </a:xfrm>
          <a:prstGeom prst="rect">
            <a:avLst/>
          </a:prstGeom>
          <a:noFill/>
          <a:ln w="9525">
            <a:noFill/>
            <a:miter lim="800000"/>
            <a:headEnd/>
            <a:tailEnd/>
          </a:ln>
          <a:effectLst/>
        </p:spPr>
        <p:txBody>
          <a:bodyPr>
            <a:spAutoFit/>
            <a:flatTx/>
          </a:bodyPr>
          <a:lstStyle/>
          <a:p>
            <a:pPr algn="just"/>
            <a:r>
              <a:rPr lang="es-ES_tradnl" sz="1600" dirty="0">
                <a:latin typeface="Arial" charset="0"/>
                <a:cs typeface="Arial" charset="0"/>
              </a:rPr>
              <a:t>En 1911, Rutherford propuso que la mayor parte del átomo era espacio vacío en el cual se movían los electrones y que la carga positiva estaba concentrada en el centro del átomo en una pequeña región a la cual denominó </a:t>
            </a:r>
            <a:r>
              <a:rPr lang="es-ES_tradnl" sz="1600" b="1" i="1" dirty="0">
                <a:latin typeface="Arial" charset="0"/>
                <a:cs typeface="Arial" charset="0"/>
              </a:rPr>
              <a:t>núcleo atómico</a:t>
            </a:r>
            <a:r>
              <a:rPr lang="es-ES_tradnl" sz="1600" dirty="0">
                <a:latin typeface="Arial" charset="0"/>
                <a:cs typeface="Arial" charset="0"/>
              </a:rPr>
              <a:t>. Solo una región así, podía ser lo bastante densa y con una carga tan alta para repeler a una partícula alfa.</a:t>
            </a:r>
            <a:endParaRPr lang="es-ES" sz="1600" dirty="0">
              <a:latin typeface="Arial" charset="0"/>
            </a:endParaRPr>
          </a:p>
        </p:txBody>
      </p:sp>
      <p:grpSp>
        <p:nvGrpSpPr>
          <p:cNvPr id="144388" name="Group 4"/>
          <p:cNvGrpSpPr>
            <a:grpSpLocks/>
          </p:cNvGrpSpPr>
          <p:nvPr/>
        </p:nvGrpSpPr>
        <p:grpSpPr bwMode="auto">
          <a:xfrm>
            <a:off x="3581400" y="3657600"/>
            <a:ext cx="1954213" cy="1776413"/>
            <a:chOff x="2256" y="2016"/>
            <a:chExt cx="1231" cy="1119"/>
          </a:xfrm>
        </p:grpSpPr>
        <p:sp>
          <p:nvSpPr>
            <p:cNvPr id="144389" name="Oval 5"/>
            <p:cNvSpPr>
              <a:spLocks noChangeAspect="1" noChangeArrowheads="1"/>
            </p:cNvSpPr>
            <p:nvPr/>
          </p:nvSpPr>
          <p:spPr bwMode="auto">
            <a:xfrm>
              <a:off x="2496" y="2016"/>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4390" name="Oval 6"/>
            <p:cNvSpPr>
              <a:spLocks noChangeAspect="1" noChangeArrowheads="1"/>
            </p:cNvSpPr>
            <p:nvPr/>
          </p:nvSpPr>
          <p:spPr bwMode="auto">
            <a:xfrm>
              <a:off x="3216" y="2016"/>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4391" name="Oval 7"/>
            <p:cNvSpPr>
              <a:spLocks noChangeAspect="1" noChangeArrowheads="1"/>
            </p:cNvSpPr>
            <p:nvPr/>
          </p:nvSpPr>
          <p:spPr bwMode="auto">
            <a:xfrm>
              <a:off x="2855" y="2352"/>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4392" name="Oval 8"/>
            <p:cNvSpPr>
              <a:spLocks noChangeAspect="1" noChangeArrowheads="1"/>
            </p:cNvSpPr>
            <p:nvPr/>
          </p:nvSpPr>
          <p:spPr bwMode="auto">
            <a:xfrm>
              <a:off x="2256" y="2592"/>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4393" name="Oval 9"/>
            <p:cNvSpPr>
              <a:spLocks noChangeAspect="1" noChangeArrowheads="1"/>
            </p:cNvSpPr>
            <p:nvPr/>
          </p:nvSpPr>
          <p:spPr bwMode="auto">
            <a:xfrm>
              <a:off x="3471" y="2473"/>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4394" name="Oval 10"/>
            <p:cNvSpPr>
              <a:spLocks noChangeAspect="1" noChangeArrowheads="1"/>
            </p:cNvSpPr>
            <p:nvPr/>
          </p:nvSpPr>
          <p:spPr bwMode="auto">
            <a:xfrm>
              <a:off x="2928" y="2784"/>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4395" name="Oval 11"/>
            <p:cNvSpPr>
              <a:spLocks noChangeAspect="1" noChangeArrowheads="1"/>
            </p:cNvSpPr>
            <p:nvPr/>
          </p:nvSpPr>
          <p:spPr bwMode="auto">
            <a:xfrm>
              <a:off x="3312" y="3072"/>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sp>
          <p:nvSpPr>
            <p:cNvPr id="144396" name="Oval 12"/>
            <p:cNvSpPr>
              <a:spLocks noChangeAspect="1" noChangeArrowheads="1"/>
            </p:cNvSpPr>
            <p:nvPr/>
          </p:nvSpPr>
          <p:spPr bwMode="auto">
            <a:xfrm>
              <a:off x="2592" y="3120"/>
              <a:ext cx="16" cy="15"/>
            </a:xfrm>
            <a:prstGeom prst="ellipse">
              <a:avLst/>
            </a:prstGeom>
            <a:solidFill>
              <a:schemeClr val="tx1"/>
            </a:solidFill>
            <a:ln w="9525">
              <a:solidFill>
                <a:schemeClr val="tx1"/>
              </a:solidFill>
              <a:round/>
              <a:headEnd/>
              <a:tailEnd/>
            </a:ln>
            <a:effectLst/>
          </p:spPr>
          <p:txBody>
            <a:bodyPr wrap="none" anchor="ctr"/>
            <a:lstStyle/>
            <a:p>
              <a:endParaRPr lang="es-MX"/>
            </a:p>
          </p:txBody>
        </p:sp>
      </p:grpSp>
      <p:sp>
        <p:nvSpPr>
          <p:cNvPr id="144397" name="Oval 13"/>
          <p:cNvSpPr>
            <a:spLocks noChangeArrowheads="1"/>
          </p:cNvSpPr>
          <p:nvPr/>
        </p:nvSpPr>
        <p:spPr bwMode="auto">
          <a:xfrm>
            <a:off x="3390900" y="3429000"/>
            <a:ext cx="2362200" cy="2286000"/>
          </a:xfrm>
          <a:prstGeom prst="ellipse">
            <a:avLst/>
          </a:prstGeom>
          <a:noFill/>
          <a:ln w="9525">
            <a:solidFill>
              <a:schemeClr val="accent2"/>
            </a:solidFill>
            <a:prstDash val="dash"/>
            <a:round/>
            <a:headEnd/>
            <a:tailEnd/>
          </a:ln>
          <a:effectLst/>
        </p:spPr>
        <p:txBody>
          <a:bodyPr wrap="none" anchor="ctr"/>
          <a:lstStyle/>
          <a:p>
            <a:endParaRPr lang="es-MX"/>
          </a:p>
        </p:txBody>
      </p:sp>
      <p:sp>
        <p:nvSpPr>
          <p:cNvPr id="15"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a:solidFill>
                  <a:srgbClr val="000099"/>
                </a:solidFill>
                <a:latin typeface="Arial" charset="0"/>
              </a:rPr>
              <a:t>Modelo atómico de E. Rutherford</a:t>
            </a:r>
            <a:endParaRPr lang="es-ES" sz="1800" b="1" u="sng"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43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44386"/>
                                        </p:tgtEl>
                                        <p:attrNameLst>
                                          <p:attrName>style.visibility</p:attrName>
                                        </p:attrNameLst>
                                      </p:cBhvr>
                                      <p:to>
                                        <p:strVal val="visible"/>
                                      </p:to>
                                    </p:set>
                                    <p:animEffect transition="in" filter="dissolve">
                                      <p:cBhvr>
                                        <p:cTn id="11" dur="500"/>
                                        <p:tgtEl>
                                          <p:spTgt spid="144386"/>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44388"/>
                                        </p:tgtEl>
                                        <p:attrNameLst>
                                          <p:attrName>style.visibility</p:attrName>
                                        </p:attrNameLst>
                                      </p:cBhvr>
                                      <p:to>
                                        <p:strVal val="visible"/>
                                      </p:to>
                                    </p:set>
                                    <p:animEffect transition="in" filter="dissolve">
                                      <p:cBhvr>
                                        <p:cTn id="16" dur="500"/>
                                        <p:tgtEl>
                                          <p:spTgt spid="144388"/>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44397"/>
                                        </p:tgtEl>
                                        <p:attrNameLst>
                                          <p:attrName>style.visibility</p:attrName>
                                        </p:attrNameLst>
                                      </p:cBhvr>
                                      <p:to>
                                        <p:strVal val="visible"/>
                                      </p:to>
                                    </p:set>
                                    <p:animEffect transition="in" filter="dissolve">
                                      <p:cBhvr>
                                        <p:cTn id="21" dur="500"/>
                                        <p:tgtEl>
                                          <p:spTgt spid="144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nimBg="1" autoUpdateAnimBg="0"/>
      <p:bldP spid="144398" grpId="0" autoUpdateAnimBg="0"/>
      <p:bldP spid="14439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5410" name="Picture 2" descr="chang10"/>
          <p:cNvPicPr>
            <a:picLocks noChangeAspect="1" noChangeArrowheads="1"/>
          </p:cNvPicPr>
          <p:nvPr/>
        </p:nvPicPr>
        <p:blipFill>
          <a:blip r:embed="rId2"/>
          <a:srcRect/>
          <a:stretch>
            <a:fillRect/>
          </a:stretch>
        </p:blipFill>
        <p:spPr bwMode="auto">
          <a:xfrm>
            <a:off x="85725" y="1676400"/>
            <a:ext cx="8972550" cy="4095750"/>
          </a:xfrm>
          <a:prstGeom prst="rect">
            <a:avLst/>
          </a:prstGeom>
          <a:noFill/>
        </p:spPr>
      </p:pic>
      <p:pic>
        <p:nvPicPr>
          <p:cNvPr id="145411" name="Picture 3" descr="electroquimica7"/>
          <p:cNvPicPr>
            <a:picLocks noChangeAspect="1" noChangeArrowheads="1"/>
          </p:cNvPicPr>
          <p:nvPr/>
        </p:nvPicPr>
        <p:blipFill>
          <a:blip r:embed="rId3"/>
          <a:srcRect/>
          <a:stretch>
            <a:fillRect/>
          </a:stretch>
        </p:blipFill>
        <p:spPr bwMode="auto">
          <a:xfrm>
            <a:off x="539750" y="5516563"/>
            <a:ext cx="2743200" cy="223837"/>
          </a:xfrm>
          <a:prstGeom prst="rect">
            <a:avLst/>
          </a:prstGeom>
          <a:noFill/>
        </p:spPr>
      </p:pic>
      <p:sp>
        <p:nvSpPr>
          <p:cNvPr id="4"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a:solidFill>
                  <a:srgbClr val="000099"/>
                </a:solidFill>
                <a:latin typeface="Arial" charset="0"/>
              </a:rPr>
              <a:t>Modelo atómico de E. Rutherford</a:t>
            </a:r>
            <a:endParaRPr lang="es-ES" sz="1800" b="1" u="sng" dirty="0">
              <a:solidFill>
                <a:srgbClr val="000099"/>
              </a:solidFill>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Text Box 3"/>
          <p:cNvSpPr txBox="1">
            <a:spLocks noChangeArrowheads="1"/>
          </p:cNvSpPr>
          <p:nvPr/>
        </p:nvSpPr>
        <p:spPr bwMode="auto">
          <a:xfrm>
            <a:off x="2362200" y="1752600"/>
            <a:ext cx="4419600" cy="369332"/>
          </a:xfrm>
          <a:prstGeom prst="rect">
            <a:avLst/>
          </a:prstGeom>
          <a:noFill/>
          <a:ln w="9525">
            <a:noFill/>
            <a:miter lim="800000"/>
            <a:headEnd/>
            <a:tailEnd/>
          </a:ln>
          <a:effectLst/>
        </p:spPr>
        <p:txBody>
          <a:bodyPr>
            <a:spAutoFit/>
          </a:bodyPr>
          <a:lstStyle/>
          <a:p>
            <a:pPr>
              <a:spcBef>
                <a:spcPct val="20000"/>
              </a:spcBef>
            </a:pPr>
            <a:r>
              <a:rPr lang="es-ES" sz="1800" dirty="0">
                <a:latin typeface="Arial" charset="0"/>
              </a:rPr>
              <a:t>Falla</a:t>
            </a:r>
            <a:endParaRPr lang="es-ES" sz="1800" u="sng" dirty="0">
              <a:latin typeface="Arial" charset="0"/>
            </a:endParaRPr>
          </a:p>
        </p:txBody>
      </p:sp>
      <p:sp>
        <p:nvSpPr>
          <p:cNvPr id="146436" name="Text Box 4"/>
          <p:cNvSpPr txBox="1">
            <a:spLocks noChangeArrowheads="1"/>
          </p:cNvSpPr>
          <p:nvPr/>
        </p:nvSpPr>
        <p:spPr bwMode="auto">
          <a:xfrm>
            <a:off x="476250" y="2894013"/>
            <a:ext cx="8191500" cy="923330"/>
          </a:xfrm>
          <a:prstGeom prst="rect">
            <a:avLst/>
          </a:prstGeom>
          <a:noFill/>
          <a:ln w="9525">
            <a:noFill/>
            <a:miter lim="800000"/>
            <a:headEnd/>
            <a:tailEnd/>
          </a:ln>
          <a:effectLst/>
        </p:spPr>
        <p:txBody>
          <a:bodyPr>
            <a:spAutoFit/>
            <a:flatTx/>
          </a:bodyPr>
          <a:lstStyle/>
          <a:p>
            <a:pPr marL="190500" indent="-190500" algn="just" eaLnBrk="0" hangingPunct="0">
              <a:buClr>
                <a:schemeClr val="tx1"/>
              </a:buClr>
              <a:buSzPts val="2400"/>
              <a:buFont typeface="Arial" charset="0"/>
              <a:buChar char="•"/>
            </a:pPr>
            <a:r>
              <a:rPr lang="es-ES_tradnl" sz="1800" dirty="0">
                <a:latin typeface="Arial" charset="0"/>
              </a:rPr>
              <a:t>De acuerdo a la física clásica, los electrones que se mueven alrededor del núcleo deberían perder energía constantemente, en forma de energía radiante, hasta colapsar con el núcleo.</a:t>
            </a:r>
            <a:endParaRPr lang="es-ES" sz="1800" dirty="0">
              <a:latin typeface="Arial" charset="0"/>
            </a:endParaRPr>
          </a:p>
        </p:txBody>
      </p:sp>
      <p:sp>
        <p:nvSpPr>
          <p:cNvPr id="5" name="Text Box 72"/>
          <p:cNvSpPr txBox="1">
            <a:spLocks noChangeArrowheads="1"/>
          </p:cNvSpPr>
          <p:nvPr/>
        </p:nvSpPr>
        <p:spPr bwMode="auto">
          <a:xfrm>
            <a:off x="2590800" y="765175"/>
            <a:ext cx="3962400" cy="369332"/>
          </a:xfrm>
          <a:prstGeom prst="rect">
            <a:avLst/>
          </a:prstGeom>
          <a:noFill/>
          <a:ln w="9525">
            <a:noFill/>
            <a:miter lim="800000"/>
            <a:headEnd/>
            <a:tailEnd/>
          </a:ln>
          <a:effectLst/>
        </p:spPr>
        <p:txBody>
          <a:bodyPr>
            <a:spAutoFit/>
          </a:bodyPr>
          <a:lstStyle/>
          <a:p>
            <a:pPr>
              <a:spcBef>
                <a:spcPct val="50000"/>
              </a:spcBef>
            </a:pPr>
            <a:r>
              <a:rPr lang="es-ES" sz="1800" b="1" dirty="0">
                <a:solidFill>
                  <a:srgbClr val="000099"/>
                </a:solidFill>
                <a:latin typeface="Arial" charset="0"/>
              </a:rPr>
              <a:t>Modelo atómico de E. Rutherford</a:t>
            </a:r>
            <a:endParaRPr lang="es-ES" sz="1800" b="1" u="sng" dirty="0">
              <a:solidFill>
                <a:srgbClr val="00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464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64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autoUpdateAnimBg="0"/>
      <p:bldP spid="146436" grpId="0" autoUpdateAnimBg="0"/>
    </p:bldLst>
  </p:timing>
</p:sld>
</file>

<file path=ppt/theme/theme1.xml><?xml version="1.0" encoding="utf-8"?>
<a:theme xmlns:a="http://schemas.openxmlformats.org/drawingml/2006/main" name="Ingeniería3">
  <a:themeElements>
    <a:clrScheme name="">
      <a:dk1>
        <a:srgbClr val="000000"/>
      </a:dk1>
      <a:lt1>
        <a:srgbClr val="FFFFFF"/>
      </a:lt1>
      <a:dk2>
        <a:srgbClr val="000000"/>
      </a:dk2>
      <a:lt2>
        <a:srgbClr val="B2B2B2"/>
      </a:lt2>
      <a:accent1>
        <a:srgbClr val="00CC99"/>
      </a:accent1>
      <a:accent2>
        <a:srgbClr val="3333CC"/>
      </a:accent2>
      <a:accent3>
        <a:srgbClr val="FFFFFF"/>
      </a:accent3>
      <a:accent4>
        <a:srgbClr val="000000"/>
      </a:accent4>
      <a:accent5>
        <a:srgbClr val="AAE2CA"/>
      </a:accent5>
      <a:accent6>
        <a:srgbClr val="2D2DB9"/>
      </a:accent6>
      <a:hlink>
        <a:srgbClr val="000066"/>
      </a:hlink>
      <a:folHlink>
        <a:srgbClr val="000066"/>
      </a:folHlink>
    </a:clrScheme>
    <a:fontScheme name="Ingeniería3">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CC00">
                <a:gamma/>
                <a:shade val="46275"/>
                <a:invGamma/>
              </a:srgbClr>
            </a:gs>
            <a:gs pos="50000">
              <a:srgbClr val="FFCC00"/>
            </a:gs>
            <a:gs pos="100000">
              <a:srgbClr val="FFCC00">
                <a:gamma/>
                <a:shade val="46275"/>
                <a:invGamma/>
              </a:srgbClr>
            </a:gs>
          </a:gsLst>
          <a:lin ang="0" scaled="1"/>
        </a:gradFill>
        <a:ln w="9525" cap="flat" cmpd="sng" algn="ctr">
          <a:noFill/>
          <a:prstDash val="solid"/>
          <a:round/>
          <a:headEnd type="none" w="med" len="med"/>
          <a:tailEnd type="none" w="med" len="med"/>
        </a:ln>
        <a:effectLst/>
        <a:scene3d>
          <a:camera prst="legacyPerspectiveFront">
            <a:rot lat="900000" lon="900000" rev="0"/>
          </a:camera>
          <a:lightRig rig="legacyFlat4" dir="b"/>
        </a:scene3d>
        <a:sp3d extrusionH="239700" prstMaterial="legacyMatte">
          <a:bevelT w="13500" h="13500" prst="angle"/>
          <a:bevelB w="13500" h="13500" prst="angle"/>
          <a:extrusionClr>
            <a:srgbClr val="FFCC00"/>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gradFill rotWithShape="0">
          <a:gsLst>
            <a:gs pos="0">
              <a:srgbClr val="FFCC00">
                <a:gamma/>
                <a:shade val="46275"/>
                <a:invGamma/>
              </a:srgbClr>
            </a:gs>
            <a:gs pos="50000">
              <a:srgbClr val="FFCC00"/>
            </a:gs>
            <a:gs pos="100000">
              <a:srgbClr val="FFCC00">
                <a:gamma/>
                <a:shade val="46275"/>
                <a:invGamma/>
              </a:srgbClr>
            </a:gs>
          </a:gsLst>
          <a:lin ang="0" scaled="1"/>
        </a:gradFill>
        <a:ln w="9525" cap="flat" cmpd="sng" algn="ctr">
          <a:noFill/>
          <a:prstDash val="solid"/>
          <a:round/>
          <a:headEnd type="none" w="med" len="med"/>
          <a:tailEnd type="none" w="med" len="med"/>
        </a:ln>
        <a:effectLst/>
        <a:scene3d>
          <a:camera prst="legacyPerspectiveFront">
            <a:rot lat="900000" lon="900000" rev="0"/>
          </a:camera>
          <a:lightRig rig="legacyFlat4" dir="b"/>
        </a:scene3d>
        <a:sp3d extrusionH="239700" prstMaterial="legacyMatte">
          <a:bevelT w="13500" h="13500" prst="angle"/>
          <a:bevelB w="13500" h="13500" prst="angle"/>
          <a:extrusionClr>
            <a:srgbClr val="FFCC00"/>
          </a:extrusionClr>
        </a:sp3d>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geniería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geniería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geniería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geniería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geniería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geniería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geniería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C:\Documents and Settings\Alfredo\Datos de programa\Microsoft\Plantillas\Ingeniería3.pot</Template>
  <TotalTime>4250</TotalTime>
  <Words>675</Words>
  <Application>Microsoft Office PowerPoint</Application>
  <PresentationFormat>Presentación en pantalla (4:3)</PresentationFormat>
  <Paragraphs>71</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Arial Black</vt:lpstr>
      <vt:lpstr>Times New Roman</vt:lpstr>
      <vt:lpstr>Ingeniería3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Alfredo Velásquez Márquez</dc:creator>
  <cp:lastModifiedBy>Alfredo Velásquez M.</cp:lastModifiedBy>
  <cp:revision>148</cp:revision>
  <dcterms:created xsi:type="dcterms:W3CDTF">2005-07-23T04:28:49Z</dcterms:created>
  <dcterms:modified xsi:type="dcterms:W3CDTF">2019-08-26T22:40:38Z</dcterms:modified>
</cp:coreProperties>
</file>