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06" r:id="rId4"/>
    <p:sldId id="309" r:id="rId5"/>
    <p:sldId id="308" r:id="rId6"/>
    <p:sldId id="307" r:id="rId7"/>
    <p:sldId id="310" r:id="rId8"/>
    <p:sldId id="311" r:id="rId9"/>
    <p:sldId id="304" r:id="rId10"/>
    <p:sldId id="312" r:id="rId11"/>
    <p:sldId id="303" r:id="rId12"/>
    <p:sldId id="313" r:id="rId13"/>
    <p:sldId id="314" r:id="rId14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kjaXCF8c7z3TdnX0At9tA==" hashData="24K4vmuk9xaWLmTJx7DwV5ZF1Yg="/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AFAF0"/>
    <a:srgbClr val="FAFAE6"/>
    <a:srgbClr val="000099"/>
    <a:srgbClr val="000066"/>
    <a:srgbClr val="0000CC"/>
    <a:srgbClr val="FAFAD2"/>
    <a:srgbClr val="66FF33"/>
    <a:srgbClr val="9999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 autoAdjust="0"/>
    <p:restoredTop sz="94664" autoAdjust="0"/>
  </p:normalViewPr>
  <p:slideViewPr>
    <p:cSldViewPr showGuides="1">
      <p:cViewPr varScale="1">
        <p:scale>
          <a:sx n="71" d="100"/>
          <a:sy n="71" d="100"/>
        </p:scale>
        <p:origin x="1272" y="6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D7B8A-AA54-474D-AAB4-1F9AF997FA9A}" type="datetimeFigureOut">
              <a:rPr lang="es-ES" smtClean="0"/>
              <a:pPr/>
              <a:t>26/08/2019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7096-D66E-4C83-8C9E-D749AC2D9EC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85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7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20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54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79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91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832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96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58BD05B9-4C08-4358-9DD4-23E20F5A46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xmlns="" id="{7533EED9-E7A3-4425-8568-4F2589A811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xmlns="" id="{3FFC821B-CF86-4AE1-A6B6-2E9278DCF5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6DCDD934-CC8A-44F3-B12A-1EAE5670EC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910C8135-DA03-4280-9230-402E6C46C18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C11883A0-FF22-445D-B8D4-0A2757F134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xmlns="" id="{9D7EADF4-9799-473A-AAA1-24F6DDACD3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8596" y="2813954"/>
            <a:ext cx="8286808" cy="16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s-E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ESPECTROS  ELECTROMAGNÉTICOS</a:t>
            </a:r>
          </a:p>
          <a:p>
            <a:pPr>
              <a:lnSpc>
                <a:spcPct val="140000"/>
              </a:lnSpc>
            </a:pPr>
            <a:endParaRPr lang="es-ES" sz="1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es-E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TEORÍA  CUÁNTICA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2987824" y="558924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MX" sz="1400" b="1" i="1" dirty="0">
                <a:solidFill>
                  <a:srgbClr val="000066"/>
                </a:solidFill>
              </a:rPr>
              <a:t>M. C. Q.  Alfredo Velásquez Márquez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Ecuación de </a:t>
            </a:r>
            <a:r>
              <a:rPr lang="es-ES" sz="1800" b="1" dirty="0" err="1">
                <a:solidFill>
                  <a:srgbClr val="000099"/>
                </a:solidFill>
                <a:latin typeface="Arial" charset="0"/>
              </a:rPr>
              <a:t>Rydberg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El átomo de hidrógeno no solo emite o absorbe ondas electromagnéticas en la región visible del espectro; sino que, también lo hace en otras regiones.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714348" y="357187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En 1888, Johannes </a:t>
            </a:r>
            <a:r>
              <a:rPr lang="es-ES" sz="1600" dirty="0" err="1">
                <a:solidFill>
                  <a:srgbClr val="0000CC"/>
                </a:solidFill>
                <a:latin typeface="Arial" charset="0"/>
              </a:rPr>
              <a:t>Rydberg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propuso una ecuación que relaciona todas las líneas del átomo de hidrógeno en las diferentes regiones del espectro.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1428728" y="4568222"/>
            <a:ext cx="1629839" cy="634586"/>
            <a:chOff x="1428728" y="4568222"/>
            <a:chExt cx="1629839" cy="634586"/>
          </a:xfrm>
        </p:grpSpPr>
        <p:sp>
          <p:nvSpPr>
            <p:cNvPr id="14" name="13 CuadroTexto"/>
            <p:cNvSpPr txBox="1"/>
            <p:nvPr/>
          </p:nvSpPr>
          <p:spPr>
            <a:xfrm>
              <a:off x="1588257" y="4700090"/>
              <a:ext cx="713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R</a:t>
              </a:r>
              <a:r>
                <a:rPr lang="es-MX" sz="1800" baseline="-25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es-ES" sz="1800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428728" y="457763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434553" y="48126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Symbol" pitchFamily="18" charset="2"/>
                  <a:cs typeface="Arial" pitchFamily="34" charset="0"/>
                </a:rPr>
                <a:t>l</a:t>
              </a:r>
              <a:endParaRPr lang="es-ES" sz="1800" dirty="0">
                <a:solidFill>
                  <a:srgbClr val="0000CC"/>
                </a:solidFill>
                <a:latin typeface="Symbol" pitchFamily="18" charset="2"/>
                <a:cs typeface="Arial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 bwMode="auto">
            <a:xfrm>
              <a:off x="1514593" y="4885960"/>
              <a:ext cx="142876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16 Corchetes"/>
            <p:cNvSpPr/>
            <p:nvPr/>
          </p:nvSpPr>
          <p:spPr bwMode="auto">
            <a:xfrm>
              <a:off x="2230495" y="4648108"/>
              <a:ext cx="810435" cy="500066"/>
            </a:xfrm>
            <a:prstGeom prst="bracketPair">
              <a:avLst/>
            </a:prstGeom>
            <a:noFill/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40882" y="456822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2282477" y="4883227"/>
              <a:ext cx="216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18 CuadroTexto"/>
            <p:cNvSpPr txBox="1"/>
            <p:nvPr/>
          </p:nvSpPr>
          <p:spPr>
            <a:xfrm>
              <a:off x="2687293" y="457131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20 Conector recto"/>
            <p:cNvCxnSpPr/>
            <p:nvPr/>
          </p:nvCxnSpPr>
          <p:spPr bwMode="auto">
            <a:xfrm>
              <a:off x="2739893" y="4885220"/>
              <a:ext cx="216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17 Conector recto"/>
            <p:cNvCxnSpPr/>
            <p:nvPr/>
          </p:nvCxnSpPr>
          <p:spPr bwMode="auto">
            <a:xfrm>
              <a:off x="2558501" y="4883227"/>
              <a:ext cx="108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22 CuadroTexto"/>
            <p:cNvSpPr txBox="1"/>
            <p:nvPr/>
          </p:nvSpPr>
          <p:spPr>
            <a:xfrm>
              <a:off x="2201311" y="4818646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s-MX" sz="1200" baseline="62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1200" baseline="6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2324592" y="4985512"/>
              <a:ext cx="2423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800" dirty="0">
                <a:solidFill>
                  <a:srgbClr val="0000CC"/>
                </a:solidFill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687908" y="4818646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s-MX" sz="1200" baseline="620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1200" baseline="6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2816192" y="4987364"/>
              <a:ext cx="2423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8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800" dirty="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33" name="3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85037"/>
              </p:ext>
            </p:extLst>
          </p:nvPr>
        </p:nvGraphicFramePr>
        <p:xfrm>
          <a:off x="4214810" y="4214818"/>
          <a:ext cx="3143272" cy="1928826"/>
        </p:xfrm>
        <a:graphic>
          <a:graphicData uri="http://schemas.openxmlformats.org/drawingml/2006/table">
            <a:tbl>
              <a:tblPr/>
              <a:tblGrid>
                <a:gridCol w="1047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3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Serie: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s-ES_tradnl" sz="1400" b="1" i="0" baseline="-2500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400" b="1" i="0" baseline="-2500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Lyman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2, 3, 4, 5,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Balmer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3, 4, 5, 6,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Paschen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4, 5, 6, 7,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Brackett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5, 6, 7, 8,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Pfund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6, 7, 8, 9,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4" name="33 CuadroTexto"/>
          <p:cNvSpPr txBox="1"/>
          <p:nvPr/>
        </p:nvSpPr>
        <p:spPr>
          <a:xfrm>
            <a:off x="785082" y="5417122"/>
            <a:ext cx="285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s-MX" sz="1800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s-MX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1.09737x10</a:t>
            </a:r>
            <a:r>
              <a:rPr lang="es-MX" sz="1800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s-MX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[m</a:t>
            </a:r>
            <a:r>
              <a:rPr lang="es-MX" sz="1800" baseline="30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s-MX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800" baseline="-25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xmlns="" id="{C0A162BF-BBD4-4EDF-A98C-8FD17B7394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9" y="2128133"/>
            <a:ext cx="8052842" cy="1069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5781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Teoría cuántica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Una onda es una perturbación que se propaga a través del espacio y que transporta energía.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1957369" y="3200398"/>
            <a:ext cx="5248312" cy="1300172"/>
            <a:chOff x="2000232" y="2957509"/>
            <a:chExt cx="5248312" cy="1300172"/>
          </a:xfrm>
        </p:grpSpPr>
        <p:sp>
          <p:nvSpPr>
            <p:cNvPr id="22" name="21 Forma libre"/>
            <p:cNvSpPr/>
            <p:nvPr/>
          </p:nvSpPr>
          <p:spPr bwMode="auto">
            <a:xfrm>
              <a:off x="2075290" y="3143249"/>
              <a:ext cx="5064981" cy="944588"/>
            </a:xfrm>
            <a:custGeom>
              <a:avLst/>
              <a:gdLst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10" fmla="*/ 5064981 w 5064981"/>
                <a:gd name="connsiteY10" fmla="*/ 0 h 930303"/>
                <a:gd name="connsiteX0" fmla="*/ 0 w 5110704"/>
                <a:gd name="connsiteY0" fmla="*/ 1096992 h 1096992"/>
                <a:gd name="connsiteX1" fmla="*/ 556592 w 5110704"/>
                <a:gd name="connsiteY1" fmla="*/ 166689 h 1096992"/>
                <a:gd name="connsiteX2" fmla="*/ 1121134 w 5110704"/>
                <a:gd name="connsiteY2" fmla="*/ 1096992 h 1096992"/>
                <a:gd name="connsiteX3" fmla="*/ 1685677 w 5110704"/>
                <a:gd name="connsiteY3" fmla="*/ 166689 h 1096992"/>
                <a:gd name="connsiteX4" fmla="*/ 2250220 w 5110704"/>
                <a:gd name="connsiteY4" fmla="*/ 1096992 h 1096992"/>
                <a:gd name="connsiteX5" fmla="*/ 2814762 w 5110704"/>
                <a:gd name="connsiteY5" fmla="*/ 166689 h 1096992"/>
                <a:gd name="connsiteX6" fmla="*/ 3379305 w 5110704"/>
                <a:gd name="connsiteY6" fmla="*/ 1096992 h 1096992"/>
                <a:gd name="connsiteX7" fmla="*/ 3943847 w 5110704"/>
                <a:gd name="connsiteY7" fmla="*/ 166689 h 1096992"/>
                <a:gd name="connsiteX8" fmla="*/ 4508390 w 5110704"/>
                <a:gd name="connsiteY8" fmla="*/ 1096992 h 1096992"/>
                <a:gd name="connsiteX9" fmla="*/ 5064981 w 5110704"/>
                <a:gd name="connsiteY9" fmla="*/ 166689 h 1096992"/>
                <a:gd name="connsiteX10" fmla="*/ 4782726 w 5110704"/>
                <a:gd name="connsiteY10" fmla="*/ 96860 h 1096992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44588"/>
                <a:gd name="connsiteX1" fmla="*/ 556592 w 5064981"/>
                <a:gd name="connsiteY1" fmla="*/ 0 h 944588"/>
                <a:gd name="connsiteX2" fmla="*/ 1121134 w 5064981"/>
                <a:gd name="connsiteY2" fmla="*/ 930303 h 944588"/>
                <a:gd name="connsiteX3" fmla="*/ 1685677 w 5064981"/>
                <a:gd name="connsiteY3" fmla="*/ 0 h 944588"/>
                <a:gd name="connsiteX4" fmla="*/ 2250220 w 5064981"/>
                <a:gd name="connsiteY4" fmla="*/ 930303 h 944588"/>
                <a:gd name="connsiteX5" fmla="*/ 2814762 w 5064981"/>
                <a:gd name="connsiteY5" fmla="*/ 0 h 944588"/>
                <a:gd name="connsiteX6" fmla="*/ 3379305 w 5064981"/>
                <a:gd name="connsiteY6" fmla="*/ 930303 h 944588"/>
                <a:gd name="connsiteX7" fmla="*/ 3943847 w 5064981"/>
                <a:gd name="connsiteY7" fmla="*/ 0 h 944588"/>
                <a:gd name="connsiteX8" fmla="*/ 4508390 w 5064981"/>
                <a:gd name="connsiteY8" fmla="*/ 930303 h 944588"/>
                <a:gd name="connsiteX9" fmla="*/ 5064981 w 5064981"/>
                <a:gd name="connsiteY9" fmla="*/ 0 h 944588"/>
                <a:gd name="connsiteX0" fmla="*/ 0 w 5064981"/>
                <a:gd name="connsiteY0" fmla="*/ 930303 h 944588"/>
                <a:gd name="connsiteX1" fmla="*/ 556592 w 5064981"/>
                <a:gd name="connsiteY1" fmla="*/ 0 h 944588"/>
                <a:gd name="connsiteX2" fmla="*/ 1121134 w 5064981"/>
                <a:gd name="connsiteY2" fmla="*/ 930303 h 944588"/>
                <a:gd name="connsiteX3" fmla="*/ 1685677 w 5064981"/>
                <a:gd name="connsiteY3" fmla="*/ 0 h 944588"/>
                <a:gd name="connsiteX4" fmla="*/ 2250220 w 5064981"/>
                <a:gd name="connsiteY4" fmla="*/ 930303 h 944588"/>
                <a:gd name="connsiteX5" fmla="*/ 2814762 w 5064981"/>
                <a:gd name="connsiteY5" fmla="*/ 0 h 944588"/>
                <a:gd name="connsiteX6" fmla="*/ 3379305 w 5064981"/>
                <a:gd name="connsiteY6" fmla="*/ 930303 h 944588"/>
                <a:gd name="connsiteX7" fmla="*/ 3943847 w 5064981"/>
                <a:gd name="connsiteY7" fmla="*/ 0 h 944588"/>
                <a:gd name="connsiteX8" fmla="*/ 4508390 w 5064981"/>
                <a:gd name="connsiteY8" fmla="*/ 930303 h 944588"/>
                <a:gd name="connsiteX9" fmla="*/ 5064981 w 5064981"/>
                <a:gd name="connsiteY9" fmla="*/ 0 h 94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4981" h="944588">
                  <a:moveTo>
                    <a:pt x="0" y="930303"/>
                  </a:moveTo>
                  <a:cubicBezTo>
                    <a:pt x="184868" y="465151"/>
                    <a:pt x="369736" y="0"/>
                    <a:pt x="556592" y="0"/>
                  </a:cubicBezTo>
                  <a:cubicBezTo>
                    <a:pt x="743448" y="0"/>
                    <a:pt x="932953" y="930303"/>
                    <a:pt x="1121134" y="930303"/>
                  </a:cubicBezTo>
                  <a:cubicBezTo>
                    <a:pt x="1309315" y="930303"/>
                    <a:pt x="1497496" y="0"/>
                    <a:pt x="1685677" y="0"/>
                  </a:cubicBezTo>
                  <a:cubicBezTo>
                    <a:pt x="1873858" y="0"/>
                    <a:pt x="2062039" y="930303"/>
                    <a:pt x="2250220" y="930303"/>
                  </a:cubicBezTo>
                  <a:cubicBezTo>
                    <a:pt x="2438401" y="930303"/>
                    <a:pt x="2626581" y="0"/>
                    <a:pt x="2814762" y="0"/>
                  </a:cubicBezTo>
                  <a:cubicBezTo>
                    <a:pt x="3002943" y="0"/>
                    <a:pt x="3191124" y="930303"/>
                    <a:pt x="3379305" y="930303"/>
                  </a:cubicBezTo>
                  <a:cubicBezTo>
                    <a:pt x="3567486" y="930303"/>
                    <a:pt x="3755666" y="0"/>
                    <a:pt x="3943847" y="0"/>
                  </a:cubicBezTo>
                  <a:cubicBezTo>
                    <a:pt x="4132028" y="0"/>
                    <a:pt x="4321534" y="930303"/>
                    <a:pt x="4508390" y="930303"/>
                  </a:cubicBezTo>
                  <a:cubicBezTo>
                    <a:pt x="4638081" y="944588"/>
                    <a:pt x="4753137" y="699180"/>
                    <a:pt x="5064981" y="0"/>
                  </a:cubicBezTo>
                </a:path>
              </a:pathLst>
            </a:custGeom>
            <a:noFill/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2000232" y="3614739"/>
              <a:ext cx="357190" cy="642942"/>
            </a:xfrm>
            <a:prstGeom prst="rect">
              <a:avLst/>
            </a:prstGeom>
            <a:solidFill>
              <a:srgbClr val="FAFA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 bwMode="auto">
            <a:xfrm>
              <a:off x="6891354" y="2957509"/>
              <a:ext cx="357190" cy="642942"/>
            </a:xfrm>
            <a:prstGeom prst="rect">
              <a:avLst/>
            </a:prstGeom>
            <a:solidFill>
              <a:srgbClr val="FAFA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2224071" y="3063942"/>
            <a:ext cx="1224000" cy="792000"/>
            <a:chOff x="2224071" y="2563876"/>
            <a:chExt cx="1224000" cy="792000"/>
          </a:xfrm>
        </p:grpSpPr>
        <p:cxnSp>
          <p:nvCxnSpPr>
            <p:cNvPr id="28" name="27 Conector recto"/>
            <p:cNvCxnSpPr/>
            <p:nvPr/>
          </p:nvCxnSpPr>
          <p:spPr bwMode="auto">
            <a:xfrm rot="5400000">
              <a:off x="1828071" y="2959876"/>
              <a:ext cx="79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29 Conector recto"/>
            <p:cNvCxnSpPr/>
            <p:nvPr/>
          </p:nvCxnSpPr>
          <p:spPr bwMode="auto">
            <a:xfrm rot="5400000">
              <a:off x="3042516" y="2959876"/>
              <a:ext cx="79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31 Conector recto"/>
            <p:cNvCxnSpPr/>
            <p:nvPr/>
          </p:nvCxnSpPr>
          <p:spPr bwMode="auto">
            <a:xfrm>
              <a:off x="2224071" y="2619369"/>
              <a:ext cx="1224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 Box 1026"/>
          <p:cNvSpPr txBox="1">
            <a:spLocks noChangeArrowheads="1"/>
          </p:cNvSpPr>
          <p:nvPr/>
        </p:nvSpPr>
        <p:spPr bwMode="auto">
          <a:xfrm>
            <a:off x="2769780" y="2928934"/>
            <a:ext cx="184913" cy="318924"/>
          </a:xfrm>
          <a:prstGeom prst="rect">
            <a:avLst/>
          </a:prstGeom>
          <a:solidFill>
            <a:srgbClr val="FAFA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b="1" dirty="0">
                <a:solidFill>
                  <a:srgbClr val="0000CC"/>
                </a:solidFill>
                <a:latin typeface="Symbol" pitchFamily="18" charset="2"/>
              </a:rPr>
              <a:t>l</a:t>
            </a:r>
            <a:endParaRPr lang="es-ES" sz="1600" b="1" u="sng" dirty="0">
              <a:solidFill>
                <a:srgbClr val="0000CC"/>
              </a:solidFill>
              <a:latin typeface="Symbol" pitchFamily="18" charset="2"/>
            </a:endParaRPr>
          </a:p>
        </p:txBody>
      </p:sp>
      <p:sp>
        <p:nvSpPr>
          <p:cNvPr id="37" name="Text Box 1026"/>
          <p:cNvSpPr txBox="1">
            <a:spLocks noChangeArrowheads="1"/>
          </p:cNvSpPr>
          <p:nvPr/>
        </p:nvSpPr>
        <p:spPr bwMode="auto">
          <a:xfrm>
            <a:off x="2786050" y="2538572"/>
            <a:ext cx="130411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026"/>
          <p:cNvSpPr txBox="1">
            <a:spLocks noChangeArrowheads="1"/>
          </p:cNvSpPr>
          <p:nvPr/>
        </p:nvSpPr>
        <p:spPr bwMode="auto">
          <a:xfrm>
            <a:off x="2763608" y="2143116"/>
            <a:ext cx="175295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026"/>
          <p:cNvSpPr txBox="1">
            <a:spLocks noChangeArrowheads="1"/>
          </p:cNvSpPr>
          <p:nvPr/>
        </p:nvSpPr>
        <p:spPr bwMode="auto">
          <a:xfrm>
            <a:off x="3969446" y="2500306"/>
            <a:ext cx="7454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 = </a:t>
            </a:r>
            <a:r>
              <a:rPr lang="es-ES" sz="1600" b="1" dirty="0">
                <a:solidFill>
                  <a:srgbClr val="0000CC"/>
                </a:solidFill>
                <a:latin typeface="Symbol" pitchFamily="18" charset="2"/>
              </a:rPr>
              <a:t>l</a:t>
            </a: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∙f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026"/>
          <p:cNvSpPr txBox="1">
            <a:spLocks noChangeArrowheads="1"/>
          </p:cNvSpPr>
          <p:nvPr/>
        </p:nvSpPr>
        <p:spPr bwMode="auto">
          <a:xfrm>
            <a:off x="5612520" y="2500306"/>
            <a:ext cx="7454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 = </a:t>
            </a:r>
            <a:r>
              <a:rPr lang="es-ES" sz="1600" b="1" dirty="0">
                <a:solidFill>
                  <a:srgbClr val="0000CC"/>
                </a:solidFill>
                <a:latin typeface="Symbol" pitchFamily="18" charset="2"/>
              </a:rPr>
              <a:t>l</a:t>
            </a: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∙f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26"/>
          <p:cNvSpPr txBox="1">
            <a:spLocks noChangeArrowheads="1"/>
          </p:cNvSpPr>
          <p:nvPr/>
        </p:nvSpPr>
        <p:spPr bwMode="auto">
          <a:xfrm>
            <a:off x="1285852" y="4929198"/>
            <a:ext cx="1189997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Max Planck</a:t>
            </a:r>
            <a:endParaRPr lang="es-ES" sz="16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026"/>
          <p:cNvSpPr txBox="1">
            <a:spLocks noChangeArrowheads="1"/>
          </p:cNvSpPr>
          <p:nvPr/>
        </p:nvSpPr>
        <p:spPr bwMode="auto">
          <a:xfrm>
            <a:off x="3090386" y="4967464"/>
            <a:ext cx="6209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  </a:t>
            </a:r>
            <a:r>
              <a:rPr lang="es-MX" sz="1600" dirty="0">
                <a:solidFill>
                  <a:srgbClr val="0000CC"/>
                </a:solidFill>
                <a:latin typeface="Symbol" pitchFamily="18" charset="2"/>
                <a:cs typeface="Arial" pitchFamily="34" charset="0"/>
              </a:rPr>
              <a:t>a </a:t>
            </a: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026"/>
          <p:cNvSpPr txBox="1">
            <a:spLocks noChangeArrowheads="1"/>
          </p:cNvSpPr>
          <p:nvPr/>
        </p:nvSpPr>
        <p:spPr bwMode="auto">
          <a:xfrm>
            <a:off x="4754032" y="4967464"/>
            <a:ext cx="846954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  = h ∙ 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Flecha derecha"/>
          <p:cNvSpPr/>
          <p:nvPr/>
        </p:nvSpPr>
        <p:spPr bwMode="auto">
          <a:xfrm>
            <a:off x="4000496" y="5072074"/>
            <a:ext cx="428628" cy="142876"/>
          </a:xfrm>
          <a:prstGeom prst="rightArrow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50 Grupo"/>
          <p:cNvGrpSpPr/>
          <p:nvPr/>
        </p:nvGrpSpPr>
        <p:grpSpPr>
          <a:xfrm>
            <a:off x="4757460" y="5448481"/>
            <a:ext cx="886377" cy="552287"/>
            <a:chOff x="5043212" y="5524515"/>
            <a:chExt cx="886377" cy="552287"/>
          </a:xfrm>
        </p:grpSpPr>
        <p:sp>
          <p:nvSpPr>
            <p:cNvPr id="46" name="Text Box 1026"/>
            <p:cNvSpPr txBox="1">
              <a:spLocks noChangeArrowheads="1"/>
            </p:cNvSpPr>
            <p:nvPr/>
          </p:nvSpPr>
          <p:spPr bwMode="auto">
            <a:xfrm>
              <a:off x="5043212" y="5643578"/>
              <a:ext cx="444600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E  =</a:t>
              </a:r>
              <a:endParaRPr lang="es-ES" sz="1600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026"/>
            <p:cNvSpPr txBox="1">
              <a:spLocks noChangeArrowheads="1"/>
            </p:cNvSpPr>
            <p:nvPr/>
          </p:nvSpPr>
          <p:spPr bwMode="auto">
            <a:xfrm>
              <a:off x="5467356" y="5524515"/>
              <a:ext cx="462233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 ∙ c</a:t>
              </a:r>
              <a:endParaRPr lang="es-ES" sz="1600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47 Conector recto"/>
            <p:cNvCxnSpPr/>
            <p:nvPr/>
          </p:nvCxnSpPr>
          <p:spPr bwMode="auto">
            <a:xfrm>
              <a:off x="5475301" y="5800742"/>
              <a:ext cx="43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 Box 1026"/>
            <p:cNvSpPr txBox="1">
              <a:spLocks noChangeArrowheads="1"/>
            </p:cNvSpPr>
            <p:nvPr/>
          </p:nvSpPr>
          <p:spPr bwMode="auto">
            <a:xfrm>
              <a:off x="5606016" y="5757878"/>
              <a:ext cx="184913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>
                  <a:solidFill>
                    <a:srgbClr val="0000CC"/>
                  </a:solidFill>
                  <a:latin typeface="Symbol" pitchFamily="18" charset="2"/>
                  <a:cs typeface="Arial" pitchFamily="34" charset="0"/>
                </a:rPr>
                <a:t>l</a:t>
              </a:r>
              <a:endParaRPr lang="es-ES" sz="1600" u="sng" dirty="0">
                <a:solidFill>
                  <a:srgbClr val="0000CC"/>
                </a:solidFill>
                <a:latin typeface="Symbol" pitchFamily="18" charset="2"/>
                <a:cs typeface="Arial" pitchFamily="34" charset="0"/>
              </a:endParaRPr>
            </a:p>
          </p:txBody>
        </p:sp>
      </p:grpSp>
      <p:sp>
        <p:nvSpPr>
          <p:cNvPr id="52" name="51 Rectángulo"/>
          <p:cNvSpPr/>
          <p:nvPr/>
        </p:nvSpPr>
        <p:spPr>
          <a:xfrm>
            <a:off x="4838702" y="5091124"/>
            <a:ext cx="2632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000" dirty="0"/>
          </a:p>
        </p:txBody>
      </p:sp>
      <p:sp>
        <p:nvSpPr>
          <p:cNvPr id="53" name="52 Rectángulo"/>
          <p:cNvSpPr/>
          <p:nvPr/>
        </p:nvSpPr>
        <p:spPr>
          <a:xfrm>
            <a:off x="4838702" y="5686441"/>
            <a:ext cx="2632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000" dirty="0"/>
          </a:p>
        </p:txBody>
      </p:sp>
      <p:sp>
        <p:nvSpPr>
          <p:cNvPr id="54" name="53 Rectángulo"/>
          <p:cNvSpPr/>
          <p:nvPr/>
        </p:nvSpPr>
        <p:spPr>
          <a:xfrm>
            <a:off x="6001027" y="5143512"/>
            <a:ext cx="1357322" cy="52322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s-MX" sz="1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ENERGÍA  DE  UN FOTÓN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 animBg="1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 animBg="1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5781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>
                <a:solidFill>
                  <a:srgbClr val="000099"/>
                </a:solidFill>
                <a:latin typeface="Arial" charset="0"/>
              </a:rPr>
              <a:t>Espectro electromagnético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0" y="2533253"/>
            <a:ext cx="8917240" cy="298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Para ubicar una onda electromagnética en una región del espectro electromagnético, se requiere determinar su longitud de onda, frecuencia o energía; las cuales, pueden estar dadas en diferentes unidades.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3688" y="1715031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Q. Adriana Ramírez González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Ayala</a:t>
            </a:r>
          </a:p>
          <a:p>
            <a:pPr>
              <a:spcBef>
                <a:spcPct val="50000"/>
              </a:spcBef>
            </a:pP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244440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Ondas Electromagnéticas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714348" y="1556792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Las ondas electromagnéticas tienen una componente eléctrica y una magnética.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6" name="5 Imagen" descr="Componentes de la Lu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1575" y="2780928"/>
            <a:ext cx="68008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Luz Blanca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La luz blanca está constituida por ondas electromagnéticas de diferentes longitudes de onda y al pasar a través de un prisma se separan selectivamente.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950962" y="2123736"/>
            <a:ext cx="7221438" cy="404156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912" y="2496664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491880" y="4879136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 descr="Difracc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2428862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827584" y="4758285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Luz blanca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45115" y="2384165"/>
            <a:ext cx="1921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continuo de emisión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n 11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997030" y="3063747"/>
            <a:ext cx="432000" cy="236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Espectro de absorción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Cuando la luz blanca pasa por una zona donde existen átomos de hidrógeno, dichos átomos absorben ciertas ondas electromagnéticas.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>
            <a:spLocks/>
          </p:cNvSpPr>
          <p:nvPr/>
        </p:nvSpPr>
        <p:spPr bwMode="auto">
          <a:xfrm>
            <a:off x="944053" y="2132856"/>
            <a:ext cx="7221600" cy="404196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9624" y="2470571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588356" y="5065439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 descr="Difracc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2406899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899592" y="4849415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Luz blanca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944410" y="2302564"/>
            <a:ext cx="22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2843808" y="4007914"/>
            <a:ext cx="357190" cy="3571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H</a:t>
            </a:r>
            <a:endParaRPr kumimoji="0" lang="es-ES" sz="14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6824439" y="2913460"/>
            <a:ext cx="432000" cy="2361600"/>
            <a:chOff x="6130568" y="407738"/>
            <a:chExt cx="432000" cy="2361600"/>
          </a:xfrm>
        </p:grpSpPr>
        <p:pic>
          <p:nvPicPr>
            <p:cNvPr id="24" name="Imagen 23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30568" y="407738"/>
              <a:ext cx="432000" cy="2361600"/>
            </a:xfrm>
            <a:prstGeom prst="rect">
              <a:avLst/>
            </a:prstGeom>
          </p:spPr>
        </p:pic>
        <p:sp>
          <p:nvSpPr>
            <p:cNvPr id="25" name="Rectángulo 24"/>
            <p:cNvSpPr/>
            <p:nvPr/>
          </p:nvSpPr>
          <p:spPr>
            <a:xfrm>
              <a:off x="6130568" y="538435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6130568" y="1943259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6130568" y="2370368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6130568" y="2570921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9" grpId="0"/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Espectro de emisión 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Cuando la luz emitida por una lámpara de hidrógeno pasa a través de un prisma, solo se observan cuatro líneas en el espectro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043608" y="2132856"/>
            <a:ext cx="7200000" cy="4032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8896" y="2492531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588356" y="4921423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61863" y="5120358"/>
            <a:ext cx="206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Imagen" descr="emis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0646" y="2428859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 rot="3633043">
            <a:off x="1103916" y="4467694"/>
            <a:ext cx="148775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Lámpara de H</a:t>
            </a:r>
            <a:r>
              <a:rPr lang="es-MX" sz="1400" b="1" baseline="-250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ES" sz="1400" b="1" baseline="-25000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1998" y="2760888"/>
            <a:ext cx="428571" cy="23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0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Espectros electromagnéticos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El átomo de hidrógeno presenta un espectro de emisión o de absorción característico.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043608" y="2052770"/>
            <a:ext cx="7253259" cy="368048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59632" y="4817854"/>
            <a:ext cx="1909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continuo de emisión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40114" y="4814840"/>
            <a:ext cx="2112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988386" y="4814840"/>
            <a:ext cx="2112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04592" y="2360630"/>
            <a:ext cx="432000" cy="2361600"/>
          </a:xfrm>
          <a:prstGeom prst="rect">
            <a:avLst/>
          </a:prstGeom>
        </p:spPr>
      </p:pic>
      <p:grpSp>
        <p:nvGrpSpPr>
          <p:cNvPr id="25" name="Grupo 24"/>
          <p:cNvGrpSpPr/>
          <p:nvPr/>
        </p:nvGrpSpPr>
        <p:grpSpPr>
          <a:xfrm>
            <a:off x="4389816" y="2360630"/>
            <a:ext cx="432000" cy="2361600"/>
            <a:chOff x="6130568" y="407738"/>
            <a:chExt cx="432000" cy="2361600"/>
          </a:xfrm>
        </p:grpSpPr>
        <p:pic>
          <p:nvPicPr>
            <p:cNvPr id="26" name="Imagen 25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30568" y="407738"/>
              <a:ext cx="432000" cy="2361600"/>
            </a:xfrm>
            <a:prstGeom prst="rect">
              <a:avLst/>
            </a:prstGeom>
          </p:spPr>
        </p:pic>
        <p:sp>
          <p:nvSpPr>
            <p:cNvPr id="27" name="Rectángulo 26"/>
            <p:cNvSpPr/>
            <p:nvPr/>
          </p:nvSpPr>
          <p:spPr>
            <a:xfrm>
              <a:off x="6130568" y="538435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6130568" y="1943259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6130568" y="2370368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6130568" y="2570921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31" name="Imagen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248" y="2360325"/>
            <a:ext cx="428571" cy="23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0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Espectros electromagnéticos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Cada elemento presenta un espectro de emisión o de absorción característico.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75724" y="1876400"/>
            <a:ext cx="8200732" cy="430374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36512" y="2204864"/>
            <a:ext cx="7653867" cy="671408"/>
            <a:chOff x="827584" y="2636913"/>
            <a:chExt cx="7653867" cy="671408"/>
          </a:xfrm>
        </p:grpSpPr>
        <p:sp>
          <p:nvSpPr>
            <p:cNvPr id="10" name="9 CuadroTexto"/>
            <p:cNvSpPr txBox="1"/>
            <p:nvPr/>
          </p:nvSpPr>
          <p:spPr>
            <a:xfrm>
              <a:off x="827584" y="2786058"/>
              <a:ext cx="2719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litio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8593" y="2636913"/>
              <a:ext cx="4442858" cy="67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13 Grupo"/>
          <p:cNvGrpSpPr/>
          <p:nvPr/>
        </p:nvGrpSpPr>
        <p:grpSpPr>
          <a:xfrm>
            <a:off x="636512" y="3193522"/>
            <a:ext cx="7663401" cy="685448"/>
            <a:chOff x="827584" y="3327983"/>
            <a:chExt cx="7663401" cy="68544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19555" y="3327983"/>
              <a:ext cx="4471430" cy="685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827584" y="3476625"/>
              <a:ext cx="27686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bario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81919" y="4196220"/>
            <a:ext cx="7713237" cy="697970"/>
            <a:chOff x="772991" y="4013432"/>
            <a:chExt cx="7713237" cy="697970"/>
          </a:xfrm>
        </p:grpSpPr>
        <p:sp>
          <p:nvSpPr>
            <p:cNvPr id="24" name="23 CuadroTexto"/>
            <p:cNvSpPr txBox="1"/>
            <p:nvPr/>
          </p:nvSpPr>
          <p:spPr>
            <a:xfrm>
              <a:off x="772991" y="4167192"/>
              <a:ext cx="31919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mercurio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29084" y="4013432"/>
              <a:ext cx="4457144" cy="697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15 Grupo"/>
          <p:cNvGrpSpPr/>
          <p:nvPr/>
        </p:nvGrpSpPr>
        <p:grpSpPr>
          <a:xfrm>
            <a:off x="636512" y="5211440"/>
            <a:ext cx="7663401" cy="665832"/>
            <a:chOff x="827584" y="4711403"/>
            <a:chExt cx="7663401" cy="665832"/>
          </a:xfrm>
        </p:grpSpPr>
        <p:sp>
          <p:nvSpPr>
            <p:cNvPr id="25" name="24 CuadroTexto"/>
            <p:cNvSpPr txBox="1"/>
            <p:nvPr/>
          </p:nvSpPr>
          <p:spPr>
            <a:xfrm>
              <a:off x="827584" y="4857760"/>
              <a:ext cx="27564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neón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9555" y="4711403"/>
              <a:ext cx="4471430" cy="665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Ecuación de </a:t>
            </a:r>
            <a:r>
              <a:rPr lang="es-ES" sz="1800" b="1" dirty="0" err="1">
                <a:solidFill>
                  <a:srgbClr val="000099"/>
                </a:solidFill>
                <a:latin typeface="Arial" charset="0"/>
              </a:rPr>
              <a:t>Balmer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627469" y="1428736"/>
            <a:ext cx="792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Las longitudes de onda de  las líneas de emisión del átomo de hidrógeno, se relacionan mediante la expresión matemática propuesta por Johann </a:t>
            </a:r>
            <a:r>
              <a:rPr lang="es-ES" sz="1600" dirty="0" err="1">
                <a:solidFill>
                  <a:srgbClr val="0000CC"/>
                </a:solidFill>
                <a:latin typeface="Arial" charset="0"/>
              </a:rPr>
              <a:t>Balmer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en 1885.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61962" y="2132856"/>
            <a:ext cx="8286502" cy="395189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4670" y="5273494"/>
            <a:ext cx="200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814168" y="5273494"/>
            <a:ext cx="200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233042" y="2734924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657 [</a:t>
            </a:r>
            <a:r>
              <a:rPr lang="es-MX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233042" y="4125825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486 [</a:t>
            </a:r>
            <a:r>
              <a:rPr lang="es-MX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233042" y="4548259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434 [</a:t>
            </a:r>
            <a:r>
              <a:rPr lang="es-MX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33042" y="4794795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410 [</a:t>
            </a:r>
            <a:r>
              <a:rPr lang="es-MX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086924" y="3256689"/>
            <a:ext cx="1935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Ecuación de </a:t>
            </a:r>
            <a:r>
              <a:rPr lang="es-MX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Balmer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5504960" y="3739418"/>
            <a:ext cx="3099488" cy="697507"/>
            <a:chOff x="5279166" y="3643314"/>
            <a:chExt cx="2463501" cy="697507"/>
          </a:xfrm>
        </p:grpSpPr>
        <p:grpSp>
          <p:nvGrpSpPr>
            <p:cNvPr id="72" name="71 Grupo"/>
            <p:cNvGrpSpPr/>
            <p:nvPr/>
          </p:nvGrpSpPr>
          <p:grpSpPr>
            <a:xfrm>
              <a:off x="5358522" y="3653362"/>
              <a:ext cx="2384145" cy="687459"/>
              <a:chOff x="5214942" y="4897952"/>
              <a:chExt cx="2384145" cy="687459"/>
            </a:xfrm>
          </p:grpSpPr>
          <p:sp>
            <p:nvSpPr>
              <p:cNvPr id="44" name="43 CuadroTexto"/>
              <p:cNvSpPr txBox="1"/>
              <p:nvPr/>
            </p:nvSpPr>
            <p:spPr>
              <a:xfrm>
                <a:off x="5214942" y="5000636"/>
                <a:ext cx="18573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= 1.09678x10</a:t>
                </a:r>
                <a:r>
                  <a:rPr lang="es-MX" sz="1600" baseline="30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s-MX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[m</a:t>
                </a:r>
                <a:r>
                  <a:rPr lang="es-MX" sz="1600" baseline="30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s-MX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]</a:t>
                </a:r>
                <a:endParaRPr lang="es-E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8" name="57 Grupo"/>
              <p:cNvGrpSpPr/>
              <p:nvPr/>
            </p:nvGrpSpPr>
            <p:grpSpPr>
              <a:xfrm>
                <a:off x="6903246" y="4897952"/>
                <a:ext cx="299330" cy="558994"/>
                <a:chOff x="6279298" y="3949162"/>
                <a:chExt cx="299330" cy="558994"/>
              </a:xfrm>
            </p:grpSpPr>
            <p:sp>
              <p:nvSpPr>
                <p:cNvPr id="45" name="44 CuadroTexto"/>
                <p:cNvSpPr txBox="1"/>
                <p:nvPr/>
              </p:nvSpPr>
              <p:spPr>
                <a:xfrm>
                  <a:off x="6280148" y="3949162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45 CuadroTexto"/>
                <p:cNvSpPr txBox="1"/>
                <p:nvPr/>
              </p:nvSpPr>
              <p:spPr>
                <a:xfrm>
                  <a:off x="6279298" y="4169602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2" name="51 Conector recto"/>
                <p:cNvCxnSpPr/>
                <p:nvPr/>
              </p:nvCxnSpPr>
              <p:spPr bwMode="auto">
                <a:xfrm>
                  <a:off x="6357950" y="4214818"/>
                  <a:ext cx="142876" cy="0"/>
                </a:xfrm>
                <a:prstGeom prst="line">
                  <a:avLst/>
                </a:prstGeom>
                <a:gradFill rotWithShape="0">
                  <a:gsLst>
                    <a:gs pos="0">
                      <a:srgbClr val="FFCC00">
                        <a:gamma/>
                        <a:shade val="46275"/>
                        <a:invGamma/>
                      </a:srgbClr>
                    </a:gs>
                    <a:gs pos="5000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9" name="58 Grupo"/>
              <p:cNvGrpSpPr/>
              <p:nvPr/>
            </p:nvGrpSpPr>
            <p:grpSpPr>
              <a:xfrm>
                <a:off x="7225267" y="4901047"/>
                <a:ext cx="373820" cy="558994"/>
                <a:chOff x="6848300" y="4000504"/>
                <a:chExt cx="373820" cy="558994"/>
              </a:xfrm>
            </p:grpSpPr>
            <p:sp>
              <p:nvSpPr>
                <p:cNvPr id="47" name="46 CuadroTexto"/>
                <p:cNvSpPr txBox="1"/>
                <p:nvPr/>
              </p:nvSpPr>
              <p:spPr>
                <a:xfrm>
                  <a:off x="6884067" y="4000504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47 CuadroTexto"/>
                <p:cNvSpPr txBox="1"/>
                <p:nvPr/>
              </p:nvSpPr>
              <p:spPr>
                <a:xfrm>
                  <a:off x="6848300" y="4220944"/>
                  <a:ext cx="37382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n</a:t>
                  </a:r>
                  <a:r>
                    <a:rPr lang="es-MX" sz="1600" baseline="300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es-ES" sz="1600" baseline="30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5" name="54 Conector recto"/>
                <p:cNvCxnSpPr/>
                <p:nvPr/>
              </p:nvCxnSpPr>
              <p:spPr bwMode="auto">
                <a:xfrm>
                  <a:off x="6929454" y="4265058"/>
                  <a:ext cx="216000" cy="0"/>
                </a:xfrm>
                <a:prstGeom prst="line">
                  <a:avLst/>
                </a:prstGeom>
                <a:gradFill rotWithShape="0">
                  <a:gsLst>
                    <a:gs pos="0">
                      <a:srgbClr val="FFCC00">
                        <a:gamma/>
                        <a:shade val="46275"/>
                        <a:invGamma/>
                      </a:srgbClr>
                    </a:gs>
                    <a:gs pos="5000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6" name="55 Corchetes"/>
              <p:cNvSpPr/>
              <p:nvPr/>
            </p:nvSpPr>
            <p:spPr bwMode="auto">
              <a:xfrm>
                <a:off x="6930556" y="4949294"/>
                <a:ext cx="641840" cy="428628"/>
              </a:xfrm>
              <a:prstGeom prst="bracketPair">
                <a:avLst/>
              </a:pr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7" name="56 Conector recto"/>
              <p:cNvCxnSpPr/>
              <p:nvPr/>
            </p:nvCxnSpPr>
            <p:spPr bwMode="auto">
              <a:xfrm>
                <a:off x="7159650" y="5163608"/>
                <a:ext cx="108000" cy="0"/>
              </a:xfrm>
              <a:prstGeom prst="line">
                <a:avLst/>
              </a:prstGeom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62 Grupo"/>
            <p:cNvGrpSpPr/>
            <p:nvPr/>
          </p:nvGrpSpPr>
          <p:grpSpPr>
            <a:xfrm>
              <a:off x="5279166" y="3643314"/>
              <a:ext cx="302702" cy="558994"/>
              <a:chOff x="6850802" y="4000504"/>
              <a:chExt cx="302702" cy="558994"/>
            </a:xfrm>
          </p:grpSpPr>
          <p:sp>
            <p:nvSpPr>
              <p:cNvPr id="66" name="65 CuadroTexto"/>
              <p:cNvSpPr txBox="1"/>
              <p:nvPr/>
            </p:nvSpPr>
            <p:spPr>
              <a:xfrm>
                <a:off x="6850802" y="400050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s-E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66 CuadroTexto"/>
              <p:cNvSpPr txBox="1"/>
              <p:nvPr/>
            </p:nvSpPr>
            <p:spPr>
              <a:xfrm>
                <a:off x="6856628" y="4220944"/>
                <a:ext cx="2968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>
                    <a:solidFill>
                      <a:schemeClr val="bg1"/>
                    </a:solidFill>
                    <a:latin typeface="Symbol" pitchFamily="18" charset="2"/>
                    <a:cs typeface="Arial" pitchFamily="34" charset="0"/>
                  </a:rPr>
                  <a:t>l</a:t>
                </a:r>
                <a:endParaRPr lang="es-ES" sz="1600" dirty="0">
                  <a:solidFill>
                    <a:schemeClr val="bg1"/>
                  </a:solidFill>
                  <a:latin typeface="Symbol" pitchFamily="18" charset="2"/>
                  <a:cs typeface="Arial" pitchFamily="34" charset="0"/>
                </a:endParaRPr>
              </a:p>
            </p:txBody>
          </p:sp>
          <p:cxnSp>
            <p:nvCxnSpPr>
              <p:cNvPr id="68" name="67 Conector recto"/>
              <p:cNvCxnSpPr/>
              <p:nvPr/>
            </p:nvCxnSpPr>
            <p:spPr bwMode="auto">
              <a:xfrm>
                <a:off x="6929454" y="4265058"/>
                <a:ext cx="142876" cy="0"/>
              </a:xfrm>
              <a:prstGeom prst="line">
                <a:avLst/>
              </a:prstGeom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7" name="76 CuadroTexto"/>
          <p:cNvSpPr txBox="1"/>
          <p:nvPr/>
        </p:nvSpPr>
        <p:spPr>
          <a:xfrm>
            <a:off x="6126010" y="4428562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= 3, 4, 5, 6</a:t>
            </a:r>
            <a:endParaRPr lang="es-E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1380460" y="2769464"/>
            <a:ext cx="432000" cy="2361600"/>
            <a:chOff x="6130568" y="407738"/>
            <a:chExt cx="432000" cy="2361600"/>
          </a:xfrm>
        </p:grpSpPr>
        <p:pic>
          <p:nvPicPr>
            <p:cNvPr id="49" name="Imagen 48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30568" y="407738"/>
              <a:ext cx="432000" cy="2361600"/>
            </a:xfrm>
            <a:prstGeom prst="rect">
              <a:avLst/>
            </a:prstGeom>
          </p:spPr>
        </p:pic>
        <p:sp>
          <p:nvSpPr>
            <p:cNvPr id="50" name="Rectángulo 49"/>
            <p:cNvSpPr/>
            <p:nvPr/>
          </p:nvSpPr>
          <p:spPr>
            <a:xfrm>
              <a:off x="6130568" y="538435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6130568" y="1943259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6130568" y="2370368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6130568" y="2570921"/>
              <a:ext cx="432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61" name="Imagen 6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1748" y="2766505"/>
            <a:ext cx="428571" cy="23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8" grpId="0"/>
      <p:bldP spid="17" grpId="0"/>
      <p:bldP spid="24" grpId="0"/>
      <p:bldP spid="25" grpId="0"/>
      <p:bldP spid="26" grpId="0"/>
      <p:bldP spid="27" grpId="0"/>
      <p:bldP spid="30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>
                <a:solidFill>
                  <a:srgbClr val="000099"/>
                </a:solidFill>
                <a:latin typeface="Arial" charset="0"/>
              </a:rPr>
              <a:t>Espectro electromagnético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El espectro electromagnético completo esta dividido en regiones.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5" name="4 Imagen" descr="electromagnetic_spectr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30186"/>
            <a:ext cx="9144000" cy="279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5182</TotalTime>
  <Words>568</Words>
  <Application>Microsoft Office PowerPoint</Application>
  <PresentationFormat>Presentación en pantalla (4:3)</PresentationFormat>
  <Paragraphs>119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 New Roman</vt:lpstr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M.</cp:lastModifiedBy>
  <cp:revision>175</cp:revision>
  <dcterms:created xsi:type="dcterms:W3CDTF">2005-07-23T04:28:49Z</dcterms:created>
  <dcterms:modified xsi:type="dcterms:W3CDTF">2019-08-26T22:29:31Z</dcterms:modified>
</cp:coreProperties>
</file>