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8" r:id="rId4"/>
    <p:sldId id="270" r:id="rId5"/>
    <p:sldId id="271" r:id="rId6"/>
    <p:sldId id="272" r:id="rId7"/>
    <p:sldId id="273" r:id="rId8"/>
    <p:sldId id="274" r:id="rId9"/>
    <p:sldId id="275" r:id="rId10"/>
    <p:sldId id="276" r:id="rId11"/>
    <p:sldId id="277" r:id="rId12"/>
    <p:sldId id="282" r:id="rId13"/>
    <p:sldId id="280" r:id="rId14"/>
    <p:sldId id="281" r:id="rId15"/>
  </p:sldIdLst>
  <p:sldSz cx="9144000" cy="6858000" type="screen4x3"/>
  <p:notesSz cx="6858000" cy="9144000"/>
  <p:defaultTex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modifyVerifier cryptProviderType="rsaFull" cryptAlgorithmClass="hash" cryptAlgorithmType="typeAny" cryptAlgorithmSid="4" spinCount="100000" saltData="rVlzv2XTcX/+LKTAQUtP9w==" hashData="puhVOC5msxBO4/FOxS5wXdJDdJc="/>
  <p:extLst>
    <p:ext uri="{EFAFB233-063F-42B5-8137-9DF3F51BA10A}">
      <p15:sldGuideLst xmlns:p15="http://schemas.microsoft.com/office/powerpoint/2012/main">
        <p15:guide id="1" orient="horz" pos="2160">
          <p15:clr>
            <a:srgbClr val="A4A3A4"/>
          </p15:clr>
        </p15:guide>
        <p15:guide id="2" pos="2879">
          <p15:clr>
            <a:srgbClr val="A4A3A4"/>
          </p15:clr>
        </p15:guide>
        <p15:guide id="3" pos="28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F0"/>
    <a:srgbClr val="000000"/>
    <a:srgbClr val="FAFAE6"/>
    <a:srgbClr val="000099"/>
    <a:srgbClr val="FF0000"/>
    <a:srgbClr val="FDFBB7"/>
    <a:srgbClr val="FFFFCC"/>
    <a:srgbClr val="FFFF00"/>
    <a:srgbClr val="FFFF6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00" autoAdjust="0"/>
    <p:restoredTop sz="94664" autoAdjust="0"/>
  </p:normalViewPr>
  <p:slideViewPr>
    <p:cSldViewPr snapToGrid="0" showGuides="1">
      <p:cViewPr>
        <p:scale>
          <a:sx n="316" d="100"/>
          <a:sy n="316" d="100"/>
        </p:scale>
        <p:origin x="228" y="-2106"/>
      </p:cViewPr>
      <p:guideLst>
        <p:guide orient="horz" pos="2160"/>
        <p:guide pos="2879"/>
        <p:guide pos="2878"/>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0"/>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xmlns="" id="{4983D90C-B799-4557-BE73-F06176888DC4}"/>
              </a:ext>
            </a:extLst>
          </p:cNvPr>
          <p:cNvSpPr>
            <a:spLocks noChangeArrowheads="1"/>
          </p:cNvSpPr>
          <p:nvPr userDrawn="1"/>
        </p:nvSpPr>
        <p:spPr bwMode="auto">
          <a:xfrm>
            <a:off x="1" y="1008029"/>
            <a:ext cx="9144000" cy="252000"/>
          </a:xfrm>
          <a:prstGeom prst="rect">
            <a:avLst/>
          </a:prstGeom>
          <a:gradFill rotWithShape="0">
            <a:gsLst>
              <a:gs pos="0">
                <a:srgbClr val="FAFAF2"/>
              </a:gs>
              <a:gs pos="50000">
                <a:srgbClr val="003399"/>
              </a:gs>
              <a:gs pos="100000">
                <a:srgbClr val="FAFAF2"/>
              </a:gs>
            </a:gsLst>
            <a:lin ang="5400000" scaled="1"/>
          </a:gradFill>
          <a:ln w="9525">
            <a:noFill/>
            <a:miter lim="800000"/>
            <a:headEnd/>
            <a:tailEnd/>
          </a:ln>
          <a:effectLst/>
        </p:spPr>
        <p:txBody>
          <a:bodyPr wrap="square" anchor="ctr">
            <a:noAutofit/>
          </a:bodyPr>
          <a:lstStyle/>
          <a:p>
            <a:endParaRPr lang="es-MX" sz="2338" dirty="0"/>
          </a:p>
        </p:txBody>
      </p:sp>
      <p:sp>
        <p:nvSpPr>
          <p:cNvPr id="12" name="Text Box 9">
            <a:extLst>
              <a:ext uri="{FF2B5EF4-FFF2-40B4-BE49-F238E27FC236}">
                <a16:creationId xmlns:a16="http://schemas.microsoft.com/office/drawing/2014/main" xmlns="" id="{E67816EA-C986-4607-9DAC-9A0B2F081ED5}"/>
              </a:ext>
            </a:extLst>
          </p:cNvPr>
          <p:cNvSpPr txBox="1">
            <a:spLocks noChangeArrowheads="1"/>
          </p:cNvSpPr>
          <p:nvPr userDrawn="1"/>
        </p:nvSpPr>
        <p:spPr bwMode="auto">
          <a:xfrm>
            <a:off x="2785963" y="53247"/>
            <a:ext cx="3572074" cy="393954"/>
          </a:xfrm>
          <a:prstGeom prst="rect">
            <a:avLst/>
          </a:prstGeom>
          <a:noFill/>
          <a:ln w="9525">
            <a:noFill/>
            <a:miter lim="800000"/>
            <a:headEnd/>
            <a:tailEnd/>
          </a:ln>
          <a:effectLst/>
        </p:spPr>
        <p:txBody>
          <a:bodyPr>
            <a:spAutoFit/>
          </a:bodyPr>
          <a:lstStyle/>
          <a:p>
            <a:pPr algn="ctr">
              <a:lnSpc>
                <a:spcPct val="70000"/>
              </a:lnSpc>
            </a:pPr>
            <a:r>
              <a:rPr lang="es-ES" sz="2800" b="1" i="0" dirty="0">
                <a:solidFill>
                  <a:srgbClr val="000099"/>
                </a:solidFill>
                <a:latin typeface="Arial Black" panose="020B0A04020102020204" pitchFamily="34" charset="0"/>
                <a:cs typeface="Arial" panose="020B0604020202020204" pitchFamily="34" charset="0"/>
              </a:rPr>
              <a:t>U   N   A   M</a:t>
            </a:r>
          </a:p>
        </p:txBody>
      </p:sp>
      <p:sp>
        <p:nvSpPr>
          <p:cNvPr id="13" name="Text Box 10">
            <a:extLst>
              <a:ext uri="{FF2B5EF4-FFF2-40B4-BE49-F238E27FC236}">
                <a16:creationId xmlns:a16="http://schemas.microsoft.com/office/drawing/2014/main" xmlns="" id="{B71DA977-A47A-4694-A0F4-A84D04FD73DC}"/>
              </a:ext>
            </a:extLst>
          </p:cNvPr>
          <p:cNvSpPr txBox="1">
            <a:spLocks noChangeArrowheads="1"/>
          </p:cNvSpPr>
          <p:nvPr userDrawn="1"/>
        </p:nvSpPr>
        <p:spPr bwMode="auto">
          <a:xfrm>
            <a:off x="2937966" y="446410"/>
            <a:ext cx="3268067" cy="246286"/>
          </a:xfrm>
          <a:prstGeom prst="rect">
            <a:avLst/>
          </a:prstGeom>
          <a:noFill/>
          <a:ln w="9525">
            <a:noFill/>
            <a:miter lim="800000"/>
            <a:headEnd/>
            <a:tailEnd/>
          </a:ln>
          <a:effectLst/>
        </p:spPr>
        <p:txBody>
          <a:bodyPr wrap="square">
            <a:spAutoFit/>
          </a:bodyPr>
          <a:lstStyle/>
          <a:p>
            <a:pPr algn="ctr">
              <a:lnSpc>
                <a:spcPct val="70000"/>
              </a:lnSpc>
            </a:pPr>
            <a:r>
              <a:rPr lang="es-ES" sz="1400" b="1" i="0" dirty="0">
                <a:solidFill>
                  <a:srgbClr val="000099"/>
                </a:solidFill>
                <a:latin typeface="Arial" panose="020B0604020202020204" pitchFamily="34" charset="0"/>
                <a:cs typeface="Arial" panose="020B0604020202020204" pitchFamily="34" charset="0"/>
              </a:rPr>
              <a:t>Facultad de Ingeniería</a:t>
            </a:r>
          </a:p>
        </p:txBody>
      </p:sp>
      <p:pic>
        <p:nvPicPr>
          <p:cNvPr id="14" name="Imagen 13">
            <a:extLst>
              <a:ext uri="{FF2B5EF4-FFF2-40B4-BE49-F238E27FC236}">
                <a16:creationId xmlns:a16="http://schemas.microsoft.com/office/drawing/2014/main" xmlns="" id="{E321D9DA-6A5E-4BB7-8069-80D0F14DC65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28845" y="0"/>
            <a:ext cx="1003095" cy="1253942"/>
          </a:xfrm>
          <a:prstGeom prst="rect">
            <a:avLst/>
          </a:prstGeom>
        </p:spPr>
      </p:pic>
      <p:pic>
        <p:nvPicPr>
          <p:cNvPr id="15" name="Imagen 14">
            <a:extLst>
              <a:ext uri="{FF2B5EF4-FFF2-40B4-BE49-F238E27FC236}">
                <a16:creationId xmlns:a16="http://schemas.microsoft.com/office/drawing/2014/main" xmlns="" id="{6111F544-0E81-4867-8F42-8BC512F52AE1}"/>
              </a:ext>
            </a:extLst>
          </p:cNvPr>
          <p:cNvPicPr>
            <a:picLocks noChangeAspect="1"/>
          </p:cNvPicPr>
          <p:nvPr userDrawn="1"/>
        </p:nvPicPr>
        <p:blipFill>
          <a:blip r:embed="rId4">
            <a:clrChange>
              <a:clrFrom>
                <a:srgbClr val="FFFFFF"/>
              </a:clrFrom>
              <a:clrTo>
                <a:srgbClr val="FFFFFF">
                  <a:alpha val="0"/>
                </a:srgbClr>
              </a:clrTo>
            </a:clrChange>
          </a:blip>
          <a:stretch>
            <a:fillRect/>
          </a:stretch>
        </p:blipFill>
        <p:spPr>
          <a:xfrm>
            <a:off x="13379" y="-12899"/>
            <a:ext cx="1083259" cy="1212152"/>
          </a:xfrm>
          <a:prstGeom prst="rect">
            <a:avLst/>
          </a:prstGeom>
        </p:spPr>
      </p:pic>
      <p:sp>
        <p:nvSpPr>
          <p:cNvPr id="16" name="Rectangle 12">
            <a:extLst>
              <a:ext uri="{FF2B5EF4-FFF2-40B4-BE49-F238E27FC236}">
                <a16:creationId xmlns:a16="http://schemas.microsoft.com/office/drawing/2014/main" xmlns="" id="{7FC7727E-6E64-461C-A83F-323677ED66A2}"/>
              </a:ext>
            </a:extLst>
          </p:cNvPr>
          <p:cNvSpPr>
            <a:spLocks noChangeArrowheads="1"/>
          </p:cNvSpPr>
          <p:nvPr userDrawn="1"/>
        </p:nvSpPr>
        <p:spPr bwMode="auto">
          <a:xfrm>
            <a:off x="1" y="6607363"/>
            <a:ext cx="9144000" cy="252000"/>
          </a:xfrm>
          <a:prstGeom prst="rect">
            <a:avLst/>
          </a:prstGeom>
          <a:gradFill rotWithShape="0">
            <a:gsLst>
              <a:gs pos="28000">
                <a:srgbClr val="FAFAF2"/>
              </a:gs>
              <a:gs pos="100000">
                <a:srgbClr val="003399"/>
              </a:gs>
            </a:gsLst>
            <a:lin ang="5400000" scaled="1"/>
          </a:gradFill>
          <a:ln w="9525">
            <a:noFill/>
            <a:miter lim="800000"/>
            <a:headEnd/>
            <a:tailEnd/>
          </a:ln>
          <a:effectLst/>
        </p:spPr>
        <p:txBody>
          <a:bodyPr wrap="square" anchor="ctr">
            <a:noAutofit/>
          </a:bodyPr>
          <a:lstStyle/>
          <a:p>
            <a:endParaRPr lang="es-MX" sz="2338"/>
          </a:p>
        </p:txBody>
      </p:sp>
      <p:sp>
        <p:nvSpPr>
          <p:cNvPr id="17" name="Text Box 13">
            <a:extLst>
              <a:ext uri="{FF2B5EF4-FFF2-40B4-BE49-F238E27FC236}">
                <a16:creationId xmlns:a16="http://schemas.microsoft.com/office/drawing/2014/main" xmlns="" id="{07AD3286-86F2-4EC0-ABA3-173520787BD1}"/>
              </a:ext>
            </a:extLst>
          </p:cNvPr>
          <p:cNvSpPr txBox="1">
            <a:spLocks noChangeArrowheads="1"/>
          </p:cNvSpPr>
          <p:nvPr userDrawn="1"/>
        </p:nvSpPr>
        <p:spPr bwMode="auto">
          <a:xfrm>
            <a:off x="8508908" y="6564517"/>
            <a:ext cx="623032" cy="337692"/>
          </a:xfrm>
          <a:prstGeom prst="rect">
            <a:avLst/>
          </a:prstGeom>
          <a:noFill/>
          <a:ln w="9525">
            <a:noFill/>
            <a:miter lim="800000"/>
            <a:headEnd/>
            <a:tailEnd/>
          </a:ln>
          <a:effectLst/>
        </p:spPr>
        <p:txBody>
          <a:bodyPr wrap="none">
            <a:spAutoFit/>
            <a:flatTx/>
          </a:bodyPr>
          <a:lstStyle/>
          <a:p>
            <a:pPr algn="ctr" eaLnBrk="0" hangingPunct="0"/>
            <a:r>
              <a:rPr lang="es-ES" sz="1559" b="1" i="1" dirty="0">
                <a:solidFill>
                  <a:srgbClr val="9999FF"/>
                </a:solidFill>
                <a:effectLst>
                  <a:outerShdw blurRad="38100" dist="38100" dir="2700000" algn="tl">
                    <a:srgbClr val="000000"/>
                  </a:outerShdw>
                </a:effectLst>
                <a:latin typeface="Times New Roman" pitchFamily="18" charset="0"/>
              </a:rPr>
              <a:t>AVM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1066800" y="2438400"/>
            <a:ext cx="7010400" cy="1883529"/>
          </a:xfrm>
          <a:prstGeom prst="rect">
            <a:avLst/>
          </a:prstGeom>
          <a:noFill/>
          <a:ln w="9525">
            <a:noFill/>
            <a:miter lim="800000"/>
            <a:headEnd/>
            <a:tailEnd/>
          </a:ln>
          <a:effectLst>
            <a:outerShdw dist="35921" dir="2700000" algn="ctr" rotWithShape="0">
              <a:schemeClr val="bg2"/>
            </a:outerShdw>
          </a:effectLst>
        </p:spPr>
        <p:txBody>
          <a:bodyPr>
            <a:spAutoFit/>
          </a:bodyPr>
          <a:lstStyle/>
          <a:p>
            <a:pPr>
              <a:lnSpc>
                <a:spcPct val="140000"/>
              </a:lnSpc>
            </a:pPr>
            <a:r>
              <a:rPr lang="es-ES" sz="4400" b="1">
                <a:solidFill>
                  <a:srgbClr val="000066"/>
                </a:solidFill>
                <a:latin typeface="Arial" pitchFamily="34" charset="0"/>
                <a:cs typeface="Arial" pitchFamily="34" charset="0"/>
              </a:rPr>
              <a:t>MODELO  ATÓMICO</a:t>
            </a:r>
          </a:p>
          <a:p>
            <a:pPr>
              <a:lnSpc>
                <a:spcPct val="140000"/>
              </a:lnSpc>
            </a:pPr>
            <a:r>
              <a:rPr lang="es-ES" sz="4400" b="1">
                <a:solidFill>
                  <a:srgbClr val="000066"/>
                </a:solidFill>
                <a:latin typeface="Arial" pitchFamily="34" charset="0"/>
                <a:cs typeface="Arial" pitchFamily="34" charset="0"/>
              </a:rPr>
              <a:t>DE  NIELS  BOHR</a:t>
            </a:r>
          </a:p>
        </p:txBody>
      </p:sp>
      <p:sp>
        <p:nvSpPr>
          <p:cNvPr id="3" name="1 CuadroTexto"/>
          <p:cNvSpPr txBox="1"/>
          <p:nvPr/>
        </p:nvSpPr>
        <p:spPr>
          <a:xfrm>
            <a:off x="2987824" y="5703987"/>
            <a:ext cx="3168352" cy="307777"/>
          </a:xfrm>
          <a:prstGeom prst="rect">
            <a:avLst/>
          </a:prstGeom>
          <a:noFill/>
        </p:spPr>
        <p:txBody>
          <a:bodyPr wrap="square" rtlCol="0">
            <a:spAutoFit/>
          </a:bodyPr>
          <a:ls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s-MX" sz="1400" b="1" i="1" dirty="0">
                <a:solidFill>
                  <a:srgbClr val="000066"/>
                </a:solidFill>
              </a:rPr>
              <a:t>M. C. Q.  Alfredo Velásquez Márquez</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306388" y="1273175"/>
            <a:ext cx="8529637" cy="963613"/>
          </a:xfrm>
          <a:prstGeom prst="rect">
            <a:avLst/>
          </a:prstGeom>
          <a:noFill/>
          <a:ln w="9525">
            <a:noFill/>
            <a:miter lim="800000"/>
            <a:headEnd/>
            <a:tailEnd/>
          </a:ln>
          <a:effectLst/>
        </p:spPr>
        <p:txBody>
          <a:bodyPr lIns="36000" tIns="36000" rIns="36000" bIns="36000">
            <a:flatTx/>
          </a:bodyPr>
          <a:lstStyle/>
          <a:p>
            <a:pPr algn="just">
              <a:lnSpc>
                <a:spcPct val="130000"/>
              </a:lnSpc>
            </a:pPr>
            <a:r>
              <a:rPr lang="es-ES" sz="2000" b="1">
                <a:solidFill>
                  <a:srgbClr val="000099"/>
                </a:solidFill>
                <a:latin typeface="Arial" charset="0"/>
              </a:rPr>
              <a:t>3.- Cuando un electrón pasa de una órbita a otra, dicha transición va acompañada de la absorción o emisión de una cantidad definida de energía.</a:t>
            </a:r>
            <a:endParaRPr lang="es-ES" sz="2000">
              <a:solidFill>
                <a:srgbClr val="000099"/>
              </a:solidFill>
              <a:latin typeface="Arial" charset="0"/>
            </a:endParaRPr>
          </a:p>
        </p:txBody>
      </p:sp>
      <p:sp>
        <p:nvSpPr>
          <p:cNvPr id="164867" name="Text Box 3"/>
          <p:cNvSpPr txBox="1">
            <a:spLocks noChangeArrowheads="1"/>
          </p:cNvSpPr>
          <p:nvPr/>
        </p:nvSpPr>
        <p:spPr bwMode="auto">
          <a:xfrm>
            <a:off x="2544763" y="6413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a:solidFill>
                  <a:srgbClr val="000099"/>
                </a:solidFill>
                <a:latin typeface="Arial" charset="0"/>
              </a:rPr>
              <a:t>Postulados del Modelo de Bohr</a:t>
            </a:r>
          </a:p>
        </p:txBody>
      </p:sp>
      <p:grpSp>
        <p:nvGrpSpPr>
          <p:cNvPr id="164868" name="Group 4"/>
          <p:cNvGrpSpPr>
            <a:grpSpLocks/>
          </p:cNvGrpSpPr>
          <p:nvPr/>
        </p:nvGrpSpPr>
        <p:grpSpPr bwMode="auto">
          <a:xfrm>
            <a:off x="4470400" y="3738563"/>
            <a:ext cx="203200" cy="193675"/>
            <a:chOff x="2792" y="2294"/>
            <a:chExt cx="128" cy="122"/>
          </a:xfrm>
        </p:grpSpPr>
        <p:sp>
          <p:nvSpPr>
            <p:cNvPr id="164869" name="Freeform 5"/>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A60000"/>
            </a:solidFill>
            <a:ln w="9525">
              <a:noFill/>
              <a:round/>
              <a:headEnd/>
              <a:tailEnd/>
            </a:ln>
          </p:spPr>
          <p:txBody>
            <a:bodyPr/>
            <a:lstStyle/>
            <a:p>
              <a:endParaRPr lang="es-MX"/>
            </a:p>
          </p:txBody>
        </p:sp>
        <p:sp>
          <p:nvSpPr>
            <p:cNvPr id="164870" name="Freeform 6"/>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AA0000"/>
            </a:solidFill>
            <a:ln w="9525">
              <a:noFill/>
              <a:round/>
              <a:headEnd/>
              <a:tailEnd/>
            </a:ln>
          </p:spPr>
          <p:txBody>
            <a:bodyPr/>
            <a:lstStyle/>
            <a:p>
              <a:endParaRPr lang="es-MX"/>
            </a:p>
          </p:txBody>
        </p:sp>
        <p:sp>
          <p:nvSpPr>
            <p:cNvPr id="164871" name="Freeform 7"/>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B00000"/>
            </a:solidFill>
            <a:ln w="9525">
              <a:noFill/>
              <a:round/>
              <a:headEnd/>
              <a:tailEnd/>
            </a:ln>
          </p:spPr>
          <p:txBody>
            <a:bodyPr/>
            <a:lstStyle/>
            <a:p>
              <a:endParaRPr lang="es-MX"/>
            </a:p>
          </p:txBody>
        </p:sp>
        <p:sp>
          <p:nvSpPr>
            <p:cNvPr id="164872" name="Freeform 8"/>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B90000"/>
            </a:solidFill>
            <a:ln w="9525">
              <a:noFill/>
              <a:round/>
              <a:headEnd/>
              <a:tailEnd/>
            </a:ln>
          </p:spPr>
          <p:txBody>
            <a:bodyPr/>
            <a:lstStyle/>
            <a:p>
              <a:endParaRPr lang="es-MX"/>
            </a:p>
          </p:txBody>
        </p:sp>
        <p:sp>
          <p:nvSpPr>
            <p:cNvPr id="164873" name="Freeform 9"/>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C40000"/>
            </a:solidFill>
            <a:ln w="9525">
              <a:noFill/>
              <a:round/>
              <a:headEnd/>
              <a:tailEnd/>
            </a:ln>
          </p:spPr>
          <p:txBody>
            <a:bodyPr/>
            <a:lstStyle/>
            <a:p>
              <a:endParaRPr lang="es-MX"/>
            </a:p>
          </p:txBody>
        </p:sp>
        <p:sp>
          <p:nvSpPr>
            <p:cNvPr id="164874" name="Freeform 10"/>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D00000"/>
            </a:solidFill>
            <a:ln w="9525">
              <a:noFill/>
              <a:round/>
              <a:headEnd/>
              <a:tailEnd/>
            </a:ln>
          </p:spPr>
          <p:txBody>
            <a:bodyPr/>
            <a:lstStyle/>
            <a:p>
              <a:endParaRPr lang="es-MX"/>
            </a:p>
          </p:txBody>
        </p:sp>
        <p:sp>
          <p:nvSpPr>
            <p:cNvPr id="164875" name="Freeform 11"/>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DC0000"/>
            </a:solidFill>
            <a:ln w="9525">
              <a:noFill/>
              <a:round/>
              <a:headEnd/>
              <a:tailEnd/>
            </a:ln>
          </p:spPr>
          <p:txBody>
            <a:bodyPr/>
            <a:lstStyle/>
            <a:p>
              <a:endParaRPr lang="es-MX"/>
            </a:p>
          </p:txBody>
        </p:sp>
        <p:sp>
          <p:nvSpPr>
            <p:cNvPr id="164876" name="Freeform 12"/>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E80000"/>
            </a:solidFill>
            <a:ln w="9525">
              <a:noFill/>
              <a:round/>
              <a:headEnd/>
              <a:tailEnd/>
            </a:ln>
          </p:spPr>
          <p:txBody>
            <a:bodyPr/>
            <a:lstStyle/>
            <a:p>
              <a:endParaRPr lang="es-MX"/>
            </a:p>
          </p:txBody>
        </p:sp>
        <p:sp>
          <p:nvSpPr>
            <p:cNvPr id="164877" name="Freeform 13"/>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00000"/>
            </a:solidFill>
            <a:ln w="9525">
              <a:noFill/>
              <a:round/>
              <a:headEnd/>
              <a:tailEnd/>
            </a:ln>
          </p:spPr>
          <p:txBody>
            <a:bodyPr/>
            <a:lstStyle/>
            <a:p>
              <a:endParaRPr lang="es-MX"/>
            </a:p>
          </p:txBody>
        </p:sp>
        <p:sp>
          <p:nvSpPr>
            <p:cNvPr id="164878" name="Freeform 14"/>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70000"/>
            </a:solidFill>
            <a:ln w="9525">
              <a:noFill/>
              <a:round/>
              <a:headEnd/>
              <a:tailEnd/>
            </a:ln>
          </p:spPr>
          <p:txBody>
            <a:bodyPr/>
            <a:lstStyle/>
            <a:p>
              <a:endParaRPr lang="es-MX"/>
            </a:p>
          </p:txBody>
        </p:sp>
        <p:sp>
          <p:nvSpPr>
            <p:cNvPr id="164879" name="Freeform 15"/>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B0000"/>
            </a:solidFill>
            <a:ln w="9525">
              <a:noFill/>
              <a:round/>
              <a:headEnd/>
              <a:tailEnd/>
            </a:ln>
          </p:spPr>
          <p:txBody>
            <a:bodyPr/>
            <a:lstStyle/>
            <a:p>
              <a:endParaRPr lang="es-MX"/>
            </a:p>
          </p:txBody>
        </p:sp>
      </p:grpSp>
      <p:sp>
        <p:nvSpPr>
          <p:cNvPr id="164880" name="Oval 16"/>
          <p:cNvSpPr>
            <a:spLocks noChangeArrowheads="1"/>
          </p:cNvSpPr>
          <p:nvPr/>
        </p:nvSpPr>
        <p:spPr bwMode="auto">
          <a:xfrm>
            <a:off x="3771900" y="3017838"/>
            <a:ext cx="1600200" cy="1608137"/>
          </a:xfrm>
          <a:prstGeom prst="ellipse">
            <a:avLst/>
          </a:prstGeom>
          <a:noFill/>
          <a:ln w="9525">
            <a:solidFill>
              <a:schemeClr val="accent1"/>
            </a:solidFill>
            <a:round/>
            <a:headEnd/>
            <a:tailEnd/>
          </a:ln>
          <a:effectLst/>
        </p:spPr>
        <p:txBody>
          <a:bodyPr wrap="none" anchor="ctr"/>
          <a:lstStyle/>
          <a:p>
            <a:endParaRPr lang="es-MX"/>
          </a:p>
        </p:txBody>
      </p:sp>
      <p:sp>
        <p:nvSpPr>
          <p:cNvPr id="164881" name="Oval 17"/>
          <p:cNvSpPr>
            <a:spLocks noChangeArrowheads="1"/>
          </p:cNvSpPr>
          <p:nvPr/>
        </p:nvSpPr>
        <p:spPr bwMode="auto">
          <a:xfrm>
            <a:off x="5191125" y="3321050"/>
            <a:ext cx="82550" cy="82550"/>
          </a:xfrm>
          <a:prstGeom prst="ellipse">
            <a:avLst/>
          </a:prstGeom>
          <a:solidFill>
            <a:srgbClr val="000000"/>
          </a:solidFill>
          <a:ln w="9525">
            <a:noFill/>
            <a:round/>
            <a:headEnd/>
            <a:tailEnd/>
          </a:ln>
        </p:spPr>
        <p:txBody>
          <a:bodyPr/>
          <a:lstStyle/>
          <a:p>
            <a:endParaRPr lang="es-MX"/>
          </a:p>
        </p:txBody>
      </p:sp>
      <p:sp>
        <p:nvSpPr>
          <p:cNvPr id="164882" name="Text Box 18"/>
          <p:cNvSpPr txBox="1">
            <a:spLocks noChangeArrowheads="1"/>
          </p:cNvSpPr>
          <p:nvPr/>
        </p:nvSpPr>
        <p:spPr bwMode="auto">
          <a:xfrm>
            <a:off x="4448175" y="4456113"/>
            <a:ext cx="296863" cy="327025"/>
          </a:xfrm>
          <a:prstGeom prst="rect">
            <a:avLst/>
          </a:prstGeom>
          <a:solidFill>
            <a:srgbClr val="FAFAF0"/>
          </a:solidFill>
          <a:ln w="9525">
            <a:noFill/>
            <a:miter lim="800000"/>
            <a:headEnd/>
            <a:tailEnd/>
          </a:ln>
          <a:effectLst/>
        </p:spPr>
        <p:txBody>
          <a:bodyPr wrap="none" lIns="18000" tIns="10800" rIns="18000" bIns="10800">
            <a:spAutoFit/>
          </a:bodyPr>
          <a:lstStyle/>
          <a:p>
            <a:r>
              <a:rPr lang="es-ES" sz="2000" b="1" dirty="0">
                <a:latin typeface="Arial" charset="0"/>
              </a:rPr>
              <a:t>E</a:t>
            </a:r>
            <a:r>
              <a:rPr lang="es-ES" sz="2000" b="1" baseline="-25000" dirty="0">
                <a:latin typeface="Arial" charset="0"/>
              </a:rPr>
              <a:t>1</a:t>
            </a:r>
          </a:p>
        </p:txBody>
      </p:sp>
      <p:sp>
        <p:nvSpPr>
          <p:cNvPr id="164883" name="Oval 19"/>
          <p:cNvSpPr>
            <a:spLocks noChangeArrowheads="1"/>
          </p:cNvSpPr>
          <p:nvPr/>
        </p:nvSpPr>
        <p:spPr bwMode="auto">
          <a:xfrm>
            <a:off x="3127375" y="2403475"/>
            <a:ext cx="2889250" cy="2889250"/>
          </a:xfrm>
          <a:prstGeom prst="ellipse">
            <a:avLst/>
          </a:prstGeom>
          <a:noFill/>
          <a:ln w="9525">
            <a:solidFill>
              <a:schemeClr val="accent1"/>
            </a:solidFill>
            <a:round/>
            <a:headEnd/>
            <a:tailEnd/>
          </a:ln>
          <a:effectLst/>
        </p:spPr>
        <p:txBody>
          <a:bodyPr wrap="none" anchor="ctr"/>
          <a:lstStyle/>
          <a:p>
            <a:endParaRPr lang="es-MX"/>
          </a:p>
        </p:txBody>
      </p:sp>
      <p:sp>
        <p:nvSpPr>
          <p:cNvPr id="164884" name="Text Box 20"/>
          <p:cNvSpPr txBox="1">
            <a:spLocks noChangeArrowheads="1"/>
          </p:cNvSpPr>
          <p:nvPr/>
        </p:nvSpPr>
        <p:spPr bwMode="auto">
          <a:xfrm>
            <a:off x="4448175" y="5141913"/>
            <a:ext cx="296863" cy="327025"/>
          </a:xfrm>
          <a:prstGeom prst="rect">
            <a:avLst/>
          </a:prstGeom>
          <a:solidFill>
            <a:srgbClr val="FAFAF0"/>
          </a:solidFill>
          <a:ln w="9525">
            <a:noFill/>
            <a:miter lim="800000"/>
            <a:headEnd/>
            <a:tailEnd/>
          </a:ln>
          <a:effectLst/>
        </p:spPr>
        <p:txBody>
          <a:bodyPr wrap="none" lIns="18000" tIns="10800" rIns="18000" bIns="10800">
            <a:spAutoFit/>
          </a:bodyPr>
          <a:lstStyle/>
          <a:p>
            <a:r>
              <a:rPr lang="es-ES" sz="2000" b="1" dirty="0">
                <a:latin typeface="Arial" charset="0"/>
              </a:rPr>
              <a:t>E</a:t>
            </a:r>
            <a:r>
              <a:rPr lang="es-ES" sz="2000" b="1" baseline="-25000" dirty="0">
                <a:latin typeface="Arial" charset="0"/>
              </a:rPr>
              <a:t>2</a:t>
            </a:r>
          </a:p>
        </p:txBody>
      </p:sp>
      <p:sp>
        <p:nvSpPr>
          <p:cNvPr id="164885" name="Freeform 21"/>
          <p:cNvSpPr>
            <a:spLocks/>
          </p:cNvSpPr>
          <p:nvPr/>
        </p:nvSpPr>
        <p:spPr bwMode="auto">
          <a:xfrm>
            <a:off x="6781800" y="4344988"/>
            <a:ext cx="319088" cy="336550"/>
          </a:xfrm>
          <a:custGeom>
            <a:avLst/>
            <a:gdLst/>
            <a:ahLst/>
            <a:cxnLst>
              <a:cxn ang="0">
                <a:pos x="0" y="35"/>
              </a:cxn>
              <a:cxn ang="0">
                <a:pos x="111" y="32"/>
              </a:cxn>
              <a:cxn ang="0">
                <a:pos x="87" y="230"/>
              </a:cxn>
              <a:cxn ang="0">
                <a:pos x="198" y="248"/>
              </a:cxn>
            </a:cxnLst>
            <a:rect l="0" t="0" r="r" b="b"/>
            <a:pathLst>
              <a:path w="198" h="266">
                <a:moveTo>
                  <a:pt x="0" y="35"/>
                </a:moveTo>
                <a:cubicBezTo>
                  <a:pt x="18" y="35"/>
                  <a:pt x="96" y="0"/>
                  <a:pt x="111" y="32"/>
                </a:cubicBezTo>
                <a:cubicBezTo>
                  <a:pt x="126" y="64"/>
                  <a:pt x="74" y="194"/>
                  <a:pt x="87" y="230"/>
                </a:cubicBezTo>
                <a:cubicBezTo>
                  <a:pt x="100" y="266"/>
                  <a:pt x="178" y="244"/>
                  <a:pt x="198" y="248"/>
                </a:cubicBezTo>
              </a:path>
            </a:pathLst>
          </a:custGeom>
          <a:noFill/>
          <a:ln w="15875" cap="flat" cmpd="sng">
            <a:solidFill>
              <a:schemeClr val="accent2"/>
            </a:solidFill>
            <a:prstDash val="solid"/>
            <a:round/>
            <a:headEnd type="none" w="sm" len="sm"/>
            <a:tailEnd type="stealth" w="med" len="sm"/>
          </a:ln>
          <a:effectLst/>
        </p:spPr>
        <p:txBody>
          <a:bodyPr wrap="none" anchor="ctr"/>
          <a:lstStyle/>
          <a:p>
            <a:endParaRPr lang="es-MX"/>
          </a:p>
        </p:txBody>
      </p:sp>
      <p:sp>
        <p:nvSpPr>
          <p:cNvPr id="164886" name="Freeform 22"/>
          <p:cNvSpPr>
            <a:spLocks/>
          </p:cNvSpPr>
          <p:nvPr/>
        </p:nvSpPr>
        <p:spPr bwMode="auto">
          <a:xfrm>
            <a:off x="6253163" y="4725988"/>
            <a:ext cx="319087" cy="336550"/>
          </a:xfrm>
          <a:custGeom>
            <a:avLst/>
            <a:gdLst/>
            <a:ahLst/>
            <a:cxnLst>
              <a:cxn ang="0">
                <a:pos x="0" y="35"/>
              </a:cxn>
              <a:cxn ang="0">
                <a:pos x="111" y="32"/>
              </a:cxn>
              <a:cxn ang="0">
                <a:pos x="87" y="230"/>
              </a:cxn>
              <a:cxn ang="0">
                <a:pos x="198" y="248"/>
              </a:cxn>
            </a:cxnLst>
            <a:rect l="0" t="0" r="r" b="b"/>
            <a:pathLst>
              <a:path w="198" h="266">
                <a:moveTo>
                  <a:pt x="0" y="35"/>
                </a:moveTo>
                <a:cubicBezTo>
                  <a:pt x="18" y="35"/>
                  <a:pt x="96" y="0"/>
                  <a:pt x="111" y="32"/>
                </a:cubicBezTo>
                <a:cubicBezTo>
                  <a:pt x="126" y="64"/>
                  <a:pt x="74" y="194"/>
                  <a:pt x="87" y="230"/>
                </a:cubicBezTo>
                <a:cubicBezTo>
                  <a:pt x="100" y="266"/>
                  <a:pt x="178" y="244"/>
                  <a:pt x="198" y="248"/>
                </a:cubicBezTo>
              </a:path>
            </a:pathLst>
          </a:custGeom>
          <a:noFill/>
          <a:ln w="15875" cap="flat" cmpd="sng">
            <a:solidFill>
              <a:schemeClr val="accent2"/>
            </a:solidFill>
            <a:prstDash val="solid"/>
            <a:round/>
            <a:headEnd type="stealth" w="med" len="sm"/>
            <a:tailEnd type="none" w="med" len="med"/>
          </a:ln>
          <a:effectLst/>
        </p:spPr>
        <p:txBody>
          <a:bodyPr wrap="none" anchor="ctr"/>
          <a:lstStyle/>
          <a:p>
            <a:endParaRPr lang="es-MX"/>
          </a:p>
        </p:txBody>
      </p:sp>
      <p:grpSp>
        <p:nvGrpSpPr>
          <p:cNvPr id="164889" name="Group 25"/>
          <p:cNvGrpSpPr>
            <a:grpSpLocks/>
          </p:cNvGrpSpPr>
          <p:nvPr/>
        </p:nvGrpSpPr>
        <p:grpSpPr bwMode="auto">
          <a:xfrm>
            <a:off x="6224588" y="3848100"/>
            <a:ext cx="1562100" cy="1252538"/>
            <a:chOff x="3921" y="2424"/>
            <a:chExt cx="984" cy="789"/>
          </a:xfrm>
        </p:grpSpPr>
        <p:sp>
          <p:nvSpPr>
            <p:cNvPr id="164887" name="Line 23"/>
            <p:cNvSpPr>
              <a:spLocks noChangeShapeType="1"/>
            </p:cNvSpPr>
            <p:nvPr/>
          </p:nvSpPr>
          <p:spPr bwMode="auto">
            <a:xfrm flipV="1">
              <a:off x="3921" y="2424"/>
              <a:ext cx="810" cy="588"/>
            </a:xfrm>
            <a:prstGeom prst="line">
              <a:avLst/>
            </a:prstGeom>
            <a:noFill/>
            <a:ln w="12700">
              <a:solidFill>
                <a:srgbClr val="00B050"/>
              </a:solidFill>
              <a:prstDash val="dash"/>
              <a:round/>
              <a:headEnd/>
              <a:tailEnd/>
            </a:ln>
            <a:effectLst/>
          </p:spPr>
          <p:txBody>
            <a:bodyPr wrap="none" anchor="ctr"/>
            <a:lstStyle/>
            <a:p>
              <a:endParaRPr lang="es-MX"/>
            </a:p>
          </p:txBody>
        </p:sp>
        <p:sp>
          <p:nvSpPr>
            <p:cNvPr id="164888" name="Line 24"/>
            <p:cNvSpPr>
              <a:spLocks noChangeShapeType="1"/>
            </p:cNvSpPr>
            <p:nvPr/>
          </p:nvSpPr>
          <p:spPr bwMode="auto">
            <a:xfrm flipV="1">
              <a:off x="4095" y="2625"/>
              <a:ext cx="810" cy="588"/>
            </a:xfrm>
            <a:prstGeom prst="line">
              <a:avLst/>
            </a:prstGeom>
            <a:noFill/>
            <a:ln w="12700">
              <a:solidFill>
                <a:srgbClr val="00B050"/>
              </a:solidFill>
              <a:prstDash val="dash"/>
              <a:round/>
              <a:headEnd/>
              <a:tailEnd/>
            </a:ln>
            <a:effectLst/>
          </p:spPr>
          <p:txBody>
            <a:bodyPr wrap="none" anchor="ctr"/>
            <a:lstStyle/>
            <a:p>
              <a:endParaRPr lang="es-MX"/>
            </a:p>
          </p:txBody>
        </p:sp>
      </p:grpSp>
      <p:grpSp>
        <p:nvGrpSpPr>
          <p:cNvPr id="164893" name="Group 29"/>
          <p:cNvGrpSpPr>
            <a:grpSpLocks/>
          </p:cNvGrpSpPr>
          <p:nvPr/>
        </p:nvGrpSpPr>
        <p:grpSpPr bwMode="auto">
          <a:xfrm>
            <a:off x="7475538" y="3875088"/>
            <a:ext cx="261937" cy="327025"/>
            <a:chOff x="4709" y="2441"/>
            <a:chExt cx="165" cy="206"/>
          </a:xfrm>
        </p:grpSpPr>
        <p:sp>
          <p:nvSpPr>
            <p:cNvPr id="164890" name="Line 26"/>
            <p:cNvSpPr>
              <a:spLocks noChangeShapeType="1"/>
            </p:cNvSpPr>
            <p:nvPr/>
          </p:nvSpPr>
          <p:spPr bwMode="auto">
            <a:xfrm rot="-121485">
              <a:off x="4709" y="2441"/>
              <a:ext cx="165" cy="206"/>
            </a:xfrm>
            <a:prstGeom prst="line">
              <a:avLst/>
            </a:prstGeom>
            <a:noFill/>
            <a:ln w="9525">
              <a:solidFill>
                <a:srgbClr val="00B050"/>
              </a:solidFill>
              <a:prstDash val="dash"/>
              <a:round/>
              <a:headEnd/>
              <a:tailEnd/>
            </a:ln>
            <a:effectLst/>
          </p:spPr>
          <p:txBody>
            <a:bodyPr wrap="none" anchor="ctr"/>
            <a:lstStyle/>
            <a:p>
              <a:endParaRPr lang="es-MX"/>
            </a:p>
          </p:txBody>
        </p:sp>
        <p:sp>
          <p:nvSpPr>
            <p:cNvPr id="164891" name="Text Box 27"/>
            <p:cNvSpPr txBox="1">
              <a:spLocks noChangeArrowheads="1"/>
            </p:cNvSpPr>
            <p:nvPr/>
          </p:nvSpPr>
          <p:spPr bwMode="auto">
            <a:xfrm>
              <a:off x="4745" y="2449"/>
              <a:ext cx="92" cy="168"/>
            </a:xfrm>
            <a:prstGeom prst="rect">
              <a:avLst/>
            </a:prstGeom>
            <a:solidFill>
              <a:srgbClr val="FAFAF0"/>
            </a:solidFill>
            <a:ln w="9525">
              <a:noFill/>
              <a:miter lim="800000"/>
              <a:headEnd/>
              <a:tailEnd/>
            </a:ln>
            <a:effectLst/>
          </p:spPr>
          <p:txBody>
            <a:bodyPr wrap="none" lIns="18000" tIns="10800" rIns="18000" bIns="10800">
              <a:spAutoFit/>
            </a:bodyPr>
            <a:lstStyle/>
            <a:p>
              <a:r>
                <a:rPr lang="es-ES" sz="1600" b="1" dirty="0">
                  <a:solidFill>
                    <a:srgbClr val="FF0000"/>
                  </a:solidFill>
                  <a:latin typeface="Symbol" pitchFamily="18" charset="2"/>
                </a:rPr>
                <a:t>l</a:t>
              </a:r>
              <a:endParaRPr lang="es-ES" sz="1600" b="1" baseline="-25000" dirty="0">
                <a:solidFill>
                  <a:srgbClr val="FF0000"/>
                </a:solidFill>
                <a:latin typeface="Symbol" pitchFamily="18" charset="2"/>
              </a:endParaRPr>
            </a:p>
          </p:txBody>
        </p:sp>
      </p:grpSp>
      <p:sp>
        <p:nvSpPr>
          <p:cNvPr id="164894" name="Text Box 30"/>
          <p:cNvSpPr txBox="1">
            <a:spLocks noChangeArrowheads="1"/>
          </p:cNvSpPr>
          <p:nvPr/>
        </p:nvSpPr>
        <p:spPr bwMode="auto">
          <a:xfrm>
            <a:off x="566738" y="5657850"/>
            <a:ext cx="8010525" cy="581025"/>
          </a:xfrm>
          <a:prstGeom prst="rect">
            <a:avLst/>
          </a:prstGeom>
          <a:noFill/>
          <a:ln w="9525">
            <a:noFill/>
            <a:miter lim="800000"/>
            <a:headEnd/>
            <a:tailEnd/>
          </a:ln>
          <a:effectLst/>
        </p:spPr>
        <p:txBody>
          <a:bodyPr>
            <a:spAutoFit/>
            <a:flatTx/>
          </a:bodyPr>
          <a:lstStyle/>
          <a:p>
            <a:pPr algn="just">
              <a:spcBef>
                <a:spcPct val="50000"/>
              </a:spcBef>
            </a:pPr>
            <a:r>
              <a:rPr lang="es-ES" sz="1600">
                <a:solidFill>
                  <a:srgbClr val="000099"/>
                </a:solidFill>
                <a:latin typeface="Arial" charset="0"/>
              </a:rPr>
              <a:t>El fotón absorbido y el fotón emitido tienen la misma longitud de onda y por lo tanto la misma energía.</a:t>
            </a:r>
          </a:p>
        </p:txBody>
      </p:sp>
      <p:grpSp>
        <p:nvGrpSpPr>
          <p:cNvPr id="164899" name="Group 35"/>
          <p:cNvGrpSpPr>
            <a:grpSpLocks/>
          </p:cNvGrpSpPr>
          <p:nvPr/>
        </p:nvGrpSpPr>
        <p:grpSpPr bwMode="auto">
          <a:xfrm>
            <a:off x="7626350" y="4289425"/>
            <a:ext cx="915988" cy="542925"/>
            <a:chOff x="548" y="2710"/>
            <a:chExt cx="577" cy="342"/>
          </a:xfrm>
          <a:solidFill>
            <a:srgbClr val="FAFAE6"/>
          </a:solidFill>
        </p:grpSpPr>
        <p:sp>
          <p:nvSpPr>
            <p:cNvPr id="164895" name="Text Box 31"/>
            <p:cNvSpPr txBox="1">
              <a:spLocks noChangeArrowheads="1"/>
            </p:cNvSpPr>
            <p:nvPr/>
          </p:nvSpPr>
          <p:spPr bwMode="auto">
            <a:xfrm>
              <a:off x="548" y="2798"/>
              <a:ext cx="283" cy="168"/>
            </a:xfrm>
            <a:prstGeom prst="rect">
              <a:avLst/>
            </a:prstGeom>
            <a:solidFill>
              <a:srgbClr val="FAFAF0"/>
            </a:solidFill>
            <a:ln w="9525">
              <a:noFill/>
              <a:miter lim="800000"/>
              <a:headEnd/>
              <a:tailEnd/>
            </a:ln>
            <a:effectLst/>
          </p:spPr>
          <p:txBody>
            <a:bodyPr wrap="none" lIns="18000" tIns="10800" rIns="18000" bIns="10800">
              <a:spAutoFit/>
            </a:bodyPr>
            <a:lstStyle/>
            <a:p>
              <a:r>
                <a:rPr lang="es-ES" sz="1600" b="1" dirty="0" err="1">
                  <a:latin typeface="Arial" charset="0"/>
                </a:rPr>
                <a:t>E</a:t>
              </a:r>
              <a:r>
                <a:rPr lang="es-ES" sz="1600" b="1" baseline="-25000" dirty="0" err="1">
                  <a:latin typeface="Arial" charset="0"/>
                </a:rPr>
                <a:t>f</a:t>
              </a:r>
              <a:r>
                <a:rPr lang="es-ES" sz="1600" b="1" dirty="0">
                  <a:latin typeface="Arial" charset="0"/>
                </a:rPr>
                <a:t> = </a:t>
              </a:r>
            </a:p>
          </p:txBody>
        </p:sp>
        <p:sp>
          <p:nvSpPr>
            <p:cNvPr id="164896" name="Text Box 32"/>
            <p:cNvSpPr txBox="1">
              <a:spLocks noChangeArrowheads="1"/>
            </p:cNvSpPr>
            <p:nvPr/>
          </p:nvSpPr>
          <p:spPr bwMode="auto">
            <a:xfrm>
              <a:off x="873" y="2710"/>
              <a:ext cx="207" cy="168"/>
            </a:xfrm>
            <a:prstGeom prst="rect">
              <a:avLst/>
            </a:prstGeom>
            <a:solidFill>
              <a:srgbClr val="FAFAF0"/>
            </a:solidFill>
            <a:ln w="9525">
              <a:noFill/>
              <a:miter lim="800000"/>
              <a:headEnd/>
              <a:tailEnd/>
            </a:ln>
            <a:effectLst/>
          </p:spPr>
          <p:txBody>
            <a:bodyPr wrap="none" lIns="18000" tIns="10800" rIns="18000" bIns="10800">
              <a:spAutoFit/>
            </a:bodyPr>
            <a:lstStyle/>
            <a:p>
              <a:r>
                <a:rPr lang="es-ES" sz="1600" b="1">
                  <a:latin typeface="Arial" charset="0"/>
                </a:rPr>
                <a:t>h·c</a:t>
              </a:r>
            </a:p>
          </p:txBody>
        </p:sp>
        <p:sp>
          <p:nvSpPr>
            <p:cNvPr id="164897" name="Text Box 33"/>
            <p:cNvSpPr txBox="1">
              <a:spLocks noChangeArrowheads="1"/>
            </p:cNvSpPr>
            <p:nvPr/>
          </p:nvSpPr>
          <p:spPr bwMode="auto">
            <a:xfrm>
              <a:off x="930" y="2884"/>
              <a:ext cx="92" cy="168"/>
            </a:xfrm>
            <a:prstGeom prst="rect">
              <a:avLst/>
            </a:prstGeom>
            <a:solidFill>
              <a:srgbClr val="FAFAF0"/>
            </a:solidFill>
            <a:ln w="9525">
              <a:noFill/>
              <a:miter lim="800000"/>
              <a:headEnd/>
              <a:tailEnd/>
            </a:ln>
            <a:effectLst/>
          </p:spPr>
          <p:txBody>
            <a:bodyPr wrap="none" lIns="18000" tIns="10800" rIns="18000" bIns="10800">
              <a:spAutoFit/>
            </a:bodyPr>
            <a:lstStyle/>
            <a:p>
              <a:r>
                <a:rPr lang="es-ES" sz="1600" b="1">
                  <a:solidFill>
                    <a:srgbClr val="FF0000"/>
                  </a:solidFill>
                  <a:latin typeface="Symbol" pitchFamily="18" charset="2"/>
                </a:rPr>
                <a:t>l</a:t>
              </a:r>
            </a:p>
          </p:txBody>
        </p:sp>
        <p:sp>
          <p:nvSpPr>
            <p:cNvPr id="164898" name="Line 34"/>
            <p:cNvSpPr>
              <a:spLocks noChangeShapeType="1"/>
            </p:cNvSpPr>
            <p:nvPr/>
          </p:nvSpPr>
          <p:spPr bwMode="auto">
            <a:xfrm>
              <a:off x="848" y="2872"/>
              <a:ext cx="277" cy="0"/>
            </a:xfrm>
            <a:prstGeom prst="line">
              <a:avLst/>
            </a:prstGeom>
            <a:grpFill/>
            <a:ln w="25400">
              <a:solidFill>
                <a:schemeClr val="tx1"/>
              </a:solidFill>
              <a:round/>
              <a:headEnd/>
              <a:tailEnd/>
            </a:ln>
            <a:effectLst/>
          </p:spPr>
          <p:txBody>
            <a:bodyPr wrap="none" anchor="ctr"/>
            <a:lstStyle/>
            <a:p>
              <a:endParaRPr lang="es-MX"/>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64894"/>
                                        </p:tgtEl>
                                        <p:attrNameLst>
                                          <p:attrName>style.visibility</p:attrName>
                                        </p:attrNameLst>
                                      </p:cBhvr>
                                      <p:to>
                                        <p:strVal val="visible"/>
                                      </p:to>
                                    </p:set>
                                    <p:animEffect transition="in" filter="dissolve">
                                      <p:cBhvr>
                                        <p:cTn id="7" dur="500"/>
                                        <p:tgtEl>
                                          <p:spTgt spid="1648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4886"/>
                                        </p:tgtEl>
                                        <p:attrNameLst>
                                          <p:attrName>style.visibility</p:attrName>
                                        </p:attrNameLst>
                                      </p:cBhvr>
                                      <p:to>
                                        <p:strVal val="visible"/>
                                      </p:to>
                                    </p:set>
                                    <p:animEffect transition="in" filter="dissolve">
                                      <p:cBhvr>
                                        <p:cTn id="12" dur="500"/>
                                        <p:tgtEl>
                                          <p:spTgt spid="164886"/>
                                        </p:tgtEl>
                                      </p:cBhvr>
                                    </p:animEffect>
                                  </p:childTnLst>
                                </p:cTn>
                              </p:par>
                            </p:childTnLst>
                          </p:cTn>
                        </p:par>
                        <p:par>
                          <p:cTn id="13" fill="hold">
                            <p:stCondLst>
                              <p:cond delay="500"/>
                            </p:stCondLst>
                            <p:childTnLst>
                              <p:par>
                                <p:cTn id="14" presetID="18" presetClass="entr" presetSubtype="3" fill="hold" nodeType="afterEffect">
                                  <p:stCondLst>
                                    <p:cond delay="0"/>
                                  </p:stCondLst>
                                  <p:childTnLst>
                                    <p:set>
                                      <p:cBhvr>
                                        <p:cTn id="15" dur="1" fill="hold">
                                          <p:stCondLst>
                                            <p:cond delay="0"/>
                                          </p:stCondLst>
                                        </p:cTn>
                                        <p:tgtEl>
                                          <p:spTgt spid="164889"/>
                                        </p:tgtEl>
                                        <p:attrNameLst>
                                          <p:attrName>style.visibility</p:attrName>
                                        </p:attrNameLst>
                                      </p:cBhvr>
                                      <p:to>
                                        <p:strVal val="visible"/>
                                      </p:to>
                                    </p:set>
                                    <p:animEffect transition="in" filter="strips(upRight)">
                                      <p:cBhvr>
                                        <p:cTn id="16" dur="2000"/>
                                        <p:tgtEl>
                                          <p:spTgt spid="164889"/>
                                        </p:tgtEl>
                                      </p:cBhvr>
                                    </p:animEffect>
                                  </p:childTnLst>
                                </p:cTn>
                              </p:par>
                            </p:childTnLst>
                          </p:cTn>
                        </p:par>
                        <p:par>
                          <p:cTn id="17" fill="hold">
                            <p:stCondLst>
                              <p:cond delay="2500"/>
                            </p:stCondLst>
                            <p:childTnLst>
                              <p:par>
                                <p:cTn id="18" presetID="9" presetClass="entr" presetSubtype="0" fill="hold" nodeType="afterEffect">
                                  <p:stCondLst>
                                    <p:cond delay="0"/>
                                  </p:stCondLst>
                                  <p:childTnLst>
                                    <p:set>
                                      <p:cBhvr>
                                        <p:cTn id="19" dur="1" fill="hold">
                                          <p:stCondLst>
                                            <p:cond delay="0"/>
                                          </p:stCondLst>
                                        </p:cTn>
                                        <p:tgtEl>
                                          <p:spTgt spid="164893"/>
                                        </p:tgtEl>
                                        <p:attrNameLst>
                                          <p:attrName>style.visibility</p:attrName>
                                        </p:attrNameLst>
                                      </p:cBhvr>
                                      <p:to>
                                        <p:strVal val="visible"/>
                                      </p:to>
                                    </p:set>
                                    <p:animEffect transition="in" filter="dissolve">
                                      <p:cBhvr>
                                        <p:cTn id="20" dur="500"/>
                                        <p:tgtEl>
                                          <p:spTgt spid="164893"/>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64899"/>
                                        </p:tgtEl>
                                        <p:attrNameLst>
                                          <p:attrName>style.visibility</p:attrName>
                                        </p:attrNameLst>
                                      </p:cBhvr>
                                      <p:to>
                                        <p:strVal val="visible"/>
                                      </p:to>
                                    </p:set>
                                    <p:animEffect transition="in" filter="dissolve">
                                      <p:cBhvr>
                                        <p:cTn id="25" dur="500"/>
                                        <p:tgtEl>
                                          <p:spTgt spid="164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86" grpId="0" animBg="1"/>
      <p:bldP spid="16489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306388" y="1273175"/>
            <a:ext cx="8529637" cy="963613"/>
          </a:xfrm>
          <a:prstGeom prst="rect">
            <a:avLst/>
          </a:prstGeom>
          <a:noFill/>
          <a:ln w="9525">
            <a:noFill/>
            <a:miter lim="800000"/>
            <a:headEnd/>
            <a:tailEnd/>
          </a:ln>
          <a:effectLst/>
        </p:spPr>
        <p:txBody>
          <a:bodyPr lIns="36000" tIns="36000" rIns="36000" bIns="36000">
            <a:flatTx/>
          </a:bodyPr>
          <a:lstStyle/>
          <a:p>
            <a:pPr algn="just">
              <a:lnSpc>
                <a:spcPct val="130000"/>
              </a:lnSpc>
            </a:pPr>
            <a:r>
              <a:rPr lang="es-ES" sz="2000" b="1">
                <a:solidFill>
                  <a:srgbClr val="000099"/>
                </a:solidFill>
                <a:latin typeface="Arial" charset="0"/>
              </a:rPr>
              <a:t>3.- Cuando un electrón pasa de una órbita a otra, dicha transición va acompañada de la absorción o emisión de una cantidad definida de energía.</a:t>
            </a:r>
            <a:endParaRPr lang="es-ES" sz="2000">
              <a:solidFill>
                <a:srgbClr val="000099"/>
              </a:solidFill>
              <a:latin typeface="Arial" charset="0"/>
            </a:endParaRPr>
          </a:p>
        </p:txBody>
      </p:sp>
      <p:sp>
        <p:nvSpPr>
          <p:cNvPr id="165891" name="Text Box 3"/>
          <p:cNvSpPr txBox="1">
            <a:spLocks noChangeArrowheads="1"/>
          </p:cNvSpPr>
          <p:nvPr/>
        </p:nvSpPr>
        <p:spPr bwMode="auto">
          <a:xfrm>
            <a:off x="2544763" y="6413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a:solidFill>
                  <a:srgbClr val="000099"/>
                </a:solidFill>
                <a:latin typeface="Arial" charset="0"/>
              </a:rPr>
              <a:t>Postulados del Modelo de Bohr</a:t>
            </a:r>
          </a:p>
        </p:txBody>
      </p:sp>
      <p:grpSp>
        <p:nvGrpSpPr>
          <p:cNvPr id="165892" name="Group 4"/>
          <p:cNvGrpSpPr>
            <a:grpSpLocks/>
          </p:cNvGrpSpPr>
          <p:nvPr/>
        </p:nvGrpSpPr>
        <p:grpSpPr bwMode="auto">
          <a:xfrm>
            <a:off x="4470400" y="3738563"/>
            <a:ext cx="203200" cy="193675"/>
            <a:chOff x="2792" y="2294"/>
            <a:chExt cx="128" cy="122"/>
          </a:xfrm>
        </p:grpSpPr>
        <p:sp>
          <p:nvSpPr>
            <p:cNvPr id="165893" name="Freeform 5"/>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FAFAD2"/>
            </a:solidFill>
            <a:ln w="9525">
              <a:noFill/>
              <a:round/>
              <a:headEnd/>
              <a:tailEnd/>
            </a:ln>
          </p:spPr>
          <p:txBody>
            <a:bodyPr/>
            <a:lstStyle/>
            <a:p>
              <a:endParaRPr lang="es-MX"/>
            </a:p>
          </p:txBody>
        </p:sp>
        <p:sp>
          <p:nvSpPr>
            <p:cNvPr id="165894" name="Freeform 6"/>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FAFAD2"/>
            </a:solidFill>
            <a:ln w="9525">
              <a:noFill/>
              <a:round/>
              <a:headEnd/>
              <a:tailEnd/>
            </a:ln>
          </p:spPr>
          <p:txBody>
            <a:bodyPr/>
            <a:lstStyle/>
            <a:p>
              <a:endParaRPr lang="es-MX"/>
            </a:p>
          </p:txBody>
        </p:sp>
        <p:sp>
          <p:nvSpPr>
            <p:cNvPr id="165895" name="Freeform 7"/>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FAFAD2"/>
            </a:solidFill>
            <a:ln w="9525">
              <a:noFill/>
              <a:round/>
              <a:headEnd/>
              <a:tailEnd/>
            </a:ln>
          </p:spPr>
          <p:txBody>
            <a:bodyPr/>
            <a:lstStyle/>
            <a:p>
              <a:endParaRPr lang="es-MX"/>
            </a:p>
          </p:txBody>
        </p:sp>
        <p:sp>
          <p:nvSpPr>
            <p:cNvPr id="165896" name="Freeform 8"/>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FAFAD2"/>
            </a:solidFill>
            <a:ln w="9525">
              <a:noFill/>
              <a:round/>
              <a:headEnd/>
              <a:tailEnd/>
            </a:ln>
          </p:spPr>
          <p:txBody>
            <a:bodyPr/>
            <a:lstStyle/>
            <a:p>
              <a:endParaRPr lang="es-MX"/>
            </a:p>
          </p:txBody>
        </p:sp>
        <p:sp>
          <p:nvSpPr>
            <p:cNvPr id="165897" name="Freeform 9"/>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FAFAD2"/>
            </a:solidFill>
            <a:ln w="9525">
              <a:noFill/>
              <a:round/>
              <a:headEnd/>
              <a:tailEnd/>
            </a:ln>
          </p:spPr>
          <p:txBody>
            <a:bodyPr/>
            <a:lstStyle/>
            <a:p>
              <a:endParaRPr lang="es-MX"/>
            </a:p>
          </p:txBody>
        </p:sp>
        <p:sp>
          <p:nvSpPr>
            <p:cNvPr id="165898" name="Freeform 10"/>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FAFAD2"/>
            </a:solidFill>
            <a:ln w="9525">
              <a:noFill/>
              <a:round/>
              <a:headEnd/>
              <a:tailEnd/>
            </a:ln>
          </p:spPr>
          <p:txBody>
            <a:bodyPr/>
            <a:lstStyle/>
            <a:p>
              <a:endParaRPr lang="es-MX"/>
            </a:p>
          </p:txBody>
        </p:sp>
        <p:sp>
          <p:nvSpPr>
            <p:cNvPr id="165899" name="Freeform 11"/>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FAFAD2"/>
            </a:solidFill>
            <a:ln w="9525">
              <a:noFill/>
              <a:round/>
              <a:headEnd/>
              <a:tailEnd/>
            </a:ln>
          </p:spPr>
          <p:txBody>
            <a:bodyPr/>
            <a:lstStyle/>
            <a:p>
              <a:endParaRPr lang="es-MX"/>
            </a:p>
          </p:txBody>
        </p:sp>
        <p:sp>
          <p:nvSpPr>
            <p:cNvPr id="165900" name="Freeform 12"/>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FAFAD2"/>
            </a:solidFill>
            <a:ln w="9525">
              <a:noFill/>
              <a:round/>
              <a:headEnd/>
              <a:tailEnd/>
            </a:ln>
          </p:spPr>
          <p:txBody>
            <a:bodyPr/>
            <a:lstStyle/>
            <a:p>
              <a:endParaRPr lang="es-MX"/>
            </a:p>
          </p:txBody>
        </p:sp>
        <p:sp>
          <p:nvSpPr>
            <p:cNvPr id="165901" name="Freeform 13"/>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AFAD2"/>
            </a:solidFill>
            <a:ln w="9525">
              <a:noFill/>
              <a:round/>
              <a:headEnd/>
              <a:tailEnd/>
            </a:ln>
          </p:spPr>
          <p:txBody>
            <a:bodyPr/>
            <a:lstStyle/>
            <a:p>
              <a:endParaRPr lang="es-MX"/>
            </a:p>
          </p:txBody>
        </p:sp>
        <p:sp>
          <p:nvSpPr>
            <p:cNvPr id="165902" name="Freeform 14"/>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AFAD2"/>
            </a:solidFill>
            <a:ln w="9525">
              <a:noFill/>
              <a:round/>
              <a:headEnd/>
              <a:tailEnd/>
            </a:ln>
          </p:spPr>
          <p:txBody>
            <a:bodyPr/>
            <a:lstStyle/>
            <a:p>
              <a:endParaRPr lang="es-MX"/>
            </a:p>
          </p:txBody>
        </p:sp>
        <p:sp>
          <p:nvSpPr>
            <p:cNvPr id="165903" name="Freeform 15"/>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AFAD2"/>
            </a:solidFill>
            <a:ln w="9525">
              <a:noFill/>
              <a:round/>
              <a:headEnd/>
              <a:tailEnd/>
            </a:ln>
          </p:spPr>
          <p:txBody>
            <a:bodyPr/>
            <a:lstStyle/>
            <a:p>
              <a:endParaRPr lang="es-MX"/>
            </a:p>
          </p:txBody>
        </p:sp>
      </p:grpSp>
      <p:sp>
        <p:nvSpPr>
          <p:cNvPr id="165904" name="Oval 16"/>
          <p:cNvSpPr>
            <a:spLocks noChangeArrowheads="1"/>
          </p:cNvSpPr>
          <p:nvPr/>
        </p:nvSpPr>
        <p:spPr bwMode="auto">
          <a:xfrm>
            <a:off x="3771900" y="3017838"/>
            <a:ext cx="1600200" cy="1608137"/>
          </a:xfrm>
          <a:prstGeom prst="ellipse">
            <a:avLst/>
          </a:prstGeom>
          <a:noFill/>
          <a:ln w="9525">
            <a:solidFill>
              <a:schemeClr val="accent1"/>
            </a:solidFill>
            <a:round/>
            <a:headEnd/>
            <a:tailEnd/>
          </a:ln>
          <a:effectLst/>
        </p:spPr>
        <p:txBody>
          <a:bodyPr wrap="none" anchor="ctr"/>
          <a:lstStyle/>
          <a:p>
            <a:endParaRPr lang="es-MX"/>
          </a:p>
        </p:txBody>
      </p:sp>
      <p:sp>
        <p:nvSpPr>
          <p:cNvPr id="165905" name="Oval 17"/>
          <p:cNvSpPr>
            <a:spLocks noChangeArrowheads="1"/>
          </p:cNvSpPr>
          <p:nvPr/>
        </p:nvSpPr>
        <p:spPr bwMode="auto">
          <a:xfrm>
            <a:off x="5191125" y="3321050"/>
            <a:ext cx="82550" cy="82550"/>
          </a:xfrm>
          <a:prstGeom prst="ellipse">
            <a:avLst/>
          </a:prstGeom>
          <a:solidFill>
            <a:srgbClr val="000000"/>
          </a:solidFill>
          <a:ln w="9525">
            <a:noFill/>
            <a:round/>
            <a:headEnd/>
            <a:tailEnd/>
          </a:ln>
        </p:spPr>
        <p:txBody>
          <a:bodyPr/>
          <a:lstStyle/>
          <a:p>
            <a:endParaRPr lang="es-MX"/>
          </a:p>
        </p:txBody>
      </p:sp>
      <p:sp>
        <p:nvSpPr>
          <p:cNvPr id="165906" name="Text Box 18"/>
          <p:cNvSpPr txBox="1">
            <a:spLocks noChangeArrowheads="1"/>
          </p:cNvSpPr>
          <p:nvPr/>
        </p:nvSpPr>
        <p:spPr bwMode="auto">
          <a:xfrm>
            <a:off x="4448175" y="4456113"/>
            <a:ext cx="296863" cy="327025"/>
          </a:xfrm>
          <a:prstGeom prst="rect">
            <a:avLst/>
          </a:prstGeom>
          <a:solidFill>
            <a:srgbClr val="FAFAF0"/>
          </a:solidFill>
          <a:ln w="9525">
            <a:noFill/>
            <a:miter lim="800000"/>
            <a:headEnd/>
            <a:tailEnd/>
          </a:ln>
          <a:effectLst/>
        </p:spPr>
        <p:txBody>
          <a:bodyPr wrap="none" lIns="18000" tIns="10800" rIns="18000" bIns="10800">
            <a:spAutoFit/>
          </a:bodyPr>
          <a:lstStyle/>
          <a:p>
            <a:r>
              <a:rPr lang="es-ES" sz="2000" b="1" dirty="0">
                <a:latin typeface="Arial" charset="0"/>
              </a:rPr>
              <a:t>E</a:t>
            </a:r>
            <a:r>
              <a:rPr lang="es-ES" sz="2000" b="1" baseline="-25000" dirty="0">
                <a:latin typeface="Arial" charset="0"/>
              </a:rPr>
              <a:t>1</a:t>
            </a:r>
          </a:p>
        </p:txBody>
      </p:sp>
      <p:sp>
        <p:nvSpPr>
          <p:cNvPr id="165907" name="Oval 19"/>
          <p:cNvSpPr>
            <a:spLocks noChangeArrowheads="1"/>
          </p:cNvSpPr>
          <p:nvPr/>
        </p:nvSpPr>
        <p:spPr bwMode="auto">
          <a:xfrm>
            <a:off x="3127375" y="2403475"/>
            <a:ext cx="2889250" cy="2889250"/>
          </a:xfrm>
          <a:prstGeom prst="ellipse">
            <a:avLst/>
          </a:prstGeom>
          <a:noFill/>
          <a:ln w="9525">
            <a:solidFill>
              <a:schemeClr val="accent1"/>
            </a:solidFill>
            <a:round/>
            <a:headEnd/>
            <a:tailEnd/>
          </a:ln>
          <a:effectLst/>
        </p:spPr>
        <p:txBody>
          <a:bodyPr wrap="none" anchor="ctr"/>
          <a:lstStyle/>
          <a:p>
            <a:endParaRPr lang="es-MX"/>
          </a:p>
        </p:txBody>
      </p:sp>
      <p:sp>
        <p:nvSpPr>
          <p:cNvPr id="165908" name="Text Box 20"/>
          <p:cNvSpPr txBox="1">
            <a:spLocks noChangeArrowheads="1"/>
          </p:cNvSpPr>
          <p:nvPr/>
        </p:nvSpPr>
        <p:spPr bwMode="auto">
          <a:xfrm>
            <a:off x="4448175" y="5141913"/>
            <a:ext cx="296863" cy="327025"/>
          </a:xfrm>
          <a:prstGeom prst="rect">
            <a:avLst/>
          </a:prstGeom>
          <a:solidFill>
            <a:srgbClr val="FAFAF0"/>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2</a:t>
            </a:r>
          </a:p>
        </p:txBody>
      </p:sp>
      <p:sp>
        <p:nvSpPr>
          <p:cNvPr id="165909" name="Freeform 21"/>
          <p:cNvSpPr>
            <a:spLocks/>
          </p:cNvSpPr>
          <p:nvPr/>
        </p:nvSpPr>
        <p:spPr bwMode="auto">
          <a:xfrm>
            <a:off x="6781800" y="4344988"/>
            <a:ext cx="319088" cy="336550"/>
          </a:xfrm>
          <a:custGeom>
            <a:avLst/>
            <a:gdLst/>
            <a:ahLst/>
            <a:cxnLst>
              <a:cxn ang="0">
                <a:pos x="0" y="35"/>
              </a:cxn>
              <a:cxn ang="0">
                <a:pos x="111" y="32"/>
              </a:cxn>
              <a:cxn ang="0">
                <a:pos x="87" y="230"/>
              </a:cxn>
              <a:cxn ang="0">
                <a:pos x="198" y="248"/>
              </a:cxn>
            </a:cxnLst>
            <a:rect l="0" t="0" r="r" b="b"/>
            <a:pathLst>
              <a:path w="198" h="266">
                <a:moveTo>
                  <a:pt x="0" y="35"/>
                </a:moveTo>
                <a:cubicBezTo>
                  <a:pt x="18" y="35"/>
                  <a:pt x="96" y="0"/>
                  <a:pt x="111" y="32"/>
                </a:cubicBezTo>
                <a:cubicBezTo>
                  <a:pt x="126" y="64"/>
                  <a:pt x="74" y="194"/>
                  <a:pt x="87" y="230"/>
                </a:cubicBezTo>
                <a:cubicBezTo>
                  <a:pt x="100" y="266"/>
                  <a:pt x="178" y="244"/>
                  <a:pt x="198" y="248"/>
                </a:cubicBezTo>
              </a:path>
            </a:pathLst>
          </a:custGeom>
          <a:solidFill>
            <a:srgbClr val="FAFAF0"/>
          </a:solidFill>
          <a:ln w="15875" cap="flat" cmpd="sng">
            <a:solidFill>
              <a:schemeClr val="accent2"/>
            </a:solidFill>
            <a:prstDash val="solid"/>
            <a:round/>
            <a:headEnd type="none" w="sm" len="sm"/>
            <a:tailEnd type="stealth" w="med" len="sm"/>
          </a:ln>
          <a:effectLst/>
        </p:spPr>
        <p:txBody>
          <a:bodyPr wrap="none" anchor="ctr"/>
          <a:lstStyle/>
          <a:p>
            <a:endParaRPr lang="es-MX"/>
          </a:p>
        </p:txBody>
      </p:sp>
      <p:sp>
        <p:nvSpPr>
          <p:cNvPr id="165910" name="Freeform 22"/>
          <p:cNvSpPr>
            <a:spLocks/>
          </p:cNvSpPr>
          <p:nvPr/>
        </p:nvSpPr>
        <p:spPr bwMode="auto">
          <a:xfrm>
            <a:off x="6253163" y="4725988"/>
            <a:ext cx="319087" cy="336550"/>
          </a:xfrm>
          <a:custGeom>
            <a:avLst/>
            <a:gdLst/>
            <a:ahLst/>
            <a:cxnLst>
              <a:cxn ang="0">
                <a:pos x="0" y="35"/>
              </a:cxn>
              <a:cxn ang="0">
                <a:pos x="111" y="32"/>
              </a:cxn>
              <a:cxn ang="0">
                <a:pos x="87" y="230"/>
              </a:cxn>
              <a:cxn ang="0">
                <a:pos x="198" y="248"/>
              </a:cxn>
            </a:cxnLst>
            <a:rect l="0" t="0" r="r" b="b"/>
            <a:pathLst>
              <a:path w="198" h="266">
                <a:moveTo>
                  <a:pt x="0" y="35"/>
                </a:moveTo>
                <a:cubicBezTo>
                  <a:pt x="18" y="35"/>
                  <a:pt x="96" y="0"/>
                  <a:pt x="111" y="32"/>
                </a:cubicBezTo>
                <a:cubicBezTo>
                  <a:pt x="126" y="64"/>
                  <a:pt x="74" y="194"/>
                  <a:pt x="87" y="230"/>
                </a:cubicBezTo>
                <a:cubicBezTo>
                  <a:pt x="100" y="266"/>
                  <a:pt x="178" y="244"/>
                  <a:pt x="198" y="248"/>
                </a:cubicBezTo>
              </a:path>
            </a:pathLst>
          </a:custGeom>
          <a:solidFill>
            <a:srgbClr val="FAFAF0"/>
          </a:solidFill>
          <a:ln w="15875" cap="flat" cmpd="sng">
            <a:solidFill>
              <a:schemeClr val="accent2"/>
            </a:solidFill>
            <a:prstDash val="solid"/>
            <a:round/>
            <a:headEnd type="stealth" w="med" len="sm"/>
            <a:tailEnd type="none" w="med" len="med"/>
          </a:ln>
          <a:effectLst/>
        </p:spPr>
        <p:txBody>
          <a:bodyPr wrap="none" anchor="ctr"/>
          <a:lstStyle/>
          <a:p>
            <a:endParaRPr lang="es-MX"/>
          </a:p>
        </p:txBody>
      </p:sp>
      <p:grpSp>
        <p:nvGrpSpPr>
          <p:cNvPr id="165911" name="Group 23"/>
          <p:cNvGrpSpPr>
            <a:grpSpLocks/>
          </p:cNvGrpSpPr>
          <p:nvPr/>
        </p:nvGrpSpPr>
        <p:grpSpPr bwMode="auto">
          <a:xfrm>
            <a:off x="6224588" y="3848100"/>
            <a:ext cx="1562100" cy="1252538"/>
            <a:chOff x="3921" y="2424"/>
            <a:chExt cx="984" cy="789"/>
          </a:xfrm>
        </p:grpSpPr>
        <p:sp>
          <p:nvSpPr>
            <p:cNvPr id="165912" name="Line 24"/>
            <p:cNvSpPr>
              <a:spLocks noChangeShapeType="1"/>
            </p:cNvSpPr>
            <p:nvPr/>
          </p:nvSpPr>
          <p:spPr bwMode="auto">
            <a:xfrm flipV="1">
              <a:off x="3921" y="2424"/>
              <a:ext cx="810" cy="588"/>
            </a:xfrm>
            <a:prstGeom prst="line">
              <a:avLst/>
            </a:prstGeom>
            <a:noFill/>
            <a:ln w="12700">
              <a:solidFill>
                <a:srgbClr val="00B050"/>
              </a:solidFill>
              <a:prstDash val="dash"/>
              <a:round/>
              <a:headEnd/>
              <a:tailEnd/>
            </a:ln>
            <a:effectLst/>
          </p:spPr>
          <p:txBody>
            <a:bodyPr wrap="none" anchor="ctr"/>
            <a:lstStyle/>
            <a:p>
              <a:endParaRPr lang="es-MX"/>
            </a:p>
          </p:txBody>
        </p:sp>
        <p:sp>
          <p:nvSpPr>
            <p:cNvPr id="165913" name="Line 25"/>
            <p:cNvSpPr>
              <a:spLocks noChangeShapeType="1"/>
            </p:cNvSpPr>
            <p:nvPr/>
          </p:nvSpPr>
          <p:spPr bwMode="auto">
            <a:xfrm flipV="1">
              <a:off x="4095" y="2625"/>
              <a:ext cx="810" cy="588"/>
            </a:xfrm>
            <a:prstGeom prst="line">
              <a:avLst/>
            </a:prstGeom>
            <a:noFill/>
            <a:ln w="12700">
              <a:solidFill>
                <a:srgbClr val="00B050"/>
              </a:solidFill>
              <a:prstDash val="dash"/>
              <a:round/>
              <a:headEnd/>
              <a:tailEnd/>
            </a:ln>
            <a:effectLst/>
          </p:spPr>
          <p:txBody>
            <a:bodyPr wrap="none" anchor="ctr"/>
            <a:lstStyle/>
            <a:p>
              <a:endParaRPr lang="es-MX"/>
            </a:p>
          </p:txBody>
        </p:sp>
      </p:grpSp>
      <p:grpSp>
        <p:nvGrpSpPr>
          <p:cNvPr id="165914" name="Group 26"/>
          <p:cNvGrpSpPr>
            <a:grpSpLocks/>
          </p:cNvGrpSpPr>
          <p:nvPr/>
        </p:nvGrpSpPr>
        <p:grpSpPr bwMode="auto">
          <a:xfrm>
            <a:off x="7475538" y="3875088"/>
            <a:ext cx="261937" cy="327025"/>
            <a:chOff x="4709" y="2441"/>
            <a:chExt cx="165" cy="206"/>
          </a:xfrm>
        </p:grpSpPr>
        <p:sp>
          <p:nvSpPr>
            <p:cNvPr id="165915" name="Line 27"/>
            <p:cNvSpPr>
              <a:spLocks noChangeShapeType="1"/>
            </p:cNvSpPr>
            <p:nvPr/>
          </p:nvSpPr>
          <p:spPr bwMode="auto">
            <a:xfrm rot="-121485">
              <a:off x="4709" y="2441"/>
              <a:ext cx="165" cy="206"/>
            </a:xfrm>
            <a:prstGeom prst="line">
              <a:avLst/>
            </a:prstGeom>
            <a:noFill/>
            <a:ln w="9525">
              <a:solidFill>
                <a:srgbClr val="00B050"/>
              </a:solidFill>
              <a:prstDash val="dash"/>
              <a:round/>
              <a:headEnd/>
              <a:tailEnd/>
            </a:ln>
            <a:effectLst/>
          </p:spPr>
          <p:txBody>
            <a:bodyPr wrap="none" anchor="ctr"/>
            <a:lstStyle/>
            <a:p>
              <a:endParaRPr lang="es-MX"/>
            </a:p>
          </p:txBody>
        </p:sp>
        <p:sp>
          <p:nvSpPr>
            <p:cNvPr id="165916" name="Text Box 28"/>
            <p:cNvSpPr txBox="1">
              <a:spLocks noChangeArrowheads="1"/>
            </p:cNvSpPr>
            <p:nvPr/>
          </p:nvSpPr>
          <p:spPr bwMode="auto">
            <a:xfrm>
              <a:off x="4745" y="2449"/>
              <a:ext cx="92" cy="168"/>
            </a:xfrm>
            <a:prstGeom prst="rect">
              <a:avLst/>
            </a:prstGeom>
            <a:solidFill>
              <a:srgbClr val="FAFAF0"/>
            </a:solidFill>
            <a:ln w="9525">
              <a:noFill/>
              <a:miter lim="800000"/>
              <a:headEnd/>
              <a:tailEnd/>
            </a:ln>
            <a:effectLst/>
          </p:spPr>
          <p:txBody>
            <a:bodyPr wrap="none" lIns="18000" tIns="10800" rIns="18000" bIns="10800">
              <a:spAutoFit/>
            </a:bodyPr>
            <a:lstStyle/>
            <a:p>
              <a:r>
                <a:rPr lang="es-ES" sz="1600" b="1" dirty="0">
                  <a:solidFill>
                    <a:srgbClr val="FF0000"/>
                  </a:solidFill>
                  <a:latin typeface="Symbol" pitchFamily="18" charset="2"/>
                </a:rPr>
                <a:t>l</a:t>
              </a:r>
              <a:endParaRPr lang="es-ES" sz="1600" b="1" baseline="-25000" dirty="0">
                <a:solidFill>
                  <a:srgbClr val="FF0000"/>
                </a:solidFill>
                <a:latin typeface="Symbol" pitchFamily="18" charset="2"/>
              </a:endParaRPr>
            </a:p>
          </p:txBody>
        </p:sp>
      </p:grpSp>
      <p:sp>
        <p:nvSpPr>
          <p:cNvPr id="165917" name="Text Box 29"/>
          <p:cNvSpPr txBox="1">
            <a:spLocks noChangeArrowheads="1"/>
          </p:cNvSpPr>
          <p:nvPr/>
        </p:nvSpPr>
        <p:spPr bwMode="auto">
          <a:xfrm>
            <a:off x="566738" y="5657850"/>
            <a:ext cx="7853362" cy="581025"/>
          </a:xfrm>
          <a:prstGeom prst="rect">
            <a:avLst/>
          </a:prstGeom>
          <a:noFill/>
          <a:ln w="9525">
            <a:noFill/>
            <a:miter lim="800000"/>
            <a:headEnd/>
            <a:tailEnd/>
          </a:ln>
          <a:effectLst/>
        </p:spPr>
        <p:txBody>
          <a:bodyPr>
            <a:spAutoFit/>
            <a:flatTx/>
          </a:bodyPr>
          <a:lstStyle/>
          <a:p>
            <a:pPr algn="just">
              <a:spcBef>
                <a:spcPct val="50000"/>
              </a:spcBef>
            </a:pPr>
            <a:r>
              <a:rPr lang="es-ES" sz="1600">
                <a:solidFill>
                  <a:srgbClr val="FF0000"/>
                </a:solidFill>
                <a:latin typeface="Arial" charset="0"/>
              </a:rPr>
              <a:t>La energía del fotón emitido o absorbido es igual a la diferencia de energía entre las dos órbitas.</a:t>
            </a:r>
          </a:p>
        </p:txBody>
      </p:sp>
      <p:grpSp>
        <p:nvGrpSpPr>
          <p:cNvPr id="165918" name="Group 30"/>
          <p:cNvGrpSpPr>
            <a:grpSpLocks/>
          </p:cNvGrpSpPr>
          <p:nvPr/>
        </p:nvGrpSpPr>
        <p:grpSpPr bwMode="auto">
          <a:xfrm>
            <a:off x="7626350" y="4289425"/>
            <a:ext cx="915988" cy="542925"/>
            <a:chOff x="548" y="2710"/>
            <a:chExt cx="577" cy="342"/>
          </a:xfrm>
        </p:grpSpPr>
        <p:sp>
          <p:nvSpPr>
            <p:cNvPr id="165919" name="Text Box 31"/>
            <p:cNvSpPr txBox="1">
              <a:spLocks noChangeArrowheads="1"/>
            </p:cNvSpPr>
            <p:nvPr/>
          </p:nvSpPr>
          <p:spPr bwMode="auto">
            <a:xfrm>
              <a:off x="548" y="2798"/>
              <a:ext cx="283"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latin typeface="Arial" charset="0"/>
                </a:rPr>
                <a:t>E</a:t>
              </a:r>
              <a:r>
                <a:rPr lang="es-ES" sz="1600" b="1" baseline="-25000">
                  <a:latin typeface="Arial" charset="0"/>
                </a:rPr>
                <a:t>f</a:t>
              </a:r>
              <a:r>
                <a:rPr lang="es-ES" sz="1600" b="1">
                  <a:latin typeface="Arial" charset="0"/>
                </a:rPr>
                <a:t> = </a:t>
              </a:r>
            </a:p>
          </p:txBody>
        </p:sp>
        <p:sp>
          <p:nvSpPr>
            <p:cNvPr id="165920" name="Text Box 32"/>
            <p:cNvSpPr txBox="1">
              <a:spLocks noChangeArrowheads="1"/>
            </p:cNvSpPr>
            <p:nvPr/>
          </p:nvSpPr>
          <p:spPr bwMode="auto">
            <a:xfrm>
              <a:off x="873" y="2710"/>
              <a:ext cx="207"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latin typeface="Arial" charset="0"/>
                </a:rPr>
                <a:t>h·c</a:t>
              </a:r>
            </a:p>
          </p:txBody>
        </p:sp>
        <p:sp>
          <p:nvSpPr>
            <p:cNvPr id="165921" name="Text Box 33"/>
            <p:cNvSpPr txBox="1">
              <a:spLocks noChangeArrowheads="1"/>
            </p:cNvSpPr>
            <p:nvPr/>
          </p:nvSpPr>
          <p:spPr bwMode="auto">
            <a:xfrm>
              <a:off x="930" y="2884"/>
              <a:ext cx="92" cy="168"/>
            </a:xfrm>
            <a:prstGeom prst="rect">
              <a:avLst/>
            </a:prstGeom>
            <a:solidFill>
              <a:srgbClr val="FAFAD2"/>
            </a:solidFill>
            <a:ln w="9525">
              <a:noFill/>
              <a:miter lim="800000"/>
              <a:headEnd/>
              <a:tailEnd/>
            </a:ln>
            <a:effectLst/>
          </p:spPr>
          <p:txBody>
            <a:bodyPr wrap="none" lIns="18000" tIns="10800" rIns="18000" bIns="10800">
              <a:spAutoFit/>
            </a:bodyPr>
            <a:lstStyle/>
            <a:p>
              <a:r>
                <a:rPr lang="es-ES" sz="1600" b="1">
                  <a:solidFill>
                    <a:srgbClr val="FF0000"/>
                  </a:solidFill>
                  <a:latin typeface="Symbol" pitchFamily="18" charset="2"/>
                </a:rPr>
                <a:t>l</a:t>
              </a:r>
            </a:p>
          </p:txBody>
        </p:sp>
        <p:sp>
          <p:nvSpPr>
            <p:cNvPr id="165922" name="Line 34"/>
            <p:cNvSpPr>
              <a:spLocks noChangeShapeType="1"/>
            </p:cNvSpPr>
            <p:nvPr/>
          </p:nvSpPr>
          <p:spPr bwMode="auto">
            <a:xfrm>
              <a:off x="848" y="2872"/>
              <a:ext cx="277" cy="0"/>
            </a:xfrm>
            <a:prstGeom prst="line">
              <a:avLst/>
            </a:prstGeom>
            <a:noFill/>
            <a:ln w="25400">
              <a:solidFill>
                <a:schemeClr val="tx1"/>
              </a:solidFill>
              <a:round/>
              <a:headEnd/>
              <a:tailEnd/>
            </a:ln>
            <a:effectLst/>
          </p:spPr>
          <p:txBody>
            <a:bodyPr wrap="none" anchor="ctr"/>
            <a:lstStyle/>
            <a:p>
              <a:endParaRPr lang="es-MX"/>
            </a:p>
          </p:txBody>
        </p:sp>
      </p:grpSp>
      <p:sp>
        <p:nvSpPr>
          <p:cNvPr id="165923" name="Text Box 35"/>
          <p:cNvSpPr txBox="1">
            <a:spLocks noChangeArrowheads="1"/>
          </p:cNvSpPr>
          <p:nvPr/>
        </p:nvSpPr>
        <p:spPr bwMode="auto">
          <a:xfrm>
            <a:off x="7529513" y="4946650"/>
            <a:ext cx="1127125" cy="361950"/>
          </a:xfrm>
          <a:prstGeom prst="rect">
            <a:avLst/>
          </a:prstGeom>
          <a:solidFill>
            <a:srgbClr val="FAFAF0"/>
          </a:solidFill>
          <a:ln w="25400" algn="ctr">
            <a:solidFill>
              <a:srgbClr val="FF0000"/>
            </a:solidFill>
            <a:miter lim="800000"/>
            <a:headEnd/>
            <a:tailEnd/>
          </a:ln>
          <a:effectLst/>
        </p:spPr>
        <p:txBody>
          <a:bodyPr>
            <a:spAutoFit/>
          </a:bodyPr>
          <a:lstStyle/>
          <a:p>
            <a:r>
              <a:rPr lang="es-ES" sz="1600" b="1">
                <a:solidFill>
                  <a:srgbClr val="FF0000"/>
                </a:solidFill>
                <a:latin typeface="Arial" charset="0"/>
              </a:rPr>
              <a:t>E</a:t>
            </a:r>
            <a:r>
              <a:rPr lang="es-ES" sz="1600" b="1" baseline="-25000">
                <a:solidFill>
                  <a:srgbClr val="FF0000"/>
                </a:solidFill>
                <a:latin typeface="Arial" charset="0"/>
              </a:rPr>
              <a:t>f</a:t>
            </a:r>
            <a:r>
              <a:rPr lang="es-ES" sz="1600" b="1">
                <a:solidFill>
                  <a:srgbClr val="FF0000"/>
                </a:solidFill>
                <a:latin typeface="Arial" charset="0"/>
              </a:rPr>
              <a:t> = </a:t>
            </a:r>
            <a:r>
              <a:rPr lang="es-ES" sz="1600" b="1">
                <a:solidFill>
                  <a:srgbClr val="FF0000"/>
                </a:solidFill>
                <a:latin typeface="Symbol" pitchFamily="18" charset="2"/>
              </a:rPr>
              <a:t>D</a:t>
            </a:r>
            <a:r>
              <a:rPr lang="es-ES" sz="1600" b="1">
                <a:solidFill>
                  <a:srgbClr val="FF0000"/>
                </a:solidFill>
                <a:latin typeface="Arial" charset="0"/>
              </a:rPr>
              <a:t>E</a:t>
            </a:r>
            <a:r>
              <a:rPr lang="es-ES" sz="1600" b="1" baseline="-25000">
                <a:solidFill>
                  <a:srgbClr val="FF0000"/>
                </a:solidFill>
                <a:latin typeface="Arial" charset="0"/>
              </a:rPr>
              <a:t>1,2</a:t>
            </a:r>
            <a:endParaRPr lang="es-ES" b="1" baseline="-25000">
              <a:solidFill>
                <a:srgbClr val="FF0000"/>
              </a:solidFill>
            </a:endParaRPr>
          </a:p>
        </p:txBody>
      </p:sp>
      <p:grpSp>
        <p:nvGrpSpPr>
          <p:cNvPr id="165924" name="Group 36"/>
          <p:cNvGrpSpPr>
            <a:grpSpLocks/>
          </p:cNvGrpSpPr>
          <p:nvPr/>
        </p:nvGrpSpPr>
        <p:grpSpPr bwMode="auto">
          <a:xfrm>
            <a:off x="7626350" y="4289425"/>
            <a:ext cx="915988" cy="542925"/>
            <a:chOff x="548" y="2710"/>
            <a:chExt cx="577" cy="342"/>
          </a:xfrm>
          <a:solidFill>
            <a:srgbClr val="FAFAE6"/>
          </a:solidFill>
        </p:grpSpPr>
        <p:sp>
          <p:nvSpPr>
            <p:cNvPr id="165925" name="Text Box 37"/>
            <p:cNvSpPr txBox="1">
              <a:spLocks noChangeArrowheads="1"/>
            </p:cNvSpPr>
            <p:nvPr/>
          </p:nvSpPr>
          <p:spPr bwMode="auto">
            <a:xfrm>
              <a:off x="548" y="2798"/>
              <a:ext cx="283" cy="168"/>
            </a:xfrm>
            <a:prstGeom prst="rect">
              <a:avLst/>
            </a:prstGeom>
            <a:solidFill>
              <a:srgbClr val="FAFAF0"/>
            </a:solidFill>
            <a:ln w="9525">
              <a:noFill/>
              <a:miter lim="800000"/>
              <a:headEnd/>
              <a:tailEnd/>
            </a:ln>
            <a:effectLst/>
          </p:spPr>
          <p:txBody>
            <a:bodyPr wrap="none" lIns="18000" tIns="10800" rIns="18000" bIns="10800">
              <a:spAutoFit/>
            </a:bodyPr>
            <a:lstStyle/>
            <a:p>
              <a:r>
                <a:rPr lang="es-ES" sz="1600" b="1">
                  <a:latin typeface="Arial" charset="0"/>
                </a:rPr>
                <a:t>E</a:t>
              </a:r>
              <a:r>
                <a:rPr lang="es-ES" sz="1600" b="1" baseline="-25000">
                  <a:latin typeface="Arial" charset="0"/>
                </a:rPr>
                <a:t>f</a:t>
              </a:r>
              <a:r>
                <a:rPr lang="es-ES" sz="1600" b="1">
                  <a:latin typeface="Arial" charset="0"/>
                </a:rPr>
                <a:t> = </a:t>
              </a:r>
            </a:p>
          </p:txBody>
        </p:sp>
        <p:sp>
          <p:nvSpPr>
            <p:cNvPr id="165926" name="Text Box 38"/>
            <p:cNvSpPr txBox="1">
              <a:spLocks noChangeArrowheads="1"/>
            </p:cNvSpPr>
            <p:nvPr/>
          </p:nvSpPr>
          <p:spPr bwMode="auto">
            <a:xfrm>
              <a:off x="873" y="2710"/>
              <a:ext cx="207" cy="168"/>
            </a:xfrm>
            <a:prstGeom prst="rect">
              <a:avLst/>
            </a:prstGeom>
            <a:solidFill>
              <a:srgbClr val="FAFAF0"/>
            </a:solidFill>
            <a:ln w="9525">
              <a:noFill/>
              <a:miter lim="800000"/>
              <a:headEnd/>
              <a:tailEnd/>
            </a:ln>
            <a:effectLst/>
          </p:spPr>
          <p:txBody>
            <a:bodyPr wrap="none" lIns="18000" tIns="10800" rIns="18000" bIns="10800">
              <a:spAutoFit/>
            </a:bodyPr>
            <a:lstStyle/>
            <a:p>
              <a:r>
                <a:rPr lang="es-ES" sz="1600" b="1" dirty="0" err="1">
                  <a:latin typeface="Arial" charset="0"/>
                </a:rPr>
                <a:t>h·c</a:t>
              </a:r>
              <a:endParaRPr lang="es-ES" sz="1600" b="1" dirty="0">
                <a:latin typeface="Arial" charset="0"/>
              </a:endParaRPr>
            </a:p>
          </p:txBody>
        </p:sp>
        <p:sp>
          <p:nvSpPr>
            <p:cNvPr id="165927" name="Text Box 39"/>
            <p:cNvSpPr txBox="1">
              <a:spLocks noChangeArrowheads="1"/>
            </p:cNvSpPr>
            <p:nvPr/>
          </p:nvSpPr>
          <p:spPr bwMode="auto">
            <a:xfrm>
              <a:off x="930" y="2884"/>
              <a:ext cx="92" cy="168"/>
            </a:xfrm>
            <a:prstGeom prst="rect">
              <a:avLst/>
            </a:prstGeom>
            <a:solidFill>
              <a:srgbClr val="FAFAF0"/>
            </a:solidFill>
            <a:ln w="9525">
              <a:noFill/>
              <a:miter lim="800000"/>
              <a:headEnd/>
              <a:tailEnd/>
            </a:ln>
            <a:effectLst/>
          </p:spPr>
          <p:txBody>
            <a:bodyPr wrap="none" lIns="18000" tIns="10800" rIns="18000" bIns="10800">
              <a:spAutoFit/>
            </a:bodyPr>
            <a:lstStyle/>
            <a:p>
              <a:r>
                <a:rPr lang="es-ES" sz="1600" b="1">
                  <a:solidFill>
                    <a:srgbClr val="FF0000"/>
                  </a:solidFill>
                  <a:latin typeface="Symbol" pitchFamily="18" charset="2"/>
                </a:rPr>
                <a:t>l</a:t>
              </a:r>
            </a:p>
          </p:txBody>
        </p:sp>
        <p:sp>
          <p:nvSpPr>
            <p:cNvPr id="165928" name="Line 40"/>
            <p:cNvSpPr>
              <a:spLocks noChangeShapeType="1"/>
            </p:cNvSpPr>
            <p:nvPr/>
          </p:nvSpPr>
          <p:spPr bwMode="auto">
            <a:xfrm>
              <a:off x="848" y="2872"/>
              <a:ext cx="277" cy="0"/>
            </a:xfrm>
            <a:prstGeom prst="line">
              <a:avLst/>
            </a:prstGeom>
            <a:grpFill/>
            <a:ln w="25400">
              <a:solidFill>
                <a:schemeClr val="tx1"/>
              </a:solidFill>
              <a:round/>
              <a:headEnd/>
              <a:tailEnd/>
            </a:ln>
            <a:effectLst/>
          </p:spPr>
          <p:txBody>
            <a:bodyPr wrap="none" anchor="ctr"/>
            <a:lstStyle/>
            <a:p>
              <a:endParaRPr lang="es-MX"/>
            </a:p>
          </p:txBody>
        </p:sp>
      </p:grpSp>
      <p:grpSp>
        <p:nvGrpSpPr>
          <p:cNvPr id="41" name="Group 4"/>
          <p:cNvGrpSpPr>
            <a:grpSpLocks/>
          </p:cNvGrpSpPr>
          <p:nvPr/>
        </p:nvGrpSpPr>
        <p:grpSpPr bwMode="auto">
          <a:xfrm>
            <a:off x="4468562" y="3736725"/>
            <a:ext cx="203200" cy="193675"/>
            <a:chOff x="2792" y="2294"/>
            <a:chExt cx="128" cy="122"/>
          </a:xfrm>
        </p:grpSpPr>
        <p:sp>
          <p:nvSpPr>
            <p:cNvPr id="42" name="Freeform 5"/>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A60000"/>
            </a:solidFill>
            <a:ln w="9525">
              <a:noFill/>
              <a:round/>
              <a:headEnd/>
              <a:tailEnd/>
            </a:ln>
          </p:spPr>
          <p:txBody>
            <a:bodyPr/>
            <a:lstStyle/>
            <a:p>
              <a:endParaRPr lang="es-MX"/>
            </a:p>
          </p:txBody>
        </p:sp>
        <p:sp>
          <p:nvSpPr>
            <p:cNvPr id="43" name="Freeform 6"/>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AA0000"/>
            </a:solidFill>
            <a:ln w="9525">
              <a:noFill/>
              <a:round/>
              <a:headEnd/>
              <a:tailEnd/>
            </a:ln>
          </p:spPr>
          <p:txBody>
            <a:bodyPr/>
            <a:lstStyle/>
            <a:p>
              <a:endParaRPr lang="es-MX"/>
            </a:p>
          </p:txBody>
        </p:sp>
        <p:sp>
          <p:nvSpPr>
            <p:cNvPr id="44" name="Freeform 7"/>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B00000"/>
            </a:solidFill>
            <a:ln w="9525">
              <a:noFill/>
              <a:round/>
              <a:headEnd/>
              <a:tailEnd/>
            </a:ln>
          </p:spPr>
          <p:txBody>
            <a:bodyPr/>
            <a:lstStyle/>
            <a:p>
              <a:endParaRPr lang="es-MX"/>
            </a:p>
          </p:txBody>
        </p:sp>
        <p:sp>
          <p:nvSpPr>
            <p:cNvPr id="45" name="Freeform 8"/>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B90000"/>
            </a:solidFill>
            <a:ln w="9525">
              <a:noFill/>
              <a:round/>
              <a:headEnd/>
              <a:tailEnd/>
            </a:ln>
          </p:spPr>
          <p:txBody>
            <a:bodyPr/>
            <a:lstStyle/>
            <a:p>
              <a:endParaRPr lang="es-MX"/>
            </a:p>
          </p:txBody>
        </p:sp>
        <p:sp>
          <p:nvSpPr>
            <p:cNvPr id="46" name="Freeform 9"/>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C40000"/>
            </a:solidFill>
            <a:ln w="9525">
              <a:noFill/>
              <a:round/>
              <a:headEnd/>
              <a:tailEnd/>
            </a:ln>
          </p:spPr>
          <p:txBody>
            <a:bodyPr/>
            <a:lstStyle/>
            <a:p>
              <a:endParaRPr lang="es-MX"/>
            </a:p>
          </p:txBody>
        </p:sp>
        <p:sp>
          <p:nvSpPr>
            <p:cNvPr id="47" name="Freeform 10"/>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D00000"/>
            </a:solidFill>
            <a:ln w="9525">
              <a:noFill/>
              <a:round/>
              <a:headEnd/>
              <a:tailEnd/>
            </a:ln>
          </p:spPr>
          <p:txBody>
            <a:bodyPr/>
            <a:lstStyle/>
            <a:p>
              <a:endParaRPr lang="es-MX"/>
            </a:p>
          </p:txBody>
        </p:sp>
        <p:sp>
          <p:nvSpPr>
            <p:cNvPr id="48" name="Freeform 11"/>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DC0000"/>
            </a:solidFill>
            <a:ln w="9525">
              <a:noFill/>
              <a:round/>
              <a:headEnd/>
              <a:tailEnd/>
            </a:ln>
          </p:spPr>
          <p:txBody>
            <a:bodyPr/>
            <a:lstStyle/>
            <a:p>
              <a:endParaRPr lang="es-MX"/>
            </a:p>
          </p:txBody>
        </p:sp>
        <p:sp>
          <p:nvSpPr>
            <p:cNvPr id="49" name="Freeform 12"/>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E80000"/>
            </a:solidFill>
            <a:ln w="9525">
              <a:noFill/>
              <a:round/>
              <a:headEnd/>
              <a:tailEnd/>
            </a:ln>
          </p:spPr>
          <p:txBody>
            <a:bodyPr/>
            <a:lstStyle/>
            <a:p>
              <a:endParaRPr lang="es-MX"/>
            </a:p>
          </p:txBody>
        </p:sp>
        <p:sp>
          <p:nvSpPr>
            <p:cNvPr id="50" name="Freeform 13"/>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00000"/>
            </a:solidFill>
            <a:ln w="9525">
              <a:noFill/>
              <a:round/>
              <a:headEnd/>
              <a:tailEnd/>
            </a:ln>
          </p:spPr>
          <p:txBody>
            <a:bodyPr/>
            <a:lstStyle/>
            <a:p>
              <a:endParaRPr lang="es-MX"/>
            </a:p>
          </p:txBody>
        </p:sp>
        <p:sp>
          <p:nvSpPr>
            <p:cNvPr id="51" name="Freeform 14"/>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70000"/>
            </a:solidFill>
            <a:ln w="9525">
              <a:noFill/>
              <a:round/>
              <a:headEnd/>
              <a:tailEnd/>
            </a:ln>
          </p:spPr>
          <p:txBody>
            <a:bodyPr/>
            <a:lstStyle/>
            <a:p>
              <a:endParaRPr lang="es-MX"/>
            </a:p>
          </p:txBody>
        </p:sp>
        <p:sp>
          <p:nvSpPr>
            <p:cNvPr id="52" name="Freeform 15"/>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B0000"/>
            </a:solidFill>
            <a:ln w="9525">
              <a:noFill/>
              <a:round/>
              <a:headEnd/>
              <a:tailEnd/>
            </a:ln>
          </p:spPr>
          <p:txBody>
            <a:bodyPr/>
            <a:lstStyle/>
            <a:p>
              <a:endParaRPr lang="es-MX"/>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5923"/>
                                        </p:tgtEl>
                                        <p:attrNameLst>
                                          <p:attrName>style.visibility</p:attrName>
                                        </p:attrNameLst>
                                      </p:cBhvr>
                                      <p:to>
                                        <p:strVal val="visible"/>
                                      </p:to>
                                    </p:set>
                                    <p:animEffect transition="in" filter="dissolve">
                                      <p:cBhvr>
                                        <p:cTn id="7" dur="500"/>
                                        <p:tgtEl>
                                          <p:spTgt spid="165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2546350" y="6159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a:solidFill>
                  <a:srgbClr val="000099"/>
                </a:solidFill>
                <a:latin typeface="Arial" charset="0"/>
              </a:rPr>
              <a:t>Desarrollo Matemático de Bohr</a:t>
            </a:r>
          </a:p>
        </p:txBody>
      </p:sp>
      <p:sp>
        <p:nvSpPr>
          <p:cNvPr id="169987" name="Text Box 3"/>
          <p:cNvSpPr txBox="1">
            <a:spLocks noChangeArrowheads="1"/>
          </p:cNvSpPr>
          <p:nvPr/>
        </p:nvSpPr>
        <p:spPr bwMode="auto">
          <a:xfrm>
            <a:off x="179388" y="1298575"/>
            <a:ext cx="3059112" cy="542925"/>
          </a:xfrm>
          <a:prstGeom prst="rect">
            <a:avLst/>
          </a:prstGeom>
          <a:solidFill>
            <a:srgbClr val="FAFAF0"/>
          </a:solidFill>
          <a:ln w="9525">
            <a:noFill/>
            <a:miter lim="800000"/>
            <a:headEnd/>
            <a:tailEnd/>
          </a:ln>
          <a:effectLst/>
        </p:spPr>
        <p:txBody>
          <a:bodyPr lIns="36000" tIns="36000" rIns="36000" bIns="36000"/>
          <a:lstStyle/>
          <a:p>
            <a:pPr algn="just"/>
            <a:r>
              <a:rPr lang="es-ES" sz="800" dirty="0">
                <a:solidFill>
                  <a:schemeClr val="accent2"/>
                </a:solidFill>
                <a:latin typeface="Arial" charset="0"/>
              </a:rPr>
              <a:t>Cuando un electrón gira alrededor del núcleo describiendo una órbita, se ejerce sobre él una fuerza eléctrica (</a:t>
            </a:r>
            <a:r>
              <a:rPr lang="es-ES" sz="800" b="1" dirty="0">
                <a:latin typeface="Arial" charset="0"/>
              </a:rPr>
              <a:t>F</a:t>
            </a:r>
            <a:r>
              <a:rPr lang="es-ES" sz="800" b="1" baseline="-25000" dirty="0">
                <a:latin typeface="Arial" charset="0"/>
              </a:rPr>
              <a:t>e</a:t>
            </a:r>
            <a:r>
              <a:rPr lang="es-ES" sz="800" dirty="0">
                <a:solidFill>
                  <a:schemeClr val="accent2"/>
                </a:solidFill>
                <a:latin typeface="Arial" charset="0"/>
              </a:rPr>
              <a:t>), que por convención se considera negativa y que de acuerdo a la ley de Coulomb se obtendría con la expresión siguiente:</a:t>
            </a:r>
          </a:p>
        </p:txBody>
      </p:sp>
      <p:sp>
        <p:nvSpPr>
          <p:cNvPr id="170019" name="Text Box 35"/>
          <p:cNvSpPr txBox="1">
            <a:spLocks noChangeArrowheads="1"/>
          </p:cNvSpPr>
          <p:nvPr/>
        </p:nvSpPr>
        <p:spPr bwMode="auto">
          <a:xfrm>
            <a:off x="179388" y="1952625"/>
            <a:ext cx="3059112" cy="544513"/>
          </a:xfrm>
          <a:prstGeom prst="rect">
            <a:avLst/>
          </a:prstGeom>
          <a:solidFill>
            <a:srgbClr val="FAFAF0"/>
          </a:solidFill>
          <a:ln w="9525">
            <a:noFill/>
            <a:miter lim="800000"/>
            <a:headEnd/>
            <a:tailEnd/>
          </a:ln>
          <a:effectLst/>
        </p:spPr>
        <p:txBody>
          <a:bodyPr lIns="36000" tIns="36000" rIns="36000" bIns="36000"/>
          <a:lstStyle/>
          <a:p>
            <a:pPr algn="just"/>
            <a:r>
              <a:rPr lang="es-ES" sz="800" dirty="0">
                <a:solidFill>
                  <a:schemeClr val="accent2"/>
                </a:solidFill>
                <a:latin typeface="Arial" charset="0"/>
              </a:rPr>
              <a:t>Si se consideran negativas las fuerzas que jalan al electrón hacía el núcleo,</a:t>
            </a:r>
            <a:r>
              <a:rPr lang="es-ES" sz="800" b="1" dirty="0">
                <a:latin typeface="Arial" charset="0"/>
              </a:rPr>
              <a:t> Q</a:t>
            </a:r>
            <a:r>
              <a:rPr lang="es-ES" sz="800" b="1" baseline="-25000" dirty="0">
                <a:latin typeface="Arial" charset="0"/>
              </a:rPr>
              <a:t>1</a:t>
            </a:r>
            <a:r>
              <a:rPr lang="es-ES" sz="800" dirty="0">
                <a:solidFill>
                  <a:schemeClr val="accent2"/>
                </a:solidFill>
                <a:latin typeface="Arial" charset="0"/>
              </a:rPr>
              <a:t> sería la carga del electrón (</a:t>
            </a:r>
            <a:r>
              <a:rPr lang="es-ES" sz="800" b="1" dirty="0">
                <a:latin typeface="Arial" charset="0"/>
              </a:rPr>
              <a:t>e</a:t>
            </a:r>
            <a:r>
              <a:rPr lang="es-ES" sz="800" dirty="0">
                <a:solidFill>
                  <a:schemeClr val="accent2"/>
                </a:solidFill>
                <a:latin typeface="Arial" charset="0"/>
              </a:rPr>
              <a:t>), </a:t>
            </a:r>
            <a:r>
              <a:rPr lang="es-ES" sz="800" b="1" dirty="0">
                <a:latin typeface="Arial" charset="0"/>
              </a:rPr>
              <a:t>Q</a:t>
            </a:r>
            <a:r>
              <a:rPr lang="es-ES" sz="800" b="1" baseline="-25000" dirty="0">
                <a:latin typeface="Arial" charset="0"/>
              </a:rPr>
              <a:t>2</a:t>
            </a:r>
            <a:r>
              <a:rPr lang="es-ES" sz="800" dirty="0">
                <a:solidFill>
                  <a:schemeClr val="accent2"/>
                </a:solidFill>
                <a:latin typeface="Arial" charset="0"/>
              </a:rPr>
              <a:t> la carga del núcleo (</a:t>
            </a:r>
            <a:r>
              <a:rPr lang="es-ES" sz="800" b="1" dirty="0" err="1">
                <a:latin typeface="Arial" charset="0"/>
              </a:rPr>
              <a:t>Ze</a:t>
            </a:r>
            <a:r>
              <a:rPr lang="es-ES" sz="800" dirty="0">
                <a:solidFill>
                  <a:schemeClr val="accent2"/>
                </a:solidFill>
                <a:latin typeface="Arial" charset="0"/>
              </a:rPr>
              <a:t>), </a:t>
            </a:r>
            <a:r>
              <a:rPr lang="es-ES" sz="800" b="1" dirty="0">
                <a:latin typeface="Arial" charset="0"/>
              </a:rPr>
              <a:t>k</a:t>
            </a:r>
            <a:r>
              <a:rPr lang="es-ES" sz="800" dirty="0">
                <a:solidFill>
                  <a:schemeClr val="accent2"/>
                </a:solidFill>
                <a:latin typeface="Arial" charset="0"/>
              </a:rPr>
              <a:t> la constante de Coulomb y </a:t>
            </a:r>
            <a:r>
              <a:rPr lang="es-ES" sz="800" b="1" dirty="0">
                <a:latin typeface="Arial" charset="0"/>
              </a:rPr>
              <a:t>d</a:t>
            </a:r>
            <a:r>
              <a:rPr lang="es-ES" sz="800" dirty="0">
                <a:solidFill>
                  <a:schemeClr val="accent2"/>
                </a:solidFill>
                <a:latin typeface="Arial" charset="0"/>
              </a:rPr>
              <a:t> la distancia entre las cargas (</a:t>
            </a:r>
            <a:r>
              <a:rPr lang="es-ES" sz="800" b="1" dirty="0">
                <a:latin typeface="Arial" charset="0"/>
              </a:rPr>
              <a:t>r</a:t>
            </a:r>
            <a:r>
              <a:rPr lang="es-ES" sz="800" dirty="0">
                <a:solidFill>
                  <a:schemeClr val="accent2"/>
                </a:solidFill>
                <a:latin typeface="Arial" charset="0"/>
              </a:rPr>
              <a:t>); por lo tanto, se obtendría la ecuación </a:t>
            </a:r>
            <a:r>
              <a:rPr lang="es-ES" sz="800" b="1" dirty="0">
                <a:solidFill>
                  <a:srgbClr val="FF0000"/>
                </a:solidFill>
                <a:latin typeface="Arial" charset="0"/>
              </a:rPr>
              <a:t>1</a:t>
            </a:r>
            <a:r>
              <a:rPr lang="es-ES" sz="800" dirty="0">
                <a:solidFill>
                  <a:schemeClr val="accent2"/>
                </a:solidFill>
                <a:latin typeface="Arial" charset="0"/>
              </a:rPr>
              <a:t> siguiente:</a:t>
            </a:r>
          </a:p>
        </p:txBody>
      </p:sp>
      <p:grpSp>
        <p:nvGrpSpPr>
          <p:cNvPr id="170027" name="Group 43"/>
          <p:cNvGrpSpPr>
            <a:grpSpLocks/>
          </p:cNvGrpSpPr>
          <p:nvPr/>
        </p:nvGrpSpPr>
        <p:grpSpPr bwMode="auto">
          <a:xfrm>
            <a:off x="603250" y="1965328"/>
            <a:ext cx="1366838" cy="509588"/>
            <a:chOff x="716" y="1896"/>
            <a:chExt cx="861" cy="321"/>
          </a:xfrm>
          <a:noFill/>
        </p:grpSpPr>
        <p:sp>
          <p:nvSpPr>
            <p:cNvPr id="170021" name="Text Box 37"/>
            <p:cNvSpPr txBox="1">
              <a:spLocks noChangeArrowheads="1"/>
            </p:cNvSpPr>
            <p:nvPr/>
          </p:nvSpPr>
          <p:spPr bwMode="auto">
            <a:xfrm>
              <a:off x="840" y="1984"/>
              <a:ext cx="257" cy="148"/>
            </a:xfrm>
            <a:prstGeom prst="rect">
              <a:avLst/>
            </a:prstGeom>
            <a:grpFill/>
            <a:ln w="9525">
              <a:noFill/>
              <a:miter lim="800000"/>
              <a:headEnd/>
              <a:tailEnd/>
            </a:ln>
            <a:effectLst/>
          </p:spPr>
          <p:txBody>
            <a:bodyPr wrap="none" lIns="18000" tIns="10800" rIns="18000" bIns="10800">
              <a:spAutoFit/>
            </a:bodyPr>
            <a:lstStyle/>
            <a:p>
              <a:r>
                <a:rPr lang="es-ES" sz="1400" b="1" dirty="0">
                  <a:latin typeface="Arial" charset="0"/>
                </a:rPr>
                <a:t>F</a:t>
              </a:r>
              <a:r>
                <a:rPr lang="es-ES" sz="1400" b="1" baseline="-25000" dirty="0">
                  <a:latin typeface="Arial" charset="0"/>
                </a:rPr>
                <a:t>e</a:t>
              </a:r>
              <a:r>
                <a:rPr lang="es-ES" sz="1400" b="1" dirty="0">
                  <a:latin typeface="Arial" charset="0"/>
                </a:rPr>
                <a:t> = </a:t>
              </a:r>
            </a:p>
          </p:txBody>
        </p:sp>
        <p:sp>
          <p:nvSpPr>
            <p:cNvPr id="170022" name="Text Box 38"/>
            <p:cNvSpPr txBox="1">
              <a:spLocks noChangeArrowheads="1"/>
            </p:cNvSpPr>
            <p:nvPr/>
          </p:nvSpPr>
          <p:spPr bwMode="auto">
            <a:xfrm>
              <a:off x="1223" y="1896"/>
              <a:ext cx="316" cy="148"/>
            </a:xfrm>
            <a:prstGeom prst="rect">
              <a:avLst/>
            </a:prstGeom>
            <a:grpFill/>
            <a:ln w="9525">
              <a:noFill/>
              <a:miter lim="800000"/>
              <a:headEnd/>
              <a:tailEnd/>
            </a:ln>
            <a:effectLst/>
          </p:spPr>
          <p:txBody>
            <a:bodyPr wrap="none" lIns="18000" tIns="10800" rIns="18000" bIns="10800">
              <a:spAutoFit/>
            </a:bodyPr>
            <a:lstStyle/>
            <a:p>
              <a:r>
                <a:rPr lang="es-ES" sz="1400" b="1" dirty="0">
                  <a:latin typeface="Arial" charset="0"/>
                </a:rPr>
                <a:t>Z·e</a:t>
              </a:r>
              <a:r>
                <a:rPr lang="es-ES" sz="1400" b="1" baseline="30000" dirty="0">
                  <a:latin typeface="Arial" charset="0"/>
                </a:rPr>
                <a:t>2</a:t>
              </a:r>
              <a:r>
                <a:rPr lang="es-ES" sz="1400" b="1" dirty="0">
                  <a:latin typeface="Arial" charset="0"/>
                </a:rPr>
                <a:t>·k</a:t>
              </a:r>
            </a:p>
          </p:txBody>
        </p:sp>
        <p:sp>
          <p:nvSpPr>
            <p:cNvPr id="170023" name="Text Box 39"/>
            <p:cNvSpPr txBox="1">
              <a:spLocks noChangeArrowheads="1"/>
            </p:cNvSpPr>
            <p:nvPr/>
          </p:nvSpPr>
          <p:spPr bwMode="auto">
            <a:xfrm>
              <a:off x="1323" y="2068"/>
              <a:ext cx="110" cy="149"/>
            </a:xfrm>
            <a:prstGeom prst="rect">
              <a:avLst/>
            </a:prstGeom>
            <a:grpFill/>
            <a:ln w="9525">
              <a:noFill/>
              <a:miter lim="800000"/>
              <a:headEnd/>
              <a:tailEnd/>
            </a:ln>
            <a:effectLst/>
          </p:spPr>
          <p:txBody>
            <a:bodyPr wrap="none" lIns="18000" tIns="10800" rIns="18000" bIns="10800">
              <a:spAutoFit/>
            </a:bodyPr>
            <a:lstStyle/>
            <a:p>
              <a:r>
                <a:rPr lang="es-ES" sz="1400" b="1" dirty="0">
                  <a:latin typeface="Arial" panose="020B0604020202020204" pitchFamily="34" charset="0"/>
                  <a:cs typeface="Arial" panose="020B0604020202020204" pitchFamily="34" charset="0"/>
                </a:rPr>
                <a:t>r</a:t>
              </a:r>
              <a:r>
                <a:rPr lang="es-ES" sz="1400" b="1" baseline="30000" dirty="0">
                  <a:latin typeface="Arial" panose="020B0604020202020204" pitchFamily="34" charset="0"/>
                  <a:cs typeface="Arial" panose="020B0604020202020204" pitchFamily="34" charset="0"/>
                </a:rPr>
                <a:t>2</a:t>
              </a:r>
            </a:p>
          </p:txBody>
        </p:sp>
        <p:sp>
          <p:nvSpPr>
            <p:cNvPr id="170024" name="Line 40"/>
            <p:cNvSpPr>
              <a:spLocks noChangeShapeType="1"/>
            </p:cNvSpPr>
            <p:nvPr/>
          </p:nvSpPr>
          <p:spPr bwMode="auto">
            <a:xfrm>
              <a:off x="1192" y="2057"/>
              <a:ext cx="385" cy="0"/>
            </a:xfrm>
            <a:prstGeom prst="line">
              <a:avLst/>
            </a:prstGeom>
            <a:grpFill/>
            <a:ln w="25400">
              <a:solidFill>
                <a:schemeClr val="tx1"/>
              </a:solidFill>
              <a:round/>
              <a:headEnd/>
              <a:tailEnd/>
            </a:ln>
            <a:effectLst/>
          </p:spPr>
          <p:txBody>
            <a:bodyPr wrap="none" anchor="ctr"/>
            <a:lstStyle/>
            <a:p>
              <a:endParaRPr lang="es-MX">
                <a:ln>
                  <a:solidFill>
                    <a:sysClr val="windowText" lastClr="000000"/>
                  </a:solidFill>
                </a:ln>
              </a:endParaRPr>
            </a:p>
          </p:txBody>
        </p:sp>
        <p:sp>
          <p:nvSpPr>
            <p:cNvPr id="170025" name="Text Box 41"/>
            <p:cNvSpPr txBox="1">
              <a:spLocks noChangeArrowheads="1"/>
            </p:cNvSpPr>
            <p:nvPr/>
          </p:nvSpPr>
          <p:spPr bwMode="auto">
            <a:xfrm>
              <a:off x="1080" y="1907"/>
              <a:ext cx="93" cy="168"/>
            </a:xfrm>
            <a:prstGeom prst="rect">
              <a:avLst/>
            </a:prstGeom>
            <a:grpFill/>
            <a:ln w="9525">
              <a:noFill/>
              <a:miter lim="800000"/>
              <a:headEnd/>
              <a:tailEnd/>
            </a:ln>
            <a:effectLst/>
          </p:spPr>
          <p:txBody>
            <a:bodyPr wrap="none" lIns="18000" tIns="10800" rIns="18000" bIns="10800">
              <a:spAutoFit/>
            </a:bodyPr>
            <a:lstStyle/>
            <a:p>
              <a:r>
                <a:rPr lang="es-ES" sz="1600" b="1" dirty="0">
                  <a:latin typeface="Arial" charset="0"/>
                </a:rPr>
                <a:t>_</a:t>
              </a:r>
              <a:endParaRPr lang="es-ES" sz="1600" b="1" baseline="30000" dirty="0">
                <a:latin typeface="Arial" charset="0"/>
              </a:endParaRPr>
            </a:p>
          </p:txBody>
        </p:sp>
        <p:sp>
          <p:nvSpPr>
            <p:cNvPr id="170026" name="Text Box 42"/>
            <p:cNvSpPr txBox="1">
              <a:spLocks noChangeArrowheads="1"/>
            </p:cNvSpPr>
            <p:nvPr/>
          </p:nvSpPr>
          <p:spPr bwMode="auto">
            <a:xfrm>
              <a:off x="716" y="1984"/>
              <a:ext cx="84" cy="148"/>
            </a:xfrm>
            <a:prstGeom prst="rect">
              <a:avLst/>
            </a:prstGeom>
            <a:grp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1</a:t>
              </a:r>
              <a:endParaRPr lang="es-ES" sz="1400" b="1" baseline="30000">
                <a:solidFill>
                  <a:srgbClr val="FF0000"/>
                </a:solidFill>
                <a:latin typeface="Arial" charset="0"/>
              </a:endParaRPr>
            </a:p>
          </p:txBody>
        </p:sp>
      </p:grpSp>
      <p:sp>
        <p:nvSpPr>
          <p:cNvPr id="170028" name="Text Box 44"/>
          <p:cNvSpPr txBox="1">
            <a:spLocks noChangeArrowheads="1"/>
          </p:cNvSpPr>
          <p:nvPr/>
        </p:nvSpPr>
        <p:spPr bwMode="auto">
          <a:xfrm>
            <a:off x="179388" y="2562225"/>
            <a:ext cx="3059112" cy="544513"/>
          </a:xfrm>
          <a:prstGeom prst="rect">
            <a:avLst/>
          </a:prstGeom>
          <a:solidFill>
            <a:srgbClr val="FAFAF0"/>
          </a:solidFill>
          <a:ln w="9525">
            <a:noFill/>
            <a:miter lim="800000"/>
            <a:headEnd/>
            <a:tailEnd/>
          </a:ln>
          <a:effectLst/>
        </p:spPr>
        <p:txBody>
          <a:bodyPr lIns="36000" tIns="36000" rIns="36000" bIns="36000"/>
          <a:lstStyle/>
          <a:p>
            <a:pPr algn="just"/>
            <a:r>
              <a:rPr lang="es-ES" sz="800">
                <a:solidFill>
                  <a:schemeClr val="accent2"/>
                </a:solidFill>
                <a:latin typeface="Arial" charset="0"/>
              </a:rPr>
              <a:t>Dado que el electrón describe un movimiento circular, se ejerce sobre él una fuerza centrípeta, la cual sería negativa y cuya ecuación </a:t>
            </a:r>
            <a:r>
              <a:rPr lang="es-ES" sz="800" b="1">
                <a:solidFill>
                  <a:srgbClr val="FF0000"/>
                </a:solidFill>
                <a:latin typeface="Arial" charset="0"/>
              </a:rPr>
              <a:t>2</a:t>
            </a:r>
            <a:r>
              <a:rPr lang="es-ES" sz="800">
                <a:solidFill>
                  <a:schemeClr val="accent2"/>
                </a:solidFill>
                <a:latin typeface="Arial" charset="0"/>
              </a:rPr>
              <a:t> sería la siguiente:</a:t>
            </a:r>
          </a:p>
        </p:txBody>
      </p:sp>
      <p:grpSp>
        <p:nvGrpSpPr>
          <p:cNvPr id="170030" name="Group 46"/>
          <p:cNvGrpSpPr>
            <a:grpSpLocks/>
          </p:cNvGrpSpPr>
          <p:nvPr/>
        </p:nvGrpSpPr>
        <p:grpSpPr bwMode="auto">
          <a:xfrm>
            <a:off x="596900" y="2605088"/>
            <a:ext cx="1195388" cy="433387"/>
            <a:chOff x="424" y="2659"/>
            <a:chExt cx="753" cy="273"/>
          </a:xfrm>
          <a:noFill/>
        </p:grpSpPr>
        <p:sp>
          <p:nvSpPr>
            <p:cNvPr id="170031" name="Text Box 47"/>
            <p:cNvSpPr txBox="1">
              <a:spLocks noChangeArrowheads="1"/>
            </p:cNvSpPr>
            <p:nvPr/>
          </p:nvSpPr>
          <p:spPr bwMode="auto">
            <a:xfrm>
              <a:off x="556" y="2740"/>
              <a:ext cx="257"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F</a:t>
              </a:r>
              <a:r>
                <a:rPr lang="es-ES" sz="1400" b="1" baseline="-25000">
                  <a:latin typeface="Arial" charset="0"/>
                </a:rPr>
                <a:t>c</a:t>
              </a:r>
              <a:r>
                <a:rPr lang="es-ES" sz="1400" b="1">
                  <a:latin typeface="Arial" charset="0"/>
                </a:rPr>
                <a:t> = </a:t>
              </a:r>
            </a:p>
          </p:txBody>
        </p:sp>
        <p:sp>
          <p:nvSpPr>
            <p:cNvPr id="170032" name="Text Box 48"/>
            <p:cNvSpPr txBox="1">
              <a:spLocks noChangeArrowheads="1"/>
            </p:cNvSpPr>
            <p:nvPr/>
          </p:nvSpPr>
          <p:spPr bwMode="auto">
            <a:xfrm>
              <a:off x="917" y="2660"/>
              <a:ext cx="255"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m·v</a:t>
              </a:r>
              <a:r>
                <a:rPr lang="es-ES" sz="1400" b="1" baseline="30000">
                  <a:latin typeface="Arial" charset="0"/>
                </a:rPr>
                <a:t>2</a:t>
              </a:r>
            </a:p>
          </p:txBody>
        </p:sp>
        <p:sp>
          <p:nvSpPr>
            <p:cNvPr id="170033" name="Text Box 49"/>
            <p:cNvSpPr txBox="1">
              <a:spLocks noChangeArrowheads="1"/>
            </p:cNvSpPr>
            <p:nvPr/>
          </p:nvSpPr>
          <p:spPr bwMode="auto">
            <a:xfrm>
              <a:off x="1013" y="2784"/>
              <a:ext cx="66"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r</a:t>
              </a:r>
              <a:endParaRPr lang="es-ES" sz="1400" b="1" baseline="30000">
                <a:latin typeface="Arial" charset="0"/>
              </a:endParaRPr>
            </a:p>
          </p:txBody>
        </p:sp>
        <p:sp>
          <p:nvSpPr>
            <p:cNvPr id="170034" name="Line 50"/>
            <p:cNvSpPr>
              <a:spLocks noChangeShapeType="1"/>
            </p:cNvSpPr>
            <p:nvPr/>
          </p:nvSpPr>
          <p:spPr bwMode="auto">
            <a:xfrm>
              <a:off x="908" y="2805"/>
              <a:ext cx="269" cy="0"/>
            </a:xfrm>
            <a:prstGeom prst="line">
              <a:avLst/>
            </a:prstGeom>
            <a:grpFill/>
            <a:ln w="25400">
              <a:solidFill>
                <a:schemeClr val="tx1"/>
              </a:solidFill>
              <a:round/>
              <a:headEnd/>
              <a:tailEnd/>
            </a:ln>
            <a:effectLst/>
          </p:spPr>
          <p:txBody>
            <a:bodyPr wrap="none" anchor="ctr"/>
            <a:lstStyle/>
            <a:p>
              <a:endParaRPr lang="es-MX"/>
            </a:p>
          </p:txBody>
        </p:sp>
        <p:sp>
          <p:nvSpPr>
            <p:cNvPr id="170035" name="Text Box 51"/>
            <p:cNvSpPr txBox="1">
              <a:spLocks noChangeArrowheads="1"/>
            </p:cNvSpPr>
            <p:nvPr/>
          </p:nvSpPr>
          <p:spPr bwMode="auto">
            <a:xfrm>
              <a:off x="796" y="2659"/>
              <a:ext cx="93" cy="168"/>
            </a:xfrm>
            <a:prstGeom prst="rect">
              <a:avLst/>
            </a:prstGeom>
            <a:grpFill/>
            <a:ln w="9525">
              <a:noFill/>
              <a:miter lim="800000"/>
              <a:headEnd/>
              <a:tailEnd/>
            </a:ln>
            <a:effectLst/>
          </p:spPr>
          <p:txBody>
            <a:bodyPr wrap="none" lIns="18000" tIns="10800" rIns="18000" bIns="10800">
              <a:spAutoFit/>
            </a:bodyPr>
            <a:lstStyle/>
            <a:p>
              <a:r>
                <a:rPr lang="es-ES" sz="1600" b="1">
                  <a:latin typeface="Arial" charset="0"/>
                </a:rPr>
                <a:t>_</a:t>
              </a:r>
              <a:endParaRPr lang="es-ES" sz="1600" b="1" baseline="30000">
                <a:latin typeface="Arial" charset="0"/>
              </a:endParaRPr>
            </a:p>
          </p:txBody>
        </p:sp>
        <p:sp>
          <p:nvSpPr>
            <p:cNvPr id="170036" name="Text Box 52"/>
            <p:cNvSpPr txBox="1">
              <a:spLocks noChangeArrowheads="1"/>
            </p:cNvSpPr>
            <p:nvPr/>
          </p:nvSpPr>
          <p:spPr bwMode="auto">
            <a:xfrm>
              <a:off x="424" y="2740"/>
              <a:ext cx="84" cy="148"/>
            </a:xfrm>
            <a:prstGeom prst="rect">
              <a:avLst/>
            </a:prstGeom>
            <a:grp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2</a:t>
              </a:r>
              <a:endParaRPr lang="es-ES" sz="1400" b="1" baseline="30000">
                <a:solidFill>
                  <a:srgbClr val="FF0000"/>
                </a:solidFill>
                <a:latin typeface="Arial" charset="0"/>
              </a:endParaRPr>
            </a:p>
          </p:txBody>
        </p:sp>
      </p:grpSp>
      <p:sp>
        <p:nvSpPr>
          <p:cNvPr id="170043" name="Text Box 59"/>
          <p:cNvSpPr txBox="1">
            <a:spLocks noChangeArrowheads="1"/>
          </p:cNvSpPr>
          <p:nvPr/>
        </p:nvSpPr>
        <p:spPr bwMode="auto">
          <a:xfrm>
            <a:off x="179388" y="3148013"/>
            <a:ext cx="3059112" cy="544512"/>
          </a:xfrm>
          <a:prstGeom prst="rect">
            <a:avLst/>
          </a:prstGeom>
          <a:solidFill>
            <a:srgbClr val="FAFAF0"/>
          </a:solidFill>
          <a:ln w="9525">
            <a:noFill/>
            <a:miter lim="800000"/>
            <a:headEnd/>
            <a:tailEnd/>
          </a:ln>
          <a:effectLst/>
        </p:spPr>
        <p:txBody>
          <a:bodyPr lIns="36000" tIns="36000" rIns="36000" bIns="36000"/>
          <a:lstStyle/>
          <a:p>
            <a:pPr algn="just"/>
            <a:r>
              <a:rPr lang="es-ES" sz="800">
                <a:solidFill>
                  <a:schemeClr val="accent2"/>
                </a:solidFill>
                <a:latin typeface="Arial" charset="0"/>
              </a:rPr>
              <a:t>En este caso, como las fuerzas eléctrica y centrípeta tratan de jalar al electrón hacia el núcleo, se puede decir que se trata de la misma fuerza; por lo tanto, las expresiones </a:t>
            </a:r>
            <a:r>
              <a:rPr lang="es-ES" sz="800" b="1">
                <a:solidFill>
                  <a:srgbClr val="FF0000"/>
                </a:solidFill>
                <a:latin typeface="Arial" charset="0"/>
              </a:rPr>
              <a:t>1</a:t>
            </a:r>
            <a:r>
              <a:rPr lang="es-ES" sz="800">
                <a:solidFill>
                  <a:schemeClr val="accent2"/>
                </a:solidFill>
                <a:latin typeface="Arial" charset="0"/>
              </a:rPr>
              <a:t> y </a:t>
            </a:r>
            <a:r>
              <a:rPr lang="es-ES" sz="800" b="1">
                <a:solidFill>
                  <a:srgbClr val="FF0000"/>
                </a:solidFill>
                <a:latin typeface="Arial" charset="0"/>
              </a:rPr>
              <a:t>2</a:t>
            </a:r>
            <a:r>
              <a:rPr lang="es-ES" sz="800">
                <a:solidFill>
                  <a:schemeClr val="accent2"/>
                </a:solidFill>
                <a:latin typeface="Arial" charset="0"/>
              </a:rPr>
              <a:t> se pueden igualar para obtener la ecuación </a:t>
            </a:r>
            <a:r>
              <a:rPr lang="es-ES" sz="800" b="1">
                <a:solidFill>
                  <a:srgbClr val="FF0000"/>
                </a:solidFill>
                <a:latin typeface="Arial" charset="0"/>
              </a:rPr>
              <a:t>3</a:t>
            </a:r>
            <a:r>
              <a:rPr lang="es-ES" sz="800">
                <a:solidFill>
                  <a:schemeClr val="accent2"/>
                </a:solidFill>
                <a:latin typeface="Arial" charset="0"/>
              </a:rPr>
              <a:t>:</a:t>
            </a:r>
          </a:p>
        </p:txBody>
      </p:sp>
      <p:grpSp>
        <p:nvGrpSpPr>
          <p:cNvPr id="170052" name="Group 68"/>
          <p:cNvGrpSpPr>
            <a:grpSpLocks/>
          </p:cNvGrpSpPr>
          <p:nvPr/>
        </p:nvGrpSpPr>
        <p:grpSpPr bwMode="auto">
          <a:xfrm>
            <a:off x="596900" y="3176588"/>
            <a:ext cx="1454150" cy="501650"/>
            <a:chOff x="792" y="2399"/>
            <a:chExt cx="916" cy="316"/>
          </a:xfrm>
          <a:noFill/>
        </p:grpSpPr>
        <p:sp>
          <p:nvSpPr>
            <p:cNvPr id="170037" name="Text Box 53"/>
            <p:cNvSpPr txBox="1">
              <a:spLocks noChangeArrowheads="1"/>
            </p:cNvSpPr>
            <p:nvPr/>
          </p:nvSpPr>
          <p:spPr bwMode="auto">
            <a:xfrm>
              <a:off x="975" y="2399"/>
              <a:ext cx="316"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Z·e</a:t>
              </a:r>
              <a:r>
                <a:rPr lang="es-ES" sz="1400" b="1" baseline="30000">
                  <a:latin typeface="Arial" charset="0"/>
                </a:rPr>
                <a:t>2</a:t>
              </a:r>
              <a:r>
                <a:rPr lang="es-ES" sz="1400" b="1">
                  <a:latin typeface="Arial" charset="0"/>
                </a:rPr>
                <a:t>·k</a:t>
              </a:r>
            </a:p>
          </p:txBody>
        </p:sp>
        <p:sp>
          <p:nvSpPr>
            <p:cNvPr id="170038" name="Text Box 54"/>
            <p:cNvSpPr txBox="1">
              <a:spLocks noChangeArrowheads="1"/>
            </p:cNvSpPr>
            <p:nvPr/>
          </p:nvSpPr>
          <p:spPr bwMode="auto">
            <a:xfrm>
              <a:off x="1101" y="2567"/>
              <a:ext cx="66"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r</a:t>
              </a:r>
              <a:endParaRPr lang="es-ES" sz="1400" b="1" baseline="30000">
                <a:latin typeface="Arial" charset="0"/>
              </a:endParaRPr>
            </a:p>
          </p:txBody>
        </p:sp>
        <p:sp>
          <p:nvSpPr>
            <p:cNvPr id="170039" name="Line 55"/>
            <p:cNvSpPr>
              <a:spLocks noChangeShapeType="1"/>
            </p:cNvSpPr>
            <p:nvPr/>
          </p:nvSpPr>
          <p:spPr bwMode="auto">
            <a:xfrm>
              <a:off x="943" y="2560"/>
              <a:ext cx="382" cy="0"/>
            </a:xfrm>
            <a:prstGeom prst="line">
              <a:avLst/>
            </a:prstGeom>
            <a:grpFill/>
            <a:ln w="25400">
              <a:solidFill>
                <a:schemeClr val="tx1"/>
              </a:solidFill>
              <a:round/>
              <a:headEnd/>
              <a:tailEnd/>
            </a:ln>
            <a:effectLst/>
          </p:spPr>
          <p:txBody>
            <a:bodyPr wrap="none" anchor="ctr"/>
            <a:lstStyle/>
            <a:p>
              <a:endParaRPr lang="es-MX"/>
            </a:p>
          </p:txBody>
        </p:sp>
        <p:sp>
          <p:nvSpPr>
            <p:cNvPr id="170040" name="Text Box 56"/>
            <p:cNvSpPr txBox="1">
              <a:spLocks noChangeArrowheads="1"/>
            </p:cNvSpPr>
            <p:nvPr/>
          </p:nvSpPr>
          <p:spPr bwMode="auto">
            <a:xfrm>
              <a:off x="1352" y="2484"/>
              <a:ext cx="87"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a:t>
              </a:r>
            </a:p>
          </p:txBody>
        </p:sp>
        <p:sp>
          <p:nvSpPr>
            <p:cNvPr id="170041" name="Text Box 57"/>
            <p:cNvSpPr txBox="1">
              <a:spLocks noChangeArrowheads="1"/>
            </p:cNvSpPr>
            <p:nvPr/>
          </p:nvSpPr>
          <p:spPr bwMode="auto">
            <a:xfrm>
              <a:off x="1453" y="2476"/>
              <a:ext cx="255"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m·v</a:t>
              </a:r>
              <a:r>
                <a:rPr lang="es-ES" sz="1400" b="1" baseline="30000">
                  <a:latin typeface="Arial" charset="0"/>
                </a:rPr>
                <a:t>2</a:t>
              </a:r>
            </a:p>
          </p:txBody>
        </p:sp>
        <p:sp>
          <p:nvSpPr>
            <p:cNvPr id="170050" name="Text Box 66"/>
            <p:cNvSpPr txBox="1">
              <a:spLocks noChangeArrowheads="1"/>
            </p:cNvSpPr>
            <p:nvPr/>
          </p:nvSpPr>
          <p:spPr bwMode="auto">
            <a:xfrm>
              <a:off x="792" y="2491"/>
              <a:ext cx="84" cy="148"/>
            </a:xfrm>
            <a:prstGeom prst="rect">
              <a:avLst/>
            </a:prstGeom>
            <a:grp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3</a:t>
              </a:r>
              <a:endParaRPr lang="es-ES" sz="1400" b="1" baseline="30000">
                <a:solidFill>
                  <a:srgbClr val="FF0000"/>
                </a:solidFill>
                <a:latin typeface="Arial" charset="0"/>
              </a:endParaRPr>
            </a:p>
          </p:txBody>
        </p:sp>
      </p:grpSp>
      <p:sp>
        <p:nvSpPr>
          <p:cNvPr id="170055" name="Text Box 71"/>
          <p:cNvSpPr txBox="1">
            <a:spLocks noChangeArrowheads="1"/>
          </p:cNvSpPr>
          <p:nvPr/>
        </p:nvSpPr>
        <p:spPr bwMode="auto">
          <a:xfrm>
            <a:off x="179388" y="3789363"/>
            <a:ext cx="3059112" cy="423862"/>
          </a:xfrm>
          <a:prstGeom prst="rect">
            <a:avLst/>
          </a:prstGeom>
          <a:solidFill>
            <a:srgbClr val="FAFAF0"/>
          </a:solidFill>
          <a:ln w="9525">
            <a:noFill/>
            <a:miter lim="800000"/>
            <a:headEnd/>
            <a:tailEnd/>
          </a:ln>
          <a:effectLst/>
        </p:spPr>
        <p:txBody>
          <a:bodyPr lIns="36000" tIns="36000" rIns="36000" bIns="36000"/>
          <a:lstStyle/>
          <a:p>
            <a:pPr algn="just"/>
            <a:r>
              <a:rPr lang="es-ES" sz="800">
                <a:solidFill>
                  <a:schemeClr val="accent2"/>
                </a:solidFill>
                <a:latin typeface="Arial" charset="0"/>
              </a:rPr>
              <a:t>Por otro lado, la energía total (</a:t>
            </a:r>
            <a:r>
              <a:rPr lang="es-ES" sz="800" b="1">
                <a:latin typeface="Arial" charset="0"/>
              </a:rPr>
              <a:t>E</a:t>
            </a:r>
            <a:r>
              <a:rPr lang="es-ES" sz="800" b="1" baseline="-25000">
                <a:latin typeface="Arial" charset="0"/>
              </a:rPr>
              <a:t>T</a:t>
            </a:r>
            <a:r>
              <a:rPr lang="es-ES" sz="800">
                <a:solidFill>
                  <a:schemeClr val="accent2"/>
                </a:solidFill>
                <a:latin typeface="Arial" charset="0"/>
              </a:rPr>
              <a:t>) que posee un electrón en una órbita, es la suma de las energías potencial (</a:t>
            </a:r>
            <a:r>
              <a:rPr lang="es-ES" sz="800" b="1">
                <a:latin typeface="Arial" charset="0"/>
              </a:rPr>
              <a:t>E</a:t>
            </a:r>
            <a:r>
              <a:rPr lang="es-ES" sz="800" b="1" baseline="-25000">
                <a:latin typeface="Arial" charset="0"/>
              </a:rPr>
              <a:t>P</a:t>
            </a:r>
            <a:r>
              <a:rPr lang="es-ES" sz="800">
                <a:solidFill>
                  <a:schemeClr val="accent2"/>
                </a:solidFill>
                <a:latin typeface="Arial" charset="0"/>
              </a:rPr>
              <a:t>) y cinética (</a:t>
            </a:r>
            <a:r>
              <a:rPr lang="es-ES" sz="800" b="1">
                <a:latin typeface="Arial" charset="0"/>
              </a:rPr>
              <a:t>E</a:t>
            </a:r>
            <a:r>
              <a:rPr lang="es-ES" sz="800" b="1" baseline="-25000">
                <a:latin typeface="Arial" charset="0"/>
              </a:rPr>
              <a:t>C</a:t>
            </a:r>
            <a:r>
              <a:rPr lang="es-ES" sz="800">
                <a:solidFill>
                  <a:schemeClr val="accent2"/>
                </a:solidFill>
                <a:latin typeface="Arial" charset="0"/>
              </a:rPr>
              <a:t>), como se muestra en la ecuación </a:t>
            </a:r>
            <a:r>
              <a:rPr lang="es-ES" sz="800" b="1">
                <a:solidFill>
                  <a:srgbClr val="FF0000"/>
                </a:solidFill>
                <a:latin typeface="Arial" charset="0"/>
              </a:rPr>
              <a:t>4</a:t>
            </a:r>
            <a:r>
              <a:rPr lang="es-ES" sz="800">
                <a:solidFill>
                  <a:schemeClr val="accent2"/>
                </a:solidFill>
                <a:latin typeface="Arial" charset="0"/>
              </a:rPr>
              <a:t> siguiente:</a:t>
            </a:r>
          </a:p>
        </p:txBody>
      </p:sp>
      <p:grpSp>
        <p:nvGrpSpPr>
          <p:cNvPr id="170061" name="Group 77"/>
          <p:cNvGrpSpPr>
            <a:grpSpLocks/>
          </p:cNvGrpSpPr>
          <p:nvPr/>
        </p:nvGrpSpPr>
        <p:grpSpPr bwMode="auto">
          <a:xfrm>
            <a:off x="596900" y="3813175"/>
            <a:ext cx="1233488" cy="234950"/>
            <a:chOff x="956" y="2631"/>
            <a:chExt cx="777" cy="148"/>
          </a:xfrm>
          <a:noFill/>
        </p:grpSpPr>
        <p:sp>
          <p:nvSpPr>
            <p:cNvPr id="170056" name="Text Box 72"/>
            <p:cNvSpPr txBox="1">
              <a:spLocks noChangeArrowheads="1"/>
            </p:cNvSpPr>
            <p:nvPr/>
          </p:nvSpPr>
          <p:spPr bwMode="auto">
            <a:xfrm>
              <a:off x="956" y="2631"/>
              <a:ext cx="84" cy="148"/>
            </a:xfrm>
            <a:prstGeom prst="rect">
              <a:avLst/>
            </a:prstGeom>
            <a:grp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4</a:t>
              </a:r>
              <a:endParaRPr lang="es-ES" sz="1400" b="1" baseline="-25000">
                <a:solidFill>
                  <a:srgbClr val="FF0000"/>
                </a:solidFill>
                <a:latin typeface="Arial" charset="0"/>
              </a:endParaRPr>
            </a:p>
          </p:txBody>
        </p:sp>
        <p:sp>
          <p:nvSpPr>
            <p:cNvPr id="170057" name="Text Box 73"/>
            <p:cNvSpPr txBox="1">
              <a:spLocks noChangeArrowheads="1"/>
            </p:cNvSpPr>
            <p:nvPr/>
          </p:nvSpPr>
          <p:spPr bwMode="auto">
            <a:xfrm>
              <a:off x="1088" y="2631"/>
              <a:ext cx="645" cy="148"/>
            </a:xfrm>
            <a:prstGeom prst="rect">
              <a:avLst/>
            </a:prstGeom>
            <a:grp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T</a:t>
              </a:r>
              <a:r>
                <a:rPr lang="es-ES" sz="1400" b="1" dirty="0">
                  <a:latin typeface="Arial" charset="0"/>
                </a:rPr>
                <a:t> = E</a:t>
              </a:r>
              <a:r>
                <a:rPr lang="es-ES" sz="1400" b="1" baseline="-25000" dirty="0">
                  <a:latin typeface="Arial" charset="0"/>
                </a:rPr>
                <a:t>P</a:t>
              </a:r>
              <a:r>
                <a:rPr lang="es-ES" sz="1400" b="1" dirty="0">
                  <a:latin typeface="Arial" charset="0"/>
                </a:rPr>
                <a:t> + E</a:t>
              </a:r>
              <a:r>
                <a:rPr lang="es-ES" sz="1400" b="1" baseline="-25000" dirty="0">
                  <a:latin typeface="Arial" charset="0"/>
                </a:rPr>
                <a:t>C</a:t>
              </a:r>
            </a:p>
          </p:txBody>
        </p:sp>
      </p:grpSp>
      <p:sp>
        <p:nvSpPr>
          <p:cNvPr id="170062" name="Text Box 78"/>
          <p:cNvSpPr txBox="1">
            <a:spLocks noChangeArrowheads="1"/>
          </p:cNvSpPr>
          <p:nvPr/>
        </p:nvSpPr>
        <p:spPr bwMode="auto">
          <a:xfrm>
            <a:off x="179388" y="4271963"/>
            <a:ext cx="3059112" cy="296862"/>
          </a:xfrm>
          <a:prstGeom prst="rect">
            <a:avLst/>
          </a:prstGeom>
          <a:solidFill>
            <a:srgbClr val="FAFAF0"/>
          </a:solidFill>
          <a:ln w="9525">
            <a:noFill/>
            <a:miter lim="800000"/>
            <a:headEnd/>
            <a:tailEnd/>
          </a:ln>
          <a:effectLst/>
        </p:spPr>
        <p:txBody>
          <a:bodyPr lIns="36000" tIns="36000" rIns="36000" bIns="36000"/>
          <a:lstStyle/>
          <a:p>
            <a:pPr algn="just"/>
            <a:r>
              <a:rPr lang="es-ES" sz="800">
                <a:solidFill>
                  <a:schemeClr val="accent2"/>
                </a:solidFill>
                <a:latin typeface="Arial" charset="0"/>
              </a:rPr>
              <a:t>En este caso, la energía potencial (</a:t>
            </a:r>
            <a:r>
              <a:rPr lang="es-ES" sz="800" b="1">
                <a:latin typeface="Arial" charset="0"/>
              </a:rPr>
              <a:t>E</a:t>
            </a:r>
            <a:r>
              <a:rPr lang="es-ES" sz="800" b="1" baseline="-25000">
                <a:latin typeface="Arial" charset="0"/>
              </a:rPr>
              <a:t>P</a:t>
            </a:r>
            <a:r>
              <a:rPr lang="es-ES" sz="800">
                <a:solidFill>
                  <a:schemeClr val="accent2"/>
                </a:solidFill>
                <a:latin typeface="Arial" charset="0"/>
              </a:rPr>
              <a:t>), corresponde al trabajo necesario para llevar al electrón desde la órbita hasta el núcleo.</a:t>
            </a:r>
          </a:p>
        </p:txBody>
      </p:sp>
      <p:sp>
        <p:nvSpPr>
          <p:cNvPr id="170065" name="Text Box 81"/>
          <p:cNvSpPr txBox="1">
            <a:spLocks noChangeArrowheads="1"/>
          </p:cNvSpPr>
          <p:nvPr/>
        </p:nvSpPr>
        <p:spPr bwMode="auto">
          <a:xfrm>
            <a:off x="789514" y="4295775"/>
            <a:ext cx="1079329" cy="237255"/>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P</a:t>
            </a:r>
            <a:r>
              <a:rPr lang="es-ES" sz="1400" b="1" dirty="0">
                <a:latin typeface="Arial" charset="0"/>
              </a:rPr>
              <a:t> = W = </a:t>
            </a:r>
            <a:r>
              <a:rPr lang="es-ES" sz="1400" b="1" dirty="0" err="1">
                <a:latin typeface="Arial" charset="0"/>
              </a:rPr>
              <a:t>F∙d</a:t>
            </a:r>
            <a:endParaRPr lang="es-ES" sz="1400" b="1" baseline="-25000" dirty="0">
              <a:latin typeface="Arial" charset="0"/>
            </a:endParaRPr>
          </a:p>
        </p:txBody>
      </p:sp>
      <p:sp>
        <p:nvSpPr>
          <p:cNvPr id="170066" name="Text Box 82"/>
          <p:cNvSpPr txBox="1">
            <a:spLocks noChangeArrowheads="1"/>
          </p:cNvSpPr>
          <p:nvPr/>
        </p:nvSpPr>
        <p:spPr bwMode="auto">
          <a:xfrm>
            <a:off x="179388" y="4627563"/>
            <a:ext cx="3059112" cy="538162"/>
          </a:xfrm>
          <a:prstGeom prst="rect">
            <a:avLst/>
          </a:prstGeom>
          <a:solidFill>
            <a:srgbClr val="FAFAF0"/>
          </a:solidFill>
          <a:ln w="9525">
            <a:noFill/>
            <a:miter lim="800000"/>
            <a:headEnd/>
            <a:tailEnd/>
          </a:ln>
          <a:effectLst/>
        </p:spPr>
        <p:txBody>
          <a:bodyPr lIns="36000" tIns="36000" rIns="36000" bIns="36000"/>
          <a:lstStyle/>
          <a:p>
            <a:pPr algn="just"/>
            <a:r>
              <a:rPr lang="es-ES" sz="800" dirty="0">
                <a:solidFill>
                  <a:schemeClr val="accent2"/>
                </a:solidFill>
                <a:latin typeface="Arial" charset="0"/>
              </a:rPr>
              <a:t>El trabajo se define como el producto de la fuerza por la distancia, pero en este caso la fuerza es la fuerza eléctrica (</a:t>
            </a:r>
            <a:r>
              <a:rPr lang="es-ES" sz="800" b="1" dirty="0">
                <a:latin typeface="Arial" charset="0"/>
              </a:rPr>
              <a:t>F</a:t>
            </a:r>
            <a:r>
              <a:rPr lang="es-ES" sz="800" b="1" baseline="-25000" dirty="0">
                <a:latin typeface="Arial" charset="0"/>
              </a:rPr>
              <a:t>e</a:t>
            </a:r>
            <a:r>
              <a:rPr lang="es-ES" sz="800" dirty="0">
                <a:solidFill>
                  <a:schemeClr val="accent2"/>
                </a:solidFill>
                <a:latin typeface="Arial" charset="0"/>
              </a:rPr>
              <a:t>) y la distancia es el radio de la órbita (</a:t>
            </a:r>
            <a:r>
              <a:rPr lang="es-ES" sz="800" b="1" dirty="0">
                <a:latin typeface="Arial" charset="0"/>
              </a:rPr>
              <a:t>r</a:t>
            </a:r>
            <a:r>
              <a:rPr lang="es-ES" sz="800" dirty="0">
                <a:solidFill>
                  <a:schemeClr val="accent2"/>
                </a:solidFill>
                <a:latin typeface="Arial" charset="0"/>
              </a:rPr>
              <a:t>); de tal forma que, se obtendría la ecuación </a:t>
            </a:r>
            <a:r>
              <a:rPr lang="es-ES" sz="800" b="1" dirty="0">
                <a:solidFill>
                  <a:srgbClr val="FF0000"/>
                </a:solidFill>
                <a:latin typeface="Arial" charset="0"/>
              </a:rPr>
              <a:t>5</a:t>
            </a:r>
            <a:r>
              <a:rPr lang="es-ES" sz="800" dirty="0">
                <a:solidFill>
                  <a:schemeClr val="accent2"/>
                </a:solidFill>
                <a:latin typeface="Arial" charset="0"/>
              </a:rPr>
              <a:t> siguiente:</a:t>
            </a:r>
          </a:p>
        </p:txBody>
      </p:sp>
      <p:sp>
        <p:nvSpPr>
          <p:cNvPr id="170080" name="Text Box 96"/>
          <p:cNvSpPr txBox="1">
            <a:spLocks noChangeArrowheads="1"/>
          </p:cNvSpPr>
          <p:nvPr/>
        </p:nvSpPr>
        <p:spPr bwMode="auto">
          <a:xfrm>
            <a:off x="180975" y="5303838"/>
            <a:ext cx="3059113" cy="300037"/>
          </a:xfrm>
          <a:prstGeom prst="rect">
            <a:avLst/>
          </a:prstGeom>
          <a:solidFill>
            <a:srgbClr val="FAFAF0"/>
          </a:solidFill>
          <a:ln w="9525">
            <a:noFill/>
            <a:miter lim="800000"/>
            <a:headEnd/>
            <a:tailEnd/>
          </a:ln>
          <a:effectLst/>
        </p:spPr>
        <p:txBody>
          <a:bodyPr lIns="36000" tIns="36000" rIns="36000" bIns="36000"/>
          <a:lstStyle/>
          <a:p>
            <a:pPr algn="just"/>
            <a:r>
              <a:rPr lang="es-ES" sz="800" dirty="0">
                <a:solidFill>
                  <a:schemeClr val="accent2"/>
                </a:solidFill>
                <a:latin typeface="Arial" charset="0"/>
              </a:rPr>
              <a:t>Por otro lado, la energía cinética ( </a:t>
            </a:r>
            <a:r>
              <a:rPr lang="es-ES" sz="800" b="1" dirty="0">
                <a:latin typeface="Arial" charset="0"/>
              </a:rPr>
              <a:t>E</a:t>
            </a:r>
            <a:r>
              <a:rPr lang="es-ES" sz="800" b="1" baseline="-25000" dirty="0">
                <a:latin typeface="Arial" charset="0"/>
              </a:rPr>
              <a:t>C</a:t>
            </a:r>
            <a:r>
              <a:rPr lang="es-ES" sz="800" dirty="0">
                <a:solidFill>
                  <a:schemeClr val="accent2"/>
                </a:solidFill>
                <a:latin typeface="Arial" charset="0"/>
              </a:rPr>
              <a:t>) que posee el electrón, se obtendría con la ecuación </a:t>
            </a:r>
            <a:r>
              <a:rPr lang="es-ES" sz="800" b="1" dirty="0">
                <a:solidFill>
                  <a:srgbClr val="FF0000"/>
                </a:solidFill>
                <a:latin typeface="Arial" charset="0"/>
              </a:rPr>
              <a:t>6</a:t>
            </a:r>
            <a:r>
              <a:rPr lang="es-ES" sz="800" dirty="0">
                <a:solidFill>
                  <a:schemeClr val="accent2"/>
                </a:solidFill>
                <a:latin typeface="Arial" charset="0"/>
              </a:rPr>
              <a:t> siguiente:</a:t>
            </a:r>
          </a:p>
        </p:txBody>
      </p:sp>
      <p:sp>
        <p:nvSpPr>
          <p:cNvPr id="170092" name="Text Box 108"/>
          <p:cNvSpPr txBox="1">
            <a:spLocks noChangeArrowheads="1"/>
          </p:cNvSpPr>
          <p:nvPr/>
        </p:nvSpPr>
        <p:spPr bwMode="auto">
          <a:xfrm>
            <a:off x="180975" y="5783263"/>
            <a:ext cx="3059113" cy="417512"/>
          </a:xfrm>
          <a:prstGeom prst="rect">
            <a:avLst/>
          </a:prstGeom>
          <a:solidFill>
            <a:srgbClr val="FAFAF0"/>
          </a:solidFill>
          <a:ln w="9525">
            <a:noFill/>
            <a:miter lim="800000"/>
            <a:headEnd/>
            <a:tailEnd/>
          </a:ln>
          <a:effectLst/>
        </p:spPr>
        <p:txBody>
          <a:bodyPr lIns="36000" tIns="36000" rIns="36000" bIns="36000"/>
          <a:lstStyle/>
          <a:p>
            <a:pPr algn="just"/>
            <a:r>
              <a:rPr lang="es-ES" sz="800">
                <a:solidFill>
                  <a:schemeClr val="accent2"/>
                </a:solidFill>
                <a:latin typeface="Arial" charset="0"/>
              </a:rPr>
              <a:t>Si se sustituyen las expresiones de la energía potencial (</a:t>
            </a:r>
            <a:r>
              <a:rPr lang="es-ES" sz="800" b="1">
                <a:solidFill>
                  <a:srgbClr val="FF0000"/>
                </a:solidFill>
                <a:latin typeface="Arial" charset="0"/>
              </a:rPr>
              <a:t>5</a:t>
            </a:r>
            <a:r>
              <a:rPr lang="es-ES" sz="800">
                <a:solidFill>
                  <a:schemeClr val="accent2"/>
                </a:solidFill>
                <a:latin typeface="Arial" charset="0"/>
              </a:rPr>
              <a:t>) y de la energía cinética (</a:t>
            </a:r>
            <a:r>
              <a:rPr lang="es-ES" sz="800" b="1">
                <a:solidFill>
                  <a:srgbClr val="FF0000"/>
                </a:solidFill>
                <a:latin typeface="Arial" charset="0"/>
              </a:rPr>
              <a:t>6</a:t>
            </a:r>
            <a:r>
              <a:rPr lang="es-ES" sz="800">
                <a:solidFill>
                  <a:schemeClr val="accent2"/>
                </a:solidFill>
                <a:latin typeface="Arial" charset="0"/>
              </a:rPr>
              <a:t>) en la expresión de la energía total (</a:t>
            </a:r>
            <a:r>
              <a:rPr lang="es-ES" sz="800" b="1">
                <a:solidFill>
                  <a:srgbClr val="FF0000"/>
                </a:solidFill>
                <a:latin typeface="Arial" charset="0"/>
              </a:rPr>
              <a:t>4</a:t>
            </a:r>
            <a:r>
              <a:rPr lang="es-ES" sz="800">
                <a:solidFill>
                  <a:schemeClr val="accent2"/>
                </a:solidFill>
                <a:latin typeface="Arial" charset="0"/>
              </a:rPr>
              <a:t>), se obtiene la expresión (</a:t>
            </a:r>
            <a:r>
              <a:rPr lang="es-ES" sz="800" b="1">
                <a:solidFill>
                  <a:srgbClr val="FF0000"/>
                </a:solidFill>
                <a:latin typeface="Arial" charset="0"/>
              </a:rPr>
              <a:t>7</a:t>
            </a:r>
            <a:r>
              <a:rPr lang="es-ES" sz="800">
                <a:solidFill>
                  <a:schemeClr val="accent2"/>
                </a:solidFill>
                <a:latin typeface="Arial" charset="0"/>
              </a:rPr>
              <a:t>) siguiente:</a:t>
            </a:r>
          </a:p>
        </p:txBody>
      </p:sp>
      <p:sp>
        <p:nvSpPr>
          <p:cNvPr id="170114" name="Text Box 130"/>
          <p:cNvSpPr txBox="1">
            <a:spLocks noChangeArrowheads="1"/>
          </p:cNvSpPr>
          <p:nvPr/>
        </p:nvSpPr>
        <p:spPr bwMode="auto">
          <a:xfrm>
            <a:off x="2606675" y="1376363"/>
            <a:ext cx="3059113" cy="423862"/>
          </a:xfrm>
          <a:prstGeom prst="rect">
            <a:avLst/>
          </a:prstGeom>
          <a:solidFill>
            <a:srgbClr val="FAFAF0"/>
          </a:solidFill>
          <a:ln w="9525">
            <a:noFill/>
            <a:miter lim="800000"/>
            <a:headEnd/>
            <a:tailEnd/>
          </a:ln>
          <a:effectLst/>
        </p:spPr>
        <p:txBody>
          <a:bodyPr lIns="36000" tIns="36000" rIns="36000" bIns="36000"/>
          <a:lstStyle/>
          <a:p>
            <a:pPr algn="just"/>
            <a:r>
              <a:rPr lang="es-ES" sz="800">
                <a:solidFill>
                  <a:schemeClr val="accent2"/>
                </a:solidFill>
                <a:latin typeface="Arial" charset="0"/>
              </a:rPr>
              <a:t>De acuerdo al segundo postulado, el momento angular del electrón esta cuantizado como se muestra en la expresión (</a:t>
            </a:r>
            <a:r>
              <a:rPr lang="es-ES" sz="800" b="1">
                <a:solidFill>
                  <a:srgbClr val="FF0000"/>
                </a:solidFill>
                <a:latin typeface="Arial" charset="0"/>
              </a:rPr>
              <a:t>8</a:t>
            </a:r>
            <a:r>
              <a:rPr lang="es-ES" sz="800">
                <a:solidFill>
                  <a:schemeClr val="accent2"/>
                </a:solidFill>
                <a:latin typeface="Arial" charset="0"/>
              </a:rPr>
              <a:t>) siguiente:</a:t>
            </a:r>
          </a:p>
        </p:txBody>
      </p:sp>
      <p:grpSp>
        <p:nvGrpSpPr>
          <p:cNvPr id="170117" name="Group 133"/>
          <p:cNvGrpSpPr>
            <a:grpSpLocks/>
          </p:cNvGrpSpPr>
          <p:nvPr/>
        </p:nvGrpSpPr>
        <p:grpSpPr bwMode="auto">
          <a:xfrm>
            <a:off x="3001963" y="1317625"/>
            <a:ext cx="1350962" cy="501650"/>
            <a:chOff x="3132" y="1640"/>
            <a:chExt cx="851" cy="316"/>
          </a:xfrm>
          <a:noFill/>
        </p:grpSpPr>
        <p:sp>
          <p:nvSpPr>
            <p:cNvPr id="170103" name="Text Box 119"/>
            <p:cNvSpPr txBox="1">
              <a:spLocks noChangeArrowheads="1"/>
            </p:cNvSpPr>
            <p:nvPr/>
          </p:nvSpPr>
          <p:spPr bwMode="auto">
            <a:xfrm>
              <a:off x="3132" y="1723"/>
              <a:ext cx="84" cy="148"/>
            </a:xfrm>
            <a:prstGeom prst="rect">
              <a:avLst/>
            </a:prstGeom>
            <a:grp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8</a:t>
              </a:r>
              <a:endParaRPr lang="es-ES" sz="1400" b="1" baseline="30000">
                <a:solidFill>
                  <a:srgbClr val="FF0000"/>
                </a:solidFill>
                <a:latin typeface="Arial" charset="0"/>
              </a:endParaRPr>
            </a:p>
          </p:txBody>
        </p:sp>
        <p:grpSp>
          <p:nvGrpSpPr>
            <p:cNvPr id="170116" name="Group 132"/>
            <p:cNvGrpSpPr>
              <a:grpSpLocks/>
            </p:cNvGrpSpPr>
            <p:nvPr/>
          </p:nvGrpSpPr>
          <p:grpSpPr bwMode="auto">
            <a:xfrm>
              <a:off x="3322" y="1640"/>
              <a:ext cx="661" cy="316"/>
              <a:chOff x="3145" y="1786"/>
              <a:chExt cx="661" cy="316"/>
            </a:xfrm>
            <a:grpFill/>
          </p:grpSpPr>
          <p:sp>
            <p:nvSpPr>
              <p:cNvPr id="170109" name="Text Box 125"/>
              <p:cNvSpPr txBox="1">
                <a:spLocks noChangeArrowheads="1"/>
              </p:cNvSpPr>
              <p:nvPr/>
            </p:nvSpPr>
            <p:spPr bwMode="auto">
              <a:xfrm>
                <a:off x="3594" y="1786"/>
                <a:ext cx="189"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n·h</a:t>
                </a:r>
              </a:p>
            </p:txBody>
          </p:sp>
          <p:sp>
            <p:nvSpPr>
              <p:cNvPr id="170110" name="Text Box 126"/>
              <p:cNvSpPr txBox="1">
                <a:spLocks noChangeArrowheads="1"/>
              </p:cNvSpPr>
              <p:nvPr/>
            </p:nvSpPr>
            <p:spPr bwMode="auto">
              <a:xfrm>
                <a:off x="3577" y="1954"/>
                <a:ext cx="208" cy="148"/>
              </a:xfrm>
              <a:prstGeom prst="rect">
                <a:avLst/>
              </a:prstGeom>
              <a:grpFill/>
              <a:ln w="9525">
                <a:noFill/>
                <a:miter lim="800000"/>
                <a:headEnd/>
                <a:tailEnd/>
              </a:ln>
              <a:effectLst/>
            </p:spPr>
            <p:txBody>
              <a:bodyPr lIns="18000" tIns="10800" rIns="18000" bIns="10800">
                <a:spAutoFit/>
              </a:bodyPr>
              <a:lstStyle/>
              <a:p>
                <a:r>
                  <a:rPr lang="es-ES" sz="1400" b="1">
                    <a:latin typeface="Arial" charset="0"/>
                  </a:rPr>
                  <a:t>2·</a:t>
                </a:r>
                <a:r>
                  <a:rPr lang="es-ES" sz="1400" b="1" i="1">
                    <a:latin typeface="Symbol" pitchFamily="18" charset="2"/>
                  </a:rPr>
                  <a:t>p</a:t>
                </a:r>
                <a:endParaRPr lang="es-ES" sz="1400" b="1" i="1" baseline="30000">
                  <a:latin typeface="Symbol" pitchFamily="18" charset="2"/>
                </a:endParaRPr>
              </a:p>
            </p:txBody>
          </p:sp>
          <p:sp>
            <p:nvSpPr>
              <p:cNvPr id="170111" name="Line 127"/>
              <p:cNvSpPr>
                <a:spLocks noChangeShapeType="1"/>
              </p:cNvSpPr>
              <p:nvPr/>
            </p:nvSpPr>
            <p:spPr bwMode="auto">
              <a:xfrm>
                <a:off x="3559" y="1947"/>
                <a:ext cx="247" cy="0"/>
              </a:xfrm>
              <a:prstGeom prst="line">
                <a:avLst/>
              </a:prstGeom>
              <a:grpFill/>
              <a:ln w="25400">
                <a:solidFill>
                  <a:schemeClr val="tx1"/>
                </a:solidFill>
                <a:round/>
                <a:headEnd/>
                <a:tailEnd/>
              </a:ln>
              <a:effectLst/>
            </p:spPr>
            <p:txBody>
              <a:bodyPr wrap="none" anchor="ctr"/>
              <a:lstStyle/>
              <a:p>
                <a:endParaRPr lang="es-MX"/>
              </a:p>
            </p:txBody>
          </p:sp>
          <p:sp>
            <p:nvSpPr>
              <p:cNvPr id="170115" name="Text Box 131"/>
              <p:cNvSpPr txBox="1">
                <a:spLocks noChangeArrowheads="1"/>
              </p:cNvSpPr>
              <p:nvPr/>
            </p:nvSpPr>
            <p:spPr bwMode="auto">
              <a:xfrm>
                <a:off x="3145" y="1868"/>
                <a:ext cx="386"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m·v·r =</a:t>
                </a:r>
              </a:p>
            </p:txBody>
          </p:sp>
        </p:grpSp>
      </p:grpSp>
      <p:sp>
        <p:nvSpPr>
          <p:cNvPr id="170118" name="Text Box 134"/>
          <p:cNvSpPr txBox="1">
            <a:spLocks noChangeArrowheads="1"/>
          </p:cNvSpPr>
          <p:nvPr/>
        </p:nvSpPr>
        <p:spPr bwMode="auto">
          <a:xfrm>
            <a:off x="2606675" y="2028825"/>
            <a:ext cx="3059113" cy="423863"/>
          </a:xfrm>
          <a:prstGeom prst="rect">
            <a:avLst/>
          </a:prstGeom>
          <a:solidFill>
            <a:srgbClr val="FAFAF0"/>
          </a:solidFill>
          <a:ln w="9525">
            <a:noFill/>
            <a:miter lim="800000"/>
            <a:headEnd/>
            <a:tailEnd/>
          </a:ln>
          <a:effectLst/>
        </p:spPr>
        <p:txBody>
          <a:bodyPr lIns="36000" tIns="36000" rIns="36000" bIns="36000"/>
          <a:lstStyle/>
          <a:p>
            <a:pPr algn="just"/>
            <a:r>
              <a:rPr lang="es-ES" sz="800" dirty="0">
                <a:solidFill>
                  <a:schemeClr val="accent2"/>
                </a:solidFill>
                <a:latin typeface="Arial" charset="0"/>
              </a:rPr>
              <a:t>De la expresión anterior se puede despejar la velocidad (</a:t>
            </a:r>
            <a:r>
              <a:rPr lang="es-ES" sz="800" b="1" dirty="0">
                <a:solidFill>
                  <a:schemeClr val="accent2"/>
                </a:solidFill>
                <a:latin typeface="Arial" charset="0"/>
              </a:rPr>
              <a:t>v</a:t>
            </a:r>
            <a:r>
              <a:rPr lang="es-ES" sz="800" dirty="0">
                <a:solidFill>
                  <a:schemeClr val="accent2"/>
                </a:solidFill>
                <a:latin typeface="Arial" charset="0"/>
              </a:rPr>
              <a:t>) y sustituir en la expresión (</a:t>
            </a:r>
            <a:r>
              <a:rPr lang="es-ES" sz="800" b="1" dirty="0">
                <a:solidFill>
                  <a:srgbClr val="FF0000"/>
                </a:solidFill>
                <a:latin typeface="Arial" charset="0"/>
              </a:rPr>
              <a:t>3</a:t>
            </a:r>
            <a:r>
              <a:rPr lang="es-ES" sz="800" dirty="0">
                <a:solidFill>
                  <a:schemeClr val="accent2"/>
                </a:solidFill>
                <a:latin typeface="Arial" charset="0"/>
              </a:rPr>
              <a:t>). Posteriormente se simplifica y se despeja el radio (</a:t>
            </a:r>
            <a:r>
              <a:rPr lang="es-ES" sz="800" b="1" dirty="0">
                <a:solidFill>
                  <a:schemeClr val="accent2"/>
                </a:solidFill>
                <a:latin typeface="Arial" charset="0"/>
              </a:rPr>
              <a:t>r</a:t>
            </a:r>
            <a:r>
              <a:rPr lang="es-ES" sz="800" dirty="0">
                <a:solidFill>
                  <a:schemeClr val="accent2"/>
                </a:solidFill>
                <a:latin typeface="Arial" charset="0"/>
              </a:rPr>
              <a:t>) para obtener la expresión (</a:t>
            </a:r>
            <a:r>
              <a:rPr lang="es-ES" sz="800" b="1" dirty="0">
                <a:solidFill>
                  <a:srgbClr val="FF0000"/>
                </a:solidFill>
                <a:latin typeface="Arial" charset="0"/>
              </a:rPr>
              <a:t>9</a:t>
            </a:r>
            <a:r>
              <a:rPr lang="es-ES" sz="800" dirty="0">
                <a:solidFill>
                  <a:schemeClr val="accent2"/>
                </a:solidFill>
                <a:latin typeface="Arial" charset="0"/>
              </a:rPr>
              <a:t>) siguiente:</a:t>
            </a:r>
          </a:p>
        </p:txBody>
      </p:sp>
      <p:grpSp>
        <p:nvGrpSpPr>
          <p:cNvPr id="170138" name="Group 154"/>
          <p:cNvGrpSpPr>
            <a:grpSpLocks/>
          </p:cNvGrpSpPr>
          <p:nvPr/>
        </p:nvGrpSpPr>
        <p:grpSpPr bwMode="auto">
          <a:xfrm>
            <a:off x="3001963" y="1971684"/>
            <a:ext cx="1838325" cy="508002"/>
            <a:chOff x="3087" y="1735"/>
            <a:chExt cx="1158" cy="320"/>
          </a:xfrm>
          <a:noFill/>
        </p:grpSpPr>
        <p:sp>
          <p:nvSpPr>
            <p:cNvPr id="170127" name="Text Box 143"/>
            <p:cNvSpPr txBox="1">
              <a:spLocks noChangeArrowheads="1"/>
            </p:cNvSpPr>
            <p:nvPr/>
          </p:nvSpPr>
          <p:spPr bwMode="auto">
            <a:xfrm>
              <a:off x="3087" y="1820"/>
              <a:ext cx="84" cy="148"/>
            </a:xfrm>
            <a:prstGeom prst="rect">
              <a:avLst/>
            </a:prstGeom>
            <a:grp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9</a:t>
              </a:r>
              <a:endParaRPr lang="es-ES" sz="1400" b="1" baseline="30000">
                <a:solidFill>
                  <a:srgbClr val="FF0000"/>
                </a:solidFill>
                <a:latin typeface="Arial" charset="0"/>
              </a:endParaRPr>
            </a:p>
          </p:txBody>
        </p:sp>
        <p:sp>
          <p:nvSpPr>
            <p:cNvPr id="170129" name="Text Box 145"/>
            <p:cNvSpPr txBox="1">
              <a:spLocks noChangeArrowheads="1"/>
            </p:cNvSpPr>
            <p:nvPr/>
          </p:nvSpPr>
          <p:spPr bwMode="auto">
            <a:xfrm>
              <a:off x="3735" y="1735"/>
              <a:ext cx="269"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n</a:t>
              </a:r>
              <a:r>
                <a:rPr lang="es-ES" sz="1400" b="1" baseline="30000">
                  <a:latin typeface="Arial" charset="0"/>
                </a:rPr>
                <a:t>2</a:t>
              </a:r>
              <a:r>
                <a:rPr lang="es-ES" sz="1400" b="1">
                  <a:latin typeface="Arial" charset="0"/>
                </a:rPr>
                <a:t>·h</a:t>
              </a:r>
              <a:r>
                <a:rPr lang="es-ES" sz="1400" b="1" baseline="30000">
                  <a:latin typeface="Arial" charset="0"/>
                </a:rPr>
                <a:t>2</a:t>
              </a:r>
            </a:p>
          </p:txBody>
        </p:sp>
        <p:sp>
          <p:nvSpPr>
            <p:cNvPr id="170131" name="Line 147"/>
            <p:cNvSpPr>
              <a:spLocks noChangeShapeType="1"/>
            </p:cNvSpPr>
            <p:nvPr/>
          </p:nvSpPr>
          <p:spPr bwMode="auto">
            <a:xfrm>
              <a:off x="3498" y="1891"/>
              <a:ext cx="723" cy="0"/>
            </a:xfrm>
            <a:prstGeom prst="line">
              <a:avLst/>
            </a:prstGeom>
            <a:grpFill/>
            <a:ln w="25400">
              <a:solidFill>
                <a:schemeClr val="tx1"/>
              </a:solidFill>
              <a:round/>
              <a:headEnd/>
              <a:tailEnd/>
            </a:ln>
            <a:effectLst/>
          </p:spPr>
          <p:txBody>
            <a:bodyPr wrap="none" anchor="ctr"/>
            <a:lstStyle/>
            <a:p>
              <a:endParaRPr lang="es-MX"/>
            </a:p>
          </p:txBody>
        </p:sp>
        <p:sp>
          <p:nvSpPr>
            <p:cNvPr id="170134" name="Text Box 150"/>
            <p:cNvSpPr txBox="1">
              <a:spLocks noChangeArrowheads="1"/>
            </p:cNvSpPr>
            <p:nvPr/>
          </p:nvSpPr>
          <p:spPr bwMode="auto">
            <a:xfrm>
              <a:off x="3302" y="1818"/>
              <a:ext cx="162"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r =</a:t>
              </a:r>
            </a:p>
          </p:txBody>
        </p:sp>
        <p:sp>
          <p:nvSpPr>
            <p:cNvPr id="170135" name="Text Box 151"/>
            <p:cNvSpPr txBox="1">
              <a:spLocks noChangeArrowheads="1"/>
            </p:cNvSpPr>
            <p:nvPr/>
          </p:nvSpPr>
          <p:spPr bwMode="auto">
            <a:xfrm>
              <a:off x="3505" y="1907"/>
              <a:ext cx="740" cy="148"/>
            </a:xfrm>
            <a:prstGeom prst="rect">
              <a:avLst/>
            </a:prstGeom>
            <a:grpFill/>
            <a:ln w="9525">
              <a:noFill/>
              <a:miter lim="800000"/>
              <a:headEnd/>
              <a:tailEnd/>
            </a:ln>
            <a:effectLst/>
          </p:spPr>
          <p:txBody>
            <a:bodyPr lIns="18000" tIns="10800" rIns="18000" bIns="10800">
              <a:spAutoFit/>
            </a:bodyPr>
            <a:lstStyle/>
            <a:p>
              <a:r>
                <a:rPr lang="es-ES" sz="1400" b="1" dirty="0">
                  <a:latin typeface="Arial" charset="0"/>
                </a:rPr>
                <a:t>4·</a:t>
              </a:r>
              <a:r>
                <a:rPr lang="es-ES" sz="1400" b="1" i="1" dirty="0">
                  <a:latin typeface="Symbol" pitchFamily="18" charset="2"/>
                </a:rPr>
                <a:t>p</a:t>
              </a:r>
              <a:r>
                <a:rPr lang="es-ES" sz="1400" b="1" baseline="30000" dirty="0">
                  <a:latin typeface="Arial" charset="0"/>
                </a:rPr>
                <a:t>2</a:t>
              </a:r>
              <a:r>
                <a:rPr lang="es-ES" sz="1400" b="1" dirty="0">
                  <a:latin typeface="Arial" charset="0"/>
                </a:rPr>
                <a:t>·m·Z·e</a:t>
              </a:r>
              <a:r>
                <a:rPr lang="es-ES" sz="1400" b="1" baseline="30000" dirty="0">
                  <a:latin typeface="Arial" charset="0"/>
                </a:rPr>
                <a:t>2</a:t>
              </a:r>
              <a:r>
                <a:rPr lang="es-ES" sz="1400" b="1" dirty="0">
                  <a:latin typeface="Arial" charset="0"/>
                </a:rPr>
                <a:t>·k</a:t>
              </a:r>
            </a:p>
          </p:txBody>
        </p:sp>
      </p:grpSp>
      <p:sp>
        <p:nvSpPr>
          <p:cNvPr id="170139" name="Text Box 155"/>
          <p:cNvSpPr txBox="1">
            <a:spLocks noChangeArrowheads="1"/>
          </p:cNvSpPr>
          <p:nvPr/>
        </p:nvSpPr>
        <p:spPr bwMode="auto">
          <a:xfrm>
            <a:off x="2606675" y="2611438"/>
            <a:ext cx="3059113" cy="423862"/>
          </a:xfrm>
          <a:prstGeom prst="rect">
            <a:avLst/>
          </a:prstGeom>
          <a:solidFill>
            <a:srgbClr val="FAFAF0"/>
          </a:solidFill>
          <a:ln w="9525">
            <a:noFill/>
            <a:miter lim="800000"/>
            <a:headEnd/>
            <a:tailEnd/>
          </a:ln>
          <a:effectLst/>
        </p:spPr>
        <p:txBody>
          <a:bodyPr lIns="36000" tIns="36000" rIns="36000" bIns="36000"/>
          <a:lstStyle/>
          <a:p>
            <a:pPr algn="just"/>
            <a:r>
              <a:rPr lang="es-ES" sz="800" dirty="0">
                <a:solidFill>
                  <a:schemeClr val="accent2"/>
                </a:solidFill>
                <a:latin typeface="Arial" charset="0"/>
              </a:rPr>
              <a:t>En la expresión anterior se tienen muchas constantes las cuales se pueden agrupar en un solo termino, obteniéndose la expresión (</a:t>
            </a:r>
            <a:r>
              <a:rPr lang="es-ES" sz="800" b="1" dirty="0">
                <a:solidFill>
                  <a:schemeClr val="accent2"/>
                </a:solidFill>
                <a:latin typeface="Arial" charset="0"/>
              </a:rPr>
              <a:t>10</a:t>
            </a:r>
            <a:r>
              <a:rPr lang="es-ES" sz="800" dirty="0">
                <a:solidFill>
                  <a:schemeClr val="accent2"/>
                </a:solidFill>
                <a:latin typeface="Arial" charset="0"/>
              </a:rPr>
              <a:t>) siguiente:</a:t>
            </a:r>
          </a:p>
        </p:txBody>
      </p:sp>
      <p:grpSp>
        <p:nvGrpSpPr>
          <p:cNvPr id="170146" name="Group 162"/>
          <p:cNvGrpSpPr>
            <a:grpSpLocks/>
          </p:cNvGrpSpPr>
          <p:nvPr/>
        </p:nvGrpSpPr>
        <p:grpSpPr bwMode="auto">
          <a:xfrm>
            <a:off x="2878138" y="2706682"/>
            <a:ext cx="1501775" cy="241299"/>
            <a:chOff x="3429" y="1827"/>
            <a:chExt cx="946" cy="152"/>
          </a:xfrm>
          <a:noFill/>
        </p:grpSpPr>
        <p:sp>
          <p:nvSpPr>
            <p:cNvPr id="170141" name="Text Box 157"/>
            <p:cNvSpPr txBox="1">
              <a:spLocks noChangeArrowheads="1"/>
            </p:cNvSpPr>
            <p:nvPr/>
          </p:nvSpPr>
          <p:spPr bwMode="auto">
            <a:xfrm>
              <a:off x="3429" y="1827"/>
              <a:ext cx="146" cy="148"/>
            </a:xfrm>
            <a:prstGeom prst="rect">
              <a:avLst/>
            </a:prstGeom>
            <a:grp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10</a:t>
              </a:r>
              <a:endParaRPr lang="es-ES" sz="1400" b="1" baseline="30000">
                <a:solidFill>
                  <a:srgbClr val="FF0000"/>
                </a:solidFill>
                <a:latin typeface="Arial" charset="0"/>
              </a:endParaRPr>
            </a:p>
          </p:txBody>
        </p:sp>
        <p:sp>
          <p:nvSpPr>
            <p:cNvPr id="170144" name="Text Box 160"/>
            <p:cNvSpPr txBox="1">
              <a:spLocks noChangeArrowheads="1"/>
            </p:cNvSpPr>
            <p:nvPr/>
          </p:nvSpPr>
          <p:spPr bwMode="auto">
            <a:xfrm>
              <a:off x="3721" y="1830"/>
              <a:ext cx="654" cy="149"/>
            </a:xfrm>
            <a:prstGeom prst="rect">
              <a:avLst/>
            </a:prstGeom>
            <a:grpFill/>
            <a:ln w="9525">
              <a:noFill/>
              <a:miter lim="800000"/>
              <a:headEnd/>
              <a:tailEnd/>
            </a:ln>
            <a:effectLst/>
          </p:spPr>
          <p:txBody>
            <a:bodyPr wrap="none" lIns="18000" tIns="10800" rIns="18000" bIns="10800">
              <a:spAutoFit/>
            </a:bodyPr>
            <a:lstStyle/>
            <a:p>
              <a:pPr algn="l"/>
              <a:r>
                <a:rPr lang="es-ES" sz="1400" b="1" dirty="0">
                  <a:latin typeface="Arial" charset="0"/>
                </a:rPr>
                <a:t>r = R</a:t>
              </a:r>
              <a:r>
                <a:rPr lang="es-ES" sz="1400" b="1" baseline="-25000" dirty="0">
                  <a:latin typeface="Arial" charset="0"/>
                </a:rPr>
                <a:t>B</a:t>
              </a:r>
              <a:r>
                <a:rPr lang="es-ES" sz="1400" b="1" dirty="0">
                  <a:latin typeface="Arial" charset="0"/>
                </a:rPr>
                <a:t>·n</a:t>
              </a:r>
              <a:r>
                <a:rPr lang="es-ES" sz="1400" b="1" baseline="30000" dirty="0">
                  <a:latin typeface="Arial" charset="0"/>
                </a:rPr>
                <a:t>2</a:t>
              </a:r>
              <a:r>
                <a:rPr lang="es-ES" sz="1400" b="1" dirty="0">
                  <a:latin typeface="Arial" charset="0"/>
                </a:rPr>
                <a:t>·Z</a:t>
              </a:r>
              <a:r>
                <a:rPr lang="es-ES" sz="1400" b="1" baseline="30000" dirty="0">
                  <a:latin typeface="Arial" charset="0"/>
                </a:rPr>
                <a:t>-1</a:t>
              </a:r>
            </a:p>
          </p:txBody>
        </p:sp>
      </p:grpSp>
      <p:sp>
        <p:nvSpPr>
          <p:cNvPr id="170147" name="Text Box 163"/>
          <p:cNvSpPr txBox="1">
            <a:spLocks noChangeArrowheads="1"/>
          </p:cNvSpPr>
          <p:nvPr/>
        </p:nvSpPr>
        <p:spPr bwMode="auto">
          <a:xfrm>
            <a:off x="2636838" y="3197225"/>
            <a:ext cx="3059112" cy="333375"/>
          </a:xfrm>
          <a:prstGeom prst="rect">
            <a:avLst/>
          </a:prstGeom>
          <a:solidFill>
            <a:srgbClr val="FAFAF0"/>
          </a:solidFill>
          <a:ln w="9525">
            <a:noFill/>
            <a:miter lim="800000"/>
            <a:headEnd/>
            <a:tailEnd/>
          </a:ln>
          <a:effectLst/>
        </p:spPr>
        <p:txBody>
          <a:bodyPr lIns="36000" tIns="36000" rIns="36000" bIns="36000"/>
          <a:lstStyle/>
          <a:p>
            <a:pPr algn="just"/>
            <a:r>
              <a:rPr lang="es-ES" sz="800">
                <a:solidFill>
                  <a:schemeClr val="accent2"/>
                </a:solidFill>
                <a:latin typeface="Arial" charset="0"/>
              </a:rPr>
              <a:t>Donde </a:t>
            </a:r>
            <a:r>
              <a:rPr lang="es-ES" sz="800" b="1">
                <a:latin typeface="Arial" charset="0"/>
              </a:rPr>
              <a:t>R</a:t>
            </a:r>
            <a:r>
              <a:rPr lang="es-ES" sz="800" b="1" baseline="-25000">
                <a:latin typeface="Arial" charset="0"/>
              </a:rPr>
              <a:t>B</a:t>
            </a:r>
            <a:r>
              <a:rPr lang="es-ES" sz="800">
                <a:solidFill>
                  <a:schemeClr val="accent2"/>
                </a:solidFill>
                <a:latin typeface="Arial" charset="0"/>
              </a:rPr>
              <a:t> es una constante llamada radio de Bohr cuyo valor es 5.2917x10</a:t>
            </a:r>
            <a:r>
              <a:rPr lang="es-ES" sz="800" baseline="30000">
                <a:solidFill>
                  <a:schemeClr val="accent2"/>
                </a:solidFill>
                <a:latin typeface="Arial" charset="0"/>
              </a:rPr>
              <a:t>-11</a:t>
            </a:r>
            <a:r>
              <a:rPr lang="es-ES" sz="800">
                <a:solidFill>
                  <a:schemeClr val="accent2"/>
                </a:solidFill>
                <a:latin typeface="Arial" charset="0"/>
              </a:rPr>
              <a:t> [m] y equivale a:</a:t>
            </a:r>
          </a:p>
        </p:txBody>
      </p:sp>
      <p:grpSp>
        <p:nvGrpSpPr>
          <p:cNvPr id="170159" name="Group 175"/>
          <p:cNvGrpSpPr>
            <a:grpSpLocks/>
          </p:cNvGrpSpPr>
          <p:nvPr/>
        </p:nvGrpSpPr>
        <p:grpSpPr bwMode="auto">
          <a:xfrm>
            <a:off x="2992438" y="3119429"/>
            <a:ext cx="1855787" cy="507998"/>
            <a:chOff x="1669" y="2007"/>
            <a:chExt cx="1169" cy="320"/>
          </a:xfrm>
          <a:noFill/>
        </p:grpSpPr>
        <p:sp>
          <p:nvSpPr>
            <p:cNvPr id="170152" name="Text Box 168"/>
            <p:cNvSpPr txBox="1">
              <a:spLocks noChangeArrowheads="1"/>
            </p:cNvSpPr>
            <p:nvPr/>
          </p:nvSpPr>
          <p:spPr bwMode="auto">
            <a:xfrm>
              <a:off x="1669" y="2130"/>
              <a:ext cx="22" cy="100"/>
            </a:xfrm>
            <a:prstGeom prst="rect">
              <a:avLst/>
            </a:prstGeom>
            <a:grpFill/>
            <a:ln w="9525">
              <a:noFill/>
              <a:miter lim="800000"/>
              <a:headEnd/>
              <a:tailEnd/>
            </a:ln>
            <a:effectLst/>
          </p:spPr>
          <p:txBody>
            <a:bodyPr wrap="none" lIns="18000" tIns="10800" rIns="18000" bIns="10800">
              <a:spAutoFit/>
            </a:bodyPr>
            <a:lstStyle/>
            <a:p>
              <a:endParaRPr lang="es-MX" sz="1400" b="1" baseline="30000">
                <a:solidFill>
                  <a:srgbClr val="FF0000"/>
                </a:solidFill>
                <a:latin typeface="Arial" charset="0"/>
              </a:endParaRPr>
            </a:p>
          </p:txBody>
        </p:sp>
        <p:grpSp>
          <p:nvGrpSpPr>
            <p:cNvPr id="170158" name="Group 174"/>
            <p:cNvGrpSpPr>
              <a:grpSpLocks/>
            </p:cNvGrpSpPr>
            <p:nvPr/>
          </p:nvGrpSpPr>
          <p:grpSpPr bwMode="auto">
            <a:xfrm>
              <a:off x="1893" y="2007"/>
              <a:ext cx="945" cy="320"/>
              <a:chOff x="3617" y="2450"/>
              <a:chExt cx="945" cy="320"/>
            </a:xfrm>
            <a:grpFill/>
          </p:grpSpPr>
          <p:grpSp>
            <p:nvGrpSpPr>
              <p:cNvPr id="170157" name="Group 173"/>
              <p:cNvGrpSpPr>
                <a:grpSpLocks/>
              </p:cNvGrpSpPr>
              <p:nvPr/>
            </p:nvGrpSpPr>
            <p:grpSpPr bwMode="auto">
              <a:xfrm>
                <a:off x="3617" y="2450"/>
                <a:ext cx="863" cy="231"/>
                <a:chOff x="3617" y="2450"/>
                <a:chExt cx="863" cy="231"/>
              </a:xfrm>
              <a:grpFill/>
            </p:grpSpPr>
            <p:sp>
              <p:nvSpPr>
                <p:cNvPr id="170153" name="Text Box 169"/>
                <p:cNvSpPr txBox="1">
                  <a:spLocks noChangeArrowheads="1"/>
                </p:cNvSpPr>
                <p:nvPr/>
              </p:nvSpPr>
              <p:spPr bwMode="auto">
                <a:xfrm>
                  <a:off x="4115" y="2450"/>
                  <a:ext cx="130"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h</a:t>
                  </a:r>
                  <a:r>
                    <a:rPr lang="es-ES" sz="1400" b="1" baseline="30000">
                      <a:latin typeface="Arial" charset="0"/>
                    </a:rPr>
                    <a:t>2</a:t>
                  </a:r>
                </a:p>
              </p:txBody>
            </p:sp>
            <p:sp>
              <p:nvSpPr>
                <p:cNvPr id="170154" name="Line 170"/>
                <p:cNvSpPr>
                  <a:spLocks noChangeShapeType="1"/>
                </p:cNvSpPr>
                <p:nvPr/>
              </p:nvSpPr>
              <p:spPr bwMode="auto">
                <a:xfrm>
                  <a:off x="3893" y="2606"/>
                  <a:ext cx="587" cy="0"/>
                </a:xfrm>
                <a:prstGeom prst="line">
                  <a:avLst/>
                </a:prstGeom>
                <a:grpFill/>
                <a:ln w="25400">
                  <a:solidFill>
                    <a:schemeClr val="tx1"/>
                  </a:solidFill>
                  <a:round/>
                  <a:headEnd/>
                  <a:tailEnd/>
                </a:ln>
                <a:effectLst/>
              </p:spPr>
              <p:txBody>
                <a:bodyPr wrap="none" anchor="ctr"/>
                <a:lstStyle/>
                <a:p>
                  <a:endParaRPr lang="es-MX"/>
                </a:p>
              </p:txBody>
            </p:sp>
            <p:sp>
              <p:nvSpPr>
                <p:cNvPr id="170155" name="Text Box 171"/>
                <p:cNvSpPr txBox="1">
                  <a:spLocks noChangeArrowheads="1"/>
                </p:cNvSpPr>
                <p:nvPr/>
              </p:nvSpPr>
              <p:spPr bwMode="auto">
                <a:xfrm>
                  <a:off x="3617" y="2533"/>
                  <a:ext cx="251"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R</a:t>
                  </a:r>
                  <a:r>
                    <a:rPr lang="es-ES" sz="1400" b="1" baseline="-25000">
                      <a:latin typeface="Arial" charset="0"/>
                    </a:rPr>
                    <a:t>B</a:t>
                  </a:r>
                  <a:r>
                    <a:rPr lang="es-ES" sz="1400" b="1">
                      <a:latin typeface="Arial" charset="0"/>
                    </a:rPr>
                    <a:t> =</a:t>
                  </a:r>
                </a:p>
              </p:txBody>
            </p:sp>
          </p:grpSp>
          <p:sp>
            <p:nvSpPr>
              <p:cNvPr id="170156" name="Text Box 172"/>
              <p:cNvSpPr txBox="1">
                <a:spLocks noChangeArrowheads="1"/>
              </p:cNvSpPr>
              <p:nvPr/>
            </p:nvSpPr>
            <p:spPr bwMode="auto">
              <a:xfrm>
                <a:off x="3822" y="2622"/>
                <a:ext cx="740" cy="148"/>
              </a:xfrm>
              <a:prstGeom prst="rect">
                <a:avLst/>
              </a:prstGeom>
              <a:grpFill/>
              <a:ln w="9525">
                <a:noFill/>
                <a:miter lim="800000"/>
                <a:headEnd/>
                <a:tailEnd/>
              </a:ln>
              <a:effectLst/>
            </p:spPr>
            <p:txBody>
              <a:bodyPr lIns="18000" tIns="10800" rIns="18000" bIns="10800">
                <a:spAutoFit/>
              </a:bodyPr>
              <a:lstStyle/>
              <a:p>
                <a:r>
                  <a:rPr lang="es-ES" sz="1400" b="1" dirty="0">
                    <a:latin typeface="Arial" charset="0"/>
                  </a:rPr>
                  <a:t>4·</a:t>
                </a:r>
                <a:r>
                  <a:rPr lang="es-ES" sz="1400" b="1" i="1" dirty="0">
                    <a:latin typeface="Symbol" pitchFamily="18" charset="2"/>
                  </a:rPr>
                  <a:t>p</a:t>
                </a:r>
                <a:r>
                  <a:rPr lang="es-ES" sz="1400" b="1" baseline="30000" dirty="0">
                    <a:latin typeface="Arial" charset="0"/>
                  </a:rPr>
                  <a:t>2</a:t>
                </a:r>
                <a:r>
                  <a:rPr lang="es-ES" sz="1400" b="1" dirty="0">
                    <a:latin typeface="Arial" charset="0"/>
                  </a:rPr>
                  <a:t>·m·e</a:t>
                </a:r>
                <a:r>
                  <a:rPr lang="es-ES" sz="1400" b="1" baseline="30000" dirty="0">
                    <a:latin typeface="Arial" charset="0"/>
                  </a:rPr>
                  <a:t>2</a:t>
                </a:r>
                <a:r>
                  <a:rPr lang="es-ES" sz="1400" b="1" dirty="0">
                    <a:latin typeface="Arial" charset="0"/>
                  </a:rPr>
                  <a:t>·k</a:t>
                </a:r>
              </a:p>
            </p:txBody>
          </p:sp>
        </p:grpSp>
      </p:grpSp>
      <p:sp>
        <p:nvSpPr>
          <p:cNvPr id="170160" name="Text Box 176"/>
          <p:cNvSpPr txBox="1">
            <a:spLocks noChangeArrowheads="1"/>
          </p:cNvSpPr>
          <p:nvPr/>
        </p:nvSpPr>
        <p:spPr bwMode="auto">
          <a:xfrm>
            <a:off x="2627313" y="3941763"/>
            <a:ext cx="3059112" cy="333375"/>
          </a:xfrm>
          <a:prstGeom prst="rect">
            <a:avLst/>
          </a:prstGeom>
          <a:solidFill>
            <a:srgbClr val="FAFAF0"/>
          </a:solidFill>
          <a:ln w="9525">
            <a:noFill/>
            <a:miter lim="800000"/>
            <a:headEnd/>
            <a:tailEnd/>
          </a:ln>
          <a:effectLst/>
        </p:spPr>
        <p:txBody>
          <a:bodyPr lIns="36000" tIns="36000" rIns="36000" bIns="36000"/>
          <a:lstStyle/>
          <a:p>
            <a:pPr algn="just"/>
            <a:r>
              <a:rPr lang="es-ES" sz="800" dirty="0">
                <a:solidFill>
                  <a:schemeClr val="accent2"/>
                </a:solidFill>
                <a:latin typeface="Arial" charset="0"/>
              </a:rPr>
              <a:t>Si se sustituye la ecuación (</a:t>
            </a:r>
            <a:r>
              <a:rPr lang="es-ES" sz="800" b="1" dirty="0">
                <a:solidFill>
                  <a:srgbClr val="FF0000"/>
                </a:solidFill>
                <a:latin typeface="Arial" charset="0"/>
              </a:rPr>
              <a:t>9</a:t>
            </a:r>
            <a:r>
              <a:rPr lang="es-ES" sz="800" dirty="0">
                <a:solidFill>
                  <a:schemeClr val="accent2"/>
                </a:solidFill>
                <a:latin typeface="Arial" charset="0"/>
              </a:rPr>
              <a:t>) en la ecuación (</a:t>
            </a:r>
            <a:r>
              <a:rPr lang="es-ES" sz="800" b="1" dirty="0">
                <a:solidFill>
                  <a:srgbClr val="FF0000"/>
                </a:solidFill>
                <a:latin typeface="Arial" charset="0"/>
              </a:rPr>
              <a:t>7</a:t>
            </a:r>
            <a:r>
              <a:rPr lang="es-ES" sz="800" dirty="0">
                <a:solidFill>
                  <a:schemeClr val="accent2"/>
                </a:solidFill>
                <a:latin typeface="Arial" charset="0"/>
              </a:rPr>
              <a:t>), se obtendría la expresión (</a:t>
            </a:r>
            <a:r>
              <a:rPr lang="es-ES" sz="800" b="1" dirty="0">
                <a:solidFill>
                  <a:srgbClr val="FF0000"/>
                </a:solidFill>
                <a:latin typeface="Arial" charset="0"/>
              </a:rPr>
              <a:t>11</a:t>
            </a:r>
            <a:r>
              <a:rPr lang="es-ES" sz="800" dirty="0">
                <a:solidFill>
                  <a:schemeClr val="accent2"/>
                </a:solidFill>
                <a:latin typeface="Arial" charset="0"/>
              </a:rPr>
              <a:t>) siguiente:</a:t>
            </a:r>
          </a:p>
        </p:txBody>
      </p:sp>
      <p:sp>
        <p:nvSpPr>
          <p:cNvPr id="170183" name="Text Box 199"/>
          <p:cNvSpPr txBox="1">
            <a:spLocks noChangeArrowheads="1"/>
          </p:cNvSpPr>
          <p:nvPr/>
        </p:nvSpPr>
        <p:spPr bwMode="auto">
          <a:xfrm>
            <a:off x="2606675" y="4625975"/>
            <a:ext cx="3059113" cy="422275"/>
          </a:xfrm>
          <a:prstGeom prst="rect">
            <a:avLst/>
          </a:prstGeom>
          <a:solidFill>
            <a:srgbClr val="FAFAF0"/>
          </a:solidFill>
          <a:ln w="9525">
            <a:noFill/>
            <a:miter lim="800000"/>
            <a:headEnd/>
            <a:tailEnd/>
          </a:ln>
          <a:effectLst/>
        </p:spPr>
        <p:txBody>
          <a:bodyPr lIns="36000" tIns="36000" rIns="36000" bIns="36000"/>
          <a:lstStyle/>
          <a:p>
            <a:pPr algn="just"/>
            <a:r>
              <a:rPr lang="es-ES" sz="800" dirty="0">
                <a:solidFill>
                  <a:schemeClr val="accent2"/>
                </a:solidFill>
                <a:latin typeface="Arial" charset="0"/>
              </a:rPr>
              <a:t>En un salto cuántico están involucradas dos órbitas, una de alta energía y una de baja energía; de tal forma que, las expresiones para determinar dichas energías son las siguientes:</a:t>
            </a:r>
          </a:p>
        </p:txBody>
      </p:sp>
      <p:sp>
        <p:nvSpPr>
          <p:cNvPr id="170209" name="Text Box 225"/>
          <p:cNvSpPr txBox="1">
            <a:spLocks noChangeArrowheads="1"/>
          </p:cNvSpPr>
          <p:nvPr/>
        </p:nvSpPr>
        <p:spPr bwMode="auto">
          <a:xfrm>
            <a:off x="5768975" y="1381125"/>
            <a:ext cx="3059113" cy="298450"/>
          </a:xfrm>
          <a:prstGeom prst="rect">
            <a:avLst/>
          </a:prstGeom>
          <a:noFill/>
          <a:ln w="9525">
            <a:noFill/>
            <a:miter lim="800000"/>
            <a:headEnd/>
            <a:tailEnd/>
          </a:ln>
          <a:effectLst/>
        </p:spPr>
        <p:txBody>
          <a:bodyPr lIns="36000" tIns="36000" rIns="36000" bIns="36000"/>
          <a:lstStyle/>
          <a:p>
            <a:pPr algn="just"/>
            <a:r>
              <a:rPr lang="es-ES" sz="800" dirty="0">
                <a:solidFill>
                  <a:schemeClr val="accent2"/>
                </a:solidFill>
                <a:latin typeface="Arial" charset="0"/>
              </a:rPr>
              <a:t>De acuerdo al tercer postulado, la energía del fotón absorbido o emitido es igual a la diferencia de energía entre las dos órbitas.</a:t>
            </a:r>
          </a:p>
        </p:txBody>
      </p:sp>
      <p:sp>
        <p:nvSpPr>
          <p:cNvPr id="170220" name="Text Box 236"/>
          <p:cNvSpPr txBox="1">
            <a:spLocks noChangeArrowheads="1"/>
          </p:cNvSpPr>
          <p:nvPr/>
        </p:nvSpPr>
        <p:spPr bwMode="auto">
          <a:xfrm>
            <a:off x="6056995" y="1427163"/>
            <a:ext cx="1678212" cy="237255"/>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F</a:t>
            </a:r>
            <a:r>
              <a:rPr lang="es-ES" sz="1400" b="1" dirty="0">
                <a:latin typeface="Arial" charset="0"/>
              </a:rPr>
              <a:t> = </a:t>
            </a:r>
            <a:r>
              <a:rPr lang="es-ES" sz="1400" b="1" dirty="0">
                <a:latin typeface="Symbol" pitchFamily="18" charset="2"/>
              </a:rPr>
              <a:t>D</a:t>
            </a:r>
            <a:r>
              <a:rPr lang="es-ES" sz="1400" b="1" dirty="0">
                <a:latin typeface="Arial" charset="0"/>
              </a:rPr>
              <a:t>E</a:t>
            </a:r>
            <a:r>
              <a:rPr lang="es-ES" sz="1400" b="1" baseline="-25000" dirty="0">
                <a:latin typeface="Arial" charset="0"/>
              </a:rPr>
              <a:t>A,B </a:t>
            </a:r>
            <a:r>
              <a:rPr lang="es-ES" sz="1400" b="1" dirty="0">
                <a:latin typeface="Arial" charset="0"/>
              </a:rPr>
              <a:t>= E</a:t>
            </a:r>
            <a:r>
              <a:rPr lang="es-ES" sz="1400" b="1" baseline="-25000" dirty="0">
                <a:latin typeface="Arial" charset="0"/>
              </a:rPr>
              <a:t>A </a:t>
            </a:r>
            <a:r>
              <a:rPr lang="es-ES" sz="1400" b="1" dirty="0">
                <a:latin typeface="Arial" charset="0"/>
                <a:cs typeface="Arial" charset="0"/>
              </a:rPr>
              <a:t>─</a:t>
            </a:r>
            <a:r>
              <a:rPr lang="es-ES" sz="1400" b="1" dirty="0">
                <a:latin typeface="Arial" charset="0"/>
              </a:rPr>
              <a:t> E</a:t>
            </a:r>
            <a:r>
              <a:rPr lang="es-ES" sz="1400" b="1" baseline="-25000" dirty="0">
                <a:latin typeface="Arial" charset="0"/>
              </a:rPr>
              <a:t>B</a:t>
            </a:r>
          </a:p>
        </p:txBody>
      </p:sp>
      <p:sp>
        <p:nvSpPr>
          <p:cNvPr id="139" name="Text Box 225"/>
          <p:cNvSpPr txBox="1">
            <a:spLocks noChangeArrowheads="1"/>
          </p:cNvSpPr>
          <p:nvPr/>
        </p:nvSpPr>
        <p:spPr bwMode="auto">
          <a:xfrm>
            <a:off x="5765364" y="1963100"/>
            <a:ext cx="3059113" cy="298450"/>
          </a:xfrm>
          <a:prstGeom prst="rect">
            <a:avLst/>
          </a:prstGeom>
          <a:noFill/>
          <a:ln w="9525">
            <a:noFill/>
            <a:miter lim="800000"/>
            <a:headEnd/>
            <a:tailEnd/>
          </a:ln>
          <a:effectLst/>
        </p:spPr>
        <p:txBody>
          <a:bodyPr lIns="36000" tIns="36000" rIns="36000" bIns="36000"/>
          <a:lstStyle/>
          <a:p>
            <a:pPr algn="just"/>
            <a:r>
              <a:rPr lang="es-ES" sz="800" dirty="0">
                <a:solidFill>
                  <a:schemeClr val="accent2"/>
                </a:solidFill>
                <a:latin typeface="Arial" charset="0"/>
              </a:rPr>
              <a:t>Sustituyendo las expresiones de E</a:t>
            </a:r>
            <a:r>
              <a:rPr lang="es-ES" sz="800" baseline="-25000" dirty="0">
                <a:solidFill>
                  <a:schemeClr val="accent2"/>
                </a:solidFill>
                <a:latin typeface="Arial" charset="0"/>
              </a:rPr>
              <a:t>H</a:t>
            </a:r>
            <a:r>
              <a:rPr lang="es-ES" sz="800" dirty="0">
                <a:solidFill>
                  <a:schemeClr val="accent2"/>
                </a:solidFill>
                <a:latin typeface="Arial" charset="0"/>
              </a:rPr>
              <a:t> y E</a:t>
            </a:r>
            <a:r>
              <a:rPr lang="es-ES" sz="800" baseline="-25000" dirty="0">
                <a:solidFill>
                  <a:schemeClr val="accent2"/>
                </a:solidFill>
                <a:latin typeface="Arial" charset="0"/>
              </a:rPr>
              <a:t>L</a:t>
            </a:r>
            <a:r>
              <a:rPr lang="es-ES" sz="800" dirty="0">
                <a:solidFill>
                  <a:schemeClr val="accent2"/>
                </a:solidFill>
                <a:latin typeface="Arial" charset="0"/>
              </a:rPr>
              <a:t> en ésta ultima expresión se obtendría:</a:t>
            </a:r>
          </a:p>
        </p:txBody>
      </p:sp>
      <p:sp>
        <p:nvSpPr>
          <p:cNvPr id="140" name="Text Box 225"/>
          <p:cNvSpPr txBox="1">
            <a:spLocks noChangeArrowheads="1"/>
          </p:cNvSpPr>
          <p:nvPr/>
        </p:nvSpPr>
        <p:spPr bwMode="auto">
          <a:xfrm>
            <a:off x="5765365" y="2621465"/>
            <a:ext cx="3059113" cy="298450"/>
          </a:xfrm>
          <a:prstGeom prst="rect">
            <a:avLst/>
          </a:prstGeom>
          <a:noFill/>
          <a:ln w="9525">
            <a:noFill/>
            <a:miter lim="800000"/>
            <a:headEnd/>
            <a:tailEnd/>
          </a:ln>
          <a:effectLst/>
        </p:spPr>
        <p:txBody>
          <a:bodyPr lIns="36000" tIns="36000" rIns="36000" bIns="36000"/>
          <a:lstStyle/>
          <a:p>
            <a:pPr algn="just"/>
            <a:r>
              <a:rPr lang="es-ES" sz="800" dirty="0">
                <a:solidFill>
                  <a:schemeClr val="accent2"/>
                </a:solidFill>
                <a:latin typeface="Arial" charset="0"/>
              </a:rPr>
              <a:t>De acuerdo a </a:t>
            </a:r>
            <a:r>
              <a:rPr lang="es-ES" sz="800" dirty="0" err="1">
                <a:solidFill>
                  <a:schemeClr val="accent2"/>
                </a:solidFill>
                <a:latin typeface="Arial" charset="0"/>
              </a:rPr>
              <a:t>Planck</a:t>
            </a:r>
            <a:r>
              <a:rPr lang="es-ES" sz="800" dirty="0">
                <a:solidFill>
                  <a:schemeClr val="accent2"/>
                </a:solidFill>
                <a:latin typeface="Arial" charset="0"/>
              </a:rPr>
              <a:t>, la energía de un fotón se puede calcular conociendo la longitud de la onda electromagnética.</a:t>
            </a:r>
          </a:p>
        </p:txBody>
      </p:sp>
      <p:sp>
        <p:nvSpPr>
          <p:cNvPr id="161" name="Text Box 225"/>
          <p:cNvSpPr txBox="1">
            <a:spLocks noChangeArrowheads="1"/>
          </p:cNvSpPr>
          <p:nvPr/>
        </p:nvSpPr>
        <p:spPr bwMode="auto">
          <a:xfrm>
            <a:off x="5779994" y="3257830"/>
            <a:ext cx="3059113" cy="298450"/>
          </a:xfrm>
          <a:prstGeom prst="rect">
            <a:avLst/>
          </a:prstGeom>
          <a:noFill/>
          <a:ln w="9525">
            <a:noFill/>
            <a:miter lim="800000"/>
            <a:headEnd/>
            <a:tailEnd/>
          </a:ln>
          <a:effectLst/>
        </p:spPr>
        <p:txBody>
          <a:bodyPr lIns="36000" tIns="36000" rIns="36000" bIns="36000"/>
          <a:lstStyle/>
          <a:p>
            <a:pPr algn="just"/>
            <a:r>
              <a:rPr lang="es-ES" sz="800" dirty="0">
                <a:solidFill>
                  <a:schemeClr val="accent2"/>
                </a:solidFill>
                <a:latin typeface="Arial" charset="0"/>
              </a:rPr>
              <a:t>Sustituyendo esta última expresión en la anterior, se tendría:</a:t>
            </a:r>
          </a:p>
        </p:txBody>
      </p:sp>
      <p:grpSp>
        <p:nvGrpSpPr>
          <p:cNvPr id="212" name="Group 93">
            <a:extLst>
              <a:ext uri="{FF2B5EF4-FFF2-40B4-BE49-F238E27FC236}">
                <a16:creationId xmlns:a16="http://schemas.microsoft.com/office/drawing/2014/main" xmlns="" id="{37A512A9-868C-4688-B6B3-6250FC6865C8}"/>
              </a:ext>
            </a:extLst>
          </p:cNvPr>
          <p:cNvGrpSpPr>
            <a:grpSpLocks/>
          </p:cNvGrpSpPr>
          <p:nvPr/>
        </p:nvGrpSpPr>
        <p:grpSpPr bwMode="auto">
          <a:xfrm>
            <a:off x="596900" y="4649788"/>
            <a:ext cx="1398588" cy="501650"/>
            <a:chOff x="604" y="3003"/>
            <a:chExt cx="881" cy="316"/>
          </a:xfrm>
        </p:grpSpPr>
        <p:sp>
          <p:nvSpPr>
            <p:cNvPr id="214" name="Text Box 83">
              <a:extLst>
                <a:ext uri="{FF2B5EF4-FFF2-40B4-BE49-F238E27FC236}">
                  <a16:creationId xmlns:a16="http://schemas.microsoft.com/office/drawing/2014/main" xmlns="" id="{CD9711E4-75F6-4F33-8554-7E7389F090D9}"/>
                </a:ext>
              </a:extLst>
            </p:cNvPr>
            <p:cNvSpPr txBox="1">
              <a:spLocks noChangeArrowheads="1"/>
            </p:cNvSpPr>
            <p:nvPr/>
          </p:nvSpPr>
          <p:spPr bwMode="auto">
            <a:xfrm>
              <a:off x="736" y="3088"/>
              <a:ext cx="272"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P</a:t>
              </a:r>
              <a:r>
                <a:rPr lang="es-ES" sz="1400" b="1">
                  <a:latin typeface="Arial" charset="0"/>
                </a:rPr>
                <a:t> = </a:t>
              </a:r>
              <a:endParaRPr lang="es-ES" sz="1400" b="1" baseline="-25000">
                <a:latin typeface="Arial" charset="0"/>
              </a:endParaRPr>
            </a:p>
          </p:txBody>
        </p:sp>
        <p:sp>
          <p:nvSpPr>
            <p:cNvPr id="215" name="Text Box 85">
              <a:extLst>
                <a:ext uri="{FF2B5EF4-FFF2-40B4-BE49-F238E27FC236}">
                  <a16:creationId xmlns:a16="http://schemas.microsoft.com/office/drawing/2014/main" xmlns="" id="{16A67451-A651-44A5-8DC2-B9BC006A00F5}"/>
                </a:ext>
              </a:extLst>
            </p:cNvPr>
            <p:cNvSpPr txBox="1">
              <a:spLocks noChangeArrowheads="1"/>
            </p:cNvSpPr>
            <p:nvPr/>
          </p:nvSpPr>
          <p:spPr bwMode="auto">
            <a:xfrm>
              <a:off x="1135" y="3003"/>
              <a:ext cx="31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Z·e</a:t>
              </a:r>
              <a:r>
                <a:rPr lang="es-ES" sz="1400" b="1" baseline="30000">
                  <a:latin typeface="Arial" charset="0"/>
                </a:rPr>
                <a:t>2</a:t>
              </a:r>
              <a:r>
                <a:rPr lang="es-ES" sz="1400" b="1">
                  <a:latin typeface="Arial" charset="0"/>
                </a:rPr>
                <a:t>·k</a:t>
              </a:r>
            </a:p>
          </p:txBody>
        </p:sp>
        <p:sp>
          <p:nvSpPr>
            <p:cNvPr id="216" name="Text Box 86">
              <a:extLst>
                <a:ext uri="{FF2B5EF4-FFF2-40B4-BE49-F238E27FC236}">
                  <a16:creationId xmlns:a16="http://schemas.microsoft.com/office/drawing/2014/main" xmlns="" id="{F4A0530C-22A1-4B85-9E6E-54B77AFD2D60}"/>
                </a:ext>
              </a:extLst>
            </p:cNvPr>
            <p:cNvSpPr txBox="1">
              <a:spLocks noChangeArrowheads="1"/>
            </p:cNvSpPr>
            <p:nvPr/>
          </p:nvSpPr>
          <p:spPr bwMode="auto">
            <a:xfrm>
              <a:off x="1261" y="3171"/>
              <a:ext cx="6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endParaRPr lang="es-ES" sz="1400" b="1" baseline="30000">
                <a:latin typeface="Arial" charset="0"/>
              </a:endParaRPr>
            </a:p>
          </p:txBody>
        </p:sp>
        <p:sp>
          <p:nvSpPr>
            <p:cNvPr id="217" name="Line 87">
              <a:extLst>
                <a:ext uri="{FF2B5EF4-FFF2-40B4-BE49-F238E27FC236}">
                  <a16:creationId xmlns:a16="http://schemas.microsoft.com/office/drawing/2014/main" xmlns="" id="{927A2350-6EA7-4E3B-A977-0FCC529007B0}"/>
                </a:ext>
              </a:extLst>
            </p:cNvPr>
            <p:cNvSpPr>
              <a:spLocks noChangeShapeType="1"/>
            </p:cNvSpPr>
            <p:nvPr/>
          </p:nvSpPr>
          <p:spPr bwMode="auto">
            <a:xfrm>
              <a:off x="1103" y="3164"/>
              <a:ext cx="382" cy="0"/>
            </a:xfrm>
            <a:prstGeom prst="line">
              <a:avLst/>
            </a:prstGeom>
            <a:noFill/>
            <a:ln w="25400">
              <a:solidFill>
                <a:schemeClr val="tx1"/>
              </a:solidFill>
              <a:round/>
              <a:headEnd/>
              <a:tailEnd/>
            </a:ln>
            <a:effectLst/>
          </p:spPr>
          <p:txBody>
            <a:bodyPr wrap="none" anchor="ctr"/>
            <a:lstStyle/>
            <a:p>
              <a:endParaRPr lang="es-MX"/>
            </a:p>
          </p:txBody>
        </p:sp>
        <p:sp>
          <p:nvSpPr>
            <p:cNvPr id="218" name="Text Box 90">
              <a:extLst>
                <a:ext uri="{FF2B5EF4-FFF2-40B4-BE49-F238E27FC236}">
                  <a16:creationId xmlns:a16="http://schemas.microsoft.com/office/drawing/2014/main" xmlns="" id="{ABF66D54-CDCD-4F65-A742-F3418B7CBEEF}"/>
                </a:ext>
              </a:extLst>
            </p:cNvPr>
            <p:cNvSpPr txBox="1">
              <a:spLocks noChangeArrowheads="1"/>
            </p:cNvSpPr>
            <p:nvPr/>
          </p:nvSpPr>
          <p:spPr bwMode="auto">
            <a:xfrm>
              <a:off x="604" y="3087"/>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5</a:t>
              </a:r>
              <a:endParaRPr lang="es-ES" sz="1400" b="1" baseline="30000">
                <a:solidFill>
                  <a:srgbClr val="FF0000"/>
                </a:solidFill>
                <a:latin typeface="Arial" charset="0"/>
              </a:endParaRPr>
            </a:p>
          </p:txBody>
        </p:sp>
        <p:sp>
          <p:nvSpPr>
            <p:cNvPr id="219" name="Line 92">
              <a:extLst>
                <a:ext uri="{FF2B5EF4-FFF2-40B4-BE49-F238E27FC236}">
                  <a16:creationId xmlns:a16="http://schemas.microsoft.com/office/drawing/2014/main" xmlns="" id="{177D7040-7128-4EEC-A8B0-4C6D999D1EDA}"/>
                </a:ext>
              </a:extLst>
            </p:cNvPr>
            <p:cNvSpPr>
              <a:spLocks noChangeShapeType="1"/>
            </p:cNvSpPr>
            <p:nvPr/>
          </p:nvSpPr>
          <p:spPr bwMode="auto">
            <a:xfrm flipV="1">
              <a:off x="999" y="3164"/>
              <a:ext cx="68" cy="0"/>
            </a:xfrm>
            <a:prstGeom prst="line">
              <a:avLst/>
            </a:prstGeom>
            <a:noFill/>
            <a:ln w="25400">
              <a:solidFill>
                <a:schemeClr val="tx1"/>
              </a:solidFill>
              <a:round/>
              <a:headEnd/>
              <a:tailEnd/>
            </a:ln>
            <a:effectLst/>
          </p:spPr>
          <p:txBody>
            <a:bodyPr wrap="none" anchor="ctr"/>
            <a:lstStyle/>
            <a:p>
              <a:endParaRPr lang="es-MX"/>
            </a:p>
          </p:txBody>
        </p:sp>
      </p:grpSp>
      <p:grpSp>
        <p:nvGrpSpPr>
          <p:cNvPr id="220" name="Group 107">
            <a:extLst>
              <a:ext uri="{FF2B5EF4-FFF2-40B4-BE49-F238E27FC236}">
                <a16:creationId xmlns:a16="http://schemas.microsoft.com/office/drawing/2014/main" xmlns="" id="{5C366132-7F05-42F5-9E7C-B1A97DE42CBF}"/>
              </a:ext>
            </a:extLst>
          </p:cNvPr>
          <p:cNvGrpSpPr>
            <a:grpSpLocks/>
          </p:cNvGrpSpPr>
          <p:nvPr/>
        </p:nvGrpSpPr>
        <p:grpSpPr bwMode="auto">
          <a:xfrm>
            <a:off x="569273" y="5199804"/>
            <a:ext cx="1260476" cy="476254"/>
            <a:chOff x="3126" y="2510"/>
            <a:chExt cx="794" cy="300"/>
          </a:xfrm>
        </p:grpSpPr>
        <p:sp>
          <p:nvSpPr>
            <p:cNvPr id="221" name="Text Box 98">
              <a:extLst>
                <a:ext uri="{FF2B5EF4-FFF2-40B4-BE49-F238E27FC236}">
                  <a16:creationId xmlns:a16="http://schemas.microsoft.com/office/drawing/2014/main" xmlns="" id="{1F021378-F364-4045-A2AE-B61D6273EE92}"/>
                </a:ext>
              </a:extLst>
            </p:cNvPr>
            <p:cNvSpPr txBox="1">
              <a:spLocks noChangeArrowheads="1"/>
            </p:cNvSpPr>
            <p:nvPr/>
          </p:nvSpPr>
          <p:spPr bwMode="auto">
            <a:xfrm>
              <a:off x="3256" y="2588"/>
              <a:ext cx="276"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C</a:t>
              </a:r>
              <a:r>
                <a:rPr lang="es-ES" sz="1400" b="1" dirty="0">
                  <a:latin typeface="Arial" charset="0"/>
                </a:rPr>
                <a:t> = </a:t>
              </a:r>
              <a:endParaRPr lang="es-ES" sz="1400" b="1" baseline="-25000" dirty="0">
                <a:latin typeface="Arial" charset="0"/>
              </a:endParaRPr>
            </a:p>
          </p:txBody>
        </p:sp>
        <p:sp>
          <p:nvSpPr>
            <p:cNvPr id="222" name="Line 101">
              <a:extLst>
                <a:ext uri="{FF2B5EF4-FFF2-40B4-BE49-F238E27FC236}">
                  <a16:creationId xmlns:a16="http://schemas.microsoft.com/office/drawing/2014/main" xmlns="" id="{F12C6863-C093-4E5D-80F7-5B0F2FB7BA03}"/>
                </a:ext>
              </a:extLst>
            </p:cNvPr>
            <p:cNvSpPr>
              <a:spLocks noChangeShapeType="1"/>
            </p:cNvSpPr>
            <p:nvPr/>
          </p:nvSpPr>
          <p:spPr bwMode="auto">
            <a:xfrm>
              <a:off x="3529" y="2658"/>
              <a:ext cx="363" cy="0"/>
            </a:xfrm>
            <a:prstGeom prst="line">
              <a:avLst/>
            </a:prstGeom>
            <a:noFill/>
            <a:ln w="25400">
              <a:solidFill>
                <a:schemeClr val="tx1"/>
              </a:solidFill>
              <a:round/>
              <a:headEnd/>
              <a:tailEnd/>
            </a:ln>
            <a:effectLst/>
          </p:spPr>
          <p:txBody>
            <a:bodyPr wrap="none" anchor="ctr"/>
            <a:lstStyle/>
            <a:p>
              <a:endParaRPr lang="es-MX"/>
            </a:p>
          </p:txBody>
        </p:sp>
        <p:sp>
          <p:nvSpPr>
            <p:cNvPr id="223" name="Text Box 102">
              <a:extLst>
                <a:ext uri="{FF2B5EF4-FFF2-40B4-BE49-F238E27FC236}">
                  <a16:creationId xmlns:a16="http://schemas.microsoft.com/office/drawing/2014/main" xmlns="" id="{80E1E253-A249-4A05-8C91-DE2E4B4A89DE}"/>
                </a:ext>
              </a:extLst>
            </p:cNvPr>
            <p:cNvSpPr txBox="1">
              <a:spLocks noChangeArrowheads="1"/>
            </p:cNvSpPr>
            <p:nvPr/>
          </p:nvSpPr>
          <p:spPr bwMode="auto">
            <a:xfrm>
              <a:off x="3126" y="2587"/>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6</a:t>
              </a:r>
              <a:endParaRPr lang="es-ES" sz="1400" b="1" baseline="30000">
                <a:solidFill>
                  <a:srgbClr val="FF0000"/>
                </a:solidFill>
                <a:latin typeface="Arial" charset="0"/>
              </a:endParaRPr>
            </a:p>
          </p:txBody>
        </p:sp>
        <p:sp>
          <p:nvSpPr>
            <p:cNvPr id="224" name="Text Box 105">
              <a:extLst>
                <a:ext uri="{FF2B5EF4-FFF2-40B4-BE49-F238E27FC236}">
                  <a16:creationId xmlns:a16="http://schemas.microsoft.com/office/drawing/2014/main" xmlns="" id="{2A33F8E1-8C88-4F40-AD21-1594447EA86B}"/>
                </a:ext>
              </a:extLst>
            </p:cNvPr>
            <p:cNvSpPr txBox="1">
              <a:spLocks noChangeArrowheads="1"/>
            </p:cNvSpPr>
            <p:nvPr/>
          </p:nvSpPr>
          <p:spPr bwMode="auto">
            <a:xfrm>
              <a:off x="3536" y="2510"/>
              <a:ext cx="384"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Z·e</a:t>
              </a:r>
              <a:r>
                <a:rPr lang="es-ES" sz="1400" b="1" baseline="30000" dirty="0">
                  <a:latin typeface="Arial" charset="0"/>
                </a:rPr>
                <a:t>2</a:t>
              </a:r>
              <a:r>
                <a:rPr lang="es-ES" sz="1400" b="1" dirty="0">
                  <a:latin typeface="Arial" charset="0"/>
                </a:rPr>
                <a:t>·k</a:t>
              </a:r>
            </a:p>
          </p:txBody>
        </p:sp>
        <p:sp>
          <p:nvSpPr>
            <p:cNvPr id="225" name="Text Box 106">
              <a:extLst>
                <a:ext uri="{FF2B5EF4-FFF2-40B4-BE49-F238E27FC236}">
                  <a16:creationId xmlns:a16="http://schemas.microsoft.com/office/drawing/2014/main" xmlns="" id="{8030AACE-2F12-431D-8D8A-5E7315B13267}"/>
                </a:ext>
              </a:extLst>
            </p:cNvPr>
            <p:cNvSpPr txBox="1">
              <a:spLocks noChangeArrowheads="1"/>
            </p:cNvSpPr>
            <p:nvPr/>
          </p:nvSpPr>
          <p:spPr bwMode="auto">
            <a:xfrm>
              <a:off x="3597" y="2661"/>
              <a:ext cx="226"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2·r</a:t>
              </a:r>
              <a:endParaRPr lang="es-ES" sz="1400" b="1" baseline="30000" dirty="0">
                <a:latin typeface="Arial" charset="0"/>
              </a:endParaRPr>
            </a:p>
          </p:txBody>
        </p:sp>
      </p:grpSp>
      <p:grpSp>
        <p:nvGrpSpPr>
          <p:cNvPr id="226" name="Group 109">
            <a:extLst>
              <a:ext uri="{FF2B5EF4-FFF2-40B4-BE49-F238E27FC236}">
                <a16:creationId xmlns:a16="http://schemas.microsoft.com/office/drawing/2014/main" xmlns="" id="{434B96D6-C134-47CE-9EDE-25D9AEC29EA5}"/>
              </a:ext>
            </a:extLst>
          </p:cNvPr>
          <p:cNvGrpSpPr>
            <a:grpSpLocks/>
          </p:cNvGrpSpPr>
          <p:nvPr/>
        </p:nvGrpSpPr>
        <p:grpSpPr bwMode="auto">
          <a:xfrm>
            <a:off x="598488" y="5724525"/>
            <a:ext cx="1398587" cy="501650"/>
            <a:chOff x="604" y="3003"/>
            <a:chExt cx="881" cy="316"/>
          </a:xfrm>
        </p:grpSpPr>
        <p:sp>
          <p:nvSpPr>
            <p:cNvPr id="227" name="Text Box 110">
              <a:extLst>
                <a:ext uri="{FF2B5EF4-FFF2-40B4-BE49-F238E27FC236}">
                  <a16:creationId xmlns:a16="http://schemas.microsoft.com/office/drawing/2014/main" xmlns="" id="{3C9FD7E7-C93D-435B-954D-3085E1837513}"/>
                </a:ext>
              </a:extLst>
            </p:cNvPr>
            <p:cNvSpPr txBox="1">
              <a:spLocks noChangeArrowheads="1"/>
            </p:cNvSpPr>
            <p:nvPr/>
          </p:nvSpPr>
          <p:spPr bwMode="auto">
            <a:xfrm>
              <a:off x="738" y="3088"/>
              <a:ext cx="268"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T</a:t>
              </a:r>
              <a:r>
                <a:rPr lang="es-ES" sz="1400" b="1">
                  <a:latin typeface="Arial" charset="0"/>
                </a:rPr>
                <a:t> = </a:t>
              </a:r>
              <a:endParaRPr lang="es-ES" sz="1400" b="1" baseline="-25000">
                <a:latin typeface="Arial" charset="0"/>
              </a:endParaRPr>
            </a:p>
          </p:txBody>
        </p:sp>
        <p:sp>
          <p:nvSpPr>
            <p:cNvPr id="228" name="Text Box 111">
              <a:extLst>
                <a:ext uri="{FF2B5EF4-FFF2-40B4-BE49-F238E27FC236}">
                  <a16:creationId xmlns:a16="http://schemas.microsoft.com/office/drawing/2014/main" xmlns="" id="{AEBADF04-29D9-4F9F-ADA6-76924CBB5072}"/>
                </a:ext>
              </a:extLst>
            </p:cNvPr>
            <p:cNvSpPr txBox="1">
              <a:spLocks noChangeArrowheads="1"/>
            </p:cNvSpPr>
            <p:nvPr/>
          </p:nvSpPr>
          <p:spPr bwMode="auto">
            <a:xfrm>
              <a:off x="1135" y="3003"/>
              <a:ext cx="316"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Z·e</a:t>
              </a:r>
              <a:r>
                <a:rPr lang="es-ES" sz="1400" b="1" baseline="30000" dirty="0">
                  <a:latin typeface="Arial" charset="0"/>
                </a:rPr>
                <a:t>2</a:t>
              </a:r>
              <a:r>
                <a:rPr lang="es-ES" sz="1400" b="1" dirty="0">
                  <a:latin typeface="Arial" charset="0"/>
                </a:rPr>
                <a:t>·k</a:t>
              </a:r>
            </a:p>
          </p:txBody>
        </p:sp>
        <p:sp>
          <p:nvSpPr>
            <p:cNvPr id="229" name="Text Box 112">
              <a:extLst>
                <a:ext uri="{FF2B5EF4-FFF2-40B4-BE49-F238E27FC236}">
                  <a16:creationId xmlns:a16="http://schemas.microsoft.com/office/drawing/2014/main" xmlns="" id="{4D9BC754-F641-4B0C-8659-CB91B12CB992}"/>
                </a:ext>
              </a:extLst>
            </p:cNvPr>
            <p:cNvSpPr txBox="1">
              <a:spLocks noChangeArrowheads="1"/>
            </p:cNvSpPr>
            <p:nvPr/>
          </p:nvSpPr>
          <p:spPr bwMode="auto">
            <a:xfrm>
              <a:off x="1215" y="3171"/>
              <a:ext cx="159"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2·r</a:t>
              </a:r>
              <a:endParaRPr lang="es-ES" sz="1400" b="1" baseline="30000" dirty="0">
                <a:latin typeface="Arial" charset="0"/>
              </a:endParaRPr>
            </a:p>
          </p:txBody>
        </p:sp>
        <p:sp>
          <p:nvSpPr>
            <p:cNvPr id="230" name="Line 113">
              <a:extLst>
                <a:ext uri="{FF2B5EF4-FFF2-40B4-BE49-F238E27FC236}">
                  <a16:creationId xmlns:a16="http://schemas.microsoft.com/office/drawing/2014/main" xmlns="" id="{D1E19EDD-2BFB-4262-93D2-7077A2FAFFD2}"/>
                </a:ext>
              </a:extLst>
            </p:cNvPr>
            <p:cNvSpPr>
              <a:spLocks noChangeShapeType="1"/>
            </p:cNvSpPr>
            <p:nvPr/>
          </p:nvSpPr>
          <p:spPr bwMode="auto">
            <a:xfrm>
              <a:off x="1103" y="3164"/>
              <a:ext cx="382" cy="0"/>
            </a:xfrm>
            <a:prstGeom prst="line">
              <a:avLst/>
            </a:prstGeom>
            <a:noFill/>
            <a:ln w="25400">
              <a:solidFill>
                <a:schemeClr val="tx1"/>
              </a:solidFill>
              <a:round/>
              <a:headEnd/>
              <a:tailEnd/>
            </a:ln>
            <a:effectLst/>
          </p:spPr>
          <p:txBody>
            <a:bodyPr wrap="none" anchor="ctr"/>
            <a:lstStyle/>
            <a:p>
              <a:endParaRPr lang="es-MX"/>
            </a:p>
          </p:txBody>
        </p:sp>
        <p:sp>
          <p:nvSpPr>
            <p:cNvPr id="231" name="Text Box 114">
              <a:extLst>
                <a:ext uri="{FF2B5EF4-FFF2-40B4-BE49-F238E27FC236}">
                  <a16:creationId xmlns:a16="http://schemas.microsoft.com/office/drawing/2014/main" xmlns="" id="{E2B76E18-2D38-49ED-805B-8CD609404439}"/>
                </a:ext>
              </a:extLst>
            </p:cNvPr>
            <p:cNvSpPr txBox="1">
              <a:spLocks noChangeArrowheads="1"/>
            </p:cNvSpPr>
            <p:nvPr/>
          </p:nvSpPr>
          <p:spPr bwMode="auto">
            <a:xfrm>
              <a:off x="604" y="3087"/>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7</a:t>
              </a:r>
              <a:endParaRPr lang="es-ES" sz="1400" b="1" baseline="30000">
                <a:solidFill>
                  <a:srgbClr val="FF0000"/>
                </a:solidFill>
                <a:latin typeface="Arial" charset="0"/>
              </a:endParaRPr>
            </a:p>
          </p:txBody>
        </p:sp>
        <p:sp>
          <p:nvSpPr>
            <p:cNvPr id="232" name="Line 115">
              <a:extLst>
                <a:ext uri="{FF2B5EF4-FFF2-40B4-BE49-F238E27FC236}">
                  <a16:creationId xmlns:a16="http://schemas.microsoft.com/office/drawing/2014/main" xmlns="" id="{FC365C02-085B-4051-9A6D-DB6805D62903}"/>
                </a:ext>
              </a:extLst>
            </p:cNvPr>
            <p:cNvSpPr>
              <a:spLocks noChangeShapeType="1"/>
            </p:cNvSpPr>
            <p:nvPr/>
          </p:nvSpPr>
          <p:spPr bwMode="auto">
            <a:xfrm flipV="1">
              <a:off x="999" y="3164"/>
              <a:ext cx="68" cy="0"/>
            </a:xfrm>
            <a:prstGeom prst="line">
              <a:avLst/>
            </a:prstGeom>
            <a:noFill/>
            <a:ln w="25400">
              <a:solidFill>
                <a:schemeClr val="tx1"/>
              </a:solidFill>
              <a:round/>
              <a:headEnd/>
              <a:tailEnd/>
            </a:ln>
            <a:effectLst/>
          </p:spPr>
          <p:txBody>
            <a:bodyPr wrap="none" anchor="ctr"/>
            <a:lstStyle/>
            <a:p>
              <a:endParaRPr lang="es-MX"/>
            </a:p>
          </p:txBody>
        </p:sp>
      </p:grpSp>
      <p:grpSp>
        <p:nvGrpSpPr>
          <p:cNvPr id="233" name="Group 198">
            <a:extLst>
              <a:ext uri="{FF2B5EF4-FFF2-40B4-BE49-F238E27FC236}">
                <a16:creationId xmlns:a16="http://schemas.microsoft.com/office/drawing/2014/main" xmlns="" id="{60852950-FC41-41B7-9815-ABC2E6E89B8D}"/>
              </a:ext>
            </a:extLst>
          </p:cNvPr>
          <p:cNvGrpSpPr>
            <a:grpSpLocks/>
          </p:cNvGrpSpPr>
          <p:nvPr/>
        </p:nvGrpSpPr>
        <p:grpSpPr bwMode="auto">
          <a:xfrm>
            <a:off x="2936877" y="3844925"/>
            <a:ext cx="2333626" cy="520700"/>
            <a:chOff x="2515" y="3045"/>
            <a:chExt cx="1470" cy="328"/>
          </a:xfrm>
          <a:noFill/>
        </p:grpSpPr>
        <p:sp>
          <p:nvSpPr>
            <p:cNvPr id="234" name="Line 182">
              <a:extLst>
                <a:ext uri="{FF2B5EF4-FFF2-40B4-BE49-F238E27FC236}">
                  <a16:creationId xmlns:a16="http://schemas.microsoft.com/office/drawing/2014/main" xmlns="" id="{BD571155-033D-49C1-8215-38BCBA5DC85C}"/>
                </a:ext>
              </a:extLst>
            </p:cNvPr>
            <p:cNvSpPr>
              <a:spLocks noChangeShapeType="1"/>
            </p:cNvSpPr>
            <p:nvPr/>
          </p:nvSpPr>
          <p:spPr bwMode="auto">
            <a:xfrm>
              <a:off x="3144" y="3210"/>
              <a:ext cx="841" cy="6"/>
            </a:xfrm>
            <a:prstGeom prst="line">
              <a:avLst/>
            </a:prstGeom>
            <a:grpFill/>
            <a:ln w="25400">
              <a:solidFill>
                <a:schemeClr val="tx1"/>
              </a:solidFill>
              <a:round/>
              <a:headEnd/>
              <a:tailEnd/>
            </a:ln>
            <a:effectLst/>
          </p:spPr>
          <p:txBody>
            <a:bodyPr wrap="none" anchor="ctr"/>
            <a:lstStyle/>
            <a:p>
              <a:endParaRPr lang="es-MX"/>
            </a:p>
          </p:txBody>
        </p:sp>
        <p:sp>
          <p:nvSpPr>
            <p:cNvPr id="235" name="Text Box 183">
              <a:extLst>
                <a:ext uri="{FF2B5EF4-FFF2-40B4-BE49-F238E27FC236}">
                  <a16:creationId xmlns:a16="http://schemas.microsoft.com/office/drawing/2014/main" xmlns="" id="{D7583D9E-C8C4-4582-A163-D465DF937C75}"/>
                </a:ext>
              </a:extLst>
            </p:cNvPr>
            <p:cNvSpPr txBox="1">
              <a:spLocks noChangeArrowheads="1"/>
            </p:cNvSpPr>
            <p:nvPr/>
          </p:nvSpPr>
          <p:spPr bwMode="auto">
            <a:xfrm>
              <a:off x="2767" y="3137"/>
              <a:ext cx="237"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T</a:t>
              </a:r>
              <a:r>
                <a:rPr lang="es-ES" sz="1400" b="1">
                  <a:latin typeface="Arial" charset="0"/>
                </a:rPr>
                <a:t> =</a:t>
              </a:r>
            </a:p>
          </p:txBody>
        </p:sp>
        <p:sp>
          <p:nvSpPr>
            <p:cNvPr id="236" name="Text Box 184">
              <a:extLst>
                <a:ext uri="{FF2B5EF4-FFF2-40B4-BE49-F238E27FC236}">
                  <a16:creationId xmlns:a16="http://schemas.microsoft.com/office/drawing/2014/main" xmlns="" id="{9C59F4E7-EF76-4ABD-B8A1-B5ADE33E538E}"/>
                </a:ext>
              </a:extLst>
            </p:cNvPr>
            <p:cNvSpPr txBox="1">
              <a:spLocks noChangeArrowheads="1"/>
            </p:cNvSpPr>
            <p:nvPr/>
          </p:nvSpPr>
          <p:spPr bwMode="auto">
            <a:xfrm>
              <a:off x="3154" y="3045"/>
              <a:ext cx="831" cy="149"/>
            </a:xfrm>
            <a:prstGeom prst="rect">
              <a:avLst/>
            </a:prstGeom>
            <a:grp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237" name="Text Box 185">
              <a:extLst>
                <a:ext uri="{FF2B5EF4-FFF2-40B4-BE49-F238E27FC236}">
                  <a16:creationId xmlns:a16="http://schemas.microsoft.com/office/drawing/2014/main" xmlns="" id="{A152744A-03E5-4144-96EE-982EE4AB4926}"/>
                </a:ext>
              </a:extLst>
            </p:cNvPr>
            <p:cNvSpPr txBox="1">
              <a:spLocks noChangeArrowheads="1"/>
            </p:cNvSpPr>
            <p:nvPr/>
          </p:nvSpPr>
          <p:spPr bwMode="auto">
            <a:xfrm>
              <a:off x="3381" y="3225"/>
              <a:ext cx="269" cy="148"/>
            </a:xfrm>
            <a:prstGeom prst="rect">
              <a:avLst/>
            </a:prstGeom>
            <a:grpFill/>
            <a:ln w="9525">
              <a:noFill/>
              <a:miter lim="800000"/>
              <a:headEnd/>
              <a:tailEnd/>
            </a:ln>
            <a:effectLst/>
          </p:spPr>
          <p:txBody>
            <a:bodyPr wrap="none" lIns="18000" tIns="10800" rIns="18000" bIns="10800">
              <a:spAutoFit/>
            </a:bodyPr>
            <a:lstStyle/>
            <a:p>
              <a:r>
                <a:rPr lang="es-ES" sz="1400" b="1" dirty="0">
                  <a:latin typeface="Arial" charset="0"/>
                </a:rPr>
                <a:t>n</a:t>
              </a:r>
              <a:r>
                <a:rPr lang="es-ES" sz="1400" b="1" baseline="30000" dirty="0">
                  <a:latin typeface="Arial" charset="0"/>
                </a:rPr>
                <a:t>2</a:t>
              </a:r>
              <a:r>
                <a:rPr lang="es-ES" sz="1400" b="1" dirty="0">
                  <a:latin typeface="Arial" charset="0"/>
                </a:rPr>
                <a:t>·h</a:t>
              </a:r>
              <a:r>
                <a:rPr lang="es-ES" sz="1400" b="1" baseline="30000" dirty="0">
                  <a:latin typeface="Arial" charset="0"/>
                </a:rPr>
                <a:t>2</a:t>
              </a:r>
            </a:p>
          </p:txBody>
        </p:sp>
        <p:sp>
          <p:nvSpPr>
            <p:cNvPr id="238" name="Text Box 187">
              <a:extLst>
                <a:ext uri="{FF2B5EF4-FFF2-40B4-BE49-F238E27FC236}">
                  <a16:creationId xmlns:a16="http://schemas.microsoft.com/office/drawing/2014/main" xmlns="" id="{B16BE310-99FE-43C4-8C72-9D4E02CE1043}"/>
                </a:ext>
              </a:extLst>
            </p:cNvPr>
            <p:cNvSpPr txBox="1">
              <a:spLocks noChangeArrowheads="1"/>
            </p:cNvSpPr>
            <p:nvPr/>
          </p:nvSpPr>
          <p:spPr bwMode="auto">
            <a:xfrm>
              <a:off x="2515" y="3142"/>
              <a:ext cx="146" cy="148"/>
            </a:xfrm>
            <a:prstGeom prst="rect">
              <a:avLst/>
            </a:prstGeom>
            <a:grpFill/>
            <a:ln w="9525">
              <a:noFill/>
              <a:miter lim="800000"/>
              <a:headEnd/>
              <a:tailEnd/>
            </a:ln>
            <a:effectLst/>
          </p:spPr>
          <p:txBody>
            <a:bodyPr wrap="none" lIns="18000" tIns="10800" rIns="18000" bIns="10800">
              <a:spAutoFit/>
            </a:bodyPr>
            <a:lstStyle/>
            <a:p>
              <a:r>
                <a:rPr lang="es-ES" sz="1400" b="1" dirty="0">
                  <a:solidFill>
                    <a:srgbClr val="FF0000"/>
                  </a:solidFill>
                  <a:latin typeface="Arial" charset="0"/>
                </a:rPr>
                <a:t>11</a:t>
              </a:r>
              <a:endParaRPr lang="es-ES" sz="1400" b="1" baseline="30000" dirty="0">
                <a:solidFill>
                  <a:srgbClr val="FF0000"/>
                </a:solidFill>
                <a:latin typeface="Arial" charset="0"/>
              </a:endParaRPr>
            </a:p>
          </p:txBody>
        </p:sp>
        <p:sp>
          <p:nvSpPr>
            <p:cNvPr id="239" name="Line 197">
              <a:extLst>
                <a:ext uri="{FF2B5EF4-FFF2-40B4-BE49-F238E27FC236}">
                  <a16:creationId xmlns:a16="http://schemas.microsoft.com/office/drawing/2014/main" xmlns="" id="{20D3A817-B186-4D71-8248-D189A4C93108}"/>
                </a:ext>
              </a:extLst>
            </p:cNvPr>
            <p:cNvSpPr>
              <a:spLocks noChangeShapeType="1"/>
            </p:cNvSpPr>
            <p:nvPr/>
          </p:nvSpPr>
          <p:spPr bwMode="auto">
            <a:xfrm>
              <a:off x="3034" y="3213"/>
              <a:ext cx="68" cy="0"/>
            </a:xfrm>
            <a:prstGeom prst="line">
              <a:avLst/>
            </a:prstGeom>
            <a:grpFill/>
            <a:ln w="25400">
              <a:solidFill>
                <a:schemeClr val="tx1"/>
              </a:solidFill>
              <a:round/>
              <a:headEnd/>
              <a:tailEnd/>
            </a:ln>
            <a:effectLst/>
          </p:spPr>
          <p:txBody>
            <a:bodyPr wrap="none" anchor="ctr"/>
            <a:lstStyle/>
            <a:p>
              <a:endParaRPr lang="es-MX"/>
            </a:p>
          </p:txBody>
        </p:sp>
      </p:grpSp>
      <p:grpSp>
        <p:nvGrpSpPr>
          <p:cNvPr id="240" name="Group 223">
            <a:extLst>
              <a:ext uri="{FF2B5EF4-FFF2-40B4-BE49-F238E27FC236}">
                <a16:creationId xmlns:a16="http://schemas.microsoft.com/office/drawing/2014/main" xmlns="" id="{C4B968DB-7B26-4BFB-8F03-E03FCBDD6417}"/>
              </a:ext>
            </a:extLst>
          </p:cNvPr>
          <p:cNvGrpSpPr>
            <a:grpSpLocks/>
          </p:cNvGrpSpPr>
          <p:nvPr/>
        </p:nvGrpSpPr>
        <p:grpSpPr bwMode="auto">
          <a:xfrm>
            <a:off x="3336926" y="4587879"/>
            <a:ext cx="1933575" cy="579438"/>
            <a:chOff x="1886" y="2854"/>
            <a:chExt cx="1218" cy="365"/>
          </a:xfrm>
        </p:grpSpPr>
        <p:sp>
          <p:nvSpPr>
            <p:cNvPr id="241" name="Line 201">
              <a:extLst>
                <a:ext uri="{FF2B5EF4-FFF2-40B4-BE49-F238E27FC236}">
                  <a16:creationId xmlns:a16="http://schemas.microsoft.com/office/drawing/2014/main" xmlns="" id="{C8D6BAA4-BF34-4CA5-A9F7-8B95381A1D8E}"/>
                </a:ext>
              </a:extLst>
            </p:cNvPr>
            <p:cNvSpPr>
              <a:spLocks noChangeShapeType="1"/>
            </p:cNvSpPr>
            <p:nvPr/>
          </p:nvSpPr>
          <p:spPr bwMode="auto">
            <a:xfrm>
              <a:off x="2268" y="3019"/>
              <a:ext cx="836" cy="0"/>
            </a:xfrm>
            <a:prstGeom prst="line">
              <a:avLst/>
            </a:prstGeom>
            <a:noFill/>
            <a:ln w="25400">
              <a:solidFill>
                <a:schemeClr val="tx1"/>
              </a:solidFill>
              <a:round/>
              <a:headEnd/>
              <a:tailEnd/>
            </a:ln>
            <a:effectLst/>
          </p:spPr>
          <p:txBody>
            <a:bodyPr wrap="none" anchor="ctr"/>
            <a:lstStyle/>
            <a:p>
              <a:endParaRPr lang="es-MX"/>
            </a:p>
          </p:txBody>
        </p:sp>
        <p:sp>
          <p:nvSpPr>
            <p:cNvPr id="242" name="Text Box 202">
              <a:extLst>
                <a:ext uri="{FF2B5EF4-FFF2-40B4-BE49-F238E27FC236}">
                  <a16:creationId xmlns:a16="http://schemas.microsoft.com/office/drawing/2014/main" xmlns="" id="{56CCFAED-46CE-4628-91F6-F75CC73F85FF}"/>
                </a:ext>
              </a:extLst>
            </p:cNvPr>
            <p:cNvSpPr txBox="1">
              <a:spLocks noChangeArrowheads="1"/>
            </p:cNvSpPr>
            <p:nvPr/>
          </p:nvSpPr>
          <p:spPr bwMode="auto">
            <a:xfrm>
              <a:off x="1886" y="2946"/>
              <a:ext cx="247" cy="149"/>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A</a:t>
              </a:r>
              <a:r>
                <a:rPr lang="es-ES" sz="1400" b="1" dirty="0">
                  <a:latin typeface="Arial" charset="0"/>
                </a:rPr>
                <a:t> =</a:t>
              </a:r>
            </a:p>
          </p:txBody>
        </p:sp>
        <p:sp>
          <p:nvSpPr>
            <p:cNvPr id="243" name="Text Box 203">
              <a:extLst>
                <a:ext uri="{FF2B5EF4-FFF2-40B4-BE49-F238E27FC236}">
                  <a16:creationId xmlns:a16="http://schemas.microsoft.com/office/drawing/2014/main" xmlns="" id="{3F272392-B806-4781-B24E-71EAE4C4E349}"/>
                </a:ext>
              </a:extLst>
            </p:cNvPr>
            <p:cNvSpPr txBox="1">
              <a:spLocks noChangeArrowheads="1"/>
            </p:cNvSpPr>
            <p:nvPr/>
          </p:nvSpPr>
          <p:spPr bwMode="auto">
            <a:xfrm>
              <a:off x="2278" y="2854"/>
              <a:ext cx="826"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244" name="Text Box 204">
              <a:extLst>
                <a:ext uri="{FF2B5EF4-FFF2-40B4-BE49-F238E27FC236}">
                  <a16:creationId xmlns:a16="http://schemas.microsoft.com/office/drawing/2014/main" xmlns="" id="{5797BD8B-BDA0-4DB7-8933-A90842381AFD}"/>
                </a:ext>
              </a:extLst>
            </p:cNvPr>
            <p:cNvSpPr txBox="1">
              <a:spLocks noChangeArrowheads="1"/>
            </p:cNvSpPr>
            <p:nvPr/>
          </p:nvSpPr>
          <p:spPr bwMode="auto">
            <a:xfrm>
              <a:off x="2500" y="3034"/>
              <a:ext cx="291"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n  ·h</a:t>
              </a:r>
              <a:r>
                <a:rPr lang="es-ES" sz="1400" b="1" baseline="30000" dirty="0">
                  <a:latin typeface="Arial" charset="0"/>
                </a:rPr>
                <a:t>2</a:t>
              </a:r>
            </a:p>
          </p:txBody>
        </p:sp>
        <p:sp>
          <p:nvSpPr>
            <p:cNvPr id="245" name="Line 206">
              <a:extLst>
                <a:ext uri="{FF2B5EF4-FFF2-40B4-BE49-F238E27FC236}">
                  <a16:creationId xmlns:a16="http://schemas.microsoft.com/office/drawing/2014/main" xmlns="" id="{1FE5DDD8-471F-43B1-BC3F-31F0FC617858}"/>
                </a:ext>
              </a:extLst>
            </p:cNvPr>
            <p:cNvSpPr>
              <a:spLocks noChangeShapeType="1"/>
            </p:cNvSpPr>
            <p:nvPr/>
          </p:nvSpPr>
          <p:spPr bwMode="auto">
            <a:xfrm>
              <a:off x="2158" y="3022"/>
              <a:ext cx="68" cy="0"/>
            </a:xfrm>
            <a:prstGeom prst="line">
              <a:avLst/>
            </a:prstGeom>
            <a:noFill/>
            <a:ln w="25400">
              <a:solidFill>
                <a:schemeClr val="tx1"/>
              </a:solidFill>
              <a:round/>
              <a:headEnd/>
              <a:tailEnd/>
            </a:ln>
            <a:effectLst/>
          </p:spPr>
          <p:txBody>
            <a:bodyPr wrap="none" anchor="ctr"/>
            <a:lstStyle/>
            <a:p>
              <a:endParaRPr lang="es-MX"/>
            </a:p>
          </p:txBody>
        </p:sp>
        <p:sp>
          <p:nvSpPr>
            <p:cNvPr id="246" name="Text Box 214">
              <a:extLst>
                <a:ext uri="{FF2B5EF4-FFF2-40B4-BE49-F238E27FC236}">
                  <a16:creationId xmlns:a16="http://schemas.microsoft.com/office/drawing/2014/main" xmlns="" id="{F8AE8E8F-5810-40C2-8CC8-5A613B8E11F0}"/>
                </a:ext>
              </a:extLst>
            </p:cNvPr>
            <p:cNvSpPr txBox="1">
              <a:spLocks noChangeArrowheads="1"/>
            </p:cNvSpPr>
            <p:nvPr/>
          </p:nvSpPr>
          <p:spPr bwMode="auto">
            <a:xfrm>
              <a:off x="2570" y="3022"/>
              <a:ext cx="62" cy="10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247" name="Text Box 215">
              <a:extLst>
                <a:ext uri="{FF2B5EF4-FFF2-40B4-BE49-F238E27FC236}">
                  <a16:creationId xmlns:a16="http://schemas.microsoft.com/office/drawing/2014/main" xmlns="" id="{232BFB19-0CA9-4DA5-94C7-2673F8FB1BD5}"/>
                </a:ext>
              </a:extLst>
            </p:cNvPr>
            <p:cNvSpPr txBox="1">
              <a:spLocks noChangeArrowheads="1"/>
            </p:cNvSpPr>
            <p:nvPr/>
          </p:nvSpPr>
          <p:spPr bwMode="auto">
            <a:xfrm>
              <a:off x="2570" y="3118"/>
              <a:ext cx="75" cy="101"/>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grpSp>
      <p:grpSp>
        <p:nvGrpSpPr>
          <p:cNvPr id="248" name="Group 224">
            <a:extLst>
              <a:ext uri="{FF2B5EF4-FFF2-40B4-BE49-F238E27FC236}">
                <a16:creationId xmlns:a16="http://schemas.microsoft.com/office/drawing/2014/main" xmlns="" id="{66F7DDFC-8F8C-4E7C-A279-43829ADF0541}"/>
              </a:ext>
            </a:extLst>
          </p:cNvPr>
          <p:cNvGrpSpPr>
            <a:grpSpLocks/>
          </p:cNvGrpSpPr>
          <p:nvPr/>
        </p:nvGrpSpPr>
        <p:grpSpPr bwMode="auto">
          <a:xfrm>
            <a:off x="3327401" y="5459417"/>
            <a:ext cx="1943101" cy="579438"/>
            <a:chOff x="1898" y="3265"/>
            <a:chExt cx="1224" cy="365"/>
          </a:xfrm>
        </p:grpSpPr>
        <p:sp>
          <p:nvSpPr>
            <p:cNvPr id="249" name="Line 216">
              <a:extLst>
                <a:ext uri="{FF2B5EF4-FFF2-40B4-BE49-F238E27FC236}">
                  <a16:creationId xmlns:a16="http://schemas.microsoft.com/office/drawing/2014/main" xmlns="" id="{47E28129-A263-427E-98E3-286C19865C56}"/>
                </a:ext>
              </a:extLst>
            </p:cNvPr>
            <p:cNvSpPr>
              <a:spLocks noChangeShapeType="1"/>
            </p:cNvSpPr>
            <p:nvPr/>
          </p:nvSpPr>
          <p:spPr bwMode="auto">
            <a:xfrm>
              <a:off x="2281" y="3430"/>
              <a:ext cx="839" cy="0"/>
            </a:xfrm>
            <a:prstGeom prst="line">
              <a:avLst/>
            </a:prstGeom>
            <a:noFill/>
            <a:ln w="25400">
              <a:solidFill>
                <a:schemeClr val="tx1"/>
              </a:solidFill>
              <a:round/>
              <a:headEnd/>
              <a:tailEnd/>
            </a:ln>
            <a:effectLst/>
          </p:spPr>
          <p:txBody>
            <a:bodyPr wrap="none" anchor="ctr"/>
            <a:lstStyle/>
            <a:p>
              <a:endParaRPr lang="es-MX"/>
            </a:p>
          </p:txBody>
        </p:sp>
        <p:sp>
          <p:nvSpPr>
            <p:cNvPr id="250" name="Text Box 217">
              <a:extLst>
                <a:ext uri="{FF2B5EF4-FFF2-40B4-BE49-F238E27FC236}">
                  <a16:creationId xmlns:a16="http://schemas.microsoft.com/office/drawing/2014/main" xmlns="" id="{CF1AF2E6-41B4-42A0-9973-47FBD75F90E8}"/>
                </a:ext>
              </a:extLst>
            </p:cNvPr>
            <p:cNvSpPr txBox="1">
              <a:spLocks noChangeArrowheads="1"/>
            </p:cNvSpPr>
            <p:nvPr/>
          </p:nvSpPr>
          <p:spPr bwMode="auto">
            <a:xfrm>
              <a:off x="1898" y="3357"/>
              <a:ext cx="250" cy="149"/>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B</a:t>
              </a:r>
              <a:r>
                <a:rPr lang="es-ES" sz="1400" b="1" dirty="0">
                  <a:latin typeface="Arial" charset="0"/>
                </a:rPr>
                <a:t> =</a:t>
              </a:r>
            </a:p>
          </p:txBody>
        </p:sp>
        <p:sp>
          <p:nvSpPr>
            <p:cNvPr id="251" name="Text Box 218">
              <a:extLst>
                <a:ext uri="{FF2B5EF4-FFF2-40B4-BE49-F238E27FC236}">
                  <a16:creationId xmlns:a16="http://schemas.microsoft.com/office/drawing/2014/main" xmlns="" id="{CCEBB1C3-A3E6-4324-9898-6C733AD56A9A}"/>
                </a:ext>
              </a:extLst>
            </p:cNvPr>
            <p:cNvSpPr txBox="1">
              <a:spLocks noChangeArrowheads="1"/>
            </p:cNvSpPr>
            <p:nvPr/>
          </p:nvSpPr>
          <p:spPr bwMode="auto">
            <a:xfrm>
              <a:off x="2291" y="3265"/>
              <a:ext cx="831"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252" name="Text Box 219">
              <a:extLst>
                <a:ext uri="{FF2B5EF4-FFF2-40B4-BE49-F238E27FC236}">
                  <a16:creationId xmlns:a16="http://schemas.microsoft.com/office/drawing/2014/main" xmlns="" id="{C7D73CED-4345-4F20-AAD1-413311E9529C}"/>
                </a:ext>
              </a:extLst>
            </p:cNvPr>
            <p:cNvSpPr txBox="1">
              <a:spLocks noChangeArrowheads="1"/>
            </p:cNvSpPr>
            <p:nvPr/>
          </p:nvSpPr>
          <p:spPr bwMode="auto">
            <a:xfrm>
              <a:off x="2513" y="3445"/>
              <a:ext cx="291"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n  ·h</a:t>
              </a:r>
              <a:r>
                <a:rPr lang="es-ES" sz="1400" b="1" baseline="30000" dirty="0">
                  <a:latin typeface="Arial" charset="0"/>
                </a:rPr>
                <a:t>2</a:t>
              </a:r>
            </a:p>
          </p:txBody>
        </p:sp>
        <p:sp>
          <p:nvSpPr>
            <p:cNvPr id="253" name="Line 220">
              <a:extLst>
                <a:ext uri="{FF2B5EF4-FFF2-40B4-BE49-F238E27FC236}">
                  <a16:creationId xmlns:a16="http://schemas.microsoft.com/office/drawing/2014/main" xmlns="" id="{1658BA15-C128-4386-8C25-36F58D78F410}"/>
                </a:ext>
              </a:extLst>
            </p:cNvPr>
            <p:cNvSpPr>
              <a:spLocks noChangeShapeType="1"/>
            </p:cNvSpPr>
            <p:nvPr/>
          </p:nvSpPr>
          <p:spPr bwMode="auto">
            <a:xfrm>
              <a:off x="2171" y="3433"/>
              <a:ext cx="68" cy="0"/>
            </a:xfrm>
            <a:prstGeom prst="line">
              <a:avLst/>
            </a:prstGeom>
            <a:noFill/>
            <a:ln w="25400">
              <a:solidFill>
                <a:schemeClr val="tx1"/>
              </a:solidFill>
              <a:round/>
              <a:headEnd/>
              <a:tailEnd/>
            </a:ln>
            <a:effectLst/>
          </p:spPr>
          <p:txBody>
            <a:bodyPr wrap="none" anchor="ctr"/>
            <a:lstStyle/>
            <a:p>
              <a:endParaRPr lang="es-MX"/>
            </a:p>
          </p:txBody>
        </p:sp>
        <p:sp>
          <p:nvSpPr>
            <p:cNvPr id="254" name="Text Box 221">
              <a:extLst>
                <a:ext uri="{FF2B5EF4-FFF2-40B4-BE49-F238E27FC236}">
                  <a16:creationId xmlns:a16="http://schemas.microsoft.com/office/drawing/2014/main" xmlns="" id="{A3239653-6ADC-4A8F-960F-69C824028ACC}"/>
                </a:ext>
              </a:extLst>
            </p:cNvPr>
            <p:cNvSpPr txBox="1">
              <a:spLocks noChangeArrowheads="1"/>
            </p:cNvSpPr>
            <p:nvPr/>
          </p:nvSpPr>
          <p:spPr bwMode="auto">
            <a:xfrm>
              <a:off x="2588" y="3433"/>
              <a:ext cx="62" cy="10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2</a:t>
              </a:r>
            </a:p>
          </p:txBody>
        </p:sp>
        <p:sp>
          <p:nvSpPr>
            <p:cNvPr id="255" name="Text Box 222">
              <a:extLst>
                <a:ext uri="{FF2B5EF4-FFF2-40B4-BE49-F238E27FC236}">
                  <a16:creationId xmlns:a16="http://schemas.microsoft.com/office/drawing/2014/main" xmlns="" id="{5EFA8BD2-305A-4375-BD5F-4286E0C25B6A}"/>
                </a:ext>
              </a:extLst>
            </p:cNvPr>
            <p:cNvSpPr txBox="1">
              <a:spLocks noChangeArrowheads="1"/>
            </p:cNvSpPr>
            <p:nvPr/>
          </p:nvSpPr>
          <p:spPr bwMode="auto">
            <a:xfrm>
              <a:off x="2588" y="3529"/>
              <a:ext cx="75" cy="101"/>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grpSp>
      <p:grpSp>
        <p:nvGrpSpPr>
          <p:cNvPr id="256" name="Group 271">
            <a:extLst>
              <a:ext uri="{FF2B5EF4-FFF2-40B4-BE49-F238E27FC236}">
                <a16:creationId xmlns:a16="http://schemas.microsoft.com/office/drawing/2014/main" xmlns="" id="{53779484-8D17-4846-B594-565FBDC581B0}"/>
              </a:ext>
            </a:extLst>
          </p:cNvPr>
          <p:cNvGrpSpPr>
            <a:grpSpLocks/>
          </p:cNvGrpSpPr>
          <p:nvPr/>
        </p:nvGrpSpPr>
        <p:grpSpPr bwMode="auto">
          <a:xfrm>
            <a:off x="6077083" y="1833907"/>
            <a:ext cx="2709862" cy="601663"/>
            <a:chOff x="3921" y="1536"/>
            <a:chExt cx="1707" cy="379"/>
          </a:xfrm>
        </p:grpSpPr>
        <p:sp>
          <p:nvSpPr>
            <p:cNvPr id="257" name="Line 243">
              <a:extLst>
                <a:ext uri="{FF2B5EF4-FFF2-40B4-BE49-F238E27FC236}">
                  <a16:creationId xmlns:a16="http://schemas.microsoft.com/office/drawing/2014/main" xmlns="" id="{5E0ACD25-54CD-4256-A8F9-09F44DE8C730}"/>
                </a:ext>
              </a:extLst>
            </p:cNvPr>
            <p:cNvSpPr>
              <a:spLocks noChangeShapeType="1"/>
            </p:cNvSpPr>
            <p:nvPr/>
          </p:nvSpPr>
          <p:spPr bwMode="auto">
            <a:xfrm>
              <a:off x="4187" y="1715"/>
              <a:ext cx="814" cy="3"/>
            </a:xfrm>
            <a:prstGeom prst="line">
              <a:avLst/>
            </a:prstGeom>
            <a:noFill/>
            <a:ln w="25400">
              <a:solidFill>
                <a:schemeClr val="tx1"/>
              </a:solidFill>
              <a:round/>
              <a:headEnd/>
              <a:tailEnd/>
            </a:ln>
            <a:effectLst/>
          </p:spPr>
          <p:txBody>
            <a:bodyPr wrap="none" anchor="ctr"/>
            <a:lstStyle/>
            <a:p>
              <a:endParaRPr lang="es-MX"/>
            </a:p>
          </p:txBody>
        </p:sp>
        <p:sp>
          <p:nvSpPr>
            <p:cNvPr id="258" name="Text Box 245">
              <a:extLst>
                <a:ext uri="{FF2B5EF4-FFF2-40B4-BE49-F238E27FC236}">
                  <a16:creationId xmlns:a16="http://schemas.microsoft.com/office/drawing/2014/main" xmlns="" id="{7A45015E-3DDC-4FF6-87AF-2BCF16E56884}"/>
                </a:ext>
              </a:extLst>
            </p:cNvPr>
            <p:cNvSpPr txBox="1">
              <a:spLocks noChangeArrowheads="1"/>
            </p:cNvSpPr>
            <p:nvPr/>
          </p:nvSpPr>
          <p:spPr bwMode="auto">
            <a:xfrm>
              <a:off x="4197" y="1550"/>
              <a:ext cx="809"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259" name="Text Box 246">
              <a:extLst>
                <a:ext uri="{FF2B5EF4-FFF2-40B4-BE49-F238E27FC236}">
                  <a16:creationId xmlns:a16="http://schemas.microsoft.com/office/drawing/2014/main" xmlns="" id="{AE977FD7-E5A4-44AE-BED5-A2332755FE2C}"/>
                </a:ext>
              </a:extLst>
            </p:cNvPr>
            <p:cNvSpPr txBox="1">
              <a:spLocks noChangeArrowheads="1"/>
            </p:cNvSpPr>
            <p:nvPr/>
          </p:nvSpPr>
          <p:spPr bwMode="auto">
            <a:xfrm>
              <a:off x="4498" y="1730"/>
              <a:ext cx="130"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h</a:t>
              </a:r>
              <a:r>
                <a:rPr lang="es-ES" sz="1400" b="1" baseline="30000" dirty="0">
                  <a:latin typeface="Arial" charset="0"/>
                </a:rPr>
                <a:t>2</a:t>
              </a:r>
            </a:p>
          </p:txBody>
        </p:sp>
        <p:grpSp>
          <p:nvGrpSpPr>
            <p:cNvPr id="260" name="Group 269">
              <a:extLst>
                <a:ext uri="{FF2B5EF4-FFF2-40B4-BE49-F238E27FC236}">
                  <a16:creationId xmlns:a16="http://schemas.microsoft.com/office/drawing/2014/main" xmlns="" id="{19BC94E4-56D1-4322-B4BB-11CC53050EF0}"/>
                </a:ext>
              </a:extLst>
            </p:cNvPr>
            <p:cNvGrpSpPr>
              <a:grpSpLocks/>
            </p:cNvGrpSpPr>
            <p:nvPr/>
          </p:nvGrpSpPr>
          <p:grpSpPr bwMode="auto">
            <a:xfrm>
              <a:off x="5022" y="1536"/>
              <a:ext cx="606" cy="379"/>
              <a:chOff x="4428" y="1536"/>
              <a:chExt cx="606" cy="379"/>
            </a:xfrm>
          </p:grpSpPr>
          <p:grpSp>
            <p:nvGrpSpPr>
              <p:cNvPr id="262" name="Group 260">
                <a:extLst>
                  <a:ext uri="{FF2B5EF4-FFF2-40B4-BE49-F238E27FC236}">
                    <a16:creationId xmlns:a16="http://schemas.microsoft.com/office/drawing/2014/main" xmlns="" id="{64EBB65D-D580-4FC1-96A7-B0F0636E9FCE}"/>
                  </a:ext>
                </a:extLst>
              </p:cNvPr>
              <p:cNvGrpSpPr>
                <a:grpSpLocks/>
              </p:cNvGrpSpPr>
              <p:nvPr/>
            </p:nvGrpSpPr>
            <p:grpSpPr bwMode="auto">
              <a:xfrm>
                <a:off x="4488" y="1718"/>
                <a:ext cx="153" cy="197"/>
                <a:chOff x="4578" y="1730"/>
                <a:chExt cx="153" cy="197"/>
              </a:xfrm>
            </p:grpSpPr>
            <p:sp>
              <p:nvSpPr>
                <p:cNvPr id="273" name="Text Box 250">
                  <a:extLst>
                    <a:ext uri="{FF2B5EF4-FFF2-40B4-BE49-F238E27FC236}">
                      <a16:creationId xmlns:a16="http://schemas.microsoft.com/office/drawing/2014/main" xmlns="" id="{B8A1BAB1-1011-41F3-A894-BA0F771E289C}"/>
                    </a:ext>
                  </a:extLst>
                </p:cNvPr>
                <p:cNvSpPr txBox="1">
                  <a:spLocks noChangeArrowheads="1"/>
                </p:cNvSpPr>
                <p:nvPr/>
              </p:nvSpPr>
              <p:spPr bwMode="auto">
                <a:xfrm>
                  <a:off x="4578" y="1742"/>
                  <a:ext cx="9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274" name="Text Box 251">
                  <a:extLst>
                    <a:ext uri="{FF2B5EF4-FFF2-40B4-BE49-F238E27FC236}">
                      <a16:creationId xmlns:a16="http://schemas.microsoft.com/office/drawing/2014/main" xmlns="" id="{7D40E3C7-2E14-4F11-B284-0F24FF09209B}"/>
                    </a:ext>
                  </a:extLst>
                </p:cNvPr>
                <p:cNvSpPr txBox="1">
                  <a:spLocks noChangeArrowheads="1"/>
                </p:cNvSpPr>
                <p:nvPr/>
              </p:nvSpPr>
              <p:spPr bwMode="auto">
                <a:xfrm>
                  <a:off x="4656" y="1730"/>
                  <a:ext cx="62" cy="10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275" name="Text Box 252">
                  <a:extLst>
                    <a:ext uri="{FF2B5EF4-FFF2-40B4-BE49-F238E27FC236}">
                      <a16:creationId xmlns:a16="http://schemas.microsoft.com/office/drawing/2014/main" xmlns="" id="{85FEAB28-A3EB-4538-A7BD-EB5FD7144BDF}"/>
                    </a:ext>
                  </a:extLst>
                </p:cNvPr>
                <p:cNvSpPr txBox="1">
                  <a:spLocks noChangeArrowheads="1"/>
                </p:cNvSpPr>
                <p:nvPr/>
              </p:nvSpPr>
              <p:spPr bwMode="auto">
                <a:xfrm>
                  <a:off x="4656" y="1826"/>
                  <a:ext cx="75" cy="101"/>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grpSp>
          <p:grpSp>
            <p:nvGrpSpPr>
              <p:cNvPr id="263" name="Group 259">
                <a:extLst>
                  <a:ext uri="{FF2B5EF4-FFF2-40B4-BE49-F238E27FC236}">
                    <a16:creationId xmlns:a16="http://schemas.microsoft.com/office/drawing/2014/main" xmlns="" id="{1B60AE6B-1538-4315-B76A-82519F98DD7A}"/>
                  </a:ext>
                </a:extLst>
              </p:cNvPr>
              <p:cNvGrpSpPr>
                <a:grpSpLocks/>
              </p:cNvGrpSpPr>
              <p:nvPr/>
            </p:nvGrpSpPr>
            <p:grpSpPr bwMode="auto">
              <a:xfrm>
                <a:off x="4824" y="1718"/>
                <a:ext cx="153" cy="197"/>
                <a:chOff x="4920" y="1736"/>
                <a:chExt cx="153" cy="197"/>
              </a:xfrm>
            </p:grpSpPr>
            <p:sp>
              <p:nvSpPr>
                <p:cNvPr id="270" name="Text Box 253">
                  <a:extLst>
                    <a:ext uri="{FF2B5EF4-FFF2-40B4-BE49-F238E27FC236}">
                      <a16:creationId xmlns:a16="http://schemas.microsoft.com/office/drawing/2014/main" xmlns="" id="{1993BCB5-9A02-4F66-9EE9-F1DFB6FB9BF0}"/>
                    </a:ext>
                  </a:extLst>
                </p:cNvPr>
                <p:cNvSpPr txBox="1">
                  <a:spLocks noChangeArrowheads="1"/>
                </p:cNvSpPr>
                <p:nvPr/>
              </p:nvSpPr>
              <p:spPr bwMode="auto">
                <a:xfrm>
                  <a:off x="4920" y="1748"/>
                  <a:ext cx="9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271" name="Text Box 254">
                  <a:extLst>
                    <a:ext uri="{FF2B5EF4-FFF2-40B4-BE49-F238E27FC236}">
                      <a16:creationId xmlns:a16="http://schemas.microsoft.com/office/drawing/2014/main" xmlns="" id="{80119AF2-4CF0-4161-9DAA-4F61293549F7}"/>
                    </a:ext>
                  </a:extLst>
                </p:cNvPr>
                <p:cNvSpPr txBox="1">
                  <a:spLocks noChangeArrowheads="1"/>
                </p:cNvSpPr>
                <p:nvPr/>
              </p:nvSpPr>
              <p:spPr bwMode="auto">
                <a:xfrm>
                  <a:off x="4998" y="1736"/>
                  <a:ext cx="62" cy="10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272" name="Text Box 255">
                  <a:extLst>
                    <a:ext uri="{FF2B5EF4-FFF2-40B4-BE49-F238E27FC236}">
                      <a16:creationId xmlns:a16="http://schemas.microsoft.com/office/drawing/2014/main" xmlns="" id="{20CC2B4D-EFDD-4428-990B-9200A035E2BA}"/>
                    </a:ext>
                  </a:extLst>
                </p:cNvPr>
                <p:cNvSpPr txBox="1">
                  <a:spLocks noChangeArrowheads="1"/>
                </p:cNvSpPr>
                <p:nvPr/>
              </p:nvSpPr>
              <p:spPr bwMode="auto">
                <a:xfrm>
                  <a:off x="4998" y="1832"/>
                  <a:ext cx="75" cy="101"/>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grpSp>
          <p:sp>
            <p:nvSpPr>
              <p:cNvPr id="264" name="Line 258">
                <a:extLst>
                  <a:ext uri="{FF2B5EF4-FFF2-40B4-BE49-F238E27FC236}">
                    <a16:creationId xmlns:a16="http://schemas.microsoft.com/office/drawing/2014/main" xmlns="" id="{6AF9818A-7F49-496D-A84A-15593A8037A2}"/>
                  </a:ext>
                </a:extLst>
              </p:cNvPr>
              <p:cNvSpPr>
                <a:spLocks noChangeShapeType="1"/>
              </p:cNvSpPr>
              <p:nvPr/>
            </p:nvSpPr>
            <p:spPr bwMode="auto">
              <a:xfrm>
                <a:off x="4461" y="1713"/>
                <a:ext cx="179" cy="0"/>
              </a:xfrm>
              <a:prstGeom prst="line">
                <a:avLst/>
              </a:prstGeom>
              <a:noFill/>
              <a:ln w="25400">
                <a:solidFill>
                  <a:schemeClr val="tx1"/>
                </a:solidFill>
                <a:round/>
                <a:headEnd/>
                <a:tailEnd/>
              </a:ln>
              <a:effectLst/>
            </p:spPr>
            <p:txBody>
              <a:bodyPr wrap="none" anchor="ctr"/>
              <a:lstStyle/>
              <a:p>
                <a:endParaRPr lang="es-MX"/>
              </a:p>
            </p:txBody>
          </p:sp>
          <p:sp>
            <p:nvSpPr>
              <p:cNvPr id="265" name="Text Box 262">
                <a:extLst>
                  <a:ext uri="{FF2B5EF4-FFF2-40B4-BE49-F238E27FC236}">
                    <a16:creationId xmlns:a16="http://schemas.microsoft.com/office/drawing/2014/main" xmlns="" id="{A731CFE6-0807-44E1-B009-48046C1DE3F9}"/>
                  </a:ext>
                </a:extLst>
              </p:cNvPr>
              <p:cNvSpPr txBox="1">
                <a:spLocks noChangeArrowheads="1"/>
              </p:cNvSpPr>
              <p:nvPr/>
            </p:nvSpPr>
            <p:spPr bwMode="auto">
              <a:xfrm>
                <a:off x="4497" y="1550"/>
                <a:ext cx="84"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266" name="Line 265">
                <a:extLst>
                  <a:ext uri="{FF2B5EF4-FFF2-40B4-BE49-F238E27FC236}">
                    <a16:creationId xmlns:a16="http://schemas.microsoft.com/office/drawing/2014/main" xmlns="" id="{C0BB70E0-93B0-4F62-AACF-DEAF56FC8624}"/>
                  </a:ext>
                </a:extLst>
              </p:cNvPr>
              <p:cNvSpPr>
                <a:spLocks noChangeShapeType="1"/>
              </p:cNvSpPr>
              <p:nvPr/>
            </p:nvSpPr>
            <p:spPr bwMode="auto">
              <a:xfrm>
                <a:off x="4809" y="1713"/>
                <a:ext cx="179" cy="0"/>
              </a:xfrm>
              <a:prstGeom prst="line">
                <a:avLst/>
              </a:prstGeom>
              <a:noFill/>
              <a:ln w="25400">
                <a:solidFill>
                  <a:schemeClr val="tx1"/>
                </a:solidFill>
                <a:round/>
                <a:headEnd/>
                <a:tailEnd/>
              </a:ln>
              <a:effectLst/>
            </p:spPr>
            <p:txBody>
              <a:bodyPr wrap="none" anchor="ctr"/>
              <a:lstStyle/>
              <a:p>
                <a:endParaRPr lang="es-MX"/>
              </a:p>
            </p:txBody>
          </p:sp>
          <p:sp>
            <p:nvSpPr>
              <p:cNvPr id="267" name="Text Box 266">
                <a:extLst>
                  <a:ext uri="{FF2B5EF4-FFF2-40B4-BE49-F238E27FC236}">
                    <a16:creationId xmlns:a16="http://schemas.microsoft.com/office/drawing/2014/main" xmlns="" id="{04618E63-958E-496D-B4B0-B2D08C364CF3}"/>
                  </a:ext>
                </a:extLst>
              </p:cNvPr>
              <p:cNvSpPr txBox="1">
                <a:spLocks noChangeArrowheads="1"/>
              </p:cNvSpPr>
              <p:nvPr/>
            </p:nvSpPr>
            <p:spPr bwMode="auto">
              <a:xfrm>
                <a:off x="4845" y="1550"/>
                <a:ext cx="84"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268" name="Line 267">
                <a:extLst>
                  <a:ext uri="{FF2B5EF4-FFF2-40B4-BE49-F238E27FC236}">
                    <a16:creationId xmlns:a16="http://schemas.microsoft.com/office/drawing/2014/main" xmlns="" id="{F28A8511-7386-4C20-8242-71D7AD2EB78F}"/>
                  </a:ext>
                </a:extLst>
              </p:cNvPr>
              <p:cNvSpPr>
                <a:spLocks noChangeShapeType="1"/>
              </p:cNvSpPr>
              <p:nvPr/>
            </p:nvSpPr>
            <p:spPr bwMode="auto">
              <a:xfrm>
                <a:off x="4695" y="1712"/>
                <a:ext cx="68" cy="0"/>
              </a:xfrm>
              <a:prstGeom prst="line">
                <a:avLst/>
              </a:prstGeom>
              <a:noFill/>
              <a:ln w="25400">
                <a:solidFill>
                  <a:schemeClr val="tx1"/>
                </a:solidFill>
                <a:round/>
                <a:headEnd/>
                <a:tailEnd/>
              </a:ln>
              <a:effectLst/>
            </p:spPr>
            <p:txBody>
              <a:bodyPr wrap="none" anchor="ctr"/>
              <a:lstStyle/>
              <a:p>
                <a:endParaRPr lang="es-MX"/>
              </a:p>
            </p:txBody>
          </p:sp>
          <p:sp>
            <p:nvSpPr>
              <p:cNvPr id="269" name="AutoShape 268">
                <a:extLst>
                  <a:ext uri="{FF2B5EF4-FFF2-40B4-BE49-F238E27FC236}">
                    <a16:creationId xmlns:a16="http://schemas.microsoft.com/office/drawing/2014/main" xmlns="" id="{1837E890-6D62-4A8E-8C2F-057A62C069B0}"/>
                  </a:ext>
                </a:extLst>
              </p:cNvPr>
              <p:cNvSpPr>
                <a:spLocks noChangeArrowheads="1"/>
              </p:cNvSpPr>
              <p:nvPr/>
            </p:nvSpPr>
            <p:spPr bwMode="auto">
              <a:xfrm>
                <a:off x="4428" y="1536"/>
                <a:ext cx="606" cy="360"/>
              </a:xfrm>
              <a:prstGeom prst="bracketPair">
                <a:avLst>
                  <a:gd name="adj" fmla="val 16667"/>
                </a:avLst>
              </a:prstGeom>
              <a:noFill/>
              <a:ln w="25400">
                <a:solidFill>
                  <a:schemeClr val="tx1"/>
                </a:solidFill>
                <a:round/>
                <a:headEnd/>
                <a:tailEnd/>
              </a:ln>
              <a:effectLst/>
            </p:spPr>
            <p:txBody>
              <a:bodyPr wrap="none" anchor="ctr"/>
              <a:lstStyle/>
              <a:p>
                <a:endParaRPr lang="es-MX"/>
              </a:p>
            </p:txBody>
          </p:sp>
        </p:grpSp>
        <p:sp>
          <p:nvSpPr>
            <p:cNvPr id="261" name="Text Box 270">
              <a:extLst>
                <a:ext uri="{FF2B5EF4-FFF2-40B4-BE49-F238E27FC236}">
                  <a16:creationId xmlns:a16="http://schemas.microsoft.com/office/drawing/2014/main" xmlns="" id="{82D76BC9-AD3B-42E8-80EF-304C4A93F4E4}"/>
                </a:ext>
              </a:extLst>
            </p:cNvPr>
            <p:cNvSpPr txBox="1">
              <a:spLocks noChangeArrowheads="1"/>
            </p:cNvSpPr>
            <p:nvPr/>
          </p:nvSpPr>
          <p:spPr bwMode="auto">
            <a:xfrm>
              <a:off x="3921" y="1633"/>
              <a:ext cx="23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F</a:t>
              </a:r>
              <a:r>
                <a:rPr lang="es-ES" sz="1400" b="1">
                  <a:latin typeface="Arial" charset="0"/>
                </a:rPr>
                <a:t> =</a:t>
              </a:r>
              <a:endParaRPr lang="es-ES" sz="1400" b="1" baseline="-25000">
                <a:latin typeface="Arial" charset="0"/>
              </a:endParaRPr>
            </a:p>
          </p:txBody>
        </p:sp>
      </p:grpSp>
      <p:grpSp>
        <p:nvGrpSpPr>
          <p:cNvPr id="276" name="Group 271">
            <a:extLst>
              <a:ext uri="{FF2B5EF4-FFF2-40B4-BE49-F238E27FC236}">
                <a16:creationId xmlns:a16="http://schemas.microsoft.com/office/drawing/2014/main" xmlns="" id="{BE09CEDA-0889-41D9-ADF8-59BDDC1CB36D}"/>
              </a:ext>
            </a:extLst>
          </p:cNvPr>
          <p:cNvGrpSpPr>
            <a:grpSpLocks/>
          </p:cNvGrpSpPr>
          <p:nvPr/>
        </p:nvGrpSpPr>
        <p:grpSpPr bwMode="auto">
          <a:xfrm>
            <a:off x="6077083" y="2528785"/>
            <a:ext cx="782638" cy="500063"/>
            <a:chOff x="3921" y="1559"/>
            <a:chExt cx="493" cy="315"/>
          </a:xfrm>
        </p:grpSpPr>
        <p:sp>
          <p:nvSpPr>
            <p:cNvPr id="277" name="Line 243">
              <a:extLst>
                <a:ext uri="{FF2B5EF4-FFF2-40B4-BE49-F238E27FC236}">
                  <a16:creationId xmlns:a16="http://schemas.microsoft.com/office/drawing/2014/main" xmlns="" id="{B9166423-D5E1-4B8E-983F-7FC2AFEB8EC8}"/>
                </a:ext>
              </a:extLst>
            </p:cNvPr>
            <p:cNvSpPr>
              <a:spLocks noChangeShapeType="1"/>
            </p:cNvSpPr>
            <p:nvPr/>
          </p:nvSpPr>
          <p:spPr bwMode="auto">
            <a:xfrm>
              <a:off x="4187" y="1715"/>
              <a:ext cx="227" cy="0"/>
            </a:xfrm>
            <a:prstGeom prst="line">
              <a:avLst/>
            </a:prstGeom>
            <a:noFill/>
            <a:ln w="25400">
              <a:solidFill>
                <a:schemeClr val="tx1"/>
              </a:solidFill>
              <a:round/>
              <a:headEnd/>
              <a:tailEnd/>
            </a:ln>
            <a:effectLst/>
          </p:spPr>
          <p:txBody>
            <a:bodyPr wrap="none" anchor="ctr"/>
            <a:lstStyle/>
            <a:p>
              <a:endParaRPr lang="es-MX"/>
            </a:p>
          </p:txBody>
        </p:sp>
        <p:sp>
          <p:nvSpPr>
            <p:cNvPr id="278" name="Text Box 245">
              <a:extLst>
                <a:ext uri="{FF2B5EF4-FFF2-40B4-BE49-F238E27FC236}">
                  <a16:creationId xmlns:a16="http://schemas.microsoft.com/office/drawing/2014/main" xmlns="" id="{28222460-6206-4A15-B015-AB2CF83A9FF4}"/>
                </a:ext>
              </a:extLst>
            </p:cNvPr>
            <p:cNvSpPr txBox="1">
              <a:spLocks noChangeArrowheads="1"/>
            </p:cNvSpPr>
            <p:nvPr/>
          </p:nvSpPr>
          <p:spPr bwMode="auto">
            <a:xfrm>
              <a:off x="4197" y="1559"/>
              <a:ext cx="197" cy="149"/>
            </a:xfrm>
            <a:prstGeom prst="rect">
              <a:avLst/>
            </a:prstGeom>
            <a:noFill/>
            <a:ln w="9525">
              <a:noFill/>
              <a:miter lim="800000"/>
              <a:headEnd/>
              <a:tailEnd/>
            </a:ln>
            <a:effectLst/>
          </p:spPr>
          <p:txBody>
            <a:bodyPr wrap="square" lIns="18000" tIns="10800" rIns="18000" bIns="10800">
              <a:spAutoFit/>
            </a:bodyPr>
            <a:lstStyle/>
            <a:p>
              <a:r>
                <a:rPr lang="es-ES" sz="1400" b="1" dirty="0" err="1">
                  <a:latin typeface="Arial" charset="0"/>
                </a:rPr>
                <a:t>h·c</a:t>
              </a:r>
              <a:endParaRPr lang="es-ES" sz="1400" b="1" baseline="30000" dirty="0">
                <a:latin typeface="Arial" charset="0"/>
              </a:endParaRPr>
            </a:p>
          </p:txBody>
        </p:sp>
        <p:sp>
          <p:nvSpPr>
            <p:cNvPr id="279" name="Text Box 246">
              <a:extLst>
                <a:ext uri="{FF2B5EF4-FFF2-40B4-BE49-F238E27FC236}">
                  <a16:creationId xmlns:a16="http://schemas.microsoft.com/office/drawing/2014/main" xmlns="" id="{CD56EE4E-6003-45F4-91D7-56451BBC2A17}"/>
                </a:ext>
              </a:extLst>
            </p:cNvPr>
            <p:cNvSpPr txBox="1">
              <a:spLocks noChangeArrowheads="1"/>
            </p:cNvSpPr>
            <p:nvPr/>
          </p:nvSpPr>
          <p:spPr bwMode="auto">
            <a:xfrm>
              <a:off x="4247" y="1725"/>
              <a:ext cx="86" cy="149"/>
            </a:xfrm>
            <a:prstGeom prst="rect">
              <a:avLst/>
            </a:prstGeom>
            <a:noFill/>
            <a:ln w="9525">
              <a:noFill/>
              <a:miter lim="800000"/>
              <a:headEnd/>
              <a:tailEnd/>
            </a:ln>
            <a:effectLst/>
          </p:spPr>
          <p:txBody>
            <a:bodyPr wrap="none" lIns="18000" tIns="10800" rIns="18000" bIns="10800">
              <a:spAutoFit/>
            </a:bodyPr>
            <a:lstStyle/>
            <a:p>
              <a:r>
                <a:rPr lang="es-ES" sz="1400" b="1" dirty="0">
                  <a:latin typeface="Symbol" pitchFamily="18" charset="2"/>
                </a:rPr>
                <a:t>l</a:t>
              </a:r>
              <a:endParaRPr lang="es-ES" sz="1400" b="1" baseline="30000" dirty="0">
                <a:latin typeface="Symbol" pitchFamily="18" charset="2"/>
              </a:endParaRPr>
            </a:p>
          </p:txBody>
        </p:sp>
        <p:sp>
          <p:nvSpPr>
            <p:cNvPr id="280" name="Text Box 270">
              <a:extLst>
                <a:ext uri="{FF2B5EF4-FFF2-40B4-BE49-F238E27FC236}">
                  <a16:creationId xmlns:a16="http://schemas.microsoft.com/office/drawing/2014/main" xmlns="" id="{CB374590-6C23-4FC9-91ED-4C29D4123F98}"/>
                </a:ext>
              </a:extLst>
            </p:cNvPr>
            <p:cNvSpPr txBox="1">
              <a:spLocks noChangeArrowheads="1"/>
            </p:cNvSpPr>
            <p:nvPr/>
          </p:nvSpPr>
          <p:spPr bwMode="auto">
            <a:xfrm>
              <a:off x="3921" y="1633"/>
              <a:ext cx="23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F</a:t>
              </a:r>
              <a:r>
                <a:rPr lang="es-ES" sz="1400" b="1">
                  <a:latin typeface="Arial" charset="0"/>
                </a:rPr>
                <a:t> =</a:t>
              </a:r>
              <a:endParaRPr lang="es-ES" sz="1400" b="1" baseline="-25000">
                <a:latin typeface="Arial" charset="0"/>
              </a:endParaRPr>
            </a:p>
          </p:txBody>
        </p:sp>
      </p:grpSp>
      <p:grpSp>
        <p:nvGrpSpPr>
          <p:cNvPr id="281" name="411 Grupo">
            <a:extLst>
              <a:ext uri="{FF2B5EF4-FFF2-40B4-BE49-F238E27FC236}">
                <a16:creationId xmlns:a16="http://schemas.microsoft.com/office/drawing/2014/main" xmlns="" id="{0CBC2071-05FA-4908-BAFC-C2630D001406}"/>
              </a:ext>
            </a:extLst>
          </p:cNvPr>
          <p:cNvGrpSpPr/>
          <p:nvPr/>
        </p:nvGrpSpPr>
        <p:grpSpPr>
          <a:xfrm>
            <a:off x="6017708" y="3107017"/>
            <a:ext cx="2807391" cy="601635"/>
            <a:chOff x="6020760" y="3107017"/>
            <a:chExt cx="2807391" cy="601635"/>
          </a:xfrm>
        </p:grpSpPr>
        <p:sp>
          <p:nvSpPr>
            <p:cNvPr id="282" name="Line 243">
              <a:extLst>
                <a:ext uri="{FF2B5EF4-FFF2-40B4-BE49-F238E27FC236}">
                  <a16:creationId xmlns:a16="http://schemas.microsoft.com/office/drawing/2014/main" xmlns="" id="{F6E0AE78-5559-4769-AB6B-EB11F8C2C67E}"/>
                </a:ext>
              </a:extLst>
            </p:cNvPr>
            <p:cNvSpPr>
              <a:spLocks noChangeShapeType="1"/>
            </p:cNvSpPr>
            <p:nvPr/>
          </p:nvSpPr>
          <p:spPr bwMode="auto">
            <a:xfrm flipV="1">
              <a:off x="6531937" y="3389412"/>
              <a:ext cx="1296987" cy="1768"/>
            </a:xfrm>
            <a:prstGeom prst="line">
              <a:avLst/>
            </a:prstGeom>
            <a:noFill/>
            <a:ln w="25400">
              <a:solidFill>
                <a:schemeClr val="tx1"/>
              </a:solidFill>
              <a:round/>
              <a:headEnd/>
              <a:tailEnd/>
            </a:ln>
            <a:effectLst/>
          </p:spPr>
          <p:txBody>
            <a:bodyPr wrap="none" anchor="ctr"/>
            <a:lstStyle/>
            <a:p>
              <a:endParaRPr lang="es-MX"/>
            </a:p>
          </p:txBody>
        </p:sp>
        <p:sp>
          <p:nvSpPr>
            <p:cNvPr id="283" name="Text Box 245">
              <a:extLst>
                <a:ext uri="{FF2B5EF4-FFF2-40B4-BE49-F238E27FC236}">
                  <a16:creationId xmlns:a16="http://schemas.microsoft.com/office/drawing/2014/main" xmlns="" id="{D8ABAC05-2AAB-4CF6-9263-6D09BFC50779}"/>
                </a:ext>
              </a:extLst>
            </p:cNvPr>
            <p:cNvSpPr txBox="1">
              <a:spLocks noChangeArrowheads="1"/>
            </p:cNvSpPr>
            <p:nvPr/>
          </p:nvSpPr>
          <p:spPr bwMode="auto">
            <a:xfrm>
              <a:off x="6556439" y="3129242"/>
              <a:ext cx="1294606"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284" name="Text Box 246">
              <a:extLst>
                <a:ext uri="{FF2B5EF4-FFF2-40B4-BE49-F238E27FC236}">
                  <a16:creationId xmlns:a16="http://schemas.microsoft.com/office/drawing/2014/main" xmlns="" id="{45709305-6A7D-4460-ACE5-0D58F28ECE11}"/>
                </a:ext>
              </a:extLst>
            </p:cNvPr>
            <p:cNvSpPr txBox="1">
              <a:spLocks noChangeArrowheads="1"/>
            </p:cNvSpPr>
            <p:nvPr/>
          </p:nvSpPr>
          <p:spPr bwMode="auto">
            <a:xfrm>
              <a:off x="7047033" y="3414992"/>
              <a:ext cx="206375" cy="234950"/>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h</a:t>
              </a:r>
              <a:r>
                <a:rPr lang="es-ES" sz="1400" b="1" baseline="30000" dirty="0">
                  <a:latin typeface="Arial" charset="0"/>
                </a:rPr>
                <a:t>2</a:t>
              </a:r>
            </a:p>
          </p:txBody>
        </p:sp>
        <p:sp>
          <p:nvSpPr>
            <p:cNvPr id="285" name="Text Box 250">
              <a:extLst>
                <a:ext uri="{FF2B5EF4-FFF2-40B4-BE49-F238E27FC236}">
                  <a16:creationId xmlns:a16="http://schemas.microsoft.com/office/drawing/2014/main" xmlns="" id="{24FCA8CD-41D0-4115-AF8E-49CBC8B88DD6}"/>
                </a:ext>
              </a:extLst>
            </p:cNvPr>
            <p:cNvSpPr txBox="1">
              <a:spLocks noChangeArrowheads="1"/>
            </p:cNvSpPr>
            <p:nvPr/>
          </p:nvSpPr>
          <p:spPr bwMode="auto">
            <a:xfrm>
              <a:off x="79613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286" name="Text Box 251">
              <a:extLst>
                <a:ext uri="{FF2B5EF4-FFF2-40B4-BE49-F238E27FC236}">
                  <a16:creationId xmlns:a16="http://schemas.microsoft.com/office/drawing/2014/main" xmlns="" id="{E039AE46-14E3-4426-A87E-C60E7746E4D6}"/>
                </a:ext>
              </a:extLst>
            </p:cNvPr>
            <p:cNvSpPr txBox="1">
              <a:spLocks noChangeArrowheads="1"/>
            </p:cNvSpPr>
            <p:nvPr/>
          </p:nvSpPr>
          <p:spPr bwMode="auto">
            <a:xfrm>
              <a:off x="80852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287" name="Text Box 252">
              <a:extLst>
                <a:ext uri="{FF2B5EF4-FFF2-40B4-BE49-F238E27FC236}">
                  <a16:creationId xmlns:a16="http://schemas.microsoft.com/office/drawing/2014/main" xmlns="" id="{0CE00EF0-991B-4654-9515-0380E57D640F}"/>
                </a:ext>
              </a:extLst>
            </p:cNvPr>
            <p:cNvSpPr txBox="1">
              <a:spLocks noChangeArrowheads="1"/>
            </p:cNvSpPr>
            <p:nvPr/>
          </p:nvSpPr>
          <p:spPr bwMode="auto">
            <a:xfrm>
              <a:off x="80840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sp>
          <p:nvSpPr>
            <p:cNvPr id="288" name="Text Box 253">
              <a:extLst>
                <a:ext uri="{FF2B5EF4-FFF2-40B4-BE49-F238E27FC236}">
                  <a16:creationId xmlns:a16="http://schemas.microsoft.com/office/drawing/2014/main" xmlns="" id="{4D12D378-61C9-435F-B2A0-A3FE2A42B64D}"/>
                </a:ext>
              </a:extLst>
            </p:cNvPr>
            <p:cNvSpPr txBox="1">
              <a:spLocks noChangeArrowheads="1"/>
            </p:cNvSpPr>
            <p:nvPr/>
          </p:nvSpPr>
          <p:spPr bwMode="auto">
            <a:xfrm>
              <a:off x="84947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289" name="Text Box 254">
              <a:extLst>
                <a:ext uri="{FF2B5EF4-FFF2-40B4-BE49-F238E27FC236}">
                  <a16:creationId xmlns:a16="http://schemas.microsoft.com/office/drawing/2014/main" xmlns="" id="{6418DFC6-79EB-4D88-AC0F-0A384003FA48}"/>
                </a:ext>
              </a:extLst>
            </p:cNvPr>
            <p:cNvSpPr txBox="1">
              <a:spLocks noChangeArrowheads="1"/>
            </p:cNvSpPr>
            <p:nvPr/>
          </p:nvSpPr>
          <p:spPr bwMode="auto">
            <a:xfrm>
              <a:off x="86186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290" name="Text Box 255">
              <a:extLst>
                <a:ext uri="{FF2B5EF4-FFF2-40B4-BE49-F238E27FC236}">
                  <a16:creationId xmlns:a16="http://schemas.microsoft.com/office/drawing/2014/main" xmlns="" id="{F2C1CF00-BBBD-49C2-B0D2-1DF759764A8C}"/>
                </a:ext>
              </a:extLst>
            </p:cNvPr>
            <p:cNvSpPr txBox="1">
              <a:spLocks noChangeArrowheads="1"/>
            </p:cNvSpPr>
            <p:nvPr/>
          </p:nvSpPr>
          <p:spPr bwMode="auto">
            <a:xfrm>
              <a:off x="86174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sp>
          <p:nvSpPr>
            <p:cNvPr id="291" name="Line 258">
              <a:extLst>
                <a:ext uri="{FF2B5EF4-FFF2-40B4-BE49-F238E27FC236}">
                  <a16:creationId xmlns:a16="http://schemas.microsoft.com/office/drawing/2014/main" xmlns="" id="{CC99F7CA-91FD-4338-8B1F-586796E0F4D5}"/>
                </a:ext>
              </a:extLst>
            </p:cNvPr>
            <p:cNvSpPr>
              <a:spLocks noChangeShapeType="1"/>
            </p:cNvSpPr>
            <p:nvPr/>
          </p:nvSpPr>
          <p:spPr bwMode="auto">
            <a:xfrm>
              <a:off x="791851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292" name="Text Box 262">
              <a:extLst>
                <a:ext uri="{FF2B5EF4-FFF2-40B4-BE49-F238E27FC236}">
                  <a16:creationId xmlns:a16="http://schemas.microsoft.com/office/drawing/2014/main" xmlns="" id="{FFC7F229-AFF1-472B-BC8B-C6F341890DC7}"/>
                </a:ext>
              </a:extLst>
            </p:cNvPr>
            <p:cNvSpPr txBox="1">
              <a:spLocks noChangeArrowheads="1"/>
            </p:cNvSpPr>
            <p:nvPr/>
          </p:nvSpPr>
          <p:spPr bwMode="auto">
            <a:xfrm>
              <a:off x="797566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293" name="Line 265">
              <a:extLst>
                <a:ext uri="{FF2B5EF4-FFF2-40B4-BE49-F238E27FC236}">
                  <a16:creationId xmlns:a16="http://schemas.microsoft.com/office/drawing/2014/main" xmlns="" id="{C4783CEF-D0D4-4686-B11B-14287978EF31}"/>
                </a:ext>
              </a:extLst>
            </p:cNvPr>
            <p:cNvSpPr>
              <a:spLocks noChangeShapeType="1"/>
            </p:cNvSpPr>
            <p:nvPr/>
          </p:nvSpPr>
          <p:spPr bwMode="auto">
            <a:xfrm>
              <a:off x="847096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294" name="Text Box 266">
              <a:extLst>
                <a:ext uri="{FF2B5EF4-FFF2-40B4-BE49-F238E27FC236}">
                  <a16:creationId xmlns:a16="http://schemas.microsoft.com/office/drawing/2014/main" xmlns="" id="{F1AC3C47-9CAD-420A-9821-4011A4B3230E}"/>
                </a:ext>
              </a:extLst>
            </p:cNvPr>
            <p:cNvSpPr txBox="1">
              <a:spLocks noChangeArrowheads="1"/>
            </p:cNvSpPr>
            <p:nvPr/>
          </p:nvSpPr>
          <p:spPr bwMode="auto">
            <a:xfrm>
              <a:off x="852811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295" name="Line 267">
              <a:extLst>
                <a:ext uri="{FF2B5EF4-FFF2-40B4-BE49-F238E27FC236}">
                  <a16:creationId xmlns:a16="http://schemas.microsoft.com/office/drawing/2014/main" xmlns="" id="{2F1E7BC7-2197-478A-BD6B-881EB8172D9B}"/>
                </a:ext>
              </a:extLst>
            </p:cNvPr>
            <p:cNvSpPr>
              <a:spLocks noChangeShapeType="1"/>
            </p:cNvSpPr>
            <p:nvPr/>
          </p:nvSpPr>
          <p:spPr bwMode="auto">
            <a:xfrm>
              <a:off x="8289989" y="3386417"/>
              <a:ext cx="107950" cy="0"/>
            </a:xfrm>
            <a:prstGeom prst="line">
              <a:avLst/>
            </a:prstGeom>
            <a:noFill/>
            <a:ln w="25400">
              <a:solidFill>
                <a:schemeClr val="tx1"/>
              </a:solidFill>
              <a:round/>
              <a:headEnd/>
              <a:tailEnd/>
            </a:ln>
            <a:effectLst/>
          </p:spPr>
          <p:txBody>
            <a:bodyPr wrap="none" anchor="ctr"/>
            <a:lstStyle/>
            <a:p>
              <a:endParaRPr lang="es-MX"/>
            </a:p>
          </p:txBody>
        </p:sp>
        <p:sp>
          <p:nvSpPr>
            <p:cNvPr id="296" name="AutoShape 268">
              <a:extLst>
                <a:ext uri="{FF2B5EF4-FFF2-40B4-BE49-F238E27FC236}">
                  <a16:creationId xmlns:a16="http://schemas.microsoft.com/office/drawing/2014/main" xmlns="" id="{50FB89E0-6180-4021-98BA-644B3F168B78}"/>
                </a:ext>
              </a:extLst>
            </p:cNvPr>
            <p:cNvSpPr>
              <a:spLocks noChangeArrowheads="1"/>
            </p:cNvSpPr>
            <p:nvPr/>
          </p:nvSpPr>
          <p:spPr bwMode="auto">
            <a:xfrm>
              <a:off x="7866126" y="3107017"/>
              <a:ext cx="962025" cy="571500"/>
            </a:xfrm>
            <a:prstGeom prst="bracketPair">
              <a:avLst>
                <a:gd name="adj" fmla="val 16667"/>
              </a:avLst>
            </a:prstGeom>
            <a:noFill/>
            <a:ln w="25400">
              <a:solidFill>
                <a:schemeClr val="tx1"/>
              </a:solidFill>
              <a:round/>
              <a:headEnd/>
              <a:tailEnd/>
            </a:ln>
            <a:effectLst/>
          </p:spPr>
          <p:txBody>
            <a:bodyPr wrap="none" anchor="ctr"/>
            <a:lstStyle/>
            <a:p>
              <a:endParaRPr lang="es-MX"/>
            </a:p>
          </p:txBody>
        </p:sp>
        <p:sp>
          <p:nvSpPr>
            <p:cNvPr id="297" name="Line 243">
              <a:extLst>
                <a:ext uri="{FF2B5EF4-FFF2-40B4-BE49-F238E27FC236}">
                  <a16:creationId xmlns:a16="http://schemas.microsoft.com/office/drawing/2014/main" xmlns="" id="{D6F806FE-F718-4F4E-9CA6-D87EA1E0F0B9}"/>
                </a:ext>
              </a:extLst>
            </p:cNvPr>
            <p:cNvSpPr>
              <a:spLocks noChangeShapeType="1"/>
            </p:cNvSpPr>
            <p:nvPr/>
          </p:nvSpPr>
          <p:spPr bwMode="auto">
            <a:xfrm>
              <a:off x="6020760" y="3389412"/>
              <a:ext cx="288690" cy="0"/>
            </a:xfrm>
            <a:prstGeom prst="line">
              <a:avLst/>
            </a:prstGeom>
            <a:noFill/>
            <a:ln w="25400">
              <a:solidFill>
                <a:schemeClr val="tx1"/>
              </a:solidFill>
              <a:round/>
              <a:headEnd/>
              <a:tailEnd/>
            </a:ln>
            <a:effectLst/>
          </p:spPr>
          <p:txBody>
            <a:bodyPr wrap="none" anchor="ctr"/>
            <a:lstStyle/>
            <a:p>
              <a:endParaRPr lang="es-MX"/>
            </a:p>
          </p:txBody>
        </p:sp>
        <p:sp>
          <p:nvSpPr>
            <p:cNvPr id="298" name="Text Box 245">
              <a:extLst>
                <a:ext uri="{FF2B5EF4-FFF2-40B4-BE49-F238E27FC236}">
                  <a16:creationId xmlns:a16="http://schemas.microsoft.com/office/drawing/2014/main" xmlns="" id="{91FD4818-43B7-49A6-90CA-9F56ABECED3F}"/>
                </a:ext>
              </a:extLst>
            </p:cNvPr>
            <p:cNvSpPr txBox="1">
              <a:spLocks noChangeArrowheads="1"/>
            </p:cNvSpPr>
            <p:nvPr/>
          </p:nvSpPr>
          <p:spPr bwMode="auto">
            <a:xfrm>
              <a:off x="6022338" y="3141762"/>
              <a:ext cx="310775" cy="236538"/>
            </a:xfrm>
            <a:prstGeom prst="rect">
              <a:avLst/>
            </a:prstGeom>
            <a:noFill/>
            <a:ln w="9525">
              <a:noFill/>
              <a:miter lim="800000"/>
              <a:headEnd/>
              <a:tailEnd/>
            </a:ln>
            <a:effectLst/>
          </p:spPr>
          <p:txBody>
            <a:bodyPr wrap="square" lIns="18000" tIns="10800" rIns="18000" bIns="10800">
              <a:spAutoFit/>
            </a:bodyPr>
            <a:lstStyle/>
            <a:p>
              <a:r>
                <a:rPr lang="es-ES" sz="1400" b="1" dirty="0" err="1">
                  <a:latin typeface="Arial" charset="0"/>
                </a:rPr>
                <a:t>h·c</a:t>
              </a:r>
              <a:endParaRPr lang="es-ES" sz="1400" b="1" baseline="30000" dirty="0">
                <a:latin typeface="Arial" charset="0"/>
              </a:endParaRPr>
            </a:p>
          </p:txBody>
        </p:sp>
        <p:sp>
          <p:nvSpPr>
            <p:cNvPr id="299" name="Text Box 246">
              <a:extLst>
                <a:ext uri="{FF2B5EF4-FFF2-40B4-BE49-F238E27FC236}">
                  <a16:creationId xmlns:a16="http://schemas.microsoft.com/office/drawing/2014/main" xmlns="" id="{5898C53D-71AC-48B9-88D1-F91FB83EC713}"/>
                </a:ext>
              </a:extLst>
            </p:cNvPr>
            <p:cNvSpPr txBox="1">
              <a:spLocks noChangeArrowheads="1"/>
            </p:cNvSpPr>
            <p:nvPr/>
          </p:nvSpPr>
          <p:spPr bwMode="auto">
            <a:xfrm>
              <a:off x="6115412" y="3405287"/>
              <a:ext cx="135668" cy="236538"/>
            </a:xfrm>
            <a:prstGeom prst="rect">
              <a:avLst/>
            </a:prstGeom>
            <a:noFill/>
            <a:ln w="9525">
              <a:noFill/>
              <a:miter lim="800000"/>
              <a:headEnd/>
              <a:tailEnd/>
            </a:ln>
            <a:effectLst/>
          </p:spPr>
          <p:txBody>
            <a:bodyPr wrap="none" lIns="18000" tIns="10800" rIns="18000" bIns="10800">
              <a:spAutoFit/>
            </a:bodyPr>
            <a:lstStyle/>
            <a:p>
              <a:r>
                <a:rPr lang="es-ES" sz="1400" b="1" dirty="0">
                  <a:latin typeface="Symbol" pitchFamily="18" charset="2"/>
                </a:rPr>
                <a:t>l</a:t>
              </a:r>
              <a:endParaRPr lang="es-ES" sz="1400" b="1" baseline="30000" dirty="0">
                <a:latin typeface="Symbol" pitchFamily="18" charset="2"/>
              </a:endParaRPr>
            </a:p>
          </p:txBody>
        </p:sp>
        <p:sp>
          <p:nvSpPr>
            <p:cNvPr id="300" name="212 Rectángulo">
              <a:extLst>
                <a:ext uri="{FF2B5EF4-FFF2-40B4-BE49-F238E27FC236}">
                  <a16:creationId xmlns:a16="http://schemas.microsoft.com/office/drawing/2014/main" xmlns="" id="{BA86620B-CD0E-4897-A93A-AD7881232A73}"/>
                </a:ext>
              </a:extLst>
            </p:cNvPr>
            <p:cNvSpPr/>
            <p:nvPr/>
          </p:nvSpPr>
          <p:spPr>
            <a:xfrm>
              <a:off x="6275512" y="3255190"/>
              <a:ext cx="288862" cy="307777"/>
            </a:xfrm>
            <a:prstGeom prst="rect">
              <a:avLst/>
            </a:prstGeom>
          </p:spPr>
          <p:txBody>
            <a:bodyPr wrap="none">
              <a:spAutoFit/>
            </a:bodyPr>
            <a:lstStyle/>
            <a:p>
              <a:r>
                <a:rPr lang="es-ES" sz="1400" b="1" dirty="0">
                  <a:solidFill>
                    <a:srgbClr val="000000"/>
                  </a:solidFill>
                  <a:latin typeface="Arial" charset="0"/>
                </a:rPr>
                <a:t>=</a:t>
              </a:r>
              <a:endParaRPr lang="es-MX" dirty="0"/>
            </a:p>
          </p:txBody>
        </p:sp>
      </p:grpSp>
      <p:grpSp>
        <p:nvGrpSpPr>
          <p:cNvPr id="301" name="412 Grupo">
            <a:extLst>
              <a:ext uri="{FF2B5EF4-FFF2-40B4-BE49-F238E27FC236}">
                <a16:creationId xmlns:a16="http://schemas.microsoft.com/office/drawing/2014/main" xmlns="" id="{5935306E-06B5-4931-A785-9CB01DD2FD36}"/>
              </a:ext>
            </a:extLst>
          </p:cNvPr>
          <p:cNvGrpSpPr/>
          <p:nvPr/>
        </p:nvGrpSpPr>
        <p:grpSpPr>
          <a:xfrm>
            <a:off x="5993958" y="3878542"/>
            <a:ext cx="2807391" cy="601635"/>
            <a:chOff x="6020760" y="3107017"/>
            <a:chExt cx="2807391" cy="601635"/>
          </a:xfrm>
        </p:grpSpPr>
        <p:sp>
          <p:nvSpPr>
            <p:cNvPr id="302" name="Line 243">
              <a:extLst>
                <a:ext uri="{FF2B5EF4-FFF2-40B4-BE49-F238E27FC236}">
                  <a16:creationId xmlns:a16="http://schemas.microsoft.com/office/drawing/2014/main" xmlns="" id="{92AAE094-4802-4535-B298-FE83B59CD4ED}"/>
                </a:ext>
              </a:extLst>
            </p:cNvPr>
            <p:cNvSpPr>
              <a:spLocks noChangeShapeType="1"/>
            </p:cNvSpPr>
            <p:nvPr/>
          </p:nvSpPr>
          <p:spPr bwMode="auto">
            <a:xfrm>
              <a:off x="6540564" y="3391180"/>
              <a:ext cx="1292224" cy="4762"/>
            </a:xfrm>
            <a:prstGeom prst="line">
              <a:avLst/>
            </a:prstGeom>
            <a:noFill/>
            <a:ln w="25400">
              <a:solidFill>
                <a:schemeClr val="tx1"/>
              </a:solidFill>
              <a:round/>
              <a:headEnd/>
              <a:tailEnd/>
            </a:ln>
            <a:effectLst/>
          </p:spPr>
          <p:txBody>
            <a:bodyPr wrap="none" anchor="ctr"/>
            <a:lstStyle/>
            <a:p>
              <a:endParaRPr lang="es-MX"/>
            </a:p>
          </p:txBody>
        </p:sp>
        <p:sp>
          <p:nvSpPr>
            <p:cNvPr id="303" name="Text Box 245">
              <a:extLst>
                <a:ext uri="{FF2B5EF4-FFF2-40B4-BE49-F238E27FC236}">
                  <a16:creationId xmlns:a16="http://schemas.microsoft.com/office/drawing/2014/main" xmlns="" id="{05E02981-8462-40E2-8628-28157B540B8C}"/>
                </a:ext>
              </a:extLst>
            </p:cNvPr>
            <p:cNvSpPr txBox="1">
              <a:spLocks noChangeArrowheads="1"/>
            </p:cNvSpPr>
            <p:nvPr/>
          </p:nvSpPr>
          <p:spPr bwMode="auto">
            <a:xfrm>
              <a:off x="6556439" y="3129242"/>
              <a:ext cx="1276349"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304" name="Text Box 246">
              <a:extLst>
                <a:ext uri="{FF2B5EF4-FFF2-40B4-BE49-F238E27FC236}">
                  <a16:creationId xmlns:a16="http://schemas.microsoft.com/office/drawing/2014/main" xmlns="" id="{7C9E6C7F-7D64-4839-B0CE-FD95FE883FE7}"/>
                </a:ext>
              </a:extLst>
            </p:cNvPr>
            <p:cNvSpPr txBox="1">
              <a:spLocks noChangeArrowheads="1"/>
            </p:cNvSpPr>
            <p:nvPr/>
          </p:nvSpPr>
          <p:spPr bwMode="auto">
            <a:xfrm>
              <a:off x="6986651" y="3414992"/>
              <a:ext cx="312068" cy="237255"/>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h</a:t>
              </a:r>
              <a:r>
                <a:rPr lang="es-ES" sz="1400" b="1" baseline="30000" dirty="0">
                  <a:latin typeface="Arial" charset="0"/>
                </a:rPr>
                <a:t>3</a:t>
              </a:r>
              <a:r>
                <a:rPr lang="es-ES" sz="1400" b="1" dirty="0">
                  <a:latin typeface="Arial" charset="0"/>
                </a:rPr>
                <a:t>c</a:t>
              </a:r>
              <a:endParaRPr lang="es-ES" sz="1400" b="1" baseline="30000" dirty="0">
                <a:latin typeface="Arial" charset="0"/>
              </a:endParaRPr>
            </a:p>
          </p:txBody>
        </p:sp>
        <p:sp>
          <p:nvSpPr>
            <p:cNvPr id="305" name="Text Box 250">
              <a:extLst>
                <a:ext uri="{FF2B5EF4-FFF2-40B4-BE49-F238E27FC236}">
                  <a16:creationId xmlns:a16="http://schemas.microsoft.com/office/drawing/2014/main" xmlns="" id="{0C290143-1931-4811-A906-0FF51BFA3070}"/>
                </a:ext>
              </a:extLst>
            </p:cNvPr>
            <p:cNvSpPr txBox="1">
              <a:spLocks noChangeArrowheads="1"/>
            </p:cNvSpPr>
            <p:nvPr/>
          </p:nvSpPr>
          <p:spPr bwMode="auto">
            <a:xfrm>
              <a:off x="79613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306" name="Text Box 251">
              <a:extLst>
                <a:ext uri="{FF2B5EF4-FFF2-40B4-BE49-F238E27FC236}">
                  <a16:creationId xmlns:a16="http://schemas.microsoft.com/office/drawing/2014/main" xmlns="" id="{496BA853-71C2-4B8D-ADF7-1ABB6A59DFC9}"/>
                </a:ext>
              </a:extLst>
            </p:cNvPr>
            <p:cNvSpPr txBox="1">
              <a:spLocks noChangeArrowheads="1"/>
            </p:cNvSpPr>
            <p:nvPr/>
          </p:nvSpPr>
          <p:spPr bwMode="auto">
            <a:xfrm>
              <a:off x="80852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307" name="Text Box 252">
              <a:extLst>
                <a:ext uri="{FF2B5EF4-FFF2-40B4-BE49-F238E27FC236}">
                  <a16:creationId xmlns:a16="http://schemas.microsoft.com/office/drawing/2014/main" xmlns="" id="{87E5DA86-28E5-4514-9350-1DC3E5977A46}"/>
                </a:ext>
              </a:extLst>
            </p:cNvPr>
            <p:cNvSpPr txBox="1">
              <a:spLocks noChangeArrowheads="1"/>
            </p:cNvSpPr>
            <p:nvPr/>
          </p:nvSpPr>
          <p:spPr bwMode="auto">
            <a:xfrm>
              <a:off x="80840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sp>
          <p:nvSpPr>
            <p:cNvPr id="308" name="Text Box 253">
              <a:extLst>
                <a:ext uri="{FF2B5EF4-FFF2-40B4-BE49-F238E27FC236}">
                  <a16:creationId xmlns:a16="http://schemas.microsoft.com/office/drawing/2014/main" xmlns="" id="{E543923E-5775-4576-9BAE-D0BCFEAB343C}"/>
                </a:ext>
              </a:extLst>
            </p:cNvPr>
            <p:cNvSpPr txBox="1">
              <a:spLocks noChangeArrowheads="1"/>
            </p:cNvSpPr>
            <p:nvPr/>
          </p:nvSpPr>
          <p:spPr bwMode="auto">
            <a:xfrm>
              <a:off x="84947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309" name="Text Box 254">
              <a:extLst>
                <a:ext uri="{FF2B5EF4-FFF2-40B4-BE49-F238E27FC236}">
                  <a16:creationId xmlns:a16="http://schemas.microsoft.com/office/drawing/2014/main" xmlns="" id="{B5560F9A-87AD-4E7D-A40B-86A4897C9E16}"/>
                </a:ext>
              </a:extLst>
            </p:cNvPr>
            <p:cNvSpPr txBox="1">
              <a:spLocks noChangeArrowheads="1"/>
            </p:cNvSpPr>
            <p:nvPr/>
          </p:nvSpPr>
          <p:spPr bwMode="auto">
            <a:xfrm>
              <a:off x="86186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310" name="Text Box 255">
              <a:extLst>
                <a:ext uri="{FF2B5EF4-FFF2-40B4-BE49-F238E27FC236}">
                  <a16:creationId xmlns:a16="http://schemas.microsoft.com/office/drawing/2014/main" xmlns="" id="{81B4A833-9552-4700-978E-616CACE4806E}"/>
                </a:ext>
              </a:extLst>
            </p:cNvPr>
            <p:cNvSpPr txBox="1">
              <a:spLocks noChangeArrowheads="1"/>
            </p:cNvSpPr>
            <p:nvPr/>
          </p:nvSpPr>
          <p:spPr bwMode="auto">
            <a:xfrm>
              <a:off x="86174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sp>
          <p:nvSpPr>
            <p:cNvPr id="311" name="Line 258">
              <a:extLst>
                <a:ext uri="{FF2B5EF4-FFF2-40B4-BE49-F238E27FC236}">
                  <a16:creationId xmlns:a16="http://schemas.microsoft.com/office/drawing/2014/main" xmlns="" id="{B2B8E660-53FB-423F-86E8-2568E261672B}"/>
                </a:ext>
              </a:extLst>
            </p:cNvPr>
            <p:cNvSpPr>
              <a:spLocks noChangeShapeType="1"/>
            </p:cNvSpPr>
            <p:nvPr/>
          </p:nvSpPr>
          <p:spPr bwMode="auto">
            <a:xfrm>
              <a:off x="791851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312" name="Text Box 262">
              <a:extLst>
                <a:ext uri="{FF2B5EF4-FFF2-40B4-BE49-F238E27FC236}">
                  <a16:creationId xmlns:a16="http://schemas.microsoft.com/office/drawing/2014/main" xmlns="" id="{760F9BE2-0A97-431A-BF6B-010C12EF7FEE}"/>
                </a:ext>
              </a:extLst>
            </p:cNvPr>
            <p:cNvSpPr txBox="1">
              <a:spLocks noChangeArrowheads="1"/>
            </p:cNvSpPr>
            <p:nvPr/>
          </p:nvSpPr>
          <p:spPr bwMode="auto">
            <a:xfrm>
              <a:off x="797566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313" name="Line 265">
              <a:extLst>
                <a:ext uri="{FF2B5EF4-FFF2-40B4-BE49-F238E27FC236}">
                  <a16:creationId xmlns:a16="http://schemas.microsoft.com/office/drawing/2014/main" xmlns="" id="{480DAC20-E55E-42F5-AB16-94806BB95C64}"/>
                </a:ext>
              </a:extLst>
            </p:cNvPr>
            <p:cNvSpPr>
              <a:spLocks noChangeShapeType="1"/>
            </p:cNvSpPr>
            <p:nvPr/>
          </p:nvSpPr>
          <p:spPr bwMode="auto">
            <a:xfrm>
              <a:off x="847096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314" name="Text Box 266">
              <a:extLst>
                <a:ext uri="{FF2B5EF4-FFF2-40B4-BE49-F238E27FC236}">
                  <a16:creationId xmlns:a16="http://schemas.microsoft.com/office/drawing/2014/main" xmlns="" id="{DA81F7AB-0593-4CE5-A726-9A7B18FDA095}"/>
                </a:ext>
              </a:extLst>
            </p:cNvPr>
            <p:cNvSpPr txBox="1">
              <a:spLocks noChangeArrowheads="1"/>
            </p:cNvSpPr>
            <p:nvPr/>
          </p:nvSpPr>
          <p:spPr bwMode="auto">
            <a:xfrm>
              <a:off x="852811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315" name="Line 267">
              <a:extLst>
                <a:ext uri="{FF2B5EF4-FFF2-40B4-BE49-F238E27FC236}">
                  <a16:creationId xmlns:a16="http://schemas.microsoft.com/office/drawing/2014/main" xmlns="" id="{E21423BB-3FE9-4DF3-BEA0-CE017E4CC7DA}"/>
                </a:ext>
              </a:extLst>
            </p:cNvPr>
            <p:cNvSpPr>
              <a:spLocks noChangeShapeType="1"/>
            </p:cNvSpPr>
            <p:nvPr/>
          </p:nvSpPr>
          <p:spPr bwMode="auto">
            <a:xfrm>
              <a:off x="8289989" y="3386417"/>
              <a:ext cx="107950" cy="0"/>
            </a:xfrm>
            <a:prstGeom prst="line">
              <a:avLst/>
            </a:prstGeom>
            <a:noFill/>
            <a:ln w="25400">
              <a:solidFill>
                <a:schemeClr val="tx1"/>
              </a:solidFill>
              <a:round/>
              <a:headEnd/>
              <a:tailEnd/>
            </a:ln>
            <a:effectLst/>
          </p:spPr>
          <p:txBody>
            <a:bodyPr wrap="none" anchor="ctr"/>
            <a:lstStyle/>
            <a:p>
              <a:endParaRPr lang="es-MX"/>
            </a:p>
          </p:txBody>
        </p:sp>
        <p:sp>
          <p:nvSpPr>
            <p:cNvPr id="316" name="AutoShape 268">
              <a:extLst>
                <a:ext uri="{FF2B5EF4-FFF2-40B4-BE49-F238E27FC236}">
                  <a16:creationId xmlns:a16="http://schemas.microsoft.com/office/drawing/2014/main" xmlns="" id="{D7D80E05-D3E7-4CBB-9C71-C041C95BCA7A}"/>
                </a:ext>
              </a:extLst>
            </p:cNvPr>
            <p:cNvSpPr>
              <a:spLocks noChangeArrowheads="1"/>
            </p:cNvSpPr>
            <p:nvPr/>
          </p:nvSpPr>
          <p:spPr bwMode="auto">
            <a:xfrm>
              <a:off x="7866126" y="3107017"/>
              <a:ext cx="962025" cy="571500"/>
            </a:xfrm>
            <a:prstGeom prst="bracketPair">
              <a:avLst>
                <a:gd name="adj" fmla="val 16667"/>
              </a:avLst>
            </a:prstGeom>
            <a:noFill/>
            <a:ln w="25400">
              <a:solidFill>
                <a:schemeClr val="tx1"/>
              </a:solidFill>
              <a:round/>
              <a:headEnd/>
              <a:tailEnd/>
            </a:ln>
            <a:effectLst/>
          </p:spPr>
          <p:txBody>
            <a:bodyPr wrap="none" anchor="ctr"/>
            <a:lstStyle/>
            <a:p>
              <a:endParaRPr lang="es-MX"/>
            </a:p>
          </p:txBody>
        </p:sp>
        <p:sp>
          <p:nvSpPr>
            <p:cNvPr id="317" name="Line 243">
              <a:extLst>
                <a:ext uri="{FF2B5EF4-FFF2-40B4-BE49-F238E27FC236}">
                  <a16:creationId xmlns:a16="http://schemas.microsoft.com/office/drawing/2014/main" xmlns="" id="{3B342E7F-9FB0-4FC3-B3A1-A09ED607BCFE}"/>
                </a:ext>
              </a:extLst>
            </p:cNvPr>
            <p:cNvSpPr>
              <a:spLocks noChangeShapeType="1"/>
            </p:cNvSpPr>
            <p:nvPr/>
          </p:nvSpPr>
          <p:spPr bwMode="auto">
            <a:xfrm>
              <a:off x="6020760" y="3389412"/>
              <a:ext cx="288690" cy="0"/>
            </a:xfrm>
            <a:prstGeom prst="line">
              <a:avLst/>
            </a:prstGeom>
            <a:noFill/>
            <a:ln w="25400">
              <a:solidFill>
                <a:schemeClr val="tx1"/>
              </a:solidFill>
              <a:round/>
              <a:headEnd/>
              <a:tailEnd/>
            </a:ln>
            <a:effectLst/>
          </p:spPr>
          <p:txBody>
            <a:bodyPr wrap="none" anchor="ctr"/>
            <a:lstStyle/>
            <a:p>
              <a:endParaRPr lang="es-MX"/>
            </a:p>
          </p:txBody>
        </p:sp>
        <p:sp>
          <p:nvSpPr>
            <p:cNvPr id="318" name="Text Box 245">
              <a:extLst>
                <a:ext uri="{FF2B5EF4-FFF2-40B4-BE49-F238E27FC236}">
                  <a16:creationId xmlns:a16="http://schemas.microsoft.com/office/drawing/2014/main" xmlns="" id="{CB8F7FDF-B9AF-4161-B08D-7706B444BB36}"/>
                </a:ext>
              </a:extLst>
            </p:cNvPr>
            <p:cNvSpPr txBox="1">
              <a:spLocks noChangeArrowheads="1"/>
            </p:cNvSpPr>
            <p:nvPr/>
          </p:nvSpPr>
          <p:spPr bwMode="auto">
            <a:xfrm>
              <a:off x="6022338" y="3141762"/>
              <a:ext cx="310775"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1</a:t>
              </a:r>
              <a:endParaRPr lang="es-ES" sz="1400" b="1" baseline="30000" dirty="0">
                <a:latin typeface="Arial" charset="0"/>
              </a:endParaRPr>
            </a:p>
          </p:txBody>
        </p:sp>
        <p:sp>
          <p:nvSpPr>
            <p:cNvPr id="319" name="Text Box 246">
              <a:extLst>
                <a:ext uri="{FF2B5EF4-FFF2-40B4-BE49-F238E27FC236}">
                  <a16:creationId xmlns:a16="http://schemas.microsoft.com/office/drawing/2014/main" xmlns="" id="{D6A9B847-8D37-49AF-896D-9C8F22D7070F}"/>
                </a:ext>
              </a:extLst>
            </p:cNvPr>
            <p:cNvSpPr txBox="1">
              <a:spLocks noChangeArrowheads="1"/>
            </p:cNvSpPr>
            <p:nvPr/>
          </p:nvSpPr>
          <p:spPr bwMode="auto">
            <a:xfrm>
              <a:off x="6115412" y="3405287"/>
              <a:ext cx="135668" cy="236538"/>
            </a:xfrm>
            <a:prstGeom prst="rect">
              <a:avLst/>
            </a:prstGeom>
            <a:noFill/>
            <a:ln w="9525">
              <a:noFill/>
              <a:miter lim="800000"/>
              <a:headEnd/>
              <a:tailEnd/>
            </a:ln>
            <a:effectLst/>
          </p:spPr>
          <p:txBody>
            <a:bodyPr wrap="none" lIns="18000" tIns="10800" rIns="18000" bIns="10800">
              <a:spAutoFit/>
            </a:bodyPr>
            <a:lstStyle/>
            <a:p>
              <a:r>
                <a:rPr lang="es-ES" sz="1400" b="1" dirty="0">
                  <a:latin typeface="Symbol" pitchFamily="18" charset="2"/>
                </a:rPr>
                <a:t>l</a:t>
              </a:r>
              <a:endParaRPr lang="es-ES" sz="1400" b="1" baseline="30000" dirty="0">
                <a:latin typeface="Symbol" pitchFamily="18" charset="2"/>
              </a:endParaRPr>
            </a:p>
          </p:txBody>
        </p:sp>
        <p:sp>
          <p:nvSpPr>
            <p:cNvPr id="320" name="431 Rectángulo">
              <a:extLst>
                <a:ext uri="{FF2B5EF4-FFF2-40B4-BE49-F238E27FC236}">
                  <a16:creationId xmlns:a16="http://schemas.microsoft.com/office/drawing/2014/main" xmlns="" id="{88EB8443-F01C-4847-B697-36D2B91EF30A}"/>
                </a:ext>
              </a:extLst>
            </p:cNvPr>
            <p:cNvSpPr/>
            <p:nvPr/>
          </p:nvSpPr>
          <p:spPr>
            <a:xfrm>
              <a:off x="6275512" y="3255190"/>
              <a:ext cx="288862" cy="307777"/>
            </a:xfrm>
            <a:prstGeom prst="rect">
              <a:avLst/>
            </a:prstGeom>
          </p:spPr>
          <p:txBody>
            <a:bodyPr wrap="none">
              <a:spAutoFit/>
            </a:bodyPr>
            <a:lstStyle/>
            <a:p>
              <a:r>
                <a:rPr lang="es-ES" sz="1400" b="1" dirty="0">
                  <a:solidFill>
                    <a:srgbClr val="000000"/>
                  </a:solidFill>
                  <a:latin typeface="Arial" charset="0"/>
                </a:rPr>
                <a:t>=</a:t>
              </a:r>
              <a:endParaRPr lang="es-MX" dirty="0"/>
            </a:p>
          </p:txBody>
        </p:sp>
      </p:grpSp>
      <p:grpSp>
        <p:nvGrpSpPr>
          <p:cNvPr id="321" name="457 Grupo">
            <a:extLst>
              <a:ext uri="{FF2B5EF4-FFF2-40B4-BE49-F238E27FC236}">
                <a16:creationId xmlns:a16="http://schemas.microsoft.com/office/drawing/2014/main" xmlns="" id="{2104039E-FBC4-4A9E-93AC-AA51CE529102}"/>
              </a:ext>
            </a:extLst>
          </p:cNvPr>
          <p:cNvGrpSpPr/>
          <p:nvPr/>
        </p:nvGrpSpPr>
        <p:grpSpPr>
          <a:xfrm>
            <a:off x="6065208" y="5453342"/>
            <a:ext cx="1620777" cy="523005"/>
            <a:chOff x="6189787" y="5424767"/>
            <a:chExt cx="1620777" cy="523005"/>
          </a:xfrm>
        </p:grpSpPr>
        <p:sp>
          <p:nvSpPr>
            <p:cNvPr id="322" name="Line 243">
              <a:extLst>
                <a:ext uri="{FF2B5EF4-FFF2-40B4-BE49-F238E27FC236}">
                  <a16:creationId xmlns:a16="http://schemas.microsoft.com/office/drawing/2014/main" xmlns="" id="{3E93E15E-186F-43DB-B50D-41405A616067}"/>
                </a:ext>
              </a:extLst>
            </p:cNvPr>
            <p:cNvSpPr>
              <a:spLocks noChangeShapeType="1"/>
            </p:cNvSpPr>
            <p:nvPr/>
          </p:nvSpPr>
          <p:spPr bwMode="auto">
            <a:xfrm>
              <a:off x="6626289" y="5686705"/>
              <a:ext cx="1080000" cy="0"/>
            </a:xfrm>
            <a:prstGeom prst="line">
              <a:avLst/>
            </a:prstGeom>
            <a:noFill/>
            <a:ln w="25400">
              <a:solidFill>
                <a:schemeClr val="tx1"/>
              </a:solidFill>
              <a:round/>
              <a:headEnd/>
              <a:tailEnd/>
            </a:ln>
            <a:effectLst/>
          </p:spPr>
          <p:txBody>
            <a:bodyPr wrap="none" anchor="ctr"/>
            <a:lstStyle/>
            <a:p>
              <a:endParaRPr lang="es-MX"/>
            </a:p>
          </p:txBody>
        </p:sp>
        <p:sp>
          <p:nvSpPr>
            <p:cNvPr id="323" name="Text Box 245">
              <a:extLst>
                <a:ext uri="{FF2B5EF4-FFF2-40B4-BE49-F238E27FC236}">
                  <a16:creationId xmlns:a16="http://schemas.microsoft.com/office/drawing/2014/main" xmlns="" id="{3B410F53-CEC0-4C63-93D1-515B902F92BB}"/>
                </a:ext>
              </a:extLst>
            </p:cNvPr>
            <p:cNvSpPr txBox="1">
              <a:spLocks noChangeArrowheads="1"/>
            </p:cNvSpPr>
            <p:nvPr/>
          </p:nvSpPr>
          <p:spPr bwMode="auto">
            <a:xfrm>
              <a:off x="6575489" y="5424767"/>
              <a:ext cx="1235075" cy="237255"/>
            </a:xfrm>
            <a:prstGeom prst="rect">
              <a:avLst/>
            </a:prstGeom>
            <a:noFill/>
            <a:ln w="9525">
              <a:noFill/>
              <a:miter lim="800000"/>
              <a:headEnd/>
              <a:tailEnd/>
            </a:ln>
            <a:effectLst/>
          </p:spPr>
          <p:txBody>
            <a:bodyPr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324" name="Text Box 246">
              <a:extLst>
                <a:ext uri="{FF2B5EF4-FFF2-40B4-BE49-F238E27FC236}">
                  <a16:creationId xmlns:a16="http://schemas.microsoft.com/office/drawing/2014/main" xmlns="" id="{9257204F-EF30-442E-868A-F3C9E4031CE3}"/>
                </a:ext>
              </a:extLst>
            </p:cNvPr>
            <p:cNvSpPr txBox="1">
              <a:spLocks noChangeArrowheads="1"/>
            </p:cNvSpPr>
            <p:nvPr/>
          </p:nvSpPr>
          <p:spPr bwMode="auto">
            <a:xfrm>
              <a:off x="7005701" y="5710517"/>
              <a:ext cx="312068" cy="237255"/>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h</a:t>
              </a:r>
              <a:r>
                <a:rPr lang="es-ES" sz="1400" b="1" baseline="30000" dirty="0">
                  <a:latin typeface="Arial" charset="0"/>
                </a:rPr>
                <a:t>3</a:t>
              </a:r>
              <a:r>
                <a:rPr lang="es-ES" sz="1400" b="1" dirty="0">
                  <a:latin typeface="Arial" charset="0"/>
                </a:rPr>
                <a:t>c</a:t>
              </a:r>
              <a:endParaRPr lang="es-ES" sz="1400" b="1" baseline="30000" dirty="0">
                <a:latin typeface="Arial" charset="0"/>
              </a:endParaRPr>
            </a:p>
          </p:txBody>
        </p:sp>
        <p:sp>
          <p:nvSpPr>
            <p:cNvPr id="325" name="456 Rectángulo">
              <a:extLst>
                <a:ext uri="{FF2B5EF4-FFF2-40B4-BE49-F238E27FC236}">
                  <a16:creationId xmlns:a16="http://schemas.microsoft.com/office/drawing/2014/main" xmlns="" id="{33EA1D85-0B14-4A87-A02B-EB7D3EC5350C}"/>
                </a:ext>
              </a:extLst>
            </p:cNvPr>
            <p:cNvSpPr/>
            <p:nvPr/>
          </p:nvSpPr>
          <p:spPr>
            <a:xfrm>
              <a:off x="6189787" y="5531665"/>
              <a:ext cx="505267" cy="307777"/>
            </a:xfrm>
            <a:prstGeom prst="rect">
              <a:avLst/>
            </a:prstGeom>
          </p:spPr>
          <p:txBody>
            <a:bodyPr wrap="none">
              <a:spAutoFit/>
            </a:bodyPr>
            <a:lstStyle/>
            <a:p>
              <a:r>
                <a:rPr lang="es-ES" sz="1400" b="1" dirty="0">
                  <a:solidFill>
                    <a:srgbClr val="000000"/>
                  </a:solidFill>
                  <a:latin typeface="Arial" charset="0"/>
                </a:rPr>
                <a:t>R</a:t>
              </a:r>
              <a:r>
                <a:rPr lang="es-ES" sz="1400" b="1" baseline="-25000" dirty="0">
                  <a:solidFill>
                    <a:srgbClr val="000000"/>
                  </a:solidFill>
                  <a:latin typeface="Arial" charset="0"/>
                </a:rPr>
                <a:t>H</a:t>
              </a:r>
              <a:r>
                <a:rPr lang="es-ES" sz="1400" b="1" dirty="0">
                  <a:solidFill>
                    <a:srgbClr val="000000"/>
                  </a:solidFill>
                  <a:latin typeface="Arial" charset="0"/>
                </a:rPr>
                <a:t>=</a:t>
              </a:r>
              <a:endParaRPr lang="es-MX" dirty="0"/>
            </a:p>
          </p:txBody>
        </p:sp>
      </p:grpSp>
      <p:grpSp>
        <p:nvGrpSpPr>
          <p:cNvPr id="326" name="1 Grupo">
            <a:extLst>
              <a:ext uri="{FF2B5EF4-FFF2-40B4-BE49-F238E27FC236}">
                <a16:creationId xmlns:a16="http://schemas.microsoft.com/office/drawing/2014/main" xmlns="" id="{5F445F6C-FC02-434C-B7E8-4D3B922D7CF6}"/>
              </a:ext>
            </a:extLst>
          </p:cNvPr>
          <p:cNvGrpSpPr/>
          <p:nvPr/>
        </p:nvGrpSpPr>
        <p:grpSpPr>
          <a:xfrm>
            <a:off x="5715551" y="4678642"/>
            <a:ext cx="2350600" cy="601635"/>
            <a:chOff x="5715551" y="4678642"/>
            <a:chExt cx="2350600" cy="601635"/>
          </a:xfrm>
        </p:grpSpPr>
        <p:grpSp>
          <p:nvGrpSpPr>
            <p:cNvPr id="327" name="452 Grupo">
              <a:extLst>
                <a:ext uri="{FF2B5EF4-FFF2-40B4-BE49-F238E27FC236}">
                  <a16:creationId xmlns:a16="http://schemas.microsoft.com/office/drawing/2014/main" xmlns="" id="{B875998A-CB44-4E59-A89D-C43E85CCD097}"/>
                </a:ext>
              </a:extLst>
            </p:cNvPr>
            <p:cNvGrpSpPr/>
            <p:nvPr/>
          </p:nvGrpSpPr>
          <p:grpSpPr>
            <a:xfrm>
              <a:off x="6020760" y="4678642"/>
              <a:ext cx="2045391" cy="601635"/>
              <a:chOff x="6020760" y="4678642"/>
              <a:chExt cx="2045391" cy="601635"/>
            </a:xfrm>
          </p:grpSpPr>
          <p:sp>
            <p:nvSpPr>
              <p:cNvPr id="329" name="Text Box 245">
                <a:extLst>
                  <a:ext uri="{FF2B5EF4-FFF2-40B4-BE49-F238E27FC236}">
                    <a16:creationId xmlns:a16="http://schemas.microsoft.com/office/drawing/2014/main" xmlns="" id="{57E47850-F595-4692-B8DB-1C5686D27452}"/>
                  </a:ext>
                </a:extLst>
              </p:cNvPr>
              <p:cNvSpPr txBox="1">
                <a:spLocks noChangeArrowheads="1"/>
              </p:cNvSpPr>
              <p:nvPr/>
            </p:nvSpPr>
            <p:spPr bwMode="auto">
              <a:xfrm>
                <a:off x="6556440" y="4853267"/>
                <a:ext cx="501586"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R</a:t>
                </a:r>
                <a:r>
                  <a:rPr lang="es-ES" sz="1400" b="1" baseline="-25000" dirty="0">
                    <a:latin typeface="Arial" charset="0"/>
                  </a:rPr>
                  <a:t>H</a:t>
                </a:r>
                <a:r>
                  <a:rPr lang="es-ES" sz="1400" b="1" dirty="0">
                    <a:latin typeface="Arial" charset="0"/>
                  </a:rPr>
                  <a:t>·Z</a:t>
                </a:r>
                <a:r>
                  <a:rPr lang="es-ES" sz="1400" b="1" baseline="30000" dirty="0">
                    <a:latin typeface="Arial" charset="0"/>
                  </a:rPr>
                  <a:t>2</a:t>
                </a:r>
              </a:p>
            </p:txBody>
          </p:sp>
          <p:sp>
            <p:nvSpPr>
              <p:cNvPr id="330" name="Text Box 250">
                <a:extLst>
                  <a:ext uri="{FF2B5EF4-FFF2-40B4-BE49-F238E27FC236}">
                    <a16:creationId xmlns:a16="http://schemas.microsoft.com/office/drawing/2014/main" xmlns="" id="{983554CE-19EF-4D02-9A9D-BBCCDC787A8D}"/>
                  </a:ext>
                </a:extLst>
              </p:cNvPr>
              <p:cNvSpPr txBox="1">
                <a:spLocks noChangeArrowheads="1"/>
              </p:cNvSpPr>
              <p:nvPr/>
            </p:nvSpPr>
            <p:spPr bwMode="auto">
              <a:xfrm>
                <a:off x="7199376" y="4986617"/>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331" name="Text Box 251">
                <a:extLst>
                  <a:ext uri="{FF2B5EF4-FFF2-40B4-BE49-F238E27FC236}">
                    <a16:creationId xmlns:a16="http://schemas.microsoft.com/office/drawing/2014/main" xmlns="" id="{4C0EAA47-AFFD-4439-9F47-1F9DDDE2625F}"/>
                  </a:ext>
                </a:extLst>
              </p:cNvPr>
              <p:cNvSpPr txBox="1">
                <a:spLocks noChangeArrowheads="1"/>
              </p:cNvSpPr>
              <p:nvPr/>
            </p:nvSpPr>
            <p:spPr bwMode="auto">
              <a:xfrm>
                <a:off x="7323201" y="4967567"/>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332" name="Text Box 252">
                <a:extLst>
                  <a:ext uri="{FF2B5EF4-FFF2-40B4-BE49-F238E27FC236}">
                    <a16:creationId xmlns:a16="http://schemas.microsoft.com/office/drawing/2014/main" xmlns="" id="{7549465C-3A2D-455A-AFB8-E44CD122D4CA}"/>
                  </a:ext>
                </a:extLst>
              </p:cNvPr>
              <p:cNvSpPr txBox="1">
                <a:spLocks noChangeArrowheads="1"/>
              </p:cNvSpPr>
              <p:nvPr/>
            </p:nvSpPr>
            <p:spPr bwMode="auto">
              <a:xfrm>
                <a:off x="7322085" y="5119967"/>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sp>
            <p:nvSpPr>
              <p:cNvPr id="333" name="Text Box 253">
                <a:extLst>
                  <a:ext uri="{FF2B5EF4-FFF2-40B4-BE49-F238E27FC236}">
                    <a16:creationId xmlns:a16="http://schemas.microsoft.com/office/drawing/2014/main" xmlns="" id="{EB2697F2-F253-4506-87D3-48AA64705881}"/>
                  </a:ext>
                </a:extLst>
              </p:cNvPr>
              <p:cNvSpPr txBox="1">
                <a:spLocks noChangeArrowheads="1"/>
              </p:cNvSpPr>
              <p:nvPr/>
            </p:nvSpPr>
            <p:spPr bwMode="auto">
              <a:xfrm>
                <a:off x="7732776" y="4986617"/>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334" name="Text Box 254">
                <a:extLst>
                  <a:ext uri="{FF2B5EF4-FFF2-40B4-BE49-F238E27FC236}">
                    <a16:creationId xmlns:a16="http://schemas.microsoft.com/office/drawing/2014/main" xmlns="" id="{B3BC3E3E-0ABD-4ECD-8A97-97D782909D4E}"/>
                  </a:ext>
                </a:extLst>
              </p:cNvPr>
              <p:cNvSpPr txBox="1">
                <a:spLocks noChangeArrowheads="1"/>
              </p:cNvSpPr>
              <p:nvPr/>
            </p:nvSpPr>
            <p:spPr bwMode="auto">
              <a:xfrm>
                <a:off x="7856601" y="4967567"/>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335" name="Text Box 255">
                <a:extLst>
                  <a:ext uri="{FF2B5EF4-FFF2-40B4-BE49-F238E27FC236}">
                    <a16:creationId xmlns:a16="http://schemas.microsoft.com/office/drawing/2014/main" xmlns="" id="{D35EDF5E-3D60-4D2F-A563-7BE7F9731489}"/>
                  </a:ext>
                </a:extLst>
              </p:cNvPr>
              <p:cNvSpPr txBox="1">
                <a:spLocks noChangeArrowheads="1"/>
              </p:cNvSpPr>
              <p:nvPr/>
            </p:nvSpPr>
            <p:spPr bwMode="auto">
              <a:xfrm>
                <a:off x="7855484" y="5119967"/>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sp>
            <p:nvSpPr>
              <p:cNvPr id="336" name="Line 258">
                <a:extLst>
                  <a:ext uri="{FF2B5EF4-FFF2-40B4-BE49-F238E27FC236}">
                    <a16:creationId xmlns:a16="http://schemas.microsoft.com/office/drawing/2014/main" xmlns="" id="{BCE143D0-B182-4B67-AD79-20A2690CCF52}"/>
                  </a:ext>
                </a:extLst>
              </p:cNvPr>
              <p:cNvSpPr>
                <a:spLocks noChangeShapeType="1"/>
              </p:cNvSpPr>
              <p:nvPr/>
            </p:nvSpPr>
            <p:spPr bwMode="auto">
              <a:xfrm>
                <a:off x="7156514" y="4959630"/>
                <a:ext cx="284163" cy="0"/>
              </a:xfrm>
              <a:prstGeom prst="line">
                <a:avLst/>
              </a:prstGeom>
              <a:noFill/>
              <a:ln w="25400">
                <a:solidFill>
                  <a:schemeClr val="tx1"/>
                </a:solidFill>
                <a:round/>
                <a:headEnd/>
                <a:tailEnd/>
              </a:ln>
              <a:effectLst/>
            </p:spPr>
            <p:txBody>
              <a:bodyPr wrap="none" anchor="ctr"/>
              <a:lstStyle/>
              <a:p>
                <a:endParaRPr lang="es-MX"/>
              </a:p>
            </p:txBody>
          </p:sp>
          <p:sp>
            <p:nvSpPr>
              <p:cNvPr id="337" name="Text Box 262">
                <a:extLst>
                  <a:ext uri="{FF2B5EF4-FFF2-40B4-BE49-F238E27FC236}">
                    <a16:creationId xmlns:a16="http://schemas.microsoft.com/office/drawing/2014/main" xmlns="" id="{1B63D744-F335-4839-A934-DF09D9E3D6A5}"/>
                  </a:ext>
                </a:extLst>
              </p:cNvPr>
              <p:cNvSpPr txBox="1">
                <a:spLocks noChangeArrowheads="1"/>
              </p:cNvSpPr>
              <p:nvPr/>
            </p:nvSpPr>
            <p:spPr bwMode="auto">
              <a:xfrm>
                <a:off x="7213664" y="4700867"/>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338" name="Line 265">
                <a:extLst>
                  <a:ext uri="{FF2B5EF4-FFF2-40B4-BE49-F238E27FC236}">
                    <a16:creationId xmlns:a16="http://schemas.microsoft.com/office/drawing/2014/main" xmlns="" id="{9578E875-8F4F-4A36-B2B1-5C2822123B4A}"/>
                  </a:ext>
                </a:extLst>
              </p:cNvPr>
              <p:cNvSpPr>
                <a:spLocks noChangeShapeType="1"/>
              </p:cNvSpPr>
              <p:nvPr/>
            </p:nvSpPr>
            <p:spPr bwMode="auto">
              <a:xfrm>
                <a:off x="7708964" y="4959630"/>
                <a:ext cx="284163" cy="0"/>
              </a:xfrm>
              <a:prstGeom prst="line">
                <a:avLst/>
              </a:prstGeom>
              <a:noFill/>
              <a:ln w="25400">
                <a:solidFill>
                  <a:schemeClr val="tx1"/>
                </a:solidFill>
                <a:round/>
                <a:headEnd/>
                <a:tailEnd/>
              </a:ln>
              <a:effectLst/>
            </p:spPr>
            <p:txBody>
              <a:bodyPr wrap="none" anchor="ctr"/>
              <a:lstStyle/>
              <a:p>
                <a:endParaRPr lang="es-MX"/>
              </a:p>
            </p:txBody>
          </p:sp>
          <p:sp>
            <p:nvSpPr>
              <p:cNvPr id="339" name="Text Box 266">
                <a:extLst>
                  <a:ext uri="{FF2B5EF4-FFF2-40B4-BE49-F238E27FC236}">
                    <a16:creationId xmlns:a16="http://schemas.microsoft.com/office/drawing/2014/main" xmlns="" id="{E71A5B18-15B1-46CC-947B-BD26B7B550F6}"/>
                  </a:ext>
                </a:extLst>
              </p:cNvPr>
              <p:cNvSpPr txBox="1">
                <a:spLocks noChangeArrowheads="1"/>
              </p:cNvSpPr>
              <p:nvPr/>
            </p:nvSpPr>
            <p:spPr bwMode="auto">
              <a:xfrm>
                <a:off x="7766114" y="4700867"/>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340" name="Line 267">
                <a:extLst>
                  <a:ext uri="{FF2B5EF4-FFF2-40B4-BE49-F238E27FC236}">
                    <a16:creationId xmlns:a16="http://schemas.microsoft.com/office/drawing/2014/main" xmlns="" id="{B2D3FF11-B1BE-4D0F-A637-AF1ADD05FA44}"/>
                  </a:ext>
                </a:extLst>
              </p:cNvPr>
              <p:cNvSpPr>
                <a:spLocks noChangeShapeType="1"/>
              </p:cNvSpPr>
              <p:nvPr/>
            </p:nvSpPr>
            <p:spPr bwMode="auto">
              <a:xfrm>
                <a:off x="7527989" y="4958042"/>
                <a:ext cx="107950" cy="0"/>
              </a:xfrm>
              <a:prstGeom prst="line">
                <a:avLst/>
              </a:prstGeom>
              <a:noFill/>
              <a:ln w="25400">
                <a:solidFill>
                  <a:schemeClr val="tx1"/>
                </a:solidFill>
                <a:round/>
                <a:headEnd/>
                <a:tailEnd/>
              </a:ln>
              <a:effectLst/>
            </p:spPr>
            <p:txBody>
              <a:bodyPr wrap="none" anchor="ctr"/>
              <a:lstStyle/>
              <a:p>
                <a:endParaRPr lang="es-MX"/>
              </a:p>
            </p:txBody>
          </p:sp>
          <p:sp>
            <p:nvSpPr>
              <p:cNvPr id="341" name="AutoShape 268">
                <a:extLst>
                  <a:ext uri="{FF2B5EF4-FFF2-40B4-BE49-F238E27FC236}">
                    <a16:creationId xmlns:a16="http://schemas.microsoft.com/office/drawing/2014/main" xmlns="" id="{D36AD3FF-19BC-42FB-8CE5-091AE776EB60}"/>
                  </a:ext>
                </a:extLst>
              </p:cNvPr>
              <p:cNvSpPr>
                <a:spLocks noChangeArrowheads="1"/>
              </p:cNvSpPr>
              <p:nvPr/>
            </p:nvSpPr>
            <p:spPr bwMode="auto">
              <a:xfrm>
                <a:off x="7104126" y="4678642"/>
                <a:ext cx="962025" cy="571500"/>
              </a:xfrm>
              <a:prstGeom prst="bracketPair">
                <a:avLst>
                  <a:gd name="adj" fmla="val 16667"/>
                </a:avLst>
              </a:prstGeom>
              <a:noFill/>
              <a:ln w="25400">
                <a:solidFill>
                  <a:schemeClr val="tx1"/>
                </a:solidFill>
                <a:round/>
                <a:headEnd/>
                <a:tailEnd/>
              </a:ln>
              <a:effectLst/>
            </p:spPr>
            <p:txBody>
              <a:bodyPr wrap="none" anchor="ctr"/>
              <a:lstStyle/>
              <a:p>
                <a:endParaRPr lang="es-MX"/>
              </a:p>
            </p:txBody>
          </p:sp>
          <p:sp>
            <p:nvSpPr>
              <p:cNvPr id="342" name="Line 243">
                <a:extLst>
                  <a:ext uri="{FF2B5EF4-FFF2-40B4-BE49-F238E27FC236}">
                    <a16:creationId xmlns:a16="http://schemas.microsoft.com/office/drawing/2014/main" xmlns="" id="{2A548265-D6E3-448B-85FE-8634B05ABBA5}"/>
                  </a:ext>
                </a:extLst>
              </p:cNvPr>
              <p:cNvSpPr>
                <a:spLocks noChangeShapeType="1"/>
              </p:cNvSpPr>
              <p:nvPr/>
            </p:nvSpPr>
            <p:spPr bwMode="auto">
              <a:xfrm>
                <a:off x="6020760" y="4961037"/>
                <a:ext cx="288690" cy="0"/>
              </a:xfrm>
              <a:prstGeom prst="line">
                <a:avLst/>
              </a:prstGeom>
              <a:noFill/>
              <a:ln w="25400">
                <a:solidFill>
                  <a:schemeClr val="tx1"/>
                </a:solidFill>
                <a:round/>
                <a:headEnd/>
                <a:tailEnd/>
              </a:ln>
              <a:effectLst/>
            </p:spPr>
            <p:txBody>
              <a:bodyPr wrap="none" anchor="ctr"/>
              <a:lstStyle/>
              <a:p>
                <a:endParaRPr lang="es-MX"/>
              </a:p>
            </p:txBody>
          </p:sp>
          <p:sp>
            <p:nvSpPr>
              <p:cNvPr id="343" name="Text Box 245">
                <a:extLst>
                  <a:ext uri="{FF2B5EF4-FFF2-40B4-BE49-F238E27FC236}">
                    <a16:creationId xmlns:a16="http://schemas.microsoft.com/office/drawing/2014/main" xmlns="" id="{57A11B19-66C4-4018-801C-F03073C8A4C2}"/>
                  </a:ext>
                </a:extLst>
              </p:cNvPr>
              <p:cNvSpPr txBox="1">
                <a:spLocks noChangeArrowheads="1"/>
              </p:cNvSpPr>
              <p:nvPr/>
            </p:nvSpPr>
            <p:spPr bwMode="auto">
              <a:xfrm>
                <a:off x="6022338" y="4713387"/>
                <a:ext cx="310775"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1</a:t>
                </a:r>
                <a:endParaRPr lang="es-ES" sz="1400" b="1" baseline="30000" dirty="0">
                  <a:latin typeface="Arial" charset="0"/>
                </a:endParaRPr>
              </a:p>
            </p:txBody>
          </p:sp>
          <p:sp>
            <p:nvSpPr>
              <p:cNvPr id="344" name="Text Box 246">
                <a:extLst>
                  <a:ext uri="{FF2B5EF4-FFF2-40B4-BE49-F238E27FC236}">
                    <a16:creationId xmlns:a16="http://schemas.microsoft.com/office/drawing/2014/main" xmlns="" id="{EC065709-9D0D-4F1E-B712-CF4D1EAFFE0F}"/>
                  </a:ext>
                </a:extLst>
              </p:cNvPr>
              <p:cNvSpPr txBox="1">
                <a:spLocks noChangeArrowheads="1"/>
              </p:cNvSpPr>
              <p:nvPr/>
            </p:nvSpPr>
            <p:spPr bwMode="auto">
              <a:xfrm>
                <a:off x="6115412" y="4976912"/>
                <a:ext cx="135668" cy="236538"/>
              </a:xfrm>
              <a:prstGeom prst="rect">
                <a:avLst/>
              </a:prstGeom>
              <a:noFill/>
              <a:ln w="9525">
                <a:noFill/>
                <a:miter lim="800000"/>
                <a:headEnd/>
                <a:tailEnd/>
              </a:ln>
              <a:effectLst/>
            </p:spPr>
            <p:txBody>
              <a:bodyPr wrap="none" lIns="18000" tIns="10800" rIns="18000" bIns="10800">
                <a:spAutoFit/>
              </a:bodyPr>
              <a:lstStyle/>
              <a:p>
                <a:r>
                  <a:rPr lang="es-ES" sz="1400" b="1" dirty="0">
                    <a:latin typeface="Symbol" pitchFamily="18" charset="2"/>
                  </a:rPr>
                  <a:t>l</a:t>
                </a:r>
                <a:endParaRPr lang="es-ES" sz="1400" b="1" baseline="30000" dirty="0">
                  <a:latin typeface="Symbol" pitchFamily="18" charset="2"/>
                </a:endParaRPr>
              </a:p>
            </p:txBody>
          </p:sp>
          <p:sp>
            <p:nvSpPr>
              <p:cNvPr id="345" name="451 Rectángulo">
                <a:extLst>
                  <a:ext uri="{FF2B5EF4-FFF2-40B4-BE49-F238E27FC236}">
                    <a16:creationId xmlns:a16="http://schemas.microsoft.com/office/drawing/2014/main" xmlns="" id="{7F6DF0C3-9C36-42EB-B3C2-9ECA8C9F70E5}"/>
                  </a:ext>
                </a:extLst>
              </p:cNvPr>
              <p:cNvSpPr/>
              <p:nvPr/>
            </p:nvSpPr>
            <p:spPr>
              <a:xfrm>
                <a:off x="6275512" y="4826815"/>
                <a:ext cx="288862" cy="307777"/>
              </a:xfrm>
              <a:prstGeom prst="rect">
                <a:avLst/>
              </a:prstGeom>
            </p:spPr>
            <p:txBody>
              <a:bodyPr wrap="none">
                <a:spAutoFit/>
              </a:bodyPr>
              <a:lstStyle/>
              <a:p>
                <a:r>
                  <a:rPr lang="es-ES" sz="1400" b="1" dirty="0">
                    <a:solidFill>
                      <a:srgbClr val="000000"/>
                    </a:solidFill>
                    <a:latin typeface="Arial" charset="0"/>
                  </a:rPr>
                  <a:t>=</a:t>
                </a:r>
                <a:endParaRPr lang="es-MX" dirty="0"/>
              </a:p>
            </p:txBody>
          </p:sp>
        </p:grpSp>
        <p:sp>
          <p:nvSpPr>
            <p:cNvPr id="328" name="Text Box 187">
              <a:extLst>
                <a:ext uri="{FF2B5EF4-FFF2-40B4-BE49-F238E27FC236}">
                  <a16:creationId xmlns:a16="http://schemas.microsoft.com/office/drawing/2014/main" xmlns="" id="{AB3AC9A8-6A6E-4F76-9587-95D3264C2CF8}"/>
                </a:ext>
              </a:extLst>
            </p:cNvPr>
            <p:cNvSpPr txBox="1">
              <a:spLocks noChangeArrowheads="1"/>
            </p:cNvSpPr>
            <p:nvPr/>
          </p:nvSpPr>
          <p:spPr bwMode="auto">
            <a:xfrm>
              <a:off x="5715551" y="4818063"/>
              <a:ext cx="235124" cy="237255"/>
            </a:xfrm>
            <a:prstGeom prst="rect">
              <a:avLst/>
            </a:prstGeom>
            <a:noFill/>
            <a:ln w="9525">
              <a:noFill/>
              <a:miter lim="800000"/>
              <a:headEnd/>
              <a:tailEnd/>
            </a:ln>
            <a:effectLst/>
          </p:spPr>
          <p:txBody>
            <a:bodyPr wrap="none" lIns="18000" tIns="10800" rIns="18000" bIns="10800">
              <a:spAutoFit/>
            </a:bodyPr>
            <a:lstStyle/>
            <a:p>
              <a:r>
                <a:rPr lang="es-ES" sz="1400" b="1" dirty="0">
                  <a:solidFill>
                    <a:srgbClr val="FF0000"/>
                  </a:solidFill>
                  <a:latin typeface="Arial" charset="0"/>
                </a:rPr>
                <a:t>12</a:t>
              </a:r>
              <a:endParaRPr lang="es-ES" sz="1400" b="1" baseline="30000" dirty="0">
                <a:solidFill>
                  <a:srgbClr val="FF0000"/>
                </a:solidFill>
                <a:latin typeface="Arial" charset="0"/>
              </a:endParaRPr>
            </a:p>
          </p:txBody>
        </p:sp>
      </p:grpSp>
      <p:grpSp>
        <p:nvGrpSpPr>
          <p:cNvPr id="2" name="Grupo 1"/>
          <p:cNvGrpSpPr/>
          <p:nvPr/>
        </p:nvGrpSpPr>
        <p:grpSpPr>
          <a:xfrm>
            <a:off x="800100" y="1301750"/>
            <a:ext cx="1296988" cy="539750"/>
            <a:chOff x="800100" y="1301750"/>
            <a:chExt cx="1296988" cy="539750"/>
          </a:xfrm>
        </p:grpSpPr>
        <p:grpSp>
          <p:nvGrpSpPr>
            <p:cNvPr id="170017" name="Group 33"/>
            <p:cNvGrpSpPr>
              <a:grpSpLocks/>
            </p:cNvGrpSpPr>
            <p:nvPr/>
          </p:nvGrpSpPr>
          <p:grpSpPr bwMode="auto">
            <a:xfrm>
              <a:off x="800100" y="1301750"/>
              <a:ext cx="1296988" cy="539750"/>
              <a:chOff x="256" y="1476"/>
              <a:chExt cx="817" cy="340"/>
            </a:xfrm>
            <a:solidFill>
              <a:srgbClr val="FAFAF0"/>
            </a:solidFill>
          </p:grpSpPr>
          <p:sp>
            <p:nvSpPr>
              <p:cNvPr id="169989" name="Text Box 5"/>
              <p:cNvSpPr txBox="1">
                <a:spLocks noChangeArrowheads="1"/>
              </p:cNvSpPr>
              <p:nvPr/>
            </p:nvSpPr>
            <p:spPr bwMode="auto">
              <a:xfrm>
                <a:off x="256" y="1572"/>
                <a:ext cx="257"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F</a:t>
                </a:r>
                <a:r>
                  <a:rPr lang="es-ES" sz="1400" b="1" baseline="-25000" dirty="0">
                    <a:latin typeface="Arial" charset="0"/>
                  </a:rPr>
                  <a:t>e</a:t>
                </a:r>
                <a:r>
                  <a:rPr lang="es-ES" sz="1400" b="1" dirty="0">
                    <a:latin typeface="Arial" charset="0"/>
                  </a:rPr>
                  <a:t> = </a:t>
                </a:r>
              </a:p>
            </p:txBody>
          </p:sp>
          <p:sp>
            <p:nvSpPr>
              <p:cNvPr id="169990" name="Text Box 6"/>
              <p:cNvSpPr txBox="1">
                <a:spLocks noChangeArrowheads="1"/>
              </p:cNvSpPr>
              <p:nvPr/>
            </p:nvSpPr>
            <p:spPr bwMode="auto">
              <a:xfrm>
                <a:off x="642" y="1476"/>
                <a:ext cx="400"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Q</a:t>
                </a:r>
                <a:r>
                  <a:rPr lang="es-ES" sz="1400" b="1" baseline="-25000" dirty="0">
                    <a:latin typeface="Arial" charset="0"/>
                  </a:rPr>
                  <a:t>1</a:t>
                </a:r>
                <a:r>
                  <a:rPr lang="es-ES" sz="1400" b="1" dirty="0">
                    <a:latin typeface="Arial" charset="0"/>
                  </a:rPr>
                  <a:t>·Q</a:t>
                </a:r>
                <a:r>
                  <a:rPr lang="es-ES" sz="1400" b="1" baseline="-25000" dirty="0">
                    <a:latin typeface="Arial" charset="0"/>
                  </a:rPr>
                  <a:t>2</a:t>
                </a:r>
                <a:r>
                  <a:rPr lang="es-ES" sz="1400" b="1" dirty="0">
                    <a:latin typeface="Arial" charset="0"/>
                  </a:rPr>
                  <a:t>·k</a:t>
                </a:r>
              </a:p>
            </p:txBody>
          </p:sp>
          <p:sp>
            <p:nvSpPr>
              <p:cNvPr id="169991" name="Text Box 7"/>
              <p:cNvSpPr txBox="1">
                <a:spLocks noChangeArrowheads="1"/>
              </p:cNvSpPr>
              <p:nvPr/>
            </p:nvSpPr>
            <p:spPr bwMode="auto">
              <a:xfrm>
                <a:off x="777" y="1668"/>
                <a:ext cx="130" cy="148"/>
              </a:xfrm>
              <a:prstGeom prst="rect">
                <a:avLst/>
              </a:prstGeom>
              <a:grpFill/>
              <a:ln w="9525">
                <a:noFill/>
                <a:miter lim="800000"/>
                <a:headEnd/>
                <a:tailEnd/>
              </a:ln>
              <a:effectLst/>
            </p:spPr>
            <p:txBody>
              <a:bodyPr wrap="none" lIns="18000" tIns="10800" rIns="18000" bIns="10800">
                <a:spAutoFit/>
              </a:bodyPr>
              <a:lstStyle/>
              <a:p>
                <a:r>
                  <a:rPr lang="es-ES" sz="1400" b="1">
                    <a:latin typeface="Arial" charset="0"/>
                  </a:rPr>
                  <a:t>d</a:t>
                </a:r>
                <a:r>
                  <a:rPr lang="es-ES" sz="1400" b="1" baseline="30000">
                    <a:latin typeface="Arial" charset="0"/>
                  </a:rPr>
                  <a:t>2</a:t>
                </a:r>
              </a:p>
            </p:txBody>
          </p:sp>
          <p:sp>
            <p:nvSpPr>
              <p:cNvPr id="169992" name="Line 8"/>
              <p:cNvSpPr>
                <a:spLocks noChangeShapeType="1"/>
              </p:cNvSpPr>
              <p:nvPr/>
            </p:nvSpPr>
            <p:spPr bwMode="auto">
              <a:xfrm>
                <a:off x="612" y="1653"/>
                <a:ext cx="461" cy="0"/>
              </a:xfrm>
              <a:prstGeom prst="line">
                <a:avLst/>
              </a:prstGeom>
              <a:grpFill/>
              <a:ln w="25400">
                <a:solidFill>
                  <a:schemeClr val="tx1"/>
                </a:solidFill>
                <a:round/>
                <a:headEnd/>
                <a:tailEnd/>
              </a:ln>
              <a:effectLst/>
            </p:spPr>
            <p:txBody>
              <a:bodyPr wrap="none" anchor="ctr"/>
              <a:lstStyle/>
              <a:p>
                <a:endParaRPr lang="es-MX"/>
              </a:p>
            </p:txBody>
          </p:sp>
          <p:sp>
            <p:nvSpPr>
              <p:cNvPr id="170016" name="Line 32"/>
              <p:cNvSpPr>
                <a:spLocks noChangeShapeType="1"/>
              </p:cNvSpPr>
              <p:nvPr/>
            </p:nvSpPr>
            <p:spPr bwMode="auto">
              <a:xfrm>
                <a:off x="504" y="1653"/>
                <a:ext cx="77" cy="0"/>
              </a:xfrm>
              <a:prstGeom prst="line">
                <a:avLst/>
              </a:prstGeom>
              <a:grpFill/>
              <a:ln w="25400">
                <a:noFill/>
                <a:round/>
                <a:headEnd/>
                <a:tailEnd/>
              </a:ln>
              <a:effectLst/>
            </p:spPr>
            <p:txBody>
              <a:bodyPr wrap="none" anchor="ctr"/>
              <a:lstStyle/>
              <a:p>
                <a:endParaRPr lang="es-MX"/>
              </a:p>
            </p:txBody>
          </p:sp>
        </p:grpSp>
        <p:sp>
          <p:nvSpPr>
            <p:cNvPr id="211" name="Text Box 41"/>
            <p:cNvSpPr txBox="1">
              <a:spLocks noChangeArrowheads="1"/>
            </p:cNvSpPr>
            <p:nvPr/>
          </p:nvSpPr>
          <p:spPr bwMode="auto">
            <a:xfrm>
              <a:off x="1188321" y="1345415"/>
              <a:ext cx="147638" cy="266700"/>
            </a:xfrm>
            <a:prstGeom prst="rect">
              <a:avLst/>
            </a:prstGeom>
            <a:noFill/>
            <a:ln w="9525">
              <a:noFill/>
              <a:miter lim="800000"/>
              <a:headEnd/>
              <a:tailEnd/>
            </a:ln>
            <a:effectLst/>
          </p:spPr>
          <p:txBody>
            <a:bodyPr wrap="none" lIns="18000" tIns="10800" rIns="18000" bIns="10800">
              <a:spAutoFit/>
            </a:bodyPr>
            <a:lstStyle/>
            <a:p>
              <a:r>
                <a:rPr lang="es-ES" sz="1600" b="1" dirty="0">
                  <a:latin typeface="Arial" charset="0"/>
                </a:rPr>
                <a:t>_</a:t>
              </a:r>
              <a:endParaRPr lang="es-ES" sz="1600" b="1" baseline="30000" dirty="0">
                <a:latin typeface="Arial" charset="0"/>
              </a:endParaRPr>
            </a:p>
          </p:txBody>
        </p:sp>
      </p:grpSp>
    </p:spTree>
    <p:extLst>
      <p:ext uri="{BB962C8B-B14F-4D97-AF65-F5344CB8AC3E}">
        <p14:creationId xmlns:p14="http://schemas.microsoft.com/office/powerpoint/2010/main" val="22151437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9987"/>
                                        </p:tgtEl>
                                        <p:attrNameLst>
                                          <p:attrName>style.visibility</p:attrName>
                                        </p:attrNameLst>
                                      </p:cBhvr>
                                      <p:to>
                                        <p:strVal val="visible"/>
                                      </p:to>
                                    </p:set>
                                    <p:animEffect transition="in" filter="strips(downRight)">
                                      <p:cBhvr>
                                        <p:cTn id="7" dur="500"/>
                                        <p:tgtEl>
                                          <p:spTgt spid="16998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69987"/>
                                        </p:tgtEl>
                                      </p:cBhvr>
                                    </p:animEffect>
                                    <p:set>
                                      <p:cBhvr>
                                        <p:cTn id="12" dur="1" fill="hold">
                                          <p:stCondLst>
                                            <p:cond delay="499"/>
                                          </p:stCondLst>
                                        </p:cTn>
                                        <p:tgtEl>
                                          <p:spTgt spid="169987"/>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70019"/>
                                        </p:tgtEl>
                                        <p:attrNameLst>
                                          <p:attrName>style.visibility</p:attrName>
                                        </p:attrNameLst>
                                      </p:cBhvr>
                                      <p:to>
                                        <p:strVal val="visible"/>
                                      </p:to>
                                    </p:set>
                                    <p:animEffect transition="in" filter="strips(downRight)">
                                      <p:cBhvr>
                                        <p:cTn id="20" dur="500"/>
                                        <p:tgtEl>
                                          <p:spTgt spid="17001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170019"/>
                                        </p:tgtEl>
                                      </p:cBhvr>
                                    </p:animEffect>
                                    <p:set>
                                      <p:cBhvr>
                                        <p:cTn id="25" dur="1" fill="hold">
                                          <p:stCondLst>
                                            <p:cond delay="499"/>
                                          </p:stCondLst>
                                        </p:cTn>
                                        <p:tgtEl>
                                          <p:spTgt spid="170019"/>
                                        </p:tgtEl>
                                        <p:attrNameLst>
                                          <p:attrName>style.visibility</p:attrName>
                                        </p:attrNameLst>
                                      </p:cBhvr>
                                      <p:to>
                                        <p:strVal val="hidden"/>
                                      </p:to>
                                    </p:set>
                                  </p:childTnLst>
                                </p:cTn>
                              </p:par>
                              <p:par>
                                <p:cTn id="26" presetID="10" presetClass="entr" presetSubtype="0" fill="hold" nodeType="withEffect">
                                  <p:stCondLst>
                                    <p:cond delay="0"/>
                                  </p:stCondLst>
                                  <p:childTnLst>
                                    <p:set>
                                      <p:cBhvr>
                                        <p:cTn id="27" dur="1" fill="hold">
                                          <p:stCondLst>
                                            <p:cond delay="0"/>
                                          </p:stCondLst>
                                        </p:cTn>
                                        <p:tgtEl>
                                          <p:spTgt spid="170027"/>
                                        </p:tgtEl>
                                        <p:attrNameLst>
                                          <p:attrName>style.visibility</p:attrName>
                                        </p:attrNameLst>
                                      </p:cBhvr>
                                      <p:to>
                                        <p:strVal val="visible"/>
                                      </p:to>
                                    </p:set>
                                    <p:animEffect transition="in" filter="fade">
                                      <p:cBhvr>
                                        <p:cTn id="28" dur="500"/>
                                        <p:tgtEl>
                                          <p:spTgt spid="170027"/>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170028"/>
                                        </p:tgtEl>
                                        <p:attrNameLst>
                                          <p:attrName>style.visibility</p:attrName>
                                        </p:attrNameLst>
                                      </p:cBhvr>
                                      <p:to>
                                        <p:strVal val="visible"/>
                                      </p:to>
                                    </p:set>
                                    <p:animEffect transition="in" filter="strips(downRight)">
                                      <p:cBhvr>
                                        <p:cTn id="33" dur="500"/>
                                        <p:tgtEl>
                                          <p:spTgt spid="17002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170028"/>
                                        </p:tgtEl>
                                      </p:cBhvr>
                                    </p:animEffect>
                                    <p:set>
                                      <p:cBhvr>
                                        <p:cTn id="38" dur="1" fill="hold">
                                          <p:stCondLst>
                                            <p:cond delay="499"/>
                                          </p:stCondLst>
                                        </p:cTn>
                                        <p:tgtEl>
                                          <p:spTgt spid="170028"/>
                                        </p:tgtEl>
                                        <p:attrNameLst>
                                          <p:attrName>style.visibility</p:attrName>
                                        </p:attrNameLst>
                                      </p:cBhvr>
                                      <p:to>
                                        <p:strVal val="hidden"/>
                                      </p:to>
                                    </p:set>
                                  </p:childTnLst>
                                </p:cTn>
                              </p:par>
                              <p:par>
                                <p:cTn id="39" presetID="10" presetClass="entr" presetSubtype="0" fill="hold" nodeType="withEffect">
                                  <p:stCondLst>
                                    <p:cond delay="0"/>
                                  </p:stCondLst>
                                  <p:childTnLst>
                                    <p:set>
                                      <p:cBhvr>
                                        <p:cTn id="40" dur="1" fill="hold">
                                          <p:stCondLst>
                                            <p:cond delay="0"/>
                                          </p:stCondLst>
                                        </p:cTn>
                                        <p:tgtEl>
                                          <p:spTgt spid="170030"/>
                                        </p:tgtEl>
                                        <p:attrNameLst>
                                          <p:attrName>style.visibility</p:attrName>
                                        </p:attrNameLst>
                                      </p:cBhvr>
                                      <p:to>
                                        <p:strVal val="visible"/>
                                      </p:to>
                                    </p:set>
                                    <p:animEffect transition="in" filter="fade">
                                      <p:cBhvr>
                                        <p:cTn id="41" dur="500"/>
                                        <p:tgtEl>
                                          <p:spTgt spid="170030"/>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6" fill="hold" grpId="0" nodeType="clickEffect">
                                  <p:stCondLst>
                                    <p:cond delay="0"/>
                                  </p:stCondLst>
                                  <p:childTnLst>
                                    <p:set>
                                      <p:cBhvr>
                                        <p:cTn id="45" dur="1" fill="hold">
                                          <p:stCondLst>
                                            <p:cond delay="0"/>
                                          </p:stCondLst>
                                        </p:cTn>
                                        <p:tgtEl>
                                          <p:spTgt spid="170043"/>
                                        </p:tgtEl>
                                        <p:attrNameLst>
                                          <p:attrName>style.visibility</p:attrName>
                                        </p:attrNameLst>
                                      </p:cBhvr>
                                      <p:to>
                                        <p:strVal val="visible"/>
                                      </p:to>
                                    </p:set>
                                    <p:animEffect transition="in" filter="strips(downRight)">
                                      <p:cBhvr>
                                        <p:cTn id="46" dur="500"/>
                                        <p:tgtEl>
                                          <p:spTgt spid="17004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170043"/>
                                        </p:tgtEl>
                                      </p:cBhvr>
                                    </p:animEffect>
                                    <p:set>
                                      <p:cBhvr>
                                        <p:cTn id="51" dur="1" fill="hold">
                                          <p:stCondLst>
                                            <p:cond delay="499"/>
                                          </p:stCondLst>
                                        </p:cTn>
                                        <p:tgtEl>
                                          <p:spTgt spid="170043"/>
                                        </p:tgtEl>
                                        <p:attrNameLst>
                                          <p:attrName>style.visibility</p:attrName>
                                        </p:attrNameLst>
                                      </p:cBhvr>
                                      <p:to>
                                        <p:strVal val="hidden"/>
                                      </p:to>
                                    </p:set>
                                  </p:childTnLst>
                                </p:cTn>
                              </p:par>
                              <p:par>
                                <p:cTn id="52" presetID="10" presetClass="entr" presetSubtype="0" fill="hold" nodeType="withEffect">
                                  <p:stCondLst>
                                    <p:cond delay="0"/>
                                  </p:stCondLst>
                                  <p:childTnLst>
                                    <p:set>
                                      <p:cBhvr>
                                        <p:cTn id="53" dur="1" fill="hold">
                                          <p:stCondLst>
                                            <p:cond delay="0"/>
                                          </p:stCondLst>
                                        </p:cTn>
                                        <p:tgtEl>
                                          <p:spTgt spid="170052"/>
                                        </p:tgtEl>
                                        <p:attrNameLst>
                                          <p:attrName>style.visibility</p:attrName>
                                        </p:attrNameLst>
                                      </p:cBhvr>
                                      <p:to>
                                        <p:strVal val="visible"/>
                                      </p:to>
                                    </p:set>
                                    <p:animEffect transition="in" filter="fade">
                                      <p:cBhvr>
                                        <p:cTn id="54" dur="500"/>
                                        <p:tgtEl>
                                          <p:spTgt spid="170052"/>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grpId="0" nodeType="clickEffect">
                                  <p:stCondLst>
                                    <p:cond delay="0"/>
                                  </p:stCondLst>
                                  <p:childTnLst>
                                    <p:set>
                                      <p:cBhvr>
                                        <p:cTn id="58" dur="1" fill="hold">
                                          <p:stCondLst>
                                            <p:cond delay="0"/>
                                          </p:stCondLst>
                                        </p:cTn>
                                        <p:tgtEl>
                                          <p:spTgt spid="170055"/>
                                        </p:tgtEl>
                                        <p:attrNameLst>
                                          <p:attrName>style.visibility</p:attrName>
                                        </p:attrNameLst>
                                      </p:cBhvr>
                                      <p:to>
                                        <p:strVal val="visible"/>
                                      </p:to>
                                    </p:set>
                                    <p:animEffect transition="in" filter="strips(downRight)">
                                      <p:cBhvr>
                                        <p:cTn id="59" dur="500"/>
                                        <p:tgtEl>
                                          <p:spTgt spid="170055"/>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170055"/>
                                        </p:tgtEl>
                                      </p:cBhvr>
                                    </p:animEffect>
                                    <p:set>
                                      <p:cBhvr>
                                        <p:cTn id="64" dur="1" fill="hold">
                                          <p:stCondLst>
                                            <p:cond delay="499"/>
                                          </p:stCondLst>
                                        </p:cTn>
                                        <p:tgtEl>
                                          <p:spTgt spid="170055"/>
                                        </p:tgtEl>
                                        <p:attrNameLst>
                                          <p:attrName>style.visibility</p:attrName>
                                        </p:attrNameLst>
                                      </p:cBhvr>
                                      <p:to>
                                        <p:strVal val="hidden"/>
                                      </p:to>
                                    </p:set>
                                  </p:childTnLst>
                                </p:cTn>
                              </p:par>
                              <p:par>
                                <p:cTn id="65" presetID="10" presetClass="entr" presetSubtype="0" fill="hold" nodeType="withEffect">
                                  <p:stCondLst>
                                    <p:cond delay="0"/>
                                  </p:stCondLst>
                                  <p:childTnLst>
                                    <p:set>
                                      <p:cBhvr>
                                        <p:cTn id="66" dur="1" fill="hold">
                                          <p:stCondLst>
                                            <p:cond delay="0"/>
                                          </p:stCondLst>
                                        </p:cTn>
                                        <p:tgtEl>
                                          <p:spTgt spid="170061"/>
                                        </p:tgtEl>
                                        <p:attrNameLst>
                                          <p:attrName>style.visibility</p:attrName>
                                        </p:attrNameLst>
                                      </p:cBhvr>
                                      <p:to>
                                        <p:strVal val="visible"/>
                                      </p:to>
                                    </p:set>
                                    <p:animEffect transition="in" filter="fade">
                                      <p:cBhvr>
                                        <p:cTn id="67" dur="500"/>
                                        <p:tgtEl>
                                          <p:spTgt spid="170061"/>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grpId="0" nodeType="clickEffect">
                                  <p:stCondLst>
                                    <p:cond delay="0"/>
                                  </p:stCondLst>
                                  <p:childTnLst>
                                    <p:set>
                                      <p:cBhvr>
                                        <p:cTn id="71" dur="1" fill="hold">
                                          <p:stCondLst>
                                            <p:cond delay="0"/>
                                          </p:stCondLst>
                                        </p:cTn>
                                        <p:tgtEl>
                                          <p:spTgt spid="170062"/>
                                        </p:tgtEl>
                                        <p:attrNameLst>
                                          <p:attrName>style.visibility</p:attrName>
                                        </p:attrNameLst>
                                      </p:cBhvr>
                                      <p:to>
                                        <p:strVal val="visible"/>
                                      </p:to>
                                    </p:set>
                                    <p:animEffect transition="in" filter="strips(downRight)">
                                      <p:cBhvr>
                                        <p:cTn id="72" dur="500"/>
                                        <p:tgtEl>
                                          <p:spTgt spid="17006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170062"/>
                                        </p:tgtEl>
                                      </p:cBhvr>
                                    </p:animEffect>
                                    <p:set>
                                      <p:cBhvr>
                                        <p:cTn id="77" dur="1" fill="hold">
                                          <p:stCondLst>
                                            <p:cond delay="499"/>
                                          </p:stCondLst>
                                        </p:cTn>
                                        <p:tgtEl>
                                          <p:spTgt spid="170062"/>
                                        </p:tgtEl>
                                        <p:attrNameLst>
                                          <p:attrName>style.visibility</p:attrName>
                                        </p:attrNameLst>
                                      </p:cBhvr>
                                      <p:to>
                                        <p:strVal val="hidden"/>
                                      </p:to>
                                    </p:set>
                                  </p:childTnLst>
                                </p:cTn>
                              </p:par>
                              <p:par>
                                <p:cTn id="78" presetID="10" presetClass="entr" presetSubtype="0" fill="hold" grpId="0" nodeType="withEffect">
                                  <p:stCondLst>
                                    <p:cond delay="0"/>
                                  </p:stCondLst>
                                  <p:childTnLst>
                                    <p:set>
                                      <p:cBhvr>
                                        <p:cTn id="79" dur="1" fill="hold">
                                          <p:stCondLst>
                                            <p:cond delay="0"/>
                                          </p:stCondLst>
                                        </p:cTn>
                                        <p:tgtEl>
                                          <p:spTgt spid="170065"/>
                                        </p:tgtEl>
                                        <p:attrNameLst>
                                          <p:attrName>style.visibility</p:attrName>
                                        </p:attrNameLst>
                                      </p:cBhvr>
                                      <p:to>
                                        <p:strVal val="visible"/>
                                      </p:to>
                                    </p:set>
                                    <p:animEffect transition="in" filter="fade">
                                      <p:cBhvr>
                                        <p:cTn id="80" dur="500"/>
                                        <p:tgtEl>
                                          <p:spTgt spid="170065"/>
                                        </p:tgtEl>
                                      </p:cBhvr>
                                    </p:animEffect>
                                  </p:childTnLst>
                                </p:cTn>
                              </p:par>
                            </p:childTnLst>
                          </p:cTn>
                        </p:par>
                      </p:childTnLst>
                    </p:cTn>
                  </p:par>
                  <p:par>
                    <p:cTn id="81" fill="hold">
                      <p:stCondLst>
                        <p:cond delay="indefinite"/>
                      </p:stCondLst>
                      <p:childTnLst>
                        <p:par>
                          <p:cTn id="82" fill="hold">
                            <p:stCondLst>
                              <p:cond delay="0"/>
                            </p:stCondLst>
                            <p:childTnLst>
                              <p:par>
                                <p:cTn id="83" presetID="18" presetClass="entr" presetSubtype="6" fill="hold" grpId="0" nodeType="clickEffect">
                                  <p:stCondLst>
                                    <p:cond delay="0"/>
                                  </p:stCondLst>
                                  <p:childTnLst>
                                    <p:set>
                                      <p:cBhvr>
                                        <p:cTn id="84" dur="1" fill="hold">
                                          <p:stCondLst>
                                            <p:cond delay="0"/>
                                          </p:stCondLst>
                                        </p:cTn>
                                        <p:tgtEl>
                                          <p:spTgt spid="170066"/>
                                        </p:tgtEl>
                                        <p:attrNameLst>
                                          <p:attrName>style.visibility</p:attrName>
                                        </p:attrNameLst>
                                      </p:cBhvr>
                                      <p:to>
                                        <p:strVal val="visible"/>
                                      </p:to>
                                    </p:set>
                                    <p:animEffect transition="in" filter="strips(downRight)">
                                      <p:cBhvr>
                                        <p:cTn id="85" dur="500"/>
                                        <p:tgtEl>
                                          <p:spTgt spid="170066"/>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500"/>
                                        <p:tgtEl>
                                          <p:spTgt spid="170066"/>
                                        </p:tgtEl>
                                      </p:cBhvr>
                                    </p:animEffect>
                                    <p:set>
                                      <p:cBhvr>
                                        <p:cTn id="90" dur="1" fill="hold">
                                          <p:stCondLst>
                                            <p:cond delay="499"/>
                                          </p:stCondLst>
                                        </p:cTn>
                                        <p:tgtEl>
                                          <p:spTgt spid="170066"/>
                                        </p:tgtEl>
                                        <p:attrNameLst>
                                          <p:attrName>style.visibility</p:attrName>
                                        </p:attrNameLst>
                                      </p:cBhvr>
                                      <p:to>
                                        <p:strVal val="hidden"/>
                                      </p:to>
                                    </p:set>
                                  </p:childTnLst>
                                </p:cTn>
                              </p:par>
                              <p:par>
                                <p:cTn id="91" presetID="10" presetClass="entr" presetSubtype="0" fill="hold" nodeType="withEffect">
                                  <p:stCondLst>
                                    <p:cond delay="0"/>
                                  </p:stCondLst>
                                  <p:childTnLst>
                                    <p:set>
                                      <p:cBhvr>
                                        <p:cTn id="92" dur="1" fill="hold">
                                          <p:stCondLst>
                                            <p:cond delay="0"/>
                                          </p:stCondLst>
                                        </p:cTn>
                                        <p:tgtEl>
                                          <p:spTgt spid="212"/>
                                        </p:tgtEl>
                                        <p:attrNameLst>
                                          <p:attrName>style.visibility</p:attrName>
                                        </p:attrNameLst>
                                      </p:cBhvr>
                                      <p:to>
                                        <p:strVal val="visible"/>
                                      </p:to>
                                    </p:set>
                                    <p:animEffect transition="in" filter="fade">
                                      <p:cBhvr>
                                        <p:cTn id="93" dur="500"/>
                                        <p:tgtEl>
                                          <p:spTgt spid="212"/>
                                        </p:tgtEl>
                                      </p:cBhvr>
                                    </p:animEffect>
                                  </p:childTnLst>
                                </p:cTn>
                              </p:par>
                            </p:childTnLst>
                          </p:cTn>
                        </p:par>
                      </p:childTnLst>
                    </p:cTn>
                  </p:par>
                  <p:par>
                    <p:cTn id="94" fill="hold">
                      <p:stCondLst>
                        <p:cond delay="indefinite"/>
                      </p:stCondLst>
                      <p:childTnLst>
                        <p:par>
                          <p:cTn id="95" fill="hold">
                            <p:stCondLst>
                              <p:cond delay="0"/>
                            </p:stCondLst>
                            <p:childTnLst>
                              <p:par>
                                <p:cTn id="96" presetID="18" presetClass="entr" presetSubtype="6" fill="hold" grpId="0" nodeType="clickEffect">
                                  <p:stCondLst>
                                    <p:cond delay="0"/>
                                  </p:stCondLst>
                                  <p:childTnLst>
                                    <p:set>
                                      <p:cBhvr>
                                        <p:cTn id="97" dur="1" fill="hold">
                                          <p:stCondLst>
                                            <p:cond delay="0"/>
                                          </p:stCondLst>
                                        </p:cTn>
                                        <p:tgtEl>
                                          <p:spTgt spid="170080"/>
                                        </p:tgtEl>
                                        <p:attrNameLst>
                                          <p:attrName>style.visibility</p:attrName>
                                        </p:attrNameLst>
                                      </p:cBhvr>
                                      <p:to>
                                        <p:strVal val="visible"/>
                                      </p:to>
                                    </p:set>
                                    <p:animEffect transition="in" filter="strips(downRight)">
                                      <p:cBhvr>
                                        <p:cTn id="98" dur="500"/>
                                        <p:tgtEl>
                                          <p:spTgt spid="170080"/>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xit" presetSubtype="0" fill="hold" grpId="1" nodeType="clickEffect">
                                  <p:stCondLst>
                                    <p:cond delay="0"/>
                                  </p:stCondLst>
                                  <p:childTnLst>
                                    <p:animEffect transition="out" filter="fade">
                                      <p:cBhvr>
                                        <p:cTn id="102" dur="500"/>
                                        <p:tgtEl>
                                          <p:spTgt spid="170080"/>
                                        </p:tgtEl>
                                      </p:cBhvr>
                                    </p:animEffect>
                                    <p:set>
                                      <p:cBhvr>
                                        <p:cTn id="103" dur="1" fill="hold">
                                          <p:stCondLst>
                                            <p:cond delay="499"/>
                                          </p:stCondLst>
                                        </p:cTn>
                                        <p:tgtEl>
                                          <p:spTgt spid="170080"/>
                                        </p:tgtEl>
                                        <p:attrNameLst>
                                          <p:attrName>style.visibility</p:attrName>
                                        </p:attrNameLst>
                                      </p:cBhvr>
                                      <p:to>
                                        <p:strVal val="hidden"/>
                                      </p:to>
                                    </p:set>
                                  </p:childTnLst>
                                </p:cTn>
                              </p:par>
                              <p:par>
                                <p:cTn id="104" presetID="10" presetClass="entr" presetSubtype="0" fill="hold" nodeType="withEffect">
                                  <p:stCondLst>
                                    <p:cond delay="0"/>
                                  </p:stCondLst>
                                  <p:childTnLst>
                                    <p:set>
                                      <p:cBhvr>
                                        <p:cTn id="105" dur="1" fill="hold">
                                          <p:stCondLst>
                                            <p:cond delay="0"/>
                                          </p:stCondLst>
                                        </p:cTn>
                                        <p:tgtEl>
                                          <p:spTgt spid="220"/>
                                        </p:tgtEl>
                                        <p:attrNameLst>
                                          <p:attrName>style.visibility</p:attrName>
                                        </p:attrNameLst>
                                      </p:cBhvr>
                                      <p:to>
                                        <p:strVal val="visible"/>
                                      </p:to>
                                    </p:set>
                                    <p:animEffect transition="in" filter="fade">
                                      <p:cBhvr>
                                        <p:cTn id="106" dur="500"/>
                                        <p:tgtEl>
                                          <p:spTgt spid="220"/>
                                        </p:tgtEl>
                                      </p:cBhvr>
                                    </p:animEffect>
                                  </p:childTnLst>
                                </p:cTn>
                              </p:par>
                            </p:childTnLst>
                          </p:cTn>
                        </p:par>
                      </p:childTnLst>
                    </p:cTn>
                  </p:par>
                  <p:par>
                    <p:cTn id="107" fill="hold">
                      <p:stCondLst>
                        <p:cond delay="indefinite"/>
                      </p:stCondLst>
                      <p:childTnLst>
                        <p:par>
                          <p:cTn id="108" fill="hold">
                            <p:stCondLst>
                              <p:cond delay="0"/>
                            </p:stCondLst>
                            <p:childTnLst>
                              <p:par>
                                <p:cTn id="109" presetID="18" presetClass="entr" presetSubtype="6" fill="hold" grpId="0" nodeType="clickEffect">
                                  <p:stCondLst>
                                    <p:cond delay="0"/>
                                  </p:stCondLst>
                                  <p:childTnLst>
                                    <p:set>
                                      <p:cBhvr>
                                        <p:cTn id="110" dur="1" fill="hold">
                                          <p:stCondLst>
                                            <p:cond delay="0"/>
                                          </p:stCondLst>
                                        </p:cTn>
                                        <p:tgtEl>
                                          <p:spTgt spid="170092"/>
                                        </p:tgtEl>
                                        <p:attrNameLst>
                                          <p:attrName>style.visibility</p:attrName>
                                        </p:attrNameLst>
                                      </p:cBhvr>
                                      <p:to>
                                        <p:strVal val="visible"/>
                                      </p:to>
                                    </p:set>
                                    <p:animEffect transition="in" filter="strips(downRight)">
                                      <p:cBhvr>
                                        <p:cTn id="111" dur="500"/>
                                        <p:tgtEl>
                                          <p:spTgt spid="170092"/>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xit" presetSubtype="0" fill="hold" grpId="1" nodeType="clickEffect">
                                  <p:stCondLst>
                                    <p:cond delay="0"/>
                                  </p:stCondLst>
                                  <p:childTnLst>
                                    <p:animEffect transition="out" filter="fade">
                                      <p:cBhvr>
                                        <p:cTn id="115" dur="500"/>
                                        <p:tgtEl>
                                          <p:spTgt spid="170092"/>
                                        </p:tgtEl>
                                      </p:cBhvr>
                                    </p:animEffect>
                                    <p:set>
                                      <p:cBhvr>
                                        <p:cTn id="116" dur="1" fill="hold">
                                          <p:stCondLst>
                                            <p:cond delay="499"/>
                                          </p:stCondLst>
                                        </p:cTn>
                                        <p:tgtEl>
                                          <p:spTgt spid="170092"/>
                                        </p:tgtEl>
                                        <p:attrNameLst>
                                          <p:attrName>style.visibility</p:attrName>
                                        </p:attrNameLst>
                                      </p:cBhvr>
                                      <p:to>
                                        <p:strVal val="hidden"/>
                                      </p:to>
                                    </p:set>
                                  </p:childTnLst>
                                </p:cTn>
                              </p:par>
                              <p:par>
                                <p:cTn id="117" presetID="10" presetClass="entr" presetSubtype="0" fill="hold" nodeType="withEffect">
                                  <p:stCondLst>
                                    <p:cond delay="0"/>
                                  </p:stCondLst>
                                  <p:childTnLst>
                                    <p:set>
                                      <p:cBhvr>
                                        <p:cTn id="118" dur="1" fill="hold">
                                          <p:stCondLst>
                                            <p:cond delay="0"/>
                                          </p:stCondLst>
                                        </p:cTn>
                                        <p:tgtEl>
                                          <p:spTgt spid="226"/>
                                        </p:tgtEl>
                                        <p:attrNameLst>
                                          <p:attrName>style.visibility</p:attrName>
                                        </p:attrNameLst>
                                      </p:cBhvr>
                                      <p:to>
                                        <p:strVal val="visible"/>
                                      </p:to>
                                    </p:set>
                                    <p:animEffect transition="in" filter="fade">
                                      <p:cBhvr>
                                        <p:cTn id="119" dur="500"/>
                                        <p:tgtEl>
                                          <p:spTgt spid="226"/>
                                        </p:tgtEl>
                                      </p:cBhvr>
                                    </p:animEffect>
                                  </p:childTnLst>
                                </p:cTn>
                              </p:par>
                            </p:childTnLst>
                          </p:cTn>
                        </p:par>
                      </p:childTnLst>
                    </p:cTn>
                  </p:par>
                  <p:par>
                    <p:cTn id="120" fill="hold">
                      <p:stCondLst>
                        <p:cond delay="indefinite"/>
                      </p:stCondLst>
                      <p:childTnLst>
                        <p:par>
                          <p:cTn id="121" fill="hold">
                            <p:stCondLst>
                              <p:cond delay="0"/>
                            </p:stCondLst>
                            <p:childTnLst>
                              <p:par>
                                <p:cTn id="122" presetID="18" presetClass="entr" presetSubtype="6" fill="hold" grpId="0" nodeType="clickEffect">
                                  <p:stCondLst>
                                    <p:cond delay="0"/>
                                  </p:stCondLst>
                                  <p:childTnLst>
                                    <p:set>
                                      <p:cBhvr>
                                        <p:cTn id="123" dur="1" fill="hold">
                                          <p:stCondLst>
                                            <p:cond delay="0"/>
                                          </p:stCondLst>
                                        </p:cTn>
                                        <p:tgtEl>
                                          <p:spTgt spid="170114"/>
                                        </p:tgtEl>
                                        <p:attrNameLst>
                                          <p:attrName>style.visibility</p:attrName>
                                        </p:attrNameLst>
                                      </p:cBhvr>
                                      <p:to>
                                        <p:strVal val="visible"/>
                                      </p:to>
                                    </p:set>
                                    <p:animEffect transition="in" filter="strips(downRight)">
                                      <p:cBhvr>
                                        <p:cTn id="124" dur="500"/>
                                        <p:tgtEl>
                                          <p:spTgt spid="170114"/>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xit" presetSubtype="0" fill="hold" grpId="1" nodeType="clickEffect">
                                  <p:stCondLst>
                                    <p:cond delay="0"/>
                                  </p:stCondLst>
                                  <p:childTnLst>
                                    <p:animEffect transition="out" filter="fade">
                                      <p:cBhvr>
                                        <p:cTn id="128" dur="500"/>
                                        <p:tgtEl>
                                          <p:spTgt spid="170114"/>
                                        </p:tgtEl>
                                      </p:cBhvr>
                                    </p:animEffect>
                                    <p:set>
                                      <p:cBhvr>
                                        <p:cTn id="129" dur="1" fill="hold">
                                          <p:stCondLst>
                                            <p:cond delay="499"/>
                                          </p:stCondLst>
                                        </p:cTn>
                                        <p:tgtEl>
                                          <p:spTgt spid="170114"/>
                                        </p:tgtEl>
                                        <p:attrNameLst>
                                          <p:attrName>style.visibility</p:attrName>
                                        </p:attrNameLst>
                                      </p:cBhvr>
                                      <p:to>
                                        <p:strVal val="hidden"/>
                                      </p:to>
                                    </p:set>
                                  </p:childTnLst>
                                </p:cTn>
                              </p:par>
                              <p:par>
                                <p:cTn id="130" presetID="10" presetClass="entr" presetSubtype="0" fill="hold" nodeType="withEffect">
                                  <p:stCondLst>
                                    <p:cond delay="0"/>
                                  </p:stCondLst>
                                  <p:childTnLst>
                                    <p:set>
                                      <p:cBhvr>
                                        <p:cTn id="131" dur="1" fill="hold">
                                          <p:stCondLst>
                                            <p:cond delay="0"/>
                                          </p:stCondLst>
                                        </p:cTn>
                                        <p:tgtEl>
                                          <p:spTgt spid="170117"/>
                                        </p:tgtEl>
                                        <p:attrNameLst>
                                          <p:attrName>style.visibility</p:attrName>
                                        </p:attrNameLst>
                                      </p:cBhvr>
                                      <p:to>
                                        <p:strVal val="visible"/>
                                      </p:to>
                                    </p:set>
                                    <p:animEffect transition="in" filter="fade">
                                      <p:cBhvr>
                                        <p:cTn id="132" dur="500"/>
                                        <p:tgtEl>
                                          <p:spTgt spid="170117"/>
                                        </p:tgtEl>
                                      </p:cBhvr>
                                    </p:animEffect>
                                  </p:childTnLst>
                                </p:cTn>
                              </p:par>
                            </p:childTnLst>
                          </p:cTn>
                        </p:par>
                      </p:childTnLst>
                    </p:cTn>
                  </p:par>
                  <p:par>
                    <p:cTn id="133" fill="hold">
                      <p:stCondLst>
                        <p:cond delay="indefinite"/>
                      </p:stCondLst>
                      <p:childTnLst>
                        <p:par>
                          <p:cTn id="134" fill="hold">
                            <p:stCondLst>
                              <p:cond delay="0"/>
                            </p:stCondLst>
                            <p:childTnLst>
                              <p:par>
                                <p:cTn id="135" presetID="18" presetClass="entr" presetSubtype="6" fill="hold" grpId="0" nodeType="clickEffect">
                                  <p:stCondLst>
                                    <p:cond delay="0"/>
                                  </p:stCondLst>
                                  <p:childTnLst>
                                    <p:set>
                                      <p:cBhvr>
                                        <p:cTn id="136" dur="1" fill="hold">
                                          <p:stCondLst>
                                            <p:cond delay="0"/>
                                          </p:stCondLst>
                                        </p:cTn>
                                        <p:tgtEl>
                                          <p:spTgt spid="170118"/>
                                        </p:tgtEl>
                                        <p:attrNameLst>
                                          <p:attrName>style.visibility</p:attrName>
                                        </p:attrNameLst>
                                      </p:cBhvr>
                                      <p:to>
                                        <p:strVal val="visible"/>
                                      </p:to>
                                    </p:set>
                                    <p:animEffect transition="in" filter="strips(downRight)">
                                      <p:cBhvr>
                                        <p:cTn id="137" dur="500"/>
                                        <p:tgtEl>
                                          <p:spTgt spid="170118"/>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xit" presetSubtype="0" fill="hold" grpId="1" nodeType="clickEffect">
                                  <p:stCondLst>
                                    <p:cond delay="0"/>
                                  </p:stCondLst>
                                  <p:childTnLst>
                                    <p:animEffect transition="out" filter="fade">
                                      <p:cBhvr>
                                        <p:cTn id="141" dur="500"/>
                                        <p:tgtEl>
                                          <p:spTgt spid="170118"/>
                                        </p:tgtEl>
                                      </p:cBhvr>
                                    </p:animEffect>
                                    <p:set>
                                      <p:cBhvr>
                                        <p:cTn id="142" dur="1" fill="hold">
                                          <p:stCondLst>
                                            <p:cond delay="499"/>
                                          </p:stCondLst>
                                        </p:cTn>
                                        <p:tgtEl>
                                          <p:spTgt spid="170118"/>
                                        </p:tgtEl>
                                        <p:attrNameLst>
                                          <p:attrName>style.visibility</p:attrName>
                                        </p:attrNameLst>
                                      </p:cBhvr>
                                      <p:to>
                                        <p:strVal val="hidden"/>
                                      </p:to>
                                    </p:set>
                                  </p:childTnLst>
                                </p:cTn>
                              </p:par>
                              <p:par>
                                <p:cTn id="143" presetID="10" presetClass="entr" presetSubtype="0" fill="hold" nodeType="withEffect">
                                  <p:stCondLst>
                                    <p:cond delay="0"/>
                                  </p:stCondLst>
                                  <p:childTnLst>
                                    <p:set>
                                      <p:cBhvr>
                                        <p:cTn id="144" dur="1" fill="hold">
                                          <p:stCondLst>
                                            <p:cond delay="0"/>
                                          </p:stCondLst>
                                        </p:cTn>
                                        <p:tgtEl>
                                          <p:spTgt spid="170138"/>
                                        </p:tgtEl>
                                        <p:attrNameLst>
                                          <p:attrName>style.visibility</p:attrName>
                                        </p:attrNameLst>
                                      </p:cBhvr>
                                      <p:to>
                                        <p:strVal val="visible"/>
                                      </p:to>
                                    </p:set>
                                    <p:animEffect transition="in" filter="fade">
                                      <p:cBhvr>
                                        <p:cTn id="145" dur="500"/>
                                        <p:tgtEl>
                                          <p:spTgt spid="170138"/>
                                        </p:tgtEl>
                                      </p:cBhvr>
                                    </p:animEffect>
                                  </p:childTnLst>
                                </p:cTn>
                              </p:par>
                            </p:childTnLst>
                          </p:cTn>
                        </p:par>
                      </p:childTnLst>
                    </p:cTn>
                  </p:par>
                  <p:par>
                    <p:cTn id="146" fill="hold">
                      <p:stCondLst>
                        <p:cond delay="indefinite"/>
                      </p:stCondLst>
                      <p:childTnLst>
                        <p:par>
                          <p:cTn id="147" fill="hold">
                            <p:stCondLst>
                              <p:cond delay="0"/>
                            </p:stCondLst>
                            <p:childTnLst>
                              <p:par>
                                <p:cTn id="148" presetID="18" presetClass="entr" presetSubtype="6" fill="hold" grpId="0" nodeType="clickEffect">
                                  <p:stCondLst>
                                    <p:cond delay="0"/>
                                  </p:stCondLst>
                                  <p:childTnLst>
                                    <p:set>
                                      <p:cBhvr>
                                        <p:cTn id="149" dur="1" fill="hold">
                                          <p:stCondLst>
                                            <p:cond delay="0"/>
                                          </p:stCondLst>
                                        </p:cTn>
                                        <p:tgtEl>
                                          <p:spTgt spid="170139"/>
                                        </p:tgtEl>
                                        <p:attrNameLst>
                                          <p:attrName>style.visibility</p:attrName>
                                        </p:attrNameLst>
                                      </p:cBhvr>
                                      <p:to>
                                        <p:strVal val="visible"/>
                                      </p:to>
                                    </p:set>
                                    <p:animEffect transition="in" filter="strips(downRight)">
                                      <p:cBhvr>
                                        <p:cTn id="150" dur="500"/>
                                        <p:tgtEl>
                                          <p:spTgt spid="170139"/>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xit" presetSubtype="0" fill="hold" grpId="1" nodeType="clickEffect">
                                  <p:stCondLst>
                                    <p:cond delay="0"/>
                                  </p:stCondLst>
                                  <p:childTnLst>
                                    <p:animEffect transition="out" filter="fade">
                                      <p:cBhvr>
                                        <p:cTn id="154" dur="500"/>
                                        <p:tgtEl>
                                          <p:spTgt spid="170139"/>
                                        </p:tgtEl>
                                      </p:cBhvr>
                                    </p:animEffect>
                                    <p:set>
                                      <p:cBhvr>
                                        <p:cTn id="155" dur="1" fill="hold">
                                          <p:stCondLst>
                                            <p:cond delay="499"/>
                                          </p:stCondLst>
                                        </p:cTn>
                                        <p:tgtEl>
                                          <p:spTgt spid="170139"/>
                                        </p:tgtEl>
                                        <p:attrNameLst>
                                          <p:attrName>style.visibility</p:attrName>
                                        </p:attrNameLst>
                                      </p:cBhvr>
                                      <p:to>
                                        <p:strVal val="hidden"/>
                                      </p:to>
                                    </p:set>
                                  </p:childTnLst>
                                </p:cTn>
                              </p:par>
                              <p:par>
                                <p:cTn id="156" presetID="10" presetClass="entr" presetSubtype="0" fill="hold" nodeType="withEffect">
                                  <p:stCondLst>
                                    <p:cond delay="0"/>
                                  </p:stCondLst>
                                  <p:childTnLst>
                                    <p:set>
                                      <p:cBhvr>
                                        <p:cTn id="157" dur="1" fill="hold">
                                          <p:stCondLst>
                                            <p:cond delay="0"/>
                                          </p:stCondLst>
                                        </p:cTn>
                                        <p:tgtEl>
                                          <p:spTgt spid="170146"/>
                                        </p:tgtEl>
                                        <p:attrNameLst>
                                          <p:attrName>style.visibility</p:attrName>
                                        </p:attrNameLst>
                                      </p:cBhvr>
                                      <p:to>
                                        <p:strVal val="visible"/>
                                      </p:to>
                                    </p:set>
                                    <p:animEffect transition="in" filter="fade">
                                      <p:cBhvr>
                                        <p:cTn id="158" dur="500"/>
                                        <p:tgtEl>
                                          <p:spTgt spid="170146"/>
                                        </p:tgtEl>
                                      </p:cBhvr>
                                    </p:animEffect>
                                  </p:childTnLst>
                                </p:cTn>
                              </p:par>
                            </p:childTnLst>
                          </p:cTn>
                        </p:par>
                      </p:childTnLst>
                    </p:cTn>
                  </p:par>
                  <p:par>
                    <p:cTn id="159" fill="hold">
                      <p:stCondLst>
                        <p:cond delay="indefinite"/>
                      </p:stCondLst>
                      <p:childTnLst>
                        <p:par>
                          <p:cTn id="160" fill="hold">
                            <p:stCondLst>
                              <p:cond delay="0"/>
                            </p:stCondLst>
                            <p:childTnLst>
                              <p:par>
                                <p:cTn id="161" presetID="18" presetClass="entr" presetSubtype="6" fill="hold" grpId="0" nodeType="clickEffect">
                                  <p:stCondLst>
                                    <p:cond delay="0"/>
                                  </p:stCondLst>
                                  <p:childTnLst>
                                    <p:set>
                                      <p:cBhvr>
                                        <p:cTn id="162" dur="1" fill="hold">
                                          <p:stCondLst>
                                            <p:cond delay="0"/>
                                          </p:stCondLst>
                                        </p:cTn>
                                        <p:tgtEl>
                                          <p:spTgt spid="170147"/>
                                        </p:tgtEl>
                                        <p:attrNameLst>
                                          <p:attrName>style.visibility</p:attrName>
                                        </p:attrNameLst>
                                      </p:cBhvr>
                                      <p:to>
                                        <p:strVal val="visible"/>
                                      </p:to>
                                    </p:set>
                                    <p:animEffect transition="in" filter="strips(downRight)">
                                      <p:cBhvr>
                                        <p:cTn id="163" dur="500"/>
                                        <p:tgtEl>
                                          <p:spTgt spid="170147"/>
                                        </p:tgtEl>
                                      </p:cBhvr>
                                    </p:animEffect>
                                  </p:childTnLst>
                                </p:cTn>
                              </p:par>
                            </p:childTnLst>
                          </p:cTn>
                        </p:par>
                      </p:childTnLst>
                    </p:cTn>
                  </p:par>
                  <p:par>
                    <p:cTn id="164" fill="hold">
                      <p:stCondLst>
                        <p:cond delay="indefinite"/>
                      </p:stCondLst>
                      <p:childTnLst>
                        <p:par>
                          <p:cTn id="165" fill="hold">
                            <p:stCondLst>
                              <p:cond delay="0"/>
                            </p:stCondLst>
                            <p:childTnLst>
                              <p:par>
                                <p:cTn id="166" presetID="10" presetClass="exit" presetSubtype="0" fill="hold" grpId="1" nodeType="clickEffect">
                                  <p:stCondLst>
                                    <p:cond delay="0"/>
                                  </p:stCondLst>
                                  <p:childTnLst>
                                    <p:animEffect transition="out" filter="fade">
                                      <p:cBhvr>
                                        <p:cTn id="167" dur="500"/>
                                        <p:tgtEl>
                                          <p:spTgt spid="170147"/>
                                        </p:tgtEl>
                                      </p:cBhvr>
                                    </p:animEffect>
                                    <p:set>
                                      <p:cBhvr>
                                        <p:cTn id="168" dur="1" fill="hold">
                                          <p:stCondLst>
                                            <p:cond delay="499"/>
                                          </p:stCondLst>
                                        </p:cTn>
                                        <p:tgtEl>
                                          <p:spTgt spid="170147"/>
                                        </p:tgtEl>
                                        <p:attrNameLst>
                                          <p:attrName>style.visibility</p:attrName>
                                        </p:attrNameLst>
                                      </p:cBhvr>
                                      <p:to>
                                        <p:strVal val="hidden"/>
                                      </p:to>
                                    </p:set>
                                  </p:childTnLst>
                                </p:cTn>
                              </p:par>
                              <p:par>
                                <p:cTn id="169" presetID="10" presetClass="entr" presetSubtype="0" fill="hold" nodeType="withEffect">
                                  <p:stCondLst>
                                    <p:cond delay="0"/>
                                  </p:stCondLst>
                                  <p:childTnLst>
                                    <p:set>
                                      <p:cBhvr>
                                        <p:cTn id="170" dur="1" fill="hold">
                                          <p:stCondLst>
                                            <p:cond delay="0"/>
                                          </p:stCondLst>
                                        </p:cTn>
                                        <p:tgtEl>
                                          <p:spTgt spid="170159"/>
                                        </p:tgtEl>
                                        <p:attrNameLst>
                                          <p:attrName>style.visibility</p:attrName>
                                        </p:attrNameLst>
                                      </p:cBhvr>
                                      <p:to>
                                        <p:strVal val="visible"/>
                                      </p:to>
                                    </p:set>
                                    <p:animEffect transition="in" filter="fade">
                                      <p:cBhvr>
                                        <p:cTn id="171" dur="500"/>
                                        <p:tgtEl>
                                          <p:spTgt spid="170159"/>
                                        </p:tgtEl>
                                      </p:cBhvr>
                                    </p:animEffect>
                                  </p:childTnLst>
                                </p:cTn>
                              </p:par>
                            </p:childTnLst>
                          </p:cTn>
                        </p:par>
                      </p:childTnLst>
                    </p:cTn>
                  </p:par>
                  <p:par>
                    <p:cTn id="172" fill="hold">
                      <p:stCondLst>
                        <p:cond delay="indefinite"/>
                      </p:stCondLst>
                      <p:childTnLst>
                        <p:par>
                          <p:cTn id="173" fill="hold">
                            <p:stCondLst>
                              <p:cond delay="0"/>
                            </p:stCondLst>
                            <p:childTnLst>
                              <p:par>
                                <p:cTn id="174" presetID="18" presetClass="entr" presetSubtype="6" fill="hold" grpId="0" nodeType="clickEffect">
                                  <p:stCondLst>
                                    <p:cond delay="0"/>
                                  </p:stCondLst>
                                  <p:childTnLst>
                                    <p:set>
                                      <p:cBhvr>
                                        <p:cTn id="175" dur="1" fill="hold">
                                          <p:stCondLst>
                                            <p:cond delay="0"/>
                                          </p:stCondLst>
                                        </p:cTn>
                                        <p:tgtEl>
                                          <p:spTgt spid="170160"/>
                                        </p:tgtEl>
                                        <p:attrNameLst>
                                          <p:attrName>style.visibility</p:attrName>
                                        </p:attrNameLst>
                                      </p:cBhvr>
                                      <p:to>
                                        <p:strVal val="visible"/>
                                      </p:to>
                                    </p:set>
                                    <p:animEffect transition="in" filter="strips(downRight)">
                                      <p:cBhvr>
                                        <p:cTn id="176" dur="500"/>
                                        <p:tgtEl>
                                          <p:spTgt spid="170160"/>
                                        </p:tgtEl>
                                      </p:cBhvr>
                                    </p:animEffect>
                                  </p:childTnLst>
                                </p:cTn>
                              </p:par>
                            </p:childTnLst>
                          </p:cTn>
                        </p:par>
                      </p:childTnLst>
                    </p:cTn>
                  </p:par>
                  <p:par>
                    <p:cTn id="177" fill="hold">
                      <p:stCondLst>
                        <p:cond delay="indefinite"/>
                      </p:stCondLst>
                      <p:childTnLst>
                        <p:par>
                          <p:cTn id="178" fill="hold">
                            <p:stCondLst>
                              <p:cond delay="0"/>
                            </p:stCondLst>
                            <p:childTnLst>
                              <p:par>
                                <p:cTn id="179" presetID="10" presetClass="exit" presetSubtype="0" fill="hold" grpId="1" nodeType="clickEffect">
                                  <p:stCondLst>
                                    <p:cond delay="0"/>
                                  </p:stCondLst>
                                  <p:childTnLst>
                                    <p:animEffect transition="out" filter="fade">
                                      <p:cBhvr>
                                        <p:cTn id="180" dur="500"/>
                                        <p:tgtEl>
                                          <p:spTgt spid="170160"/>
                                        </p:tgtEl>
                                      </p:cBhvr>
                                    </p:animEffect>
                                    <p:set>
                                      <p:cBhvr>
                                        <p:cTn id="181" dur="1" fill="hold">
                                          <p:stCondLst>
                                            <p:cond delay="499"/>
                                          </p:stCondLst>
                                        </p:cTn>
                                        <p:tgtEl>
                                          <p:spTgt spid="170160"/>
                                        </p:tgtEl>
                                        <p:attrNameLst>
                                          <p:attrName>style.visibility</p:attrName>
                                        </p:attrNameLst>
                                      </p:cBhvr>
                                      <p:to>
                                        <p:strVal val="hidden"/>
                                      </p:to>
                                    </p:set>
                                  </p:childTnLst>
                                </p:cTn>
                              </p:par>
                              <p:par>
                                <p:cTn id="182" presetID="10" presetClass="entr" presetSubtype="0" fill="hold" nodeType="withEffect">
                                  <p:stCondLst>
                                    <p:cond delay="0"/>
                                  </p:stCondLst>
                                  <p:childTnLst>
                                    <p:set>
                                      <p:cBhvr>
                                        <p:cTn id="183" dur="1" fill="hold">
                                          <p:stCondLst>
                                            <p:cond delay="0"/>
                                          </p:stCondLst>
                                        </p:cTn>
                                        <p:tgtEl>
                                          <p:spTgt spid="233"/>
                                        </p:tgtEl>
                                        <p:attrNameLst>
                                          <p:attrName>style.visibility</p:attrName>
                                        </p:attrNameLst>
                                      </p:cBhvr>
                                      <p:to>
                                        <p:strVal val="visible"/>
                                      </p:to>
                                    </p:set>
                                    <p:animEffect transition="in" filter="fade">
                                      <p:cBhvr>
                                        <p:cTn id="184" dur="500"/>
                                        <p:tgtEl>
                                          <p:spTgt spid="233"/>
                                        </p:tgtEl>
                                      </p:cBhvr>
                                    </p:animEffect>
                                  </p:childTnLst>
                                </p:cTn>
                              </p:par>
                            </p:childTnLst>
                          </p:cTn>
                        </p:par>
                      </p:childTnLst>
                    </p:cTn>
                  </p:par>
                  <p:par>
                    <p:cTn id="185" fill="hold">
                      <p:stCondLst>
                        <p:cond delay="indefinite"/>
                      </p:stCondLst>
                      <p:childTnLst>
                        <p:par>
                          <p:cTn id="186" fill="hold">
                            <p:stCondLst>
                              <p:cond delay="0"/>
                            </p:stCondLst>
                            <p:childTnLst>
                              <p:par>
                                <p:cTn id="187" presetID="18" presetClass="entr" presetSubtype="6" fill="hold" grpId="0" nodeType="clickEffect">
                                  <p:stCondLst>
                                    <p:cond delay="0"/>
                                  </p:stCondLst>
                                  <p:childTnLst>
                                    <p:set>
                                      <p:cBhvr>
                                        <p:cTn id="188" dur="1" fill="hold">
                                          <p:stCondLst>
                                            <p:cond delay="0"/>
                                          </p:stCondLst>
                                        </p:cTn>
                                        <p:tgtEl>
                                          <p:spTgt spid="170183"/>
                                        </p:tgtEl>
                                        <p:attrNameLst>
                                          <p:attrName>style.visibility</p:attrName>
                                        </p:attrNameLst>
                                      </p:cBhvr>
                                      <p:to>
                                        <p:strVal val="visible"/>
                                      </p:to>
                                    </p:set>
                                    <p:animEffect transition="in" filter="strips(downRight)">
                                      <p:cBhvr>
                                        <p:cTn id="189" dur="500"/>
                                        <p:tgtEl>
                                          <p:spTgt spid="170183"/>
                                        </p:tgtEl>
                                      </p:cBhvr>
                                    </p:animEffect>
                                  </p:childTnLst>
                                </p:cTn>
                              </p:par>
                            </p:childTnLst>
                          </p:cTn>
                        </p:par>
                      </p:childTnLst>
                    </p:cTn>
                  </p:par>
                  <p:par>
                    <p:cTn id="190" fill="hold">
                      <p:stCondLst>
                        <p:cond delay="indefinite"/>
                      </p:stCondLst>
                      <p:childTnLst>
                        <p:par>
                          <p:cTn id="191" fill="hold">
                            <p:stCondLst>
                              <p:cond delay="0"/>
                            </p:stCondLst>
                            <p:childTnLst>
                              <p:par>
                                <p:cTn id="192" presetID="10" presetClass="exit" presetSubtype="0" fill="hold" grpId="1" nodeType="clickEffect">
                                  <p:stCondLst>
                                    <p:cond delay="0"/>
                                  </p:stCondLst>
                                  <p:childTnLst>
                                    <p:animEffect transition="out" filter="fade">
                                      <p:cBhvr>
                                        <p:cTn id="193" dur="500"/>
                                        <p:tgtEl>
                                          <p:spTgt spid="170183"/>
                                        </p:tgtEl>
                                      </p:cBhvr>
                                    </p:animEffect>
                                    <p:set>
                                      <p:cBhvr>
                                        <p:cTn id="194" dur="1" fill="hold">
                                          <p:stCondLst>
                                            <p:cond delay="499"/>
                                          </p:stCondLst>
                                        </p:cTn>
                                        <p:tgtEl>
                                          <p:spTgt spid="170183"/>
                                        </p:tgtEl>
                                        <p:attrNameLst>
                                          <p:attrName>style.visibility</p:attrName>
                                        </p:attrNameLst>
                                      </p:cBhvr>
                                      <p:to>
                                        <p:strVal val="hidden"/>
                                      </p:to>
                                    </p:set>
                                  </p:childTnLst>
                                </p:cTn>
                              </p:par>
                              <p:par>
                                <p:cTn id="195" presetID="10" presetClass="entr" presetSubtype="0" fill="hold" nodeType="withEffect">
                                  <p:stCondLst>
                                    <p:cond delay="0"/>
                                  </p:stCondLst>
                                  <p:childTnLst>
                                    <p:set>
                                      <p:cBhvr>
                                        <p:cTn id="196" dur="1" fill="hold">
                                          <p:stCondLst>
                                            <p:cond delay="0"/>
                                          </p:stCondLst>
                                        </p:cTn>
                                        <p:tgtEl>
                                          <p:spTgt spid="240"/>
                                        </p:tgtEl>
                                        <p:attrNameLst>
                                          <p:attrName>style.visibility</p:attrName>
                                        </p:attrNameLst>
                                      </p:cBhvr>
                                      <p:to>
                                        <p:strVal val="visible"/>
                                      </p:to>
                                    </p:set>
                                    <p:animEffect transition="in" filter="fade">
                                      <p:cBhvr>
                                        <p:cTn id="197" dur="500"/>
                                        <p:tgtEl>
                                          <p:spTgt spid="240"/>
                                        </p:tgtEl>
                                      </p:cBhvr>
                                    </p:animEffect>
                                  </p:childTnLst>
                                </p:cTn>
                              </p:par>
                            </p:childTnLst>
                          </p:cTn>
                        </p:par>
                        <p:par>
                          <p:cTn id="198" fill="hold">
                            <p:stCondLst>
                              <p:cond delay="500"/>
                            </p:stCondLst>
                            <p:childTnLst>
                              <p:par>
                                <p:cTn id="199" presetID="10" presetClass="entr" presetSubtype="0" fill="hold" nodeType="afterEffect">
                                  <p:stCondLst>
                                    <p:cond delay="0"/>
                                  </p:stCondLst>
                                  <p:childTnLst>
                                    <p:set>
                                      <p:cBhvr>
                                        <p:cTn id="200" dur="1" fill="hold">
                                          <p:stCondLst>
                                            <p:cond delay="0"/>
                                          </p:stCondLst>
                                        </p:cTn>
                                        <p:tgtEl>
                                          <p:spTgt spid="248"/>
                                        </p:tgtEl>
                                        <p:attrNameLst>
                                          <p:attrName>style.visibility</p:attrName>
                                        </p:attrNameLst>
                                      </p:cBhvr>
                                      <p:to>
                                        <p:strVal val="visible"/>
                                      </p:to>
                                    </p:set>
                                    <p:animEffect transition="in" filter="fade">
                                      <p:cBhvr>
                                        <p:cTn id="201" dur="500"/>
                                        <p:tgtEl>
                                          <p:spTgt spid="248"/>
                                        </p:tgtEl>
                                      </p:cBhvr>
                                    </p:animEffect>
                                  </p:childTnLst>
                                </p:cTn>
                              </p:par>
                            </p:childTnLst>
                          </p:cTn>
                        </p:par>
                      </p:childTnLst>
                    </p:cTn>
                  </p:par>
                  <p:par>
                    <p:cTn id="202" fill="hold">
                      <p:stCondLst>
                        <p:cond delay="indefinite"/>
                      </p:stCondLst>
                      <p:childTnLst>
                        <p:par>
                          <p:cTn id="203" fill="hold">
                            <p:stCondLst>
                              <p:cond delay="0"/>
                            </p:stCondLst>
                            <p:childTnLst>
                              <p:par>
                                <p:cTn id="204" presetID="18" presetClass="entr" presetSubtype="6" fill="hold" grpId="0" nodeType="clickEffect">
                                  <p:stCondLst>
                                    <p:cond delay="0"/>
                                  </p:stCondLst>
                                  <p:childTnLst>
                                    <p:set>
                                      <p:cBhvr>
                                        <p:cTn id="205" dur="1" fill="hold">
                                          <p:stCondLst>
                                            <p:cond delay="0"/>
                                          </p:stCondLst>
                                        </p:cTn>
                                        <p:tgtEl>
                                          <p:spTgt spid="170209"/>
                                        </p:tgtEl>
                                        <p:attrNameLst>
                                          <p:attrName>style.visibility</p:attrName>
                                        </p:attrNameLst>
                                      </p:cBhvr>
                                      <p:to>
                                        <p:strVal val="visible"/>
                                      </p:to>
                                    </p:set>
                                    <p:animEffect transition="in" filter="strips(downRight)">
                                      <p:cBhvr>
                                        <p:cTn id="206" dur="500"/>
                                        <p:tgtEl>
                                          <p:spTgt spid="170209"/>
                                        </p:tgtEl>
                                      </p:cBhvr>
                                    </p:animEffect>
                                  </p:childTnLst>
                                </p:cTn>
                              </p:par>
                            </p:childTnLst>
                          </p:cTn>
                        </p:par>
                      </p:childTnLst>
                    </p:cTn>
                  </p:par>
                  <p:par>
                    <p:cTn id="207" fill="hold">
                      <p:stCondLst>
                        <p:cond delay="indefinite"/>
                      </p:stCondLst>
                      <p:childTnLst>
                        <p:par>
                          <p:cTn id="208" fill="hold">
                            <p:stCondLst>
                              <p:cond delay="0"/>
                            </p:stCondLst>
                            <p:childTnLst>
                              <p:par>
                                <p:cTn id="209" presetID="10" presetClass="exit" presetSubtype="0" fill="hold" grpId="1" nodeType="clickEffect">
                                  <p:stCondLst>
                                    <p:cond delay="0"/>
                                  </p:stCondLst>
                                  <p:childTnLst>
                                    <p:animEffect transition="out" filter="fade">
                                      <p:cBhvr>
                                        <p:cTn id="210" dur="500"/>
                                        <p:tgtEl>
                                          <p:spTgt spid="170209"/>
                                        </p:tgtEl>
                                      </p:cBhvr>
                                    </p:animEffect>
                                    <p:set>
                                      <p:cBhvr>
                                        <p:cTn id="211" dur="1" fill="hold">
                                          <p:stCondLst>
                                            <p:cond delay="499"/>
                                          </p:stCondLst>
                                        </p:cTn>
                                        <p:tgtEl>
                                          <p:spTgt spid="170209"/>
                                        </p:tgtEl>
                                        <p:attrNameLst>
                                          <p:attrName>style.visibility</p:attrName>
                                        </p:attrNameLst>
                                      </p:cBhvr>
                                      <p:to>
                                        <p:strVal val="hidden"/>
                                      </p:to>
                                    </p:set>
                                  </p:childTnLst>
                                </p:cTn>
                              </p:par>
                              <p:par>
                                <p:cTn id="212" presetID="10" presetClass="entr" presetSubtype="0" fill="hold" grpId="0" nodeType="withEffect">
                                  <p:stCondLst>
                                    <p:cond delay="0"/>
                                  </p:stCondLst>
                                  <p:childTnLst>
                                    <p:set>
                                      <p:cBhvr>
                                        <p:cTn id="213" dur="1" fill="hold">
                                          <p:stCondLst>
                                            <p:cond delay="0"/>
                                          </p:stCondLst>
                                        </p:cTn>
                                        <p:tgtEl>
                                          <p:spTgt spid="170220"/>
                                        </p:tgtEl>
                                        <p:attrNameLst>
                                          <p:attrName>style.visibility</p:attrName>
                                        </p:attrNameLst>
                                      </p:cBhvr>
                                      <p:to>
                                        <p:strVal val="visible"/>
                                      </p:to>
                                    </p:set>
                                    <p:animEffect transition="in" filter="fade">
                                      <p:cBhvr>
                                        <p:cTn id="214" dur="500"/>
                                        <p:tgtEl>
                                          <p:spTgt spid="170220"/>
                                        </p:tgtEl>
                                      </p:cBhvr>
                                    </p:animEffect>
                                  </p:childTnLst>
                                </p:cTn>
                              </p:par>
                            </p:childTnLst>
                          </p:cTn>
                        </p:par>
                      </p:childTnLst>
                    </p:cTn>
                  </p:par>
                  <p:par>
                    <p:cTn id="215" fill="hold">
                      <p:stCondLst>
                        <p:cond delay="indefinite"/>
                      </p:stCondLst>
                      <p:childTnLst>
                        <p:par>
                          <p:cTn id="216" fill="hold">
                            <p:stCondLst>
                              <p:cond delay="0"/>
                            </p:stCondLst>
                            <p:childTnLst>
                              <p:par>
                                <p:cTn id="217" presetID="18" presetClass="entr" presetSubtype="6" fill="hold" grpId="0" nodeType="clickEffect">
                                  <p:stCondLst>
                                    <p:cond delay="0"/>
                                  </p:stCondLst>
                                  <p:childTnLst>
                                    <p:set>
                                      <p:cBhvr>
                                        <p:cTn id="218" dur="1" fill="hold">
                                          <p:stCondLst>
                                            <p:cond delay="0"/>
                                          </p:stCondLst>
                                        </p:cTn>
                                        <p:tgtEl>
                                          <p:spTgt spid="139"/>
                                        </p:tgtEl>
                                        <p:attrNameLst>
                                          <p:attrName>style.visibility</p:attrName>
                                        </p:attrNameLst>
                                      </p:cBhvr>
                                      <p:to>
                                        <p:strVal val="visible"/>
                                      </p:to>
                                    </p:set>
                                    <p:animEffect transition="in" filter="strips(downRight)">
                                      <p:cBhvr>
                                        <p:cTn id="219" dur="500"/>
                                        <p:tgtEl>
                                          <p:spTgt spid="139"/>
                                        </p:tgtEl>
                                      </p:cBhvr>
                                    </p:animEffect>
                                  </p:childTnLst>
                                </p:cTn>
                              </p:par>
                            </p:childTnLst>
                          </p:cTn>
                        </p:par>
                      </p:childTnLst>
                    </p:cTn>
                  </p:par>
                  <p:par>
                    <p:cTn id="220" fill="hold">
                      <p:stCondLst>
                        <p:cond delay="indefinite"/>
                      </p:stCondLst>
                      <p:childTnLst>
                        <p:par>
                          <p:cTn id="221" fill="hold">
                            <p:stCondLst>
                              <p:cond delay="0"/>
                            </p:stCondLst>
                            <p:childTnLst>
                              <p:par>
                                <p:cTn id="222" presetID="10" presetClass="exit" presetSubtype="0" fill="hold" grpId="1" nodeType="clickEffect">
                                  <p:stCondLst>
                                    <p:cond delay="0"/>
                                  </p:stCondLst>
                                  <p:childTnLst>
                                    <p:animEffect transition="out" filter="fade">
                                      <p:cBhvr>
                                        <p:cTn id="223" dur="500"/>
                                        <p:tgtEl>
                                          <p:spTgt spid="139"/>
                                        </p:tgtEl>
                                      </p:cBhvr>
                                    </p:animEffect>
                                    <p:set>
                                      <p:cBhvr>
                                        <p:cTn id="224" dur="1" fill="hold">
                                          <p:stCondLst>
                                            <p:cond delay="499"/>
                                          </p:stCondLst>
                                        </p:cTn>
                                        <p:tgtEl>
                                          <p:spTgt spid="139"/>
                                        </p:tgtEl>
                                        <p:attrNameLst>
                                          <p:attrName>style.visibility</p:attrName>
                                        </p:attrNameLst>
                                      </p:cBhvr>
                                      <p:to>
                                        <p:strVal val="hidden"/>
                                      </p:to>
                                    </p:set>
                                  </p:childTnLst>
                                </p:cTn>
                              </p:par>
                              <p:par>
                                <p:cTn id="225" presetID="10" presetClass="entr" presetSubtype="0" fill="hold" nodeType="withEffect">
                                  <p:stCondLst>
                                    <p:cond delay="0"/>
                                  </p:stCondLst>
                                  <p:childTnLst>
                                    <p:set>
                                      <p:cBhvr>
                                        <p:cTn id="226" dur="1" fill="hold">
                                          <p:stCondLst>
                                            <p:cond delay="0"/>
                                          </p:stCondLst>
                                        </p:cTn>
                                        <p:tgtEl>
                                          <p:spTgt spid="256"/>
                                        </p:tgtEl>
                                        <p:attrNameLst>
                                          <p:attrName>style.visibility</p:attrName>
                                        </p:attrNameLst>
                                      </p:cBhvr>
                                      <p:to>
                                        <p:strVal val="visible"/>
                                      </p:to>
                                    </p:set>
                                    <p:animEffect transition="in" filter="fade">
                                      <p:cBhvr>
                                        <p:cTn id="227" dur="500"/>
                                        <p:tgtEl>
                                          <p:spTgt spid="256"/>
                                        </p:tgtEl>
                                      </p:cBhvr>
                                    </p:animEffect>
                                  </p:childTnLst>
                                </p:cTn>
                              </p:par>
                            </p:childTnLst>
                          </p:cTn>
                        </p:par>
                      </p:childTnLst>
                    </p:cTn>
                  </p:par>
                  <p:par>
                    <p:cTn id="228" fill="hold">
                      <p:stCondLst>
                        <p:cond delay="indefinite"/>
                      </p:stCondLst>
                      <p:childTnLst>
                        <p:par>
                          <p:cTn id="229" fill="hold">
                            <p:stCondLst>
                              <p:cond delay="0"/>
                            </p:stCondLst>
                            <p:childTnLst>
                              <p:par>
                                <p:cTn id="230" presetID="18" presetClass="entr" presetSubtype="6" fill="hold" grpId="0" nodeType="clickEffect">
                                  <p:stCondLst>
                                    <p:cond delay="0"/>
                                  </p:stCondLst>
                                  <p:childTnLst>
                                    <p:set>
                                      <p:cBhvr>
                                        <p:cTn id="231" dur="1" fill="hold">
                                          <p:stCondLst>
                                            <p:cond delay="0"/>
                                          </p:stCondLst>
                                        </p:cTn>
                                        <p:tgtEl>
                                          <p:spTgt spid="140"/>
                                        </p:tgtEl>
                                        <p:attrNameLst>
                                          <p:attrName>style.visibility</p:attrName>
                                        </p:attrNameLst>
                                      </p:cBhvr>
                                      <p:to>
                                        <p:strVal val="visible"/>
                                      </p:to>
                                    </p:set>
                                    <p:animEffect transition="in" filter="strips(downRight)">
                                      <p:cBhvr>
                                        <p:cTn id="232" dur="500"/>
                                        <p:tgtEl>
                                          <p:spTgt spid="140"/>
                                        </p:tgtEl>
                                      </p:cBhvr>
                                    </p:animEffect>
                                  </p:childTnLst>
                                </p:cTn>
                              </p:par>
                            </p:childTnLst>
                          </p:cTn>
                        </p:par>
                      </p:childTnLst>
                    </p:cTn>
                  </p:par>
                  <p:par>
                    <p:cTn id="233" fill="hold">
                      <p:stCondLst>
                        <p:cond delay="indefinite"/>
                      </p:stCondLst>
                      <p:childTnLst>
                        <p:par>
                          <p:cTn id="234" fill="hold">
                            <p:stCondLst>
                              <p:cond delay="0"/>
                            </p:stCondLst>
                            <p:childTnLst>
                              <p:par>
                                <p:cTn id="235" presetID="10" presetClass="exit" presetSubtype="0" fill="hold" grpId="1" nodeType="clickEffect">
                                  <p:stCondLst>
                                    <p:cond delay="0"/>
                                  </p:stCondLst>
                                  <p:childTnLst>
                                    <p:animEffect transition="out" filter="fade">
                                      <p:cBhvr>
                                        <p:cTn id="236" dur="500"/>
                                        <p:tgtEl>
                                          <p:spTgt spid="140"/>
                                        </p:tgtEl>
                                      </p:cBhvr>
                                    </p:animEffect>
                                    <p:set>
                                      <p:cBhvr>
                                        <p:cTn id="237" dur="1" fill="hold">
                                          <p:stCondLst>
                                            <p:cond delay="499"/>
                                          </p:stCondLst>
                                        </p:cTn>
                                        <p:tgtEl>
                                          <p:spTgt spid="140"/>
                                        </p:tgtEl>
                                        <p:attrNameLst>
                                          <p:attrName>style.visibility</p:attrName>
                                        </p:attrNameLst>
                                      </p:cBhvr>
                                      <p:to>
                                        <p:strVal val="hidden"/>
                                      </p:to>
                                    </p:set>
                                  </p:childTnLst>
                                </p:cTn>
                              </p:par>
                              <p:par>
                                <p:cTn id="238" presetID="10" presetClass="entr" presetSubtype="0" fill="hold" nodeType="withEffect">
                                  <p:stCondLst>
                                    <p:cond delay="0"/>
                                  </p:stCondLst>
                                  <p:childTnLst>
                                    <p:set>
                                      <p:cBhvr>
                                        <p:cTn id="239" dur="1" fill="hold">
                                          <p:stCondLst>
                                            <p:cond delay="0"/>
                                          </p:stCondLst>
                                        </p:cTn>
                                        <p:tgtEl>
                                          <p:spTgt spid="276"/>
                                        </p:tgtEl>
                                        <p:attrNameLst>
                                          <p:attrName>style.visibility</p:attrName>
                                        </p:attrNameLst>
                                      </p:cBhvr>
                                      <p:to>
                                        <p:strVal val="visible"/>
                                      </p:to>
                                    </p:set>
                                    <p:animEffect transition="in" filter="fade">
                                      <p:cBhvr>
                                        <p:cTn id="240" dur="500"/>
                                        <p:tgtEl>
                                          <p:spTgt spid="276"/>
                                        </p:tgtEl>
                                      </p:cBhvr>
                                    </p:animEffect>
                                  </p:childTnLst>
                                </p:cTn>
                              </p:par>
                            </p:childTnLst>
                          </p:cTn>
                        </p:par>
                      </p:childTnLst>
                    </p:cTn>
                  </p:par>
                  <p:par>
                    <p:cTn id="241" fill="hold">
                      <p:stCondLst>
                        <p:cond delay="indefinite"/>
                      </p:stCondLst>
                      <p:childTnLst>
                        <p:par>
                          <p:cTn id="242" fill="hold">
                            <p:stCondLst>
                              <p:cond delay="0"/>
                            </p:stCondLst>
                            <p:childTnLst>
                              <p:par>
                                <p:cTn id="243" presetID="18" presetClass="entr" presetSubtype="6" fill="hold" grpId="0" nodeType="clickEffect">
                                  <p:stCondLst>
                                    <p:cond delay="0"/>
                                  </p:stCondLst>
                                  <p:childTnLst>
                                    <p:set>
                                      <p:cBhvr>
                                        <p:cTn id="244" dur="1" fill="hold">
                                          <p:stCondLst>
                                            <p:cond delay="0"/>
                                          </p:stCondLst>
                                        </p:cTn>
                                        <p:tgtEl>
                                          <p:spTgt spid="161"/>
                                        </p:tgtEl>
                                        <p:attrNameLst>
                                          <p:attrName>style.visibility</p:attrName>
                                        </p:attrNameLst>
                                      </p:cBhvr>
                                      <p:to>
                                        <p:strVal val="visible"/>
                                      </p:to>
                                    </p:set>
                                    <p:animEffect transition="in" filter="strips(downRight)">
                                      <p:cBhvr>
                                        <p:cTn id="245" dur="500"/>
                                        <p:tgtEl>
                                          <p:spTgt spid="161"/>
                                        </p:tgtEl>
                                      </p:cBhvr>
                                    </p:animEffect>
                                  </p:childTnLst>
                                </p:cTn>
                              </p:par>
                            </p:childTnLst>
                          </p:cTn>
                        </p:par>
                      </p:childTnLst>
                    </p:cTn>
                  </p:par>
                  <p:par>
                    <p:cTn id="246" fill="hold">
                      <p:stCondLst>
                        <p:cond delay="indefinite"/>
                      </p:stCondLst>
                      <p:childTnLst>
                        <p:par>
                          <p:cTn id="247" fill="hold">
                            <p:stCondLst>
                              <p:cond delay="0"/>
                            </p:stCondLst>
                            <p:childTnLst>
                              <p:par>
                                <p:cTn id="248" presetID="10" presetClass="exit" presetSubtype="0" fill="hold" grpId="1" nodeType="clickEffect">
                                  <p:stCondLst>
                                    <p:cond delay="0"/>
                                  </p:stCondLst>
                                  <p:childTnLst>
                                    <p:animEffect transition="out" filter="fade">
                                      <p:cBhvr>
                                        <p:cTn id="249" dur="500"/>
                                        <p:tgtEl>
                                          <p:spTgt spid="161"/>
                                        </p:tgtEl>
                                      </p:cBhvr>
                                    </p:animEffect>
                                    <p:set>
                                      <p:cBhvr>
                                        <p:cTn id="250" dur="1" fill="hold">
                                          <p:stCondLst>
                                            <p:cond delay="499"/>
                                          </p:stCondLst>
                                        </p:cTn>
                                        <p:tgtEl>
                                          <p:spTgt spid="161"/>
                                        </p:tgtEl>
                                        <p:attrNameLst>
                                          <p:attrName>style.visibility</p:attrName>
                                        </p:attrNameLst>
                                      </p:cBhvr>
                                      <p:to>
                                        <p:strVal val="hidden"/>
                                      </p:to>
                                    </p:set>
                                  </p:childTnLst>
                                </p:cTn>
                              </p:par>
                              <p:par>
                                <p:cTn id="251" presetID="10" presetClass="entr" presetSubtype="0" fill="hold" nodeType="withEffect">
                                  <p:stCondLst>
                                    <p:cond delay="0"/>
                                  </p:stCondLst>
                                  <p:childTnLst>
                                    <p:set>
                                      <p:cBhvr>
                                        <p:cTn id="252" dur="1" fill="hold">
                                          <p:stCondLst>
                                            <p:cond delay="0"/>
                                          </p:stCondLst>
                                        </p:cTn>
                                        <p:tgtEl>
                                          <p:spTgt spid="281"/>
                                        </p:tgtEl>
                                        <p:attrNameLst>
                                          <p:attrName>style.visibility</p:attrName>
                                        </p:attrNameLst>
                                      </p:cBhvr>
                                      <p:to>
                                        <p:strVal val="visible"/>
                                      </p:to>
                                    </p:set>
                                    <p:animEffect transition="in" filter="fade">
                                      <p:cBhvr>
                                        <p:cTn id="253" dur="500"/>
                                        <p:tgtEl>
                                          <p:spTgt spid="281"/>
                                        </p:tgtEl>
                                      </p:cBhvr>
                                    </p:animEffect>
                                  </p:childTnLst>
                                </p:cTn>
                              </p:par>
                            </p:childTnLst>
                          </p:cTn>
                        </p:par>
                      </p:childTnLst>
                    </p:cTn>
                  </p:par>
                  <p:par>
                    <p:cTn id="254" fill="hold">
                      <p:stCondLst>
                        <p:cond delay="indefinite"/>
                      </p:stCondLst>
                      <p:childTnLst>
                        <p:par>
                          <p:cTn id="255" fill="hold">
                            <p:stCondLst>
                              <p:cond delay="0"/>
                            </p:stCondLst>
                            <p:childTnLst>
                              <p:par>
                                <p:cTn id="256" presetID="10" presetClass="entr" presetSubtype="0" fill="hold" nodeType="clickEffect">
                                  <p:stCondLst>
                                    <p:cond delay="0"/>
                                  </p:stCondLst>
                                  <p:childTnLst>
                                    <p:set>
                                      <p:cBhvr>
                                        <p:cTn id="257" dur="1" fill="hold">
                                          <p:stCondLst>
                                            <p:cond delay="0"/>
                                          </p:stCondLst>
                                        </p:cTn>
                                        <p:tgtEl>
                                          <p:spTgt spid="301"/>
                                        </p:tgtEl>
                                        <p:attrNameLst>
                                          <p:attrName>style.visibility</p:attrName>
                                        </p:attrNameLst>
                                      </p:cBhvr>
                                      <p:to>
                                        <p:strVal val="visible"/>
                                      </p:to>
                                    </p:set>
                                    <p:animEffect transition="in" filter="fade">
                                      <p:cBhvr>
                                        <p:cTn id="258" dur="500"/>
                                        <p:tgtEl>
                                          <p:spTgt spid="301"/>
                                        </p:tgtEl>
                                      </p:cBhvr>
                                    </p:animEffect>
                                  </p:childTnLst>
                                </p:cTn>
                              </p:par>
                            </p:childTnLst>
                          </p:cTn>
                        </p:par>
                      </p:childTnLst>
                    </p:cTn>
                  </p:par>
                  <p:par>
                    <p:cTn id="259" fill="hold">
                      <p:stCondLst>
                        <p:cond delay="indefinite"/>
                      </p:stCondLst>
                      <p:childTnLst>
                        <p:par>
                          <p:cTn id="260" fill="hold">
                            <p:stCondLst>
                              <p:cond delay="0"/>
                            </p:stCondLst>
                            <p:childTnLst>
                              <p:par>
                                <p:cTn id="261" presetID="10" presetClass="entr" presetSubtype="0" fill="hold" nodeType="clickEffect">
                                  <p:stCondLst>
                                    <p:cond delay="0"/>
                                  </p:stCondLst>
                                  <p:childTnLst>
                                    <p:set>
                                      <p:cBhvr>
                                        <p:cTn id="262" dur="1" fill="hold">
                                          <p:stCondLst>
                                            <p:cond delay="0"/>
                                          </p:stCondLst>
                                        </p:cTn>
                                        <p:tgtEl>
                                          <p:spTgt spid="326"/>
                                        </p:tgtEl>
                                        <p:attrNameLst>
                                          <p:attrName>style.visibility</p:attrName>
                                        </p:attrNameLst>
                                      </p:cBhvr>
                                      <p:to>
                                        <p:strVal val="visible"/>
                                      </p:to>
                                    </p:set>
                                    <p:animEffect transition="in" filter="fade">
                                      <p:cBhvr>
                                        <p:cTn id="263" dur="500"/>
                                        <p:tgtEl>
                                          <p:spTgt spid="326"/>
                                        </p:tgtEl>
                                      </p:cBhvr>
                                    </p:animEffect>
                                  </p:childTnLst>
                                </p:cTn>
                              </p:par>
                            </p:childTnLst>
                          </p:cTn>
                        </p:par>
                      </p:childTnLst>
                    </p:cTn>
                  </p:par>
                  <p:par>
                    <p:cTn id="264" fill="hold">
                      <p:stCondLst>
                        <p:cond delay="indefinite"/>
                      </p:stCondLst>
                      <p:childTnLst>
                        <p:par>
                          <p:cTn id="265" fill="hold">
                            <p:stCondLst>
                              <p:cond delay="0"/>
                            </p:stCondLst>
                            <p:childTnLst>
                              <p:par>
                                <p:cTn id="266" presetID="10" presetClass="entr" presetSubtype="0" fill="hold" nodeType="clickEffect">
                                  <p:stCondLst>
                                    <p:cond delay="0"/>
                                  </p:stCondLst>
                                  <p:childTnLst>
                                    <p:set>
                                      <p:cBhvr>
                                        <p:cTn id="267" dur="1" fill="hold">
                                          <p:stCondLst>
                                            <p:cond delay="0"/>
                                          </p:stCondLst>
                                        </p:cTn>
                                        <p:tgtEl>
                                          <p:spTgt spid="321"/>
                                        </p:tgtEl>
                                        <p:attrNameLst>
                                          <p:attrName>style.visibility</p:attrName>
                                        </p:attrNameLst>
                                      </p:cBhvr>
                                      <p:to>
                                        <p:strVal val="visible"/>
                                      </p:to>
                                    </p:set>
                                    <p:animEffect transition="in" filter="fade">
                                      <p:cBhvr>
                                        <p:cTn id="268" dur="500"/>
                                        <p:tgtEl>
                                          <p:spTgt spid="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animBg="1"/>
      <p:bldP spid="169987" grpId="1" animBg="1"/>
      <p:bldP spid="170019" grpId="0" animBg="1"/>
      <p:bldP spid="170019" grpId="1" animBg="1"/>
      <p:bldP spid="170028" grpId="0" animBg="1"/>
      <p:bldP spid="170028" grpId="1" animBg="1"/>
      <p:bldP spid="170043" grpId="0" animBg="1"/>
      <p:bldP spid="170043" grpId="1" animBg="1"/>
      <p:bldP spid="170055" grpId="0" animBg="1"/>
      <p:bldP spid="170055" grpId="1" animBg="1"/>
      <p:bldP spid="170062" grpId="0" animBg="1"/>
      <p:bldP spid="170062" grpId="1" animBg="1"/>
      <p:bldP spid="170065" grpId="0"/>
      <p:bldP spid="170066" grpId="0" animBg="1"/>
      <p:bldP spid="170066" grpId="1" animBg="1"/>
      <p:bldP spid="170080" grpId="0" animBg="1"/>
      <p:bldP spid="170080" grpId="1" animBg="1"/>
      <p:bldP spid="170092" grpId="0" animBg="1"/>
      <p:bldP spid="170092" grpId="1" animBg="1"/>
      <p:bldP spid="170114" grpId="0" animBg="1"/>
      <p:bldP spid="170114" grpId="1" animBg="1"/>
      <p:bldP spid="170118" grpId="0" animBg="1"/>
      <p:bldP spid="170118" grpId="1" animBg="1"/>
      <p:bldP spid="170139" grpId="0" animBg="1"/>
      <p:bldP spid="170139" grpId="1" animBg="1"/>
      <p:bldP spid="170147" grpId="0" animBg="1"/>
      <p:bldP spid="170147" grpId="1" animBg="1"/>
      <p:bldP spid="170160" grpId="0" animBg="1"/>
      <p:bldP spid="170160" grpId="1" animBg="1"/>
      <p:bldP spid="170183" grpId="0" animBg="1"/>
      <p:bldP spid="170183" grpId="1" animBg="1"/>
      <p:bldP spid="170209" grpId="0"/>
      <p:bldP spid="170209" grpId="1"/>
      <p:bldP spid="170220" grpId="0"/>
      <p:bldP spid="139" grpId="0"/>
      <p:bldP spid="139" grpId="1"/>
      <p:bldP spid="140" grpId="0"/>
      <p:bldP spid="140" grpId="1"/>
      <p:bldP spid="161" grpId="0"/>
      <p:bldP spid="161"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2546350" y="6159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a:solidFill>
                  <a:srgbClr val="000099"/>
                </a:solidFill>
                <a:latin typeface="Arial" charset="0"/>
              </a:rPr>
              <a:t>Formulario  de  Bohr</a:t>
            </a:r>
          </a:p>
        </p:txBody>
      </p:sp>
      <p:grpSp>
        <p:nvGrpSpPr>
          <p:cNvPr id="170017" name="Group 33"/>
          <p:cNvGrpSpPr>
            <a:grpSpLocks/>
          </p:cNvGrpSpPr>
          <p:nvPr/>
        </p:nvGrpSpPr>
        <p:grpSpPr bwMode="auto">
          <a:xfrm>
            <a:off x="800100" y="1301750"/>
            <a:ext cx="1296988" cy="539750"/>
            <a:chOff x="256" y="1476"/>
            <a:chExt cx="817" cy="340"/>
          </a:xfrm>
        </p:grpSpPr>
        <p:sp>
          <p:nvSpPr>
            <p:cNvPr id="169989" name="Text Box 5"/>
            <p:cNvSpPr txBox="1">
              <a:spLocks noChangeArrowheads="1"/>
            </p:cNvSpPr>
            <p:nvPr/>
          </p:nvSpPr>
          <p:spPr bwMode="auto">
            <a:xfrm>
              <a:off x="256" y="1572"/>
              <a:ext cx="25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F</a:t>
              </a:r>
              <a:r>
                <a:rPr lang="es-ES" sz="1400" b="1" baseline="-25000">
                  <a:latin typeface="Arial" charset="0"/>
                </a:rPr>
                <a:t>e</a:t>
              </a:r>
              <a:r>
                <a:rPr lang="es-ES" sz="1400" b="1">
                  <a:latin typeface="Arial" charset="0"/>
                </a:rPr>
                <a:t> = </a:t>
              </a:r>
            </a:p>
          </p:txBody>
        </p:sp>
        <p:sp>
          <p:nvSpPr>
            <p:cNvPr id="169990" name="Text Box 6"/>
            <p:cNvSpPr txBox="1">
              <a:spLocks noChangeArrowheads="1"/>
            </p:cNvSpPr>
            <p:nvPr/>
          </p:nvSpPr>
          <p:spPr bwMode="auto">
            <a:xfrm>
              <a:off x="642" y="1476"/>
              <a:ext cx="40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Q</a:t>
              </a:r>
              <a:r>
                <a:rPr lang="es-ES" sz="1400" b="1" baseline="-25000">
                  <a:latin typeface="Arial" charset="0"/>
                </a:rPr>
                <a:t>1</a:t>
              </a:r>
              <a:r>
                <a:rPr lang="es-ES" sz="1400" b="1">
                  <a:latin typeface="Arial" charset="0"/>
                </a:rPr>
                <a:t>·Q</a:t>
              </a:r>
              <a:r>
                <a:rPr lang="es-ES" sz="1400" b="1" baseline="-25000">
                  <a:latin typeface="Arial" charset="0"/>
                </a:rPr>
                <a:t>2</a:t>
              </a:r>
              <a:r>
                <a:rPr lang="es-ES" sz="1400" b="1">
                  <a:latin typeface="Arial" charset="0"/>
                </a:rPr>
                <a:t>·k</a:t>
              </a:r>
            </a:p>
          </p:txBody>
        </p:sp>
        <p:sp>
          <p:nvSpPr>
            <p:cNvPr id="169991" name="Text Box 7"/>
            <p:cNvSpPr txBox="1">
              <a:spLocks noChangeArrowheads="1"/>
            </p:cNvSpPr>
            <p:nvPr/>
          </p:nvSpPr>
          <p:spPr bwMode="auto">
            <a:xfrm>
              <a:off x="777" y="1668"/>
              <a:ext cx="13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d</a:t>
              </a:r>
              <a:r>
                <a:rPr lang="es-ES" sz="1400" b="1" baseline="30000">
                  <a:latin typeface="Arial" charset="0"/>
                </a:rPr>
                <a:t>2</a:t>
              </a:r>
            </a:p>
          </p:txBody>
        </p:sp>
        <p:sp>
          <p:nvSpPr>
            <p:cNvPr id="169992" name="Line 8"/>
            <p:cNvSpPr>
              <a:spLocks noChangeShapeType="1"/>
            </p:cNvSpPr>
            <p:nvPr/>
          </p:nvSpPr>
          <p:spPr bwMode="auto">
            <a:xfrm>
              <a:off x="612" y="1653"/>
              <a:ext cx="461" cy="0"/>
            </a:xfrm>
            <a:prstGeom prst="line">
              <a:avLst/>
            </a:prstGeom>
            <a:noFill/>
            <a:ln w="25400">
              <a:solidFill>
                <a:schemeClr val="tx1"/>
              </a:solidFill>
              <a:round/>
              <a:headEnd/>
              <a:tailEnd/>
            </a:ln>
            <a:effectLst/>
          </p:spPr>
          <p:txBody>
            <a:bodyPr wrap="none" anchor="ctr"/>
            <a:lstStyle/>
            <a:p>
              <a:endParaRPr lang="es-MX"/>
            </a:p>
          </p:txBody>
        </p:sp>
        <p:sp>
          <p:nvSpPr>
            <p:cNvPr id="170016" name="Line 32"/>
            <p:cNvSpPr>
              <a:spLocks noChangeShapeType="1"/>
            </p:cNvSpPr>
            <p:nvPr/>
          </p:nvSpPr>
          <p:spPr bwMode="auto">
            <a:xfrm>
              <a:off x="504" y="1653"/>
              <a:ext cx="77" cy="0"/>
            </a:xfrm>
            <a:prstGeom prst="line">
              <a:avLst/>
            </a:prstGeom>
            <a:noFill/>
            <a:ln w="25400">
              <a:solidFill>
                <a:schemeClr val="tx1"/>
              </a:solidFill>
              <a:round/>
              <a:headEnd/>
              <a:tailEnd/>
            </a:ln>
            <a:effectLst/>
          </p:spPr>
          <p:txBody>
            <a:bodyPr wrap="none" anchor="ctr"/>
            <a:lstStyle/>
            <a:p>
              <a:endParaRPr lang="es-MX"/>
            </a:p>
          </p:txBody>
        </p:sp>
      </p:grpSp>
      <p:grpSp>
        <p:nvGrpSpPr>
          <p:cNvPr id="170027" name="Group 43"/>
          <p:cNvGrpSpPr>
            <a:grpSpLocks/>
          </p:cNvGrpSpPr>
          <p:nvPr/>
        </p:nvGrpSpPr>
        <p:grpSpPr bwMode="auto">
          <a:xfrm>
            <a:off x="603250" y="1965325"/>
            <a:ext cx="1366838" cy="508000"/>
            <a:chOff x="716" y="1896"/>
            <a:chExt cx="861" cy="320"/>
          </a:xfrm>
        </p:grpSpPr>
        <p:sp>
          <p:nvSpPr>
            <p:cNvPr id="170021" name="Text Box 37"/>
            <p:cNvSpPr txBox="1">
              <a:spLocks noChangeArrowheads="1"/>
            </p:cNvSpPr>
            <p:nvPr/>
          </p:nvSpPr>
          <p:spPr bwMode="auto">
            <a:xfrm>
              <a:off x="840" y="1984"/>
              <a:ext cx="25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F</a:t>
              </a:r>
              <a:r>
                <a:rPr lang="es-ES" sz="1400" b="1" baseline="-25000">
                  <a:latin typeface="Arial" charset="0"/>
                </a:rPr>
                <a:t>e</a:t>
              </a:r>
              <a:r>
                <a:rPr lang="es-ES" sz="1400" b="1">
                  <a:latin typeface="Arial" charset="0"/>
                </a:rPr>
                <a:t> = </a:t>
              </a:r>
            </a:p>
          </p:txBody>
        </p:sp>
        <p:sp>
          <p:nvSpPr>
            <p:cNvPr id="170022" name="Text Box 38"/>
            <p:cNvSpPr txBox="1">
              <a:spLocks noChangeArrowheads="1"/>
            </p:cNvSpPr>
            <p:nvPr/>
          </p:nvSpPr>
          <p:spPr bwMode="auto">
            <a:xfrm>
              <a:off x="1223" y="1896"/>
              <a:ext cx="31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Z·e</a:t>
              </a:r>
              <a:r>
                <a:rPr lang="es-ES" sz="1400" b="1" baseline="30000">
                  <a:latin typeface="Arial" charset="0"/>
                </a:rPr>
                <a:t>2</a:t>
              </a:r>
              <a:r>
                <a:rPr lang="es-ES" sz="1400" b="1">
                  <a:latin typeface="Arial" charset="0"/>
                </a:rPr>
                <a:t>·k</a:t>
              </a:r>
            </a:p>
          </p:txBody>
        </p:sp>
        <p:sp>
          <p:nvSpPr>
            <p:cNvPr id="170023" name="Text Box 39"/>
            <p:cNvSpPr txBox="1">
              <a:spLocks noChangeArrowheads="1"/>
            </p:cNvSpPr>
            <p:nvPr/>
          </p:nvSpPr>
          <p:spPr bwMode="auto">
            <a:xfrm>
              <a:off x="1325" y="2068"/>
              <a:ext cx="10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r>
                <a:rPr lang="es-ES" sz="1400" b="1" baseline="30000">
                  <a:latin typeface="Arial" charset="0"/>
                </a:rPr>
                <a:t>2</a:t>
              </a:r>
            </a:p>
          </p:txBody>
        </p:sp>
        <p:sp>
          <p:nvSpPr>
            <p:cNvPr id="170024" name="Line 40"/>
            <p:cNvSpPr>
              <a:spLocks noChangeShapeType="1"/>
            </p:cNvSpPr>
            <p:nvPr/>
          </p:nvSpPr>
          <p:spPr bwMode="auto">
            <a:xfrm>
              <a:off x="1192" y="2057"/>
              <a:ext cx="385" cy="0"/>
            </a:xfrm>
            <a:prstGeom prst="line">
              <a:avLst/>
            </a:prstGeom>
            <a:noFill/>
            <a:ln w="25400">
              <a:solidFill>
                <a:schemeClr val="tx1"/>
              </a:solidFill>
              <a:round/>
              <a:headEnd/>
              <a:tailEnd/>
            </a:ln>
            <a:effectLst/>
          </p:spPr>
          <p:txBody>
            <a:bodyPr wrap="none" anchor="ctr"/>
            <a:lstStyle/>
            <a:p>
              <a:endParaRPr lang="es-MX"/>
            </a:p>
          </p:txBody>
        </p:sp>
        <p:sp>
          <p:nvSpPr>
            <p:cNvPr id="170025" name="Text Box 41"/>
            <p:cNvSpPr txBox="1">
              <a:spLocks noChangeArrowheads="1"/>
            </p:cNvSpPr>
            <p:nvPr/>
          </p:nvSpPr>
          <p:spPr bwMode="auto">
            <a:xfrm>
              <a:off x="1080" y="1907"/>
              <a:ext cx="93" cy="168"/>
            </a:xfrm>
            <a:prstGeom prst="rect">
              <a:avLst/>
            </a:prstGeom>
            <a:noFill/>
            <a:ln w="9525">
              <a:noFill/>
              <a:miter lim="800000"/>
              <a:headEnd/>
              <a:tailEnd/>
            </a:ln>
            <a:effectLst/>
          </p:spPr>
          <p:txBody>
            <a:bodyPr wrap="none" lIns="18000" tIns="10800" rIns="18000" bIns="10800">
              <a:spAutoFit/>
            </a:bodyPr>
            <a:lstStyle/>
            <a:p>
              <a:r>
                <a:rPr lang="es-ES" sz="1600" b="1">
                  <a:latin typeface="Arial" charset="0"/>
                </a:rPr>
                <a:t>_</a:t>
              </a:r>
              <a:endParaRPr lang="es-ES" sz="1600" b="1" baseline="30000">
                <a:latin typeface="Arial" charset="0"/>
              </a:endParaRPr>
            </a:p>
          </p:txBody>
        </p:sp>
        <p:sp>
          <p:nvSpPr>
            <p:cNvPr id="170026" name="Text Box 42"/>
            <p:cNvSpPr txBox="1">
              <a:spLocks noChangeArrowheads="1"/>
            </p:cNvSpPr>
            <p:nvPr/>
          </p:nvSpPr>
          <p:spPr bwMode="auto">
            <a:xfrm>
              <a:off x="716" y="1984"/>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1</a:t>
              </a:r>
              <a:endParaRPr lang="es-ES" sz="1400" b="1" baseline="30000">
                <a:solidFill>
                  <a:srgbClr val="FF0000"/>
                </a:solidFill>
                <a:latin typeface="Arial" charset="0"/>
              </a:endParaRPr>
            </a:p>
          </p:txBody>
        </p:sp>
      </p:grpSp>
      <p:grpSp>
        <p:nvGrpSpPr>
          <p:cNvPr id="170030" name="Group 46"/>
          <p:cNvGrpSpPr>
            <a:grpSpLocks/>
          </p:cNvGrpSpPr>
          <p:nvPr/>
        </p:nvGrpSpPr>
        <p:grpSpPr bwMode="auto">
          <a:xfrm>
            <a:off x="596900" y="2605088"/>
            <a:ext cx="1195388" cy="433387"/>
            <a:chOff x="424" y="2659"/>
            <a:chExt cx="753" cy="273"/>
          </a:xfrm>
        </p:grpSpPr>
        <p:sp>
          <p:nvSpPr>
            <p:cNvPr id="170031" name="Text Box 47"/>
            <p:cNvSpPr txBox="1">
              <a:spLocks noChangeArrowheads="1"/>
            </p:cNvSpPr>
            <p:nvPr/>
          </p:nvSpPr>
          <p:spPr bwMode="auto">
            <a:xfrm>
              <a:off x="556" y="2740"/>
              <a:ext cx="25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F</a:t>
              </a:r>
              <a:r>
                <a:rPr lang="es-ES" sz="1400" b="1" baseline="-25000">
                  <a:latin typeface="Arial" charset="0"/>
                </a:rPr>
                <a:t>c</a:t>
              </a:r>
              <a:r>
                <a:rPr lang="es-ES" sz="1400" b="1">
                  <a:latin typeface="Arial" charset="0"/>
                </a:rPr>
                <a:t> = </a:t>
              </a:r>
            </a:p>
          </p:txBody>
        </p:sp>
        <p:sp>
          <p:nvSpPr>
            <p:cNvPr id="170032" name="Text Box 48"/>
            <p:cNvSpPr txBox="1">
              <a:spLocks noChangeArrowheads="1"/>
            </p:cNvSpPr>
            <p:nvPr/>
          </p:nvSpPr>
          <p:spPr bwMode="auto">
            <a:xfrm>
              <a:off x="917" y="2660"/>
              <a:ext cx="255"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m·v</a:t>
              </a:r>
              <a:r>
                <a:rPr lang="es-ES" sz="1400" b="1" baseline="30000">
                  <a:latin typeface="Arial" charset="0"/>
                </a:rPr>
                <a:t>2</a:t>
              </a:r>
            </a:p>
          </p:txBody>
        </p:sp>
        <p:sp>
          <p:nvSpPr>
            <p:cNvPr id="170033" name="Text Box 49"/>
            <p:cNvSpPr txBox="1">
              <a:spLocks noChangeArrowheads="1"/>
            </p:cNvSpPr>
            <p:nvPr/>
          </p:nvSpPr>
          <p:spPr bwMode="auto">
            <a:xfrm>
              <a:off x="1013" y="2784"/>
              <a:ext cx="6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endParaRPr lang="es-ES" sz="1400" b="1" baseline="30000">
                <a:latin typeface="Arial" charset="0"/>
              </a:endParaRPr>
            </a:p>
          </p:txBody>
        </p:sp>
        <p:sp>
          <p:nvSpPr>
            <p:cNvPr id="170034" name="Line 50"/>
            <p:cNvSpPr>
              <a:spLocks noChangeShapeType="1"/>
            </p:cNvSpPr>
            <p:nvPr/>
          </p:nvSpPr>
          <p:spPr bwMode="auto">
            <a:xfrm>
              <a:off x="908" y="2805"/>
              <a:ext cx="269" cy="0"/>
            </a:xfrm>
            <a:prstGeom prst="line">
              <a:avLst/>
            </a:prstGeom>
            <a:noFill/>
            <a:ln w="25400">
              <a:solidFill>
                <a:schemeClr val="tx1"/>
              </a:solidFill>
              <a:round/>
              <a:headEnd/>
              <a:tailEnd/>
            </a:ln>
            <a:effectLst/>
          </p:spPr>
          <p:txBody>
            <a:bodyPr wrap="none" anchor="ctr"/>
            <a:lstStyle/>
            <a:p>
              <a:endParaRPr lang="es-MX"/>
            </a:p>
          </p:txBody>
        </p:sp>
        <p:sp>
          <p:nvSpPr>
            <p:cNvPr id="170035" name="Text Box 51"/>
            <p:cNvSpPr txBox="1">
              <a:spLocks noChangeArrowheads="1"/>
            </p:cNvSpPr>
            <p:nvPr/>
          </p:nvSpPr>
          <p:spPr bwMode="auto">
            <a:xfrm>
              <a:off x="796" y="2659"/>
              <a:ext cx="93" cy="168"/>
            </a:xfrm>
            <a:prstGeom prst="rect">
              <a:avLst/>
            </a:prstGeom>
            <a:noFill/>
            <a:ln w="9525">
              <a:noFill/>
              <a:miter lim="800000"/>
              <a:headEnd/>
              <a:tailEnd/>
            </a:ln>
            <a:effectLst/>
          </p:spPr>
          <p:txBody>
            <a:bodyPr wrap="none" lIns="18000" tIns="10800" rIns="18000" bIns="10800">
              <a:spAutoFit/>
            </a:bodyPr>
            <a:lstStyle/>
            <a:p>
              <a:r>
                <a:rPr lang="es-ES" sz="1600" b="1">
                  <a:latin typeface="Arial" charset="0"/>
                </a:rPr>
                <a:t>_</a:t>
              </a:r>
              <a:endParaRPr lang="es-ES" sz="1600" b="1" baseline="30000">
                <a:latin typeface="Arial" charset="0"/>
              </a:endParaRPr>
            </a:p>
          </p:txBody>
        </p:sp>
        <p:sp>
          <p:nvSpPr>
            <p:cNvPr id="170036" name="Text Box 52"/>
            <p:cNvSpPr txBox="1">
              <a:spLocks noChangeArrowheads="1"/>
            </p:cNvSpPr>
            <p:nvPr/>
          </p:nvSpPr>
          <p:spPr bwMode="auto">
            <a:xfrm>
              <a:off x="424" y="2740"/>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2</a:t>
              </a:r>
              <a:endParaRPr lang="es-ES" sz="1400" b="1" baseline="30000">
                <a:solidFill>
                  <a:srgbClr val="FF0000"/>
                </a:solidFill>
                <a:latin typeface="Arial" charset="0"/>
              </a:endParaRPr>
            </a:p>
          </p:txBody>
        </p:sp>
      </p:grpSp>
      <p:grpSp>
        <p:nvGrpSpPr>
          <p:cNvPr id="170052" name="Group 68"/>
          <p:cNvGrpSpPr>
            <a:grpSpLocks/>
          </p:cNvGrpSpPr>
          <p:nvPr/>
        </p:nvGrpSpPr>
        <p:grpSpPr bwMode="auto">
          <a:xfrm>
            <a:off x="596900" y="3176588"/>
            <a:ext cx="1454150" cy="501650"/>
            <a:chOff x="792" y="2399"/>
            <a:chExt cx="916" cy="316"/>
          </a:xfrm>
        </p:grpSpPr>
        <p:sp>
          <p:nvSpPr>
            <p:cNvPr id="170037" name="Text Box 53"/>
            <p:cNvSpPr txBox="1">
              <a:spLocks noChangeArrowheads="1"/>
            </p:cNvSpPr>
            <p:nvPr/>
          </p:nvSpPr>
          <p:spPr bwMode="auto">
            <a:xfrm>
              <a:off x="975" y="2399"/>
              <a:ext cx="31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Z·e</a:t>
              </a:r>
              <a:r>
                <a:rPr lang="es-ES" sz="1400" b="1" baseline="30000">
                  <a:latin typeface="Arial" charset="0"/>
                </a:rPr>
                <a:t>2</a:t>
              </a:r>
              <a:r>
                <a:rPr lang="es-ES" sz="1400" b="1">
                  <a:latin typeface="Arial" charset="0"/>
                </a:rPr>
                <a:t>·k</a:t>
              </a:r>
            </a:p>
          </p:txBody>
        </p:sp>
        <p:sp>
          <p:nvSpPr>
            <p:cNvPr id="170038" name="Text Box 54"/>
            <p:cNvSpPr txBox="1">
              <a:spLocks noChangeArrowheads="1"/>
            </p:cNvSpPr>
            <p:nvPr/>
          </p:nvSpPr>
          <p:spPr bwMode="auto">
            <a:xfrm>
              <a:off x="1101" y="2567"/>
              <a:ext cx="6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endParaRPr lang="es-ES" sz="1400" b="1" baseline="30000">
                <a:latin typeface="Arial" charset="0"/>
              </a:endParaRPr>
            </a:p>
          </p:txBody>
        </p:sp>
        <p:sp>
          <p:nvSpPr>
            <p:cNvPr id="170039" name="Line 55"/>
            <p:cNvSpPr>
              <a:spLocks noChangeShapeType="1"/>
            </p:cNvSpPr>
            <p:nvPr/>
          </p:nvSpPr>
          <p:spPr bwMode="auto">
            <a:xfrm>
              <a:off x="943" y="2560"/>
              <a:ext cx="382" cy="0"/>
            </a:xfrm>
            <a:prstGeom prst="line">
              <a:avLst/>
            </a:prstGeom>
            <a:noFill/>
            <a:ln w="25400">
              <a:solidFill>
                <a:schemeClr val="tx1"/>
              </a:solidFill>
              <a:round/>
              <a:headEnd/>
              <a:tailEnd/>
            </a:ln>
            <a:effectLst/>
          </p:spPr>
          <p:txBody>
            <a:bodyPr wrap="none" anchor="ctr"/>
            <a:lstStyle/>
            <a:p>
              <a:endParaRPr lang="es-MX"/>
            </a:p>
          </p:txBody>
        </p:sp>
        <p:sp>
          <p:nvSpPr>
            <p:cNvPr id="170040" name="Text Box 56"/>
            <p:cNvSpPr txBox="1">
              <a:spLocks noChangeArrowheads="1"/>
            </p:cNvSpPr>
            <p:nvPr/>
          </p:nvSpPr>
          <p:spPr bwMode="auto">
            <a:xfrm>
              <a:off x="1352" y="2484"/>
              <a:ext cx="8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a:t>
              </a:r>
            </a:p>
          </p:txBody>
        </p:sp>
        <p:sp>
          <p:nvSpPr>
            <p:cNvPr id="170041" name="Text Box 57"/>
            <p:cNvSpPr txBox="1">
              <a:spLocks noChangeArrowheads="1"/>
            </p:cNvSpPr>
            <p:nvPr/>
          </p:nvSpPr>
          <p:spPr bwMode="auto">
            <a:xfrm>
              <a:off x="1453" y="2476"/>
              <a:ext cx="255"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m·v</a:t>
              </a:r>
              <a:r>
                <a:rPr lang="es-ES" sz="1400" b="1" baseline="30000">
                  <a:latin typeface="Arial" charset="0"/>
                </a:rPr>
                <a:t>2</a:t>
              </a:r>
            </a:p>
          </p:txBody>
        </p:sp>
        <p:sp>
          <p:nvSpPr>
            <p:cNvPr id="170050" name="Text Box 66"/>
            <p:cNvSpPr txBox="1">
              <a:spLocks noChangeArrowheads="1"/>
            </p:cNvSpPr>
            <p:nvPr/>
          </p:nvSpPr>
          <p:spPr bwMode="auto">
            <a:xfrm>
              <a:off x="792" y="2491"/>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3</a:t>
              </a:r>
              <a:endParaRPr lang="es-ES" sz="1400" b="1" baseline="30000">
                <a:solidFill>
                  <a:srgbClr val="FF0000"/>
                </a:solidFill>
                <a:latin typeface="Arial" charset="0"/>
              </a:endParaRPr>
            </a:p>
          </p:txBody>
        </p:sp>
      </p:grpSp>
      <p:grpSp>
        <p:nvGrpSpPr>
          <p:cNvPr id="170061" name="Group 77"/>
          <p:cNvGrpSpPr>
            <a:grpSpLocks/>
          </p:cNvGrpSpPr>
          <p:nvPr/>
        </p:nvGrpSpPr>
        <p:grpSpPr bwMode="auto">
          <a:xfrm>
            <a:off x="596900" y="3813175"/>
            <a:ext cx="1233488" cy="234950"/>
            <a:chOff x="956" y="2631"/>
            <a:chExt cx="777" cy="148"/>
          </a:xfrm>
        </p:grpSpPr>
        <p:sp>
          <p:nvSpPr>
            <p:cNvPr id="170056" name="Text Box 72"/>
            <p:cNvSpPr txBox="1">
              <a:spLocks noChangeArrowheads="1"/>
            </p:cNvSpPr>
            <p:nvPr/>
          </p:nvSpPr>
          <p:spPr bwMode="auto">
            <a:xfrm>
              <a:off x="956" y="2631"/>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4</a:t>
              </a:r>
              <a:endParaRPr lang="es-ES" sz="1400" b="1" baseline="-25000">
                <a:solidFill>
                  <a:srgbClr val="FF0000"/>
                </a:solidFill>
                <a:latin typeface="Arial" charset="0"/>
              </a:endParaRPr>
            </a:p>
          </p:txBody>
        </p:sp>
        <p:sp>
          <p:nvSpPr>
            <p:cNvPr id="170057" name="Text Box 73"/>
            <p:cNvSpPr txBox="1">
              <a:spLocks noChangeArrowheads="1"/>
            </p:cNvSpPr>
            <p:nvPr/>
          </p:nvSpPr>
          <p:spPr bwMode="auto">
            <a:xfrm>
              <a:off x="1088" y="2631"/>
              <a:ext cx="645"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T</a:t>
              </a:r>
              <a:r>
                <a:rPr lang="es-ES" sz="1400" b="1">
                  <a:latin typeface="Arial" charset="0"/>
                </a:rPr>
                <a:t> = E</a:t>
              </a:r>
              <a:r>
                <a:rPr lang="es-ES" sz="1400" b="1" baseline="-25000">
                  <a:latin typeface="Arial" charset="0"/>
                </a:rPr>
                <a:t>P</a:t>
              </a:r>
              <a:r>
                <a:rPr lang="es-ES" sz="1400" b="1">
                  <a:latin typeface="Arial" charset="0"/>
                </a:rPr>
                <a:t> + E</a:t>
              </a:r>
              <a:r>
                <a:rPr lang="es-ES" sz="1400" b="1" baseline="-25000">
                  <a:latin typeface="Arial" charset="0"/>
                </a:rPr>
                <a:t>C</a:t>
              </a:r>
            </a:p>
          </p:txBody>
        </p:sp>
      </p:grpSp>
      <p:grpSp>
        <p:nvGrpSpPr>
          <p:cNvPr id="170077" name="Group 93"/>
          <p:cNvGrpSpPr>
            <a:grpSpLocks/>
          </p:cNvGrpSpPr>
          <p:nvPr/>
        </p:nvGrpSpPr>
        <p:grpSpPr bwMode="auto">
          <a:xfrm>
            <a:off x="596900" y="4649788"/>
            <a:ext cx="1398588" cy="501650"/>
            <a:chOff x="604" y="3003"/>
            <a:chExt cx="881" cy="316"/>
          </a:xfrm>
        </p:grpSpPr>
        <p:sp>
          <p:nvSpPr>
            <p:cNvPr id="170067" name="Text Box 83"/>
            <p:cNvSpPr txBox="1">
              <a:spLocks noChangeArrowheads="1"/>
            </p:cNvSpPr>
            <p:nvPr/>
          </p:nvSpPr>
          <p:spPr bwMode="auto">
            <a:xfrm>
              <a:off x="736" y="3088"/>
              <a:ext cx="272"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P</a:t>
              </a:r>
              <a:r>
                <a:rPr lang="es-ES" sz="1400" b="1">
                  <a:latin typeface="Arial" charset="0"/>
                </a:rPr>
                <a:t> = </a:t>
              </a:r>
              <a:endParaRPr lang="es-ES" sz="1400" b="1" baseline="-25000">
                <a:latin typeface="Arial" charset="0"/>
              </a:endParaRPr>
            </a:p>
          </p:txBody>
        </p:sp>
        <p:sp>
          <p:nvSpPr>
            <p:cNvPr id="170069" name="Text Box 85"/>
            <p:cNvSpPr txBox="1">
              <a:spLocks noChangeArrowheads="1"/>
            </p:cNvSpPr>
            <p:nvPr/>
          </p:nvSpPr>
          <p:spPr bwMode="auto">
            <a:xfrm>
              <a:off x="1135" y="3003"/>
              <a:ext cx="31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Z·e</a:t>
              </a:r>
              <a:r>
                <a:rPr lang="es-ES" sz="1400" b="1" baseline="30000">
                  <a:latin typeface="Arial" charset="0"/>
                </a:rPr>
                <a:t>2</a:t>
              </a:r>
              <a:r>
                <a:rPr lang="es-ES" sz="1400" b="1">
                  <a:latin typeface="Arial" charset="0"/>
                </a:rPr>
                <a:t>·k</a:t>
              </a:r>
            </a:p>
          </p:txBody>
        </p:sp>
        <p:sp>
          <p:nvSpPr>
            <p:cNvPr id="170070" name="Text Box 86"/>
            <p:cNvSpPr txBox="1">
              <a:spLocks noChangeArrowheads="1"/>
            </p:cNvSpPr>
            <p:nvPr/>
          </p:nvSpPr>
          <p:spPr bwMode="auto">
            <a:xfrm>
              <a:off x="1261" y="3171"/>
              <a:ext cx="6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endParaRPr lang="es-ES" sz="1400" b="1" baseline="30000">
                <a:latin typeface="Arial" charset="0"/>
              </a:endParaRPr>
            </a:p>
          </p:txBody>
        </p:sp>
        <p:sp>
          <p:nvSpPr>
            <p:cNvPr id="170071" name="Line 87"/>
            <p:cNvSpPr>
              <a:spLocks noChangeShapeType="1"/>
            </p:cNvSpPr>
            <p:nvPr/>
          </p:nvSpPr>
          <p:spPr bwMode="auto">
            <a:xfrm>
              <a:off x="1103" y="3164"/>
              <a:ext cx="382" cy="0"/>
            </a:xfrm>
            <a:prstGeom prst="line">
              <a:avLst/>
            </a:prstGeom>
            <a:noFill/>
            <a:ln w="25400">
              <a:solidFill>
                <a:schemeClr val="tx1"/>
              </a:solidFill>
              <a:round/>
              <a:headEnd/>
              <a:tailEnd/>
            </a:ln>
            <a:effectLst/>
          </p:spPr>
          <p:txBody>
            <a:bodyPr wrap="none" anchor="ctr"/>
            <a:lstStyle/>
            <a:p>
              <a:endParaRPr lang="es-MX"/>
            </a:p>
          </p:txBody>
        </p:sp>
        <p:sp>
          <p:nvSpPr>
            <p:cNvPr id="170074" name="Text Box 90"/>
            <p:cNvSpPr txBox="1">
              <a:spLocks noChangeArrowheads="1"/>
            </p:cNvSpPr>
            <p:nvPr/>
          </p:nvSpPr>
          <p:spPr bwMode="auto">
            <a:xfrm>
              <a:off x="604" y="3087"/>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5</a:t>
              </a:r>
              <a:endParaRPr lang="es-ES" sz="1400" b="1" baseline="30000">
                <a:solidFill>
                  <a:srgbClr val="FF0000"/>
                </a:solidFill>
                <a:latin typeface="Arial" charset="0"/>
              </a:endParaRPr>
            </a:p>
          </p:txBody>
        </p:sp>
        <p:sp>
          <p:nvSpPr>
            <p:cNvPr id="170076" name="Line 92"/>
            <p:cNvSpPr>
              <a:spLocks noChangeShapeType="1"/>
            </p:cNvSpPr>
            <p:nvPr/>
          </p:nvSpPr>
          <p:spPr bwMode="auto">
            <a:xfrm flipV="1">
              <a:off x="999" y="3164"/>
              <a:ext cx="68" cy="0"/>
            </a:xfrm>
            <a:prstGeom prst="line">
              <a:avLst/>
            </a:prstGeom>
            <a:noFill/>
            <a:ln w="25400">
              <a:solidFill>
                <a:schemeClr val="tx1"/>
              </a:solidFill>
              <a:round/>
              <a:headEnd/>
              <a:tailEnd/>
            </a:ln>
            <a:effectLst/>
          </p:spPr>
          <p:txBody>
            <a:bodyPr wrap="none" anchor="ctr"/>
            <a:lstStyle/>
            <a:p>
              <a:endParaRPr lang="es-MX"/>
            </a:p>
          </p:txBody>
        </p:sp>
      </p:grpSp>
      <p:grpSp>
        <p:nvGrpSpPr>
          <p:cNvPr id="170093" name="Group 109"/>
          <p:cNvGrpSpPr>
            <a:grpSpLocks/>
          </p:cNvGrpSpPr>
          <p:nvPr/>
        </p:nvGrpSpPr>
        <p:grpSpPr bwMode="auto">
          <a:xfrm>
            <a:off x="598488" y="5724525"/>
            <a:ext cx="1398587" cy="501650"/>
            <a:chOff x="604" y="3003"/>
            <a:chExt cx="881" cy="316"/>
          </a:xfrm>
        </p:grpSpPr>
        <p:sp>
          <p:nvSpPr>
            <p:cNvPr id="170094" name="Text Box 110"/>
            <p:cNvSpPr txBox="1">
              <a:spLocks noChangeArrowheads="1"/>
            </p:cNvSpPr>
            <p:nvPr/>
          </p:nvSpPr>
          <p:spPr bwMode="auto">
            <a:xfrm>
              <a:off x="738" y="3088"/>
              <a:ext cx="268"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T</a:t>
              </a:r>
              <a:r>
                <a:rPr lang="es-ES" sz="1400" b="1">
                  <a:latin typeface="Arial" charset="0"/>
                </a:rPr>
                <a:t> = </a:t>
              </a:r>
              <a:endParaRPr lang="es-ES" sz="1400" b="1" baseline="-25000">
                <a:latin typeface="Arial" charset="0"/>
              </a:endParaRPr>
            </a:p>
          </p:txBody>
        </p:sp>
        <p:sp>
          <p:nvSpPr>
            <p:cNvPr id="170095" name="Text Box 111"/>
            <p:cNvSpPr txBox="1">
              <a:spLocks noChangeArrowheads="1"/>
            </p:cNvSpPr>
            <p:nvPr/>
          </p:nvSpPr>
          <p:spPr bwMode="auto">
            <a:xfrm>
              <a:off x="1135" y="3003"/>
              <a:ext cx="316"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Z·e</a:t>
              </a:r>
              <a:r>
                <a:rPr lang="es-ES" sz="1400" b="1" baseline="30000" dirty="0">
                  <a:latin typeface="Arial" charset="0"/>
                </a:rPr>
                <a:t>2</a:t>
              </a:r>
              <a:r>
                <a:rPr lang="es-ES" sz="1400" b="1" dirty="0">
                  <a:latin typeface="Arial" charset="0"/>
                </a:rPr>
                <a:t>·k</a:t>
              </a:r>
            </a:p>
          </p:txBody>
        </p:sp>
        <p:sp>
          <p:nvSpPr>
            <p:cNvPr id="170096" name="Text Box 112"/>
            <p:cNvSpPr txBox="1">
              <a:spLocks noChangeArrowheads="1"/>
            </p:cNvSpPr>
            <p:nvPr/>
          </p:nvSpPr>
          <p:spPr bwMode="auto">
            <a:xfrm>
              <a:off x="1215" y="3171"/>
              <a:ext cx="159"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2·r</a:t>
              </a:r>
              <a:endParaRPr lang="es-ES" sz="1400" b="1" baseline="30000" dirty="0">
                <a:latin typeface="Arial" charset="0"/>
              </a:endParaRPr>
            </a:p>
          </p:txBody>
        </p:sp>
        <p:sp>
          <p:nvSpPr>
            <p:cNvPr id="170097" name="Line 113"/>
            <p:cNvSpPr>
              <a:spLocks noChangeShapeType="1"/>
            </p:cNvSpPr>
            <p:nvPr/>
          </p:nvSpPr>
          <p:spPr bwMode="auto">
            <a:xfrm>
              <a:off x="1103" y="3164"/>
              <a:ext cx="382" cy="0"/>
            </a:xfrm>
            <a:prstGeom prst="line">
              <a:avLst/>
            </a:prstGeom>
            <a:noFill/>
            <a:ln w="25400">
              <a:solidFill>
                <a:schemeClr val="tx1"/>
              </a:solidFill>
              <a:round/>
              <a:headEnd/>
              <a:tailEnd/>
            </a:ln>
            <a:effectLst/>
          </p:spPr>
          <p:txBody>
            <a:bodyPr wrap="none" anchor="ctr"/>
            <a:lstStyle/>
            <a:p>
              <a:endParaRPr lang="es-MX"/>
            </a:p>
          </p:txBody>
        </p:sp>
        <p:sp>
          <p:nvSpPr>
            <p:cNvPr id="170098" name="Text Box 114"/>
            <p:cNvSpPr txBox="1">
              <a:spLocks noChangeArrowheads="1"/>
            </p:cNvSpPr>
            <p:nvPr/>
          </p:nvSpPr>
          <p:spPr bwMode="auto">
            <a:xfrm>
              <a:off x="604" y="3087"/>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7</a:t>
              </a:r>
              <a:endParaRPr lang="es-ES" sz="1400" b="1" baseline="30000">
                <a:solidFill>
                  <a:srgbClr val="FF0000"/>
                </a:solidFill>
                <a:latin typeface="Arial" charset="0"/>
              </a:endParaRPr>
            </a:p>
          </p:txBody>
        </p:sp>
        <p:sp>
          <p:nvSpPr>
            <p:cNvPr id="170099" name="Line 115"/>
            <p:cNvSpPr>
              <a:spLocks noChangeShapeType="1"/>
            </p:cNvSpPr>
            <p:nvPr/>
          </p:nvSpPr>
          <p:spPr bwMode="auto">
            <a:xfrm flipV="1">
              <a:off x="999" y="3164"/>
              <a:ext cx="68" cy="0"/>
            </a:xfrm>
            <a:prstGeom prst="line">
              <a:avLst/>
            </a:prstGeom>
            <a:noFill/>
            <a:ln w="25400">
              <a:solidFill>
                <a:schemeClr val="tx1"/>
              </a:solidFill>
              <a:round/>
              <a:headEnd/>
              <a:tailEnd/>
            </a:ln>
            <a:effectLst/>
          </p:spPr>
          <p:txBody>
            <a:bodyPr wrap="none" anchor="ctr"/>
            <a:lstStyle/>
            <a:p>
              <a:endParaRPr lang="es-MX"/>
            </a:p>
          </p:txBody>
        </p:sp>
      </p:grpSp>
      <p:grpSp>
        <p:nvGrpSpPr>
          <p:cNvPr id="170117" name="Group 133"/>
          <p:cNvGrpSpPr>
            <a:grpSpLocks/>
          </p:cNvGrpSpPr>
          <p:nvPr/>
        </p:nvGrpSpPr>
        <p:grpSpPr bwMode="auto">
          <a:xfrm>
            <a:off x="3001963" y="1317625"/>
            <a:ext cx="1350962" cy="501650"/>
            <a:chOff x="3132" y="1640"/>
            <a:chExt cx="851" cy="316"/>
          </a:xfrm>
        </p:grpSpPr>
        <p:sp>
          <p:nvSpPr>
            <p:cNvPr id="170103" name="Text Box 119"/>
            <p:cNvSpPr txBox="1">
              <a:spLocks noChangeArrowheads="1"/>
            </p:cNvSpPr>
            <p:nvPr/>
          </p:nvSpPr>
          <p:spPr bwMode="auto">
            <a:xfrm>
              <a:off x="3132" y="1723"/>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8</a:t>
              </a:r>
              <a:endParaRPr lang="es-ES" sz="1400" b="1" baseline="30000">
                <a:solidFill>
                  <a:srgbClr val="FF0000"/>
                </a:solidFill>
                <a:latin typeface="Arial" charset="0"/>
              </a:endParaRPr>
            </a:p>
          </p:txBody>
        </p:sp>
        <p:grpSp>
          <p:nvGrpSpPr>
            <p:cNvPr id="170116" name="Group 132"/>
            <p:cNvGrpSpPr>
              <a:grpSpLocks/>
            </p:cNvGrpSpPr>
            <p:nvPr/>
          </p:nvGrpSpPr>
          <p:grpSpPr bwMode="auto">
            <a:xfrm>
              <a:off x="3322" y="1640"/>
              <a:ext cx="661" cy="316"/>
              <a:chOff x="3145" y="1786"/>
              <a:chExt cx="661" cy="316"/>
            </a:xfrm>
          </p:grpSpPr>
          <p:sp>
            <p:nvSpPr>
              <p:cNvPr id="170109" name="Text Box 125"/>
              <p:cNvSpPr txBox="1">
                <a:spLocks noChangeArrowheads="1"/>
              </p:cNvSpPr>
              <p:nvPr/>
            </p:nvSpPr>
            <p:spPr bwMode="auto">
              <a:xfrm>
                <a:off x="3594" y="1786"/>
                <a:ext cx="189"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n·h</a:t>
                </a:r>
              </a:p>
            </p:txBody>
          </p:sp>
          <p:sp>
            <p:nvSpPr>
              <p:cNvPr id="170110" name="Text Box 126"/>
              <p:cNvSpPr txBox="1">
                <a:spLocks noChangeArrowheads="1"/>
              </p:cNvSpPr>
              <p:nvPr/>
            </p:nvSpPr>
            <p:spPr bwMode="auto">
              <a:xfrm>
                <a:off x="3577" y="1954"/>
                <a:ext cx="208" cy="148"/>
              </a:xfrm>
              <a:prstGeom prst="rect">
                <a:avLst/>
              </a:prstGeom>
              <a:noFill/>
              <a:ln w="9525">
                <a:noFill/>
                <a:miter lim="800000"/>
                <a:headEnd/>
                <a:tailEnd/>
              </a:ln>
              <a:effectLst/>
            </p:spPr>
            <p:txBody>
              <a:bodyPr lIns="18000" tIns="10800" rIns="18000" bIns="10800">
                <a:spAutoFit/>
              </a:bodyPr>
              <a:lstStyle/>
              <a:p>
                <a:r>
                  <a:rPr lang="es-ES" sz="1400" b="1">
                    <a:latin typeface="Arial" charset="0"/>
                  </a:rPr>
                  <a:t>2·</a:t>
                </a:r>
                <a:r>
                  <a:rPr lang="es-ES" sz="1400" b="1" i="1">
                    <a:latin typeface="Symbol" pitchFamily="18" charset="2"/>
                  </a:rPr>
                  <a:t>p</a:t>
                </a:r>
                <a:endParaRPr lang="es-ES" sz="1400" b="1" i="1" baseline="30000">
                  <a:latin typeface="Symbol" pitchFamily="18" charset="2"/>
                </a:endParaRPr>
              </a:p>
            </p:txBody>
          </p:sp>
          <p:sp>
            <p:nvSpPr>
              <p:cNvPr id="170111" name="Line 127"/>
              <p:cNvSpPr>
                <a:spLocks noChangeShapeType="1"/>
              </p:cNvSpPr>
              <p:nvPr/>
            </p:nvSpPr>
            <p:spPr bwMode="auto">
              <a:xfrm>
                <a:off x="3559" y="1947"/>
                <a:ext cx="247" cy="0"/>
              </a:xfrm>
              <a:prstGeom prst="line">
                <a:avLst/>
              </a:prstGeom>
              <a:noFill/>
              <a:ln w="25400">
                <a:solidFill>
                  <a:schemeClr val="tx1"/>
                </a:solidFill>
                <a:round/>
                <a:headEnd/>
                <a:tailEnd/>
              </a:ln>
              <a:effectLst/>
            </p:spPr>
            <p:txBody>
              <a:bodyPr wrap="none" anchor="ctr"/>
              <a:lstStyle/>
              <a:p>
                <a:endParaRPr lang="es-MX"/>
              </a:p>
            </p:txBody>
          </p:sp>
          <p:sp>
            <p:nvSpPr>
              <p:cNvPr id="170115" name="Text Box 131"/>
              <p:cNvSpPr txBox="1">
                <a:spLocks noChangeArrowheads="1"/>
              </p:cNvSpPr>
              <p:nvPr/>
            </p:nvSpPr>
            <p:spPr bwMode="auto">
              <a:xfrm>
                <a:off x="3145" y="1868"/>
                <a:ext cx="386"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m·v·r =</a:t>
                </a:r>
              </a:p>
            </p:txBody>
          </p:sp>
        </p:grpSp>
      </p:grpSp>
      <p:grpSp>
        <p:nvGrpSpPr>
          <p:cNvPr id="170138" name="Group 154"/>
          <p:cNvGrpSpPr>
            <a:grpSpLocks/>
          </p:cNvGrpSpPr>
          <p:nvPr/>
        </p:nvGrpSpPr>
        <p:grpSpPr bwMode="auto">
          <a:xfrm>
            <a:off x="3001963" y="1971675"/>
            <a:ext cx="1838325" cy="484188"/>
            <a:chOff x="3087" y="1735"/>
            <a:chExt cx="1158" cy="305"/>
          </a:xfrm>
        </p:grpSpPr>
        <p:sp>
          <p:nvSpPr>
            <p:cNvPr id="170127" name="Text Box 143"/>
            <p:cNvSpPr txBox="1">
              <a:spLocks noChangeArrowheads="1"/>
            </p:cNvSpPr>
            <p:nvPr/>
          </p:nvSpPr>
          <p:spPr bwMode="auto">
            <a:xfrm>
              <a:off x="3087" y="1820"/>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9</a:t>
              </a:r>
              <a:endParaRPr lang="es-ES" sz="1400" b="1" baseline="30000">
                <a:solidFill>
                  <a:srgbClr val="FF0000"/>
                </a:solidFill>
                <a:latin typeface="Arial" charset="0"/>
              </a:endParaRPr>
            </a:p>
          </p:txBody>
        </p:sp>
        <p:sp>
          <p:nvSpPr>
            <p:cNvPr id="170129" name="Text Box 145"/>
            <p:cNvSpPr txBox="1">
              <a:spLocks noChangeArrowheads="1"/>
            </p:cNvSpPr>
            <p:nvPr/>
          </p:nvSpPr>
          <p:spPr bwMode="auto">
            <a:xfrm>
              <a:off x="3735" y="1735"/>
              <a:ext cx="269"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r>
                <a:rPr lang="es-ES" sz="1400" b="1" baseline="30000">
                  <a:latin typeface="Arial" charset="0"/>
                </a:rPr>
                <a:t>2</a:t>
              </a:r>
              <a:r>
                <a:rPr lang="es-ES" sz="1400" b="1">
                  <a:latin typeface="Arial" charset="0"/>
                </a:rPr>
                <a:t>·h</a:t>
              </a:r>
              <a:r>
                <a:rPr lang="es-ES" sz="1400" b="1" baseline="30000">
                  <a:latin typeface="Arial" charset="0"/>
                </a:rPr>
                <a:t>2</a:t>
              </a:r>
            </a:p>
          </p:txBody>
        </p:sp>
        <p:sp>
          <p:nvSpPr>
            <p:cNvPr id="170131" name="Line 147"/>
            <p:cNvSpPr>
              <a:spLocks noChangeShapeType="1"/>
            </p:cNvSpPr>
            <p:nvPr/>
          </p:nvSpPr>
          <p:spPr bwMode="auto">
            <a:xfrm>
              <a:off x="3498" y="1891"/>
              <a:ext cx="723" cy="0"/>
            </a:xfrm>
            <a:prstGeom prst="line">
              <a:avLst/>
            </a:prstGeom>
            <a:noFill/>
            <a:ln w="25400">
              <a:solidFill>
                <a:schemeClr val="tx1"/>
              </a:solidFill>
              <a:round/>
              <a:headEnd/>
              <a:tailEnd/>
            </a:ln>
            <a:effectLst/>
          </p:spPr>
          <p:txBody>
            <a:bodyPr wrap="none" anchor="ctr"/>
            <a:lstStyle/>
            <a:p>
              <a:endParaRPr lang="es-MX"/>
            </a:p>
          </p:txBody>
        </p:sp>
        <p:sp>
          <p:nvSpPr>
            <p:cNvPr id="170134" name="Text Box 150"/>
            <p:cNvSpPr txBox="1">
              <a:spLocks noChangeArrowheads="1"/>
            </p:cNvSpPr>
            <p:nvPr/>
          </p:nvSpPr>
          <p:spPr bwMode="auto">
            <a:xfrm>
              <a:off x="3302" y="1818"/>
              <a:ext cx="162"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 =</a:t>
              </a:r>
            </a:p>
          </p:txBody>
        </p:sp>
        <p:sp>
          <p:nvSpPr>
            <p:cNvPr id="170135" name="Text Box 151"/>
            <p:cNvSpPr txBox="1">
              <a:spLocks noChangeArrowheads="1"/>
            </p:cNvSpPr>
            <p:nvPr/>
          </p:nvSpPr>
          <p:spPr bwMode="auto">
            <a:xfrm>
              <a:off x="3505" y="1892"/>
              <a:ext cx="740" cy="148"/>
            </a:xfrm>
            <a:prstGeom prst="rect">
              <a:avLst/>
            </a:prstGeom>
            <a:noFill/>
            <a:ln w="9525">
              <a:noFill/>
              <a:miter lim="800000"/>
              <a:headEnd/>
              <a:tailEnd/>
            </a:ln>
            <a:effectLst/>
          </p:spPr>
          <p:txBody>
            <a:bodyPr lIns="18000" tIns="10800" rIns="18000" bIns="10800">
              <a:spAutoFit/>
            </a:bodyPr>
            <a:lstStyle/>
            <a:p>
              <a:r>
                <a:rPr lang="es-ES" sz="1400" b="1" dirty="0">
                  <a:latin typeface="Arial" charset="0"/>
                </a:rPr>
                <a:t>4·</a:t>
              </a:r>
              <a:r>
                <a:rPr lang="es-ES" sz="1400" b="1" i="1" dirty="0">
                  <a:latin typeface="Symbol" pitchFamily="18" charset="2"/>
                </a:rPr>
                <a:t>p</a:t>
              </a:r>
              <a:r>
                <a:rPr lang="es-ES" sz="1400" b="1" baseline="30000" dirty="0">
                  <a:latin typeface="Arial" charset="0"/>
                </a:rPr>
                <a:t>2</a:t>
              </a:r>
              <a:r>
                <a:rPr lang="es-ES" sz="1400" b="1" dirty="0">
                  <a:latin typeface="Arial" charset="0"/>
                </a:rPr>
                <a:t>·m·Z·e</a:t>
              </a:r>
              <a:r>
                <a:rPr lang="es-ES" sz="1400" b="1" baseline="30000" dirty="0">
                  <a:latin typeface="Arial" charset="0"/>
                </a:rPr>
                <a:t>2</a:t>
              </a:r>
              <a:r>
                <a:rPr lang="es-ES" sz="1400" b="1" dirty="0">
                  <a:latin typeface="Arial" charset="0"/>
                </a:rPr>
                <a:t>·k</a:t>
              </a:r>
            </a:p>
          </p:txBody>
        </p:sp>
      </p:grpSp>
      <p:grpSp>
        <p:nvGrpSpPr>
          <p:cNvPr id="170146" name="Group 162"/>
          <p:cNvGrpSpPr>
            <a:grpSpLocks/>
          </p:cNvGrpSpPr>
          <p:nvPr/>
        </p:nvGrpSpPr>
        <p:grpSpPr bwMode="auto">
          <a:xfrm>
            <a:off x="2878138" y="2706688"/>
            <a:ext cx="1460500" cy="239712"/>
            <a:chOff x="3429" y="1827"/>
            <a:chExt cx="920" cy="151"/>
          </a:xfrm>
        </p:grpSpPr>
        <p:sp>
          <p:nvSpPr>
            <p:cNvPr id="170141" name="Text Box 157"/>
            <p:cNvSpPr txBox="1">
              <a:spLocks noChangeArrowheads="1"/>
            </p:cNvSpPr>
            <p:nvPr/>
          </p:nvSpPr>
          <p:spPr bwMode="auto">
            <a:xfrm>
              <a:off x="3429" y="1827"/>
              <a:ext cx="146"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10</a:t>
              </a:r>
              <a:endParaRPr lang="es-ES" sz="1400" b="1" baseline="30000">
                <a:solidFill>
                  <a:srgbClr val="FF0000"/>
                </a:solidFill>
                <a:latin typeface="Arial" charset="0"/>
              </a:endParaRPr>
            </a:p>
          </p:txBody>
        </p:sp>
        <p:sp>
          <p:nvSpPr>
            <p:cNvPr id="170144" name="Text Box 160"/>
            <p:cNvSpPr txBox="1">
              <a:spLocks noChangeArrowheads="1"/>
            </p:cNvSpPr>
            <p:nvPr/>
          </p:nvSpPr>
          <p:spPr bwMode="auto">
            <a:xfrm>
              <a:off x="3721" y="1830"/>
              <a:ext cx="628"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 = R</a:t>
              </a:r>
              <a:r>
                <a:rPr lang="es-ES" sz="1400" b="1" baseline="-25000">
                  <a:latin typeface="Arial" charset="0"/>
                </a:rPr>
                <a:t>B</a:t>
              </a:r>
              <a:r>
                <a:rPr lang="es-ES" sz="1400" b="1">
                  <a:latin typeface="Arial" charset="0"/>
                </a:rPr>
                <a:t>·n</a:t>
              </a:r>
              <a:r>
                <a:rPr lang="es-ES" sz="1400" b="1" baseline="30000">
                  <a:latin typeface="Arial" charset="0"/>
                </a:rPr>
                <a:t>2</a:t>
              </a:r>
              <a:r>
                <a:rPr lang="es-ES" sz="1400" b="1">
                  <a:latin typeface="Arial" charset="0"/>
                </a:rPr>
                <a:t>·Z</a:t>
              </a:r>
              <a:r>
                <a:rPr lang="es-ES" sz="1400" b="1" baseline="30000">
                  <a:latin typeface="Arial" charset="0"/>
                </a:rPr>
                <a:t>-1</a:t>
              </a:r>
            </a:p>
          </p:txBody>
        </p:sp>
      </p:grpSp>
      <p:grpSp>
        <p:nvGrpSpPr>
          <p:cNvPr id="170159" name="Group 175"/>
          <p:cNvGrpSpPr>
            <a:grpSpLocks/>
          </p:cNvGrpSpPr>
          <p:nvPr/>
        </p:nvGrpSpPr>
        <p:grpSpPr bwMode="auto">
          <a:xfrm>
            <a:off x="2992438" y="3119438"/>
            <a:ext cx="1855787" cy="484187"/>
            <a:chOff x="1669" y="2007"/>
            <a:chExt cx="1169" cy="305"/>
          </a:xfrm>
        </p:grpSpPr>
        <p:sp>
          <p:nvSpPr>
            <p:cNvPr id="170152" name="Text Box 168"/>
            <p:cNvSpPr txBox="1">
              <a:spLocks noChangeArrowheads="1"/>
            </p:cNvSpPr>
            <p:nvPr/>
          </p:nvSpPr>
          <p:spPr bwMode="auto">
            <a:xfrm>
              <a:off x="1669" y="2130"/>
              <a:ext cx="22" cy="100"/>
            </a:xfrm>
            <a:prstGeom prst="rect">
              <a:avLst/>
            </a:prstGeom>
            <a:noFill/>
            <a:ln w="9525">
              <a:noFill/>
              <a:miter lim="800000"/>
              <a:headEnd/>
              <a:tailEnd/>
            </a:ln>
            <a:effectLst/>
          </p:spPr>
          <p:txBody>
            <a:bodyPr wrap="none" lIns="18000" tIns="10800" rIns="18000" bIns="10800">
              <a:spAutoFit/>
            </a:bodyPr>
            <a:lstStyle/>
            <a:p>
              <a:endParaRPr lang="es-MX" sz="1400" b="1" baseline="30000">
                <a:solidFill>
                  <a:srgbClr val="FF0000"/>
                </a:solidFill>
                <a:latin typeface="Arial" charset="0"/>
              </a:endParaRPr>
            </a:p>
          </p:txBody>
        </p:sp>
        <p:grpSp>
          <p:nvGrpSpPr>
            <p:cNvPr id="170158" name="Group 174"/>
            <p:cNvGrpSpPr>
              <a:grpSpLocks/>
            </p:cNvGrpSpPr>
            <p:nvPr/>
          </p:nvGrpSpPr>
          <p:grpSpPr bwMode="auto">
            <a:xfrm>
              <a:off x="1893" y="2007"/>
              <a:ext cx="945" cy="305"/>
              <a:chOff x="3617" y="2450"/>
              <a:chExt cx="945" cy="305"/>
            </a:xfrm>
          </p:grpSpPr>
          <p:grpSp>
            <p:nvGrpSpPr>
              <p:cNvPr id="170157" name="Group 173"/>
              <p:cNvGrpSpPr>
                <a:grpSpLocks/>
              </p:cNvGrpSpPr>
              <p:nvPr/>
            </p:nvGrpSpPr>
            <p:grpSpPr bwMode="auto">
              <a:xfrm>
                <a:off x="3617" y="2450"/>
                <a:ext cx="863" cy="231"/>
                <a:chOff x="3617" y="2450"/>
                <a:chExt cx="863" cy="231"/>
              </a:xfrm>
            </p:grpSpPr>
            <p:sp>
              <p:nvSpPr>
                <p:cNvPr id="170153" name="Text Box 169"/>
                <p:cNvSpPr txBox="1">
                  <a:spLocks noChangeArrowheads="1"/>
                </p:cNvSpPr>
                <p:nvPr/>
              </p:nvSpPr>
              <p:spPr bwMode="auto">
                <a:xfrm>
                  <a:off x="4115" y="2450"/>
                  <a:ext cx="13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h</a:t>
                  </a:r>
                  <a:r>
                    <a:rPr lang="es-ES" sz="1400" b="1" baseline="30000">
                      <a:latin typeface="Arial" charset="0"/>
                    </a:rPr>
                    <a:t>2</a:t>
                  </a:r>
                </a:p>
              </p:txBody>
            </p:sp>
            <p:sp>
              <p:nvSpPr>
                <p:cNvPr id="170154" name="Line 170"/>
                <p:cNvSpPr>
                  <a:spLocks noChangeShapeType="1"/>
                </p:cNvSpPr>
                <p:nvPr/>
              </p:nvSpPr>
              <p:spPr bwMode="auto">
                <a:xfrm>
                  <a:off x="3893" y="2606"/>
                  <a:ext cx="587" cy="0"/>
                </a:xfrm>
                <a:prstGeom prst="line">
                  <a:avLst/>
                </a:prstGeom>
                <a:noFill/>
                <a:ln w="25400">
                  <a:solidFill>
                    <a:schemeClr val="tx1"/>
                  </a:solidFill>
                  <a:round/>
                  <a:headEnd/>
                  <a:tailEnd/>
                </a:ln>
                <a:effectLst/>
              </p:spPr>
              <p:txBody>
                <a:bodyPr wrap="none" anchor="ctr"/>
                <a:lstStyle/>
                <a:p>
                  <a:endParaRPr lang="es-MX"/>
                </a:p>
              </p:txBody>
            </p:sp>
            <p:sp>
              <p:nvSpPr>
                <p:cNvPr id="170155" name="Text Box 171"/>
                <p:cNvSpPr txBox="1">
                  <a:spLocks noChangeArrowheads="1"/>
                </p:cNvSpPr>
                <p:nvPr/>
              </p:nvSpPr>
              <p:spPr bwMode="auto">
                <a:xfrm>
                  <a:off x="3617" y="2533"/>
                  <a:ext cx="251"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R</a:t>
                  </a:r>
                  <a:r>
                    <a:rPr lang="es-ES" sz="1400" b="1" baseline="-25000">
                      <a:latin typeface="Arial" charset="0"/>
                    </a:rPr>
                    <a:t>B</a:t>
                  </a:r>
                  <a:r>
                    <a:rPr lang="es-ES" sz="1400" b="1">
                      <a:latin typeface="Arial" charset="0"/>
                    </a:rPr>
                    <a:t> =</a:t>
                  </a:r>
                </a:p>
              </p:txBody>
            </p:sp>
          </p:grpSp>
          <p:sp>
            <p:nvSpPr>
              <p:cNvPr id="170156" name="Text Box 172"/>
              <p:cNvSpPr txBox="1">
                <a:spLocks noChangeArrowheads="1"/>
              </p:cNvSpPr>
              <p:nvPr/>
            </p:nvSpPr>
            <p:spPr bwMode="auto">
              <a:xfrm>
                <a:off x="3822" y="2607"/>
                <a:ext cx="740" cy="148"/>
              </a:xfrm>
              <a:prstGeom prst="rect">
                <a:avLst/>
              </a:prstGeom>
              <a:noFill/>
              <a:ln w="9525">
                <a:noFill/>
                <a:miter lim="800000"/>
                <a:headEnd/>
                <a:tailEnd/>
              </a:ln>
              <a:effectLst/>
            </p:spPr>
            <p:txBody>
              <a:bodyPr lIns="18000" tIns="10800" rIns="18000" bIns="10800">
                <a:spAutoFit/>
              </a:bodyPr>
              <a:lstStyle/>
              <a:p>
                <a:r>
                  <a:rPr lang="es-ES" sz="1400" b="1">
                    <a:latin typeface="Arial" charset="0"/>
                  </a:rPr>
                  <a:t>4·</a:t>
                </a:r>
                <a:r>
                  <a:rPr lang="es-ES" sz="1400" b="1" i="1">
                    <a:latin typeface="Symbol" pitchFamily="18" charset="2"/>
                  </a:rPr>
                  <a:t>p</a:t>
                </a:r>
                <a:r>
                  <a:rPr lang="es-ES" sz="1400" b="1" baseline="30000">
                    <a:latin typeface="Arial" charset="0"/>
                  </a:rPr>
                  <a:t>2</a:t>
                </a:r>
                <a:r>
                  <a:rPr lang="es-ES" sz="1400" b="1">
                    <a:latin typeface="Arial" charset="0"/>
                  </a:rPr>
                  <a:t>·m·e</a:t>
                </a:r>
                <a:r>
                  <a:rPr lang="es-ES" sz="1400" b="1" baseline="30000">
                    <a:latin typeface="Arial" charset="0"/>
                  </a:rPr>
                  <a:t>2</a:t>
                </a:r>
                <a:r>
                  <a:rPr lang="es-ES" sz="1400" b="1">
                    <a:latin typeface="Arial" charset="0"/>
                  </a:rPr>
                  <a:t>·k</a:t>
                </a:r>
              </a:p>
            </p:txBody>
          </p:sp>
        </p:grpSp>
      </p:grpSp>
      <p:grpSp>
        <p:nvGrpSpPr>
          <p:cNvPr id="170182" name="Group 198"/>
          <p:cNvGrpSpPr>
            <a:grpSpLocks/>
          </p:cNvGrpSpPr>
          <p:nvPr/>
        </p:nvGrpSpPr>
        <p:grpSpPr bwMode="auto">
          <a:xfrm>
            <a:off x="2936877" y="3844925"/>
            <a:ext cx="2333626" cy="520700"/>
            <a:chOff x="2515" y="3045"/>
            <a:chExt cx="1470" cy="328"/>
          </a:xfrm>
        </p:grpSpPr>
        <p:sp>
          <p:nvSpPr>
            <p:cNvPr id="170166" name="Line 182"/>
            <p:cNvSpPr>
              <a:spLocks noChangeShapeType="1"/>
            </p:cNvSpPr>
            <p:nvPr/>
          </p:nvSpPr>
          <p:spPr bwMode="auto">
            <a:xfrm>
              <a:off x="3144" y="3210"/>
              <a:ext cx="841" cy="6"/>
            </a:xfrm>
            <a:prstGeom prst="line">
              <a:avLst/>
            </a:prstGeom>
            <a:noFill/>
            <a:ln w="25400">
              <a:solidFill>
                <a:schemeClr val="tx1"/>
              </a:solidFill>
              <a:round/>
              <a:headEnd/>
              <a:tailEnd/>
            </a:ln>
            <a:effectLst/>
          </p:spPr>
          <p:txBody>
            <a:bodyPr wrap="none" anchor="ctr"/>
            <a:lstStyle/>
            <a:p>
              <a:endParaRPr lang="es-MX"/>
            </a:p>
          </p:txBody>
        </p:sp>
        <p:sp>
          <p:nvSpPr>
            <p:cNvPr id="170167" name="Text Box 183"/>
            <p:cNvSpPr txBox="1">
              <a:spLocks noChangeArrowheads="1"/>
            </p:cNvSpPr>
            <p:nvPr/>
          </p:nvSpPr>
          <p:spPr bwMode="auto">
            <a:xfrm>
              <a:off x="2767" y="3137"/>
              <a:ext cx="23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T</a:t>
              </a:r>
              <a:r>
                <a:rPr lang="es-ES" sz="1400" b="1">
                  <a:latin typeface="Arial" charset="0"/>
                </a:rPr>
                <a:t> =</a:t>
              </a:r>
            </a:p>
          </p:txBody>
        </p:sp>
        <p:sp>
          <p:nvSpPr>
            <p:cNvPr id="170168" name="Text Box 184"/>
            <p:cNvSpPr txBox="1">
              <a:spLocks noChangeArrowheads="1"/>
            </p:cNvSpPr>
            <p:nvPr/>
          </p:nvSpPr>
          <p:spPr bwMode="auto">
            <a:xfrm>
              <a:off x="3154" y="3045"/>
              <a:ext cx="831"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170169" name="Text Box 185"/>
            <p:cNvSpPr txBox="1">
              <a:spLocks noChangeArrowheads="1"/>
            </p:cNvSpPr>
            <p:nvPr/>
          </p:nvSpPr>
          <p:spPr bwMode="auto">
            <a:xfrm>
              <a:off x="3381" y="3225"/>
              <a:ext cx="269"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n</a:t>
              </a:r>
              <a:r>
                <a:rPr lang="es-ES" sz="1400" b="1" baseline="30000" dirty="0">
                  <a:latin typeface="Arial" charset="0"/>
                </a:rPr>
                <a:t>2</a:t>
              </a:r>
              <a:r>
                <a:rPr lang="es-ES" sz="1400" b="1" dirty="0">
                  <a:latin typeface="Arial" charset="0"/>
                </a:rPr>
                <a:t>·h</a:t>
              </a:r>
              <a:r>
                <a:rPr lang="es-ES" sz="1400" b="1" baseline="30000" dirty="0">
                  <a:latin typeface="Arial" charset="0"/>
                </a:rPr>
                <a:t>2</a:t>
              </a:r>
            </a:p>
          </p:txBody>
        </p:sp>
        <p:sp>
          <p:nvSpPr>
            <p:cNvPr id="170171" name="Text Box 187"/>
            <p:cNvSpPr txBox="1">
              <a:spLocks noChangeArrowheads="1"/>
            </p:cNvSpPr>
            <p:nvPr/>
          </p:nvSpPr>
          <p:spPr bwMode="auto">
            <a:xfrm>
              <a:off x="2515" y="3142"/>
              <a:ext cx="146" cy="148"/>
            </a:xfrm>
            <a:prstGeom prst="rect">
              <a:avLst/>
            </a:prstGeom>
            <a:noFill/>
            <a:ln w="9525">
              <a:noFill/>
              <a:miter lim="800000"/>
              <a:headEnd/>
              <a:tailEnd/>
            </a:ln>
            <a:effectLst/>
          </p:spPr>
          <p:txBody>
            <a:bodyPr wrap="none" lIns="18000" tIns="10800" rIns="18000" bIns="10800">
              <a:spAutoFit/>
            </a:bodyPr>
            <a:lstStyle/>
            <a:p>
              <a:r>
                <a:rPr lang="es-ES" sz="1400" b="1" dirty="0">
                  <a:solidFill>
                    <a:srgbClr val="FF0000"/>
                  </a:solidFill>
                  <a:latin typeface="Arial" charset="0"/>
                </a:rPr>
                <a:t>11</a:t>
              </a:r>
              <a:endParaRPr lang="es-ES" sz="1400" b="1" baseline="30000" dirty="0">
                <a:solidFill>
                  <a:srgbClr val="FF0000"/>
                </a:solidFill>
                <a:latin typeface="Arial" charset="0"/>
              </a:endParaRPr>
            </a:p>
          </p:txBody>
        </p:sp>
        <p:sp>
          <p:nvSpPr>
            <p:cNvPr id="170181" name="Line 197"/>
            <p:cNvSpPr>
              <a:spLocks noChangeShapeType="1"/>
            </p:cNvSpPr>
            <p:nvPr/>
          </p:nvSpPr>
          <p:spPr bwMode="auto">
            <a:xfrm>
              <a:off x="3034" y="3213"/>
              <a:ext cx="68" cy="0"/>
            </a:xfrm>
            <a:prstGeom prst="line">
              <a:avLst/>
            </a:prstGeom>
            <a:noFill/>
            <a:ln w="25400">
              <a:solidFill>
                <a:schemeClr val="tx1"/>
              </a:solidFill>
              <a:round/>
              <a:headEnd/>
              <a:tailEnd/>
            </a:ln>
            <a:effectLst/>
          </p:spPr>
          <p:txBody>
            <a:bodyPr wrap="none" anchor="ctr"/>
            <a:lstStyle/>
            <a:p>
              <a:endParaRPr lang="es-MX"/>
            </a:p>
          </p:txBody>
        </p:sp>
      </p:grpSp>
      <p:grpSp>
        <p:nvGrpSpPr>
          <p:cNvPr id="170207" name="Group 223"/>
          <p:cNvGrpSpPr>
            <a:grpSpLocks/>
          </p:cNvGrpSpPr>
          <p:nvPr/>
        </p:nvGrpSpPr>
        <p:grpSpPr bwMode="auto">
          <a:xfrm>
            <a:off x="3336926" y="4587879"/>
            <a:ext cx="1933575" cy="579438"/>
            <a:chOff x="1886" y="2854"/>
            <a:chExt cx="1218" cy="365"/>
          </a:xfrm>
        </p:grpSpPr>
        <p:sp>
          <p:nvSpPr>
            <p:cNvPr id="170185" name="Line 201"/>
            <p:cNvSpPr>
              <a:spLocks noChangeShapeType="1"/>
            </p:cNvSpPr>
            <p:nvPr/>
          </p:nvSpPr>
          <p:spPr bwMode="auto">
            <a:xfrm>
              <a:off x="2268" y="3019"/>
              <a:ext cx="836" cy="0"/>
            </a:xfrm>
            <a:prstGeom prst="line">
              <a:avLst/>
            </a:prstGeom>
            <a:noFill/>
            <a:ln w="25400">
              <a:solidFill>
                <a:schemeClr val="tx1"/>
              </a:solidFill>
              <a:round/>
              <a:headEnd/>
              <a:tailEnd/>
            </a:ln>
            <a:effectLst/>
          </p:spPr>
          <p:txBody>
            <a:bodyPr wrap="none" anchor="ctr"/>
            <a:lstStyle/>
            <a:p>
              <a:endParaRPr lang="es-MX"/>
            </a:p>
          </p:txBody>
        </p:sp>
        <p:sp>
          <p:nvSpPr>
            <p:cNvPr id="170186" name="Text Box 202"/>
            <p:cNvSpPr txBox="1">
              <a:spLocks noChangeArrowheads="1"/>
            </p:cNvSpPr>
            <p:nvPr/>
          </p:nvSpPr>
          <p:spPr bwMode="auto">
            <a:xfrm>
              <a:off x="1886" y="2946"/>
              <a:ext cx="247" cy="149"/>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A</a:t>
              </a:r>
              <a:r>
                <a:rPr lang="es-ES" sz="1400" b="1" dirty="0">
                  <a:latin typeface="Arial" charset="0"/>
                </a:rPr>
                <a:t> =</a:t>
              </a:r>
            </a:p>
          </p:txBody>
        </p:sp>
        <p:sp>
          <p:nvSpPr>
            <p:cNvPr id="170187" name="Text Box 203"/>
            <p:cNvSpPr txBox="1">
              <a:spLocks noChangeArrowheads="1"/>
            </p:cNvSpPr>
            <p:nvPr/>
          </p:nvSpPr>
          <p:spPr bwMode="auto">
            <a:xfrm>
              <a:off x="2278" y="2854"/>
              <a:ext cx="826"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170188" name="Text Box 204"/>
            <p:cNvSpPr txBox="1">
              <a:spLocks noChangeArrowheads="1"/>
            </p:cNvSpPr>
            <p:nvPr/>
          </p:nvSpPr>
          <p:spPr bwMode="auto">
            <a:xfrm>
              <a:off x="2500" y="3034"/>
              <a:ext cx="291"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n  ·h</a:t>
              </a:r>
              <a:r>
                <a:rPr lang="es-ES" sz="1400" b="1" baseline="30000" dirty="0">
                  <a:latin typeface="Arial" charset="0"/>
                </a:rPr>
                <a:t>2</a:t>
              </a:r>
            </a:p>
          </p:txBody>
        </p:sp>
        <p:sp>
          <p:nvSpPr>
            <p:cNvPr id="170190" name="Line 206"/>
            <p:cNvSpPr>
              <a:spLocks noChangeShapeType="1"/>
            </p:cNvSpPr>
            <p:nvPr/>
          </p:nvSpPr>
          <p:spPr bwMode="auto">
            <a:xfrm>
              <a:off x="2158" y="3022"/>
              <a:ext cx="68" cy="0"/>
            </a:xfrm>
            <a:prstGeom prst="line">
              <a:avLst/>
            </a:prstGeom>
            <a:noFill/>
            <a:ln w="25400">
              <a:solidFill>
                <a:schemeClr val="tx1"/>
              </a:solidFill>
              <a:round/>
              <a:headEnd/>
              <a:tailEnd/>
            </a:ln>
            <a:effectLst/>
          </p:spPr>
          <p:txBody>
            <a:bodyPr wrap="none" anchor="ctr"/>
            <a:lstStyle/>
            <a:p>
              <a:endParaRPr lang="es-MX"/>
            </a:p>
          </p:txBody>
        </p:sp>
        <p:sp>
          <p:nvSpPr>
            <p:cNvPr id="170198" name="Text Box 214"/>
            <p:cNvSpPr txBox="1">
              <a:spLocks noChangeArrowheads="1"/>
            </p:cNvSpPr>
            <p:nvPr/>
          </p:nvSpPr>
          <p:spPr bwMode="auto">
            <a:xfrm>
              <a:off x="2570" y="3022"/>
              <a:ext cx="62" cy="10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70199" name="Text Box 215"/>
            <p:cNvSpPr txBox="1">
              <a:spLocks noChangeArrowheads="1"/>
            </p:cNvSpPr>
            <p:nvPr/>
          </p:nvSpPr>
          <p:spPr bwMode="auto">
            <a:xfrm>
              <a:off x="2570" y="3118"/>
              <a:ext cx="75" cy="101"/>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grpSp>
      <p:grpSp>
        <p:nvGrpSpPr>
          <p:cNvPr id="170208" name="Group 224"/>
          <p:cNvGrpSpPr>
            <a:grpSpLocks/>
          </p:cNvGrpSpPr>
          <p:nvPr/>
        </p:nvGrpSpPr>
        <p:grpSpPr bwMode="auto">
          <a:xfrm>
            <a:off x="3327401" y="5459417"/>
            <a:ext cx="1943101" cy="579438"/>
            <a:chOff x="1898" y="3265"/>
            <a:chExt cx="1224" cy="365"/>
          </a:xfrm>
        </p:grpSpPr>
        <p:sp>
          <p:nvSpPr>
            <p:cNvPr id="170200" name="Line 216"/>
            <p:cNvSpPr>
              <a:spLocks noChangeShapeType="1"/>
            </p:cNvSpPr>
            <p:nvPr/>
          </p:nvSpPr>
          <p:spPr bwMode="auto">
            <a:xfrm>
              <a:off x="2281" y="3430"/>
              <a:ext cx="839" cy="0"/>
            </a:xfrm>
            <a:prstGeom prst="line">
              <a:avLst/>
            </a:prstGeom>
            <a:noFill/>
            <a:ln w="25400">
              <a:solidFill>
                <a:schemeClr val="tx1"/>
              </a:solidFill>
              <a:round/>
              <a:headEnd/>
              <a:tailEnd/>
            </a:ln>
            <a:effectLst/>
          </p:spPr>
          <p:txBody>
            <a:bodyPr wrap="none" anchor="ctr"/>
            <a:lstStyle/>
            <a:p>
              <a:endParaRPr lang="es-MX"/>
            </a:p>
          </p:txBody>
        </p:sp>
        <p:sp>
          <p:nvSpPr>
            <p:cNvPr id="170201" name="Text Box 217"/>
            <p:cNvSpPr txBox="1">
              <a:spLocks noChangeArrowheads="1"/>
            </p:cNvSpPr>
            <p:nvPr/>
          </p:nvSpPr>
          <p:spPr bwMode="auto">
            <a:xfrm>
              <a:off x="1898" y="3357"/>
              <a:ext cx="250" cy="149"/>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B</a:t>
              </a:r>
              <a:r>
                <a:rPr lang="es-ES" sz="1400" b="1" dirty="0">
                  <a:latin typeface="Arial" charset="0"/>
                </a:rPr>
                <a:t> =</a:t>
              </a:r>
            </a:p>
          </p:txBody>
        </p:sp>
        <p:sp>
          <p:nvSpPr>
            <p:cNvPr id="170202" name="Text Box 218"/>
            <p:cNvSpPr txBox="1">
              <a:spLocks noChangeArrowheads="1"/>
            </p:cNvSpPr>
            <p:nvPr/>
          </p:nvSpPr>
          <p:spPr bwMode="auto">
            <a:xfrm>
              <a:off x="2291" y="3265"/>
              <a:ext cx="831"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170203" name="Text Box 219"/>
            <p:cNvSpPr txBox="1">
              <a:spLocks noChangeArrowheads="1"/>
            </p:cNvSpPr>
            <p:nvPr/>
          </p:nvSpPr>
          <p:spPr bwMode="auto">
            <a:xfrm>
              <a:off x="2513" y="3445"/>
              <a:ext cx="291"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n  ·h</a:t>
              </a:r>
              <a:r>
                <a:rPr lang="es-ES" sz="1400" b="1" baseline="30000" dirty="0">
                  <a:latin typeface="Arial" charset="0"/>
                </a:rPr>
                <a:t>2</a:t>
              </a:r>
            </a:p>
          </p:txBody>
        </p:sp>
        <p:sp>
          <p:nvSpPr>
            <p:cNvPr id="170204" name="Line 220"/>
            <p:cNvSpPr>
              <a:spLocks noChangeShapeType="1"/>
            </p:cNvSpPr>
            <p:nvPr/>
          </p:nvSpPr>
          <p:spPr bwMode="auto">
            <a:xfrm>
              <a:off x="2171" y="3433"/>
              <a:ext cx="68" cy="0"/>
            </a:xfrm>
            <a:prstGeom prst="line">
              <a:avLst/>
            </a:prstGeom>
            <a:noFill/>
            <a:ln w="25400">
              <a:solidFill>
                <a:schemeClr val="tx1"/>
              </a:solidFill>
              <a:round/>
              <a:headEnd/>
              <a:tailEnd/>
            </a:ln>
            <a:effectLst/>
          </p:spPr>
          <p:txBody>
            <a:bodyPr wrap="none" anchor="ctr"/>
            <a:lstStyle/>
            <a:p>
              <a:endParaRPr lang="es-MX"/>
            </a:p>
          </p:txBody>
        </p:sp>
        <p:sp>
          <p:nvSpPr>
            <p:cNvPr id="170205" name="Text Box 221"/>
            <p:cNvSpPr txBox="1">
              <a:spLocks noChangeArrowheads="1"/>
            </p:cNvSpPr>
            <p:nvPr/>
          </p:nvSpPr>
          <p:spPr bwMode="auto">
            <a:xfrm>
              <a:off x="2588" y="3433"/>
              <a:ext cx="62" cy="10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2</a:t>
              </a:r>
            </a:p>
          </p:txBody>
        </p:sp>
        <p:sp>
          <p:nvSpPr>
            <p:cNvPr id="170206" name="Text Box 222"/>
            <p:cNvSpPr txBox="1">
              <a:spLocks noChangeArrowheads="1"/>
            </p:cNvSpPr>
            <p:nvPr/>
          </p:nvSpPr>
          <p:spPr bwMode="auto">
            <a:xfrm>
              <a:off x="2588" y="3529"/>
              <a:ext cx="75" cy="101"/>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grpSp>
      <p:sp>
        <p:nvSpPr>
          <p:cNvPr id="170220" name="Text Box 236"/>
          <p:cNvSpPr txBox="1">
            <a:spLocks noChangeArrowheads="1"/>
          </p:cNvSpPr>
          <p:nvPr/>
        </p:nvSpPr>
        <p:spPr bwMode="auto">
          <a:xfrm>
            <a:off x="6059477" y="1427163"/>
            <a:ext cx="1678212" cy="237255"/>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F</a:t>
            </a:r>
            <a:r>
              <a:rPr lang="es-ES" sz="1400" b="1" dirty="0">
                <a:latin typeface="Arial" charset="0"/>
              </a:rPr>
              <a:t> = </a:t>
            </a:r>
            <a:r>
              <a:rPr lang="es-ES" sz="1400" b="1" dirty="0">
                <a:latin typeface="Symbol" pitchFamily="18" charset="2"/>
              </a:rPr>
              <a:t>D</a:t>
            </a:r>
            <a:r>
              <a:rPr lang="es-ES" sz="1400" b="1" dirty="0">
                <a:latin typeface="Arial" charset="0"/>
              </a:rPr>
              <a:t>E</a:t>
            </a:r>
            <a:r>
              <a:rPr lang="es-ES" sz="1400" b="1" baseline="-25000" dirty="0">
                <a:latin typeface="Arial" charset="0"/>
              </a:rPr>
              <a:t>A,B </a:t>
            </a:r>
            <a:r>
              <a:rPr lang="es-ES" sz="1400" b="1" dirty="0">
                <a:latin typeface="Arial" charset="0"/>
              </a:rPr>
              <a:t>= E</a:t>
            </a:r>
            <a:r>
              <a:rPr lang="es-ES" sz="1400" b="1" baseline="-25000" dirty="0">
                <a:latin typeface="Arial" charset="0"/>
              </a:rPr>
              <a:t>A </a:t>
            </a:r>
            <a:r>
              <a:rPr lang="es-ES" sz="1400" b="1" dirty="0">
                <a:latin typeface="Arial" charset="0"/>
                <a:cs typeface="Arial" charset="0"/>
              </a:rPr>
              <a:t>─</a:t>
            </a:r>
            <a:r>
              <a:rPr lang="es-ES" sz="1400" b="1" dirty="0">
                <a:latin typeface="Arial" charset="0"/>
              </a:rPr>
              <a:t> E</a:t>
            </a:r>
            <a:r>
              <a:rPr lang="es-ES" sz="1400" b="1" baseline="-25000" dirty="0">
                <a:latin typeface="Arial" charset="0"/>
              </a:rPr>
              <a:t>B</a:t>
            </a:r>
          </a:p>
        </p:txBody>
      </p:sp>
      <p:grpSp>
        <p:nvGrpSpPr>
          <p:cNvPr id="170255" name="Group 271"/>
          <p:cNvGrpSpPr>
            <a:grpSpLocks/>
          </p:cNvGrpSpPr>
          <p:nvPr/>
        </p:nvGrpSpPr>
        <p:grpSpPr bwMode="auto">
          <a:xfrm>
            <a:off x="6077083" y="1833907"/>
            <a:ext cx="2709862" cy="601663"/>
            <a:chOff x="3921" y="1536"/>
            <a:chExt cx="1707" cy="379"/>
          </a:xfrm>
        </p:grpSpPr>
        <p:sp>
          <p:nvSpPr>
            <p:cNvPr id="170227" name="Line 243"/>
            <p:cNvSpPr>
              <a:spLocks noChangeShapeType="1"/>
            </p:cNvSpPr>
            <p:nvPr/>
          </p:nvSpPr>
          <p:spPr bwMode="auto">
            <a:xfrm>
              <a:off x="4187" y="1715"/>
              <a:ext cx="814" cy="3"/>
            </a:xfrm>
            <a:prstGeom prst="line">
              <a:avLst/>
            </a:prstGeom>
            <a:noFill/>
            <a:ln w="25400">
              <a:solidFill>
                <a:schemeClr val="tx1"/>
              </a:solidFill>
              <a:round/>
              <a:headEnd/>
              <a:tailEnd/>
            </a:ln>
            <a:effectLst/>
          </p:spPr>
          <p:txBody>
            <a:bodyPr wrap="none" anchor="ctr"/>
            <a:lstStyle/>
            <a:p>
              <a:endParaRPr lang="es-MX"/>
            </a:p>
          </p:txBody>
        </p:sp>
        <p:sp>
          <p:nvSpPr>
            <p:cNvPr id="170229" name="Text Box 245"/>
            <p:cNvSpPr txBox="1">
              <a:spLocks noChangeArrowheads="1"/>
            </p:cNvSpPr>
            <p:nvPr/>
          </p:nvSpPr>
          <p:spPr bwMode="auto">
            <a:xfrm>
              <a:off x="4197" y="1550"/>
              <a:ext cx="809"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170230" name="Text Box 246"/>
            <p:cNvSpPr txBox="1">
              <a:spLocks noChangeArrowheads="1"/>
            </p:cNvSpPr>
            <p:nvPr/>
          </p:nvSpPr>
          <p:spPr bwMode="auto">
            <a:xfrm>
              <a:off x="4498" y="1730"/>
              <a:ext cx="130"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h</a:t>
              </a:r>
              <a:r>
                <a:rPr lang="es-ES" sz="1400" b="1" baseline="30000" dirty="0">
                  <a:latin typeface="Arial" charset="0"/>
                </a:rPr>
                <a:t>2</a:t>
              </a:r>
            </a:p>
          </p:txBody>
        </p:sp>
        <p:grpSp>
          <p:nvGrpSpPr>
            <p:cNvPr id="170253" name="Group 269"/>
            <p:cNvGrpSpPr>
              <a:grpSpLocks/>
            </p:cNvGrpSpPr>
            <p:nvPr/>
          </p:nvGrpSpPr>
          <p:grpSpPr bwMode="auto">
            <a:xfrm>
              <a:off x="5022" y="1536"/>
              <a:ext cx="606" cy="379"/>
              <a:chOff x="4428" y="1536"/>
              <a:chExt cx="606" cy="379"/>
            </a:xfrm>
          </p:grpSpPr>
          <p:grpSp>
            <p:nvGrpSpPr>
              <p:cNvPr id="170244" name="Group 260"/>
              <p:cNvGrpSpPr>
                <a:grpSpLocks/>
              </p:cNvGrpSpPr>
              <p:nvPr/>
            </p:nvGrpSpPr>
            <p:grpSpPr bwMode="auto">
              <a:xfrm>
                <a:off x="4488" y="1718"/>
                <a:ext cx="153" cy="197"/>
                <a:chOff x="4578" y="1730"/>
                <a:chExt cx="153" cy="197"/>
              </a:xfrm>
            </p:grpSpPr>
            <p:sp>
              <p:nvSpPr>
                <p:cNvPr id="170234" name="Text Box 250"/>
                <p:cNvSpPr txBox="1">
                  <a:spLocks noChangeArrowheads="1"/>
                </p:cNvSpPr>
                <p:nvPr/>
              </p:nvSpPr>
              <p:spPr bwMode="auto">
                <a:xfrm>
                  <a:off x="4578" y="1742"/>
                  <a:ext cx="9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170235" name="Text Box 251"/>
                <p:cNvSpPr txBox="1">
                  <a:spLocks noChangeArrowheads="1"/>
                </p:cNvSpPr>
                <p:nvPr/>
              </p:nvSpPr>
              <p:spPr bwMode="auto">
                <a:xfrm>
                  <a:off x="4656" y="1730"/>
                  <a:ext cx="62" cy="10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70236" name="Text Box 252"/>
                <p:cNvSpPr txBox="1">
                  <a:spLocks noChangeArrowheads="1"/>
                </p:cNvSpPr>
                <p:nvPr/>
              </p:nvSpPr>
              <p:spPr bwMode="auto">
                <a:xfrm>
                  <a:off x="4656" y="1826"/>
                  <a:ext cx="75" cy="101"/>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grpSp>
          <p:grpSp>
            <p:nvGrpSpPr>
              <p:cNvPr id="170243" name="Group 259"/>
              <p:cNvGrpSpPr>
                <a:grpSpLocks/>
              </p:cNvGrpSpPr>
              <p:nvPr/>
            </p:nvGrpSpPr>
            <p:grpSpPr bwMode="auto">
              <a:xfrm>
                <a:off x="4824" y="1718"/>
                <a:ext cx="153" cy="197"/>
                <a:chOff x="4920" y="1736"/>
                <a:chExt cx="153" cy="197"/>
              </a:xfrm>
            </p:grpSpPr>
            <p:sp>
              <p:nvSpPr>
                <p:cNvPr id="170237" name="Text Box 253"/>
                <p:cNvSpPr txBox="1">
                  <a:spLocks noChangeArrowheads="1"/>
                </p:cNvSpPr>
                <p:nvPr/>
              </p:nvSpPr>
              <p:spPr bwMode="auto">
                <a:xfrm>
                  <a:off x="4920" y="1748"/>
                  <a:ext cx="90"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170238" name="Text Box 254"/>
                <p:cNvSpPr txBox="1">
                  <a:spLocks noChangeArrowheads="1"/>
                </p:cNvSpPr>
                <p:nvPr/>
              </p:nvSpPr>
              <p:spPr bwMode="auto">
                <a:xfrm>
                  <a:off x="4998" y="1736"/>
                  <a:ext cx="62" cy="10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70239" name="Text Box 255"/>
                <p:cNvSpPr txBox="1">
                  <a:spLocks noChangeArrowheads="1"/>
                </p:cNvSpPr>
                <p:nvPr/>
              </p:nvSpPr>
              <p:spPr bwMode="auto">
                <a:xfrm>
                  <a:off x="4998" y="1832"/>
                  <a:ext cx="75" cy="101"/>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grpSp>
          <p:sp>
            <p:nvSpPr>
              <p:cNvPr id="170242" name="Line 258"/>
              <p:cNvSpPr>
                <a:spLocks noChangeShapeType="1"/>
              </p:cNvSpPr>
              <p:nvPr/>
            </p:nvSpPr>
            <p:spPr bwMode="auto">
              <a:xfrm>
                <a:off x="4461" y="1713"/>
                <a:ext cx="179" cy="0"/>
              </a:xfrm>
              <a:prstGeom prst="line">
                <a:avLst/>
              </a:prstGeom>
              <a:noFill/>
              <a:ln w="25400">
                <a:solidFill>
                  <a:schemeClr val="tx1"/>
                </a:solidFill>
                <a:round/>
                <a:headEnd/>
                <a:tailEnd/>
              </a:ln>
              <a:effectLst/>
            </p:spPr>
            <p:txBody>
              <a:bodyPr wrap="none" anchor="ctr"/>
              <a:lstStyle/>
              <a:p>
                <a:endParaRPr lang="es-MX"/>
              </a:p>
            </p:txBody>
          </p:sp>
          <p:sp>
            <p:nvSpPr>
              <p:cNvPr id="170246" name="Text Box 262"/>
              <p:cNvSpPr txBox="1">
                <a:spLocks noChangeArrowheads="1"/>
              </p:cNvSpPr>
              <p:nvPr/>
            </p:nvSpPr>
            <p:spPr bwMode="auto">
              <a:xfrm>
                <a:off x="4497" y="1550"/>
                <a:ext cx="84"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170249" name="Line 265"/>
              <p:cNvSpPr>
                <a:spLocks noChangeShapeType="1"/>
              </p:cNvSpPr>
              <p:nvPr/>
            </p:nvSpPr>
            <p:spPr bwMode="auto">
              <a:xfrm>
                <a:off x="4809" y="1713"/>
                <a:ext cx="179" cy="0"/>
              </a:xfrm>
              <a:prstGeom prst="line">
                <a:avLst/>
              </a:prstGeom>
              <a:noFill/>
              <a:ln w="25400">
                <a:solidFill>
                  <a:schemeClr val="tx1"/>
                </a:solidFill>
                <a:round/>
                <a:headEnd/>
                <a:tailEnd/>
              </a:ln>
              <a:effectLst/>
            </p:spPr>
            <p:txBody>
              <a:bodyPr wrap="none" anchor="ctr"/>
              <a:lstStyle/>
              <a:p>
                <a:endParaRPr lang="es-MX"/>
              </a:p>
            </p:txBody>
          </p:sp>
          <p:sp>
            <p:nvSpPr>
              <p:cNvPr id="170250" name="Text Box 266"/>
              <p:cNvSpPr txBox="1">
                <a:spLocks noChangeArrowheads="1"/>
              </p:cNvSpPr>
              <p:nvPr/>
            </p:nvSpPr>
            <p:spPr bwMode="auto">
              <a:xfrm>
                <a:off x="4845" y="1550"/>
                <a:ext cx="84"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170251" name="Line 267"/>
              <p:cNvSpPr>
                <a:spLocks noChangeShapeType="1"/>
              </p:cNvSpPr>
              <p:nvPr/>
            </p:nvSpPr>
            <p:spPr bwMode="auto">
              <a:xfrm>
                <a:off x="4695" y="1712"/>
                <a:ext cx="68" cy="0"/>
              </a:xfrm>
              <a:prstGeom prst="line">
                <a:avLst/>
              </a:prstGeom>
              <a:noFill/>
              <a:ln w="25400">
                <a:solidFill>
                  <a:schemeClr val="tx1"/>
                </a:solidFill>
                <a:round/>
                <a:headEnd/>
                <a:tailEnd/>
              </a:ln>
              <a:effectLst/>
            </p:spPr>
            <p:txBody>
              <a:bodyPr wrap="none" anchor="ctr"/>
              <a:lstStyle/>
              <a:p>
                <a:endParaRPr lang="es-MX"/>
              </a:p>
            </p:txBody>
          </p:sp>
          <p:sp>
            <p:nvSpPr>
              <p:cNvPr id="170252" name="AutoShape 268"/>
              <p:cNvSpPr>
                <a:spLocks noChangeArrowheads="1"/>
              </p:cNvSpPr>
              <p:nvPr/>
            </p:nvSpPr>
            <p:spPr bwMode="auto">
              <a:xfrm>
                <a:off x="4428" y="1536"/>
                <a:ext cx="606" cy="360"/>
              </a:xfrm>
              <a:prstGeom prst="bracketPair">
                <a:avLst>
                  <a:gd name="adj" fmla="val 16667"/>
                </a:avLst>
              </a:prstGeom>
              <a:noFill/>
              <a:ln w="25400">
                <a:solidFill>
                  <a:schemeClr val="tx1"/>
                </a:solidFill>
                <a:round/>
                <a:headEnd/>
                <a:tailEnd/>
              </a:ln>
              <a:effectLst/>
            </p:spPr>
            <p:txBody>
              <a:bodyPr wrap="none" anchor="ctr"/>
              <a:lstStyle/>
              <a:p>
                <a:endParaRPr lang="es-MX"/>
              </a:p>
            </p:txBody>
          </p:sp>
        </p:grpSp>
        <p:sp>
          <p:nvSpPr>
            <p:cNvPr id="170254" name="Text Box 270"/>
            <p:cNvSpPr txBox="1">
              <a:spLocks noChangeArrowheads="1"/>
            </p:cNvSpPr>
            <p:nvPr/>
          </p:nvSpPr>
          <p:spPr bwMode="auto">
            <a:xfrm>
              <a:off x="3921" y="1633"/>
              <a:ext cx="23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F</a:t>
              </a:r>
              <a:r>
                <a:rPr lang="es-ES" sz="1400" b="1">
                  <a:latin typeface="Arial" charset="0"/>
                </a:rPr>
                <a:t> =</a:t>
              </a:r>
              <a:endParaRPr lang="es-ES" sz="1400" b="1" baseline="-25000">
                <a:latin typeface="Arial" charset="0"/>
              </a:endParaRPr>
            </a:p>
          </p:txBody>
        </p:sp>
      </p:grpSp>
      <p:grpSp>
        <p:nvGrpSpPr>
          <p:cNvPr id="141" name="Group 271"/>
          <p:cNvGrpSpPr>
            <a:grpSpLocks/>
          </p:cNvGrpSpPr>
          <p:nvPr/>
        </p:nvGrpSpPr>
        <p:grpSpPr bwMode="auto">
          <a:xfrm>
            <a:off x="6077083" y="2528785"/>
            <a:ext cx="782638" cy="500063"/>
            <a:chOff x="3921" y="1559"/>
            <a:chExt cx="493" cy="315"/>
          </a:xfrm>
        </p:grpSpPr>
        <p:sp>
          <p:nvSpPr>
            <p:cNvPr id="142" name="Line 243"/>
            <p:cNvSpPr>
              <a:spLocks noChangeShapeType="1"/>
            </p:cNvSpPr>
            <p:nvPr/>
          </p:nvSpPr>
          <p:spPr bwMode="auto">
            <a:xfrm>
              <a:off x="4187" y="1715"/>
              <a:ext cx="227" cy="0"/>
            </a:xfrm>
            <a:prstGeom prst="line">
              <a:avLst/>
            </a:prstGeom>
            <a:noFill/>
            <a:ln w="25400">
              <a:solidFill>
                <a:schemeClr val="tx1"/>
              </a:solidFill>
              <a:round/>
              <a:headEnd/>
              <a:tailEnd/>
            </a:ln>
            <a:effectLst/>
          </p:spPr>
          <p:txBody>
            <a:bodyPr wrap="none" anchor="ctr"/>
            <a:lstStyle/>
            <a:p>
              <a:endParaRPr lang="es-MX"/>
            </a:p>
          </p:txBody>
        </p:sp>
        <p:sp>
          <p:nvSpPr>
            <p:cNvPr id="143" name="Text Box 245"/>
            <p:cNvSpPr txBox="1">
              <a:spLocks noChangeArrowheads="1"/>
            </p:cNvSpPr>
            <p:nvPr/>
          </p:nvSpPr>
          <p:spPr bwMode="auto">
            <a:xfrm>
              <a:off x="4197" y="1559"/>
              <a:ext cx="197" cy="149"/>
            </a:xfrm>
            <a:prstGeom prst="rect">
              <a:avLst/>
            </a:prstGeom>
            <a:noFill/>
            <a:ln w="9525">
              <a:noFill/>
              <a:miter lim="800000"/>
              <a:headEnd/>
              <a:tailEnd/>
            </a:ln>
            <a:effectLst/>
          </p:spPr>
          <p:txBody>
            <a:bodyPr wrap="square" lIns="18000" tIns="10800" rIns="18000" bIns="10800">
              <a:spAutoFit/>
            </a:bodyPr>
            <a:lstStyle/>
            <a:p>
              <a:r>
                <a:rPr lang="es-ES" sz="1400" b="1" dirty="0" err="1">
                  <a:latin typeface="Arial" charset="0"/>
                </a:rPr>
                <a:t>h·c</a:t>
              </a:r>
              <a:endParaRPr lang="es-ES" sz="1400" b="1" baseline="30000" dirty="0">
                <a:latin typeface="Arial" charset="0"/>
              </a:endParaRPr>
            </a:p>
          </p:txBody>
        </p:sp>
        <p:sp>
          <p:nvSpPr>
            <p:cNvPr id="144" name="Text Box 246"/>
            <p:cNvSpPr txBox="1">
              <a:spLocks noChangeArrowheads="1"/>
            </p:cNvSpPr>
            <p:nvPr/>
          </p:nvSpPr>
          <p:spPr bwMode="auto">
            <a:xfrm>
              <a:off x="4247" y="1725"/>
              <a:ext cx="86" cy="149"/>
            </a:xfrm>
            <a:prstGeom prst="rect">
              <a:avLst/>
            </a:prstGeom>
            <a:noFill/>
            <a:ln w="9525">
              <a:noFill/>
              <a:miter lim="800000"/>
              <a:headEnd/>
              <a:tailEnd/>
            </a:ln>
            <a:effectLst/>
          </p:spPr>
          <p:txBody>
            <a:bodyPr wrap="none" lIns="18000" tIns="10800" rIns="18000" bIns="10800">
              <a:spAutoFit/>
            </a:bodyPr>
            <a:lstStyle/>
            <a:p>
              <a:r>
                <a:rPr lang="es-ES" sz="1400" b="1" dirty="0">
                  <a:latin typeface="Symbol" pitchFamily="18" charset="2"/>
                </a:rPr>
                <a:t>l</a:t>
              </a:r>
              <a:endParaRPr lang="es-ES" sz="1400" b="1" baseline="30000" dirty="0">
                <a:latin typeface="Symbol" pitchFamily="18" charset="2"/>
              </a:endParaRPr>
            </a:p>
          </p:txBody>
        </p:sp>
        <p:sp>
          <p:nvSpPr>
            <p:cNvPr id="146" name="Text Box 270"/>
            <p:cNvSpPr txBox="1">
              <a:spLocks noChangeArrowheads="1"/>
            </p:cNvSpPr>
            <p:nvPr/>
          </p:nvSpPr>
          <p:spPr bwMode="auto">
            <a:xfrm>
              <a:off x="3921" y="1633"/>
              <a:ext cx="237" cy="148"/>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E</a:t>
              </a:r>
              <a:r>
                <a:rPr lang="es-ES" sz="1400" b="1" baseline="-25000">
                  <a:latin typeface="Arial" charset="0"/>
                </a:rPr>
                <a:t>F</a:t>
              </a:r>
              <a:r>
                <a:rPr lang="es-ES" sz="1400" b="1">
                  <a:latin typeface="Arial" charset="0"/>
                </a:rPr>
                <a:t> =</a:t>
              </a:r>
              <a:endParaRPr lang="es-ES" sz="1400" b="1" baseline="-25000">
                <a:latin typeface="Arial" charset="0"/>
              </a:endParaRPr>
            </a:p>
          </p:txBody>
        </p:sp>
      </p:grpSp>
      <p:grpSp>
        <p:nvGrpSpPr>
          <p:cNvPr id="412" name="411 Grupo"/>
          <p:cNvGrpSpPr/>
          <p:nvPr/>
        </p:nvGrpSpPr>
        <p:grpSpPr>
          <a:xfrm>
            <a:off x="6017708" y="3107017"/>
            <a:ext cx="2807391" cy="601635"/>
            <a:chOff x="6020760" y="3107017"/>
            <a:chExt cx="2807391" cy="601635"/>
          </a:xfrm>
        </p:grpSpPr>
        <p:sp>
          <p:nvSpPr>
            <p:cNvPr id="163" name="Line 243"/>
            <p:cNvSpPr>
              <a:spLocks noChangeShapeType="1"/>
            </p:cNvSpPr>
            <p:nvPr/>
          </p:nvSpPr>
          <p:spPr bwMode="auto">
            <a:xfrm flipV="1">
              <a:off x="6531937" y="3389412"/>
              <a:ext cx="1296987" cy="1768"/>
            </a:xfrm>
            <a:prstGeom prst="line">
              <a:avLst/>
            </a:prstGeom>
            <a:noFill/>
            <a:ln w="25400">
              <a:solidFill>
                <a:schemeClr val="tx1"/>
              </a:solidFill>
              <a:round/>
              <a:headEnd/>
              <a:tailEnd/>
            </a:ln>
            <a:effectLst/>
          </p:spPr>
          <p:txBody>
            <a:bodyPr wrap="none" anchor="ctr"/>
            <a:lstStyle/>
            <a:p>
              <a:endParaRPr lang="es-MX"/>
            </a:p>
          </p:txBody>
        </p:sp>
        <p:sp>
          <p:nvSpPr>
            <p:cNvPr id="164" name="Text Box 245"/>
            <p:cNvSpPr txBox="1">
              <a:spLocks noChangeArrowheads="1"/>
            </p:cNvSpPr>
            <p:nvPr/>
          </p:nvSpPr>
          <p:spPr bwMode="auto">
            <a:xfrm>
              <a:off x="6556439" y="3129242"/>
              <a:ext cx="1294606"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165" name="Text Box 246"/>
            <p:cNvSpPr txBox="1">
              <a:spLocks noChangeArrowheads="1"/>
            </p:cNvSpPr>
            <p:nvPr/>
          </p:nvSpPr>
          <p:spPr bwMode="auto">
            <a:xfrm>
              <a:off x="7047033" y="3414992"/>
              <a:ext cx="206375" cy="234950"/>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h</a:t>
              </a:r>
              <a:r>
                <a:rPr lang="es-ES" sz="1400" b="1" baseline="30000" dirty="0">
                  <a:latin typeface="Arial" charset="0"/>
                </a:rPr>
                <a:t>2</a:t>
              </a:r>
            </a:p>
          </p:txBody>
        </p:sp>
        <p:sp>
          <p:nvSpPr>
            <p:cNvPr id="179" name="Text Box 250"/>
            <p:cNvSpPr txBox="1">
              <a:spLocks noChangeArrowheads="1"/>
            </p:cNvSpPr>
            <p:nvPr/>
          </p:nvSpPr>
          <p:spPr bwMode="auto">
            <a:xfrm>
              <a:off x="79613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180" name="Text Box 251"/>
            <p:cNvSpPr txBox="1">
              <a:spLocks noChangeArrowheads="1"/>
            </p:cNvSpPr>
            <p:nvPr/>
          </p:nvSpPr>
          <p:spPr bwMode="auto">
            <a:xfrm>
              <a:off x="80852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81" name="Text Box 252"/>
            <p:cNvSpPr txBox="1">
              <a:spLocks noChangeArrowheads="1"/>
            </p:cNvSpPr>
            <p:nvPr/>
          </p:nvSpPr>
          <p:spPr bwMode="auto">
            <a:xfrm>
              <a:off x="80840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sp>
          <p:nvSpPr>
            <p:cNvPr id="176" name="Text Box 253"/>
            <p:cNvSpPr txBox="1">
              <a:spLocks noChangeArrowheads="1"/>
            </p:cNvSpPr>
            <p:nvPr/>
          </p:nvSpPr>
          <p:spPr bwMode="auto">
            <a:xfrm>
              <a:off x="84947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177" name="Text Box 254"/>
            <p:cNvSpPr txBox="1">
              <a:spLocks noChangeArrowheads="1"/>
            </p:cNvSpPr>
            <p:nvPr/>
          </p:nvSpPr>
          <p:spPr bwMode="auto">
            <a:xfrm>
              <a:off x="86186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178" name="Text Box 255"/>
            <p:cNvSpPr txBox="1">
              <a:spLocks noChangeArrowheads="1"/>
            </p:cNvSpPr>
            <p:nvPr/>
          </p:nvSpPr>
          <p:spPr bwMode="auto">
            <a:xfrm>
              <a:off x="86174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sp>
          <p:nvSpPr>
            <p:cNvPr id="170" name="Line 258"/>
            <p:cNvSpPr>
              <a:spLocks noChangeShapeType="1"/>
            </p:cNvSpPr>
            <p:nvPr/>
          </p:nvSpPr>
          <p:spPr bwMode="auto">
            <a:xfrm>
              <a:off x="791851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171" name="Text Box 262"/>
            <p:cNvSpPr txBox="1">
              <a:spLocks noChangeArrowheads="1"/>
            </p:cNvSpPr>
            <p:nvPr/>
          </p:nvSpPr>
          <p:spPr bwMode="auto">
            <a:xfrm>
              <a:off x="797566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172" name="Line 265"/>
            <p:cNvSpPr>
              <a:spLocks noChangeShapeType="1"/>
            </p:cNvSpPr>
            <p:nvPr/>
          </p:nvSpPr>
          <p:spPr bwMode="auto">
            <a:xfrm>
              <a:off x="847096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173" name="Text Box 266"/>
            <p:cNvSpPr txBox="1">
              <a:spLocks noChangeArrowheads="1"/>
            </p:cNvSpPr>
            <p:nvPr/>
          </p:nvSpPr>
          <p:spPr bwMode="auto">
            <a:xfrm>
              <a:off x="852811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174" name="Line 267"/>
            <p:cNvSpPr>
              <a:spLocks noChangeShapeType="1"/>
            </p:cNvSpPr>
            <p:nvPr/>
          </p:nvSpPr>
          <p:spPr bwMode="auto">
            <a:xfrm>
              <a:off x="8289989" y="3386417"/>
              <a:ext cx="107950" cy="0"/>
            </a:xfrm>
            <a:prstGeom prst="line">
              <a:avLst/>
            </a:prstGeom>
            <a:noFill/>
            <a:ln w="25400">
              <a:solidFill>
                <a:schemeClr val="tx1"/>
              </a:solidFill>
              <a:round/>
              <a:headEnd/>
              <a:tailEnd/>
            </a:ln>
            <a:effectLst/>
          </p:spPr>
          <p:txBody>
            <a:bodyPr wrap="none" anchor="ctr"/>
            <a:lstStyle/>
            <a:p>
              <a:endParaRPr lang="es-MX"/>
            </a:p>
          </p:txBody>
        </p:sp>
        <p:sp>
          <p:nvSpPr>
            <p:cNvPr id="175" name="AutoShape 268"/>
            <p:cNvSpPr>
              <a:spLocks noChangeArrowheads="1"/>
            </p:cNvSpPr>
            <p:nvPr/>
          </p:nvSpPr>
          <p:spPr bwMode="auto">
            <a:xfrm>
              <a:off x="7866126" y="3107017"/>
              <a:ext cx="962025" cy="571500"/>
            </a:xfrm>
            <a:prstGeom prst="bracketPair">
              <a:avLst>
                <a:gd name="adj" fmla="val 16667"/>
              </a:avLst>
            </a:prstGeom>
            <a:noFill/>
            <a:ln w="25400">
              <a:solidFill>
                <a:schemeClr val="tx1"/>
              </a:solidFill>
              <a:round/>
              <a:headEnd/>
              <a:tailEnd/>
            </a:ln>
            <a:effectLst/>
          </p:spPr>
          <p:txBody>
            <a:bodyPr wrap="none" anchor="ctr"/>
            <a:lstStyle/>
            <a:p>
              <a:endParaRPr lang="es-MX"/>
            </a:p>
          </p:txBody>
        </p:sp>
        <p:sp>
          <p:nvSpPr>
            <p:cNvPr id="208" name="Line 243"/>
            <p:cNvSpPr>
              <a:spLocks noChangeShapeType="1"/>
            </p:cNvSpPr>
            <p:nvPr/>
          </p:nvSpPr>
          <p:spPr bwMode="auto">
            <a:xfrm>
              <a:off x="6020760" y="3389412"/>
              <a:ext cx="288690" cy="0"/>
            </a:xfrm>
            <a:prstGeom prst="line">
              <a:avLst/>
            </a:prstGeom>
            <a:noFill/>
            <a:ln w="25400">
              <a:solidFill>
                <a:schemeClr val="tx1"/>
              </a:solidFill>
              <a:round/>
              <a:headEnd/>
              <a:tailEnd/>
            </a:ln>
            <a:effectLst/>
          </p:spPr>
          <p:txBody>
            <a:bodyPr wrap="none" anchor="ctr"/>
            <a:lstStyle/>
            <a:p>
              <a:endParaRPr lang="es-MX"/>
            </a:p>
          </p:txBody>
        </p:sp>
        <p:sp>
          <p:nvSpPr>
            <p:cNvPr id="209" name="Text Box 245"/>
            <p:cNvSpPr txBox="1">
              <a:spLocks noChangeArrowheads="1"/>
            </p:cNvSpPr>
            <p:nvPr/>
          </p:nvSpPr>
          <p:spPr bwMode="auto">
            <a:xfrm>
              <a:off x="6022338" y="3141762"/>
              <a:ext cx="310775" cy="236538"/>
            </a:xfrm>
            <a:prstGeom prst="rect">
              <a:avLst/>
            </a:prstGeom>
            <a:noFill/>
            <a:ln w="9525">
              <a:noFill/>
              <a:miter lim="800000"/>
              <a:headEnd/>
              <a:tailEnd/>
            </a:ln>
            <a:effectLst/>
          </p:spPr>
          <p:txBody>
            <a:bodyPr wrap="square" lIns="18000" tIns="10800" rIns="18000" bIns="10800">
              <a:spAutoFit/>
            </a:bodyPr>
            <a:lstStyle/>
            <a:p>
              <a:r>
                <a:rPr lang="es-ES" sz="1400" b="1" dirty="0" err="1">
                  <a:latin typeface="Arial" charset="0"/>
                </a:rPr>
                <a:t>h·c</a:t>
              </a:r>
              <a:endParaRPr lang="es-ES" sz="1400" b="1" baseline="30000" dirty="0">
                <a:latin typeface="Arial" charset="0"/>
              </a:endParaRPr>
            </a:p>
          </p:txBody>
        </p:sp>
        <p:sp>
          <p:nvSpPr>
            <p:cNvPr id="210" name="Text Box 246"/>
            <p:cNvSpPr txBox="1">
              <a:spLocks noChangeArrowheads="1"/>
            </p:cNvSpPr>
            <p:nvPr/>
          </p:nvSpPr>
          <p:spPr bwMode="auto">
            <a:xfrm>
              <a:off x="6115412" y="3405287"/>
              <a:ext cx="135668" cy="236538"/>
            </a:xfrm>
            <a:prstGeom prst="rect">
              <a:avLst/>
            </a:prstGeom>
            <a:noFill/>
            <a:ln w="9525">
              <a:noFill/>
              <a:miter lim="800000"/>
              <a:headEnd/>
              <a:tailEnd/>
            </a:ln>
            <a:effectLst/>
          </p:spPr>
          <p:txBody>
            <a:bodyPr wrap="none" lIns="18000" tIns="10800" rIns="18000" bIns="10800">
              <a:spAutoFit/>
            </a:bodyPr>
            <a:lstStyle/>
            <a:p>
              <a:r>
                <a:rPr lang="es-ES" sz="1400" b="1" dirty="0">
                  <a:latin typeface="Symbol" pitchFamily="18" charset="2"/>
                </a:rPr>
                <a:t>l</a:t>
              </a:r>
              <a:endParaRPr lang="es-ES" sz="1400" b="1" baseline="30000" dirty="0">
                <a:latin typeface="Symbol" pitchFamily="18" charset="2"/>
              </a:endParaRPr>
            </a:p>
          </p:txBody>
        </p:sp>
        <p:sp>
          <p:nvSpPr>
            <p:cNvPr id="213" name="212 Rectángulo"/>
            <p:cNvSpPr/>
            <p:nvPr/>
          </p:nvSpPr>
          <p:spPr>
            <a:xfrm>
              <a:off x="6275512" y="3255190"/>
              <a:ext cx="288862" cy="307777"/>
            </a:xfrm>
            <a:prstGeom prst="rect">
              <a:avLst/>
            </a:prstGeom>
          </p:spPr>
          <p:txBody>
            <a:bodyPr wrap="none">
              <a:spAutoFit/>
            </a:bodyPr>
            <a:lstStyle/>
            <a:p>
              <a:r>
                <a:rPr lang="es-ES" sz="1400" b="1" dirty="0">
                  <a:solidFill>
                    <a:srgbClr val="000000"/>
                  </a:solidFill>
                  <a:latin typeface="Arial" charset="0"/>
                </a:rPr>
                <a:t>=</a:t>
              </a:r>
              <a:endParaRPr lang="es-MX" dirty="0"/>
            </a:p>
          </p:txBody>
        </p:sp>
      </p:grpSp>
      <p:grpSp>
        <p:nvGrpSpPr>
          <p:cNvPr id="413" name="412 Grupo"/>
          <p:cNvGrpSpPr/>
          <p:nvPr/>
        </p:nvGrpSpPr>
        <p:grpSpPr>
          <a:xfrm>
            <a:off x="5993958" y="3878542"/>
            <a:ext cx="2807391" cy="601635"/>
            <a:chOff x="6020760" y="3107017"/>
            <a:chExt cx="2807391" cy="601635"/>
          </a:xfrm>
        </p:grpSpPr>
        <p:sp>
          <p:nvSpPr>
            <p:cNvPr id="414" name="Line 243"/>
            <p:cNvSpPr>
              <a:spLocks noChangeShapeType="1"/>
            </p:cNvSpPr>
            <p:nvPr/>
          </p:nvSpPr>
          <p:spPr bwMode="auto">
            <a:xfrm>
              <a:off x="6540564" y="3391180"/>
              <a:ext cx="1292224" cy="4762"/>
            </a:xfrm>
            <a:prstGeom prst="line">
              <a:avLst/>
            </a:prstGeom>
            <a:noFill/>
            <a:ln w="25400">
              <a:solidFill>
                <a:schemeClr val="tx1"/>
              </a:solidFill>
              <a:round/>
              <a:headEnd/>
              <a:tailEnd/>
            </a:ln>
            <a:effectLst/>
          </p:spPr>
          <p:txBody>
            <a:bodyPr wrap="none" anchor="ctr"/>
            <a:lstStyle/>
            <a:p>
              <a:endParaRPr lang="es-MX"/>
            </a:p>
          </p:txBody>
        </p:sp>
        <p:sp>
          <p:nvSpPr>
            <p:cNvPr id="415" name="Text Box 245"/>
            <p:cNvSpPr txBox="1">
              <a:spLocks noChangeArrowheads="1"/>
            </p:cNvSpPr>
            <p:nvPr/>
          </p:nvSpPr>
          <p:spPr bwMode="auto">
            <a:xfrm>
              <a:off x="6556439" y="3129242"/>
              <a:ext cx="1276349"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·m·Z</a:t>
              </a:r>
              <a:r>
                <a:rPr lang="es-ES" sz="1400" b="1" baseline="30000" dirty="0">
                  <a:latin typeface="Arial" charset="0"/>
                </a:rPr>
                <a:t>2</a:t>
              </a:r>
              <a:r>
                <a:rPr lang="es-ES" sz="1400" b="1" dirty="0">
                  <a:latin typeface="Arial" charset="0"/>
                </a:rPr>
                <a:t>·e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416" name="Text Box 246"/>
            <p:cNvSpPr txBox="1">
              <a:spLocks noChangeArrowheads="1"/>
            </p:cNvSpPr>
            <p:nvPr/>
          </p:nvSpPr>
          <p:spPr bwMode="auto">
            <a:xfrm>
              <a:off x="6986651" y="3414992"/>
              <a:ext cx="312068" cy="237255"/>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h</a:t>
              </a:r>
              <a:r>
                <a:rPr lang="es-ES" sz="1400" b="1" baseline="30000" dirty="0">
                  <a:latin typeface="Arial" charset="0"/>
                </a:rPr>
                <a:t>3</a:t>
              </a:r>
              <a:r>
                <a:rPr lang="es-ES" sz="1400" b="1" dirty="0">
                  <a:latin typeface="Arial" charset="0"/>
                </a:rPr>
                <a:t>c</a:t>
              </a:r>
              <a:endParaRPr lang="es-ES" sz="1400" b="1" baseline="30000" dirty="0">
                <a:latin typeface="Arial" charset="0"/>
              </a:endParaRPr>
            </a:p>
          </p:txBody>
        </p:sp>
        <p:sp>
          <p:nvSpPr>
            <p:cNvPr id="417" name="Text Box 250"/>
            <p:cNvSpPr txBox="1">
              <a:spLocks noChangeArrowheads="1"/>
            </p:cNvSpPr>
            <p:nvPr/>
          </p:nvSpPr>
          <p:spPr bwMode="auto">
            <a:xfrm>
              <a:off x="79613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418" name="Text Box 251"/>
            <p:cNvSpPr txBox="1">
              <a:spLocks noChangeArrowheads="1"/>
            </p:cNvSpPr>
            <p:nvPr/>
          </p:nvSpPr>
          <p:spPr bwMode="auto">
            <a:xfrm>
              <a:off x="80852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419" name="Text Box 252"/>
            <p:cNvSpPr txBox="1">
              <a:spLocks noChangeArrowheads="1"/>
            </p:cNvSpPr>
            <p:nvPr/>
          </p:nvSpPr>
          <p:spPr bwMode="auto">
            <a:xfrm>
              <a:off x="80840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sp>
          <p:nvSpPr>
            <p:cNvPr id="420" name="Text Box 253"/>
            <p:cNvSpPr txBox="1">
              <a:spLocks noChangeArrowheads="1"/>
            </p:cNvSpPr>
            <p:nvPr/>
          </p:nvSpPr>
          <p:spPr bwMode="auto">
            <a:xfrm>
              <a:off x="8494776" y="3414992"/>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421" name="Text Box 254"/>
            <p:cNvSpPr txBox="1">
              <a:spLocks noChangeArrowheads="1"/>
            </p:cNvSpPr>
            <p:nvPr/>
          </p:nvSpPr>
          <p:spPr bwMode="auto">
            <a:xfrm>
              <a:off x="8618601" y="3395942"/>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422" name="Text Box 255"/>
            <p:cNvSpPr txBox="1">
              <a:spLocks noChangeArrowheads="1"/>
            </p:cNvSpPr>
            <p:nvPr/>
          </p:nvSpPr>
          <p:spPr bwMode="auto">
            <a:xfrm>
              <a:off x="8617484" y="3548342"/>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sp>
          <p:nvSpPr>
            <p:cNvPr id="423" name="Line 258"/>
            <p:cNvSpPr>
              <a:spLocks noChangeShapeType="1"/>
            </p:cNvSpPr>
            <p:nvPr/>
          </p:nvSpPr>
          <p:spPr bwMode="auto">
            <a:xfrm>
              <a:off x="791851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424" name="Text Box 262"/>
            <p:cNvSpPr txBox="1">
              <a:spLocks noChangeArrowheads="1"/>
            </p:cNvSpPr>
            <p:nvPr/>
          </p:nvSpPr>
          <p:spPr bwMode="auto">
            <a:xfrm>
              <a:off x="797566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425" name="Line 265"/>
            <p:cNvSpPr>
              <a:spLocks noChangeShapeType="1"/>
            </p:cNvSpPr>
            <p:nvPr/>
          </p:nvSpPr>
          <p:spPr bwMode="auto">
            <a:xfrm>
              <a:off x="8470964" y="3388005"/>
              <a:ext cx="284163" cy="0"/>
            </a:xfrm>
            <a:prstGeom prst="line">
              <a:avLst/>
            </a:prstGeom>
            <a:noFill/>
            <a:ln w="25400">
              <a:solidFill>
                <a:schemeClr val="tx1"/>
              </a:solidFill>
              <a:round/>
              <a:headEnd/>
              <a:tailEnd/>
            </a:ln>
            <a:effectLst/>
          </p:spPr>
          <p:txBody>
            <a:bodyPr wrap="none" anchor="ctr"/>
            <a:lstStyle/>
            <a:p>
              <a:endParaRPr lang="es-MX"/>
            </a:p>
          </p:txBody>
        </p:sp>
        <p:sp>
          <p:nvSpPr>
            <p:cNvPr id="426" name="Text Box 266"/>
            <p:cNvSpPr txBox="1">
              <a:spLocks noChangeArrowheads="1"/>
            </p:cNvSpPr>
            <p:nvPr/>
          </p:nvSpPr>
          <p:spPr bwMode="auto">
            <a:xfrm>
              <a:off x="8528114" y="3129242"/>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427" name="Line 267"/>
            <p:cNvSpPr>
              <a:spLocks noChangeShapeType="1"/>
            </p:cNvSpPr>
            <p:nvPr/>
          </p:nvSpPr>
          <p:spPr bwMode="auto">
            <a:xfrm>
              <a:off x="8289989" y="3386417"/>
              <a:ext cx="107950" cy="0"/>
            </a:xfrm>
            <a:prstGeom prst="line">
              <a:avLst/>
            </a:prstGeom>
            <a:noFill/>
            <a:ln w="25400">
              <a:solidFill>
                <a:schemeClr val="tx1"/>
              </a:solidFill>
              <a:round/>
              <a:headEnd/>
              <a:tailEnd/>
            </a:ln>
            <a:effectLst/>
          </p:spPr>
          <p:txBody>
            <a:bodyPr wrap="none" anchor="ctr"/>
            <a:lstStyle/>
            <a:p>
              <a:endParaRPr lang="es-MX"/>
            </a:p>
          </p:txBody>
        </p:sp>
        <p:sp>
          <p:nvSpPr>
            <p:cNvPr id="428" name="AutoShape 268"/>
            <p:cNvSpPr>
              <a:spLocks noChangeArrowheads="1"/>
            </p:cNvSpPr>
            <p:nvPr/>
          </p:nvSpPr>
          <p:spPr bwMode="auto">
            <a:xfrm>
              <a:off x="7866126" y="3107017"/>
              <a:ext cx="962025" cy="571500"/>
            </a:xfrm>
            <a:prstGeom prst="bracketPair">
              <a:avLst>
                <a:gd name="adj" fmla="val 16667"/>
              </a:avLst>
            </a:prstGeom>
            <a:noFill/>
            <a:ln w="25400">
              <a:solidFill>
                <a:schemeClr val="tx1"/>
              </a:solidFill>
              <a:round/>
              <a:headEnd/>
              <a:tailEnd/>
            </a:ln>
            <a:effectLst/>
          </p:spPr>
          <p:txBody>
            <a:bodyPr wrap="none" anchor="ctr"/>
            <a:lstStyle/>
            <a:p>
              <a:endParaRPr lang="es-MX"/>
            </a:p>
          </p:txBody>
        </p:sp>
        <p:sp>
          <p:nvSpPr>
            <p:cNvPr id="429" name="Line 243"/>
            <p:cNvSpPr>
              <a:spLocks noChangeShapeType="1"/>
            </p:cNvSpPr>
            <p:nvPr/>
          </p:nvSpPr>
          <p:spPr bwMode="auto">
            <a:xfrm>
              <a:off x="6020760" y="3389412"/>
              <a:ext cx="288690" cy="0"/>
            </a:xfrm>
            <a:prstGeom prst="line">
              <a:avLst/>
            </a:prstGeom>
            <a:noFill/>
            <a:ln w="25400">
              <a:solidFill>
                <a:schemeClr val="tx1"/>
              </a:solidFill>
              <a:round/>
              <a:headEnd/>
              <a:tailEnd/>
            </a:ln>
            <a:effectLst/>
          </p:spPr>
          <p:txBody>
            <a:bodyPr wrap="none" anchor="ctr"/>
            <a:lstStyle/>
            <a:p>
              <a:endParaRPr lang="es-MX"/>
            </a:p>
          </p:txBody>
        </p:sp>
        <p:sp>
          <p:nvSpPr>
            <p:cNvPr id="430" name="Text Box 245"/>
            <p:cNvSpPr txBox="1">
              <a:spLocks noChangeArrowheads="1"/>
            </p:cNvSpPr>
            <p:nvPr/>
          </p:nvSpPr>
          <p:spPr bwMode="auto">
            <a:xfrm>
              <a:off x="6022338" y="3141762"/>
              <a:ext cx="310775"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1</a:t>
              </a:r>
              <a:endParaRPr lang="es-ES" sz="1400" b="1" baseline="30000" dirty="0">
                <a:latin typeface="Arial" charset="0"/>
              </a:endParaRPr>
            </a:p>
          </p:txBody>
        </p:sp>
        <p:sp>
          <p:nvSpPr>
            <p:cNvPr id="431" name="Text Box 246"/>
            <p:cNvSpPr txBox="1">
              <a:spLocks noChangeArrowheads="1"/>
            </p:cNvSpPr>
            <p:nvPr/>
          </p:nvSpPr>
          <p:spPr bwMode="auto">
            <a:xfrm>
              <a:off x="6115412" y="3405287"/>
              <a:ext cx="135668" cy="236538"/>
            </a:xfrm>
            <a:prstGeom prst="rect">
              <a:avLst/>
            </a:prstGeom>
            <a:noFill/>
            <a:ln w="9525">
              <a:noFill/>
              <a:miter lim="800000"/>
              <a:headEnd/>
              <a:tailEnd/>
            </a:ln>
            <a:effectLst/>
          </p:spPr>
          <p:txBody>
            <a:bodyPr wrap="none" lIns="18000" tIns="10800" rIns="18000" bIns="10800">
              <a:spAutoFit/>
            </a:bodyPr>
            <a:lstStyle/>
            <a:p>
              <a:r>
                <a:rPr lang="es-ES" sz="1400" b="1" dirty="0">
                  <a:latin typeface="Symbol" pitchFamily="18" charset="2"/>
                </a:rPr>
                <a:t>l</a:t>
              </a:r>
              <a:endParaRPr lang="es-ES" sz="1400" b="1" baseline="30000" dirty="0">
                <a:latin typeface="Symbol" pitchFamily="18" charset="2"/>
              </a:endParaRPr>
            </a:p>
          </p:txBody>
        </p:sp>
        <p:sp>
          <p:nvSpPr>
            <p:cNvPr id="432" name="431 Rectángulo"/>
            <p:cNvSpPr/>
            <p:nvPr/>
          </p:nvSpPr>
          <p:spPr>
            <a:xfrm>
              <a:off x="6275512" y="3255190"/>
              <a:ext cx="288862" cy="307777"/>
            </a:xfrm>
            <a:prstGeom prst="rect">
              <a:avLst/>
            </a:prstGeom>
          </p:spPr>
          <p:txBody>
            <a:bodyPr wrap="none">
              <a:spAutoFit/>
            </a:bodyPr>
            <a:lstStyle/>
            <a:p>
              <a:r>
                <a:rPr lang="es-ES" sz="1400" b="1" dirty="0">
                  <a:solidFill>
                    <a:srgbClr val="000000"/>
                  </a:solidFill>
                  <a:latin typeface="Arial" charset="0"/>
                </a:rPr>
                <a:t>=</a:t>
              </a:r>
              <a:endParaRPr lang="es-MX" dirty="0"/>
            </a:p>
          </p:txBody>
        </p:sp>
      </p:grpSp>
      <p:grpSp>
        <p:nvGrpSpPr>
          <p:cNvPr id="458" name="457 Grupo"/>
          <p:cNvGrpSpPr/>
          <p:nvPr/>
        </p:nvGrpSpPr>
        <p:grpSpPr>
          <a:xfrm>
            <a:off x="6065208" y="5453342"/>
            <a:ext cx="1620777" cy="523005"/>
            <a:chOff x="6189787" y="5424767"/>
            <a:chExt cx="1620777" cy="523005"/>
          </a:xfrm>
        </p:grpSpPr>
        <p:sp>
          <p:nvSpPr>
            <p:cNvPr id="454" name="Line 243"/>
            <p:cNvSpPr>
              <a:spLocks noChangeShapeType="1"/>
            </p:cNvSpPr>
            <p:nvPr/>
          </p:nvSpPr>
          <p:spPr bwMode="auto">
            <a:xfrm>
              <a:off x="6626289" y="5686705"/>
              <a:ext cx="1080000" cy="0"/>
            </a:xfrm>
            <a:prstGeom prst="line">
              <a:avLst/>
            </a:prstGeom>
            <a:noFill/>
            <a:ln w="25400">
              <a:solidFill>
                <a:schemeClr val="tx1"/>
              </a:solidFill>
              <a:round/>
              <a:headEnd/>
              <a:tailEnd/>
            </a:ln>
            <a:effectLst/>
          </p:spPr>
          <p:txBody>
            <a:bodyPr wrap="none" anchor="ctr"/>
            <a:lstStyle/>
            <a:p>
              <a:endParaRPr lang="es-MX"/>
            </a:p>
          </p:txBody>
        </p:sp>
        <p:sp>
          <p:nvSpPr>
            <p:cNvPr id="455" name="Text Box 245"/>
            <p:cNvSpPr txBox="1">
              <a:spLocks noChangeArrowheads="1"/>
            </p:cNvSpPr>
            <p:nvPr/>
          </p:nvSpPr>
          <p:spPr bwMode="auto">
            <a:xfrm>
              <a:off x="6575489" y="5424767"/>
              <a:ext cx="1235075" cy="237255"/>
            </a:xfrm>
            <a:prstGeom prst="rect">
              <a:avLst/>
            </a:prstGeom>
            <a:noFill/>
            <a:ln w="9525">
              <a:noFill/>
              <a:miter lim="800000"/>
              <a:headEnd/>
              <a:tailEnd/>
            </a:ln>
            <a:effectLst/>
          </p:spPr>
          <p:txBody>
            <a:bodyPr lIns="18000" tIns="10800" rIns="18000" bIns="10800">
              <a:spAutoFit/>
            </a:bodyPr>
            <a:lstStyle/>
            <a:p>
              <a:r>
                <a:rPr lang="es-ES" sz="1400" b="1" dirty="0">
                  <a:latin typeface="Arial" charset="0"/>
                </a:rPr>
                <a:t>2·</a:t>
              </a:r>
              <a:r>
                <a:rPr lang="es-ES" sz="1400" b="1" i="1" dirty="0">
                  <a:latin typeface="Symbol" pitchFamily="18" charset="2"/>
                </a:rPr>
                <a:t>p</a:t>
              </a:r>
              <a:r>
                <a:rPr lang="es-ES" sz="1400" b="1" baseline="30000" dirty="0">
                  <a:latin typeface="Arial" charset="0"/>
                </a:rPr>
                <a:t>2</a:t>
              </a:r>
              <a:r>
                <a:rPr lang="es-ES" sz="1400" b="1" dirty="0">
                  <a:latin typeface="Arial" charset="0"/>
                </a:rPr>
                <a:t>·m·e</a:t>
              </a:r>
              <a:r>
                <a:rPr lang="es-ES" sz="1400" b="1" baseline="30000" dirty="0">
                  <a:latin typeface="Arial" charset="0"/>
                </a:rPr>
                <a:t>4</a:t>
              </a:r>
              <a:r>
                <a:rPr lang="es-ES" sz="1400" b="1" dirty="0">
                  <a:latin typeface="Arial" charset="0"/>
                </a:rPr>
                <a:t>·k</a:t>
              </a:r>
              <a:r>
                <a:rPr lang="es-ES" sz="1400" b="1" baseline="30000" dirty="0">
                  <a:latin typeface="Arial" charset="0"/>
                </a:rPr>
                <a:t>2</a:t>
              </a:r>
            </a:p>
          </p:txBody>
        </p:sp>
        <p:sp>
          <p:nvSpPr>
            <p:cNvPr id="456" name="Text Box 246"/>
            <p:cNvSpPr txBox="1">
              <a:spLocks noChangeArrowheads="1"/>
            </p:cNvSpPr>
            <p:nvPr/>
          </p:nvSpPr>
          <p:spPr bwMode="auto">
            <a:xfrm>
              <a:off x="7005701" y="5710517"/>
              <a:ext cx="312068" cy="237255"/>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h</a:t>
              </a:r>
              <a:r>
                <a:rPr lang="es-ES" sz="1400" b="1" baseline="30000" dirty="0">
                  <a:latin typeface="Arial" charset="0"/>
                </a:rPr>
                <a:t>3</a:t>
              </a:r>
              <a:r>
                <a:rPr lang="es-ES" sz="1400" b="1" dirty="0">
                  <a:latin typeface="Arial" charset="0"/>
                </a:rPr>
                <a:t>c</a:t>
              </a:r>
              <a:endParaRPr lang="es-ES" sz="1400" b="1" baseline="30000" dirty="0">
                <a:latin typeface="Arial" charset="0"/>
              </a:endParaRPr>
            </a:p>
          </p:txBody>
        </p:sp>
        <p:sp>
          <p:nvSpPr>
            <p:cNvPr id="457" name="456 Rectángulo"/>
            <p:cNvSpPr/>
            <p:nvPr/>
          </p:nvSpPr>
          <p:spPr>
            <a:xfrm>
              <a:off x="6189787" y="5531665"/>
              <a:ext cx="505267" cy="307777"/>
            </a:xfrm>
            <a:prstGeom prst="rect">
              <a:avLst/>
            </a:prstGeom>
          </p:spPr>
          <p:txBody>
            <a:bodyPr wrap="none">
              <a:spAutoFit/>
            </a:bodyPr>
            <a:lstStyle/>
            <a:p>
              <a:r>
                <a:rPr lang="es-ES" sz="1400" b="1" dirty="0">
                  <a:solidFill>
                    <a:srgbClr val="000000"/>
                  </a:solidFill>
                  <a:latin typeface="Arial" charset="0"/>
                </a:rPr>
                <a:t>R</a:t>
              </a:r>
              <a:r>
                <a:rPr lang="es-ES" sz="1400" b="1" baseline="-25000" dirty="0">
                  <a:solidFill>
                    <a:srgbClr val="000000"/>
                  </a:solidFill>
                  <a:latin typeface="Arial" charset="0"/>
                </a:rPr>
                <a:t>H</a:t>
              </a:r>
              <a:r>
                <a:rPr lang="es-ES" sz="1400" b="1" dirty="0">
                  <a:solidFill>
                    <a:srgbClr val="000000"/>
                  </a:solidFill>
                  <a:latin typeface="Arial" charset="0"/>
                </a:rPr>
                <a:t>=</a:t>
              </a:r>
              <a:endParaRPr lang="es-MX" dirty="0"/>
            </a:p>
          </p:txBody>
        </p:sp>
      </p:grpSp>
      <p:grpSp>
        <p:nvGrpSpPr>
          <p:cNvPr id="2" name="1 Grupo"/>
          <p:cNvGrpSpPr/>
          <p:nvPr/>
        </p:nvGrpSpPr>
        <p:grpSpPr>
          <a:xfrm>
            <a:off x="5715551" y="4678642"/>
            <a:ext cx="2350600" cy="601635"/>
            <a:chOff x="5715551" y="4678642"/>
            <a:chExt cx="2350600" cy="601635"/>
          </a:xfrm>
        </p:grpSpPr>
        <p:grpSp>
          <p:nvGrpSpPr>
            <p:cNvPr id="453" name="452 Grupo"/>
            <p:cNvGrpSpPr/>
            <p:nvPr/>
          </p:nvGrpSpPr>
          <p:grpSpPr>
            <a:xfrm>
              <a:off x="6020760" y="4678642"/>
              <a:ext cx="2045391" cy="601635"/>
              <a:chOff x="6020760" y="4678642"/>
              <a:chExt cx="2045391" cy="601635"/>
            </a:xfrm>
          </p:grpSpPr>
          <p:sp>
            <p:nvSpPr>
              <p:cNvPr id="435" name="Text Box 245"/>
              <p:cNvSpPr txBox="1">
                <a:spLocks noChangeArrowheads="1"/>
              </p:cNvSpPr>
              <p:nvPr/>
            </p:nvSpPr>
            <p:spPr bwMode="auto">
              <a:xfrm>
                <a:off x="6556440" y="4853267"/>
                <a:ext cx="501586"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R</a:t>
                </a:r>
                <a:r>
                  <a:rPr lang="es-ES" sz="1400" b="1" baseline="-25000" dirty="0">
                    <a:latin typeface="Arial" charset="0"/>
                  </a:rPr>
                  <a:t>H</a:t>
                </a:r>
                <a:r>
                  <a:rPr lang="es-ES" sz="1400" b="1" dirty="0">
                    <a:latin typeface="Arial" charset="0"/>
                  </a:rPr>
                  <a:t>·Z</a:t>
                </a:r>
                <a:r>
                  <a:rPr lang="es-ES" sz="1400" b="1" baseline="30000" dirty="0">
                    <a:latin typeface="Arial" charset="0"/>
                  </a:rPr>
                  <a:t>2</a:t>
                </a:r>
              </a:p>
            </p:txBody>
          </p:sp>
          <p:sp>
            <p:nvSpPr>
              <p:cNvPr id="437" name="Text Box 250"/>
              <p:cNvSpPr txBox="1">
                <a:spLocks noChangeArrowheads="1"/>
              </p:cNvSpPr>
              <p:nvPr/>
            </p:nvSpPr>
            <p:spPr bwMode="auto">
              <a:xfrm>
                <a:off x="7199376" y="4986617"/>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438" name="Text Box 251"/>
              <p:cNvSpPr txBox="1">
                <a:spLocks noChangeArrowheads="1"/>
              </p:cNvSpPr>
              <p:nvPr/>
            </p:nvSpPr>
            <p:spPr bwMode="auto">
              <a:xfrm>
                <a:off x="7323201" y="4967567"/>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439" name="Text Box 252"/>
              <p:cNvSpPr txBox="1">
                <a:spLocks noChangeArrowheads="1"/>
              </p:cNvSpPr>
              <p:nvPr/>
            </p:nvSpPr>
            <p:spPr bwMode="auto">
              <a:xfrm>
                <a:off x="7322085" y="5119967"/>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B</a:t>
                </a:r>
              </a:p>
            </p:txBody>
          </p:sp>
          <p:sp>
            <p:nvSpPr>
              <p:cNvPr id="440" name="Text Box 253"/>
              <p:cNvSpPr txBox="1">
                <a:spLocks noChangeArrowheads="1"/>
              </p:cNvSpPr>
              <p:nvPr/>
            </p:nvSpPr>
            <p:spPr bwMode="auto">
              <a:xfrm>
                <a:off x="7732776" y="4986617"/>
                <a:ext cx="142875"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n</a:t>
                </a:r>
                <a:endParaRPr lang="es-ES" sz="1400" b="1" baseline="30000">
                  <a:latin typeface="Arial" charset="0"/>
                </a:endParaRPr>
              </a:p>
            </p:txBody>
          </p:sp>
          <p:sp>
            <p:nvSpPr>
              <p:cNvPr id="441" name="Text Box 254"/>
              <p:cNvSpPr txBox="1">
                <a:spLocks noChangeArrowheads="1"/>
              </p:cNvSpPr>
              <p:nvPr/>
            </p:nvSpPr>
            <p:spPr bwMode="auto">
              <a:xfrm>
                <a:off x="7856601" y="4967567"/>
                <a:ext cx="98425" cy="158750"/>
              </a:xfrm>
              <a:prstGeom prst="rect">
                <a:avLst/>
              </a:prstGeom>
              <a:noFill/>
              <a:ln w="9525">
                <a:noFill/>
                <a:miter lim="800000"/>
                <a:headEnd/>
                <a:tailEnd/>
              </a:ln>
              <a:effectLst/>
            </p:spPr>
            <p:txBody>
              <a:bodyPr wrap="none" lIns="18000" tIns="10800" rIns="18000" bIns="10800">
                <a:spAutoFit/>
              </a:bodyPr>
              <a:lstStyle/>
              <a:p>
                <a:r>
                  <a:rPr lang="es-ES" sz="900" b="1">
                    <a:latin typeface="Arial" charset="0"/>
                  </a:rPr>
                  <a:t>2</a:t>
                </a:r>
              </a:p>
            </p:txBody>
          </p:sp>
          <p:sp>
            <p:nvSpPr>
              <p:cNvPr id="442" name="Text Box 255"/>
              <p:cNvSpPr txBox="1">
                <a:spLocks noChangeArrowheads="1"/>
              </p:cNvSpPr>
              <p:nvPr/>
            </p:nvSpPr>
            <p:spPr bwMode="auto">
              <a:xfrm>
                <a:off x="7855484" y="5119967"/>
                <a:ext cx="119708" cy="160310"/>
              </a:xfrm>
              <a:prstGeom prst="rect">
                <a:avLst/>
              </a:prstGeom>
              <a:noFill/>
              <a:ln w="9525">
                <a:noFill/>
                <a:miter lim="800000"/>
                <a:headEnd/>
                <a:tailEnd/>
              </a:ln>
              <a:effectLst/>
            </p:spPr>
            <p:txBody>
              <a:bodyPr wrap="none" lIns="18000" tIns="10800" rIns="18000" bIns="10800">
                <a:spAutoFit/>
              </a:bodyPr>
              <a:lstStyle/>
              <a:p>
                <a:r>
                  <a:rPr lang="es-ES" sz="900" b="1" dirty="0">
                    <a:latin typeface="Arial" charset="0"/>
                  </a:rPr>
                  <a:t>A</a:t>
                </a:r>
              </a:p>
            </p:txBody>
          </p:sp>
          <p:sp>
            <p:nvSpPr>
              <p:cNvPr id="443" name="Line 258"/>
              <p:cNvSpPr>
                <a:spLocks noChangeShapeType="1"/>
              </p:cNvSpPr>
              <p:nvPr/>
            </p:nvSpPr>
            <p:spPr bwMode="auto">
              <a:xfrm>
                <a:off x="7156514" y="4959630"/>
                <a:ext cx="284163" cy="0"/>
              </a:xfrm>
              <a:prstGeom prst="line">
                <a:avLst/>
              </a:prstGeom>
              <a:noFill/>
              <a:ln w="25400">
                <a:solidFill>
                  <a:schemeClr val="tx1"/>
                </a:solidFill>
                <a:round/>
                <a:headEnd/>
                <a:tailEnd/>
              </a:ln>
              <a:effectLst/>
            </p:spPr>
            <p:txBody>
              <a:bodyPr wrap="none" anchor="ctr"/>
              <a:lstStyle/>
              <a:p>
                <a:endParaRPr lang="es-MX"/>
              </a:p>
            </p:txBody>
          </p:sp>
          <p:sp>
            <p:nvSpPr>
              <p:cNvPr id="444" name="Text Box 262"/>
              <p:cNvSpPr txBox="1">
                <a:spLocks noChangeArrowheads="1"/>
              </p:cNvSpPr>
              <p:nvPr/>
            </p:nvSpPr>
            <p:spPr bwMode="auto">
              <a:xfrm>
                <a:off x="7213664" y="4700867"/>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445" name="Line 265"/>
              <p:cNvSpPr>
                <a:spLocks noChangeShapeType="1"/>
              </p:cNvSpPr>
              <p:nvPr/>
            </p:nvSpPr>
            <p:spPr bwMode="auto">
              <a:xfrm>
                <a:off x="7708964" y="4959630"/>
                <a:ext cx="284163" cy="0"/>
              </a:xfrm>
              <a:prstGeom prst="line">
                <a:avLst/>
              </a:prstGeom>
              <a:noFill/>
              <a:ln w="25400">
                <a:solidFill>
                  <a:schemeClr val="tx1"/>
                </a:solidFill>
                <a:round/>
                <a:headEnd/>
                <a:tailEnd/>
              </a:ln>
              <a:effectLst/>
            </p:spPr>
            <p:txBody>
              <a:bodyPr wrap="none" anchor="ctr"/>
              <a:lstStyle/>
              <a:p>
                <a:endParaRPr lang="es-MX"/>
              </a:p>
            </p:txBody>
          </p:sp>
          <p:sp>
            <p:nvSpPr>
              <p:cNvPr id="446" name="Text Box 266"/>
              <p:cNvSpPr txBox="1">
                <a:spLocks noChangeArrowheads="1"/>
              </p:cNvSpPr>
              <p:nvPr/>
            </p:nvSpPr>
            <p:spPr bwMode="auto">
              <a:xfrm>
                <a:off x="7766114" y="4700867"/>
                <a:ext cx="133350" cy="234950"/>
              </a:xfrm>
              <a:prstGeom prst="rect">
                <a:avLst/>
              </a:prstGeom>
              <a:noFill/>
              <a:ln w="9525">
                <a:noFill/>
                <a:miter lim="800000"/>
                <a:headEnd/>
                <a:tailEnd/>
              </a:ln>
              <a:effectLst/>
            </p:spPr>
            <p:txBody>
              <a:bodyPr wrap="none" lIns="18000" tIns="10800" rIns="18000" bIns="10800">
                <a:spAutoFit/>
              </a:bodyPr>
              <a:lstStyle/>
              <a:p>
                <a:r>
                  <a:rPr lang="es-ES" sz="1400" b="1">
                    <a:latin typeface="Arial" charset="0"/>
                  </a:rPr>
                  <a:t>1</a:t>
                </a:r>
                <a:endParaRPr lang="es-ES" sz="1400" b="1" baseline="30000">
                  <a:latin typeface="Arial" charset="0"/>
                </a:endParaRPr>
              </a:p>
            </p:txBody>
          </p:sp>
          <p:sp>
            <p:nvSpPr>
              <p:cNvPr id="447" name="Line 267"/>
              <p:cNvSpPr>
                <a:spLocks noChangeShapeType="1"/>
              </p:cNvSpPr>
              <p:nvPr/>
            </p:nvSpPr>
            <p:spPr bwMode="auto">
              <a:xfrm>
                <a:off x="7527989" y="4958042"/>
                <a:ext cx="107950" cy="0"/>
              </a:xfrm>
              <a:prstGeom prst="line">
                <a:avLst/>
              </a:prstGeom>
              <a:noFill/>
              <a:ln w="25400">
                <a:solidFill>
                  <a:schemeClr val="tx1"/>
                </a:solidFill>
                <a:round/>
                <a:headEnd/>
                <a:tailEnd/>
              </a:ln>
              <a:effectLst/>
            </p:spPr>
            <p:txBody>
              <a:bodyPr wrap="none" anchor="ctr"/>
              <a:lstStyle/>
              <a:p>
                <a:endParaRPr lang="es-MX"/>
              </a:p>
            </p:txBody>
          </p:sp>
          <p:sp>
            <p:nvSpPr>
              <p:cNvPr id="448" name="AutoShape 268"/>
              <p:cNvSpPr>
                <a:spLocks noChangeArrowheads="1"/>
              </p:cNvSpPr>
              <p:nvPr/>
            </p:nvSpPr>
            <p:spPr bwMode="auto">
              <a:xfrm>
                <a:off x="7104126" y="4678642"/>
                <a:ext cx="962025" cy="571500"/>
              </a:xfrm>
              <a:prstGeom prst="bracketPair">
                <a:avLst>
                  <a:gd name="adj" fmla="val 16667"/>
                </a:avLst>
              </a:prstGeom>
              <a:noFill/>
              <a:ln w="25400">
                <a:solidFill>
                  <a:schemeClr val="tx1"/>
                </a:solidFill>
                <a:round/>
                <a:headEnd/>
                <a:tailEnd/>
              </a:ln>
              <a:effectLst/>
            </p:spPr>
            <p:txBody>
              <a:bodyPr wrap="none" anchor="ctr"/>
              <a:lstStyle/>
              <a:p>
                <a:endParaRPr lang="es-MX"/>
              </a:p>
            </p:txBody>
          </p:sp>
          <p:sp>
            <p:nvSpPr>
              <p:cNvPr id="449" name="Line 243"/>
              <p:cNvSpPr>
                <a:spLocks noChangeShapeType="1"/>
              </p:cNvSpPr>
              <p:nvPr/>
            </p:nvSpPr>
            <p:spPr bwMode="auto">
              <a:xfrm>
                <a:off x="6020760" y="4961037"/>
                <a:ext cx="288690" cy="0"/>
              </a:xfrm>
              <a:prstGeom prst="line">
                <a:avLst/>
              </a:prstGeom>
              <a:noFill/>
              <a:ln w="25400">
                <a:solidFill>
                  <a:schemeClr val="tx1"/>
                </a:solidFill>
                <a:round/>
                <a:headEnd/>
                <a:tailEnd/>
              </a:ln>
              <a:effectLst/>
            </p:spPr>
            <p:txBody>
              <a:bodyPr wrap="none" anchor="ctr"/>
              <a:lstStyle/>
              <a:p>
                <a:endParaRPr lang="es-MX"/>
              </a:p>
            </p:txBody>
          </p:sp>
          <p:sp>
            <p:nvSpPr>
              <p:cNvPr id="450" name="Text Box 245"/>
              <p:cNvSpPr txBox="1">
                <a:spLocks noChangeArrowheads="1"/>
              </p:cNvSpPr>
              <p:nvPr/>
            </p:nvSpPr>
            <p:spPr bwMode="auto">
              <a:xfrm>
                <a:off x="6022338" y="4713387"/>
                <a:ext cx="310775" cy="237255"/>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1</a:t>
                </a:r>
                <a:endParaRPr lang="es-ES" sz="1400" b="1" baseline="30000" dirty="0">
                  <a:latin typeface="Arial" charset="0"/>
                </a:endParaRPr>
              </a:p>
            </p:txBody>
          </p:sp>
          <p:sp>
            <p:nvSpPr>
              <p:cNvPr id="451" name="Text Box 246"/>
              <p:cNvSpPr txBox="1">
                <a:spLocks noChangeArrowheads="1"/>
              </p:cNvSpPr>
              <p:nvPr/>
            </p:nvSpPr>
            <p:spPr bwMode="auto">
              <a:xfrm>
                <a:off x="6115412" y="4976912"/>
                <a:ext cx="135668" cy="236538"/>
              </a:xfrm>
              <a:prstGeom prst="rect">
                <a:avLst/>
              </a:prstGeom>
              <a:noFill/>
              <a:ln w="9525">
                <a:noFill/>
                <a:miter lim="800000"/>
                <a:headEnd/>
                <a:tailEnd/>
              </a:ln>
              <a:effectLst/>
            </p:spPr>
            <p:txBody>
              <a:bodyPr wrap="none" lIns="18000" tIns="10800" rIns="18000" bIns="10800">
                <a:spAutoFit/>
              </a:bodyPr>
              <a:lstStyle/>
              <a:p>
                <a:r>
                  <a:rPr lang="es-ES" sz="1400" b="1" dirty="0">
                    <a:latin typeface="Symbol" pitchFamily="18" charset="2"/>
                  </a:rPr>
                  <a:t>l</a:t>
                </a:r>
                <a:endParaRPr lang="es-ES" sz="1400" b="1" baseline="30000" dirty="0">
                  <a:latin typeface="Symbol" pitchFamily="18" charset="2"/>
                </a:endParaRPr>
              </a:p>
            </p:txBody>
          </p:sp>
          <p:sp>
            <p:nvSpPr>
              <p:cNvPr id="452" name="451 Rectángulo"/>
              <p:cNvSpPr/>
              <p:nvPr/>
            </p:nvSpPr>
            <p:spPr>
              <a:xfrm>
                <a:off x="6275512" y="4826815"/>
                <a:ext cx="288862" cy="307777"/>
              </a:xfrm>
              <a:prstGeom prst="rect">
                <a:avLst/>
              </a:prstGeom>
            </p:spPr>
            <p:txBody>
              <a:bodyPr wrap="none">
                <a:spAutoFit/>
              </a:bodyPr>
              <a:lstStyle/>
              <a:p>
                <a:r>
                  <a:rPr lang="es-ES" sz="1400" b="1" dirty="0">
                    <a:solidFill>
                      <a:srgbClr val="000000"/>
                    </a:solidFill>
                    <a:latin typeface="Arial" charset="0"/>
                  </a:rPr>
                  <a:t>=</a:t>
                </a:r>
                <a:endParaRPr lang="es-MX" dirty="0"/>
              </a:p>
            </p:txBody>
          </p:sp>
        </p:grpSp>
        <p:sp>
          <p:nvSpPr>
            <p:cNvPr id="211" name="Text Box 187"/>
            <p:cNvSpPr txBox="1">
              <a:spLocks noChangeArrowheads="1"/>
            </p:cNvSpPr>
            <p:nvPr/>
          </p:nvSpPr>
          <p:spPr bwMode="auto">
            <a:xfrm>
              <a:off x="5715551" y="4818063"/>
              <a:ext cx="235124" cy="237255"/>
            </a:xfrm>
            <a:prstGeom prst="rect">
              <a:avLst/>
            </a:prstGeom>
            <a:noFill/>
            <a:ln w="9525">
              <a:noFill/>
              <a:miter lim="800000"/>
              <a:headEnd/>
              <a:tailEnd/>
            </a:ln>
            <a:effectLst/>
          </p:spPr>
          <p:txBody>
            <a:bodyPr wrap="none" lIns="18000" tIns="10800" rIns="18000" bIns="10800">
              <a:spAutoFit/>
            </a:bodyPr>
            <a:lstStyle/>
            <a:p>
              <a:r>
                <a:rPr lang="es-ES" sz="1400" b="1" dirty="0">
                  <a:solidFill>
                    <a:srgbClr val="FF0000"/>
                  </a:solidFill>
                  <a:latin typeface="Arial" charset="0"/>
                </a:rPr>
                <a:t>12</a:t>
              </a:r>
              <a:endParaRPr lang="es-ES" sz="1400" b="1" baseline="30000" dirty="0">
                <a:solidFill>
                  <a:srgbClr val="FF0000"/>
                </a:solidFill>
                <a:latin typeface="Arial" charset="0"/>
              </a:endParaRPr>
            </a:p>
          </p:txBody>
        </p:sp>
      </p:grpSp>
      <p:grpSp>
        <p:nvGrpSpPr>
          <p:cNvPr id="192" name="Group 107"/>
          <p:cNvGrpSpPr>
            <a:grpSpLocks/>
          </p:cNvGrpSpPr>
          <p:nvPr/>
        </p:nvGrpSpPr>
        <p:grpSpPr bwMode="auto">
          <a:xfrm>
            <a:off x="569273" y="5199804"/>
            <a:ext cx="1260476" cy="476254"/>
            <a:chOff x="3126" y="2510"/>
            <a:chExt cx="794" cy="300"/>
          </a:xfrm>
        </p:grpSpPr>
        <p:sp>
          <p:nvSpPr>
            <p:cNvPr id="193" name="Text Box 98"/>
            <p:cNvSpPr txBox="1">
              <a:spLocks noChangeArrowheads="1"/>
            </p:cNvSpPr>
            <p:nvPr/>
          </p:nvSpPr>
          <p:spPr bwMode="auto">
            <a:xfrm>
              <a:off x="3256" y="2588"/>
              <a:ext cx="276" cy="148"/>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C</a:t>
              </a:r>
              <a:r>
                <a:rPr lang="es-ES" sz="1400" b="1" dirty="0">
                  <a:latin typeface="Arial" charset="0"/>
                </a:rPr>
                <a:t> = </a:t>
              </a:r>
              <a:endParaRPr lang="es-ES" sz="1400" b="1" baseline="-25000" dirty="0">
                <a:latin typeface="Arial" charset="0"/>
              </a:endParaRPr>
            </a:p>
          </p:txBody>
        </p:sp>
        <p:sp>
          <p:nvSpPr>
            <p:cNvPr id="194" name="Line 101"/>
            <p:cNvSpPr>
              <a:spLocks noChangeShapeType="1"/>
            </p:cNvSpPr>
            <p:nvPr/>
          </p:nvSpPr>
          <p:spPr bwMode="auto">
            <a:xfrm>
              <a:off x="3529" y="2658"/>
              <a:ext cx="363" cy="1"/>
            </a:xfrm>
            <a:prstGeom prst="line">
              <a:avLst/>
            </a:prstGeom>
            <a:noFill/>
            <a:ln w="25400">
              <a:solidFill>
                <a:schemeClr val="tx1"/>
              </a:solidFill>
              <a:round/>
              <a:headEnd/>
              <a:tailEnd/>
            </a:ln>
            <a:effectLst/>
          </p:spPr>
          <p:txBody>
            <a:bodyPr wrap="none" anchor="ctr"/>
            <a:lstStyle/>
            <a:p>
              <a:endParaRPr lang="es-MX"/>
            </a:p>
          </p:txBody>
        </p:sp>
        <p:sp>
          <p:nvSpPr>
            <p:cNvPr id="195" name="Text Box 102"/>
            <p:cNvSpPr txBox="1">
              <a:spLocks noChangeArrowheads="1"/>
            </p:cNvSpPr>
            <p:nvPr/>
          </p:nvSpPr>
          <p:spPr bwMode="auto">
            <a:xfrm>
              <a:off x="3126" y="2587"/>
              <a:ext cx="84" cy="148"/>
            </a:xfrm>
            <a:prstGeom prst="rect">
              <a:avLst/>
            </a:prstGeom>
            <a:noFill/>
            <a:ln w="9525">
              <a:noFill/>
              <a:miter lim="800000"/>
              <a:headEnd/>
              <a:tailEnd/>
            </a:ln>
            <a:effectLst/>
          </p:spPr>
          <p:txBody>
            <a:bodyPr wrap="none" lIns="18000" tIns="10800" rIns="18000" bIns="10800">
              <a:spAutoFit/>
            </a:bodyPr>
            <a:lstStyle/>
            <a:p>
              <a:r>
                <a:rPr lang="es-ES" sz="1400" b="1">
                  <a:solidFill>
                    <a:srgbClr val="FF0000"/>
                  </a:solidFill>
                  <a:latin typeface="Arial" charset="0"/>
                </a:rPr>
                <a:t>6</a:t>
              </a:r>
              <a:endParaRPr lang="es-ES" sz="1400" b="1" baseline="30000">
                <a:solidFill>
                  <a:srgbClr val="FF0000"/>
                </a:solidFill>
                <a:latin typeface="Arial" charset="0"/>
              </a:endParaRPr>
            </a:p>
          </p:txBody>
        </p:sp>
        <p:sp>
          <p:nvSpPr>
            <p:cNvPr id="196" name="Text Box 105"/>
            <p:cNvSpPr txBox="1">
              <a:spLocks noChangeArrowheads="1"/>
            </p:cNvSpPr>
            <p:nvPr/>
          </p:nvSpPr>
          <p:spPr bwMode="auto">
            <a:xfrm>
              <a:off x="3536" y="2510"/>
              <a:ext cx="384"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Z·e</a:t>
              </a:r>
              <a:r>
                <a:rPr lang="es-ES" sz="1400" b="1" baseline="30000" dirty="0">
                  <a:latin typeface="Arial" charset="0"/>
                </a:rPr>
                <a:t>2</a:t>
              </a:r>
              <a:r>
                <a:rPr lang="es-ES" sz="1400" b="1" dirty="0">
                  <a:latin typeface="Arial" charset="0"/>
                </a:rPr>
                <a:t>·k</a:t>
              </a:r>
            </a:p>
          </p:txBody>
        </p:sp>
        <p:sp>
          <p:nvSpPr>
            <p:cNvPr id="197" name="Text Box 106"/>
            <p:cNvSpPr txBox="1">
              <a:spLocks noChangeArrowheads="1"/>
            </p:cNvSpPr>
            <p:nvPr/>
          </p:nvSpPr>
          <p:spPr bwMode="auto">
            <a:xfrm>
              <a:off x="3597" y="2661"/>
              <a:ext cx="226" cy="149"/>
            </a:xfrm>
            <a:prstGeom prst="rect">
              <a:avLst/>
            </a:prstGeom>
            <a:noFill/>
            <a:ln w="9525">
              <a:noFill/>
              <a:miter lim="800000"/>
              <a:headEnd/>
              <a:tailEnd/>
            </a:ln>
            <a:effectLst/>
          </p:spPr>
          <p:txBody>
            <a:bodyPr wrap="square" lIns="18000" tIns="10800" rIns="18000" bIns="10800">
              <a:spAutoFit/>
            </a:bodyPr>
            <a:lstStyle/>
            <a:p>
              <a:r>
                <a:rPr lang="es-ES" sz="1400" b="1" dirty="0">
                  <a:latin typeface="Arial" charset="0"/>
                </a:rPr>
                <a:t>2·r</a:t>
              </a:r>
              <a:endParaRPr lang="es-ES" sz="1400" b="1" baseline="30000" dirty="0">
                <a:latin typeface="Arial" charset="0"/>
              </a:endParaRPr>
            </a:p>
          </p:txBody>
        </p:sp>
      </p:grpSp>
      <p:sp>
        <p:nvSpPr>
          <p:cNvPr id="198" name="Text Box 81"/>
          <p:cNvSpPr txBox="1">
            <a:spLocks noChangeArrowheads="1"/>
          </p:cNvSpPr>
          <p:nvPr/>
        </p:nvSpPr>
        <p:spPr bwMode="auto">
          <a:xfrm>
            <a:off x="789514" y="4295775"/>
            <a:ext cx="1079329" cy="237255"/>
          </a:xfrm>
          <a:prstGeom prst="rect">
            <a:avLst/>
          </a:prstGeom>
          <a:noFill/>
          <a:ln w="9525">
            <a:noFill/>
            <a:miter lim="800000"/>
            <a:headEnd/>
            <a:tailEnd/>
          </a:ln>
          <a:effectLst/>
        </p:spPr>
        <p:txBody>
          <a:bodyPr wrap="none" lIns="18000" tIns="10800" rIns="18000" bIns="10800">
            <a:spAutoFit/>
          </a:bodyPr>
          <a:lstStyle/>
          <a:p>
            <a:r>
              <a:rPr lang="es-ES" sz="1400" b="1" dirty="0">
                <a:latin typeface="Arial" charset="0"/>
              </a:rPr>
              <a:t>E</a:t>
            </a:r>
            <a:r>
              <a:rPr lang="es-ES" sz="1400" b="1" baseline="-25000" dirty="0">
                <a:latin typeface="Arial" charset="0"/>
              </a:rPr>
              <a:t>P</a:t>
            </a:r>
            <a:r>
              <a:rPr lang="es-ES" sz="1400" b="1" dirty="0">
                <a:latin typeface="Arial" charset="0"/>
              </a:rPr>
              <a:t> = W = </a:t>
            </a:r>
            <a:r>
              <a:rPr lang="es-ES" sz="1400" b="1" dirty="0" err="1">
                <a:latin typeface="Arial" charset="0"/>
              </a:rPr>
              <a:t>F∙d</a:t>
            </a:r>
            <a:endParaRPr lang="es-ES" sz="1400" b="1" baseline="-25000" dirty="0">
              <a:latin typeface="Arial" charset="0"/>
            </a:endParaRPr>
          </a:p>
        </p:txBody>
      </p:sp>
    </p:spTree>
    <p:extLst>
      <p:ext uri="{BB962C8B-B14F-4D97-AF65-F5344CB8AC3E}">
        <p14:creationId xmlns:p14="http://schemas.microsoft.com/office/powerpoint/2010/main" val="113635160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 Box 7"/>
          <p:cNvSpPr txBox="1">
            <a:spLocks noChangeArrowheads="1"/>
          </p:cNvSpPr>
          <p:nvPr/>
        </p:nvSpPr>
        <p:spPr bwMode="auto">
          <a:xfrm>
            <a:off x="1763688" y="1770350"/>
            <a:ext cx="5616624" cy="3693319"/>
          </a:xfrm>
          <a:prstGeom prst="rect">
            <a:avLst/>
          </a:prstGeom>
          <a:noFill/>
          <a:ln w="9525">
            <a:noFill/>
            <a:miter lim="800000"/>
            <a:headEnd/>
            <a:tailEnd/>
          </a:ln>
          <a:effectLst/>
        </p:spPr>
        <p:txBody>
          <a:bodyPr wrap="square">
            <a:spAutoFit/>
          </a:bodyPr>
          <a:lstStyle/>
          <a:p>
            <a:pPr>
              <a:spcBef>
                <a:spcPct val="50000"/>
              </a:spcBef>
            </a:pPr>
            <a:r>
              <a:rPr lang="es-ES" sz="1800" b="1" dirty="0">
                <a:solidFill>
                  <a:srgbClr val="000099"/>
                </a:solidFill>
                <a:latin typeface="Arial" charset="0"/>
              </a:rPr>
              <a:t>Presentación revisada por:</a:t>
            </a:r>
          </a:p>
          <a:p>
            <a:pPr>
              <a:spcBef>
                <a:spcPct val="50000"/>
              </a:spcBef>
            </a:pPr>
            <a:endParaRPr lang="es-ES" sz="1400" dirty="0">
              <a:solidFill>
                <a:srgbClr val="000099"/>
              </a:solidFill>
              <a:latin typeface="Arial" charset="0"/>
            </a:endParaRPr>
          </a:p>
          <a:p>
            <a:pPr>
              <a:spcBef>
                <a:spcPct val="50000"/>
              </a:spcBef>
            </a:pPr>
            <a:r>
              <a:rPr lang="es-ES" sz="1400" dirty="0">
                <a:solidFill>
                  <a:srgbClr val="000099"/>
                </a:solidFill>
                <a:latin typeface="Arial" charset="0"/>
              </a:rPr>
              <a:t>Q. Adriana Ramírez González</a:t>
            </a:r>
          </a:p>
          <a:p>
            <a:pPr>
              <a:spcBef>
                <a:spcPct val="50000"/>
              </a:spcBef>
            </a:pPr>
            <a:r>
              <a:rPr lang="es-MX" sz="1400" dirty="0">
                <a:solidFill>
                  <a:srgbClr val="000099"/>
                </a:solidFill>
                <a:latin typeface="Arial" charset="0"/>
              </a:rPr>
              <a:t>Q. Antonia del Carmen Pérez León</a:t>
            </a:r>
            <a:endParaRPr lang="es-ES" sz="1400" dirty="0">
              <a:solidFill>
                <a:srgbClr val="000099"/>
              </a:solidFill>
              <a:latin typeface="Arial" charset="0"/>
            </a:endParaRPr>
          </a:p>
          <a:p>
            <a:pPr>
              <a:spcBef>
                <a:spcPct val="50000"/>
              </a:spcBef>
            </a:pPr>
            <a:r>
              <a:rPr lang="es-ES" sz="1400" dirty="0">
                <a:solidFill>
                  <a:srgbClr val="000099"/>
                </a:solidFill>
                <a:latin typeface="Arial" charset="0"/>
              </a:rPr>
              <a:t>Ing. </a:t>
            </a:r>
            <a:r>
              <a:rPr lang="es-ES" sz="1400" dirty="0" err="1">
                <a:solidFill>
                  <a:srgbClr val="000099"/>
                </a:solidFill>
                <a:latin typeface="Arial" charset="0"/>
              </a:rPr>
              <a:t>Ayesha</a:t>
            </a:r>
            <a:r>
              <a:rPr lang="es-ES" sz="1400" dirty="0">
                <a:solidFill>
                  <a:srgbClr val="000099"/>
                </a:solidFill>
                <a:latin typeface="Arial" charset="0"/>
              </a:rPr>
              <a:t> Sagrario Román García</a:t>
            </a:r>
          </a:p>
          <a:p>
            <a:pPr>
              <a:spcBef>
                <a:spcPct val="50000"/>
              </a:spcBef>
            </a:pPr>
            <a:r>
              <a:rPr lang="es-ES" sz="1400" dirty="0">
                <a:solidFill>
                  <a:srgbClr val="000099"/>
                </a:solidFill>
                <a:latin typeface="Arial" charset="0"/>
              </a:rPr>
              <a:t>M. A. Claudia  Elisa Sánchez Navarro</a:t>
            </a:r>
          </a:p>
          <a:p>
            <a:pPr>
              <a:spcBef>
                <a:spcPct val="50000"/>
              </a:spcBef>
            </a:pPr>
            <a:r>
              <a:rPr lang="es-ES" sz="1400" dirty="0">
                <a:solidFill>
                  <a:srgbClr val="000099"/>
                </a:solidFill>
                <a:latin typeface="Arial" charset="0"/>
              </a:rPr>
              <a:t>Ing. </a:t>
            </a:r>
            <a:r>
              <a:rPr lang="es-ES" sz="1400" dirty="0" err="1">
                <a:solidFill>
                  <a:srgbClr val="000099"/>
                </a:solidFill>
                <a:latin typeface="Arial" charset="0"/>
              </a:rPr>
              <a:t>Jacquelyn</a:t>
            </a:r>
            <a:r>
              <a:rPr lang="es-ES" sz="1400" dirty="0">
                <a:solidFill>
                  <a:srgbClr val="000099"/>
                </a:solidFill>
                <a:latin typeface="Arial" charset="0"/>
              </a:rPr>
              <a:t> Martínez </a:t>
            </a:r>
            <a:r>
              <a:rPr lang="es-ES" sz="1400" dirty="0" err="1">
                <a:solidFill>
                  <a:srgbClr val="000099"/>
                </a:solidFill>
                <a:latin typeface="Arial" charset="0"/>
              </a:rPr>
              <a:t>Alavez</a:t>
            </a:r>
            <a:endParaRPr lang="es-ES" sz="1400" dirty="0">
              <a:solidFill>
                <a:srgbClr val="000099"/>
              </a:solidFill>
              <a:latin typeface="Arial" charset="0"/>
            </a:endParaRPr>
          </a:p>
          <a:p>
            <a:pPr>
              <a:spcBef>
                <a:spcPct val="50000"/>
              </a:spcBef>
            </a:pPr>
            <a:r>
              <a:rPr lang="es-ES" sz="1400" dirty="0">
                <a:solidFill>
                  <a:srgbClr val="000099"/>
                </a:solidFill>
                <a:latin typeface="Arial" charset="0"/>
              </a:rPr>
              <a:t>Dr. Ramiro Maravilla Galván</a:t>
            </a:r>
          </a:p>
          <a:p>
            <a:pPr>
              <a:spcBef>
                <a:spcPct val="50000"/>
              </a:spcBef>
            </a:pPr>
            <a:r>
              <a:rPr lang="es-ES" sz="1400" dirty="0">
                <a:solidFill>
                  <a:srgbClr val="000099"/>
                </a:solidFill>
                <a:latin typeface="Arial" charset="0"/>
              </a:rPr>
              <a:t>Dr. Rogelio Soto Ayala</a:t>
            </a:r>
          </a:p>
          <a:p>
            <a:pPr>
              <a:spcBef>
                <a:spcPct val="50000"/>
              </a:spcBef>
            </a:pPr>
            <a:endParaRPr lang="es-ES" sz="1400" dirty="0">
              <a:solidFill>
                <a:srgbClr val="000099"/>
              </a:solidFill>
              <a:latin typeface="Arial" charset="0"/>
            </a:endParaRPr>
          </a:p>
          <a:p>
            <a:pPr>
              <a:spcBef>
                <a:spcPct val="50000"/>
              </a:spcBef>
            </a:pPr>
            <a:r>
              <a:rPr lang="es-ES" sz="1800" i="1" dirty="0">
                <a:solidFill>
                  <a:srgbClr val="000099"/>
                </a:solidFill>
                <a:latin typeface="Arial" charset="0"/>
              </a:rPr>
              <a:t>Profesores de la Facultad de Ingeniería, UNAM</a:t>
            </a:r>
          </a:p>
        </p:txBody>
      </p:sp>
    </p:spTree>
    <p:extLst>
      <p:ext uri="{BB962C8B-B14F-4D97-AF65-F5344CB8AC3E}">
        <p14:creationId xmlns:p14="http://schemas.microsoft.com/office/powerpoint/2010/main" val="308925319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Box 2"/>
          <p:cNvSpPr txBox="1">
            <a:spLocks noChangeArrowheads="1"/>
          </p:cNvSpPr>
          <p:nvPr/>
        </p:nvSpPr>
        <p:spPr bwMode="auto">
          <a:xfrm>
            <a:off x="692150" y="1826729"/>
            <a:ext cx="7740650" cy="3873368"/>
          </a:xfrm>
          <a:prstGeom prst="rect">
            <a:avLst/>
          </a:prstGeom>
          <a:noFill/>
          <a:ln w="9525">
            <a:noFill/>
            <a:miter lim="800000"/>
            <a:headEnd/>
            <a:tailEnd/>
          </a:ln>
          <a:effectLst/>
        </p:spPr>
        <p:txBody>
          <a:bodyPr>
            <a:spAutoFit/>
            <a:flatTx/>
          </a:bodyPr>
          <a:lstStyle/>
          <a:p>
            <a:pPr algn="just">
              <a:lnSpc>
                <a:spcPct val="130000"/>
              </a:lnSpc>
            </a:pPr>
            <a:r>
              <a:rPr lang="es-ES" sz="2100" dirty="0">
                <a:solidFill>
                  <a:srgbClr val="000099"/>
                </a:solidFill>
                <a:latin typeface="Arial" charset="0"/>
              </a:rPr>
              <a:t>En 1814 el óptico alemán y constructor de instrumentos Joseph von </a:t>
            </a:r>
            <a:r>
              <a:rPr lang="es-ES" sz="2100" dirty="0" err="1">
                <a:solidFill>
                  <a:srgbClr val="000099"/>
                </a:solidFill>
                <a:latin typeface="Arial" charset="0"/>
              </a:rPr>
              <a:t>Fraunhofer</a:t>
            </a:r>
            <a:r>
              <a:rPr lang="es-ES" sz="2100" dirty="0">
                <a:solidFill>
                  <a:srgbClr val="000099"/>
                </a:solidFill>
                <a:latin typeface="Arial" charset="0"/>
              </a:rPr>
              <a:t>, unió un telescopio a un prisma y examinó los colores espectrales de la luz solar con mayor cuidado que cualquier otro predecesor y observó que la perfecta continuidad cromática que había visto Newton, donde un color se fusionaba imperceptiblemente con el otro, estaba en realidad quebrada por líneas oscuras. Así como Galileo había visto manchas oscuras en la brillante superficie del Sol, </a:t>
            </a:r>
            <a:r>
              <a:rPr lang="es-ES" sz="2100" dirty="0" err="1">
                <a:solidFill>
                  <a:srgbClr val="000099"/>
                </a:solidFill>
                <a:latin typeface="Arial" charset="0"/>
              </a:rPr>
              <a:t>Fraunhofer</a:t>
            </a:r>
            <a:r>
              <a:rPr lang="es-ES" sz="2100" dirty="0">
                <a:solidFill>
                  <a:srgbClr val="000099"/>
                </a:solidFill>
                <a:latin typeface="Arial" charset="0"/>
              </a:rPr>
              <a:t> descubrió manchas oscuras en el glorioso fenómeno del espectro.</a:t>
            </a:r>
          </a:p>
        </p:txBody>
      </p:sp>
      <p:sp>
        <p:nvSpPr>
          <p:cNvPr id="156675" name="Text Box 3"/>
          <p:cNvSpPr txBox="1">
            <a:spLocks noChangeArrowheads="1"/>
          </p:cNvSpPr>
          <p:nvPr/>
        </p:nvSpPr>
        <p:spPr bwMode="auto">
          <a:xfrm>
            <a:off x="3586163" y="641350"/>
            <a:ext cx="1970087" cy="473912"/>
          </a:xfrm>
          <a:prstGeom prst="rect">
            <a:avLst/>
          </a:prstGeom>
          <a:noFill/>
          <a:ln w="9525">
            <a:noFill/>
            <a:miter lim="800000"/>
            <a:headEnd/>
            <a:tailEnd/>
          </a:ln>
          <a:effectLst/>
        </p:spPr>
        <p:txBody>
          <a:bodyPr>
            <a:spAutoFit/>
            <a:flatTx/>
          </a:bodyPr>
          <a:lstStyle/>
          <a:p>
            <a:pPr algn="just">
              <a:lnSpc>
                <a:spcPct val="140000"/>
              </a:lnSpc>
            </a:pPr>
            <a:r>
              <a:rPr lang="es-ES" sz="2000" b="1">
                <a:solidFill>
                  <a:srgbClr val="000099"/>
                </a:solidFill>
                <a:latin typeface="Arial" charset="0"/>
              </a:rPr>
              <a:t>FRAUNHOFER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76" name="Text Box 48"/>
          <p:cNvSpPr txBox="1">
            <a:spLocks noChangeArrowheads="1"/>
          </p:cNvSpPr>
          <p:nvPr/>
        </p:nvSpPr>
        <p:spPr bwMode="auto">
          <a:xfrm>
            <a:off x="692150" y="1921325"/>
            <a:ext cx="7740650" cy="3873368"/>
          </a:xfrm>
          <a:prstGeom prst="rect">
            <a:avLst/>
          </a:prstGeom>
          <a:noFill/>
          <a:ln w="9525">
            <a:noFill/>
            <a:miter lim="800000"/>
            <a:headEnd/>
            <a:tailEnd/>
          </a:ln>
          <a:effectLst/>
        </p:spPr>
        <p:txBody>
          <a:bodyPr>
            <a:spAutoFit/>
            <a:flatTx/>
          </a:bodyPr>
          <a:lstStyle/>
          <a:p>
            <a:pPr algn="just">
              <a:lnSpc>
                <a:spcPct val="130000"/>
              </a:lnSpc>
            </a:pPr>
            <a:r>
              <a:rPr lang="es-ES" sz="2100" dirty="0">
                <a:solidFill>
                  <a:srgbClr val="000099"/>
                </a:solidFill>
                <a:latin typeface="Arial" charset="0"/>
              </a:rPr>
              <a:t>En 1859, dos profesores alemanes, Gustav Robert Kirchhoff y Robert Wilhelm Bunsen, sumando los logros alcanzados por </a:t>
            </a:r>
            <a:r>
              <a:rPr lang="es-ES" sz="2100" dirty="0" err="1">
                <a:solidFill>
                  <a:srgbClr val="000099"/>
                </a:solidFill>
                <a:latin typeface="Arial" charset="0"/>
              </a:rPr>
              <a:t>Fraunhofer</a:t>
            </a:r>
            <a:r>
              <a:rPr lang="es-ES" sz="2100" dirty="0">
                <a:solidFill>
                  <a:srgbClr val="000099"/>
                </a:solidFill>
                <a:latin typeface="Arial" charset="0"/>
              </a:rPr>
              <a:t>, desarrollaron el espectroscopio, un aparato que permite observar los espectros de absorción y de emisión de los diversos elementos, y sentaron las bases de la espectroscopia moderna, determinaron que cada elemento tiene un espectro de absorción único, en el cual se observan franjas oscuras en idéntica posición que las observadas en su respectivo espectro de emisión.</a:t>
            </a:r>
          </a:p>
        </p:txBody>
      </p:sp>
      <p:sp>
        <p:nvSpPr>
          <p:cNvPr id="99378" name="Text Box 50"/>
          <p:cNvSpPr txBox="1">
            <a:spLocks noChangeArrowheads="1"/>
          </p:cNvSpPr>
          <p:nvPr/>
        </p:nvSpPr>
        <p:spPr bwMode="auto">
          <a:xfrm>
            <a:off x="3059113" y="654050"/>
            <a:ext cx="3024187" cy="473912"/>
          </a:xfrm>
          <a:prstGeom prst="rect">
            <a:avLst/>
          </a:prstGeom>
          <a:noFill/>
          <a:ln w="9525">
            <a:noFill/>
            <a:miter lim="800000"/>
            <a:headEnd/>
            <a:tailEnd/>
          </a:ln>
          <a:effectLst/>
        </p:spPr>
        <p:txBody>
          <a:bodyPr>
            <a:spAutoFit/>
            <a:flatTx/>
          </a:bodyPr>
          <a:lstStyle/>
          <a:p>
            <a:pPr algn="just">
              <a:lnSpc>
                <a:spcPct val="140000"/>
              </a:lnSpc>
            </a:pPr>
            <a:r>
              <a:rPr lang="es-ES" sz="2000" b="1">
                <a:solidFill>
                  <a:srgbClr val="000099"/>
                </a:solidFill>
                <a:latin typeface="Arial" charset="0"/>
              </a:rPr>
              <a:t>KIRCHHOFF / BUNSEN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692150" y="1527175"/>
            <a:ext cx="7740650" cy="2031325"/>
          </a:xfrm>
          <a:prstGeom prst="rect">
            <a:avLst/>
          </a:prstGeom>
          <a:noFill/>
          <a:ln w="9525">
            <a:noFill/>
            <a:miter lim="800000"/>
            <a:headEnd/>
            <a:tailEnd/>
          </a:ln>
          <a:effectLst/>
        </p:spPr>
        <p:txBody>
          <a:bodyPr>
            <a:spAutoFit/>
            <a:flatTx/>
          </a:bodyPr>
          <a:lstStyle/>
          <a:p>
            <a:pPr algn="just">
              <a:lnSpc>
                <a:spcPct val="140000"/>
              </a:lnSpc>
            </a:pPr>
            <a:r>
              <a:rPr lang="es-ES" sz="2100" dirty="0">
                <a:solidFill>
                  <a:srgbClr val="000099"/>
                </a:solidFill>
                <a:latin typeface="Arial" charset="0"/>
              </a:rPr>
              <a:t>La pregunta que quedaba por responder era:</a:t>
            </a:r>
          </a:p>
          <a:p>
            <a:pPr algn="just">
              <a:lnSpc>
                <a:spcPct val="140000"/>
              </a:lnSpc>
            </a:pPr>
            <a:endParaRPr lang="es-ES" sz="2100" dirty="0">
              <a:solidFill>
                <a:srgbClr val="000099"/>
              </a:solidFill>
              <a:latin typeface="Arial" charset="0"/>
            </a:endParaRPr>
          </a:p>
          <a:p>
            <a:pPr>
              <a:lnSpc>
                <a:spcPct val="140000"/>
              </a:lnSpc>
            </a:pPr>
            <a:r>
              <a:rPr lang="es-ES" sz="1600" b="1" dirty="0">
                <a:solidFill>
                  <a:srgbClr val="FF0000"/>
                </a:solidFill>
                <a:latin typeface="Arial" charset="0"/>
              </a:rPr>
              <a:t>¿POR QUÉ LOS ÁTOMOS DE LOS DIFERENTES ELEMENTOS SOLO ABSORBEN O EMITEN ONDAS ELECTROMAGNÉTICAS DE DETERMINADAS LONGITUDES DE ONDA?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ext Box 2"/>
          <p:cNvSpPr txBox="1">
            <a:spLocks noChangeArrowheads="1"/>
          </p:cNvSpPr>
          <p:nvPr/>
        </p:nvSpPr>
        <p:spPr bwMode="auto">
          <a:xfrm>
            <a:off x="692150" y="1558707"/>
            <a:ext cx="7740650" cy="3409523"/>
          </a:xfrm>
          <a:prstGeom prst="rect">
            <a:avLst/>
          </a:prstGeom>
          <a:noFill/>
          <a:ln w="9525">
            <a:noFill/>
            <a:miter lim="800000"/>
            <a:headEnd/>
            <a:tailEnd/>
          </a:ln>
          <a:effectLst/>
        </p:spPr>
        <p:txBody>
          <a:bodyPr>
            <a:spAutoFit/>
            <a:flatTx/>
          </a:bodyPr>
          <a:lstStyle/>
          <a:p>
            <a:pPr algn="just">
              <a:lnSpc>
                <a:spcPct val="130000"/>
              </a:lnSpc>
            </a:pPr>
            <a:r>
              <a:rPr lang="es-ES" sz="2100" dirty="0">
                <a:solidFill>
                  <a:srgbClr val="000099"/>
                </a:solidFill>
                <a:latin typeface="Arial" charset="0"/>
              </a:rPr>
              <a:t>En 1913, el físico danés Niels Bohr, propuso una nueva teoría atómica basada en la teoría cuántica de Planck, el efecto fotoeléctrico, los espectros electromagnéticos y sus propios resultados experimentales. Dicha teoría fue enunciada en forma de postulados que permiten visualizar al átomo como un sistema planetario en el cual los electrones giran alrededor del núcleo atómico en órbitas o estados estacionarios, tal como los planetas lo hacen alrededor del sol.</a:t>
            </a:r>
          </a:p>
        </p:txBody>
      </p:sp>
      <p:sp>
        <p:nvSpPr>
          <p:cNvPr id="158723" name="Text Box 3"/>
          <p:cNvSpPr txBox="1">
            <a:spLocks noChangeArrowheads="1"/>
          </p:cNvSpPr>
          <p:nvPr/>
        </p:nvSpPr>
        <p:spPr bwMode="auto">
          <a:xfrm>
            <a:off x="3014663" y="615950"/>
            <a:ext cx="3113087" cy="519113"/>
          </a:xfrm>
          <a:prstGeom prst="rect">
            <a:avLst/>
          </a:prstGeom>
          <a:noFill/>
          <a:ln w="9525">
            <a:noFill/>
            <a:miter lim="800000"/>
            <a:headEnd/>
            <a:tailEnd/>
          </a:ln>
          <a:effectLst/>
        </p:spPr>
        <p:txBody>
          <a:bodyPr>
            <a:spAutoFit/>
            <a:flatTx/>
          </a:bodyPr>
          <a:lstStyle/>
          <a:p>
            <a:pPr algn="just">
              <a:lnSpc>
                <a:spcPct val="140000"/>
              </a:lnSpc>
            </a:pPr>
            <a:r>
              <a:rPr lang="es-ES" sz="2000" b="1">
                <a:solidFill>
                  <a:srgbClr val="000099"/>
                </a:solidFill>
                <a:latin typeface="Arial" charset="0"/>
              </a:rPr>
              <a:t>Niels Henrik David Bohr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 Box 2"/>
          <p:cNvSpPr txBox="1">
            <a:spLocks noChangeArrowheads="1"/>
          </p:cNvSpPr>
          <p:nvPr/>
        </p:nvSpPr>
        <p:spPr bwMode="auto">
          <a:xfrm>
            <a:off x="315913" y="1247775"/>
            <a:ext cx="8529637" cy="1011238"/>
          </a:xfrm>
          <a:prstGeom prst="rect">
            <a:avLst/>
          </a:prstGeom>
          <a:noFill/>
          <a:ln w="9525">
            <a:noFill/>
            <a:miter lim="800000"/>
            <a:headEnd/>
            <a:tailEnd/>
          </a:ln>
          <a:effectLst/>
        </p:spPr>
        <p:txBody>
          <a:bodyPr lIns="36000" tIns="36000" rIns="36000" bIns="36000">
            <a:flatTx/>
          </a:bodyPr>
          <a:lstStyle/>
          <a:p>
            <a:pPr algn="just">
              <a:lnSpc>
                <a:spcPct val="130000"/>
              </a:lnSpc>
            </a:pPr>
            <a:r>
              <a:rPr lang="es-ES" sz="2000" b="1" dirty="0">
                <a:solidFill>
                  <a:srgbClr val="000099"/>
                </a:solidFill>
                <a:latin typeface="Arial" charset="0"/>
              </a:rPr>
              <a:t>1.- Los electrones se mueven alrededor del núcleo en órbitas circulares estables.</a:t>
            </a:r>
          </a:p>
        </p:txBody>
      </p:sp>
      <p:sp>
        <p:nvSpPr>
          <p:cNvPr id="159747" name="Text Box 3"/>
          <p:cNvSpPr txBox="1">
            <a:spLocks noChangeArrowheads="1"/>
          </p:cNvSpPr>
          <p:nvPr/>
        </p:nvSpPr>
        <p:spPr bwMode="auto">
          <a:xfrm>
            <a:off x="2544763" y="6413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a:solidFill>
                  <a:srgbClr val="000099"/>
                </a:solidFill>
                <a:latin typeface="Arial" charset="0"/>
              </a:rPr>
              <a:t>Postulados del Modelo de Bohr</a:t>
            </a:r>
          </a:p>
        </p:txBody>
      </p:sp>
      <p:grpSp>
        <p:nvGrpSpPr>
          <p:cNvPr id="159766" name="Group 22"/>
          <p:cNvGrpSpPr>
            <a:grpSpLocks/>
          </p:cNvGrpSpPr>
          <p:nvPr/>
        </p:nvGrpSpPr>
        <p:grpSpPr bwMode="auto">
          <a:xfrm>
            <a:off x="4470400" y="3738563"/>
            <a:ext cx="203200" cy="193675"/>
            <a:chOff x="2792" y="2294"/>
            <a:chExt cx="128" cy="122"/>
          </a:xfrm>
        </p:grpSpPr>
        <p:sp>
          <p:nvSpPr>
            <p:cNvPr id="159755" name="Freeform 11"/>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A60000"/>
            </a:solidFill>
            <a:ln w="9525">
              <a:noFill/>
              <a:round/>
              <a:headEnd/>
              <a:tailEnd/>
            </a:ln>
          </p:spPr>
          <p:txBody>
            <a:bodyPr/>
            <a:lstStyle/>
            <a:p>
              <a:endParaRPr lang="es-MX"/>
            </a:p>
          </p:txBody>
        </p:sp>
        <p:sp>
          <p:nvSpPr>
            <p:cNvPr id="159756" name="Freeform 12"/>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AA0000"/>
            </a:solidFill>
            <a:ln w="9525">
              <a:noFill/>
              <a:round/>
              <a:headEnd/>
              <a:tailEnd/>
            </a:ln>
          </p:spPr>
          <p:txBody>
            <a:bodyPr/>
            <a:lstStyle/>
            <a:p>
              <a:endParaRPr lang="es-MX"/>
            </a:p>
          </p:txBody>
        </p:sp>
        <p:sp>
          <p:nvSpPr>
            <p:cNvPr id="159757" name="Freeform 13"/>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B00000"/>
            </a:solidFill>
            <a:ln w="9525">
              <a:noFill/>
              <a:round/>
              <a:headEnd/>
              <a:tailEnd/>
            </a:ln>
          </p:spPr>
          <p:txBody>
            <a:bodyPr/>
            <a:lstStyle/>
            <a:p>
              <a:endParaRPr lang="es-MX"/>
            </a:p>
          </p:txBody>
        </p:sp>
        <p:sp>
          <p:nvSpPr>
            <p:cNvPr id="159758" name="Freeform 14"/>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B90000"/>
            </a:solidFill>
            <a:ln w="9525">
              <a:noFill/>
              <a:round/>
              <a:headEnd/>
              <a:tailEnd/>
            </a:ln>
          </p:spPr>
          <p:txBody>
            <a:bodyPr/>
            <a:lstStyle/>
            <a:p>
              <a:endParaRPr lang="es-MX"/>
            </a:p>
          </p:txBody>
        </p:sp>
        <p:sp>
          <p:nvSpPr>
            <p:cNvPr id="159759" name="Freeform 15"/>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C40000"/>
            </a:solidFill>
            <a:ln w="9525">
              <a:noFill/>
              <a:round/>
              <a:headEnd/>
              <a:tailEnd/>
            </a:ln>
          </p:spPr>
          <p:txBody>
            <a:bodyPr/>
            <a:lstStyle/>
            <a:p>
              <a:endParaRPr lang="es-MX"/>
            </a:p>
          </p:txBody>
        </p:sp>
        <p:sp>
          <p:nvSpPr>
            <p:cNvPr id="159760" name="Freeform 16"/>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D00000"/>
            </a:solidFill>
            <a:ln w="9525">
              <a:noFill/>
              <a:round/>
              <a:headEnd/>
              <a:tailEnd/>
            </a:ln>
          </p:spPr>
          <p:txBody>
            <a:bodyPr/>
            <a:lstStyle/>
            <a:p>
              <a:endParaRPr lang="es-MX"/>
            </a:p>
          </p:txBody>
        </p:sp>
        <p:sp>
          <p:nvSpPr>
            <p:cNvPr id="159761" name="Freeform 17"/>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DC0000"/>
            </a:solidFill>
            <a:ln w="9525">
              <a:noFill/>
              <a:round/>
              <a:headEnd/>
              <a:tailEnd/>
            </a:ln>
          </p:spPr>
          <p:txBody>
            <a:bodyPr/>
            <a:lstStyle/>
            <a:p>
              <a:endParaRPr lang="es-MX"/>
            </a:p>
          </p:txBody>
        </p:sp>
        <p:sp>
          <p:nvSpPr>
            <p:cNvPr id="159762" name="Freeform 18"/>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E80000"/>
            </a:solidFill>
            <a:ln w="9525">
              <a:noFill/>
              <a:round/>
              <a:headEnd/>
              <a:tailEnd/>
            </a:ln>
          </p:spPr>
          <p:txBody>
            <a:bodyPr/>
            <a:lstStyle/>
            <a:p>
              <a:endParaRPr lang="es-MX"/>
            </a:p>
          </p:txBody>
        </p:sp>
        <p:sp>
          <p:nvSpPr>
            <p:cNvPr id="159763" name="Freeform 19"/>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00000"/>
            </a:solidFill>
            <a:ln w="9525">
              <a:noFill/>
              <a:round/>
              <a:headEnd/>
              <a:tailEnd/>
            </a:ln>
          </p:spPr>
          <p:txBody>
            <a:bodyPr/>
            <a:lstStyle/>
            <a:p>
              <a:endParaRPr lang="es-MX"/>
            </a:p>
          </p:txBody>
        </p:sp>
        <p:sp>
          <p:nvSpPr>
            <p:cNvPr id="159764" name="Freeform 20"/>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70000"/>
            </a:solidFill>
            <a:ln w="9525">
              <a:noFill/>
              <a:round/>
              <a:headEnd/>
              <a:tailEnd/>
            </a:ln>
          </p:spPr>
          <p:txBody>
            <a:bodyPr/>
            <a:lstStyle/>
            <a:p>
              <a:endParaRPr lang="es-MX"/>
            </a:p>
          </p:txBody>
        </p:sp>
        <p:sp>
          <p:nvSpPr>
            <p:cNvPr id="159765" name="Freeform 21"/>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B0000"/>
            </a:solidFill>
            <a:ln w="9525">
              <a:noFill/>
              <a:round/>
              <a:headEnd/>
              <a:tailEnd/>
            </a:ln>
          </p:spPr>
          <p:txBody>
            <a:bodyPr/>
            <a:lstStyle/>
            <a:p>
              <a:endParaRPr lang="es-MX"/>
            </a:p>
          </p:txBody>
        </p:sp>
      </p:grpSp>
      <p:sp>
        <p:nvSpPr>
          <p:cNvPr id="159840" name="Oval 96"/>
          <p:cNvSpPr>
            <a:spLocks noChangeArrowheads="1"/>
          </p:cNvSpPr>
          <p:nvPr/>
        </p:nvSpPr>
        <p:spPr bwMode="auto">
          <a:xfrm>
            <a:off x="3771900" y="3017838"/>
            <a:ext cx="1600200" cy="1608137"/>
          </a:xfrm>
          <a:prstGeom prst="ellipse">
            <a:avLst/>
          </a:prstGeom>
          <a:noFill/>
          <a:ln w="9525">
            <a:solidFill>
              <a:schemeClr val="accent1"/>
            </a:solidFill>
            <a:round/>
            <a:headEnd/>
            <a:tailEnd/>
          </a:ln>
          <a:effectLst/>
        </p:spPr>
        <p:txBody>
          <a:bodyPr wrap="none" anchor="ctr"/>
          <a:lstStyle/>
          <a:p>
            <a:endParaRPr lang="es-MX"/>
          </a:p>
        </p:txBody>
      </p:sp>
      <p:sp>
        <p:nvSpPr>
          <p:cNvPr id="159767" name="Oval 23"/>
          <p:cNvSpPr>
            <a:spLocks noChangeArrowheads="1"/>
          </p:cNvSpPr>
          <p:nvPr/>
        </p:nvSpPr>
        <p:spPr bwMode="auto">
          <a:xfrm>
            <a:off x="5246688" y="3406775"/>
            <a:ext cx="82550" cy="82550"/>
          </a:xfrm>
          <a:prstGeom prst="ellipse">
            <a:avLst/>
          </a:prstGeom>
          <a:solidFill>
            <a:srgbClr val="000000"/>
          </a:solidFill>
          <a:ln w="9525">
            <a:noFill/>
            <a:round/>
            <a:headEnd/>
            <a:tailEnd/>
          </a:ln>
        </p:spPr>
        <p:txBody>
          <a:bodyPr/>
          <a:lstStyle/>
          <a:p>
            <a:endParaRPr lang="es-MX"/>
          </a:p>
        </p:txBody>
      </p:sp>
      <p:sp>
        <p:nvSpPr>
          <p:cNvPr id="159848" name="Text Box 104"/>
          <p:cNvSpPr txBox="1">
            <a:spLocks noChangeArrowheads="1"/>
          </p:cNvSpPr>
          <p:nvPr/>
        </p:nvSpPr>
        <p:spPr bwMode="auto">
          <a:xfrm>
            <a:off x="414338" y="5187950"/>
            <a:ext cx="8315325" cy="830997"/>
          </a:xfrm>
          <a:prstGeom prst="rect">
            <a:avLst/>
          </a:prstGeom>
          <a:noFill/>
          <a:ln w="9525">
            <a:noFill/>
            <a:miter lim="800000"/>
            <a:headEnd/>
            <a:tailEnd/>
          </a:ln>
          <a:effectLst/>
        </p:spPr>
        <p:txBody>
          <a:bodyPr>
            <a:spAutoFit/>
            <a:flatTx/>
          </a:bodyPr>
          <a:lstStyle/>
          <a:p>
            <a:pPr algn="just">
              <a:spcBef>
                <a:spcPct val="50000"/>
              </a:spcBef>
            </a:pPr>
            <a:r>
              <a:rPr lang="es-ES" sz="1600" dirty="0">
                <a:solidFill>
                  <a:srgbClr val="000099"/>
                </a:solidFill>
                <a:latin typeface="Arial" charset="0"/>
              </a:rPr>
              <a:t>De acuerdo a la física clásica, si los electrones se movieran en órbitas circulares, se acelerarían irradiando constantemente energía (perderían energía), describiendo una espiral hasta colapsar finalmente con el núcleo.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9746"/>
                                        </p:tgtEl>
                                        <p:attrNameLst>
                                          <p:attrName>style.visibility</p:attrName>
                                        </p:attrNameLst>
                                      </p:cBhvr>
                                      <p:to>
                                        <p:strVal val="visible"/>
                                      </p:to>
                                    </p:set>
                                    <p:animEffect transition="in" filter="dissolve">
                                      <p:cBhvr>
                                        <p:cTn id="7" dur="500"/>
                                        <p:tgtEl>
                                          <p:spTgt spid="15974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9766"/>
                                        </p:tgtEl>
                                        <p:attrNameLst>
                                          <p:attrName>style.visibility</p:attrName>
                                        </p:attrNameLst>
                                      </p:cBhvr>
                                      <p:to>
                                        <p:strVal val="visible"/>
                                      </p:to>
                                    </p:set>
                                    <p:animEffect transition="in" filter="dissolve">
                                      <p:cBhvr>
                                        <p:cTn id="12" dur="500"/>
                                        <p:tgtEl>
                                          <p:spTgt spid="159766"/>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59840"/>
                                        </p:tgtEl>
                                        <p:attrNameLst>
                                          <p:attrName>style.visibility</p:attrName>
                                        </p:attrNameLst>
                                      </p:cBhvr>
                                      <p:to>
                                        <p:strVal val="visible"/>
                                      </p:to>
                                    </p:set>
                                    <p:animEffect transition="in" filter="dissolve">
                                      <p:cBhvr>
                                        <p:cTn id="16" dur="1000"/>
                                        <p:tgtEl>
                                          <p:spTgt spid="159840"/>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59767"/>
                                        </p:tgtEl>
                                        <p:attrNameLst>
                                          <p:attrName>style.visibility</p:attrName>
                                        </p:attrNameLst>
                                      </p:cBhvr>
                                      <p:to>
                                        <p:strVal val="visible"/>
                                      </p:to>
                                    </p:set>
                                    <p:animEffect transition="in" filter="dissolve">
                                      <p:cBhvr>
                                        <p:cTn id="21" dur="500"/>
                                        <p:tgtEl>
                                          <p:spTgt spid="159767"/>
                                        </p:tgtEl>
                                      </p:cBhvr>
                                    </p:animEffect>
                                  </p:childTnLst>
                                </p:cTn>
                              </p:par>
                            </p:childTnLst>
                          </p:cTn>
                        </p:par>
                        <p:par>
                          <p:cTn id="22" fill="hold">
                            <p:stCondLst>
                              <p:cond delay="500"/>
                            </p:stCondLst>
                            <p:childTnLst>
                              <p:par>
                                <p:cTn id="23" presetID="1" presetClass="path" presetSubtype="0" fill="hold" grpId="1" nodeType="afterEffect">
                                  <p:stCondLst>
                                    <p:cond delay="0"/>
                                  </p:stCondLst>
                                  <p:childTnLst>
                                    <p:animMotion origin="layout" path="M -0.00486 -0.0088 C 0.02153 0.04583 0.00972 0.11852 -0.03056 0.15324 C -0.07066 0.18796 -0.12517 0.17245 -0.15174 0.11805 C -0.17813 0.06342 -0.16649 -0.0088 -0.12622 -0.04422 C -0.08577 -0.07871 -0.0316 -0.06273 -0.00486 -0.0088 Z " pathEditMode="fixed" rAng="3428640" ptsTypes="fffff">
                                      <p:cBhvr>
                                        <p:cTn id="24" dur="2000" fill="hold"/>
                                        <p:tgtEl>
                                          <p:spTgt spid="159767"/>
                                        </p:tgtEl>
                                        <p:attrNameLst>
                                          <p:attrName>ppt_x</p:attrName>
                                          <p:attrName>ppt_y</p:attrName>
                                        </p:attrNameLst>
                                      </p:cBhvr>
                                      <p:rCtr x="-7300" y="6300"/>
                                    </p:animMotion>
                                  </p:childTnLst>
                                </p:cTn>
                              </p:par>
                            </p:childTnLst>
                          </p:cTn>
                        </p:par>
                        <p:par>
                          <p:cTn id="25" fill="hold">
                            <p:stCondLst>
                              <p:cond delay="2500"/>
                            </p:stCondLst>
                            <p:childTnLst>
                              <p:par>
                                <p:cTn id="26" presetID="1" presetClass="path" presetSubtype="0" fill="hold" grpId="2" nodeType="afterEffect">
                                  <p:stCondLst>
                                    <p:cond delay="0"/>
                                  </p:stCondLst>
                                  <p:childTnLst>
                                    <p:animMotion origin="layout" path="M -0.00556 -0.00764 C 0.02066 0.04676 0.01007 0.11875 -0.03021 0.1537 C -0.07049 0.18912 -0.12483 0.17361 -0.15122 0.1206 C -0.17726 0.06574 -0.16615 -0.00556 -0.12622 -0.04051 C -0.08594 -0.07523 -0.03195 -0.06181 -0.00556 -0.00764 Z " pathEditMode="fixed" rAng="3407691" ptsTypes="fffff">
                                      <p:cBhvr>
                                        <p:cTn id="27" dur="2000" fill="hold"/>
                                        <p:tgtEl>
                                          <p:spTgt spid="159767"/>
                                        </p:tgtEl>
                                        <p:attrNameLst>
                                          <p:attrName>ppt_x</p:attrName>
                                          <p:attrName>ppt_y</p:attrName>
                                        </p:attrNameLst>
                                      </p:cBhvr>
                                      <p:rCtr x="-7300" y="6400"/>
                                    </p:animMotion>
                                  </p:childTnLst>
                                </p:cTn>
                              </p:par>
                            </p:childTnLst>
                          </p:cTn>
                        </p:par>
                        <p:par>
                          <p:cTn id="28" fill="hold">
                            <p:stCondLst>
                              <p:cond delay="4500"/>
                            </p:stCondLst>
                            <p:childTnLst>
                              <p:par>
                                <p:cTn id="29" presetID="1" presetClass="path" presetSubtype="0" fill="hold" grpId="3" nodeType="afterEffect">
                                  <p:stCondLst>
                                    <p:cond delay="0"/>
                                  </p:stCondLst>
                                  <p:childTnLst>
                                    <p:animMotion origin="layout" path="M -0.00625 -0.00926 C 0.02048 0.04329 0.01024 0.11574 -0.02986 0.15209 C -0.06962 0.18797 -0.12413 0.17454 -0.15104 0.12176 C -0.17795 0.06899 -0.16719 -0.00347 -0.12743 -0.03958 C -0.08733 -0.07569 -0.03316 -0.06203 -0.00625 -0.00926 Z " pathEditMode="relative" rAng="3350217" ptsTypes="fffff">
                                      <p:cBhvr>
                                        <p:cTn id="30" dur="2000" fill="hold"/>
                                        <p:tgtEl>
                                          <p:spTgt spid="159767"/>
                                        </p:tgtEl>
                                        <p:attrNameLst>
                                          <p:attrName>ppt_x</p:attrName>
                                          <p:attrName>ppt_y</p:attrName>
                                        </p:attrNameLst>
                                      </p:cBhvr>
                                      <p:rCtr x="-7200" y="6600"/>
                                    </p:animMotion>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59848"/>
                                        </p:tgtEl>
                                        <p:attrNameLst>
                                          <p:attrName>style.visibility</p:attrName>
                                        </p:attrNameLst>
                                      </p:cBhvr>
                                      <p:to>
                                        <p:strVal val="visible"/>
                                      </p:to>
                                    </p:set>
                                    <p:animEffect transition="in" filter="dissolve">
                                      <p:cBhvr>
                                        <p:cTn id="35" dur="500"/>
                                        <p:tgtEl>
                                          <p:spTgt spid="159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P spid="159840" grpId="0" animBg="1"/>
      <p:bldP spid="159767" grpId="0" animBg="1"/>
      <p:bldP spid="159767" grpId="1" animBg="1"/>
      <p:bldP spid="159767" grpId="2" animBg="1"/>
      <p:bldP spid="159767" grpId="3" animBg="1"/>
      <p:bldP spid="15984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ext Box 2"/>
          <p:cNvSpPr txBox="1">
            <a:spLocks noChangeArrowheads="1"/>
          </p:cNvSpPr>
          <p:nvPr/>
        </p:nvSpPr>
        <p:spPr bwMode="auto">
          <a:xfrm>
            <a:off x="306388" y="1273175"/>
            <a:ext cx="8529637" cy="963613"/>
          </a:xfrm>
          <a:prstGeom prst="rect">
            <a:avLst/>
          </a:prstGeom>
          <a:noFill/>
          <a:ln w="9525">
            <a:noFill/>
            <a:miter lim="800000"/>
            <a:headEnd/>
            <a:tailEnd/>
          </a:ln>
          <a:effectLst/>
        </p:spPr>
        <p:txBody>
          <a:bodyPr lIns="36000" tIns="36000" rIns="36000" bIns="36000">
            <a:flatTx/>
          </a:bodyPr>
          <a:lstStyle/>
          <a:p>
            <a:pPr algn="just">
              <a:lnSpc>
                <a:spcPct val="130000"/>
              </a:lnSpc>
            </a:pPr>
            <a:r>
              <a:rPr lang="es-ES" sz="2000" b="1" dirty="0">
                <a:solidFill>
                  <a:srgbClr val="000099"/>
                </a:solidFill>
                <a:latin typeface="Arial" charset="0"/>
              </a:rPr>
              <a:t>2.- Sólo son permitidas aquellas órbitas en las cuales el momento angular del electrón está </a:t>
            </a:r>
            <a:r>
              <a:rPr lang="es-ES" sz="2000" b="1" dirty="0" err="1">
                <a:solidFill>
                  <a:srgbClr val="000099"/>
                </a:solidFill>
                <a:latin typeface="Arial" charset="0"/>
              </a:rPr>
              <a:t>cuantizado</a:t>
            </a:r>
            <a:r>
              <a:rPr lang="es-ES" sz="2000" b="1" dirty="0">
                <a:solidFill>
                  <a:srgbClr val="000099"/>
                </a:solidFill>
                <a:latin typeface="Arial" charset="0"/>
              </a:rPr>
              <a:t>, siendo un múltiplo entero de </a:t>
            </a:r>
            <a:endParaRPr lang="es-ES" sz="2000" dirty="0">
              <a:solidFill>
                <a:srgbClr val="000099"/>
              </a:solidFill>
              <a:latin typeface="Arial" charset="0"/>
            </a:endParaRPr>
          </a:p>
        </p:txBody>
      </p:sp>
      <p:sp>
        <p:nvSpPr>
          <p:cNvPr id="160771" name="Text Box 3"/>
          <p:cNvSpPr txBox="1">
            <a:spLocks noChangeArrowheads="1"/>
          </p:cNvSpPr>
          <p:nvPr/>
        </p:nvSpPr>
        <p:spPr bwMode="auto">
          <a:xfrm>
            <a:off x="2544763" y="6413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a:solidFill>
                  <a:srgbClr val="000099"/>
                </a:solidFill>
                <a:latin typeface="Arial" charset="0"/>
              </a:rPr>
              <a:t>Postulados del Modelo de Bohr</a:t>
            </a:r>
          </a:p>
        </p:txBody>
      </p:sp>
      <p:grpSp>
        <p:nvGrpSpPr>
          <p:cNvPr id="160772" name="Group 4"/>
          <p:cNvGrpSpPr>
            <a:grpSpLocks/>
          </p:cNvGrpSpPr>
          <p:nvPr/>
        </p:nvGrpSpPr>
        <p:grpSpPr bwMode="auto">
          <a:xfrm>
            <a:off x="4470400" y="3738563"/>
            <a:ext cx="203200" cy="193675"/>
            <a:chOff x="2792" y="2294"/>
            <a:chExt cx="128" cy="122"/>
          </a:xfrm>
        </p:grpSpPr>
        <p:sp>
          <p:nvSpPr>
            <p:cNvPr id="160773" name="Freeform 5"/>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A60000"/>
            </a:solidFill>
            <a:ln w="9525">
              <a:noFill/>
              <a:round/>
              <a:headEnd/>
              <a:tailEnd/>
            </a:ln>
          </p:spPr>
          <p:txBody>
            <a:bodyPr/>
            <a:lstStyle/>
            <a:p>
              <a:endParaRPr lang="es-MX"/>
            </a:p>
          </p:txBody>
        </p:sp>
        <p:sp>
          <p:nvSpPr>
            <p:cNvPr id="160774" name="Freeform 6"/>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AA0000"/>
            </a:solidFill>
            <a:ln w="9525">
              <a:noFill/>
              <a:round/>
              <a:headEnd/>
              <a:tailEnd/>
            </a:ln>
          </p:spPr>
          <p:txBody>
            <a:bodyPr/>
            <a:lstStyle/>
            <a:p>
              <a:endParaRPr lang="es-MX"/>
            </a:p>
          </p:txBody>
        </p:sp>
        <p:sp>
          <p:nvSpPr>
            <p:cNvPr id="160775" name="Freeform 7"/>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B00000"/>
            </a:solidFill>
            <a:ln w="9525">
              <a:noFill/>
              <a:round/>
              <a:headEnd/>
              <a:tailEnd/>
            </a:ln>
          </p:spPr>
          <p:txBody>
            <a:bodyPr/>
            <a:lstStyle/>
            <a:p>
              <a:endParaRPr lang="es-MX"/>
            </a:p>
          </p:txBody>
        </p:sp>
        <p:sp>
          <p:nvSpPr>
            <p:cNvPr id="160776" name="Freeform 8"/>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B90000"/>
            </a:solidFill>
            <a:ln w="9525">
              <a:noFill/>
              <a:round/>
              <a:headEnd/>
              <a:tailEnd/>
            </a:ln>
          </p:spPr>
          <p:txBody>
            <a:bodyPr/>
            <a:lstStyle/>
            <a:p>
              <a:endParaRPr lang="es-MX"/>
            </a:p>
          </p:txBody>
        </p:sp>
        <p:sp>
          <p:nvSpPr>
            <p:cNvPr id="160777" name="Freeform 9"/>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C40000"/>
            </a:solidFill>
            <a:ln w="9525">
              <a:noFill/>
              <a:round/>
              <a:headEnd/>
              <a:tailEnd/>
            </a:ln>
          </p:spPr>
          <p:txBody>
            <a:bodyPr/>
            <a:lstStyle/>
            <a:p>
              <a:endParaRPr lang="es-MX"/>
            </a:p>
          </p:txBody>
        </p:sp>
        <p:sp>
          <p:nvSpPr>
            <p:cNvPr id="160778" name="Freeform 10"/>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D00000"/>
            </a:solidFill>
            <a:ln w="9525">
              <a:noFill/>
              <a:round/>
              <a:headEnd/>
              <a:tailEnd/>
            </a:ln>
          </p:spPr>
          <p:txBody>
            <a:bodyPr/>
            <a:lstStyle/>
            <a:p>
              <a:endParaRPr lang="es-MX"/>
            </a:p>
          </p:txBody>
        </p:sp>
        <p:sp>
          <p:nvSpPr>
            <p:cNvPr id="160779" name="Freeform 11"/>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DC0000"/>
            </a:solidFill>
            <a:ln w="9525">
              <a:noFill/>
              <a:round/>
              <a:headEnd/>
              <a:tailEnd/>
            </a:ln>
          </p:spPr>
          <p:txBody>
            <a:bodyPr/>
            <a:lstStyle/>
            <a:p>
              <a:endParaRPr lang="es-MX"/>
            </a:p>
          </p:txBody>
        </p:sp>
        <p:sp>
          <p:nvSpPr>
            <p:cNvPr id="160780" name="Freeform 12"/>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E80000"/>
            </a:solidFill>
            <a:ln w="9525">
              <a:noFill/>
              <a:round/>
              <a:headEnd/>
              <a:tailEnd/>
            </a:ln>
          </p:spPr>
          <p:txBody>
            <a:bodyPr/>
            <a:lstStyle/>
            <a:p>
              <a:endParaRPr lang="es-MX"/>
            </a:p>
          </p:txBody>
        </p:sp>
        <p:sp>
          <p:nvSpPr>
            <p:cNvPr id="160781" name="Freeform 13"/>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00000"/>
            </a:solidFill>
            <a:ln w="9525">
              <a:noFill/>
              <a:round/>
              <a:headEnd/>
              <a:tailEnd/>
            </a:ln>
          </p:spPr>
          <p:txBody>
            <a:bodyPr/>
            <a:lstStyle/>
            <a:p>
              <a:endParaRPr lang="es-MX"/>
            </a:p>
          </p:txBody>
        </p:sp>
        <p:sp>
          <p:nvSpPr>
            <p:cNvPr id="160782" name="Freeform 14"/>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70000"/>
            </a:solidFill>
            <a:ln w="9525">
              <a:noFill/>
              <a:round/>
              <a:headEnd/>
              <a:tailEnd/>
            </a:ln>
          </p:spPr>
          <p:txBody>
            <a:bodyPr/>
            <a:lstStyle/>
            <a:p>
              <a:endParaRPr lang="es-MX"/>
            </a:p>
          </p:txBody>
        </p:sp>
        <p:sp>
          <p:nvSpPr>
            <p:cNvPr id="160783" name="Freeform 15"/>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B0000"/>
            </a:solidFill>
            <a:ln w="9525">
              <a:noFill/>
              <a:round/>
              <a:headEnd/>
              <a:tailEnd/>
            </a:ln>
          </p:spPr>
          <p:txBody>
            <a:bodyPr/>
            <a:lstStyle/>
            <a:p>
              <a:endParaRPr lang="es-MX"/>
            </a:p>
          </p:txBody>
        </p:sp>
      </p:grpSp>
      <p:sp>
        <p:nvSpPr>
          <p:cNvPr id="160784" name="Oval 16"/>
          <p:cNvSpPr>
            <a:spLocks noChangeArrowheads="1"/>
          </p:cNvSpPr>
          <p:nvPr/>
        </p:nvSpPr>
        <p:spPr bwMode="auto">
          <a:xfrm>
            <a:off x="3771900" y="3017838"/>
            <a:ext cx="1600200" cy="1608137"/>
          </a:xfrm>
          <a:prstGeom prst="ellipse">
            <a:avLst/>
          </a:prstGeom>
          <a:noFill/>
          <a:ln w="9525">
            <a:solidFill>
              <a:schemeClr val="accent1"/>
            </a:solidFill>
            <a:round/>
            <a:headEnd/>
            <a:tailEnd/>
          </a:ln>
          <a:effectLst/>
        </p:spPr>
        <p:txBody>
          <a:bodyPr wrap="none" anchor="ctr"/>
          <a:lstStyle/>
          <a:p>
            <a:endParaRPr lang="es-MX"/>
          </a:p>
        </p:txBody>
      </p:sp>
      <p:sp>
        <p:nvSpPr>
          <p:cNvPr id="160785" name="Oval 17"/>
          <p:cNvSpPr>
            <a:spLocks noChangeArrowheads="1"/>
          </p:cNvSpPr>
          <p:nvPr/>
        </p:nvSpPr>
        <p:spPr bwMode="auto">
          <a:xfrm>
            <a:off x="5195888" y="3330575"/>
            <a:ext cx="82550" cy="82550"/>
          </a:xfrm>
          <a:prstGeom prst="ellipse">
            <a:avLst/>
          </a:prstGeom>
          <a:solidFill>
            <a:srgbClr val="000000"/>
          </a:solidFill>
          <a:ln w="9525">
            <a:noFill/>
            <a:round/>
            <a:headEnd/>
            <a:tailEnd/>
          </a:ln>
        </p:spPr>
        <p:txBody>
          <a:bodyPr/>
          <a:lstStyle/>
          <a:p>
            <a:endParaRPr lang="es-MX"/>
          </a:p>
        </p:txBody>
      </p:sp>
      <p:graphicFrame>
        <p:nvGraphicFramePr>
          <p:cNvPr id="160787" name="Object 19"/>
          <p:cNvGraphicFramePr>
            <a:graphicFrameLocks noChangeAspect="1"/>
          </p:cNvGraphicFramePr>
          <p:nvPr/>
        </p:nvGraphicFramePr>
        <p:xfrm>
          <a:off x="8413750" y="1719263"/>
          <a:ext cx="266700" cy="447675"/>
        </p:xfrm>
        <a:graphic>
          <a:graphicData uri="http://schemas.openxmlformats.org/presentationml/2006/ole">
            <mc:AlternateContent xmlns:mc="http://schemas.openxmlformats.org/markup-compatibility/2006">
              <mc:Choice xmlns:v="urn:schemas-microsoft-com:vml" Requires="v">
                <p:oleObj spid="_x0000_s160857" name="Document" r:id="rId3" imgW="266760" imgH="447840" progId="ChemWindow.Document">
                  <p:embed/>
                </p:oleObj>
              </mc:Choice>
              <mc:Fallback>
                <p:oleObj name="Document" r:id="rId3" imgW="266760" imgH="447840" progId="ChemWindow.Document">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13750" y="1719263"/>
                        <a:ext cx="266700" cy="447675"/>
                      </a:xfrm>
                      <a:prstGeom prst="rect">
                        <a:avLst/>
                      </a:prstGeom>
                      <a:noFill/>
                      <a:ln>
                        <a:noFill/>
                      </a:ln>
                      <a:effectLst/>
                      <a:extLst>
                        <a:ext uri="{909E8E84-426E-40DD-AFC4-6F175D3DCCD1}">
                          <a14:hiddenFill xmlns:a14="http://schemas.microsoft.com/office/drawing/2010/main">
                            <a:gradFill rotWithShape="0">
                              <a:gsLst>
                                <a:gs pos="0">
                                  <a:srgbClr val="FFCC00">
                                    <a:gamma/>
                                    <a:shade val="46275"/>
                                    <a:invGamma/>
                                  </a:srgbClr>
                                </a:gs>
                                <a:gs pos="50000">
                                  <a:srgbClr val="FFCC00"/>
                                </a:gs>
                                <a:gs pos="100000">
                                  <a:srgbClr val="FFCC00">
                                    <a:gamma/>
                                    <a:shade val="46275"/>
                                    <a:invGamma/>
                                  </a:srgbClr>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oleObj>
              </mc:Fallback>
            </mc:AlternateContent>
          </a:graphicData>
        </a:graphic>
      </p:graphicFrame>
      <p:graphicFrame>
        <p:nvGraphicFramePr>
          <p:cNvPr id="160788" name="Object 20"/>
          <p:cNvGraphicFramePr>
            <a:graphicFrameLocks noChangeAspect="1"/>
          </p:cNvGraphicFramePr>
          <p:nvPr/>
        </p:nvGraphicFramePr>
        <p:xfrm>
          <a:off x="790575" y="2493963"/>
          <a:ext cx="1655763" cy="638175"/>
        </p:xfrm>
        <a:graphic>
          <a:graphicData uri="http://schemas.openxmlformats.org/presentationml/2006/ole">
            <mc:AlternateContent xmlns:mc="http://schemas.openxmlformats.org/markup-compatibility/2006">
              <mc:Choice xmlns:v="urn:schemas-microsoft-com:vml" Requires="v">
                <p:oleObj spid="_x0000_s160858" name="Document" r:id="rId5" imgW="1162080" imgH="447840" progId="ChemWindow.Document">
                  <p:embed/>
                </p:oleObj>
              </mc:Choice>
              <mc:Fallback>
                <p:oleObj name="Document" r:id="rId5" imgW="1162080" imgH="447840" progId="ChemWindow.Document">
                  <p:embed/>
                  <p:pic>
                    <p:nvPicPr>
                      <p:cNvPr id="0"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0575" y="2493963"/>
                        <a:ext cx="1655763" cy="638175"/>
                      </a:xfrm>
                      <a:prstGeom prst="rect">
                        <a:avLst/>
                      </a:prstGeom>
                      <a:noFill/>
                      <a:ln>
                        <a:noFill/>
                      </a:ln>
                      <a:effectLst/>
                      <a:extLst>
                        <a:ext uri="{909E8E84-426E-40DD-AFC4-6F175D3DCCD1}">
                          <a14:hiddenFill xmlns:a14="http://schemas.microsoft.com/office/drawing/2010/main">
                            <a:gradFill rotWithShape="0">
                              <a:gsLst>
                                <a:gs pos="0">
                                  <a:srgbClr val="FFCC00">
                                    <a:gamma/>
                                    <a:shade val="46275"/>
                                    <a:invGamma/>
                                  </a:srgbClr>
                                </a:gs>
                                <a:gs pos="50000">
                                  <a:srgbClr val="FFCC00"/>
                                </a:gs>
                                <a:gs pos="100000">
                                  <a:srgbClr val="FFCC00">
                                    <a:gamma/>
                                    <a:shade val="46275"/>
                                    <a:invGamma/>
                                  </a:srgbClr>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oleObj>
              </mc:Fallback>
            </mc:AlternateContent>
          </a:graphicData>
        </a:graphic>
      </p:graphicFrame>
      <p:grpSp>
        <p:nvGrpSpPr>
          <p:cNvPr id="160791" name="Group 23"/>
          <p:cNvGrpSpPr>
            <a:grpSpLocks/>
          </p:cNvGrpSpPr>
          <p:nvPr/>
        </p:nvGrpSpPr>
        <p:grpSpPr bwMode="auto">
          <a:xfrm>
            <a:off x="665163" y="2908300"/>
            <a:ext cx="971550" cy="604838"/>
            <a:chOff x="699" y="1832"/>
            <a:chExt cx="612" cy="381"/>
          </a:xfrm>
        </p:grpSpPr>
        <p:sp>
          <p:nvSpPr>
            <p:cNvPr id="160789" name="AutoShape 21"/>
            <p:cNvSpPr>
              <a:spLocks/>
            </p:cNvSpPr>
            <p:nvPr/>
          </p:nvSpPr>
          <p:spPr bwMode="auto">
            <a:xfrm rot="-5400000">
              <a:off x="932" y="1620"/>
              <a:ext cx="88" cy="512"/>
            </a:xfrm>
            <a:prstGeom prst="leftBrace">
              <a:avLst>
                <a:gd name="adj1" fmla="val 48485"/>
                <a:gd name="adj2" fmla="val 50000"/>
              </a:avLst>
            </a:prstGeom>
            <a:noFill/>
            <a:ln w="9525">
              <a:solidFill>
                <a:srgbClr val="FF0000"/>
              </a:solidFill>
              <a:round/>
              <a:headEnd/>
              <a:tailEnd/>
            </a:ln>
            <a:effectLst/>
          </p:spPr>
          <p:txBody>
            <a:bodyPr vert="eaVert" wrap="none" anchor="ctr"/>
            <a:lstStyle/>
            <a:p>
              <a:endParaRPr lang="es-MX">
                <a:solidFill>
                  <a:srgbClr val="FF0000"/>
                </a:solidFill>
              </a:endParaRPr>
            </a:p>
          </p:txBody>
        </p:sp>
        <p:sp>
          <p:nvSpPr>
            <p:cNvPr id="160790" name="Text Box 22"/>
            <p:cNvSpPr txBox="1">
              <a:spLocks noChangeArrowheads="1"/>
            </p:cNvSpPr>
            <p:nvPr/>
          </p:nvSpPr>
          <p:spPr bwMode="auto">
            <a:xfrm>
              <a:off x="699" y="1887"/>
              <a:ext cx="612" cy="326"/>
            </a:xfrm>
            <a:prstGeom prst="rect">
              <a:avLst/>
            </a:prstGeom>
            <a:noFill/>
            <a:ln w="9525">
              <a:noFill/>
              <a:miter lim="800000"/>
              <a:headEnd/>
              <a:tailEnd/>
            </a:ln>
            <a:effectLst/>
          </p:spPr>
          <p:txBody>
            <a:bodyPr wrap="none">
              <a:spAutoFit/>
              <a:flatTx/>
            </a:bodyPr>
            <a:lstStyle/>
            <a:p>
              <a:r>
                <a:rPr lang="es-ES" sz="1400" b="1">
                  <a:solidFill>
                    <a:srgbClr val="FF0000"/>
                  </a:solidFill>
                  <a:latin typeface="Arial" charset="0"/>
                </a:rPr>
                <a:t>Momento</a:t>
              </a:r>
            </a:p>
            <a:p>
              <a:r>
                <a:rPr lang="es-ES" sz="1400" b="1">
                  <a:solidFill>
                    <a:srgbClr val="FF0000"/>
                  </a:solidFill>
                  <a:latin typeface="Arial" charset="0"/>
                </a:rPr>
                <a:t>angular</a:t>
              </a:r>
            </a:p>
          </p:txBody>
        </p:sp>
      </p:grpSp>
      <p:sp>
        <p:nvSpPr>
          <p:cNvPr id="160793" name="Text Box 25"/>
          <p:cNvSpPr txBox="1">
            <a:spLocks noChangeArrowheads="1"/>
          </p:cNvSpPr>
          <p:nvPr/>
        </p:nvSpPr>
        <p:spPr bwMode="auto">
          <a:xfrm>
            <a:off x="4448175" y="4456113"/>
            <a:ext cx="296863" cy="327025"/>
          </a:xfrm>
          <a:prstGeom prst="rect">
            <a:avLst/>
          </a:prstGeom>
          <a:solidFill>
            <a:srgbClr val="FAFAF0"/>
          </a:solidFill>
          <a:ln w="9525">
            <a:noFill/>
            <a:miter lim="800000"/>
            <a:headEnd/>
            <a:tailEnd/>
          </a:ln>
          <a:effectLst/>
        </p:spPr>
        <p:txBody>
          <a:bodyPr wrap="none" lIns="18000" tIns="10800" rIns="18000" bIns="10800">
            <a:spAutoFit/>
          </a:bodyPr>
          <a:lstStyle/>
          <a:p>
            <a:r>
              <a:rPr lang="es-ES" sz="2000" b="1" dirty="0">
                <a:latin typeface="Arial" charset="0"/>
              </a:rPr>
              <a:t>E</a:t>
            </a:r>
            <a:r>
              <a:rPr lang="es-ES" sz="2000" b="1" baseline="-25000" dirty="0">
                <a:latin typeface="Arial" charset="0"/>
              </a:rPr>
              <a:t>1</a:t>
            </a:r>
          </a:p>
        </p:txBody>
      </p:sp>
      <p:sp>
        <p:nvSpPr>
          <p:cNvPr id="160796" name="Oval 28"/>
          <p:cNvSpPr>
            <a:spLocks noChangeArrowheads="1"/>
          </p:cNvSpPr>
          <p:nvPr/>
        </p:nvSpPr>
        <p:spPr bwMode="auto">
          <a:xfrm>
            <a:off x="3127375" y="2403475"/>
            <a:ext cx="2889250" cy="2889250"/>
          </a:xfrm>
          <a:prstGeom prst="ellipse">
            <a:avLst/>
          </a:prstGeom>
          <a:noFill/>
          <a:ln w="9525">
            <a:solidFill>
              <a:schemeClr val="accent1"/>
            </a:solidFill>
            <a:round/>
            <a:headEnd/>
            <a:tailEnd/>
          </a:ln>
          <a:effectLst/>
        </p:spPr>
        <p:txBody>
          <a:bodyPr wrap="none" anchor="ctr"/>
          <a:lstStyle/>
          <a:p>
            <a:endParaRPr lang="es-MX"/>
          </a:p>
        </p:txBody>
      </p:sp>
      <p:sp>
        <p:nvSpPr>
          <p:cNvPr id="160797" name="Text Box 29"/>
          <p:cNvSpPr txBox="1">
            <a:spLocks noChangeArrowheads="1"/>
          </p:cNvSpPr>
          <p:nvPr/>
        </p:nvSpPr>
        <p:spPr bwMode="auto">
          <a:xfrm>
            <a:off x="566738" y="5657850"/>
            <a:ext cx="8010525" cy="581025"/>
          </a:xfrm>
          <a:prstGeom prst="rect">
            <a:avLst/>
          </a:prstGeom>
          <a:noFill/>
          <a:ln w="9525">
            <a:noFill/>
            <a:miter lim="800000"/>
            <a:headEnd/>
            <a:tailEnd/>
          </a:ln>
          <a:effectLst/>
        </p:spPr>
        <p:txBody>
          <a:bodyPr>
            <a:spAutoFit/>
            <a:flatTx/>
          </a:bodyPr>
          <a:lstStyle/>
          <a:p>
            <a:pPr algn="just">
              <a:spcBef>
                <a:spcPct val="50000"/>
              </a:spcBef>
            </a:pPr>
            <a:r>
              <a:rPr lang="es-ES" sz="1600">
                <a:solidFill>
                  <a:srgbClr val="000099"/>
                </a:solidFill>
                <a:latin typeface="Arial" charset="0"/>
              </a:rPr>
              <a:t>Esto implica que un electrón en una órbita o estado estacionario </a:t>
            </a:r>
            <a:r>
              <a:rPr lang="es-ES" sz="1600" b="1">
                <a:solidFill>
                  <a:srgbClr val="000099"/>
                </a:solidFill>
                <a:latin typeface="Arial" charset="0"/>
              </a:rPr>
              <a:t>n</a:t>
            </a:r>
            <a:r>
              <a:rPr lang="es-ES" sz="1600">
                <a:solidFill>
                  <a:srgbClr val="000099"/>
                </a:solidFill>
                <a:latin typeface="Arial" charset="0"/>
              </a:rPr>
              <a:t>, posee un momento angular constante; y por lo tanto, su energía en dicha órbita se mantiene constante.</a:t>
            </a:r>
          </a:p>
        </p:txBody>
      </p:sp>
      <p:sp>
        <p:nvSpPr>
          <p:cNvPr id="160798" name="Text Box 30"/>
          <p:cNvSpPr txBox="1">
            <a:spLocks noChangeArrowheads="1"/>
          </p:cNvSpPr>
          <p:nvPr/>
        </p:nvSpPr>
        <p:spPr bwMode="auto">
          <a:xfrm>
            <a:off x="4448175" y="5141913"/>
            <a:ext cx="296863" cy="327025"/>
          </a:xfrm>
          <a:prstGeom prst="rect">
            <a:avLst/>
          </a:prstGeom>
          <a:solidFill>
            <a:srgbClr val="FAFAF0"/>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2</a:t>
            </a:r>
          </a:p>
        </p:txBody>
      </p:sp>
      <p:sp>
        <p:nvSpPr>
          <p:cNvPr id="160799" name="Text Box 31"/>
          <p:cNvSpPr txBox="1">
            <a:spLocks noChangeArrowheads="1"/>
          </p:cNvSpPr>
          <p:nvPr/>
        </p:nvSpPr>
        <p:spPr bwMode="auto">
          <a:xfrm>
            <a:off x="6029325" y="4811713"/>
            <a:ext cx="846138" cy="327025"/>
          </a:xfrm>
          <a:prstGeom prst="rect">
            <a:avLst/>
          </a:prstGeom>
          <a:solidFill>
            <a:srgbClr val="FAFAF0"/>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1</a:t>
            </a:r>
            <a:r>
              <a:rPr lang="es-ES" sz="2000" b="1">
                <a:latin typeface="Arial" charset="0"/>
              </a:rPr>
              <a:t> &lt; E</a:t>
            </a:r>
            <a:r>
              <a:rPr lang="es-ES" sz="2000" b="1" baseline="-25000">
                <a:latin typeface="Arial"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0770"/>
                                        </p:tgtEl>
                                        <p:attrNameLst>
                                          <p:attrName>style.visibility</p:attrName>
                                        </p:attrNameLst>
                                      </p:cBhvr>
                                      <p:to>
                                        <p:strVal val="visible"/>
                                      </p:to>
                                    </p:set>
                                    <p:animEffect transition="in" filter="dissolve">
                                      <p:cBhvr>
                                        <p:cTn id="7" dur="500"/>
                                        <p:tgtEl>
                                          <p:spTgt spid="160770"/>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60787"/>
                                        </p:tgtEl>
                                        <p:attrNameLst>
                                          <p:attrName>style.visibility</p:attrName>
                                        </p:attrNameLst>
                                      </p:cBhvr>
                                      <p:to>
                                        <p:strVal val="visible"/>
                                      </p:to>
                                    </p:set>
                                    <p:animEffect transition="in" filter="dissolve">
                                      <p:cBhvr>
                                        <p:cTn id="11" dur="500"/>
                                        <p:tgtEl>
                                          <p:spTgt spid="160787"/>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60788"/>
                                        </p:tgtEl>
                                        <p:attrNameLst>
                                          <p:attrName>style.visibility</p:attrName>
                                        </p:attrNameLst>
                                      </p:cBhvr>
                                      <p:to>
                                        <p:strVal val="visible"/>
                                      </p:to>
                                    </p:set>
                                    <p:animEffect transition="in" filter="dissolve">
                                      <p:cBhvr>
                                        <p:cTn id="16" dur="500"/>
                                        <p:tgtEl>
                                          <p:spTgt spid="160788"/>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160791"/>
                                        </p:tgtEl>
                                        <p:attrNameLst>
                                          <p:attrName>style.visibility</p:attrName>
                                        </p:attrNameLst>
                                      </p:cBhvr>
                                      <p:to>
                                        <p:strVal val="visible"/>
                                      </p:to>
                                    </p:set>
                                    <p:animEffect transition="in" filter="dissolve">
                                      <p:cBhvr>
                                        <p:cTn id="20" dur="500"/>
                                        <p:tgtEl>
                                          <p:spTgt spid="160791"/>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60797"/>
                                        </p:tgtEl>
                                        <p:attrNameLst>
                                          <p:attrName>style.visibility</p:attrName>
                                        </p:attrNameLst>
                                      </p:cBhvr>
                                      <p:to>
                                        <p:strVal val="visible"/>
                                      </p:to>
                                    </p:set>
                                    <p:animEffect transition="in" filter="dissolve">
                                      <p:cBhvr>
                                        <p:cTn id="25" dur="500"/>
                                        <p:tgtEl>
                                          <p:spTgt spid="160797"/>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6079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60796"/>
                                        </p:tgtEl>
                                        <p:attrNameLst>
                                          <p:attrName>style.visibility</p:attrName>
                                        </p:attrNameLst>
                                      </p:cBhvr>
                                      <p:to>
                                        <p:strVal val="visible"/>
                                      </p:to>
                                    </p:set>
                                    <p:animEffect transition="in" filter="dissolve">
                                      <p:cBhvr>
                                        <p:cTn id="34" dur="500"/>
                                        <p:tgtEl>
                                          <p:spTgt spid="160796"/>
                                        </p:tgtEl>
                                      </p:cBhvr>
                                    </p:animEffect>
                                  </p:childTnLst>
                                </p:cTn>
                              </p:par>
                            </p:childTnLst>
                          </p:cTn>
                        </p:par>
                        <p:par>
                          <p:cTn id="35" fill="hold">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16079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0799"/>
                                        </p:tgtEl>
                                        <p:attrNameLst>
                                          <p:attrName>style.visibility</p:attrName>
                                        </p:attrNameLst>
                                      </p:cBhvr>
                                      <p:to>
                                        <p:strVal val="visible"/>
                                      </p:to>
                                    </p:set>
                                    <p:animEffect transition="in" filter="dissolve">
                                      <p:cBhvr>
                                        <p:cTn id="42" dur="500"/>
                                        <p:tgtEl>
                                          <p:spTgt spid="160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p:bldP spid="160793" grpId="0" animBg="1"/>
      <p:bldP spid="160796" grpId="0" animBg="1"/>
      <p:bldP spid="160797" grpId="0"/>
      <p:bldP spid="160798" grpId="0" animBg="1"/>
      <p:bldP spid="16079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Box 2"/>
          <p:cNvSpPr txBox="1">
            <a:spLocks noChangeArrowheads="1"/>
          </p:cNvSpPr>
          <p:nvPr/>
        </p:nvSpPr>
        <p:spPr bwMode="auto">
          <a:xfrm>
            <a:off x="306388" y="1273175"/>
            <a:ext cx="8529637" cy="1249308"/>
          </a:xfrm>
          <a:prstGeom prst="rect">
            <a:avLst/>
          </a:prstGeom>
          <a:noFill/>
          <a:ln w="9525">
            <a:noFill/>
            <a:miter lim="800000"/>
            <a:headEnd/>
            <a:tailEnd/>
          </a:ln>
          <a:effectLst/>
        </p:spPr>
        <p:txBody>
          <a:bodyPr lIns="36000" tIns="36000" rIns="36000" bIns="36000">
            <a:flatTx/>
          </a:bodyPr>
          <a:lstStyle/>
          <a:p>
            <a:pPr algn="just">
              <a:lnSpc>
                <a:spcPct val="130000"/>
              </a:lnSpc>
            </a:pPr>
            <a:r>
              <a:rPr lang="es-ES" sz="2000" b="1" dirty="0">
                <a:solidFill>
                  <a:srgbClr val="000099"/>
                </a:solidFill>
                <a:latin typeface="Arial" charset="0"/>
              </a:rPr>
              <a:t>3.- Cuando un electrón pasa de una órbita a otra, dicha transición va acompañada de la absorción o emisión de una cantidad definida de energía.</a:t>
            </a:r>
            <a:endParaRPr lang="es-ES" sz="2000" dirty="0">
              <a:solidFill>
                <a:srgbClr val="000099"/>
              </a:solidFill>
              <a:latin typeface="Arial" charset="0"/>
            </a:endParaRPr>
          </a:p>
        </p:txBody>
      </p:sp>
      <p:sp>
        <p:nvSpPr>
          <p:cNvPr id="161795" name="Text Box 3"/>
          <p:cNvSpPr txBox="1">
            <a:spLocks noChangeArrowheads="1"/>
          </p:cNvSpPr>
          <p:nvPr/>
        </p:nvSpPr>
        <p:spPr bwMode="auto">
          <a:xfrm>
            <a:off x="2544763" y="641350"/>
            <a:ext cx="4051300" cy="473912"/>
          </a:xfrm>
          <a:prstGeom prst="rect">
            <a:avLst/>
          </a:prstGeom>
          <a:noFill/>
          <a:ln w="9525">
            <a:noFill/>
            <a:miter lim="800000"/>
            <a:headEnd/>
            <a:tailEnd/>
          </a:ln>
          <a:effectLst/>
        </p:spPr>
        <p:txBody>
          <a:bodyPr>
            <a:spAutoFit/>
            <a:flatTx/>
          </a:bodyPr>
          <a:lstStyle/>
          <a:p>
            <a:pPr>
              <a:lnSpc>
                <a:spcPct val="140000"/>
              </a:lnSpc>
            </a:pPr>
            <a:r>
              <a:rPr lang="es-ES" sz="2000" b="1">
                <a:solidFill>
                  <a:srgbClr val="000099"/>
                </a:solidFill>
                <a:latin typeface="Arial" charset="0"/>
              </a:rPr>
              <a:t>Postulados del Modelo de Bohr</a:t>
            </a:r>
          </a:p>
        </p:txBody>
      </p:sp>
      <p:grpSp>
        <p:nvGrpSpPr>
          <p:cNvPr id="161796" name="Group 4"/>
          <p:cNvGrpSpPr>
            <a:grpSpLocks/>
          </p:cNvGrpSpPr>
          <p:nvPr/>
        </p:nvGrpSpPr>
        <p:grpSpPr bwMode="auto">
          <a:xfrm>
            <a:off x="4470400" y="3738563"/>
            <a:ext cx="203200" cy="193675"/>
            <a:chOff x="2792" y="2294"/>
            <a:chExt cx="128" cy="122"/>
          </a:xfrm>
        </p:grpSpPr>
        <p:sp>
          <p:nvSpPr>
            <p:cNvPr id="161797" name="Freeform 5"/>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A60000"/>
            </a:solidFill>
            <a:ln w="9525">
              <a:noFill/>
              <a:round/>
              <a:headEnd/>
              <a:tailEnd/>
            </a:ln>
          </p:spPr>
          <p:txBody>
            <a:bodyPr/>
            <a:lstStyle/>
            <a:p>
              <a:endParaRPr lang="es-MX"/>
            </a:p>
          </p:txBody>
        </p:sp>
        <p:sp>
          <p:nvSpPr>
            <p:cNvPr id="161798" name="Freeform 6"/>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AA0000"/>
            </a:solidFill>
            <a:ln w="9525">
              <a:noFill/>
              <a:round/>
              <a:headEnd/>
              <a:tailEnd/>
            </a:ln>
          </p:spPr>
          <p:txBody>
            <a:bodyPr/>
            <a:lstStyle/>
            <a:p>
              <a:endParaRPr lang="es-MX"/>
            </a:p>
          </p:txBody>
        </p:sp>
        <p:sp>
          <p:nvSpPr>
            <p:cNvPr id="161799" name="Freeform 7"/>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B00000"/>
            </a:solidFill>
            <a:ln w="9525">
              <a:noFill/>
              <a:round/>
              <a:headEnd/>
              <a:tailEnd/>
            </a:ln>
          </p:spPr>
          <p:txBody>
            <a:bodyPr/>
            <a:lstStyle/>
            <a:p>
              <a:endParaRPr lang="es-MX"/>
            </a:p>
          </p:txBody>
        </p:sp>
        <p:sp>
          <p:nvSpPr>
            <p:cNvPr id="161800" name="Freeform 8"/>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B90000"/>
            </a:solidFill>
            <a:ln w="9525">
              <a:noFill/>
              <a:round/>
              <a:headEnd/>
              <a:tailEnd/>
            </a:ln>
          </p:spPr>
          <p:txBody>
            <a:bodyPr/>
            <a:lstStyle/>
            <a:p>
              <a:endParaRPr lang="es-MX"/>
            </a:p>
          </p:txBody>
        </p:sp>
        <p:sp>
          <p:nvSpPr>
            <p:cNvPr id="161801" name="Freeform 9"/>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C40000"/>
            </a:solidFill>
            <a:ln w="9525">
              <a:noFill/>
              <a:round/>
              <a:headEnd/>
              <a:tailEnd/>
            </a:ln>
          </p:spPr>
          <p:txBody>
            <a:bodyPr/>
            <a:lstStyle/>
            <a:p>
              <a:endParaRPr lang="es-MX"/>
            </a:p>
          </p:txBody>
        </p:sp>
        <p:sp>
          <p:nvSpPr>
            <p:cNvPr id="161802" name="Freeform 10"/>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D00000"/>
            </a:solidFill>
            <a:ln w="9525">
              <a:noFill/>
              <a:round/>
              <a:headEnd/>
              <a:tailEnd/>
            </a:ln>
          </p:spPr>
          <p:txBody>
            <a:bodyPr/>
            <a:lstStyle/>
            <a:p>
              <a:endParaRPr lang="es-MX"/>
            </a:p>
          </p:txBody>
        </p:sp>
        <p:sp>
          <p:nvSpPr>
            <p:cNvPr id="161803" name="Freeform 11"/>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DC0000"/>
            </a:solidFill>
            <a:ln w="9525">
              <a:noFill/>
              <a:round/>
              <a:headEnd/>
              <a:tailEnd/>
            </a:ln>
          </p:spPr>
          <p:txBody>
            <a:bodyPr/>
            <a:lstStyle/>
            <a:p>
              <a:endParaRPr lang="es-MX"/>
            </a:p>
          </p:txBody>
        </p:sp>
        <p:sp>
          <p:nvSpPr>
            <p:cNvPr id="161804" name="Freeform 12"/>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E80000"/>
            </a:solidFill>
            <a:ln w="9525">
              <a:noFill/>
              <a:round/>
              <a:headEnd/>
              <a:tailEnd/>
            </a:ln>
          </p:spPr>
          <p:txBody>
            <a:bodyPr/>
            <a:lstStyle/>
            <a:p>
              <a:endParaRPr lang="es-MX"/>
            </a:p>
          </p:txBody>
        </p:sp>
        <p:sp>
          <p:nvSpPr>
            <p:cNvPr id="161805" name="Freeform 13"/>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00000"/>
            </a:solidFill>
            <a:ln w="9525">
              <a:noFill/>
              <a:round/>
              <a:headEnd/>
              <a:tailEnd/>
            </a:ln>
          </p:spPr>
          <p:txBody>
            <a:bodyPr/>
            <a:lstStyle/>
            <a:p>
              <a:endParaRPr lang="es-MX"/>
            </a:p>
          </p:txBody>
        </p:sp>
        <p:sp>
          <p:nvSpPr>
            <p:cNvPr id="161806" name="Freeform 14"/>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70000"/>
            </a:solidFill>
            <a:ln w="9525">
              <a:noFill/>
              <a:round/>
              <a:headEnd/>
              <a:tailEnd/>
            </a:ln>
          </p:spPr>
          <p:txBody>
            <a:bodyPr/>
            <a:lstStyle/>
            <a:p>
              <a:endParaRPr lang="es-MX"/>
            </a:p>
          </p:txBody>
        </p:sp>
        <p:sp>
          <p:nvSpPr>
            <p:cNvPr id="161807" name="Freeform 15"/>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B0000"/>
            </a:solidFill>
            <a:ln w="9525">
              <a:noFill/>
              <a:round/>
              <a:headEnd/>
              <a:tailEnd/>
            </a:ln>
          </p:spPr>
          <p:txBody>
            <a:bodyPr/>
            <a:lstStyle/>
            <a:p>
              <a:endParaRPr lang="es-MX"/>
            </a:p>
          </p:txBody>
        </p:sp>
      </p:grpSp>
      <p:sp>
        <p:nvSpPr>
          <p:cNvPr id="161808" name="Oval 16"/>
          <p:cNvSpPr>
            <a:spLocks noChangeArrowheads="1"/>
          </p:cNvSpPr>
          <p:nvPr/>
        </p:nvSpPr>
        <p:spPr bwMode="auto">
          <a:xfrm>
            <a:off x="3771900" y="3017838"/>
            <a:ext cx="1600200" cy="1608137"/>
          </a:xfrm>
          <a:prstGeom prst="ellipse">
            <a:avLst/>
          </a:prstGeom>
          <a:noFill/>
          <a:ln w="9525">
            <a:solidFill>
              <a:schemeClr val="accent1"/>
            </a:solidFill>
            <a:round/>
            <a:headEnd/>
            <a:tailEnd/>
          </a:ln>
          <a:effectLst/>
        </p:spPr>
        <p:txBody>
          <a:bodyPr wrap="none" anchor="ctr"/>
          <a:lstStyle/>
          <a:p>
            <a:endParaRPr lang="es-MX"/>
          </a:p>
        </p:txBody>
      </p:sp>
      <p:sp>
        <p:nvSpPr>
          <p:cNvPr id="161809" name="Oval 17"/>
          <p:cNvSpPr>
            <a:spLocks noChangeArrowheads="1"/>
          </p:cNvSpPr>
          <p:nvPr/>
        </p:nvSpPr>
        <p:spPr bwMode="auto">
          <a:xfrm>
            <a:off x="5195888" y="3330575"/>
            <a:ext cx="82550" cy="82550"/>
          </a:xfrm>
          <a:prstGeom prst="ellipse">
            <a:avLst/>
          </a:prstGeom>
          <a:solidFill>
            <a:srgbClr val="000000"/>
          </a:solidFill>
          <a:ln w="9525">
            <a:noFill/>
            <a:round/>
            <a:headEnd/>
            <a:tailEnd/>
          </a:ln>
        </p:spPr>
        <p:txBody>
          <a:bodyPr/>
          <a:lstStyle/>
          <a:p>
            <a:endParaRPr lang="es-MX"/>
          </a:p>
        </p:txBody>
      </p:sp>
      <p:sp>
        <p:nvSpPr>
          <p:cNvPr id="161815" name="Text Box 23"/>
          <p:cNvSpPr txBox="1">
            <a:spLocks noChangeArrowheads="1"/>
          </p:cNvSpPr>
          <p:nvPr/>
        </p:nvSpPr>
        <p:spPr bwMode="auto">
          <a:xfrm>
            <a:off x="4448175" y="4456113"/>
            <a:ext cx="296863" cy="327025"/>
          </a:xfrm>
          <a:prstGeom prst="rect">
            <a:avLst/>
          </a:prstGeom>
          <a:solidFill>
            <a:srgbClr val="FAFAF0"/>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1</a:t>
            </a:r>
          </a:p>
        </p:txBody>
      </p:sp>
      <p:sp>
        <p:nvSpPr>
          <p:cNvPr id="161816" name="Oval 24"/>
          <p:cNvSpPr>
            <a:spLocks noChangeArrowheads="1"/>
          </p:cNvSpPr>
          <p:nvPr/>
        </p:nvSpPr>
        <p:spPr bwMode="auto">
          <a:xfrm>
            <a:off x="3127375" y="2403475"/>
            <a:ext cx="2889250" cy="2889250"/>
          </a:xfrm>
          <a:prstGeom prst="ellipse">
            <a:avLst/>
          </a:prstGeom>
          <a:noFill/>
          <a:ln w="9525">
            <a:solidFill>
              <a:schemeClr val="accent1"/>
            </a:solidFill>
            <a:round/>
            <a:headEnd/>
            <a:tailEnd/>
          </a:ln>
          <a:effectLst/>
        </p:spPr>
        <p:txBody>
          <a:bodyPr wrap="none" anchor="ctr"/>
          <a:lstStyle/>
          <a:p>
            <a:endParaRPr lang="es-MX"/>
          </a:p>
        </p:txBody>
      </p:sp>
      <p:sp>
        <p:nvSpPr>
          <p:cNvPr id="161818" name="Text Box 26"/>
          <p:cNvSpPr txBox="1">
            <a:spLocks noChangeArrowheads="1"/>
          </p:cNvSpPr>
          <p:nvPr/>
        </p:nvSpPr>
        <p:spPr bwMode="auto">
          <a:xfrm>
            <a:off x="4448175" y="5141913"/>
            <a:ext cx="296863" cy="327025"/>
          </a:xfrm>
          <a:prstGeom prst="rect">
            <a:avLst/>
          </a:prstGeom>
          <a:solidFill>
            <a:srgbClr val="FAFAF0"/>
          </a:solidFill>
          <a:ln w="9525">
            <a:noFill/>
            <a:miter lim="800000"/>
            <a:headEnd/>
            <a:tailEnd/>
          </a:ln>
          <a:effectLst/>
        </p:spPr>
        <p:txBody>
          <a:bodyPr wrap="none" lIns="18000" tIns="10800" rIns="18000" bIns="10800">
            <a:spAutoFit/>
          </a:bodyPr>
          <a:lstStyle/>
          <a:p>
            <a:r>
              <a:rPr lang="es-ES" sz="2000" b="1" dirty="0">
                <a:latin typeface="Arial" charset="0"/>
              </a:rPr>
              <a:t>E</a:t>
            </a:r>
            <a:r>
              <a:rPr lang="es-ES" sz="2000" b="1" baseline="-25000" dirty="0">
                <a:latin typeface="Arial" charset="0"/>
              </a:rPr>
              <a:t>2</a:t>
            </a:r>
          </a:p>
        </p:txBody>
      </p:sp>
      <p:sp>
        <p:nvSpPr>
          <p:cNvPr id="161820" name="Freeform 28"/>
          <p:cNvSpPr>
            <a:spLocks/>
          </p:cNvSpPr>
          <p:nvPr/>
        </p:nvSpPr>
        <p:spPr bwMode="auto">
          <a:xfrm>
            <a:off x="6253163" y="4725988"/>
            <a:ext cx="319087" cy="336550"/>
          </a:xfrm>
          <a:custGeom>
            <a:avLst/>
            <a:gdLst/>
            <a:ahLst/>
            <a:cxnLst>
              <a:cxn ang="0">
                <a:pos x="0" y="35"/>
              </a:cxn>
              <a:cxn ang="0">
                <a:pos x="111" y="32"/>
              </a:cxn>
              <a:cxn ang="0">
                <a:pos x="87" y="230"/>
              </a:cxn>
              <a:cxn ang="0">
                <a:pos x="198" y="248"/>
              </a:cxn>
            </a:cxnLst>
            <a:rect l="0" t="0" r="r" b="b"/>
            <a:pathLst>
              <a:path w="198" h="266">
                <a:moveTo>
                  <a:pt x="0" y="35"/>
                </a:moveTo>
                <a:cubicBezTo>
                  <a:pt x="18" y="35"/>
                  <a:pt x="96" y="0"/>
                  <a:pt x="111" y="32"/>
                </a:cubicBezTo>
                <a:cubicBezTo>
                  <a:pt x="126" y="64"/>
                  <a:pt x="74" y="194"/>
                  <a:pt x="87" y="230"/>
                </a:cubicBezTo>
                <a:cubicBezTo>
                  <a:pt x="100" y="266"/>
                  <a:pt x="178" y="244"/>
                  <a:pt x="198" y="248"/>
                </a:cubicBezTo>
              </a:path>
            </a:pathLst>
          </a:custGeom>
          <a:noFill/>
          <a:ln w="15875" cap="flat" cmpd="sng">
            <a:solidFill>
              <a:schemeClr val="accent2"/>
            </a:solidFill>
            <a:prstDash val="solid"/>
            <a:round/>
            <a:headEnd type="stealth" w="med" len="sm"/>
            <a:tailEnd type="none" w="med" len="med"/>
          </a:ln>
          <a:effectLst/>
        </p:spPr>
        <p:txBody>
          <a:bodyPr wrap="none" anchor="ctr"/>
          <a:lstStyle/>
          <a:p>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1794"/>
                                        </p:tgtEl>
                                        <p:attrNameLst>
                                          <p:attrName>style.visibility</p:attrName>
                                        </p:attrNameLst>
                                      </p:cBhvr>
                                      <p:to>
                                        <p:strVal val="visible"/>
                                      </p:to>
                                    </p:set>
                                    <p:animEffect transition="in" filter="dissolve">
                                      <p:cBhvr>
                                        <p:cTn id="7" dur="500"/>
                                        <p:tgtEl>
                                          <p:spTgt spid="16179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1820"/>
                                        </p:tgtEl>
                                        <p:attrNameLst>
                                          <p:attrName>style.visibility</p:attrName>
                                        </p:attrNameLst>
                                      </p:cBhvr>
                                      <p:to>
                                        <p:strVal val="visible"/>
                                      </p:to>
                                    </p:set>
                                  </p:childTnLst>
                                </p:cTn>
                              </p:par>
                            </p:childTnLst>
                          </p:cTn>
                        </p:par>
                        <p:par>
                          <p:cTn id="12" fill="hold">
                            <p:stCondLst>
                              <p:cond delay="0"/>
                            </p:stCondLst>
                            <p:childTnLst>
                              <p:par>
                                <p:cTn id="13" presetID="56" presetClass="path" presetSubtype="0" fill="hold" grpId="1" nodeType="afterEffect">
                                  <p:stCondLst>
                                    <p:cond delay="0"/>
                                  </p:stCondLst>
                                  <p:childTnLst>
                                    <p:animMotion origin="layout" path="M -0.01771 -0.01806 L -0.11598 -0.20278 " pathEditMode="relative" rAng="0" ptsTypes="AA">
                                      <p:cBhvr>
                                        <p:cTn id="14" dur="1500" fill="hold"/>
                                        <p:tgtEl>
                                          <p:spTgt spid="161820"/>
                                        </p:tgtEl>
                                        <p:attrNameLst>
                                          <p:attrName>ppt_x</p:attrName>
                                          <p:attrName>ppt_y</p:attrName>
                                        </p:attrNameLst>
                                      </p:cBhvr>
                                      <p:rCtr x="-4900" y="-9200"/>
                                    </p:animMotion>
                                  </p:childTnLst>
                                  <p:subTnLst>
                                    <p:set>
                                      <p:cBhvr override="childStyle">
                                        <p:cTn dur="1" fill="hold" display="0" masterRel="sameClick" afterEffect="1">
                                          <p:stCondLst>
                                            <p:cond evt="end" delay="0">
                                              <p:tn val="13"/>
                                            </p:cond>
                                          </p:stCondLst>
                                        </p:cTn>
                                        <p:tgtEl>
                                          <p:spTgt spid="161820"/>
                                        </p:tgtEl>
                                        <p:attrNameLst>
                                          <p:attrName>style.visibility</p:attrName>
                                        </p:attrNameLst>
                                      </p:cBhvr>
                                      <p:to>
                                        <p:strVal val="hidden"/>
                                      </p:to>
                                    </p:set>
                                  </p:subTnLst>
                                </p:cTn>
                              </p:par>
                            </p:childTnLst>
                          </p:cTn>
                        </p:par>
                        <p:par>
                          <p:cTn id="15" fill="hold">
                            <p:stCondLst>
                              <p:cond delay="1500"/>
                            </p:stCondLst>
                            <p:childTnLst>
                              <p:par>
                                <p:cTn id="16" presetID="44" presetClass="path" presetSubtype="0" fill="hold" grpId="0" nodeType="afterEffect">
                                  <p:stCondLst>
                                    <p:cond delay="0"/>
                                  </p:stCondLst>
                                  <p:childTnLst>
                                    <p:animMotion origin="layout" path="M -0.00104 -0.00255 L 0.00122 -0.04861 C 0.00139 -0.05811 0.00486 -0.06598 0.0099 -0.06968 C 0.01598 -0.07385 0.02223 -0.07315 0.02848 -0.0676 L 0.05868 -0.04329 " pathEditMode="relative" rAng="-1643010" ptsTypes="FffFF">
                                      <p:cBhvr>
                                        <p:cTn id="17" dur="1500" fill="hold"/>
                                        <p:tgtEl>
                                          <p:spTgt spid="161809"/>
                                        </p:tgtEl>
                                        <p:attrNameLst>
                                          <p:attrName>ppt_x</p:attrName>
                                          <p:attrName>ppt_y</p:attrName>
                                        </p:attrNameLst>
                                      </p:cBhvr>
                                      <p:rCtr x="2100" y="-4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P spid="161809" grpId="0" animBg="1"/>
      <p:bldP spid="161820" grpId="0" animBg="1"/>
      <p:bldP spid="16182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306388" y="1273175"/>
            <a:ext cx="8529637" cy="1249308"/>
          </a:xfrm>
          <a:prstGeom prst="rect">
            <a:avLst/>
          </a:prstGeom>
          <a:noFill/>
          <a:ln w="9525">
            <a:noFill/>
            <a:miter lim="800000"/>
            <a:headEnd/>
            <a:tailEnd/>
          </a:ln>
          <a:effectLst/>
        </p:spPr>
        <p:txBody>
          <a:bodyPr lIns="36000" tIns="36000" rIns="36000" bIns="36000">
            <a:flatTx/>
          </a:bodyPr>
          <a:lstStyle/>
          <a:p>
            <a:pPr algn="just">
              <a:lnSpc>
                <a:spcPct val="130000"/>
              </a:lnSpc>
            </a:pPr>
            <a:r>
              <a:rPr lang="es-ES" sz="2000" b="1" dirty="0">
                <a:solidFill>
                  <a:srgbClr val="000099"/>
                </a:solidFill>
                <a:latin typeface="Arial" charset="0"/>
              </a:rPr>
              <a:t>3.- Cuando un electrón pasa de una órbita a otra, dicha transición va acompañada de la absorción o emisión de una cantidad definida de energía.</a:t>
            </a:r>
            <a:endParaRPr lang="es-ES" sz="2000" dirty="0">
              <a:solidFill>
                <a:srgbClr val="000099"/>
              </a:solidFill>
              <a:latin typeface="Arial" charset="0"/>
            </a:endParaRPr>
          </a:p>
        </p:txBody>
      </p:sp>
      <p:sp>
        <p:nvSpPr>
          <p:cNvPr id="162819" name="Text Box 3"/>
          <p:cNvSpPr txBox="1">
            <a:spLocks noChangeArrowheads="1"/>
          </p:cNvSpPr>
          <p:nvPr/>
        </p:nvSpPr>
        <p:spPr bwMode="auto">
          <a:xfrm>
            <a:off x="2544763" y="641350"/>
            <a:ext cx="4051300" cy="473912"/>
          </a:xfrm>
          <a:prstGeom prst="rect">
            <a:avLst/>
          </a:prstGeom>
          <a:noFill/>
          <a:ln w="9525">
            <a:noFill/>
            <a:miter lim="800000"/>
            <a:headEnd/>
            <a:tailEnd/>
          </a:ln>
          <a:effectLst/>
        </p:spPr>
        <p:txBody>
          <a:bodyPr>
            <a:spAutoFit/>
            <a:flatTx/>
          </a:bodyPr>
          <a:lstStyle/>
          <a:p>
            <a:pPr>
              <a:lnSpc>
                <a:spcPct val="140000"/>
              </a:lnSpc>
            </a:pPr>
            <a:r>
              <a:rPr lang="es-ES" sz="2000" b="1" dirty="0">
                <a:solidFill>
                  <a:srgbClr val="000099"/>
                </a:solidFill>
                <a:latin typeface="Arial" charset="0"/>
              </a:rPr>
              <a:t>Postulados del Modelo de Bohr</a:t>
            </a:r>
          </a:p>
        </p:txBody>
      </p:sp>
      <p:grpSp>
        <p:nvGrpSpPr>
          <p:cNvPr id="162820" name="Group 4"/>
          <p:cNvGrpSpPr>
            <a:grpSpLocks/>
          </p:cNvGrpSpPr>
          <p:nvPr/>
        </p:nvGrpSpPr>
        <p:grpSpPr bwMode="auto">
          <a:xfrm>
            <a:off x="4470400" y="3738563"/>
            <a:ext cx="203200" cy="193675"/>
            <a:chOff x="2792" y="2294"/>
            <a:chExt cx="128" cy="122"/>
          </a:xfrm>
        </p:grpSpPr>
        <p:sp>
          <p:nvSpPr>
            <p:cNvPr id="162821" name="Freeform 5"/>
            <p:cNvSpPr>
              <a:spLocks/>
            </p:cNvSpPr>
            <p:nvPr/>
          </p:nvSpPr>
          <p:spPr bwMode="auto">
            <a:xfrm>
              <a:off x="2792" y="2294"/>
              <a:ext cx="128" cy="122"/>
            </a:xfrm>
            <a:custGeom>
              <a:avLst/>
              <a:gdLst/>
              <a:ahLst/>
              <a:cxnLst>
                <a:cxn ang="0">
                  <a:pos x="64" y="0"/>
                </a:cxn>
                <a:cxn ang="0">
                  <a:pos x="41" y="5"/>
                </a:cxn>
                <a:cxn ang="0">
                  <a:pos x="18" y="17"/>
                </a:cxn>
                <a:cxn ang="0">
                  <a:pos x="6" y="40"/>
                </a:cxn>
                <a:cxn ang="0">
                  <a:pos x="0" y="64"/>
                </a:cxn>
                <a:cxn ang="0">
                  <a:pos x="6" y="87"/>
                </a:cxn>
                <a:cxn ang="0">
                  <a:pos x="18" y="104"/>
                </a:cxn>
                <a:cxn ang="0">
                  <a:pos x="41" y="116"/>
                </a:cxn>
                <a:cxn ang="0">
                  <a:pos x="64" y="122"/>
                </a:cxn>
                <a:cxn ang="0">
                  <a:pos x="87" y="116"/>
                </a:cxn>
                <a:cxn ang="0">
                  <a:pos x="111" y="104"/>
                </a:cxn>
                <a:cxn ang="0">
                  <a:pos x="122" y="87"/>
                </a:cxn>
                <a:cxn ang="0">
                  <a:pos x="128" y="64"/>
                </a:cxn>
                <a:cxn ang="0">
                  <a:pos x="122" y="40"/>
                </a:cxn>
                <a:cxn ang="0">
                  <a:pos x="111" y="17"/>
                </a:cxn>
                <a:cxn ang="0">
                  <a:pos x="87" y="5"/>
                </a:cxn>
                <a:cxn ang="0">
                  <a:pos x="64" y="0"/>
                </a:cxn>
              </a:cxnLst>
              <a:rect l="0" t="0" r="r" b="b"/>
              <a:pathLst>
                <a:path w="128" h="122">
                  <a:moveTo>
                    <a:pt x="64" y="0"/>
                  </a:moveTo>
                  <a:lnTo>
                    <a:pt x="41" y="5"/>
                  </a:lnTo>
                  <a:lnTo>
                    <a:pt x="18" y="17"/>
                  </a:lnTo>
                  <a:lnTo>
                    <a:pt x="6" y="40"/>
                  </a:lnTo>
                  <a:lnTo>
                    <a:pt x="0" y="64"/>
                  </a:lnTo>
                  <a:lnTo>
                    <a:pt x="6" y="87"/>
                  </a:lnTo>
                  <a:lnTo>
                    <a:pt x="18" y="104"/>
                  </a:lnTo>
                  <a:lnTo>
                    <a:pt x="41" y="116"/>
                  </a:lnTo>
                  <a:lnTo>
                    <a:pt x="64" y="122"/>
                  </a:lnTo>
                  <a:lnTo>
                    <a:pt x="87" y="116"/>
                  </a:lnTo>
                  <a:lnTo>
                    <a:pt x="111" y="104"/>
                  </a:lnTo>
                  <a:lnTo>
                    <a:pt x="122" y="87"/>
                  </a:lnTo>
                  <a:lnTo>
                    <a:pt x="128" y="64"/>
                  </a:lnTo>
                  <a:lnTo>
                    <a:pt x="122" y="40"/>
                  </a:lnTo>
                  <a:lnTo>
                    <a:pt x="111" y="17"/>
                  </a:lnTo>
                  <a:lnTo>
                    <a:pt x="87" y="5"/>
                  </a:lnTo>
                  <a:lnTo>
                    <a:pt x="64" y="0"/>
                  </a:lnTo>
                  <a:close/>
                </a:path>
              </a:pathLst>
            </a:custGeom>
            <a:solidFill>
              <a:srgbClr val="A60000"/>
            </a:solidFill>
            <a:ln w="9525">
              <a:noFill/>
              <a:round/>
              <a:headEnd/>
              <a:tailEnd/>
            </a:ln>
          </p:spPr>
          <p:txBody>
            <a:bodyPr/>
            <a:lstStyle/>
            <a:p>
              <a:endParaRPr lang="es-MX"/>
            </a:p>
          </p:txBody>
        </p:sp>
        <p:sp>
          <p:nvSpPr>
            <p:cNvPr id="162822" name="Freeform 6"/>
            <p:cNvSpPr>
              <a:spLocks/>
            </p:cNvSpPr>
            <p:nvPr/>
          </p:nvSpPr>
          <p:spPr bwMode="auto">
            <a:xfrm>
              <a:off x="2804" y="2299"/>
              <a:ext cx="104" cy="105"/>
            </a:xfrm>
            <a:custGeom>
              <a:avLst/>
              <a:gdLst/>
              <a:ahLst/>
              <a:cxnLst>
                <a:cxn ang="0">
                  <a:pos x="52" y="0"/>
                </a:cxn>
                <a:cxn ang="0">
                  <a:pos x="35" y="6"/>
                </a:cxn>
                <a:cxn ang="0">
                  <a:pos x="17" y="18"/>
                </a:cxn>
                <a:cxn ang="0">
                  <a:pos x="6" y="35"/>
                </a:cxn>
                <a:cxn ang="0">
                  <a:pos x="0" y="59"/>
                </a:cxn>
                <a:cxn ang="0">
                  <a:pos x="6" y="76"/>
                </a:cxn>
                <a:cxn ang="0">
                  <a:pos x="17" y="94"/>
                </a:cxn>
                <a:cxn ang="0">
                  <a:pos x="35" y="99"/>
                </a:cxn>
                <a:cxn ang="0">
                  <a:pos x="52" y="105"/>
                </a:cxn>
                <a:cxn ang="0">
                  <a:pos x="75" y="99"/>
                </a:cxn>
                <a:cxn ang="0">
                  <a:pos x="87" y="94"/>
                </a:cxn>
                <a:cxn ang="0">
                  <a:pos x="99" y="76"/>
                </a:cxn>
                <a:cxn ang="0">
                  <a:pos x="104" y="59"/>
                </a:cxn>
                <a:cxn ang="0">
                  <a:pos x="99" y="35"/>
                </a:cxn>
                <a:cxn ang="0">
                  <a:pos x="87" y="18"/>
                </a:cxn>
                <a:cxn ang="0">
                  <a:pos x="75" y="6"/>
                </a:cxn>
                <a:cxn ang="0">
                  <a:pos x="52" y="0"/>
                </a:cxn>
              </a:cxnLst>
              <a:rect l="0" t="0" r="r" b="b"/>
              <a:pathLst>
                <a:path w="104" h="105">
                  <a:moveTo>
                    <a:pt x="52" y="0"/>
                  </a:moveTo>
                  <a:lnTo>
                    <a:pt x="35" y="6"/>
                  </a:lnTo>
                  <a:lnTo>
                    <a:pt x="17" y="18"/>
                  </a:lnTo>
                  <a:lnTo>
                    <a:pt x="6" y="35"/>
                  </a:lnTo>
                  <a:lnTo>
                    <a:pt x="0" y="59"/>
                  </a:lnTo>
                  <a:lnTo>
                    <a:pt x="6" y="76"/>
                  </a:lnTo>
                  <a:lnTo>
                    <a:pt x="17" y="94"/>
                  </a:lnTo>
                  <a:lnTo>
                    <a:pt x="35" y="99"/>
                  </a:lnTo>
                  <a:lnTo>
                    <a:pt x="52" y="105"/>
                  </a:lnTo>
                  <a:lnTo>
                    <a:pt x="75" y="99"/>
                  </a:lnTo>
                  <a:lnTo>
                    <a:pt x="87" y="94"/>
                  </a:lnTo>
                  <a:lnTo>
                    <a:pt x="99" y="76"/>
                  </a:lnTo>
                  <a:lnTo>
                    <a:pt x="104" y="59"/>
                  </a:lnTo>
                  <a:lnTo>
                    <a:pt x="99" y="35"/>
                  </a:lnTo>
                  <a:lnTo>
                    <a:pt x="87" y="18"/>
                  </a:lnTo>
                  <a:lnTo>
                    <a:pt x="75" y="6"/>
                  </a:lnTo>
                  <a:lnTo>
                    <a:pt x="52" y="0"/>
                  </a:lnTo>
                  <a:close/>
                </a:path>
              </a:pathLst>
            </a:custGeom>
            <a:solidFill>
              <a:srgbClr val="AA0000"/>
            </a:solidFill>
            <a:ln w="9525">
              <a:noFill/>
              <a:round/>
              <a:headEnd/>
              <a:tailEnd/>
            </a:ln>
          </p:spPr>
          <p:txBody>
            <a:bodyPr/>
            <a:lstStyle/>
            <a:p>
              <a:endParaRPr lang="es-MX"/>
            </a:p>
          </p:txBody>
        </p:sp>
        <p:sp>
          <p:nvSpPr>
            <p:cNvPr id="162823" name="Freeform 7"/>
            <p:cNvSpPr>
              <a:spLocks/>
            </p:cNvSpPr>
            <p:nvPr/>
          </p:nvSpPr>
          <p:spPr bwMode="auto">
            <a:xfrm>
              <a:off x="2810" y="2305"/>
              <a:ext cx="98" cy="93"/>
            </a:xfrm>
            <a:custGeom>
              <a:avLst/>
              <a:gdLst/>
              <a:ahLst/>
              <a:cxnLst>
                <a:cxn ang="0">
                  <a:pos x="46" y="0"/>
                </a:cxn>
                <a:cxn ang="0">
                  <a:pos x="29" y="6"/>
                </a:cxn>
                <a:cxn ang="0">
                  <a:pos x="17" y="18"/>
                </a:cxn>
                <a:cxn ang="0">
                  <a:pos x="6" y="35"/>
                </a:cxn>
                <a:cxn ang="0">
                  <a:pos x="0" y="53"/>
                </a:cxn>
                <a:cxn ang="0">
                  <a:pos x="6" y="70"/>
                </a:cxn>
                <a:cxn ang="0">
                  <a:pos x="17" y="82"/>
                </a:cxn>
                <a:cxn ang="0">
                  <a:pos x="29" y="93"/>
                </a:cxn>
                <a:cxn ang="0">
                  <a:pos x="46" y="93"/>
                </a:cxn>
                <a:cxn ang="0">
                  <a:pos x="69" y="93"/>
                </a:cxn>
                <a:cxn ang="0">
                  <a:pos x="81" y="82"/>
                </a:cxn>
                <a:cxn ang="0">
                  <a:pos x="93" y="70"/>
                </a:cxn>
                <a:cxn ang="0">
                  <a:pos x="98" y="53"/>
                </a:cxn>
                <a:cxn ang="0">
                  <a:pos x="93" y="35"/>
                </a:cxn>
                <a:cxn ang="0">
                  <a:pos x="81" y="18"/>
                </a:cxn>
                <a:cxn ang="0">
                  <a:pos x="69" y="6"/>
                </a:cxn>
                <a:cxn ang="0">
                  <a:pos x="46" y="0"/>
                </a:cxn>
              </a:cxnLst>
              <a:rect l="0" t="0" r="r" b="b"/>
              <a:pathLst>
                <a:path w="98" h="93">
                  <a:moveTo>
                    <a:pt x="46" y="0"/>
                  </a:moveTo>
                  <a:lnTo>
                    <a:pt x="29" y="6"/>
                  </a:lnTo>
                  <a:lnTo>
                    <a:pt x="17" y="18"/>
                  </a:lnTo>
                  <a:lnTo>
                    <a:pt x="6" y="35"/>
                  </a:lnTo>
                  <a:lnTo>
                    <a:pt x="0" y="53"/>
                  </a:lnTo>
                  <a:lnTo>
                    <a:pt x="6" y="70"/>
                  </a:lnTo>
                  <a:lnTo>
                    <a:pt x="17" y="82"/>
                  </a:lnTo>
                  <a:lnTo>
                    <a:pt x="29" y="93"/>
                  </a:lnTo>
                  <a:lnTo>
                    <a:pt x="46" y="93"/>
                  </a:lnTo>
                  <a:lnTo>
                    <a:pt x="69" y="93"/>
                  </a:lnTo>
                  <a:lnTo>
                    <a:pt x="81" y="82"/>
                  </a:lnTo>
                  <a:lnTo>
                    <a:pt x="93" y="70"/>
                  </a:lnTo>
                  <a:lnTo>
                    <a:pt x="98" y="53"/>
                  </a:lnTo>
                  <a:lnTo>
                    <a:pt x="93" y="35"/>
                  </a:lnTo>
                  <a:lnTo>
                    <a:pt x="81" y="18"/>
                  </a:lnTo>
                  <a:lnTo>
                    <a:pt x="69" y="6"/>
                  </a:lnTo>
                  <a:lnTo>
                    <a:pt x="46" y="0"/>
                  </a:lnTo>
                  <a:close/>
                </a:path>
              </a:pathLst>
            </a:custGeom>
            <a:solidFill>
              <a:srgbClr val="B00000"/>
            </a:solidFill>
            <a:ln w="9525">
              <a:noFill/>
              <a:round/>
              <a:headEnd/>
              <a:tailEnd/>
            </a:ln>
          </p:spPr>
          <p:txBody>
            <a:bodyPr/>
            <a:lstStyle/>
            <a:p>
              <a:endParaRPr lang="es-MX"/>
            </a:p>
          </p:txBody>
        </p:sp>
        <p:sp>
          <p:nvSpPr>
            <p:cNvPr id="162824" name="Freeform 8"/>
            <p:cNvSpPr>
              <a:spLocks/>
            </p:cNvSpPr>
            <p:nvPr/>
          </p:nvSpPr>
          <p:spPr bwMode="auto">
            <a:xfrm>
              <a:off x="2816" y="2311"/>
              <a:ext cx="87" cy="87"/>
            </a:xfrm>
            <a:custGeom>
              <a:avLst/>
              <a:gdLst/>
              <a:ahLst/>
              <a:cxnLst>
                <a:cxn ang="0">
                  <a:pos x="40" y="0"/>
                </a:cxn>
                <a:cxn ang="0">
                  <a:pos x="23" y="6"/>
                </a:cxn>
                <a:cxn ang="0">
                  <a:pos x="11" y="12"/>
                </a:cxn>
                <a:cxn ang="0">
                  <a:pos x="5" y="29"/>
                </a:cxn>
                <a:cxn ang="0">
                  <a:pos x="0" y="47"/>
                </a:cxn>
                <a:cxn ang="0">
                  <a:pos x="5" y="64"/>
                </a:cxn>
                <a:cxn ang="0">
                  <a:pos x="11" y="76"/>
                </a:cxn>
                <a:cxn ang="0">
                  <a:pos x="23" y="87"/>
                </a:cxn>
                <a:cxn ang="0">
                  <a:pos x="40" y="87"/>
                </a:cxn>
                <a:cxn ang="0">
                  <a:pos x="58" y="87"/>
                </a:cxn>
                <a:cxn ang="0">
                  <a:pos x="75" y="76"/>
                </a:cxn>
                <a:cxn ang="0">
                  <a:pos x="81" y="64"/>
                </a:cxn>
                <a:cxn ang="0">
                  <a:pos x="87" y="47"/>
                </a:cxn>
                <a:cxn ang="0">
                  <a:pos x="81" y="29"/>
                </a:cxn>
                <a:cxn ang="0">
                  <a:pos x="75" y="12"/>
                </a:cxn>
                <a:cxn ang="0">
                  <a:pos x="58" y="6"/>
                </a:cxn>
                <a:cxn ang="0">
                  <a:pos x="40" y="0"/>
                </a:cxn>
              </a:cxnLst>
              <a:rect l="0" t="0" r="r" b="b"/>
              <a:pathLst>
                <a:path w="87" h="87">
                  <a:moveTo>
                    <a:pt x="40" y="0"/>
                  </a:moveTo>
                  <a:lnTo>
                    <a:pt x="23" y="6"/>
                  </a:lnTo>
                  <a:lnTo>
                    <a:pt x="11" y="12"/>
                  </a:lnTo>
                  <a:lnTo>
                    <a:pt x="5" y="29"/>
                  </a:lnTo>
                  <a:lnTo>
                    <a:pt x="0" y="47"/>
                  </a:lnTo>
                  <a:lnTo>
                    <a:pt x="5" y="64"/>
                  </a:lnTo>
                  <a:lnTo>
                    <a:pt x="11" y="76"/>
                  </a:lnTo>
                  <a:lnTo>
                    <a:pt x="23" y="87"/>
                  </a:lnTo>
                  <a:lnTo>
                    <a:pt x="40" y="87"/>
                  </a:lnTo>
                  <a:lnTo>
                    <a:pt x="58" y="87"/>
                  </a:lnTo>
                  <a:lnTo>
                    <a:pt x="75" y="76"/>
                  </a:lnTo>
                  <a:lnTo>
                    <a:pt x="81" y="64"/>
                  </a:lnTo>
                  <a:lnTo>
                    <a:pt x="87" y="47"/>
                  </a:lnTo>
                  <a:lnTo>
                    <a:pt x="81" y="29"/>
                  </a:lnTo>
                  <a:lnTo>
                    <a:pt x="75" y="12"/>
                  </a:lnTo>
                  <a:lnTo>
                    <a:pt x="58" y="6"/>
                  </a:lnTo>
                  <a:lnTo>
                    <a:pt x="40" y="0"/>
                  </a:lnTo>
                  <a:close/>
                </a:path>
              </a:pathLst>
            </a:custGeom>
            <a:solidFill>
              <a:srgbClr val="B90000"/>
            </a:solidFill>
            <a:ln w="9525">
              <a:noFill/>
              <a:round/>
              <a:headEnd/>
              <a:tailEnd/>
            </a:ln>
          </p:spPr>
          <p:txBody>
            <a:bodyPr/>
            <a:lstStyle/>
            <a:p>
              <a:endParaRPr lang="es-MX"/>
            </a:p>
          </p:txBody>
        </p:sp>
        <p:sp>
          <p:nvSpPr>
            <p:cNvPr id="162825" name="Freeform 9"/>
            <p:cNvSpPr>
              <a:spLocks/>
            </p:cNvSpPr>
            <p:nvPr/>
          </p:nvSpPr>
          <p:spPr bwMode="auto">
            <a:xfrm>
              <a:off x="2821" y="2317"/>
              <a:ext cx="76" cy="76"/>
            </a:xfrm>
            <a:custGeom>
              <a:avLst/>
              <a:gdLst/>
              <a:ahLst/>
              <a:cxnLst>
                <a:cxn ang="0">
                  <a:pos x="35" y="0"/>
                </a:cxn>
                <a:cxn ang="0">
                  <a:pos x="24" y="6"/>
                </a:cxn>
                <a:cxn ang="0">
                  <a:pos x="12" y="12"/>
                </a:cxn>
                <a:cxn ang="0">
                  <a:pos x="6" y="23"/>
                </a:cxn>
                <a:cxn ang="0">
                  <a:pos x="0" y="41"/>
                </a:cxn>
                <a:cxn ang="0">
                  <a:pos x="6" y="52"/>
                </a:cxn>
                <a:cxn ang="0">
                  <a:pos x="12" y="64"/>
                </a:cxn>
                <a:cxn ang="0">
                  <a:pos x="24" y="76"/>
                </a:cxn>
                <a:cxn ang="0">
                  <a:pos x="35" y="76"/>
                </a:cxn>
                <a:cxn ang="0">
                  <a:pos x="53" y="76"/>
                </a:cxn>
                <a:cxn ang="0">
                  <a:pos x="64" y="64"/>
                </a:cxn>
                <a:cxn ang="0">
                  <a:pos x="76" y="52"/>
                </a:cxn>
                <a:cxn ang="0">
                  <a:pos x="76" y="41"/>
                </a:cxn>
                <a:cxn ang="0">
                  <a:pos x="76" y="23"/>
                </a:cxn>
                <a:cxn ang="0">
                  <a:pos x="64" y="12"/>
                </a:cxn>
                <a:cxn ang="0">
                  <a:pos x="53" y="6"/>
                </a:cxn>
                <a:cxn ang="0">
                  <a:pos x="35" y="0"/>
                </a:cxn>
              </a:cxnLst>
              <a:rect l="0" t="0" r="r" b="b"/>
              <a:pathLst>
                <a:path w="76" h="76">
                  <a:moveTo>
                    <a:pt x="35" y="0"/>
                  </a:moveTo>
                  <a:lnTo>
                    <a:pt x="24" y="6"/>
                  </a:lnTo>
                  <a:lnTo>
                    <a:pt x="12" y="12"/>
                  </a:lnTo>
                  <a:lnTo>
                    <a:pt x="6" y="23"/>
                  </a:lnTo>
                  <a:lnTo>
                    <a:pt x="0" y="41"/>
                  </a:lnTo>
                  <a:lnTo>
                    <a:pt x="6" y="52"/>
                  </a:lnTo>
                  <a:lnTo>
                    <a:pt x="12" y="64"/>
                  </a:lnTo>
                  <a:lnTo>
                    <a:pt x="24" y="76"/>
                  </a:lnTo>
                  <a:lnTo>
                    <a:pt x="35" y="76"/>
                  </a:lnTo>
                  <a:lnTo>
                    <a:pt x="53" y="76"/>
                  </a:lnTo>
                  <a:lnTo>
                    <a:pt x="64" y="64"/>
                  </a:lnTo>
                  <a:lnTo>
                    <a:pt x="76" y="52"/>
                  </a:lnTo>
                  <a:lnTo>
                    <a:pt x="76" y="41"/>
                  </a:lnTo>
                  <a:lnTo>
                    <a:pt x="76" y="23"/>
                  </a:lnTo>
                  <a:lnTo>
                    <a:pt x="64" y="12"/>
                  </a:lnTo>
                  <a:lnTo>
                    <a:pt x="53" y="6"/>
                  </a:lnTo>
                  <a:lnTo>
                    <a:pt x="35" y="0"/>
                  </a:lnTo>
                  <a:close/>
                </a:path>
              </a:pathLst>
            </a:custGeom>
            <a:solidFill>
              <a:srgbClr val="C40000"/>
            </a:solidFill>
            <a:ln w="9525">
              <a:noFill/>
              <a:round/>
              <a:headEnd/>
              <a:tailEnd/>
            </a:ln>
          </p:spPr>
          <p:txBody>
            <a:bodyPr/>
            <a:lstStyle/>
            <a:p>
              <a:endParaRPr lang="es-MX"/>
            </a:p>
          </p:txBody>
        </p:sp>
        <p:sp>
          <p:nvSpPr>
            <p:cNvPr id="162826" name="Freeform 10"/>
            <p:cNvSpPr>
              <a:spLocks/>
            </p:cNvSpPr>
            <p:nvPr/>
          </p:nvSpPr>
          <p:spPr bwMode="auto">
            <a:xfrm>
              <a:off x="2827" y="2323"/>
              <a:ext cx="64" cy="64"/>
            </a:xfrm>
            <a:custGeom>
              <a:avLst/>
              <a:gdLst/>
              <a:ahLst/>
              <a:cxnLst>
                <a:cxn ang="0">
                  <a:pos x="35" y="0"/>
                </a:cxn>
                <a:cxn ang="0">
                  <a:pos x="23" y="6"/>
                </a:cxn>
                <a:cxn ang="0">
                  <a:pos x="12" y="11"/>
                </a:cxn>
                <a:cxn ang="0">
                  <a:pos x="6" y="23"/>
                </a:cxn>
                <a:cxn ang="0">
                  <a:pos x="0" y="35"/>
                </a:cxn>
                <a:cxn ang="0">
                  <a:pos x="6" y="46"/>
                </a:cxn>
                <a:cxn ang="0">
                  <a:pos x="12" y="58"/>
                </a:cxn>
                <a:cxn ang="0">
                  <a:pos x="35" y="64"/>
                </a:cxn>
                <a:cxn ang="0">
                  <a:pos x="58" y="58"/>
                </a:cxn>
                <a:cxn ang="0">
                  <a:pos x="64" y="35"/>
                </a:cxn>
                <a:cxn ang="0">
                  <a:pos x="58" y="11"/>
                </a:cxn>
                <a:cxn ang="0">
                  <a:pos x="47" y="6"/>
                </a:cxn>
                <a:cxn ang="0">
                  <a:pos x="35" y="0"/>
                </a:cxn>
              </a:cxnLst>
              <a:rect l="0" t="0" r="r" b="b"/>
              <a:pathLst>
                <a:path w="64" h="64">
                  <a:moveTo>
                    <a:pt x="35" y="0"/>
                  </a:moveTo>
                  <a:lnTo>
                    <a:pt x="23" y="6"/>
                  </a:lnTo>
                  <a:lnTo>
                    <a:pt x="12" y="11"/>
                  </a:lnTo>
                  <a:lnTo>
                    <a:pt x="6" y="23"/>
                  </a:lnTo>
                  <a:lnTo>
                    <a:pt x="0" y="35"/>
                  </a:lnTo>
                  <a:lnTo>
                    <a:pt x="6" y="46"/>
                  </a:lnTo>
                  <a:lnTo>
                    <a:pt x="12" y="58"/>
                  </a:lnTo>
                  <a:lnTo>
                    <a:pt x="35" y="64"/>
                  </a:lnTo>
                  <a:lnTo>
                    <a:pt x="58" y="58"/>
                  </a:lnTo>
                  <a:lnTo>
                    <a:pt x="64" y="35"/>
                  </a:lnTo>
                  <a:lnTo>
                    <a:pt x="58" y="11"/>
                  </a:lnTo>
                  <a:lnTo>
                    <a:pt x="47" y="6"/>
                  </a:lnTo>
                  <a:lnTo>
                    <a:pt x="35" y="0"/>
                  </a:lnTo>
                  <a:close/>
                </a:path>
              </a:pathLst>
            </a:custGeom>
            <a:solidFill>
              <a:srgbClr val="D00000"/>
            </a:solidFill>
            <a:ln w="9525">
              <a:noFill/>
              <a:round/>
              <a:headEnd/>
              <a:tailEnd/>
            </a:ln>
          </p:spPr>
          <p:txBody>
            <a:bodyPr/>
            <a:lstStyle/>
            <a:p>
              <a:endParaRPr lang="es-MX"/>
            </a:p>
          </p:txBody>
        </p:sp>
        <p:sp>
          <p:nvSpPr>
            <p:cNvPr id="162827" name="Freeform 11"/>
            <p:cNvSpPr>
              <a:spLocks/>
            </p:cNvSpPr>
            <p:nvPr/>
          </p:nvSpPr>
          <p:spPr bwMode="auto">
            <a:xfrm>
              <a:off x="2833" y="2329"/>
              <a:ext cx="52" cy="52"/>
            </a:xfrm>
            <a:custGeom>
              <a:avLst/>
              <a:gdLst/>
              <a:ahLst/>
              <a:cxnLst>
                <a:cxn ang="0">
                  <a:pos x="29" y="0"/>
                </a:cxn>
                <a:cxn ang="0">
                  <a:pos x="6" y="5"/>
                </a:cxn>
                <a:cxn ang="0">
                  <a:pos x="0" y="29"/>
                </a:cxn>
                <a:cxn ang="0">
                  <a:pos x="6" y="46"/>
                </a:cxn>
                <a:cxn ang="0">
                  <a:pos x="29" y="52"/>
                </a:cxn>
                <a:cxn ang="0">
                  <a:pos x="46" y="46"/>
                </a:cxn>
                <a:cxn ang="0">
                  <a:pos x="52" y="29"/>
                </a:cxn>
                <a:cxn ang="0">
                  <a:pos x="46" y="5"/>
                </a:cxn>
                <a:cxn ang="0">
                  <a:pos x="29" y="0"/>
                </a:cxn>
              </a:cxnLst>
              <a:rect l="0" t="0" r="r" b="b"/>
              <a:pathLst>
                <a:path w="52" h="52">
                  <a:moveTo>
                    <a:pt x="29" y="0"/>
                  </a:moveTo>
                  <a:lnTo>
                    <a:pt x="6" y="5"/>
                  </a:lnTo>
                  <a:lnTo>
                    <a:pt x="0" y="29"/>
                  </a:lnTo>
                  <a:lnTo>
                    <a:pt x="6" y="46"/>
                  </a:lnTo>
                  <a:lnTo>
                    <a:pt x="29" y="52"/>
                  </a:lnTo>
                  <a:lnTo>
                    <a:pt x="46" y="46"/>
                  </a:lnTo>
                  <a:lnTo>
                    <a:pt x="52" y="29"/>
                  </a:lnTo>
                  <a:lnTo>
                    <a:pt x="46" y="5"/>
                  </a:lnTo>
                  <a:lnTo>
                    <a:pt x="29" y="0"/>
                  </a:lnTo>
                  <a:close/>
                </a:path>
              </a:pathLst>
            </a:custGeom>
            <a:solidFill>
              <a:srgbClr val="DC0000"/>
            </a:solidFill>
            <a:ln w="9525">
              <a:noFill/>
              <a:round/>
              <a:headEnd/>
              <a:tailEnd/>
            </a:ln>
          </p:spPr>
          <p:txBody>
            <a:bodyPr/>
            <a:lstStyle/>
            <a:p>
              <a:endParaRPr lang="es-MX"/>
            </a:p>
          </p:txBody>
        </p:sp>
        <p:sp>
          <p:nvSpPr>
            <p:cNvPr id="162828" name="Freeform 12"/>
            <p:cNvSpPr>
              <a:spLocks/>
            </p:cNvSpPr>
            <p:nvPr/>
          </p:nvSpPr>
          <p:spPr bwMode="auto">
            <a:xfrm>
              <a:off x="2839" y="2334"/>
              <a:ext cx="40" cy="41"/>
            </a:xfrm>
            <a:custGeom>
              <a:avLst/>
              <a:gdLst/>
              <a:ahLst/>
              <a:cxnLst>
                <a:cxn ang="0">
                  <a:pos x="23" y="0"/>
                </a:cxn>
                <a:cxn ang="0">
                  <a:pos x="6" y="6"/>
                </a:cxn>
                <a:cxn ang="0">
                  <a:pos x="0" y="24"/>
                </a:cxn>
                <a:cxn ang="0">
                  <a:pos x="6" y="35"/>
                </a:cxn>
                <a:cxn ang="0">
                  <a:pos x="23" y="41"/>
                </a:cxn>
                <a:cxn ang="0">
                  <a:pos x="35" y="35"/>
                </a:cxn>
                <a:cxn ang="0">
                  <a:pos x="40" y="24"/>
                </a:cxn>
                <a:cxn ang="0">
                  <a:pos x="35" y="6"/>
                </a:cxn>
                <a:cxn ang="0">
                  <a:pos x="23" y="0"/>
                </a:cxn>
              </a:cxnLst>
              <a:rect l="0" t="0" r="r" b="b"/>
              <a:pathLst>
                <a:path w="40" h="41">
                  <a:moveTo>
                    <a:pt x="23" y="0"/>
                  </a:moveTo>
                  <a:lnTo>
                    <a:pt x="6" y="6"/>
                  </a:lnTo>
                  <a:lnTo>
                    <a:pt x="0" y="24"/>
                  </a:lnTo>
                  <a:lnTo>
                    <a:pt x="6" y="35"/>
                  </a:lnTo>
                  <a:lnTo>
                    <a:pt x="23" y="41"/>
                  </a:lnTo>
                  <a:lnTo>
                    <a:pt x="35" y="35"/>
                  </a:lnTo>
                  <a:lnTo>
                    <a:pt x="40" y="24"/>
                  </a:lnTo>
                  <a:lnTo>
                    <a:pt x="35" y="6"/>
                  </a:lnTo>
                  <a:lnTo>
                    <a:pt x="23" y="0"/>
                  </a:lnTo>
                  <a:close/>
                </a:path>
              </a:pathLst>
            </a:custGeom>
            <a:solidFill>
              <a:srgbClr val="E80000"/>
            </a:solidFill>
            <a:ln w="9525">
              <a:noFill/>
              <a:round/>
              <a:headEnd/>
              <a:tailEnd/>
            </a:ln>
          </p:spPr>
          <p:txBody>
            <a:bodyPr/>
            <a:lstStyle/>
            <a:p>
              <a:endParaRPr lang="es-MX"/>
            </a:p>
          </p:txBody>
        </p:sp>
        <p:sp>
          <p:nvSpPr>
            <p:cNvPr id="162829" name="Freeform 13"/>
            <p:cNvSpPr>
              <a:spLocks/>
            </p:cNvSpPr>
            <p:nvPr/>
          </p:nvSpPr>
          <p:spPr bwMode="auto">
            <a:xfrm>
              <a:off x="2845" y="2340"/>
              <a:ext cx="34" cy="29"/>
            </a:xfrm>
            <a:custGeom>
              <a:avLst/>
              <a:gdLst/>
              <a:ahLst/>
              <a:cxnLst>
                <a:cxn ang="0">
                  <a:pos x="17" y="0"/>
                </a:cxn>
                <a:cxn ang="0">
                  <a:pos x="5" y="6"/>
                </a:cxn>
                <a:cxn ang="0">
                  <a:pos x="0" y="18"/>
                </a:cxn>
                <a:cxn ang="0">
                  <a:pos x="5" y="23"/>
                </a:cxn>
                <a:cxn ang="0">
                  <a:pos x="17" y="29"/>
                </a:cxn>
                <a:cxn ang="0">
                  <a:pos x="29" y="23"/>
                </a:cxn>
                <a:cxn ang="0">
                  <a:pos x="34" y="18"/>
                </a:cxn>
                <a:cxn ang="0">
                  <a:pos x="29" y="6"/>
                </a:cxn>
                <a:cxn ang="0">
                  <a:pos x="17" y="0"/>
                </a:cxn>
              </a:cxnLst>
              <a:rect l="0" t="0" r="r" b="b"/>
              <a:pathLst>
                <a:path w="34" h="29">
                  <a:moveTo>
                    <a:pt x="17" y="0"/>
                  </a:moveTo>
                  <a:lnTo>
                    <a:pt x="5" y="6"/>
                  </a:lnTo>
                  <a:lnTo>
                    <a:pt x="0" y="18"/>
                  </a:lnTo>
                  <a:lnTo>
                    <a:pt x="5" y="23"/>
                  </a:lnTo>
                  <a:lnTo>
                    <a:pt x="17" y="29"/>
                  </a:lnTo>
                  <a:lnTo>
                    <a:pt x="29" y="23"/>
                  </a:lnTo>
                  <a:lnTo>
                    <a:pt x="34" y="18"/>
                  </a:lnTo>
                  <a:lnTo>
                    <a:pt x="29" y="6"/>
                  </a:lnTo>
                  <a:lnTo>
                    <a:pt x="17" y="0"/>
                  </a:lnTo>
                  <a:close/>
                </a:path>
              </a:pathLst>
            </a:custGeom>
            <a:solidFill>
              <a:srgbClr val="F00000"/>
            </a:solidFill>
            <a:ln w="9525">
              <a:noFill/>
              <a:round/>
              <a:headEnd/>
              <a:tailEnd/>
            </a:ln>
          </p:spPr>
          <p:txBody>
            <a:bodyPr/>
            <a:lstStyle/>
            <a:p>
              <a:endParaRPr lang="es-MX"/>
            </a:p>
          </p:txBody>
        </p:sp>
        <p:sp>
          <p:nvSpPr>
            <p:cNvPr id="162830" name="Freeform 14"/>
            <p:cNvSpPr>
              <a:spLocks/>
            </p:cNvSpPr>
            <p:nvPr/>
          </p:nvSpPr>
          <p:spPr bwMode="auto">
            <a:xfrm>
              <a:off x="2850" y="2346"/>
              <a:ext cx="24" cy="23"/>
            </a:xfrm>
            <a:custGeom>
              <a:avLst/>
              <a:gdLst/>
              <a:ahLst/>
              <a:cxnLst>
                <a:cxn ang="0">
                  <a:pos x="12" y="0"/>
                </a:cxn>
                <a:cxn ang="0">
                  <a:pos x="6" y="6"/>
                </a:cxn>
                <a:cxn ang="0">
                  <a:pos x="0" y="12"/>
                </a:cxn>
                <a:cxn ang="0">
                  <a:pos x="6" y="17"/>
                </a:cxn>
                <a:cxn ang="0">
                  <a:pos x="12" y="23"/>
                </a:cxn>
                <a:cxn ang="0">
                  <a:pos x="18" y="17"/>
                </a:cxn>
                <a:cxn ang="0">
                  <a:pos x="24" y="12"/>
                </a:cxn>
                <a:cxn ang="0">
                  <a:pos x="18" y="6"/>
                </a:cxn>
                <a:cxn ang="0">
                  <a:pos x="12" y="0"/>
                </a:cxn>
              </a:cxnLst>
              <a:rect l="0" t="0" r="r" b="b"/>
              <a:pathLst>
                <a:path w="24" h="23">
                  <a:moveTo>
                    <a:pt x="12" y="0"/>
                  </a:moveTo>
                  <a:lnTo>
                    <a:pt x="6" y="6"/>
                  </a:lnTo>
                  <a:lnTo>
                    <a:pt x="0" y="12"/>
                  </a:lnTo>
                  <a:lnTo>
                    <a:pt x="6" y="17"/>
                  </a:lnTo>
                  <a:lnTo>
                    <a:pt x="12" y="23"/>
                  </a:lnTo>
                  <a:lnTo>
                    <a:pt x="18" y="17"/>
                  </a:lnTo>
                  <a:lnTo>
                    <a:pt x="24" y="12"/>
                  </a:lnTo>
                  <a:lnTo>
                    <a:pt x="18" y="6"/>
                  </a:lnTo>
                  <a:lnTo>
                    <a:pt x="12" y="0"/>
                  </a:lnTo>
                  <a:close/>
                </a:path>
              </a:pathLst>
            </a:custGeom>
            <a:solidFill>
              <a:srgbClr val="F70000"/>
            </a:solidFill>
            <a:ln w="9525">
              <a:noFill/>
              <a:round/>
              <a:headEnd/>
              <a:tailEnd/>
            </a:ln>
          </p:spPr>
          <p:txBody>
            <a:bodyPr/>
            <a:lstStyle/>
            <a:p>
              <a:endParaRPr lang="es-MX"/>
            </a:p>
          </p:txBody>
        </p:sp>
        <p:sp>
          <p:nvSpPr>
            <p:cNvPr id="162831" name="Freeform 15"/>
            <p:cNvSpPr>
              <a:spLocks/>
            </p:cNvSpPr>
            <p:nvPr/>
          </p:nvSpPr>
          <p:spPr bwMode="auto">
            <a:xfrm>
              <a:off x="2856" y="2352"/>
              <a:ext cx="12" cy="11"/>
            </a:xfrm>
            <a:custGeom>
              <a:avLst/>
              <a:gdLst/>
              <a:ahLst/>
              <a:cxnLst>
                <a:cxn ang="0">
                  <a:pos x="6" y="0"/>
                </a:cxn>
                <a:cxn ang="0">
                  <a:pos x="0" y="0"/>
                </a:cxn>
                <a:cxn ang="0">
                  <a:pos x="0" y="6"/>
                </a:cxn>
                <a:cxn ang="0">
                  <a:pos x="0" y="11"/>
                </a:cxn>
                <a:cxn ang="0">
                  <a:pos x="6" y="11"/>
                </a:cxn>
                <a:cxn ang="0">
                  <a:pos x="12" y="11"/>
                </a:cxn>
                <a:cxn ang="0">
                  <a:pos x="12" y="6"/>
                </a:cxn>
                <a:cxn ang="0">
                  <a:pos x="12" y="0"/>
                </a:cxn>
                <a:cxn ang="0">
                  <a:pos x="6" y="0"/>
                </a:cxn>
              </a:cxnLst>
              <a:rect l="0" t="0" r="r" b="b"/>
              <a:pathLst>
                <a:path w="12" h="11">
                  <a:moveTo>
                    <a:pt x="6" y="0"/>
                  </a:moveTo>
                  <a:lnTo>
                    <a:pt x="0" y="0"/>
                  </a:lnTo>
                  <a:lnTo>
                    <a:pt x="0" y="6"/>
                  </a:lnTo>
                  <a:lnTo>
                    <a:pt x="0" y="11"/>
                  </a:lnTo>
                  <a:lnTo>
                    <a:pt x="6" y="11"/>
                  </a:lnTo>
                  <a:lnTo>
                    <a:pt x="12" y="11"/>
                  </a:lnTo>
                  <a:lnTo>
                    <a:pt x="12" y="6"/>
                  </a:lnTo>
                  <a:lnTo>
                    <a:pt x="12" y="0"/>
                  </a:lnTo>
                  <a:lnTo>
                    <a:pt x="6" y="0"/>
                  </a:lnTo>
                  <a:close/>
                </a:path>
              </a:pathLst>
            </a:custGeom>
            <a:solidFill>
              <a:srgbClr val="FB0000"/>
            </a:solidFill>
            <a:ln w="9525">
              <a:noFill/>
              <a:round/>
              <a:headEnd/>
              <a:tailEnd/>
            </a:ln>
          </p:spPr>
          <p:txBody>
            <a:bodyPr/>
            <a:lstStyle/>
            <a:p>
              <a:endParaRPr lang="es-MX"/>
            </a:p>
          </p:txBody>
        </p:sp>
      </p:grpSp>
      <p:sp>
        <p:nvSpPr>
          <p:cNvPr id="162832" name="Oval 16"/>
          <p:cNvSpPr>
            <a:spLocks noChangeArrowheads="1"/>
          </p:cNvSpPr>
          <p:nvPr/>
        </p:nvSpPr>
        <p:spPr bwMode="auto">
          <a:xfrm>
            <a:off x="3771900" y="3017838"/>
            <a:ext cx="1600200" cy="1608137"/>
          </a:xfrm>
          <a:prstGeom prst="ellipse">
            <a:avLst/>
          </a:prstGeom>
          <a:noFill/>
          <a:ln w="9525">
            <a:solidFill>
              <a:schemeClr val="accent1"/>
            </a:solidFill>
            <a:round/>
            <a:headEnd/>
            <a:tailEnd/>
          </a:ln>
          <a:effectLst/>
        </p:spPr>
        <p:txBody>
          <a:bodyPr wrap="none" anchor="ctr"/>
          <a:lstStyle/>
          <a:p>
            <a:endParaRPr lang="es-MX"/>
          </a:p>
        </p:txBody>
      </p:sp>
      <p:sp>
        <p:nvSpPr>
          <p:cNvPr id="162833" name="Oval 17"/>
          <p:cNvSpPr>
            <a:spLocks noChangeArrowheads="1"/>
          </p:cNvSpPr>
          <p:nvPr/>
        </p:nvSpPr>
        <p:spPr bwMode="auto">
          <a:xfrm>
            <a:off x="5743575" y="3040063"/>
            <a:ext cx="82550" cy="82550"/>
          </a:xfrm>
          <a:prstGeom prst="ellipse">
            <a:avLst/>
          </a:prstGeom>
          <a:solidFill>
            <a:srgbClr val="000000"/>
          </a:solidFill>
          <a:ln w="9525">
            <a:noFill/>
            <a:round/>
            <a:headEnd/>
            <a:tailEnd/>
          </a:ln>
        </p:spPr>
        <p:txBody>
          <a:bodyPr/>
          <a:lstStyle/>
          <a:p>
            <a:endParaRPr lang="es-MX"/>
          </a:p>
        </p:txBody>
      </p:sp>
      <p:sp>
        <p:nvSpPr>
          <p:cNvPr id="162834" name="Text Box 18"/>
          <p:cNvSpPr txBox="1">
            <a:spLocks noChangeArrowheads="1"/>
          </p:cNvSpPr>
          <p:nvPr/>
        </p:nvSpPr>
        <p:spPr bwMode="auto">
          <a:xfrm>
            <a:off x="4448175" y="4456113"/>
            <a:ext cx="296863" cy="327025"/>
          </a:xfrm>
          <a:prstGeom prst="rect">
            <a:avLst/>
          </a:prstGeom>
          <a:solidFill>
            <a:srgbClr val="FAFAF0"/>
          </a:solidFill>
          <a:ln w="9525">
            <a:noFill/>
            <a:miter lim="800000"/>
            <a:headEnd/>
            <a:tailEnd/>
          </a:ln>
          <a:effectLst/>
        </p:spPr>
        <p:txBody>
          <a:bodyPr wrap="none" lIns="18000" tIns="10800" rIns="18000" bIns="10800">
            <a:spAutoFit/>
          </a:bodyPr>
          <a:lstStyle/>
          <a:p>
            <a:r>
              <a:rPr lang="es-ES" sz="2000" b="1">
                <a:latin typeface="Arial" charset="0"/>
              </a:rPr>
              <a:t>E</a:t>
            </a:r>
            <a:r>
              <a:rPr lang="es-ES" sz="2000" b="1" baseline="-25000">
                <a:latin typeface="Arial" charset="0"/>
              </a:rPr>
              <a:t>1</a:t>
            </a:r>
          </a:p>
        </p:txBody>
      </p:sp>
      <p:sp>
        <p:nvSpPr>
          <p:cNvPr id="162835" name="Oval 19"/>
          <p:cNvSpPr>
            <a:spLocks noChangeArrowheads="1"/>
          </p:cNvSpPr>
          <p:nvPr/>
        </p:nvSpPr>
        <p:spPr bwMode="auto">
          <a:xfrm>
            <a:off x="3127375" y="2403475"/>
            <a:ext cx="2889250" cy="2889250"/>
          </a:xfrm>
          <a:prstGeom prst="ellipse">
            <a:avLst/>
          </a:prstGeom>
          <a:noFill/>
          <a:ln w="9525">
            <a:solidFill>
              <a:schemeClr val="accent1"/>
            </a:solidFill>
            <a:round/>
            <a:headEnd/>
            <a:tailEnd/>
          </a:ln>
          <a:effectLst/>
        </p:spPr>
        <p:txBody>
          <a:bodyPr wrap="none" anchor="ctr"/>
          <a:lstStyle/>
          <a:p>
            <a:endParaRPr lang="es-MX"/>
          </a:p>
        </p:txBody>
      </p:sp>
      <p:sp>
        <p:nvSpPr>
          <p:cNvPr id="162836" name="Text Box 20"/>
          <p:cNvSpPr txBox="1">
            <a:spLocks noChangeArrowheads="1"/>
          </p:cNvSpPr>
          <p:nvPr/>
        </p:nvSpPr>
        <p:spPr bwMode="auto">
          <a:xfrm>
            <a:off x="4448175" y="5141913"/>
            <a:ext cx="296863" cy="327025"/>
          </a:xfrm>
          <a:prstGeom prst="rect">
            <a:avLst/>
          </a:prstGeom>
          <a:solidFill>
            <a:srgbClr val="FAFAF0"/>
          </a:solidFill>
          <a:ln w="9525">
            <a:noFill/>
            <a:miter lim="800000"/>
            <a:headEnd/>
            <a:tailEnd/>
          </a:ln>
          <a:effectLst/>
        </p:spPr>
        <p:txBody>
          <a:bodyPr wrap="none" lIns="18000" tIns="10800" rIns="18000" bIns="10800">
            <a:spAutoFit/>
          </a:bodyPr>
          <a:lstStyle/>
          <a:p>
            <a:r>
              <a:rPr lang="es-ES" sz="2000" b="1" dirty="0">
                <a:latin typeface="Arial" charset="0"/>
              </a:rPr>
              <a:t>E</a:t>
            </a:r>
            <a:r>
              <a:rPr lang="es-ES" sz="2000" b="1" baseline="-25000" dirty="0">
                <a:latin typeface="Arial" charset="0"/>
              </a:rPr>
              <a:t>2</a:t>
            </a:r>
          </a:p>
        </p:txBody>
      </p:sp>
      <p:sp>
        <p:nvSpPr>
          <p:cNvPr id="162837" name="Freeform 21"/>
          <p:cNvSpPr>
            <a:spLocks/>
          </p:cNvSpPr>
          <p:nvPr/>
        </p:nvSpPr>
        <p:spPr bwMode="auto">
          <a:xfrm>
            <a:off x="5800725" y="3054350"/>
            <a:ext cx="319088" cy="336550"/>
          </a:xfrm>
          <a:custGeom>
            <a:avLst/>
            <a:gdLst/>
            <a:ahLst/>
            <a:cxnLst>
              <a:cxn ang="0">
                <a:pos x="0" y="35"/>
              </a:cxn>
              <a:cxn ang="0">
                <a:pos x="111" y="32"/>
              </a:cxn>
              <a:cxn ang="0">
                <a:pos x="87" y="230"/>
              </a:cxn>
              <a:cxn ang="0">
                <a:pos x="198" y="248"/>
              </a:cxn>
            </a:cxnLst>
            <a:rect l="0" t="0" r="r" b="b"/>
            <a:pathLst>
              <a:path w="198" h="266">
                <a:moveTo>
                  <a:pt x="0" y="35"/>
                </a:moveTo>
                <a:cubicBezTo>
                  <a:pt x="18" y="35"/>
                  <a:pt x="96" y="0"/>
                  <a:pt x="111" y="32"/>
                </a:cubicBezTo>
                <a:cubicBezTo>
                  <a:pt x="126" y="64"/>
                  <a:pt x="74" y="194"/>
                  <a:pt x="87" y="230"/>
                </a:cubicBezTo>
                <a:cubicBezTo>
                  <a:pt x="100" y="266"/>
                  <a:pt x="178" y="244"/>
                  <a:pt x="198" y="248"/>
                </a:cubicBezTo>
              </a:path>
            </a:pathLst>
          </a:custGeom>
          <a:noFill/>
          <a:ln w="15875" cap="flat" cmpd="sng">
            <a:solidFill>
              <a:schemeClr val="accent2"/>
            </a:solidFill>
            <a:prstDash val="solid"/>
            <a:round/>
            <a:headEnd type="none" w="sm" len="sm"/>
            <a:tailEnd type="stealth" w="med" len="sm"/>
          </a:ln>
          <a:effectLst/>
        </p:spPr>
        <p:txBody>
          <a:bodyPr wrap="none" anchor="ctr"/>
          <a:lstStyle/>
          <a:p>
            <a:endParaRPr lang="es-MX"/>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4" presetClass="path" presetSubtype="0" fill="hold" grpId="0" nodeType="withEffect">
                                  <p:stCondLst>
                                    <p:cond delay="0"/>
                                  </p:stCondLst>
                                  <p:childTnLst>
                                    <p:animMotion origin="layout" path="M -0.00035 4.44444E-6 L -0.00469 0.04189 C -0.00504 0.05069 -0.00886 0.05833 -0.01372 0.06111 C -0.01997 0.06597 -0.02622 0.0655 -0.03195 0.06088 L -0.06007 0.04143 " pathEditMode="relative" rAng="-1643010" ptsTypes="FffFF">
                                      <p:cBhvr>
                                        <p:cTn id="6" dur="1250" fill="hold"/>
                                        <p:tgtEl>
                                          <p:spTgt spid="162833"/>
                                        </p:tgtEl>
                                        <p:attrNameLst>
                                          <p:attrName>ppt_x</p:attrName>
                                          <p:attrName>ppt_y</p:attrName>
                                        </p:attrNameLst>
                                      </p:cBhvr>
                                      <p:rCtr x="-2200" y="4100"/>
                                    </p:animMotion>
                                  </p:childTnLst>
                                </p:cTn>
                              </p:par>
                              <p:par>
                                <p:cTn id="7" presetID="1" presetClass="entr" presetSubtype="0" fill="hold" grpId="0" nodeType="withEffect">
                                  <p:stCondLst>
                                    <p:cond delay="0"/>
                                  </p:stCondLst>
                                  <p:childTnLst>
                                    <p:set>
                                      <p:cBhvr>
                                        <p:cTn id="8" dur="1" fill="hold">
                                          <p:stCondLst>
                                            <p:cond delay="0"/>
                                          </p:stCondLst>
                                        </p:cTn>
                                        <p:tgtEl>
                                          <p:spTgt spid="162837"/>
                                        </p:tgtEl>
                                        <p:attrNameLst>
                                          <p:attrName>style.visibility</p:attrName>
                                        </p:attrNameLst>
                                      </p:cBhvr>
                                      <p:to>
                                        <p:strVal val="visible"/>
                                      </p:to>
                                    </p:set>
                                  </p:childTnLst>
                                </p:cTn>
                              </p:par>
                              <p:par>
                                <p:cTn id="9" presetID="56" presetClass="path" presetSubtype="0" fill="hold" grpId="1" nodeType="withEffect">
                                  <p:stCondLst>
                                    <p:cond delay="0"/>
                                  </p:stCondLst>
                                  <p:childTnLst>
                                    <p:animMotion origin="layout" path="M 3.88889E-6 2.59259E-6 L 0.10746 0.18889 " pathEditMode="relative" rAng="0" ptsTypes="AA">
                                      <p:cBhvr>
                                        <p:cTn id="10" dur="1250" fill="hold"/>
                                        <p:tgtEl>
                                          <p:spTgt spid="162837"/>
                                        </p:tgtEl>
                                        <p:attrNameLst>
                                          <p:attrName>ppt_x</p:attrName>
                                          <p:attrName>ppt_y</p:attrName>
                                        </p:attrNameLst>
                                      </p:cBhvr>
                                      <p:rCtr x="5400" y="9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33" grpId="0" animBg="1"/>
      <p:bldP spid="162837" grpId="0" animBg="1"/>
      <p:bldP spid="162837" grpId="1" animBg="1"/>
    </p:bldLst>
  </p:timing>
</p:sld>
</file>

<file path=ppt/theme/theme1.xml><?xml version="1.0" encoding="utf-8"?>
<a:theme xmlns:a="http://schemas.openxmlformats.org/drawingml/2006/main" name="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2540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C:\Documents and Settings\Alfredo\Datos de programa\Microsoft\Plantillas\Ingeniería3.pot</Template>
  <TotalTime>5261</TotalTime>
  <Words>1585</Words>
  <Application>Microsoft Office PowerPoint</Application>
  <PresentationFormat>Presentación en pantalla (4:3)</PresentationFormat>
  <Paragraphs>320</Paragraphs>
  <Slides>14</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14</vt:i4>
      </vt:variant>
    </vt:vector>
  </HeadingPairs>
  <TitlesOfParts>
    <vt:vector size="20" baseType="lpstr">
      <vt:lpstr>Arial</vt:lpstr>
      <vt:lpstr>Arial Black</vt:lpstr>
      <vt:lpstr>Symbol</vt:lpstr>
      <vt:lpstr>Times New Roman</vt:lpstr>
      <vt:lpstr>Ingeniería3</vt:lpstr>
      <vt:lpstr>Document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cp:lastModifiedBy>
  <cp:revision>184</cp:revision>
  <dcterms:created xsi:type="dcterms:W3CDTF">2005-07-23T04:28:49Z</dcterms:created>
  <dcterms:modified xsi:type="dcterms:W3CDTF">2019-08-26T22:59:24Z</dcterms:modified>
</cp:coreProperties>
</file>