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53" r:id="rId3"/>
    <p:sldId id="334" r:id="rId4"/>
    <p:sldId id="335" r:id="rId5"/>
    <p:sldId id="336" r:id="rId6"/>
    <p:sldId id="337" r:id="rId7"/>
    <p:sldId id="338" r:id="rId8"/>
    <p:sldId id="339" r:id="rId9"/>
    <p:sldId id="340" r:id="rId10"/>
    <p:sldId id="341" r:id="rId11"/>
    <p:sldId id="358" r:id="rId12"/>
    <p:sldId id="359" r:id="rId13"/>
    <p:sldId id="360" r:id="rId14"/>
    <p:sldId id="361" r:id="rId15"/>
    <p:sldId id="344" r:id="rId16"/>
    <p:sldId id="345" r:id="rId17"/>
    <p:sldId id="347" r:id="rId18"/>
    <p:sldId id="354" r:id="rId19"/>
    <p:sldId id="363" r:id="rId20"/>
    <p:sldId id="364" r:id="rId21"/>
    <p:sldId id="365" r:id="rId22"/>
    <p:sldId id="366" r:id="rId23"/>
    <p:sldId id="367" r:id="rId24"/>
    <p:sldId id="368" r:id="rId25"/>
    <p:sldId id="362" r:id="rId26"/>
    <p:sldId id="357" r:id="rId27"/>
  </p:sldIdLst>
  <p:sldSz cx="9144000" cy="6858000" type="screen4x3"/>
  <p:notesSz cx="6858000" cy="9144000"/>
  <p:defaultTextStyle>
    <a:defPPr>
      <a:defRPr lang="es-ES"/>
    </a:defPPr>
    <a:lvl1pPr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9pPr>
  </p:defaultTextStyle>
  <p:modifyVerifier cryptProviderType="rsaAES" cryptAlgorithmClass="hash" cryptAlgorithmType="typeAny" cryptAlgorithmSid="14" spinCount="100000" saltData="aS5oyzPLQ59wwGtspTgxOQ==" hashData="BMtJGcpLslv2ex17QEW0GoL0dIs2ifY+dVZv7bTRcTWSub2IT/G7Nk5ufBbwJWVg8eGMTG6csGkIN3G6R5k7X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a:srgbClr val="FAFAE6"/>
    <a:srgbClr val="FAFAD2"/>
    <a:srgbClr val="FF0000"/>
    <a:srgbClr val="66FF33"/>
    <a:srgbClr val="B2B2B2"/>
    <a:srgbClr val="969696"/>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44" autoAdjust="0"/>
    <p:restoredTop sz="94434" autoAdjust="0"/>
  </p:normalViewPr>
  <p:slideViewPr>
    <p:cSldViewPr showGuides="1">
      <p:cViewPr varScale="1">
        <p:scale>
          <a:sx n="71" d="100"/>
          <a:sy n="71" d="100"/>
        </p:scale>
        <p:origin x="154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effectLst/>
                <a:latin typeface="Times New Roman" pitchFamily="18" charset="0"/>
              </a:defRPr>
            </a:lvl1pPr>
          </a:lstStyle>
          <a:p>
            <a:endParaRPr lang="es-ES"/>
          </a:p>
        </p:txBody>
      </p:sp>
      <p:sp>
        <p:nvSpPr>
          <p:cNvPr id="138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effectLst/>
                <a:latin typeface="Times New Roman" pitchFamily="18" charset="0"/>
              </a:defRPr>
            </a:lvl1pPr>
          </a:lstStyle>
          <a:p>
            <a:endParaRPr lang="es-ES"/>
          </a:p>
        </p:txBody>
      </p:sp>
      <p:sp>
        <p:nvSpPr>
          <p:cNvPr id="138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8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38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effectLst/>
                <a:latin typeface="Times New Roman" pitchFamily="18" charset="0"/>
              </a:defRPr>
            </a:lvl1pPr>
          </a:lstStyle>
          <a:p>
            <a:endParaRPr lang="es-ES"/>
          </a:p>
        </p:txBody>
      </p:sp>
      <p:sp>
        <p:nvSpPr>
          <p:cNvPr id="138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effectLst/>
                <a:latin typeface="Times New Roman" pitchFamily="18" charset="0"/>
              </a:defRPr>
            </a:lvl1pPr>
          </a:lstStyle>
          <a:p>
            <a:fld id="{12D08A11-262E-45BD-9BB8-2D36169DE8D3}" type="slidenum">
              <a:rPr lang="es-ES"/>
              <a:pPr/>
              <a:t>‹Nº›</a:t>
            </a:fld>
            <a:endParaRPr lang="es-ES"/>
          </a:p>
        </p:txBody>
      </p:sp>
    </p:spTree>
    <p:extLst>
      <p:ext uri="{BB962C8B-B14F-4D97-AF65-F5344CB8AC3E}">
        <p14:creationId xmlns:p14="http://schemas.microsoft.com/office/powerpoint/2010/main" val="21332039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E6"/>
        </a:solidFill>
        <a:effectLst/>
      </p:bgPr>
    </p:bg>
    <p:spTree>
      <p:nvGrpSpPr>
        <p:cNvPr id="1" name=""/>
        <p:cNvGrpSpPr/>
        <p:nvPr/>
      </p:nvGrpSpPr>
      <p:grpSpPr>
        <a:xfrm>
          <a:off x="0" y="0"/>
          <a:ext cx="0" cy="0"/>
          <a:chOff x="0" y="0"/>
          <a:chExt cx="0" cy="0"/>
        </a:xfrm>
      </p:grpSpPr>
      <p:sp>
        <p:nvSpPr>
          <p:cNvPr id="1037" name="Rectangle 13"/>
          <p:cNvSpPr>
            <a:spLocks noChangeArrowheads="1"/>
          </p:cNvSpPr>
          <p:nvPr userDrawn="1"/>
        </p:nvSpPr>
        <p:spPr bwMode="auto">
          <a:xfrm>
            <a:off x="0" y="1066800"/>
            <a:ext cx="9144000" cy="252000"/>
          </a:xfrm>
          <a:prstGeom prst="rect">
            <a:avLst/>
          </a:prstGeom>
          <a:gradFill rotWithShape="0">
            <a:gsLst>
              <a:gs pos="0">
                <a:srgbClr val="FAFAE6"/>
              </a:gs>
              <a:gs pos="50000">
                <a:srgbClr val="003399"/>
              </a:gs>
              <a:gs pos="100000">
                <a:srgbClr val="FAFAE6"/>
              </a:gs>
            </a:gsLst>
            <a:lin ang="5400000" scaled="1"/>
          </a:gradFill>
          <a:ln w="9525">
            <a:noFill/>
            <a:miter lim="800000"/>
            <a:headEnd/>
            <a:tailEnd/>
          </a:ln>
          <a:effectLst/>
        </p:spPr>
        <p:txBody>
          <a:bodyPr anchor="ctr">
            <a:spAutoFit/>
          </a:bodyPr>
          <a:lstStyle/>
          <a:p>
            <a:endParaRPr lang="es-MX"/>
          </a:p>
        </p:txBody>
      </p:sp>
      <p:pic>
        <p:nvPicPr>
          <p:cNvPr id="1038" name="Picture 14" descr="escudo[1]"/>
          <p:cNvPicPr>
            <a:picLocks noChangeAspect="1" noChangeArrowheads="1"/>
          </p:cNvPicPr>
          <p:nvPr userDrawn="1"/>
        </p:nvPicPr>
        <p:blipFill>
          <a:blip r:embed="rId3"/>
          <a:srcRect/>
          <a:stretch>
            <a:fillRect/>
          </a:stretch>
        </p:blipFill>
        <p:spPr bwMode="auto">
          <a:xfrm>
            <a:off x="304800" y="50800"/>
            <a:ext cx="1054100" cy="1119188"/>
          </a:xfrm>
          <a:prstGeom prst="rect">
            <a:avLst/>
          </a:prstGeom>
          <a:noFill/>
        </p:spPr>
      </p:pic>
      <p:pic>
        <p:nvPicPr>
          <p:cNvPr id="1041" name="Picture 17" descr="ING2"/>
          <p:cNvPicPr>
            <a:picLocks noChangeAspect="1" noChangeArrowheads="1"/>
          </p:cNvPicPr>
          <p:nvPr userDrawn="1"/>
        </p:nvPicPr>
        <p:blipFill>
          <a:blip r:embed="rId4"/>
          <a:srcRect/>
          <a:stretch>
            <a:fillRect/>
          </a:stretch>
        </p:blipFill>
        <p:spPr bwMode="auto">
          <a:xfrm>
            <a:off x="7772400" y="36513"/>
            <a:ext cx="1076325" cy="1169987"/>
          </a:xfrm>
          <a:prstGeom prst="rect">
            <a:avLst/>
          </a:prstGeom>
          <a:noFill/>
        </p:spPr>
      </p:pic>
      <p:sp>
        <p:nvSpPr>
          <p:cNvPr id="1042" name="Rectangle 18"/>
          <p:cNvSpPr>
            <a:spLocks noChangeArrowheads="1"/>
          </p:cNvSpPr>
          <p:nvPr userDrawn="1"/>
        </p:nvSpPr>
        <p:spPr bwMode="auto">
          <a:xfrm>
            <a:off x="0" y="6633384"/>
            <a:ext cx="9144000" cy="252000"/>
          </a:xfrm>
          <a:prstGeom prst="rect">
            <a:avLst/>
          </a:prstGeom>
          <a:gradFill rotWithShape="0">
            <a:gsLst>
              <a:gs pos="0">
                <a:srgbClr val="FAFAE6"/>
              </a:gs>
              <a:gs pos="100000">
                <a:srgbClr val="003399"/>
              </a:gs>
            </a:gsLst>
            <a:lin ang="5400000" scaled="1"/>
          </a:gradFill>
          <a:ln w="9525">
            <a:noFill/>
            <a:miter lim="800000"/>
            <a:headEnd/>
            <a:tailEnd/>
          </a:ln>
          <a:effectLst/>
        </p:spPr>
        <p:txBody>
          <a:bodyPr anchor="ctr">
            <a:spAutoFit/>
          </a:bodyPr>
          <a:lstStyle/>
          <a:p>
            <a:endParaRPr lang="es-MX"/>
          </a:p>
        </p:txBody>
      </p:sp>
      <p:sp>
        <p:nvSpPr>
          <p:cNvPr id="1043" name="Text Box 19"/>
          <p:cNvSpPr txBox="1">
            <a:spLocks noChangeArrowheads="1"/>
          </p:cNvSpPr>
          <p:nvPr userDrawn="1"/>
        </p:nvSpPr>
        <p:spPr bwMode="auto">
          <a:xfrm>
            <a:off x="8509000" y="6597352"/>
            <a:ext cx="635000" cy="336550"/>
          </a:xfrm>
          <a:prstGeom prst="rect">
            <a:avLst/>
          </a:prstGeom>
          <a:noFill/>
          <a:ln w="9525">
            <a:noFill/>
            <a:miter lim="800000"/>
            <a:headEnd/>
            <a:tailEnd/>
          </a:ln>
          <a:effectLst/>
        </p:spPr>
        <p:txBody>
          <a:bodyPr wrap="none">
            <a:spAutoFit/>
            <a:flatTx/>
          </a:bodyPr>
          <a:lstStyle/>
          <a:p>
            <a:r>
              <a:rPr lang="es-ES" sz="1600" i="1" dirty="0">
                <a:solidFill>
                  <a:srgbClr val="9999FF"/>
                </a:solidFill>
                <a:effectLst>
                  <a:outerShdw blurRad="38100" dist="38100" dir="2700000" algn="tl">
                    <a:srgbClr val="000000"/>
                  </a:outerShdw>
                </a:effectLst>
                <a:latin typeface="Times New Roman" pitchFamily="18" charset="0"/>
              </a:rPr>
              <a:t>AVM</a:t>
            </a:r>
          </a:p>
        </p:txBody>
      </p:sp>
      <p:sp>
        <p:nvSpPr>
          <p:cNvPr id="1046" name="Text Box 22"/>
          <p:cNvSpPr txBox="1">
            <a:spLocks noChangeArrowheads="1"/>
          </p:cNvSpPr>
          <p:nvPr userDrawn="1"/>
        </p:nvSpPr>
        <p:spPr bwMode="auto">
          <a:xfrm>
            <a:off x="2781300" y="76200"/>
            <a:ext cx="3581400" cy="390525"/>
          </a:xfrm>
          <a:prstGeom prst="rect">
            <a:avLst/>
          </a:prstGeom>
          <a:noFill/>
          <a:ln w="9525">
            <a:noFill/>
            <a:miter lim="800000"/>
            <a:headEnd/>
            <a:tailEnd/>
          </a:ln>
          <a:effectLst/>
        </p:spPr>
        <p:txBody>
          <a:bodyPr>
            <a:spAutoFit/>
          </a:bodyPr>
          <a:lstStyle/>
          <a:p>
            <a:pPr eaLnBrk="1" hangingPunct="1">
              <a:lnSpc>
                <a:spcPct val="70000"/>
              </a:lnSpc>
            </a:pPr>
            <a:r>
              <a:rPr lang="es-ES" sz="2800" i="1">
                <a:solidFill>
                  <a:srgbClr val="000099"/>
                </a:solidFill>
                <a:effectLst/>
                <a:latin typeface="Times New Roman" pitchFamily="18" charset="0"/>
              </a:rPr>
              <a:t>U   N   A   M</a:t>
            </a:r>
          </a:p>
        </p:txBody>
      </p:sp>
      <p:sp>
        <p:nvSpPr>
          <p:cNvPr id="1047" name="Text Box 23"/>
          <p:cNvSpPr txBox="1">
            <a:spLocks noChangeArrowheads="1"/>
          </p:cNvSpPr>
          <p:nvPr userDrawn="1"/>
        </p:nvSpPr>
        <p:spPr bwMode="auto">
          <a:xfrm>
            <a:off x="2933700" y="381000"/>
            <a:ext cx="3276600" cy="241300"/>
          </a:xfrm>
          <a:prstGeom prst="rect">
            <a:avLst/>
          </a:prstGeom>
          <a:noFill/>
          <a:ln w="9525">
            <a:noFill/>
            <a:miter lim="800000"/>
            <a:headEnd/>
            <a:tailEnd/>
          </a:ln>
          <a:effectLst/>
        </p:spPr>
        <p:txBody>
          <a:bodyPr>
            <a:spAutoFit/>
          </a:bodyPr>
          <a:lstStyle/>
          <a:p>
            <a:pPr eaLnBrk="1" hangingPunct="1">
              <a:lnSpc>
                <a:spcPct val="70000"/>
              </a:lnSpc>
            </a:pPr>
            <a:r>
              <a:rPr lang="es-ES" sz="1400">
                <a:solidFill>
                  <a:srgbClr val="000099"/>
                </a:solidFill>
                <a:effectLst/>
                <a:latin typeface="Times New Roman" pitchFamily="18" charset="0"/>
              </a:rPr>
              <a:t>Facultad de Ingeniería</a:t>
            </a:r>
          </a:p>
        </p:txBody>
      </p:sp>
    </p:spTree>
  </p:cSld>
  <p:clrMap bg1="lt1" tx1="dk1" bg2="lt2" tx2="dk2" accent1="accent1" accent2="accent2" accent3="accent3" accent4="accent4" accent5="accent5" accent6="accent6" hlink="hlink" folHlink="folHlink"/>
  <p:sldLayoutIdLst>
    <p:sldLayoutId id="2147483649" r:id="rId1"/>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image" Target="../media/image20.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slideLayout" Target="../slideLayouts/slideLayout1.xml"/><Relationship Id="rId16" Type="http://schemas.openxmlformats.org/officeDocument/2006/relationships/image" Target="../media/image23.png"/><Relationship Id="rId1" Type="http://schemas.openxmlformats.org/officeDocument/2006/relationships/vmlDrawing" Target="../drawings/vmlDrawing1.vml"/><Relationship Id="rId6" Type="http://schemas.openxmlformats.org/officeDocument/2006/relationships/image" Target="../media/image15.wmf"/><Relationship Id="rId11" Type="http://schemas.openxmlformats.org/officeDocument/2006/relationships/image" Target="../media/image18.png"/><Relationship Id="rId5" Type="http://schemas.openxmlformats.org/officeDocument/2006/relationships/oleObject" Target="../embeddings/oleObject2.bin"/><Relationship Id="rId15" Type="http://schemas.openxmlformats.org/officeDocument/2006/relationships/image" Target="../media/image22.png"/><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4.bin"/><Relationship Id="rId1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1066800" y="2293012"/>
            <a:ext cx="7010400" cy="2936188"/>
          </a:xfrm>
          <a:prstGeom prst="rect">
            <a:avLst/>
          </a:prstGeom>
          <a:noFill/>
          <a:ln w="9525">
            <a:noFill/>
            <a:miter lim="800000"/>
            <a:headEnd/>
            <a:tailEnd/>
          </a:ln>
          <a:effectLst>
            <a:outerShdw dist="35921" dir="2700000" algn="ctr" rotWithShape="0">
              <a:schemeClr val="bg2"/>
            </a:outerShdw>
          </a:effectLst>
        </p:spPr>
        <p:txBody>
          <a:bodyPr>
            <a:spAutoFit/>
          </a:bodyPr>
          <a:lstStyle/>
          <a:p>
            <a:pPr eaLnBrk="1" hangingPunct="1">
              <a:lnSpc>
                <a:spcPct val="140000"/>
              </a:lnSpc>
            </a:pPr>
            <a:r>
              <a:rPr lang="es-ES" sz="4400" dirty="0">
                <a:solidFill>
                  <a:srgbClr val="000066"/>
                </a:solidFill>
                <a:effectLst/>
                <a:latin typeface="Arial" panose="020B0604020202020204" pitchFamily="34" charset="0"/>
                <a:cs typeface="Arial" panose="020B0604020202020204" pitchFamily="34" charset="0"/>
              </a:rPr>
              <a:t>EL CICLO DEL SULFATO DE COBRE PENTAHIDRATADO</a:t>
            </a:r>
          </a:p>
        </p:txBody>
      </p:sp>
      <p:sp>
        <p:nvSpPr>
          <p:cNvPr id="6" name="Text Box 72">
            <a:extLst>
              <a:ext uri="{FF2B5EF4-FFF2-40B4-BE49-F238E27FC236}">
                <a16:creationId xmlns="" xmlns:a16="http://schemas.microsoft.com/office/drawing/2014/main" id="{50D07E2A-E20F-4B7E-8162-9284EEF88ED4}"/>
              </a:ext>
            </a:extLst>
          </p:cNvPr>
          <p:cNvSpPr txBox="1">
            <a:spLocks noChangeArrowheads="1"/>
          </p:cNvSpPr>
          <p:nvPr/>
        </p:nvSpPr>
        <p:spPr bwMode="auto">
          <a:xfrm>
            <a:off x="1979712" y="620688"/>
            <a:ext cx="5184576" cy="1446550"/>
          </a:xfrm>
          <a:prstGeom prst="rect">
            <a:avLst/>
          </a:prstGeom>
          <a:noFill/>
          <a:ln w="9525">
            <a:noFill/>
            <a:miter lim="800000"/>
            <a:headEnd/>
            <a:tailEnd/>
          </a:ln>
          <a:effectLst/>
        </p:spPr>
        <p:txBody>
          <a:bodyPr wrap="square">
            <a:spAutoFit/>
          </a:bodyPr>
          <a:lstStyle/>
          <a:p>
            <a:pPr algn="ctr">
              <a:spcBef>
                <a:spcPts val="0"/>
              </a:spcBef>
            </a:pPr>
            <a:r>
              <a:rPr lang="es-ES" sz="1400" b="1" dirty="0">
                <a:solidFill>
                  <a:srgbClr val="000099"/>
                </a:solidFill>
                <a:effectLst/>
                <a:latin typeface="Arial" charset="0"/>
              </a:rPr>
              <a:t>DIVISIÓN DE CIENCIAS BÁSICAS</a:t>
            </a:r>
          </a:p>
          <a:p>
            <a:pPr algn="ctr">
              <a:spcBef>
                <a:spcPts val="0"/>
              </a:spcBef>
            </a:pPr>
            <a:r>
              <a:rPr lang="es-ES" sz="1400" b="1" dirty="0">
                <a:solidFill>
                  <a:srgbClr val="000099"/>
                </a:solidFill>
                <a:effectLst/>
                <a:latin typeface="Arial" charset="0"/>
              </a:rPr>
              <a:t>LABORATORIO DE QUÍMICA</a:t>
            </a:r>
          </a:p>
          <a:p>
            <a:pPr algn="ctr">
              <a:spcBef>
                <a:spcPct val="50000"/>
              </a:spcBef>
            </a:pPr>
            <a:endParaRPr lang="es-ES" sz="2000" b="1" dirty="0">
              <a:solidFill>
                <a:srgbClr val="000099"/>
              </a:solidFill>
              <a:effectLst/>
              <a:latin typeface="Arial" charset="0"/>
            </a:endParaRPr>
          </a:p>
          <a:p>
            <a:pPr algn="ctr">
              <a:spcBef>
                <a:spcPct val="50000"/>
              </a:spcBef>
            </a:pPr>
            <a:r>
              <a:rPr lang="es-ES" sz="2000" b="1" dirty="0">
                <a:solidFill>
                  <a:srgbClr val="000099"/>
                </a:solidFill>
                <a:effectLst/>
                <a:latin typeface="Arial" charset="0"/>
              </a:rPr>
              <a:t>Práctica: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descr="chang13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93863" y="1916113"/>
            <a:ext cx="5754687" cy="3024187"/>
          </a:xfrm>
          <a:prstGeom prst="rect">
            <a:avLst/>
          </a:prstGeom>
          <a:noFill/>
        </p:spPr>
      </p:pic>
      <p:sp>
        <p:nvSpPr>
          <p:cNvPr id="3" name="Text Box 19"/>
          <p:cNvSpPr txBox="1">
            <a:spLocks noChangeArrowheads="1"/>
          </p:cNvSpPr>
          <p:nvPr/>
        </p:nvSpPr>
        <p:spPr bwMode="auto">
          <a:xfrm>
            <a:off x="3799200" y="737300"/>
            <a:ext cx="1545615"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s-ES" sz="2100" kern="0" dirty="0">
                <a:solidFill>
                  <a:srgbClr val="000099"/>
                </a:solidFill>
                <a:effectLst/>
              </a:rPr>
              <a:t>Empaques</a:t>
            </a:r>
            <a:endParaRPr kumimoji="0" lang="es-ES" sz="2100" i="0" u="none" strike="noStrike" kern="0" cap="none" spc="0" normalizeH="0" baseline="0" noProof="0" dirty="0">
              <a:ln>
                <a:noFill/>
              </a:ln>
              <a:solidFill>
                <a:srgbClr val="000099"/>
              </a:solidFill>
              <a:effectLst/>
              <a:uLnTx/>
              <a:uFillTx/>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9"/>
          <p:cNvSpPr txBox="1">
            <a:spLocks noChangeArrowheads="1"/>
          </p:cNvSpPr>
          <p:nvPr/>
        </p:nvSpPr>
        <p:spPr bwMode="auto">
          <a:xfrm>
            <a:off x="3201279" y="737300"/>
            <a:ext cx="2741455"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s-ES" sz="2100" kern="0" dirty="0">
                <a:solidFill>
                  <a:srgbClr val="000099"/>
                </a:solidFill>
                <a:effectLst/>
              </a:rPr>
              <a:t>Cristales (ejemplos)</a:t>
            </a:r>
            <a:endParaRPr kumimoji="0" lang="es-ES" sz="2100" i="0" u="none" strike="noStrike" kern="0" cap="none" spc="0" normalizeH="0" baseline="0" noProof="0" dirty="0">
              <a:ln>
                <a:noFill/>
              </a:ln>
              <a:solidFill>
                <a:srgbClr val="000099"/>
              </a:solidFill>
              <a:effectLst/>
              <a:uLnTx/>
              <a:uFillTx/>
            </a:endParaRPr>
          </a:p>
        </p:txBody>
      </p:sp>
      <p:pic>
        <p:nvPicPr>
          <p:cNvPr id="4" name="Imagen 3" descr="http://www.viajesflosan.com/administrador/galeria_viajes/images/i898_201508171643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76" y="1772816"/>
            <a:ext cx="6048660" cy="3456384"/>
          </a:xfrm>
          <a:prstGeom prst="rect">
            <a:avLst/>
          </a:prstGeom>
          <a:noFill/>
          <a:ln>
            <a:noFill/>
          </a:ln>
        </p:spPr>
      </p:pic>
      <p:sp>
        <p:nvSpPr>
          <p:cNvPr id="2" name="CuadroTexto 1"/>
          <p:cNvSpPr txBox="1"/>
          <p:nvPr/>
        </p:nvSpPr>
        <p:spPr>
          <a:xfrm>
            <a:off x="2243484" y="5318338"/>
            <a:ext cx="4657044" cy="384721"/>
          </a:xfrm>
          <a:prstGeom prst="rect">
            <a:avLst/>
          </a:prstGeom>
          <a:noFill/>
        </p:spPr>
        <p:txBody>
          <a:bodyPr wrap="none" rtlCol="0">
            <a:spAutoFit/>
          </a:bodyPr>
          <a:lstStyle/>
          <a:p>
            <a:r>
              <a:rPr lang="es-MX" dirty="0">
                <a:solidFill>
                  <a:srgbClr val="000066"/>
                </a:solidFill>
                <a:effectLst/>
              </a:rPr>
              <a:t>Prismas basálticos de Hidalgo</a:t>
            </a:r>
          </a:p>
          <a:p>
            <a:r>
              <a:rPr lang="es-MX" sz="800" dirty="0">
                <a:effectLst/>
              </a:rPr>
              <a:t>http://www.viajesflosan.com/administrador/galeria_viajes/images/i898_20150817164302.jpg</a:t>
            </a:r>
            <a:endParaRPr lang="es-MX" sz="800" dirty="0">
              <a:solidFill>
                <a:srgbClr val="000066"/>
              </a:solidFill>
              <a:effectLst/>
            </a:endParaRPr>
          </a:p>
        </p:txBody>
      </p:sp>
    </p:spTree>
    <p:extLst>
      <p:ext uri="{BB962C8B-B14F-4D97-AF65-F5344CB8AC3E}">
        <p14:creationId xmlns:p14="http://schemas.microsoft.com/office/powerpoint/2010/main" val="2161361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9"/>
          <p:cNvSpPr txBox="1">
            <a:spLocks noChangeArrowheads="1"/>
          </p:cNvSpPr>
          <p:nvPr/>
        </p:nvSpPr>
        <p:spPr bwMode="auto">
          <a:xfrm>
            <a:off x="3201279" y="737300"/>
            <a:ext cx="2741455"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s-ES" sz="2100" kern="0" dirty="0">
                <a:solidFill>
                  <a:srgbClr val="000099"/>
                </a:solidFill>
                <a:effectLst/>
              </a:rPr>
              <a:t>Cristales (ejemplos)</a:t>
            </a:r>
            <a:endParaRPr kumimoji="0" lang="es-ES" sz="2100" i="0" u="none" strike="noStrike" kern="0" cap="none" spc="0" normalizeH="0" baseline="0" noProof="0" dirty="0">
              <a:ln>
                <a:noFill/>
              </a:ln>
              <a:solidFill>
                <a:srgbClr val="000099"/>
              </a:solidFill>
              <a:effectLst/>
              <a:uLnTx/>
              <a:uFillTx/>
            </a:endParaRPr>
          </a:p>
        </p:txBody>
      </p:sp>
      <p:sp>
        <p:nvSpPr>
          <p:cNvPr id="2" name="CuadroTexto 1"/>
          <p:cNvSpPr txBox="1"/>
          <p:nvPr/>
        </p:nvSpPr>
        <p:spPr>
          <a:xfrm>
            <a:off x="1362633" y="5318338"/>
            <a:ext cx="6418745" cy="384721"/>
          </a:xfrm>
          <a:prstGeom prst="rect">
            <a:avLst/>
          </a:prstGeom>
          <a:noFill/>
        </p:spPr>
        <p:txBody>
          <a:bodyPr wrap="none" rtlCol="0">
            <a:spAutoFit/>
          </a:bodyPr>
          <a:lstStyle/>
          <a:p>
            <a:r>
              <a:rPr lang="es-MX" dirty="0">
                <a:solidFill>
                  <a:srgbClr val="000066"/>
                </a:solidFill>
                <a:effectLst/>
              </a:rPr>
              <a:t>Cristales de cloruro de sodio (sal común)</a:t>
            </a:r>
          </a:p>
          <a:p>
            <a:r>
              <a:rPr lang="es-MX" sz="800" dirty="0">
                <a:effectLst/>
              </a:rPr>
              <a:t>https://sites.google.com/site/smmfisicayquimica/_/rsrc/1292883493099/laboratorio/CristalesDeSal.jpg?height=179&amp;width=320</a:t>
            </a:r>
            <a:endParaRPr lang="es-MX" sz="800" dirty="0">
              <a:solidFill>
                <a:srgbClr val="000066"/>
              </a:solidFill>
              <a:effectLst/>
            </a:endParaRPr>
          </a:p>
        </p:txBody>
      </p:sp>
      <p:pic>
        <p:nvPicPr>
          <p:cNvPr id="5" name="Imagen 4" descr="https://sites.google.com/site/smmfisicayquimica/_/rsrc/1292883493099/laboratorio/CristalesDeSal.jpg?height=179&amp;width=3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4300" y="1772816"/>
            <a:ext cx="5955411" cy="3341751"/>
          </a:xfrm>
          <a:prstGeom prst="rect">
            <a:avLst/>
          </a:prstGeom>
          <a:noFill/>
          <a:ln>
            <a:noFill/>
          </a:ln>
        </p:spPr>
      </p:pic>
    </p:spTree>
    <p:extLst>
      <p:ext uri="{BB962C8B-B14F-4D97-AF65-F5344CB8AC3E}">
        <p14:creationId xmlns:p14="http://schemas.microsoft.com/office/powerpoint/2010/main" val="104038418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9"/>
          <p:cNvSpPr txBox="1">
            <a:spLocks noChangeArrowheads="1"/>
          </p:cNvSpPr>
          <p:nvPr/>
        </p:nvSpPr>
        <p:spPr bwMode="auto">
          <a:xfrm>
            <a:off x="3201279" y="737300"/>
            <a:ext cx="2741455"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s-ES" sz="2100" kern="0" dirty="0">
                <a:solidFill>
                  <a:srgbClr val="000099"/>
                </a:solidFill>
                <a:effectLst/>
              </a:rPr>
              <a:t>Cristales (ejemplos)</a:t>
            </a:r>
            <a:endParaRPr kumimoji="0" lang="es-ES" sz="2100" i="0" u="none" strike="noStrike" kern="0" cap="none" spc="0" normalizeH="0" baseline="0" noProof="0" dirty="0">
              <a:ln>
                <a:noFill/>
              </a:ln>
              <a:solidFill>
                <a:srgbClr val="000099"/>
              </a:solidFill>
              <a:effectLst/>
              <a:uLnTx/>
              <a:uFillTx/>
            </a:endParaRPr>
          </a:p>
        </p:txBody>
      </p:sp>
      <p:sp>
        <p:nvSpPr>
          <p:cNvPr id="2" name="CuadroTexto 1"/>
          <p:cNvSpPr txBox="1"/>
          <p:nvPr/>
        </p:nvSpPr>
        <p:spPr>
          <a:xfrm>
            <a:off x="2549657" y="5318338"/>
            <a:ext cx="4044697" cy="384721"/>
          </a:xfrm>
          <a:prstGeom prst="rect">
            <a:avLst/>
          </a:prstGeom>
          <a:noFill/>
        </p:spPr>
        <p:txBody>
          <a:bodyPr wrap="none" rtlCol="0">
            <a:spAutoFit/>
          </a:bodyPr>
          <a:lstStyle/>
          <a:p>
            <a:r>
              <a:rPr lang="es-MX" dirty="0">
                <a:solidFill>
                  <a:srgbClr val="000066"/>
                </a:solidFill>
                <a:effectLst/>
              </a:rPr>
              <a:t>Cristales gigantes de </a:t>
            </a:r>
            <a:r>
              <a:rPr lang="es-MX" dirty="0" err="1">
                <a:solidFill>
                  <a:srgbClr val="000066"/>
                </a:solidFill>
                <a:effectLst/>
              </a:rPr>
              <a:t>Naica</a:t>
            </a:r>
            <a:r>
              <a:rPr lang="es-MX" dirty="0">
                <a:solidFill>
                  <a:srgbClr val="000066"/>
                </a:solidFill>
                <a:effectLst/>
              </a:rPr>
              <a:t>, Chihuahua</a:t>
            </a:r>
          </a:p>
          <a:p>
            <a:r>
              <a:rPr lang="es-MX" sz="800" dirty="0">
                <a:effectLst/>
              </a:rPr>
              <a:t>http://marcianosmx.com/wp-content/uploads/2011/09/Cuevas_de_Naica_1.jpg</a:t>
            </a:r>
            <a:endParaRPr lang="es-MX" sz="800" dirty="0">
              <a:solidFill>
                <a:srgbClr val="000066"/>
              </a:solidFill>
              <a:effectLst/>
            </a:endParaRPr>
          </a:p>
        </p:txBody>
      </p:sp>
      <p:pic>
        <p:nvPicPr>
          <p:cNvPr id="7" name="Imagen 6" descr="http://marcianosmx.com/wp-content/uploads/2011/09/Cuevas_de_Naica_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9595" y="1700808"/>
            <a:ext cx="5544820" cy="3467862"/>
          </a:xfrm>
          <a:prstGeom prst="rect">
            <a:avLst/>
          </a:prstGeom>
          <a:noFill/>
          <a:ln>
            <a:noFill/>
          </a:ln>
        </p:spPr>
      </p:pic>
    </p:spTree>
    <p:extLst>
      <p:ext uri="{BB962C8B-B14F-4D97-AF65-F5344CB8AC3E}">
        <p14:creationId xmlns:p14="http://schemas.microsoft.com/office/powerpoint/2010/main" val="14373122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9"/>
          <p:cNvSpPr txBox="1">
            <a:spLocks noChangeArrowheads="1"/>
          </p:cNvSpPr>
          <p:nvPr/>
        </p:nvSpPr>
        <p:spPr bwMode="auto">
          <a:xfrm>
            <a:off x="3201279" y="737300"/>
            <a:ext cx="2741455"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s-ES" sz="2100" kern="0" dirty="0">
                <a:solidFill>
                  <a:srgbClr val="000099"/>
                </a:solidFill>
                <a:effectLst/>
              </a:rPr>
              <a:t>Cristales (ejemplos)</a:t>
            </a:r>
            <a:endParaRPr kumimoji="0" lang="es-ES" sz="2100" i="0" u="none" strike="noStrike" kern="0" cap="none" spc="0" normalizeH="0" baseline="0" noProof="0" dirty="0">
              <a:ln>
                <a:noFill/>
              </a:ln>
              <a:solidFill>
                <a:srgbClr val="000099"/>
              </a:solidFill>
              <a:effectLst/>
              <a:uLnTx/>
              <a:uFillTx/>
            </a:endParaRPr>
          </a:p>
        </p:txBody>
      </p:sp>
      <p:sp>
        <p:nvSpPr>
          <p:cNvPr id="2" name="CuadroTexto 1"/>
          <p:cNvSpPr txBox="1"/>
          <p:nvPr/>
        </p:nvSpPr>
        <p:spPr>
          <a:xfrm>
            <a:off x="1904447" y="5013176"/>
            <a:ext cx="5335115" cy="384721"/>
          </a:xfrm>
          <a:prstGeom prst="rect">
            <a:avLst/>
          </a:prstGeom>
          <a:noFill/>
        </p:spPr>
        <p:txBody>
          <a:bodyPr wrap="none" rtlCol="0">
            <a:spAutoFit/>
          </a:bodyPr>
          <a:lstStyle/>
          <a:p>
            <a:r>
              <a:rPr lang="es-MX" dirty="0">
                <a:solidFill>
                  <a:srgbClr val="000066"/>
                </a:solidFill>
                <a:effectLst/>
              </a:rPr>
              <a:t>Cristales de sacarosa (azúcar)</a:t>
            </a:r>
          </a:p>
          <a:p>
            <a:r>
              <a:rPr lang="es-MX" sz="800" dirty="0">
                <a:effectLst/>
              </a:rPr>
              <a:t>http://1.bp.blogspot.com/-FdFa4owyxBM/Tocx9o5JlbI/AAAAAAAACLk/IbnqLn9F89Q/s1600/cristales.PNG</a:t>
            </a:r>
            <a:endParaRPr lang="es-MX" sz="800" dirty="0">
              <a:solidFill>
                <a:srgbClr val="000066"/>
              </a:solidFill>
              <a:effectLst/>
            </a:endParaRPr>
          </a:p>
        </p:txBody>
      </p:sp>
      <p:pic>
        <p:nvPicPr>
          <p:cNvPr id="5" name="Imagen 4" descr="http://1.bp.blogspot.com/-FdFa4owyxBM/Tocx9o5JlbI/AAAAAAAACLk/IbnqLn9F89Q/s1600/cristale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6715" y="1844824"/>
            <a:ext cx="4390579" cy="2941600"/>
          </a:xfrm>
          <a:prstGeom prst="rect">
            <a:avLst/>
          </a:prstGeom>
          <a:noFill/>
          <a:ln>
            <a:noFill/>
          </a:ln>
        </p:spPr>
      </p:pic>
    </p:spTree>
    <p:extLst>
      <p:ext uri="{BB962C8B-B14F-4D97-AF65-F5344CB8AC3E}">
        <p14:creationId xmlns:p14="http://schemas.microsoft.com/office/powerpoint/2010/main" val="168296391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ChangeArrowheads="1"/>
          </p:cNvSpPr>
          <p:nvPr/>
        </p:nvSpPr>
        <p:spPr bwMode="auto">
          <a:xfrm>
            <a:off x="754209" y="1484784"/>
            <a:ext cx="7635600" cy="1323439"/>
          </a:xfrm>
          <a:prstGeom prst="rect">
            <a:avLst/>
          </a:prstGeom>
          <a:noFill/>
          <a:ln w="9525">
            <a:noFill/>
            <a:miter lim="800000"/>
            <a:headEnd/>
            <a:tailEnd/>
          </a:ln>
          <a:effectLst/>
        </p:spPr>
        <p:txBody>
          <a:bodyPr>
            <a:spAutoFit/>
          </a:bodyPr>
          <a:lstStyle/>
          <a:p>
            <a:pPr algn="just" eaLnBrk="1" hangingPunct="1"/>
            <a:r>
              <a:rPr lang="es-ES" sz="1600" b="0" dirty="0">
                <a:solidFill>
                  <a:srgbClr val="000066"/>
                </a:solidFill>
                <a:effectLst/>
              </a:rPr>
              <a:t>Conociendo la estructura en la que cristalizan los átomos de un elemento y su densidad, se pueden determinar los radios atómicos, por ejemplo:</a:t>
            </a:r>
          </a:p>
          <a:p>
            <a:pPr algn="just" eaLnBrk="1" hangingPunct="1"/>
            <a:endParaRPr lang="es-ES" sz="1600" b="0" dirty="0">
              <a:solidFill>
                <a:srgbClr val="000066"/>
              </a:solidFill>
              <a:effectLst/>
            </a:endParaRPr>
          </a:p>
          <a:p>
            <a:pPr algn="just" eaLnBrk="1" hangingPunct="1"/>
            <a:r>
              <a:rPr lang="es-ES" sz="1600" b="0" dirty="0">
                <a:solidFill>
                  <a:srgbClr val="000066"/>
                </a:solidFill>
                <a:effectLst/>
              </a:rPr>
              <a:t>El oro cristaliza en un estructura cúbica compacta (un cubo centrado en las caras) y tiene una densidad de 19.3 [</a:t>
            </a:r>
            <a:r>
              <a:rPr lang="es-ES" sz="1600" b="0" dirty="0" err="1">
                <a:solidFill>
                  <a:srgbClr val="000066"/>
                </a:solidFill>
                <a:effectLst/>
              </a:rPr>
              <a:t>g·cm</a:t>
            </a:r>
            <a:r>
              <a:rPr lang="es-ES" sz="1600" b="0" baseline="30000" dirty="0">
                <a:solidFill>
                  <a:srgbClr val="000066"/>
                </a:solidFill>
                <a:effectLst/>
                <a:cs typeface="Arial" charset="0"/>
              </a:rPr>
              <a:t>–</a:t>
            </a:r>
            <a:r>
              <a:rPr lang="es-ES" sz="1600" b="0" baseline="30000" dirty="0">
                <a:solidFill>
                  <a:srgbClr val="000066"/>
                </a:solidFill>
                <a:effectLst/>
              </a:rPr>
              <a:t>3</a:t>
            </a:r>
            <a:r>
              <a:rPr lang="es-ES" sz="1600" b="0" dirty="0">
                <a:solidFill>
                  <a:srgbClr val="000066"/>
                </a:solidFill>
                <a:effectLst/>
              </a:rPr>
              <a:t>]. Calcule el radio atómico del oro.</a:t>
            </a:r>
          </a:p>
        </p:txBody>
      </p:sp>
      <p:sp>
        <p:nvSpPr>
          <p:cNvPr id="4" name="Text Box 19"/>
          <p:cNvSpPr txBox="1">
            <a:spLocks noChangeArrowheads="1"/>
          </p:cNvSpPr>
          <p:nvPr/>
        </p:nvSpPr>
        <p:spPr bwMode="auto">
          <a:xfrm>
            <a:off x="3798400" y="737300"/>
            <a:ext cx="1547218"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s-ES" sz="2100" kern="0" dirty="0">
                <a:solidFill>
                  <a:srgbClr val="000099"/>
                </a:solidFill>
                <a:effectLst/>
              </a:rPr>
              <a:t>Aplicación</a:t>
            </a:r>
            <a:endParaRPr kumimoji="0" lang="es-ES" sz="2100" i="0" u="none" strike="noStrike" kern="0" cap="none" spc="0" normalizeH="0" baseline="0" noProof="0" dirty="0">
              <a:ln>
                <a:noFill/>
              </a:ln>
              <a:solidFill>
                <a:srgbClr val="000099"/>
              </a:solidFill>
              <a:effectLst/>
              <a:uLnTx/>
              <a:uFillTx/>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62147">
                                            <p:txEl>
                                              <p:pRg st="0" end="0"/>
                                            </p:txEl>
                                          </p:spTgt>
                                        </p:tgtEl>
                                        <p:attrNameLst>
                                          <p:attrName>style.visibility</p:attrName>
                                        </p:attrNameLst>
                                      </p:cBhvr>
                                      <p:to>
                                        <p:strVal val="visible"/>
                                      </p:to>
                                    </p:set>
                                    <p:animEffect transition="in" filter="strips(downRight)">
                                      <p:cBhvr>
                                        <p:cTn id="7" dur="500"/>
                                        <p:tgtEl>
                                          <p:spTgt spid="262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62147">
                                            <p:txEl>
                                              <p:pRg st="2" end="2"/>
                                            </p:txEl>
                                          </p:spTgt>
                                        </p:tgtEl>
                                        <p:attrNameLst>
                                          <p:attrName>style.visibility</p:attrName>
                                        </p:attrNameLst>
                                      </p:cBhvr>
                                      <p:to>
                                        <p:strVal val="visible"/>
                                      </p:to>
                                    </p:set>
                                    <p:animEffect transition="in" filter="strips(downRight)">
                                      <p:cBhvr>
                                        <p:cTn id="12" dur="500"/>
                                        <p:tgtEl>
                                          <p:spTgt spid="262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3172" name="Object 4"/>
          <p:cNvGraphicFramePr>
            <a:graphicFrameLocks noChangeAspect="1"/>
          </p:cNvGraphicFramePr>
          <p:nvPr>
            <p:extLst>
              <p:ext uri="{D42A27DB-BD31-4B8C-83A1-F6EECF244321}">
                <p14:modId xmlns:p14="http://schemas.microsoft.com/office/powerpoint/2010/main" val="726712705"/>
              </p:ext>
            </p:extLst>
          </p:nvPr>
        </p:nvGraphicFramePr>
        <p:xfrm>
          <a:off x="1470720" y="3501008"/>
          <a:ext cx="6557664" cy="566826"/>
        </p:xfrm>
        <a:graphic>
          <a:graphicData uri="http://schemas.openxmlformats.org/presentationml/2006/ole">
            <mc:AlternateContent xmlns:mc="http://schemas.openxmlformats.org/markup-compatibility/2006">
              <mc:Choice xmlns:v="urn:schemas-microsoft-com:vml" Requires="v">
                <p:oleObj spid="_x0000_s263394" name="Ecuación" r:id="rId3" imgW="4851360" imgH="419040" progId="Equation.3">
                  <p:embed/>
                </p:oleObj>
              </mc:Choice>
              <mc:Fallback>
                <p:oleObj name="Ecuación" r:id="rId3" imgW="4851360" imgH="4190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720" y="3501008"/>
                        <a:ext cx="6557664" cy="566826"/>
                      </a:xfrm>
                      <a:prstGeom prst="rect">
                        <a:avLst/>
                      </a:prstGeom>
                      <a:noFill/>
                    </p:spPr>
                  </p:pic>
                </p:oleObj>
              </mc:Fallback>
            </mc:AlternateContent>
          </a:graphicData>
        </a:graphic>
      </p:graphicFrame>
      <p:graphicFrame>
        <p:nvGraphicFramePr>
          <p:cNvPr id="263173" name="Object 5"/>
          <p:cNvGraphicFramePr>
            <a:graphicFrameLocks noChangeAspect="1"/>
          </p:cNvGraphicFramePr>
          <p:nvPr>
            <p:extLst>
              <p:ext uri="{D42A27DB-BD31-4B8C-83A1-F6EECF244321}">
                <p14:modId xmlns:p14="http://schemas.microsoft.com/office/powerpoint/2010/main" val="1339064128"/>
              </p:ext>
            </p:extLst>
          </p:nvPr>
        </p:nvGraphicFramePr>
        <p:xfrm>
          <a:off x="1622897" y="4323575"/>
          <a:ext cx="6253311" cy="601044"/>
        </p:xfrm>
        <a:graphic>
          <a:graphicData uri="http://schemas.openxmlformats.org/presentationml/2006/ole">
            <mc:AlternateContent xmlns:mc="http://schemas.openxmlformats.org/markup-compatibility/2006">
              <mc:Choice xmlns:v="urn:schemas-microsoft-com:vml" Requires="v">
                <p:oleObj spid="_x0000_s263395" name="Ecuación" r:id="rId5" imgW="4622760" imgH="444240" progId="Equation.3">
                  <p:embed/>
                </p:oleObj>
              </mc:Choice>
              <mc:Fallback>
                <p:oleObj name="Ecuación" r:id="rId5" imgW="4622760" imgH="44424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2897" y="4323575"/>
                        <a:ext cx="6253311" cy="601044"/>
                      </a:xfrm>
                      <a:prstGeom prst="rect">
                        <a:avLst/>
                      </a:prstGeom>
                      <a:noFill/>
                    </p:spPr>
                  </p:pic>
                </p:oleObj>
              </mc:Fallback>
            </mc:AlternateContent>
          </a:graphicData>
        </a:graphic>
      </p:graphicFrame>
      <p:graphicFrame>
        <p:nvGraphicFramePr>
          <p:cNvPr id="263174" name="Object 6"/>
          <p:cNvGraphicFramePr>
            <a:graphicFrameLocks noChangeAspect="1"/>
          </p:cNvGraphicFramePr>
          <p:nvPr>
            <p:extLst>
              <p:ext uri="{D42A27DB-BD31-4B8C-83A1-F6EECF244321}">
                <p14:modId xmlns:p14="http://schemas.microsoft.com/office/powerpoint/2010/main" val="3812181104"/>
              </p:ext>
            </p:extLst>
          </p:nvPr>
        </p:nvGraphicFramePr>
        <p:xfrm>
          <a:off x="3217466" y="5180360"/>
          <a:ext cx="3064172" cy="319154"/>
        </p:xfrm>
        <a:graphic>
          <a:graphicData uri="http://schemas.openxmlformats.org/presentationml/2006/ole">
            <mc:AlternateContent xmlns:mc="http://schemas.openxmlformats.org/markup-compatibility/2006">
              <mc:Choice xmlns:v="urn:schemas-microsoft-com:vml" Requires="v">
                <p:oleObj spid="_x0000_s263396" name="Ecuación" r:id="rId7" imgW="2323800" imgH="241200" progId="Equation.3">
                  <p:embed/>
                </p:oleObj>
              </mc:Choice>
              <mc:Fallback>
                <p:oleObj name="Ecuación" r:id="rId7" imgW="2323800" imgH="2412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7466" y="5180360"/>
                        <a:ext cx="3064172" cy="319154"/>
                      </a:xfrm>
                      <a:prstGeom prst="rect">
                        <a:avLst/>
                      </a:prstGeom>
                      <a:noFill/>
                    </p:spPr>
                  </p:pic>
                </p:oleObj>
              </mc:Fallback>
            </mc:AlternateContent>
          </a:graphicData>
        </a:graphic>
      </p:graphicFrame>
      <p:graphicFrame>
        <p:nvGraphicFramePr>
          <p:cNvPr id="263177" name="Object 9"/>
          <p:cNvGraphicFramePr>
            <a:graphicFrameLocks noChangeAspect="1"/>
          </p:cNvGraphicFramePr>
          <p:nvPr>
            <p:extLst>
              <p:ext uri="{D42A27DB-BD31-4B8C-83A1-F6EECF244321}">
                <p14:modId xmlns:p14="http://schemas.microsoft.com/office/powerpoint/2010/main" val="564880592"/>
              </p:ext>
            </p:extLst>
          </p:nvPr>
        </p:nvGraphicFramePr>
        <p:xfrm>
          <a:off x="2968167" y="5755255"/>
          <a:ext cx="3562771" cy="482057"/>
        </p:xfrm>
        <a:graphic>
          <a:graphicData uri="http://schemas.openxmlformats.org/presentationml/2006/ole">
            <mc:AlternateContent xmlns:mc="http://schemas.openxmlformats.org/markup-compatibility/2006">
              <mc:Choice xmlns:v="urn:schemas-microsoft-com:vml" Requires="v">
                <p:oleObj spid="_x0000_s263397" name="Ecuación" r:id="rId9" imgW="2730240" imgH="368280" progId="Equation.3">
                  <p:embed/>
                </p:oleObj>
              </mc:Choice>
              <mc:Fallback>
                <p:oleObj name="Ecuación" r:id="rId9" imgW="2730240" imgH="36828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68167" y="5755255"/>
                        <a:ext cx="3562771" cy="482057"/>
                      </a:xfrm>
                      <a:prstGeom prst="rect">
                        <a:avLst/>
                      </a:prstGeom>
                      <a:noFill/>
                    </p:spPr>
                  </p:pic>
                </p:oleObj>
              </mc:Fallback>
            </mc:AlternateContent>
          </a:graphicData>
        </a:graphic>
      </p:graphicFrame>
      <p:pic>
        <p:nvPicPr>
          <p:cNvPr id="2" name="Imagen 1"/>
          <p:cNvPicPr>
            <a:picLocks noChangeAspect="1"/>
          </p:cNvPicPr>
          <p:nvPr/>
        </p:nvPicPr>
        <p:blipFill>
          <a:blip r:embed="rId11">
            <a:clrChange>
              <a:clrFrom>
                <a:srgbClr val="FFFFFF"/>
              </a:clrFrom>
              <a:clrTo>
                <a:srgbClr val="FFFFFF">
                  <a:alpha val="0"/>
                </a:srgbClr>
              </a:clrTo>
            </a:clrChange>
          </a:blip>
          <a:stretch>
            <a:fillRect/>
          </a:stretch>
        </p:blipFill>
        <p:spPr>
          <a:xfrm>
            <a:off x="827584" y="1433107"/>
            <a:ext cx="1657350" cy="1733550"/>
          </a:xfrm>
          <a:prstGeom prst="rect">
            <a:avLst/>
          </a:prstGeom>
        </p:spPr>
      </p:pic>
      <p:pic>
        <p:nvPicPr>
          <p:cNvPr id="3" name="Imagen 2"/>
          <p:cNvPicPr>
            <a:picLocks noChangeAspect="1"/>
          </p:cNvPicPr>
          <p:nvPr/>
        </p:nvPicPr>
        <p:blipFill>
          <a:blip r:embed="rId12">
            <a:clrChange>
              <a:clrFrom>
                <a:srgbClr val="FFFFFF"/>
              </a:clrFrom>
              <a:clrTo>
                <a:srgbClr val="FFFFFF">
                  <a:alpha val="0"/>
                </a:srgbClr>
              </a:clrTo>
            </a:clrChange>
          </a:blip>
          <a:stretch>
            <a:fillRect/>
          </a:stretch>
        </p:blipFill>
        <p:spPr>
          <a:xfrm>
            <a:off x="2987824" y="1547407"/>
            <a:ext cx="1514475" cy="1504950"/>
          </a:xfrm>
          <a:prstGeom prst="rect">
            <a:avLst/>
          </a:prstGeom>
        </p:spPr>
      </p:pic>
      <p:pic>
        <p:nvPicPr>
          <p:cNvPr id="4" name="Imagen 3"/>
          <p:cNvPicPr>
            <a:picLocks noChangeAspect="1"/>
          </p:cNvPicPr>
          <p:nvPr/>
        </p:nvPicPr>
        <p:blipFill>
          <a:blip r:embed="rId13">
            <a:clrChange>
              <a:clrFrom>
                <a:srgbClr val="FFFFFF"/>
              </a:clrFrom>
              <a:clrTo>
                <a:srgbClr val="FFFFFF">
                  <a:alpha val="0"/>
                </a:srgbClr>
              </a:clrTo>
            </a:clrChange>
          </a:blip>
          <a:stretch>
            <a:fillRect/>
          </a:stretch>
        </p:blipFill>
        <p:spPr>
          <a:xfrm>
            <a:off x="5076056" y="1430453"/>
            <a:ext cx="1698307" cy="1698307"/>
          </a:xfrm>
          <a:prstGeom prst="rect">
            <a:avLst/>
          </a:prstGeom>
        </p:spPr>
      </p:pic>
      <p:pic>
        <p:nvPicPr>
          <p:cNvPr id="8" name="Imagen 7"/>
          <p:cNvPicPr>
            <a:picLocks noChangeAspect="1"/>
          </p:cNvPicPr>
          <p:nvPr/>
        </p:nvPicPr>
        <p:blipFill>
          <a:blip r:embed="rId14">
            <a:clrChange>
              <a:clrFrom>
                <a:srgbClr val="FFFFFF"/>
              </a:clrFrom>
              <a:clrTo>
                <a:srgbClr val="FFFFFF">
                  <a:alpha val="0"/>
                </a:srgbClr>
              </a:clrTo>
            </a:clrChange>
          </a:blip>
          <a:stretch>
            <a:fillRect/>
          </a:stretch>
        </p:blipFill>
        <p:spPr>
          <a:xfrm>
            <a:off x="7286215" y="1567757"/>
            <a:ext cx="786658" cy="325427"/>
          </a:xfrm>
          <a:prstGeom prst="rect">
            <a:avLst/>
          </a:prstGeom>
        </p:spPr>
      </p:pic>
      <p:pic>
        <p:nvPicPr>
          <p:cNvPr id="10" name="Imagen 9"/>
          <p:cNvPicPr>
            <a:picLocks noChangeAspect="1"/>
          </p:cNvPicPr>
          <p:nvPr/>
        </p:nvPicPr>
        <p:blipFill>
          <a:blip r:embed="rId15">
            <a:clrChange>
              <a:clrFrom>
                <a:srgbClr val="FFFFFF"/>
              </a:clrFrom>
              <a:clrTo>
                <a:srgbClr val="FFFFFF">
                  <a:alpha val="0"/>
                </a:srgbClr>
              </a:clrTo>
            </a:clrChange>
          </a:blip>
          <a:stretch>
            <a:fillRect/>
          </a:stretch>
        </p:blipFill>
        <p:spPr>
          <a:xfrm>
            <a:off x="7286215" y="1999341"/>
            <a:ext cx="1179986" cy="312116"/>
          </a:xfrm>
          <a:prstGeom prst="rect">
            <a:avLst/>
          </a:prstGeom>
        </p:spPr>
      </p:pic>
      <p:pic>
        <p:nvPicPr>
          <p:cNvPr id="12" name="Imagen 11"/>
          <p:cNvPicPr>
            <a:picLocks noChangeAspect="1"/>
          </p:cNvPicPr>
          <p:nvPr/>
        </p:nvPicPr>
        <p:blipFill>
          <a:blip r:embed="rId16">
            <a:clrChange>
              <a:clrFrom>
                <a:srgbClr val="FFFFFF"/>
              </a:clrFrom>
              <a:clrTo>
                <a:srgbClr val="FFFFFF">
                  <a:alpha val="0"/>
                </a:srgbClr>
              </a:clrTo>
            </a:clrChange>
          </a:blip>
          <a:stretch>
            <a:fillRect/>
          </a:stretch>
        </p:blipFill>
        <p:spPr>
          <a:xfrm>
            <a:off x="7286215" y="2421575"/>
            <a:ext cx="1085046" cy="298309"/>
          </a:xfrm>
          <a:prstGeom prst="rect">
            <a:avLst/>
          </a:prstGeom>
        </p:spPr>
      </p:pic>
      <p:pic>
        <p:nvPicPr>
          <p:cNvPr id="14" name="Imagen 13"/>
          <p:cNvPicPr>
            <a:picLocks noChangeAspect="1"/>
          </p:cNvPicPr>
          <p:nvPr/>
        </p:nvPicPr>
        <p:blipFill>
          <a:blip r:embed="rId17">
            <a:clrChange>
              <a:clrFrom>
                <a:srgbClr val="FFFFFF"/>
              </a:clrFrom>
              <a:clrTo>
                <a:srgbClr val="FFFFFF">
                  <a:alpha val="0"/>
                </a:srgbClr>
              </a:clrTo>
            </a:clrChange>
          </a:blip>
          <a:stretch>
            <a:fillRect/>
          </a:stretch>
        </p:blipFill>
        <p:spPr>
          <a:xfrm>
            <a:off x="7286215" y="2800888"/>
            <a:ext cx="759531" cy="271118"/>
          </a:xfrm>
          <a:prstGeom prst="rect">
            <a:avLst/>
          </a:prstGeom>
        </p:spPr>
      </p:pic>
      <p:sp>
        <p:nvSpPr>
          <p:cNvPr id="23" name="Text Box 19"/>
          <p:cNvSpPr txBox="1">
            <a:spLocks noChangeArrowheads="1"/>
          </p:cNvSpPr>
          <p:nvPr/>
        </p:nvSpPr>
        <p:spPr bwMode="auto">
          <a:xfrm>
            <a:off x="3798400" y="737300"/>
            <a:ext cx="1547218"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s-ES" sz="2100" kern="0" dirty="0">
                <a:solidFill>
                  <a:srgbClr val="000099"/>
                </a:solidFill>
                <a:effectLst/>
              </a:rPr>
              <a:t>Aplicación</a:t>
            </a:r>
            <a:endParaRPr kumimoji="0" lang="es-ES" sz="2100" i="0" u="none" strike="noStrike" kern="0" cap="none" spc="0" normalizeH="0" baseline="0" noProof="0" dirty="0">
              <a:ln>
                <a:noFill/>
              </a:ln>
              <a:solidFill>
                <a:srgbClr val="000099"/>
              </a:solidFill>
              <a:effectLst/>
              <a:uLnTx/>
              <a:uFillTx/>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63172"/>
                                        </p:tgtEl>
                                        <p:attrNameLst>
                                          <p:attrName>style.visibility</p:attrName>
                                        </p:attrNameLst>
                                      </p:cBhvr>
                                      <p:to>
                                        <p:strVal val="visible"/>
                                      </p:to>
                                    </p:set>
                                    <p:animEffect transition="in" filter="dissolve">
                                      <p:cBhvr>
                                        <p:cTn id="40" dur="500"/>
                                        <p:tgtEl>
                                          <p:spTgt spid="263172"/>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263173"/>
                                        </p:tgtEl>
                                        <p:attrNameLst>
                                          <p:attrName>style.visibility</p:attrName>
                                        </p:attrNameLst>
                                      </p:cBhvr>
                                      <p:to>
                                        <p:strVal val="visible"/>
                                      </p:to>
                                    </p:set>
                                    <p:animEffect transition="in" filter="dissolve">
                                      <p:cBhvr>
                                        <p:cTn id="45" dur="500"/>
                                        <p:tgtEl>
                                          <p:spTgt spid="26317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263174"/>
                                        </p:tgtEl>
                                        <p:attrNameLst>
                                          <p:attrName>style.visibility</p:attrName>
                                        </p:attrNameLst>
                                      </p:cBhvr>
                                      <p:to>
                                        <p:strVal val="visible"/>
                                      </p:to>
                                    </p:set>
                                    <p:animEffect transition="in" filter="dissolve">
                                      <p:cBhvr>
                                        <p:cTn id="50" dur="500"/>
                                        <p:tgtEl>
                                          <p:spTgt spid="263174"/>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263177"/>
                                        </p:tgtEl>
                                        <p:attrNameLst>
                                          <p:attrName>style.visibility</p:attrName>
                                        </p:attrNameLst>
                                      </p:cBhvr>
                                      <p:to>
                                        <p:strVal val="visible"/>
                                      </p:to>
                                    </p:set>
                                    <p:animEffect transition="in" filter="dissolve">
                                      <p:cBhvr>
                                        <p:cTn id="55" dur="500"/>
                                        <p:tgtEl>
                                          <p:spTgt spid="263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Text Box 3"/>
          <p:cNvSpPr txBox="1">
            <a:spLocks noChangeArrowheads="1"/>
          </p:cNvSpPr>
          <p:nvPr/>
        </p:nvSpPr>
        <p:spPr bwMode="auto">
          <a:xfrm>
            <a:off x="753406" y="1343670"/>
            <a:ext cx="7635600" cy="1077218"/>
          </a:xfrm>
          <a:prstGeom prst="rect">
            <a:avLst/>
          </a:prstGeom>
          <a:noFill/>
          <a:ln w="9525">
            <a:noFill/>
            <a:miter lim="800000"/>
            <a:headEnd/>
            <a:tailEnd/>
          </a:ln>
          <a:effectLst/>
        </p:spPr>
        <p:txBody>
          <a:bodyPr wrap="square">
            <a:spAutoFit/>
          </a:bodyPr>
          <a:lstStyle/>
          <a:p>
            <a:pPr algn="just" eaLnBrk="1" hangingPunct="1"/>
            <a:r>
              <a:rPr lang="es-ES" sz="1600" b="0" dirty="0">
                <a:solidFill>
                  <a:srgbClr val="000066"/>
                </a:solidFill>
                <a:effectLst/>
              </a:rPr>
              <a:t>En 1912 el físico alemán Max von </a:t>
            </a:r>
            <a:r>
              <a:rPr lang="es-ES" sz="1600" b="0" dirty="0" err="1">
                <a:solidFill>
                  <a:srgbClr val="000066"/>
                </a:solidFill>
                <a:effectLst/>
              </a:rPr>
              <a:t>Laue</a:t>
            </a:r>
            <a:r>
              <a:rPr lang="es-ES" sz="1600" b="0" dirty="0">
                <a:solidFill>
                  <a:srgbClr val="000066"/>
                </a:solidFill>
                <a:effectLst/>
              </a:rPr>
              <a:t> sugirió que las longitudes de onda de los rayos X son comparables con las magnitudes de las distancias que existen entre los puntos reticulares de un cristal. Por lo que la red cristalina podría difractar los rayos X.</a:t>
            </a:r>
            <a:endParaRPr lang="es-ES" sz="1600" b="0" dirty="0">
              <a:solidFill>
                <a:srgbClr val="000066"/>
              </a:solidFill>
              <a:effectLst/>
              <a:latin typeface="Times New Roman" pitchFamily="18" charset="0"/>
            </a:endParaRPr>
          </a:p>
        </p:txBody>
      </p:sp>
      <p:pic>
        <p:nvPicPr>
          <p:cNvPr id="6" name="Picture 2" descr="chang13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02060" y="2420888"/>
            <a:ext cx="6338292" cy="3545716"/>
          </a:xfrm>
          <a:prstGeom prst="rect">
            <a:avLst/>
          </a:prstGeom>
          <a:noFill/>
        </p:spPr>
      </p:pic>
      <p:sp>
        <p:nvSpPr>
          <p:cNvPr id="5" name="Text Box 19">
            <a:extLst>
              <a:ext uri="{FF2B5EF4-FFF2-40B4-BE49-F238E27FC236}">
                <a16:creationId xmlns="" xmlns:a16="http://schemas.microsoft.com/office/drawing/2014/main" id="{7EDED31B-EDBC-4A49-BC2F-B77835D00079}"/>
              </a:ext>
            </a:extLst>
          </p:cNvPr>
          <p:cNvSpPr txBox="1">
            <a:spLocks noChangeArrowheads="1"/>
          </p:cNvSpPr>
          <p:nvPr/>
        </p:nvSpPr>
        <p:spPr bwMode="auto">
          <a:xfrm>
            <a:off x="3798400" y="737300"/>
            <a:ext cx="1547218"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s-ES" sz="2100" kern="0" dirty="0">
                <a:solidFill>
                  <a:srgbClr val="000099"/>
                </a:solidFill>
                <a:effectLst/>
              </a:rPr>
              <a:t>Aplicación</a:t>
            </a:r>
            <a:endParaRPr kumimoji="0" lang="es-ES" sz="2100" i="0" u="none" strike="noStrike" kern="0" cap="none" spc="0" normalizeH="0" baseline="0" noProof="0" dirty="0">
              <a:ln>
                <a:noFill/>
              </a:ln>
              <a:solidFill>
                <a:srgbClr val="000099"/>
              </a:solidFill>
              <a:effectLst/>
              <a:uLnTx/>
              <a:uFillTx/>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65219"/>
                                        </p:tgtEl>
                                        <p:attrNameLst>
                                          <p:attrName>style.visibility</p:attrName>
                                        </p:attrNameLst>
                                      </p:cBhvr>
                                      <p:to>
                                        <p:strVal val="visible"/>
                                      </p:to>
                                    </p:set>
                                    <p:animEffect transition="in" filter="strips(downRight)">
                                      <p:cBhvr>
                                        <p:cTn id="7" dur="500"/>
                                        <p:tgtEl>
                                          <p:spTgt spid="26521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2">
            <a:extLst>
              <a:ext uri="{FF2B5EF4-FFF2-40B4-BE49-F238E27FC236}">
                <a16:creationId xmlns="" xmlns:a16="http://schemas.microsoft.com/office/drawing/2014/main" id="{24C4B12B-A266-49B3-89E0-493A8EA9B536}"/>
              </a:ext>
            </a:extLst>
          </p:cNvPr>
          <p:cNvSpPr txBox="1">
            <a:spLocks noChangeArrowheads="1"/>
          </p:cNvSpPr>
          <p:nvPr/>
        </p:nvSpPr>
        <p:spPr bwMode="auto">
          <a:xfrm>
            <a:off x="2590800" y="731722"/>
            <a:ext cx="3962400" cy="415498"/>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ES" sz="2100" i="0" u="none" strike="noStrike" kern="0" cap="none" spc="0" normalizeH="0" baseline="0" noProof="0" dirty="0">
                <a:ln>
                  <a:noFill/>
                </a:ln>
                <a:solidFill>
                  <a:srgbClr val="000099"/>
                </a:solidFill>
                <a:effectLst/>
                <a:uLnTx/>
                <a:uFillTx/>
              </a:rPr>
              <a:t>Equipo y material</a:t>
            </a:r>
          </a:p>
        </p:txBody>
      </p:sp>
      <p:sp>
        <p:nvSpPr>
          <p:cNvPr id="9" name="Text Box 72">
            <a:extLst>
              <a:ext uri="{FF2B5EF4-FFF2-40B4-BE49-F238E27FC236}">
                <a16:creationId xmlns="" xmlns:a16="http://schemas.microsoft.com/office/drawing/2014/main" id="{9B0A20C7-56D4-4ACF-ACAC-4E47D31BD0E1}"/>
              </a:ext>
            </a:extLst>
          </p:cNvPr>
          <p:cNvSpPr txBox="1">
            <a:spLocks noChangeArrowheads="1"/>
          </p:cNvSpPr>
          <p:nvPr/>
        </p:nvSpPr>
        <p:spPr bwMode="auto">
          <a:xfrm>
            <a:off x="632756" y="1613699"/>
            <a:ext cx="4947356" cy="3662541"/>
          </a:xfrm>
          <a:prstGeom prst="rect">
            <a:avLst/>
          </a:prstGeom>
          <a:noFill/>
          <a:ln w="9525">
            <a:noFill/>
            <a:miter lim="800000"/>
            <a:headEnd/>
            <a:tailEnd/>
          </a:ln>
          <a:effectLst/>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r>
              <a:rPr lang="es-MX" sz="1600" b="0" kern="0" dirty="0">
                <a:solidFill>
                  <a:srgbClr val="000066"/>
                </a:solidFill>
                <a:effectLst/>
              </a:rPr>
              <a:t>a) 1 pipeta graduada de 5 [ml].</a:t>
            </a:r>
          </a:p>
          <a:p>
            <a:pPr marL="0" marR="0" lvl="0" indent="0" algn="just" defTabSz="914400" eaLnBrk="1" fontAlgn="auto" latinLnBrk="0" hangingPunct="1">
              <a:lnSpc>
                <a:spcPct val="100000"/>
              </a:lnSpc>
              <a:spcBef>
                <a:spcPct val="50000"/>
              </a:spcBef>
              <a:spcAft>
                <a:spcPts val="0"/>
              </a:spcAft>
              <a:buClrTx/>
              <a:buSzTx/>
              <a:buFontTx/>
              <a:buNone/>
              <a:tabLst/>
              <a:defRPr/>
            </a:pPr>
            <a:r>
              <a:rPr lang="es-MX" sz="1600" b="0" kern="0" dirty="0">
                <a:solidFill>
                  <a:srgbClr val="000066"/>
                </a:solidFill>
                <a:effectLst/>
              </a:rPr>
              <a:t>b) 1 </a:t>
            </a:r>
            <a:r>
              <a:rPr lang="es-MX" sz="1600" b="0" kern="0" dirty="0" err="1">
                <a:solidFill>
                  <a:srgbClr val="000066"/>
                </a:solidFill>
                <a:effectLst/>
              </a:rPr>
              <a:t>propipeta</a:t>
            </a:r>
            <a:r>
              <a:rPr lang="es-MX" sz="1600" b="0" kern="0" dirty="0">
                <a:solidFill>
                  <a:srgbClr val="000066"/>
                </a:solidFill>
                <a:effectLst/>
              </a:rPr>
              <a:t>.</a:t>
            </a:r>
          </a:p>
          <a:p>
            <a:pPr marL="0" marR="0" lvl="0" indent="0" algn="just" defTabSz="914400" eaLnBrk="1" fontAlgn="auto" latinLnBrk="0" hangingPunct="1">
              <a:lnSpc>
                <a:spcPct val="100000"/>
              </a:lnSpc>
              <a:spcBef>
                <a:spcPct val="50000"/>
              </a:spcBef>
              <a:spcAft>
                <a:spcPts val="0"/>
              </a:spcAft>
              <a:buClrTx/>
              <a:buSzTx/>
              <a:buFontTx/>
              <a:buNone/>
              <a:tabLst/>
              <a:defRPr/>
            </a:pPr>
            <a:r>
              <a:rPr lang="es-MX" sz="1600" b="0" kern="0" dirty="0">
                <a:solidFill>
                  <a:srgbClr val="000066"/>
                </a:solidFill>
                <a:effectLst/>
              </a:rPr>
              <a:t>c) 1 vaso de precipitados de 50[ml].</a:t>
            </a:r>
          </a:p>
          <a:p>
            <a:pPr marL="0" marR="0" lvl="0" indent="0" algn="just" defTabSz="914400" eaLnBrk="1" fontAlgn="auto" latinLnBrk="0" hangingPunct="1">
              <a:lnSpc>
                <a:spcPct val="100000"/>
              </a:lnSpc>
              <a:spcBef>
                <a:spcPct val="50000"/>
              </a:spcBef>
              <a:spcAft>
                <a:spcPts val="0"/>
              </a:spcAft>
              <a:buClrTx/>
              <a:buSzTx/>
              <a:buFontTx/>
              <a:buNone/>
              <a:tabLst/>
              <a:defRPr/>
            </a:pPr>
            <a:r>
              <a:rPr lang="es-MX" sz="1600" b="0" kern="0" dirty="0">
                <a:solidFill>
                  <a:srgbClr val="000066"/>
                </a:solidFill>
                <a:effectLst/>
              </a:rPr>
              <a:t>d) 1 pinzas para cristales.</a:t>
            </a:r>
          </a:p>
          <a:p>
            <a:pPr marL="0" marR="0" lvl="0" indent="0" algn="just" defTabSz="914400" eaLnBrk="1" fontAlgn="auto" latinLnBrk="0" hangingPunct="1">
              <a:lnSpc>
                <a:spcPct val="100000"/>
              </a:lnSpc>
              <a:spcBef>
                <a:spcPct val="50000"/>
              </a:spcBef>
              <a:spcAft>
                <a:spcPts val="0"/>
              </a:spcAft>
              <a:buClrTx/>
              <a:buSzTx/>
              <a:buFontTx/>
              <a:buNone/>
              <a:tabLst/>
              <a:defRPr/>
            </a:pPr>
            <a:r>
              <a:rPr lang="es-MX" sz="1600" b="0" kern="0" dirty="0">
                <a:solidFill>
                  <a:srgbClr val="000066"/>
                </a:solidFill>
                <a:effectLst/>
              </a:rPr>
              <a:t>e) 1 espátula de doble punta.</a:t>
            </a:r>
          </a:p>
          <a:p>
            <a:pPr marL="0" marR="0" lvl="0" indent="0" algn="just" defTabSz="914400" eaLnBrk="1" fontAlgn="auto" latinLnBrk="0" hangingPunct="1">
              <a:lnSpc>
                <a:spcPct val="100000"/>
              </a:lnSpc>
              <a:spcBef>
                <a:spcPct val="50000"/>
              </a:spcBef>
              <a:spcAft>
                <a:spcPts val="0"/>
              </a:spcAft>
              <a:buClrTx/>
              <a:buSzTx/>
              <a:buFontTx/>
              <a:buNone/>
              <a:tabLst/>
              <a:defRPr/>
            </a:pPr>
            <a:r>
              <a:rPr lang="es-MX" sz="1600" b="0" kern="0" dirty="0">
                <a:solidFill>
                  <a:srgbClr val="000066"/>
                </a:solidFill>
                <a:effectLst/>
              </a:rPr>
              <a:t>f) 1 piseta.</a:t>
            </a:r>
          </a:p>
          <a:p>
            <a:pPr marL="0" marR="0" lvl="0" indent="0" algn="just" defTabSz="914400" eaLnBrk="1" fontAlgn="auto" latinLnBrk="0" hangingPunct="1">
              <a:lnSpc>
                <a:spcPct val="100000"/>
              </a:lnSpc>
              <a:spcBef>
                <a:spcPct val="50000"/>
              </a:spcBef>
              <a:spcAft>
                <a:spcPts val="0"/>
              </a:spcAft>
              <a:buClrTx/>
              <a:buSzTx/>
              <a:buFontTx/>
              <a:buNone/>
              <a:tabLst/>
              <a:defRPr/>
            </a:pPr>
            <a:r>
              <a:rPr lang="es-MX" sz="1600" b="0" kern="0" dirty="0">
                <a:solidFill>
                  <a:srgbClr val="000066"/>
                </a:solidFill>
                <a:effectLst/>
              </a:rPr>
              <a:t>g) 1 balanza </a:t>
            </a:r>
            <a:r>
              <a:rPr lang="es-MX" sz="1600" b="0" kern="0" dirty="0" err="1">
                <a:solidFill>
                  <a:srgbClr val="000066"/>
                </a:solidFill>
                <a:effectLst/>
              </a:rPr>
              <a:t>semianalítica</a:t>
            </a:r>
            <a:r>
              <a:rPr lang="es-MX" sz="1600" b="0" kern="0" dirty="0">
                <a:solidFill>
                  <a:srgbClr val="000066"/>
                </a:solidFill>
                <a:effectLst/>
              </a:rPr>
              <a:t>.</a:t>
            </a:r>
          </a:p>
          <a:p>
            <a:pPr marL="0" marR="0" lvl="0" indent="0" algn="just" defTabSz="914400" eaLnBrk="1" fontAlgn="auto" latinLnBrk="0" hangingPunct="1">
              <a:lnSpc>
                <a:spcPct val="100000"/>
              </a:lnSpc>
              <a:spcBef>
                <a:spcPct val="50000"/>
              </a:spcBef>
              <a:spcAft>
                <a:spcPts val="0"/>
              </a:spcAft>
              <a:buClrTx/>
              <a:buSzTx/>
              <a:buFontTx/>
              <a:buNone/>
              <a:tabLst/>
              <a:defRPr/>
            </a:pPr>
            <a:r>
              <a:rPr lang="es-MX" sz="1600" b="0" kern="0" dirty="0">
                <a:solidFill>
                  <a:srgbClr val="000066"/>
                </a:solidFill>
                <a:effectLst/>
              </a:rPr>
              <a:t>h) 1 parrilla eléctrica.</a:t>
            </a:r>
          </a:p>
          <a:p>
            <a:pPr marL="0" marR="0" lvl="0" indent="0" algn="just" defTabSz="914400" eaLnBrk="1" fontAlgn="auto" latinLnBrk="0" hangingPunct="1">
              <a:lnSpc>
                <a:spcPct val="100000"/>
              </a:lnSpc>
              <a:spcBef>
                <a:spcPct val="50000"/>
              </a:spcBef>
              <a:spcAft>
                <a:spcPts val="0"/>
              </a:spcAft>
              <a:buClrTx/>
              <a:buSzTx/>
              <a:buFontTx/>
              <a:buNone/>
              <a:tabLst/>
              <a:defRPr/>
            </a:pPr>
            <a:r>
              <a:rPr lang="es-MX" sz="1600" b="0" kern="0" dirty="0">
                <a:solidFill>
                  <a:srgbClr val="000066"/>
                </a:solidFill>
                <a:effectLst/>
              </a:rPr>
              <a:t>i) 1 pinzas para tubos de ensayo.</a:t>
            </a:r>
          </a:p>
          <a:p>
            <a:pPr marL="0" marR="0" lvl="0" indent="0" algn="just" defTabSz="914400" eaLnBrk="1" fontAlgn="auto" latinLnBrk="0" hangingPunct="1">
              <a:lnSpc>
                <a:spcPct val="100000"/>
              </a:lnSpc>
              <a:spcBef>
                <a:spcPct val="50000"/>
              </a:spcBef>
              <a:spcAft>
                <a:spcPts val="0"/>
              </a:spcAft>
              <a:buClrTx/>
              <a:buSzTx/>
              <a:buFontTx/>
              <a:buNone/>
              <a:tabLst/>
              <a:defRPr/>
            </a:pPr>
            <a:r>
              <a:rPr lang="es-MX" sz="1600" b="0" kern="0" dirty="0">
                <a:solidFill>
                  <a:srgbClr val="000066"/>
                </a:solidFill>
                <a:effectLst/>
              </a:rPr>
              <a:t>j) 1 lupa.</a:t>
            </a:r>
            <a:endParaRPr kumimoji="0" lang="es-MX" sz="1600" b="0" i="0" u="none" strike="noStrike" kern="0" cap="none" spc="0" normalizeH="0" baseline="0" noProof="0" dirty="0">
              <a:ln>
                <a:noFill/>
              </a:ln>
              <a:solidFill>
                <a:srgbClr val="000066"/>
              </a:solidFill>
              <a:effectLst/>
              <a:uLnTx/>
              <a:uFillTx/>
            </a:endParaRPr>
          </a:p>
        </p:txBody>
      </p:sp>
    </p:spTree>
    <p:extLst>
      <p:ext uri="{BB962C8B-B14F-4D97-AF65-F5344CB8AC3E}">
        <p14:creationId xmlns:p14="http://schemas.microsoft.com/office/powerpoint/2010/main" val="2311638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Effect transition="in" filter="fade">
                                      <p:cBhvr>
                                        <p:cTn id="31" dur="500"/>
                                        <p:tgtEl>
                                          <p:spTgt spid="9">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500"/>
                                        <p:tgtEl>
                                          <p:spTgt spid="9">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Effect transition="in" filter="fade">
                                      <p:cBhvr>
                                        <p:cTn id="39" dur="500"/>
                                        <p:tgtEl>
                                          <p:spTgt spid="9">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animEffect transition="in" filter="fade">
                                      <p:cBhvr>
                                        <p:cTn id="43"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844877" y="734296"/>
            <a:ext cx="1454244"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ES" sz="2100" i="0" u="none" strike="noStrike" kern="0" cap="none" spc="0" normalizeH="0" baseline="0" noProof="0" dirty="0">
                <a:ln>
                  <a:noFill/>
                </a:ln>
                <a:solidFill>
                  <a:srgbClr val="000099"/>
                </a:solidFill>
                <a:effectLst/>
                <a:uLnTx/>
                <a:uFillTx/>
              </a:rPr>
              <a:t>Reactivos</a:t>
            </a:r>
          </a:p>
        </p:txBody>
      </p:sp>
      <p:sp>
        <p:nvSpPr>
          <p:cNvPr id="5" name="Text Box 72">
            <a:extLst>
              <a:ext uri="{FF2B5EF4-FFF2-40B4-BE49-F238E27FC236}">
                <a16:creationId xmlns="" xmlns:a16="http://schemas.microsoft.com/office/drawing/2014/main" id="{35FAD264-92FD-45BD-8B89-352FCAEE3A3A}"/>
              </a:ext>
            </a:extLst>
          </p:cNvPr>
          <p:cNvSpPr txBox="1">
            <a:spLocks noChangeArrowheads="1"/>
          </p:cNvSpPr>
          <p:nvPr/>
        </p:nvSpPr>
        <p:spPr bwMode="auto">
          <a:xfrm>
            <a:off x="632756" y="1613699"/>
            <a:ext cx="6387516" cy="707886"/>
          </a:xfrm>
          <a:prstGeom prst="rect">
            <a:avLst/>
          </a:prstGeom>
          <a:noFill/>
          <a:ln w="9525">
            <a:noFill/>
            <a:miter lim="800000"/>
            <a:headEnd/>
            <a:tailEnd/>
          </a:ln>
          <a:effectLst/>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r>
              <a:rPr lang="pt-BR" sz="1600" b="0" kern="0" dirty="0">
                <a:solidFill>
                  <a:srgbClr val="000066"/>
                </a:solidFill>
                <a:effectLst/>
              </a:rPr>
              <a:t>1) Sulfato de cobre </a:t>
            </a:r>
            <a:r>
              <a:rPr lang="pt-BR" sz="1600" b="0" kern="0" dirty="0" err="1">
                <a:solidFill>
                  <a:srgbClr val="000066"/>
                </a:solidFill>
                <a:effectLst/>
              </a:rPr>
              <a:t>pentahidratado</a:t>
            </a:r>
            <a:r>
              <a:rPr lang="pt-BR" sz="1600" b="0" kern="0" dirty="0">
                <a:solidFill>
                  <a:srgbClr val="000066"/>
                </a:solidFill>
                <a:effectLst/>
              </a:rPr>
              <a:t>, CuSO</a:t>
            </a:r>
            <a:r>
              <a:rPr lang="pt-BR" sz="1600" b="0" kern="0" baseline="-25000" dirty="0">
                <a:solidFill>
                  <a:srgbClr val="000066"/>
                </a:solidFill>
                <a:effectLst/>
              </a:rPr>
              <a:t>4</a:t>
            </a:r>
            <a:r>
              <a:rPr lang="pt-BR" sz="1600" b="0" kern="0" dirty="0">
                <a:solidFill>
                  <a:srgbClr val="000066"/>
                </a:solidFill>
                <a:effectLst/>
              </a:rPr>
              <a:t>∙5H</a:t>
            </a:r>
            <a:r>
              <a:rPr lang="pt-BR" sz="1600" b="0" kern="0" baseline="-25000" dirty="0">
                <a:solidFill>
                  <a:srgbClr val="000066"/>
                </a:solidFill>
                <a:effectLst/>
              </a:rPr>
              <a:t>2</a:t>
            </a:r>
            <a:r>
              <a:rPr lang="pt-BR" sz="1600" b="0" kern="0" dirty="0">
                <a:solidFill>
                  <a:srgbClr val="000066"/>
                </a:solidFill>
                <a:effectLst/>
              </a:rPr>
              <a:t>O, triturado.</a:t>
            </a:r>
          </a:p>
          <a:p>
            <a:pPr marL="0" marR="0" lvl="0" indent="0" algn="just" defTabSz="914400" eaLnBrk="1" fontAlgn="auto" latinLnBrk="0" hangingPunct="1">
              <a:lnSpc>
                <a:spcPct val="100000"/>
              </a:lnSpc>
              <a:spcBef>
                <a:spcPct val="50000"/>
              </a:spcBef>
              <a:spcAft>
                <a:spcPts val="0"/>
              </a:spcAft>
              <a:buClrTx/>
              <a:buSzTx/>
              <a:buFontTx/>
              <a:buNone/>
              <a:tabLst/>
              <a:defRPr/>
            </a:pPr>
            <a:r>
              <a:rPr lang="pt-BR" sz="1600" b="0" kern="0" dirty="0">
                <a:solidFill>
                  <a:srgbClr val="000066"/>
                </a:solidFill>
                <a:effectLst/>
              </a:rPr>
              <a:t>2) Agua destilada</a:t>
            </a:r>
            <a:endParaRPr kumimoji="0" lang="es-MX" sz="1600" b="0" i="0" u="none" strike="noStrike" kern="0" cap="none" spc="0" normalizeH="0" baseline="0" noProof="0" dirty="0">
              <a:ln>
                <a:noFill/>
              </a:ln>
              <a:solidFill>
                <a:srgbClr val="000066"/>
              </a:solidFill>
              <a:effectLst/>
              <a:uLnTx/>
              <a:uFillTx/>
            </a:endParaRPr>
          </a:p>
        </p:txBody>
      </p:sp>
    </p:spTree>
    <p:extLst>
      <p:ext uri="{BB962C8B-B14F-4D97-AF65-F5344CB8AC3E}">
        <p14:creationId xmlns:p14="http://schemas.microsoft.com/office/powerpoint/2010/main" val="943859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4" name="Text Box 4"/>
          <p:cNvSpPr txBox="1">
            <a:spLocks noChangeArrowheads="1"/>
          </p:cNvSpPr>
          <p:nvPr/>
        </p:nvSpPr>
        <p:spPr bwMode="auto">
          <a:xfrm>
            <a:off x="467544" y="1700808"/>
            <a:ext cx="8208914" cy="2012859"/>
          </a:xfrm>
          <a:prstGeom prst="rect">
            <a:avLst/>
          </a:prstGeom>
          <a:noFill/>
          <a:ln w="9525">
            <a:noFill/>
            <a:miter lim="800000"/>
            <a:headEnd/>
            <a:tailEnd/>
          </a:ln>
          <a:effectLst/>
        </p:spPr>
        <p:txBody>
          <a:bodyPr wrap="square">
            <a:spAutoFit/>
          </a:bodyPr>
          <a:lstStyle/>
          <a:p>
            <a:pPr marL="241300" indent="-241300" algn="just" eaLnBrk="1" hangingPunct="1">
              <a:lnSpc>
                <a:spcPct val="140000"/>
              </a:lnSpc>
              <a:spcAft>
                <a:spcPct val="40000"/>
              </a:spcAft>
              <a:tabLst>
                <a:tab pos="228600" algn="l"/>
              </a:tabLst>
            </a:pPr>
            <a:r>
              <a:rPr lang="es-ES" sz="1600" dirty="0">
                <a:solidFill>
                  <a:srgbClr val="000066"/>
                </a:solidFill>
                <a:effectLst/>
              </a:rPr>
              <a:t>El alumno:</a:t>
            </a:r>
          </a:p>
          <a:p>
            <a:pPr marL="342900" indent="-342900" algn="just" eaLnBrk="1" hangingPunct="1">
              <a:lnSpc>
                <a:spcPct val="140000"/>
              </a:lnSpc>
              <a:spcAft>
                <a:spcPct val="40000"/>
              </a:spcAft>
              <a:buAutoNum type="arabicPeriod"/>
              <a:tabLst>
                <a:tab pos="228600" algn="l"/>
              </a:tabLst>
            </a:pPr>
            <a:r>
              <a:rPr lang="es-ES" sz="1600" b="0" dirty="0">
                <a:solidFill>
                  <a:srgbClr val="000066"/>
                </a:solidFill>
                <a:effectLst/>
              </a:rPr>
              <a:t>Determinará experimentalmente el porcentaje de agua contenido en el sulfato de cobre pentahidratado (CuSO</a:t>
            </a:r>
            <a:r>
              <a:rPr lang="es-ES" sz="1600" b="0" baseline="-25000" dirty="0">
                <a:solidFill>
                  <a:srgbClr val="000066"/>
                </a:solidFill>
                <a:effectLst/>
              </a:rPr>
              <a:t>4</a:t>
            </a:r>
            <a:r>
              <a:rPr lang="es-ES" sz="1600" b="0" dirty="0">
                <a:solidFill>
                  <a:srgbClr val="000066"/>
                </a:solidFill>
                <a:effectLst/>
              </a:rPr>
              <a:t>∙5H</a:t>
            </a:r>
            <a:r>
              <a:rPr lang="es-ES" sz="1600" b="0" baseline="-25000" dirty="0">
                <a:solidFill>
                  <a:srgbClr val="000066"/>
                </a:solidFill>
                <a:effectLst/>
              </a:rPr>
              <a:t>2</a:t>
            </a:r>
            <a:r>
              <a:rPr lang="es-ES" sz="1600" b="0" dirty="0">
                <a:solidFill>
                  <a:srgbClr val="000066"/>
                </a:solidFill>
                <a:effectLst/>
              </a:rPr>
              <a:t>O)</a:t>
            </a:r>
            <a:r>
              <a:rPr lang="es-ES_tradnl" sz="1600" b="0" dirty="0">
                <a:solidFill>
                  <a:srgbClr val="000066"/>
                </a:solidFill>
                <a:effectLst/>
                <a:cs typeface="Times New Roman" pitchFamily="18" charset="0"/>
              </a:rPr>
              <a:t>.</a:t>
            </a:r>
          </a:p>
          <a:p>
            <a:pPr marL="241300" indent="-241300" algn="just" eaLnBrk="1" hangingPunct="1">
              <a:lnSpc>
                <a:spcPct val="140000"/>
              </a:lnSpc>
              <a:spcAft>
                <a:spcPct val="40000"/>
              </a:spcAft>
              <a:tabLst>
                <a:tab pos="228600" algn="l"/>
              </a:tabLst>
            </a:pPr>
            <a:r>
              <a:rPr lang="es-ES" sz="1600" b="0" dirty="0">
                <a:solidFill>
                  <a:srgbClr val="000066"/>
                </a:solidFill>
                <a:effectLst/>
              </a:rPr>
              <a:t>2.	Obtendrá cristales de sulfato de cobre pentahidratado (CuSO</a:t>
            </a:r>
            <a:r>
              <a:rPr lang="es-ES" sz="1600" b="0" baseline="-25000" dirty="0">
                <a:solidFill>
                  <a:srgbClr val="000066"/>
                </a:solidFill>
                <a:effectLst/>
              </a:rPr>
              <a:t>4</a:t>
            </a:r>
            <a:r>
              <a:rPr lang="es-ES" sz="1600" b="0" dirty="0">
                <a:solidFill>
                  <a:srgbClr val="000066"/>
                </a:solidFill>
                <a:effectLst/>
              </a:rPr>
              <a:t>∙5H</a:t>
            </a:r>
            <a:r>
              <a:rPr lang="es-ES" sz="1600" b="0" baseline="-25000" dirty="0">
                <a:solidFill>
                  <a:srgbClr val="000066"/>
                </a:solidFill>
                <a:effectLst/>
              </a:rPr>
              <a:t>2</a:t>
            </a:r>
            <a:r>
              <a:rPr lang="es-ES" sz="1600" b="0" dirty="0">
                <a:solidFill>
                  <a:srgbClr val="000066"/>
                </a:solidFill>
                <a:effectLst/>
              </a:rPr>
              <a:t>O) y con base en su forma, identificará el tipo de celda unitaria que presentan</a:t>
            </a:r>
            <a:r>
              <a:rPr lang="es-ES_tradnl" sz="1600" b="0" dirty="0">
                <a:solidFill>
                  <a:srgbClr val="000066"/>
                </a:solidFill>
                <a:effectLst/>
                <a:cs typeface="Times New Roman" pitchFamily="18" charset="0"/>
              </a:rPr>
              <a:t>.</a:t>
            </a:r>
            <a:endParaRPr lang="es-ES" sz="1600" b="0" dirty="0">
              <a:solidFill>
                <a:srgbClr val="000066"/>
              </a:solidFill>
              <a:effectLst/>
            </a:endParaRPr>
          </a:p>
        </p:txBody>
      </p:sp>
      <p:sp>
        <p:nvSpPr>
          <p:cNvPr id="6" name="Text Box 19"/>
          <p:cNvSpPr txBox="1">
            <a:spLocks noChangeArrowheads="1"/>
          </p:cNvSpPr>
          <p:nvPr/>
        </p:nvSpPr>
        <p:spPr bwMode="auto">
          <a:xfrm>
            <a:off x="2968040" y="737300"/>
            <a:ext cx="3207930"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ES" sz="2100" i="0" u="none" strike="noStrike" kern="0" cap="none" spc="0" normalizeH="0" baseline="0" noProof="0" dirty="0">
                <a:ln>
                  <a:noFill/>
                </a:ln>
                <a:solidFill>
                  <a:srgbClr val="000099"/>
                </a:solidFill>
                <a:effectLst/>
                <a:uLnTx/>
                <a:uFillTx/>
              </a:rPr>
              <a:t>Objetivos de la práctica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71364">
                                            <p:txEl>
                                              <p:pRg st="0" end="0"/>
                                            </p:txEl>
                                          </p:spTgt>
                                        </p:tgtEl>
                                        <p:attrNameLst>
                                          <p:attrName>style.visibility</p:attrName>
                                        </p:attrNameLst>
                                      </p:cBhvr>
                                      <p:to>
                                        <p:strVal val="visible"/>
                                      </p:to>
                                    </p:set>
                                    <p:animEffect transition="in" filter="strips(downRight)">
                                      <p:cBhvr>
                                        <p:cTn id="7" dur="500"/>
                                        <p:tgtEl>
                                          <p:spTgt spid="271364">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71364">
                                            <p:txEl>
                                              <p:pRg st="1" end="1"/>
                                            </p:txEl>
                                          </p:spTgt>
                                        </p:tgtEl>
                                        <p:attrNameLst>
                                          <p:attrName>style.visibility</p:attrName>
                                        </p:attrNameLst>
                                      </p:cBhvr>
                                      <p:to>
                                        <p:strVal val="visible"/>
                                      </p:to>
                                    </p:set>
                                    <p:animEffect transition="in" filter="strips(downRight)">
                                      <p:cBhvr>
                                        <p:cTn id="11" dur="500"/>
                                        <p:tgtEl>
                                          <p:spTgt spid="271364">
                                            <p:txEl>
                                              <p:pRg st="1" end="1"/>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271364">
                                            <p:txEl>
                                              <p:pRg st="2" end="2"/>
                                            </p:txEl>
                                          </p:spTgt>
                                        </p:tgtEl>
                                        <p:attrNameLst>
                                          <p:attrName>style.visibility</p:attrName>
                                        </p:attrNameLst>
                                      </p:cBhvr>
                                      <p:to>
                                        <p:strVal val="visible"/>
                                      </p:to>
                                    </p:set>
                                    <p:animEffect transition="in" filter="strips(downRight)">
                                      <p:cBhvr>
                                        <p:cTn id="15" dur="500"/>
                                        <p:tgtEl>
                                          <p:spTgt spid="2713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4" grpId="0" uiExpand="1"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3814421" y="734296"/>
            <a:ext cx="1515158"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ES" sz="2100" i="0" u="none" strike="noStrike" kern="0" cap="none" spc="0" normalizeH="0" baseline="0" noProof="0" dirty="0">
                <a:ln>
                  <a:noFill/>
                </a:ln>
                <a:solidFill>
                  <a:srgbClr val="000099"/>
                </a:solidFill>
                <a:effectLst/>
                <a:uLnTx/>
                <a:uFillTx/>
              </a:rPr>
              <a:t>Desarrollo</a:t>
            </a:r>
          </a:p>
        </p:txBody>
      </p:sp>
      <p:sp>
        <p:nvSpPr>
          <p:cNvPr id="5" name="Text Box 72">
            <a:extLst>
              <a:ext uri="{FF2B5EF4-FFF2-40B4-BE49-F238E27FC236}">
                <a16:creationId xmlns="" xmlns:a16="http://schemas.microsoft.com/office/drawing/2014/main" id="{35FAD264-92FD-45BD-8B89-352FCAEE3A3A}"/>
              </a:ext>
            </a:extLst>
          </p:cNvPr>
          <p:cNvSpPr txBox="1">
            <a:spLocks noChangeArrowheads="1"/>
          </p:cNvSpPr>
          <p:nvPr/>
        </p:nvSpPr>
        <p:spPr bwMode="auto">
          <a:xfrm>
            <a:off x="395536" y="1484784"/>
            <a:ext cx="8352928" cy="1200329"/>
          </a:xfrm>
          <a:prstGeom prst="rect">
            <a:avLst/>
          </a:prstGeom>
          <a:noFill/>
          <a:ln w="9525">
            <a:noFill/>
            <a:miter lim="800000"/>
            <a:headEnd/>
            <a:tailEnd/>
          </a:ln>
          <a:effectLst/>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r>
              <a:rPr lang="es-MX" sz="1600" b="0" kern="0" dirty="0">
                <a:solidFill>
                  <a:srgbClr val="000066"/>
                </a:solidFill>
                <a:effectLst/>
              </a:rPr>
              <a:t>ACTIVIDAD 1.</a:t>
            </a:r>
          </a:p>
          <a:p>
            <a:pPr marL="0" marR="0" lvl="0" indent="0" algn="just" defTabSz="914400" eaLnBrk="1" fontAlgn="auto" latinLnBrk="0" hangingPunct="1">
              <a:lnSpc>
                <a:spcPct val="100000"/>
              </a:lnSpc>
              <a:spcBef>
                <a:spcPct val="50000"/>
              </a:spcBef>
              <a:spcAft>
                <a:spcPts val="0"/>
              </a:spcAft>
              <a:buClrTx/>
              <a:buSzTx/>
              <a:buFontTx/>
              <a:buNone/>
              <a:tabLst/>
              <a:defRPr/>
            </a:pPr>
            <a:r>
              <a:rPr lang="es-MX" sz="1600" b="0" kern="0" dirty="0">
                <a:solidFill>
                  <a:srgbClr val="000066"/>
                </a:solidFill>
                <a:effectLst/>
              </a:rPr>
              <a:t>El profesor verificará que los alumnos posean los conocimientos teóricos necesarios para la realización de la práctica y explicará los cuidados que deben tenerse en el manejo del material, equipo y las sustancias químicas que se utilizarán.</a:t>
            </a:r>
            <a:endParaRPr kumimoji="0" lang="es-MX" sz="1600" b="0" i="0" u="none" strike="noStrike" kern="0" cap="none" spc="0" normalizeH="0" baseline="0" noProof="0" dirty="0">
              <a:ln>
                <a:noFill/>
              </a:ln>
              <a:solidFill>
                <a:srgbClr val="000066"/>
              </a:solidFill>
              <a:effectLst/>
              <a:uLnTx/>
              <a:uFillTx/>
            </a:endParaRPr>
          </a:p>
        </p:txBody>
      </p:sp>
    </p:spTree>
    <p:extLst>
      <p:ext uri="{BB962C8B-B14F-4D97-AF65-F5344CB8AC3E}">
        <p14:creationId xmlns:p14="http://schemas.microsoft.com/office/powerpoint/2010/main" val="1451162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2">
            <a:extLst>
              <a:ext uri="{FF2B5EF4-FFF2-40B4-BE49-F238E27FC236}">
                <a16:creationId xmlns="" xmlns:a16="http://schemas.microsoft.com/office/drawing/2014/main" id="{35FAD264-92FD-45BD-8B89-352FCAEE3A3A}"/>
              </a:ext>
            </a:extLst>
          </p:cNvPr>
          <p:cNvSpPr txBox="1">
            <a:spLocks noChangeArrowheads="1"/>
          </p:cNvSpPr>
          <p:nvPr/>
        </p:nvSpPr>
        <p:spPr bwMode="auto">
          <a:xfrm>
            <a:off x="755576" y="1340768"/>
            <a:ext cx="7632848" cy="2862322"/>
          </a:xfrm>
          <a:prstGeom prst="rect">
            <a:avLst/>
          </a:prstGeom>
          <a:noFill/>
          <a:ln w="9525">
            <a:noFill/>
            <a:miter lim="800000"/>
            <a:headEnd/>
            <a:tailEnd/>
          </a:ln>
          <a:effectLst/>
        </p:spPr>
        <p:txBody>
          <a:bodyPr wrap="square">
            <a:spAutoFit/>
          </a:bodyPr>
          <a:lstStyle/>
          <a:p>
            <a:pPr marL="0" marR="0" lvl="0" indent="0" algn="just" defTabSz="914400" eaLnBrk="1" fontAlgn="auto" latinLnBrk="0" hangingPunct="1">
              <a:lnSpc>
                <a:spcPct val="100000"/>
              </a:lnSpc>
              <a:spcBef>
                <a:spcPts val="600"/>
              </a:spcBef>
              <a:spcAft>
                <a:spcPts val="0"/>
              </a:spcAft>
              <a:buClrTx/>
              <a:buSzTx/>
              <a:buFontTx/>
              <a:buNone/>
              <a:tabLst/>
              <a:defRPr/>
            </a:pPr>
            <a:r>
              <a:rPr lang="es-MX" sz="1600" b="0" kern="0" dirty="0">
                <a:solidFill>
                  <a:srgbClr val="000066"/>
                </a:solidFill>
                <a:effectLst/>
              </a:rPr>
              <a:t>ACTIVIDAD 2.</a:t>
            </a:r>
          </a:p>
          <a:p>
            <a:pPr marL="0" marR="0" lvl="0" indent="0" algn="just" defTabSz="914400" eaLnBrk="1" fontAlgn="auto" latinLnBrk="0" hangingPunct="1">
              <a:lnSpc>
                <a:spcPct val="100000"/>
              </a:lnSpc>
              <a:spcBef>
                <a:spcPts val="600"/>
              </a:spcBef>
              <a:spcAft>
                <a:spcPts val="0"/>
              </a:spcAft>
              <a:buClrTx/>
              <a:buSzTx/>
              <a:buFontTx/>
              <a:buNone/>
              <a:tabLst/>
              <a:defRPr/>
            </a:pPr>
            <a:r>
              <a:rPr lang="es-MX" sz="1600" b="0" u="sng" kern="0" dirty="0">
                <a:solidFill>
                  <a:srgbClr val="000066"/>
                </a:solidFill>
                <a:effectLst/>
              </a:rPr>
              <a:t>Determinación del contenido de agua en los cristales de CuSO</a:t>
            </a:r>
            <a:r>
              <a:rPr lang="es-MX" sz="1600" b="0" u="sng" kern="0" baseline="-25000" dirty="0">
                <a:solidFill>
                  <a:srgbClr val="000066"/>
                </a:solidFill>
                <a:effectLst/>
              </a:rPr>
              <a:t>4</a:t>
            </a:r>
            <a:r>
              <a:rPr lang="es-MX" sz="1600" b="0" u="sng" kern="0" dirty="0">
                <a:solidFill>
                  <a:srgbClr val="000066"/>
                </a:solidFill>
                <a:effectLst/>
              </a:rPr>
              <a:t>∙5H</a:t>
            </a:r>
            <a:r>
              <a:rPr lang="es-MX" sz="1600" b="0" u="sng" kern="0" baseline="-25000" dirty="0">
                <a:solidFill>
                  <a:srgbClr val="000066"/>
                </a:solidFill>
                <a:effectLst/>
              </a:rPr>
              <a:t>2</a:t>
            </a:r>
            <a:r>
              <a:rPr lang="es-MX" sz="1600" b="0" u="sng" kern="0" dirty="0">
                <a:solidFill>
                  <a:srgbClr val="000066"/>
                </a:solidFill>
                <a:effectLst/>
              </a:rPr>
              <a:t>O</a:t>
            </a:r>
          </a:p>
          <a:p>
            <a:pPr marL="266700" marR="0" lvl="0" indent="-266700" algn="just" defTabSz="914400" eaLnBrk="1" fontAlgn="auto" latinLnBrk="0" hangingPunct="1">
              <a:lnSpc>
                <a:spcPct val="100000"/>
              </a:lnSpc>
              <a:spcBef>
                <a:spcPts val="600"/>
              </a:spcBef>
              <a:spcAft>
                <a:spcPts val="0"/>
              </a:spcAft>
              <a:buClrTx/>
              <a:buSzTx/>
              <a:buFontTx/>
              <a:buNone/>
              <a:tabLst/>
              <a:defRPr/>
            </a:pPr>
            <a:r>
              <a:rPr lang="es-MX" sz="1600" b="0" kern="0" dirty="0">
                <a:solidFill>
                  <a:srgbClr val="000066"/>
                </a:solidFill>
                <a:effectLst/>
              </a:rPr>
              <a:t>1. Pese, con ayuda de la balanza </a:t>
            </a:r>
            <a:r>
              <a:rPr lang="es-MX" sz="1600" b="0" kern="0" dirty="0" err="1">
                <a:solidFill>
                  <a:srgbClr val="000066"/>
                </a:solidFill>
                <a:effectLst/>
              </a:rPr>
              <a:t>semianalítica</a:t>
            </a:r>
            <a:r>
              <a:rPr lang="es-MX" sz="1600" b="0" kern="0" dirty="0">
                <a:solidFill>
                  <a:srgbClr val="000066"/>
                </a:solidFill>
                <a:effectLst/>
              </a:rPr>
              <a:t> un vaso de precipitados de 50 [ml] y anote su masa, ésta será la masa del vaso (m</a:t>
            </a:r>
            <a:r>
              <a:rPr lang="es-MX" sz="1600" b="0" kern="0" baseline="-25000" dirty="0">
                <a:solidFill>
                  <a:srgbClr val="000066"/>
                </a:solidFill>
                <a:effectLst/>
              </a:rPr>
              <a:t>v</a:t>
            </a:r>
            <a:r>
              <a:rPr lang="es-MX" sz="1600" b="0" kern="0" dirty="0">
                <a:solidFill>
                  <a:srgbClr val="000066"/>
                </a:solidFill>
                <a:effectLst/>
              </a:rPr>
              <a:t>).</a:t>
            </a:r>
          </a:p>
          <a:p>
            <a:pPr marL="0" marR="0" lvl="0" indent="0" algn="just" defTabSz="914400" eaLnBrk="1" fontAlgn="auto" latinLnBrk="0" hangingPunct="1">
              <a:lnSpc>
                <a:spcPct val="100000"/>
              </a:lnSpc>
              <a:spcBef>
                <a:spcPts val="600"/>
              </a:spcBef>
              <a:spcAft>
                <a:spcPts val="0"/>
              </a:spcAft>
              <a:buClrTx/>
              <a:buSzTx/>
              <a:buFontTx/>
              <a:buNone/>
              <a:tabLst/>
              <a:defRPr/>
            </a:pPr>
            <a:r>
              <a:rPr lang="es-MX" sz="1600" b="0" kern="0" dirty="0">
                <a:solidFill>
                  <a:srgbClr val="000066"/>
                </a:solidFill>
                <a:effectLst/>
              </a:rPr>
              <a:t>2. Pese en el vaso anterior, 2 [g] de CuSO</a:t>
            </a:r>
            <a:r>
              <a:rPr lang="es-MX" sz="1600" b="0" kern="0" baseline="-25000" dirty="0">
                <a:solidFill>
                  <a:srgbClr val="000066"/>
                </a:solidFill>
                <a:effectLst/>
              </a:rPr>
              <a:t>4</a:t>
            </a:r>
            <a:r>
              <a:rPr lang="es-MX" sz="1600" b="0" kern="0" dirty="0">
                <a:solidFill>
                  <a:srgbClr val="000066"/>
                </a:solidFill>
                <a:effectLst/>
              </a:rPr>
              <a:t>∙5H</a:t>
            </a:r>
            <a:r>
              <a:rPr lang="es-MX" sz="1600" b="0" kern="0" baseline="-25000" dirty="0">
                <a:solidFill>
                  <a:srgbClr val="000066"/>
                </a:solidFill>
                <a:effectLst/>
              </a:rPr>
              <a:t>2</a:t>
            </a:r>
            <a:r>
              <a:rPr lang="es-MX" sz="1600" b="0" kern="0" dirty="0">
                <a:solidFill>
                  <a:srgbClr val="000066"/>
                </a:solidFill>
                <a:effectLst/>
              </a:rPr>
              <a:t>O (m</a:t>
            </a:r>
            <a:r>
              <a:rPr lang="es-MX" sz="1600" b="0" kern="0" baseline="-25000" dirty="0">
                <a:solidFill>
                  <a:srgbClr val="000066"/>
                </a:solidFill>
                <a:effectLst/>
              </a:rPr>
              <a:t>v + CuSO</a:t>
            </a:r>
            <a:r>
              <a:rPr lang="es-MX" sz="1600" b="0" kern="0" baseline="-50000" dirty="0">
                <a:solidFill>
                  <a:srgbClr val="000066"/>
                </a:solidFill>
                <a:effectLst/>
              </a:rPr>
              <a:t>4</a:t>
            </a:r>
            <a:r>
              <a:rPr lang="es-MX" sz="1600" b="0" kern="0" baseline="-25000" dirty="0">
                <a:solidFill>
                  <a:srgbClr val="000066"/>
                </a:solidFill>
                <a:effectLst/>
              </a:rPr>
              <a:t>∙5H</a:t>
            </a:r>
            <a:r>
              <a:rPr lang="es-MX" sz="1600" b="0" kern="0" baseline="-50000" dirty="0">
                <a:solidFill>
                  <a:srgbClr val="000066"/>
                </a:solidFill>
                <a:effectLst/>
              </a:rPr>
              <a:t>2</a:t>
            </a:r>
            <a:r>
              <a:rPr lang="es-MX" sz="1600" b="0" kern="0" baseline="-25000" dirty="0">
                <a:solidFill>
                  <a:srgbClr val="000066"/>
                </a:solidFill>
                <a:effectLst/>
              </a:rPr>
              <a:t>O</a:t>
            </a:r>
            <a:r>
              <a:rPr lang="es-MX" sz="1600" b="0" kern="0" dirty="0">
                <a:solidFill>
                  <a:srgbClr val="000066"/>
                </a:solidFill>
                <a:effectLst/>
              </a:rPr>
              <a:t>).</a:t>
            </a:r>
          </a:p>
          <a:p>
            <a:pPr marL="266700" marR="0" lvl="0" indent="-266700" algn="just" defTabSz="914400" eaLnBrk="1" fontAlgn="auto" latinLnBrk="0" hangingPunct="1">
              <a:lnSpc>
                <a:spcPct val="100000"/>
              </a:lnSpc>
              <a:spcBef>
                <a:spcPts val="600"/>
              </a:spcBef>
              <a:spcAft>
                <a:spcPts val="0"/>
              </a:spcAft>
              <a:buClrTx/>
              <a:buSzTx/>
              <a:buFontTx/>
              <a:buNone/>
              <a:tabLst/>
              <a:defRPr/>
            </a:pPr>
            <a:r>
              <a:rPr lang="es-MX" sz="1600" b="0" kern="0" dirty="0">
                <a:solidFill>
                  <a:srgbClr val="000066"/>
                </a:solidFill>
                <a:effectLst/>
              </a:rPr>
              <a:t>3. Coloque sobre la parrilla el vaso con el CuSO</a:t>
            </a:r>
            <a:r>
              <a:rPr lang="es-MX" sz="1600" b="0" kern="0" baseline="-25000" dirty="0">
                <a:solidFill>
                  <a:srgbClr val="000066"/>
                </a:solidFill>
                <a:effectLst/>
              </a:rPr>
              <a:t>4</a:t>
            </a:r>
            <a:r>
              <a:rPr lang="es-MX" sz="1600" b="0" kern="0" dirty="0">
                <a:solidFill>
                  <a:srgbClr val="000066"/>
                </a:solidFill>
                <a:effectLst/>
              </a:rPr>
              <a:t>∙5H</a:t>
            </a:r>
            <a:r>
              <a:rPr lang="es-MX" sz="1600" b="0" kern="0" baseline="-25000" dirty="0">
                <a:solidFill>
                  <a:srgbClr val="000066"/>
                </a:solidFill>
                <a:effectLst/>
              </a:rPr>
              <a:t>2</a:t>
            </a:r>
            <a:r>
              <a:rPr lang="es-MX" sz="1600" b="0" kern="0" dirty="0">
                <a:solidFill>
                  <a:srgbClr val="000066"/>
                </a:solidFill>
                <a:effectLst/>
              </a:rPr>
              <a:t>O, tápelo con un pedazo de papel, gire la perilla de calentamiento a la mitad y manténgalo así hasta que los cristales pierdan su color azul intenso; en ese momento se suspende el calentamiento, pero no se retira de la parrilla hasta que se obtenga el CuSO</a:t>
            </a:r>
            <a:r>
              <a:rPr lang="es-MX" sz="1600" b="0" kern="0" baseline="-25000" dirty="0">
                <a:solidFill>
                  <a:srgbClr val="000066"/>
                </a:solidFill>
                <a:effectLst/>
              </a:rPr>
              <a:t>4</a:t>
            </a:r>
            <a:r>
              <a:rPr lang="es-MX" sz="1600" b="0" kern="0" dirty="0">
                <a:solidFill>
                  <a:srgbClr val="000066"/>
                </a:solidFill>
                <a:effectLst/>
              </a:rPr>
              <a:t> anhidro, que presenta un color ligeramente gris. Anote sus observaciones.</a:t>
            </a:r>
          </a:p>
        </p:txBody>
      </p:sp>
      <p:pic>
        <p:nvPicPr>
          <p:cNvPr id="2" name="Imagen 1">
            <a:extLst>
              <a:ext uri="{FF2B5EF4-FFF2-40B4-BE49-F238E27FC236}">
                <a16:creationId xmlns="" xmlns:a16="http://schemas.microsoft.com/office/drawing/2014/main" id="{DEF6A62B-8B16-4D46-A880-D1B2216682B6}"/>
              </a:ext>
            </a:extLst>
          </p:cNvPr>
          <p:cNvPicPr>
            <a:picLocks noChangeAspect="1"/>
          </p:cNvPicPr>
          <p:nvPr/>
        </p:nvPicPr>
        <p:blipFill>
          <a:blip r:embed="rId2"/>
          <a:stretch>
            <a:fillRect/>
          </a:stretch>
        </p:blipFill>
        <p:spPr>
          <a:xfrm>
            <a:off x="1796711" y="4246488"/>
            <a:ext cx="2705628" cy="2388712"/>
          </a:xfrm>
          <a:prstGeom prst="rect">
            <a:avLst/>
          </a:prstGeom>
        </p:spPr>
      </p:pic>
      <p:pic>
        <p:nvPicPr>
          <p:cNvPr id="3" name="Imagen 2">
            <a:extLst>
              <a:ext uri="{FF2B5EF4-FFF2-40B4-BE49-F238E27FC236}">
                <a16:creationId xmlns="" xmlns:a16="http://schemas.microsoft.com/office/drawing/2014/main" id="{46BEF124-BB14-4412-B683-4F63E25EE0C8}"/>
              </a:ext>
            </a:extLst>
          </p:cNvPr>
          <p:cNvPicPr>
            <a:picLocks noChangeAspect="1"/>
          </p:cNvPicPr>
          <p:nvPr/>
        </p:nvPicPr>
        <p:blipFill>
          <a:blip r:embed="rId3"/>
          <a:stretch>
            <a:fillRect/>
          </a:stretch>
        </p:blipFill>
        <p:spPr>
          <a:xfrm>
            <a:off x="4660243" y="4246488"/>
            <a:ext cx="2953834" cy="2388712"/>
          </a:xfrm>
          <a:prstGeom prst="rect">
            <a:avLst/>
          </a:prstGeom>
        </p:spPr>
      </p:pic>
      <p:sp>
        <p:nvSpPr>
          <p:cNvPr id="6" name="Text Box 2">
            <a:extLst>
              <a:ext uri="{FF2B5EF4-FFF2-40B4-BE49-F238E27FC236}">
                <a16:creationId xmlns="" xmlns:a16="http://schemas.microsoft.com/office/drawing/2014/main" id="{99B53533-E843-4631-9153-D2F7FAEF5C48}"/>
              </a:ext>
            </a:extLst>
          </p:cNvPr>
          <p:cNvSpPr txBox="1">
            <a:spLocks noChangeArrowheads="1"/>
          </p:cNvSpPr>
          <p:nvPr/>
        </p:nvSpPr>
        <p:spPr bwMode="auto">
          <a:xfrm>
            <a:off x="3814421" y="734296"/>
            <a:ext cx="1515158"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ES" sz="2100" i="0" u="none" strike="noStrike" kern="0" cap="none" spc="0" normalizeH="0" baseline="0" noProof="0" dirty="0">
                <a:ln>
                  <a:noFill/>
                </a:ln>
                <a:solidFill>
                  <a:srgbClr val="000099"/>
                </a:solidFill>
                <a:effectLst/>
                <a:uLnTx/>
                <a:uFillTx/>
              </a:rPr>
              <a:t>Desarrollo</a:t>
            </a:r>
          </a:p>
        </p:txBody>
      </p:sp>
    </p:spTree>
    <p:extLst>
      <p:ext uri="{BB962C8B-B14F-4D97-AF65-F5344CB8AC3E}">
        <p14:creationId xmlns:p14="http://schemas.microsoft.com/office/powerpoint/2010/main" val="1096380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2">
            <a:extLst>
              <a:ext uri="{FF2B5EF4-FFF2-40B4-BE49-F238E27FC236}">
                <a16:creationId xmlns="" xmlns:a16="http://schemas.microsoft.com/office/drawing/2014/main" id="{35FAD264-92FD-45BD-8B89-352FCAEE3A3A}"/>
              </a:ext>
            </a:extLst>
          </p:cNvPr>
          <p:cNvSpPr txBox="1">
            <a:spLocks noChangeArrowheads="1"/>
          </p:cNvSpPr>
          <p:nvPr/>
        </p:nvSpPr>
        <p:spPr bwMode="auto">
          <a:xfrm>
            <a:off x="718200" y="1340768"/>
            <a:ext cx="7707600" cy="2062103"/>
          </a:xfrm>
          <a:prstGeom prst="rect">
            <a:avLst/>
          </a:prstGeom>
          <a:noFill/>
          <a:ln w="9525">
            <a:noFill/>
            <a:miter lim="800000"/>
            <a:headEnd/>
            <a:tailEnd/>
          </a:ln>
          <a:effectLst/>
        </p:spPr>
        <p:txBody>
          <a:bodyPr wrap="square">
            <a:spAutoFit/>
          </a:bodyPr>
          <a:lstStyle/>
          <a:p>
            <a:pPr marL="177800" marR="0" lvl="0" indent="-177800" algn="just" defTabSz="914400" eaLnBrk="1" fontAlgn="auto" latinLnBrk="0" hangingPunct="1">
              <a:lnSpc>
                <a:spcPct val="100000"/>
              </a:lnSpc>
              <a:spcBef>
                <a:spcPct val="50000"/>
              </a:spcBef>
              <a:spcAft>
                <a:spcPts val="0"/>
              </a:spcAft>
              <a:buClrTx/>
              <a:buSzTx/>
              <a:buFontTx/>
              <a:buNone/>
              <a:defRPr/>
            </a:pPr>
            <a:r>
              <a:rPr lang="es-MX" sz="1600" b="0" kern="0" dirty="0">
                <a:solidFill>
                  <a:srgbClr val="000066"/>
                </a:solidFill>
                <a:effectLst/>
              </a:rPr>
              <a:t>4. Con ayuda de las pinzas para tubo de ensayo, se retira de la parrilla el vaso y se coloca en la superficie metálica de la tarja para que alcance la temperatura ambiente.</a:t>
            </a:r>
          </a:p>
          <a:p>
            <a:pPr marL="177800" marR="0" lvl="0" indent="-177800" algn="just" defTabSz="914400" eaLnBrk="1" fontAlgn="auto" latinLnBrk="0" hangingPunct="1">
              <a:lnSpc>
                <a:spcPct val="100000"/>
              </a:lnSpc>
              <a:spcBef>
                <a:spcPct val="50000"/>
              </a:spcBef>
              <a:spcAft>
                <a:spcPts val="0"/>
              </a:spcAft>
              <a:buClrTx/>
              <a:buSzTx/>
              <a:buFontTx/>
              <a:buNone/>
              <a:defRPr/>
            </a:pPr>
            <a:r>
              <a:rPr lang="es-MX" sz="1600" b="0" kern="0" dirty="0">
                <a:solidFill>
                  <a:srgbClr val="000066"/>
                </a:solidFill>
                <a:effectLst/>
              </a:rPr>
              <a:t>5. Se pesa con ayuda de la balanza, el vaso anterior y por diferencia se determina la cantidad de CuSO</a:t>
            </a:r>
            <a:r>
              <a:rPr lang="es-MX" sz="1600" b="0" kern="0" baseline="-25000" dirty="0">
                <a:solidFill>
                  <a:srgbClr val="000066"/>
                </a:solidFill>
                <a:effectLst/>
              </a:rPr>
              <a:t>4</a:t>
            </a:r>
            <a:r>
              <a:rPr lang="es-MX" sz="1600" b="0" kern="0" dirty="0">
                <a:solidFill>
                  <a:srgbClr val="000066"/>
                </a:solidFill>
                <a:effectLst/>
              </a:rPr>
              <a:t> anhidro (m</a:t>
            </a:r>
            <a:r>
              <a:rPr lang="es-MX" sz="1600" b="0" kern="0" baseline="-25000" dirty="0">
                <a:solidFill>
                  <a:srgbClr val="000066"/>
                </a:solidFill>
                <a:effectLst/>
              </a:rPr>
              <a:t>CUSO</a:t>
            </a:r>
            <a:r>
              <a:rPr lang="es-MX" sz="1600" b="0" kern="0" baseline="-50000" dirty="0">
                <a:solidFill>
                  <a:srgbClr val="000066"/>
                </a:solidFill>
                <a:effectLst/>
              </a:rPr>
              <a:t>4</a:t>
            </a:r>
            <a:r>
              <a:rPr lang="es-MX" sz="1600" b="0" kern="0" dirty="0">
                <a:solidFill>
                  <a:srgbClr val="000066"/>
                </a:solidFill>
                <a:effectLst/>
              </a:rPr>
              <a:t>) que se tiene.</a:t>
            </a:r>
          </a:p>
          <a:p>
            <a:pPr marL="177800" marR="0" lvl="0" indent="-177800" algn="just" defTabSz="914400" eaLnBrk="1" fontAlgn="auto" latinLnBrk="0" hangingPunct="1">
              <a:lnSpc>
                <a:spcPct val="100000"/>
              </a:lnSpc>
              <a:spcBef>
                <a:spcPct val="50000"/>
              </a:spcBef>
              <a:spcAft>
                <a:spcPts val="0"/>
              </a:spcAft>
              <a:buClrTx/>
              <a:buSzTx/>
              <a:buFontTx/>
              <a:buNone/>
              <a:defRPr/>
            </a:pPr>
            <a:r>
              <a:rPr lang="es-MX" sz="1600" b="0" kern="0" dirty="0">
                <a:solidFill>
                  <a:srgbClr val="000066"/>
                </a:solidFill>
                <a:effectLst/>
              </a:rPr>
              <a:t>6. También por diferencia, se determina la cantidad de agua (m</a:t>
            </a:r>
            <a:r>
              <a:rPr lang="es-MX" sz="1600" b="0" kern="0" baseline="-25000" dirty="0">
                <a:solidFill>
                  <a:srgbClr val="000066"/>
                </a:solidFill>
                <a:effectLst/>
              </a:rPr>
              <a:t>H</a:t>
            </a:r>
            <a:r>
              <a:rPr lang="es-MX" sz="1600" b="0" kern="0" baseline="-50000" dirty="0">
                <a:solidFill>
                  <a:srgbClr val="000066"/>
                </a:solidFill>
                <a:effectLst/>
              </a:rPr>
              <a:t>2</a:t>
            </a:r>
            <a:r>
              <a:rPr lang="es-MX" sz="1600" b="0" kern="0" baseline="-25000" dirty="0">
                <a:solidFill>
                  <a:srgbClr val="000066"/>
                </a:solidFill>
                <a:effectLst/>
              </a:rPr>
              <a:t>O</a:t>
            </a:r>
            <a:r>
              <a:rPr lang="es-MX" sz="1600" b="0" kern="0" dirty="0">
                <a:solidFill>
                  <a:srgbClr val="000066"/>
                </a:solidFill>
                <a:effectLst/>
              </a:rPr>
              <a:t>) que había en los gramos iniciales de CuSO</a:t>
            </a:r>
            <a:r>
              <a:rPr lang="es-MX" sz="1600" b="0" kern="0" baseline="-25000" dirty="0">
                <a:solidFill>
                  <a:srgbClr val="000066"/>
                </a:solidFill>
                <a:effectLst/>
              </a:rPr>
              <a:t>4</a:t>
            </a:r>
            <a:r>
              <a:rPr lang="es-MX" sz="1600" b="0" kern="0" dirty="0">
                <a:solidFill>
                  <a:srgbClr val="000066"/>
                </a:solidFill>
                <a:effectLst/>
              </a:rPr>
              <a:t>∙5H</a:t>
            </a:r>
            <a:r>
              <a:rPr lang="es-MX" sz="1600" b="0" kern="0" baseline="-25000" dirty="0">
                <a:solidFill>
                  <a:srgbClr val="000066"/>
                </a:solidFill>
                <a:effectLst/>
              </a:rPr>
              <a:t>2</a:t>
            </a:r>
            <a:r>
              <a:rPr lang="es-MX" sz="1600" b="0" kern="0" dirty="0">
                <a:solidFill>
                  <a:srgbClr val="000066"/>
                </a:solidFill>
                <a:effectLst/>
              </a:rPr>
              <a:t>O. Complete la tabla siguiente.</a:t>
            </a:r>
          </a:p>
        </p:txBody>
      </p:sp>
      <p:sp>
        <p:nvSpPr>
          <p:cNvPr id="6" name="Text Box 2">
            <a:extLst>
              <a:ext uri="{FF2B5EF4-FFF2-40B4-BE49-F238E27FC236}">
                <a16:creationId xmlns="" xmlns:a16="http://schemas.microsoft.com/office/drawing/2014/main" id="{7F41A7D5-C273-461E-8EFE-BDD9657350FE}"/>
              </a:ext>
            </a:extLst>
          </p:cNvPr>
          <p:cNvSpPr txBox="1">
            <a:spLocks noChangeArrowheads="1"/>
          </p:cNvSpPr>
          <p:nvPr/>
        </p:nvSpPr>
        <p:spPr bwMode="auto">
          <a:xfrm>
            <a:off x="3814421" y="734296"/>
            <a:ext cx="1515158"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ES" sz="2100" i="0" u="none" strike="noStrike" kern="0" cap="none" spc="0" normalizeH="0" baseline="0" noProof="0" dirty="0">
                <a:ln>
                  <a:noFill/>
                </a:ln>
                <a:solidFill>
                  <a:srgbClr val="000099"/>
                </a:solidFill>
                <a:effectLst/>
                <a:uLnTx/>
                <a:uFillTx/>
              </a:rPr>
              <a:t>Desarrollo</a:t>
            </a:r>
          </a:p>
        </p:txBody>
      </p:sp>
      <p:pic>
        <p:nvPicPr>
          <p:cNvPr id="2" name="Imagen 1">
            <a:extLst>
              <a:ext uri="{FF2B5EF4-FFF2-40B4-BE49-F238E27FC236}">
                <a16:creationId xmlns="" xmlns:a16="http://schemas.microsoft.com/office/drawing/2014/main" id="{F66EA727-5B43-4DD3-993E-12B833CCAF5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18200" y="3645024"/>
            <a:ext cx="7707600" cy="1001290"/>
          </a:xfrm>
          <a:prstGeom prst="rect">
            <a:avLst/>
          </a:prstGeom>
        </p:spPr>
      </p:pic>
    </p:spTree>
    <p:extLst>
      <p:ext uri="{BB962C8B-B14F-4D97-AF65-F5344CB8AC3E}">
        <p14:creationId xmlns:p14="http://schemas.microsoft.com/office/powerpoint/2010/main" val="1234135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0FC6340C-5027-4647-A626-6B514BD29EE4}"/>
              </a:ext>
            </a:extLst>
          </p:cNvPr>
          <p:cNvPicPr>
            <a:picLocks noChangeAspect="1"/>
          </p:cNvPicPr>
          <p:nvPr/>
        </p:nvPicPr>
        <p:blipFill>
          <a:blip r:embed="rId2"/>
          <a:stretch>
            <a:fillRect/>
          </a:stretch>
        </p:blipFill>
        <p:spPr>
          <a:xfrm>
            <a:off x="1520904" y="3429000"/>
            <a:ext cx="2619048" cy="2504762"/>
          </a:xfrm>
          <a:prstGeom prst="rect">
            <a:avLst/>
          </a:prstGeom>
        </p:spPr>
      </p:pic>
      <p:pic>
        <p:nvPicPr>
          <p:cNvPr id="3" name="Imagen 2">
            <a:extLst>
              <a:ext uri="{FF2B5EF4-FFF2-40B4-BE49-F238E27FC236}">
                <a16:creationId xmlns="" xmlns:a16="http://schemas.microsoft.com/office/drawing/2014/main" id="{9A3B5417-9D8B-4FD5-B226-B7F5386D2BD0}"/>
              </a:ext>
            </a:extLst>
          </p:cNvPr>
          <p:cNvPicPr>
            <a:picLocks noChangeAspect="1"/>
          </p:cNvPicPr>
          <p:nvPr/>
        </p:nvPicPr>
        <p:blipFill>
          <a:blip r:embed="rId3"/>
          <a:stretch>
            <a:fillRect/>
          </a:stretch>
        </p:blipFill>
        <p:spPr>
          <a:xfrm>
            <a:off x="5105031" y="3429000"/>
            <a:ext cx="1987249" cy="2504761"/>
          </a:xfrm>
          <a:prstGeom prst="rect">
            <a:avLst/>
          </a:prstGeom>
        </p:spPr>
      </p:pic>
      <p:sp>
        <p:nvSpPr>
          <p:cNvPr id="6" name="Text Box 2">
            <a:extLst>
              <a:ext uri="{FF2B5EF4-FFF2-40B4-BE49-F238E27FC236}">
                <a16:creationId xmlns="" xmlns:a16="http://schemas.microsoft.com/office/drawing/2014/main" id="{8CC3C588-12EB-4F9F-BE87-F100425DAF09}"/>
              </a:ext>
            </a:extLst>
          </p:cNvPr>
          <p:cNvSpPr txBox="1">
            <a:spLocks noChangeArrowheads="1"/>
          </p:cNvSpPr>
          <p:nvPr/>
        </p:nvSpPr>
        <p:spPr bwMode="auto">
          <a:xfrm>
            <a:off x="3814421" y="734296"/>
            <a:ext cx="1515158"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ES" sz="2100" i="0" u="none" strike="noStrike" kern="0" cap="none" spc="0" normalizeH="0" baseline="0" noProof="0" dirty="0">
                <a:ln>
                  <a:noFill/>
                </a:ln>
                <a:solidFill>
                  <a:srgbClr val="000099"/>
                </a:solidFill>
                <a:effectLst/>
                <a:uLnTx/>
                <a:uFillTx/>
              </a:rPr>
              <a:t>Desarrollo</a:t>
            </a:r>
          </a:p>
        </p:txBody>
      </p:sp>
      <p:sp>
        <p:nvSpPr>
          <p:cNvPr id="5" name="Text Box 72">
            <a:extLst>
              <a:ext uri="{FF2B5EF4-FFF2-40B4-BE49-F238E27FC236}">
                <a16:creationId xmlns="" xmlns:a16="http://schemas.microsoft.com/office/drawing/2014/main" id="{35FAD264-92FD-45BD-8B89-352FCAEE3A3A}"/>
              </a:ext>
            </a:extLst>
          </p:cNvPr>
          <p:cNvSpPr txBox="1">
            <a:spLocks noChangeArrowheads="1"/>
          </p:cNvSpPr>
          <p:nvPr/>
        </p:nvSpPr>
        <p:spPr bwMode="auto">
          <a:xfrm>
            <a:off x="467544" y="1344836"/>
            <a:ext cx="8208912" cy="1969770"/>
          </a:xfrm>
          <a:prstGeom prst="rect">
            <a:avLst/>
          </a:prstGeom>
          <a:noFill/>
          <a:ln w="9525">
            <a:noFill/>
            <a:miter lim="800000"/>
            <a:headEnd/>
            <a:tailEnd/>
          </a:ln>
          <a:effectLst/>
        </p:spPr>
        <p:txBody>
          <a:bodyPr wrap="square">
            <a:spAutoFit/>
          </a:bodyPr>
          <a:lstStyle/>
          <a:p>
            <a:pPr marL="0" marR="0" lvl="0" indent="0" algn="just" defTabSz="914400" eaLnBrk="1" fontAlgn="auto" latinLnBrk="0" hangingPunct="1">
              <a:lnSpc>
                <a:spcPct val="100000"/>
              </a:lnSpc>
              <a:spcBef>
                <a:spcPts val="600"/>
              </a:spcBef>
              <a:spcAft>
                <a:spcPts val="0"/>
              </a:spcAft>
              <a:buClrTx/>
              <a:buSzTx/>
              <a:buFontTx/>
              <a:buNone/>
              <a:tabLst/>
              <a:defRPr/>
            </a:pPr>
            <a:r>
              <a:rPr lang="es-MX" sz="1600" b="0" kern="0" dirty="0">
                <a:solidFill>
                  <a:srgbClr val="000066"/>
                </a:solidFill>
                <a:effectLst/>
              </a:rPr>
              <a:t>ACTIVIDAD 3.</a:t>
            </a:r>
          </a:p>
          <a:p>
            <a:pPr marL="0" marR="0" lvl="0" indent="0" algn="just" defTabSz="914400" eaLnBrk="1" fontAlgn="auto" latinLnBrk="0" hangingPunct="1">
              <a:lnSpc>
                <a:spcPct val="100000"/>
              </a:lnSpc>
              <a:spcBef>
                <a:spcPts val="600"/>
              </a:spcBef>
              <a:spcAft>
                <a:spcPts val="0"/>
              </a:spcAft>
              <a:buClrTx/>
              <a:buSzTx/>
              <a:buFontTx/>
              <a:buNone/>
              <a:tabLst/>
              <a:defRPr/>
            </a:pPr>
            <a:r>
              <a:rPr lang="es-MX" sz="1600" b="0" u="sng" kern="0" dirty="0">
                <a:solidFill>
                  <a:srgbClr val="000066"/>
                </a:solidFill>
                <a:effectLst/>
              </a:rPr>
              <a:t>Obtención de cristales de CuSO</a:t>
            </a:r>
            <a:r>
              <a:rPr lang="es-MX" sz="1600" b="0" u="sng" kern="0" baseline="-25000" dirty="0">
                <a:solidFill>
                  <a:srgbClr val="000066"/>
                </a:solidFill>
                <a:effectLst/>
              </a:rPr>
              <a:t>4</a:t>
            </a:r>
            <a:r>
              <a:rPr lang="es-MX" sz="1600" b="0" u="sng" kern="0" dirty="0">
                <a:solidFill>
                  <a:srgbClr val="000066"/>
                </a:solidFill>
                <a:effectLst/>
              </a:rPr>
              <a:t>∙5H</a:t>
            </a:r>
            <a:r>
              <a:rPr lang="es-MX" sz="1600" b="0" u="sng" kern="0" baseline="-25000" dirty="0">
                <a:solidFill>
                  <a:srgbClr val="000066"/>
                </a:solidFill>
                <a:effectLst/>
              </a:rPr>
              <a:t>2</a:t>
            </a:r>
            <a:r>
              <a:rPr lang="es-MX" sz="1600" b="0" u="sng" kern="0" dirty="0">
                <a:solidFill>
                  <a:srgbClr val="000066"/>
                </a:solidFill>
                <a:effectLst/>
              </a:rPr>
              <a:t>O</a:t>
            </a:r>
          </a:p>
          <a:p>
            <a:pPr marL="177800" marR="0" lvl="0" indent="-177800" algn="just" defTabSz="914400" eaLnBrk="1" fontAlgn="auto" latinLnBrk="0" hangingPunct="1">
              <a:lnSpc>
                <a:spcPct val="100000"/>
              </a:lnSpc>
              <a:spcBef>
                <a:spcPts val="600"/>
              </a:spcBef>
              <a:spcAft>
                <a:spcPts val="0"/>
              </a:spcAft>
              <a:buClrTx/>
              <a:buSzTx/>
              <a:buFontTx/>
              <a:buNone/>
              <a:tabLst/>
              <a:defRPr/>
            </a:pPr>
            <a:r>
              <a:rPr lang="es-MX" sz="1600" b="0" kern="0" dirty="0">
                <a:solidFill>
                  <a:srgbClr val="000066"/>
                </a:solidFill>
                <a:effectLst/>
              </a:rPr>
              <a:t>1. Con ayuda de la pipeta adicione 3.5 [ml] de agua destilada en el vaso, caliente con la perilla a medio giro y agite constantemente con movimientos circulares el vaso sobre la parrilla (no utilice la espátula como agitador), hasta la total disolución del sólido (evite la evaporación del disolvente); posteriormente, déjelo en la superficie metálica de la tarja, procurando no moverlo en adelante. Anote sus observaciones.</a:t>
            </a:r>
          </a:p>
        </p:txBody>
      </p:sp>
      <p:sp>
        <p:nvSpPr>
          <p:cNvPr id="7" name="Text Box 72">
            <a:extLst>
              <a:ext uri="{FF2B5EF4-FFF2-40B4-BE49-F238E27FC236}">
                <a16:creationId xmlns="" xmlns:a16="http://schemas.microsoft.com/office/drawing/2014/main" id="{35FAD264-92FD-45BD-8B89-352FCAEE3A3A}"/>
              </a:ext>
            </a:extLst>
          </p:cNvPr>
          <p:cNvSpPr txBox="1">
            <a:spLocks noChangeArrowheads="1"/>
          </p:cNvSpPr>
          <p:nvPr/>
        </p:nvSpPr>
        <p:spPr bwMode="auto">
          <a:xfrm>
            <a:off x="611560" y="6074132"/>
            <a:ext cx="7920880" cy="523220"/>
          </a:xfrm>
          <a:prstGeom prst="rect">
            <a:avLst/>
          </a:prstGeom>
          <a:noFill/>
          <a:ln w="9525">
            <a:noFill/>
            <a:miter lim="800000"/>
            <a:headEnd/>
            <a:tailEnd/>
          </a:ln>
          <a:effectLst/>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r>
              <a:rPr lang="es-MX" sz="1400" b="0" kern="0" dirty="0">
                <a:solidFill>
                  <a:srgbClr val="FF0000"/>
                </a:solidFill>
                <a:effectLst/>
              </a:rPr>
              <a:t>NOTA: La formación de </a:t>
            </a:r>
            <a:r>
              <a:rPr lang="es-MX" sz="1400" b="0" kern="0" dirty="0" err="1">
                <a:solidFill>
                  <a:srgbClr val="FF0000"/>
                </a:solidFill>
                <a:effectLst/>
              </a:rPr>
              <a:t>monocristales</a:t>
            </a:r>
            <a:r>
              <a:rPr lang="es-MX" sz="1400" b="0" kern="0" dirty="0">
                <a:solidFill>
                  <a:srgbClr val="FF0000"/>
                </a:solidFill>
                <a:effectLst/>
              </a:rPr>
              <a:t> se favorece con una alta </a:t>
            </a:r>
            <a:r>
              <a:rPr lang="es-ES" sz="1400" b="0" dirty="0">
                <a:solidFill>
                  <a:srgbClr val="FF0000"/>
                </a:solidFill>
                <a:effectLst/>
              </a:rPr>
              <a:t>concentración de los precursores en la disolución y un proceso de enfriamiento que transcurra de forma lenta.</a:t>
            </a:r>
            <a:endParaRPr lang="es-MX" sz="1400" b="0" kern="0" dirty="0">
              <a:solidFill>
                <a:srgbClr val="FF0000"/>
              </a:solidFill>
              <a:effectLst/>
            </a:endParaRPr>
          </a:p>
        </p:txBody>
      </p:sp>
    </p:spTree>
    <p:extLst>
      <p:ext uri="{BB962C8B-B14F-4D97-AF65-F5344CB8AC3E}">
        <p14:creationId xmlns:p14="http://schemas.microsoft.com/office/powerpoint/2010/main" val="1308266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2">
            <a:extLst>
              <a:ext uri="{FF2B5EF4-FFF2-40B4-BE49-F238E27FC236}">
                <a16:creationId xmlns="" xmlns:a16="http://schemas.microsoft.com/office/drawing/2014/main" id="{35FAD264-92FD-45BD-8B89-352FCAEE3A3A}"/>
              </a:ext>
            </a:extLst>
          </p:cNvPr>
          <p:cNvSpPr txBox="1">
            <a:spLocks noChangeArrowheads="1"/>
          </p:cNvSpPr>
          <p:nvPr/>
        </p:nvSpPr>
        <p:spPr bwMode="auto">
          <a:xfrm>
            <a:off x="718200" y="1340768"/>
            <a:ext cx="7707600" cy="338554"/>
          </a:xfrm>
          <a:prstGeom prst="rect">
            <a:avLst/>
          </a:prstGeom>
          <a:noFill/>
          <a:ln w="9525">
            <a:noFill/>
            <a:miter lim="800000"/>
            <a:headEnd/>
            <a:tailEnd/>
          </a:ln>
          <a:effectLst/>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r>
              <a:rPr lang="es-MX" sz="1600" b="0" kern="0" dirty="0">
                <a:solidFill>
                  <a:srgbClr val="000066"/>
                </a:solidFill>
                <a:effectLst/>
              </a:rPr>
              <a:t>2. Con ayuda de la lupa, identifique el tipo de cristales que se obtienen.</a:t>
            </a:r>
          </a:p>
        </p:txBody>
      </p:sp>
      <p:pic>
        <p:nvPicPr>
          <p:cNvPr id="4" name="Imagen 3">
            <a:extLst>
              <a:ext uri="{FF2B5EF4-FFF2-40B4-BE49-F238E27FC236}">
                <a16:creationId xmlns="" xmlns:a16="http://schemas.microsoft.com/office/drawing/2014/main" id="{E59AF1F2-D9BF-4AC0-AE22-08581C987843}"/>
              </a:ext>
            </a:extLst>
          </p:cNvPr>
          <p:cNvPicPr>
            <a:picLocks noChangeAspect="1"/>
          </p:cNvPicPr>
          <p:nvPr/>
        </p:nvPicPr>
        <p:blipFill>
          <a:blip r:embed="rId2"/>
          <a:stretch>
            <a:fillRect/>
          </a:stretch>
        </p:blipFill>
        <p:spPr>
          <a:xfrm>
            <a:off x="3438666" y="1844824"/>
            <a:ext cx="2266667" cy="1971429"/>
          </a:xfrm>
          <a:prstGeom prst="rect">
            <a:avLst/>
          </a:prstGeom>
        </p:spPr>
      </p:pic>
      <p:pic>
        <p:nvPicPr>
          <p:cNvPr id="7" name="Imagen 6" descr="http://2.bp.blogspot.com/-f08N2LlMYH0/UP1tAgkgDfI/AAAAAAAAARg/B9NRzlEIxTc/s1600/DSC02070.JPG">
            <a:extLst>
              <a:ext uri="{FF2B5EF4-FFF2-40B4-BE49-F238E27FC236}">
                <a16:creationId xmlns="" xmlns:a16="http://schemas.microsoft.com/office/drawing/2014/main" id="{56432C0E-4DFF-4818-9F18-64EBE50801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3981755"/>
            <a:ext cx="2908790" cy="2184585"/>
          </a:xfrm>
          <a:prstGeom prst="rect">
            <a:avLst/>
          </a:prstGeom>
          <a:noFill/>
          <a:ln>
            <a:noFill/>
          </a:ln>
        </p:spPr>
      </p:pic>
      <p:pic>
        <p:nvPicPr>
          <p:cNvPr id="9" name="Imagen 8" descr="http://www.heurema.com/QG/QG21/CompCufig3.jpg">
            <a:extLst>
              <a:ext uri="{FF2B5EF4-FFF2-40B4-BE49-F238E27FC236}">
                <a16:creationId xmlns="" xmlns:a16="http://schemas.microsoft.com/office/drawing/2014/main" id="{3BE54E04-6932-4B4B-B543-1CFA2BDEFA5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7530" y="4019560"/>
            <a:ext cx="2410773" cy="2146779"/>
          </a:xfrm>
          <a:prstGeom prst="rect">
            <a:avLst/>
          </a:prstGeom>
          <a:noFill/>
          <a:ln>
            <a:noFill/>
          </a:ln>
        </p:spPr>
      </p:pic>
      <p:sp>
        <p:nvSpPr>
          <p:cNvPr id="10" name="Text Box 2">
            <a:extLst>
              <a:ext uri="{FF2B5EF4-FFF2-40B4-BE49-F238E27FC236}">
                <a16:creationId xmlns="" xmlns:a16="http://schemas.microsoft.com/office/drawing/2014/main" id="{5BB84692-56C7-40E8-80A1-89B3B27388D1}"/>
              </a:ext>
            </a:extLst>
          </p:cNvPr>
          <p:cNvSpPr txBox="1">
            <a:spLocks noChangeArrowheads="1"/>
          </p:cNvSpPr>
          <p:nvPr/>
        </p:nvSpPr>
        <p:spPr bwMode="auto">
          <a:xfrm>
            <a:off x="3814421" y="734296"/>
            <a:ext cx="1515158"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ES" sz="2100" i="0" u="none" strike="noStrike" kern="0" cap="none" spc="0" normalizeH="0" baseline="0" noProof="0" dirty="0">
                <a:ln>
                  <a:noFill/>
                </a:ln>
                <a:solidFill>
                  <a:srgbClr val="000099"/>
                </a:solidFill>
                <a:effectLst/>
                <a:uLnTx/>
                <a:uFillTx/>
              </a:rPr>
              <a:t>Desarrollo</a:t>
            </a:r>
          </a:p>
        </p:txBody>
      </p:sp>
    </p:spTree>
    <p:extLst>
      <p:ext uri="{BB962C8B-B14F-4D97-AF65-F5344CB8AC3E}">
        <p14:creationId xmlns:p14="http://schemas.microsoft.com/office/powerpoint/2010/main" val="869338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2465499" y="734296"/>
            <a:ext cx="4213013"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s-ES" sz="2100" kern="0" dirty="0">
                <a:solidFill>
                  <a:srgbClr val="000099"/>
                </a:solidFill>
                <a:effectLst/>
              </a:rPr>
              <a:t>Estructura 3D del CuSO</a:t>
            </a:r>
            <a:r>
              <a:rPr lang="es-ES" sz="2100" kern="0" baseline="-25000" dirty="0">
                <a:solidFill>
                  <a:srgbClr val="000099"/>
                </a:solidFill>
                <a:effectLst/>
              </a:rPr>
              <a:t>4</a:t>
            </a:r>
            <a:r>
              <a:rPr lang="es-ES" sz="2100" kern="0" dirty="0">
                <a:solidFill>
                  <a:srgbClr val="000099"/>
                </a:solidFill>
                <a:effectLst/>
              </a:rPr>
              <a:t>∙5H</a:t>
            </a:r>
            <a:r>
              <a:rPr lang="es-ES" sz="2100" kern="0" baseline="-25000" dirty="0">
                <a:solidFill>
                  <a:srgbClr val="000099"/>
                </a:solidFill>
                <a:effectLst/>
              </a:rPr>
              <a:t>2</a:t>
            </a:r>
            <a:r>
              <a:rPr lang="es-ES" sz="2100" kern="0" dirty="0">
                <a:solidFill>
                  <a:srgbClr val="000099"/>
                </a:solidFill>
                <a:effectLst/>
              </a:rPr>
              <a:t>O</a:t>
            </a:r>
            <a:endParaRPr kumimoji="0" lang="es-ES" sz="2100" i="0" u="none" strike="noStrike" kern="0" cap="none" spc="0" normalizeH="0" baseline="0" noProof="0" dirty="0">
              <a:ln>
                <a:noFill/>
              </a:ln>
              <a:solidFill>
                <a:srgbClr val="000099"/>
              </a:solidFill>
              <a:effectLst/>
              <a:uLnTx/>
              <a:uFillTx/>
            </a:endParaRPr>
          </a:p>
        </p:txBody>
      </p:sp>
      <p:pic>
        <p:nvPicPr>
          <p:cNvPr id="8" name="Imagen 7" descr="http://dimetilsulfuro.christiangarciabello.es/wp-content/uploads/2013/11/3-estructura-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5842" y="1628800"/>
            <a:ext cx="7172325" cy="4352925"/>
          </a:xfrm>
          <a:prstGeom prst="rect">
            <a:avLst/>
          </a:prstGeom>
          <a:noFill/>
          <a:ln>
            <a:noFill/>
          </a:ln>
        </p:spPr>
      </p:pic>
    </p:spTree>
    <p:extLst>
      <p:ext uri="{BB962C8B-B14F-4D97-AF65-F5344CB8AC3E}">
        <p14:creationId xmlns:p14="http://schemas.microsoft.com/office/powerpoint/2010/main" val="17157452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 xmlns:a16="http://schemas.microsoft.com/office/drawing/2014/main" id="{DFCDB423-1980-4273-AF74-0C08BC92D48A}"/>
              </a:ext>
            </a:extLst>
          </p:cNvPr>
          <p:cNvSpPr txBox="1">
            <a:spLocks noChangeArrowheads="1"/>
          </p:cNvSpPr>
          <p:nvPr/>
        </p:nvSpPr>
        <p:spPr bwMode="auto">
          <a:xfrm>
            <a:off x="3933844" y="734296"/>
            <a:ext cx="1276310"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s-ES" sz="2100" kern="0" dirty="0">
                <a:solidFill>
                  <a:srgbClr val="000099"/>
                </a:solidFill>
                <a:effectLst/>
              </a:rPr>
              <a:t>Créditos</a:t>
            </a:r>
            <a:endParaRPr kumimoji="0" lang="es-ES" sz="2100" i="0" u="none" strike="noStrike" kern="0" cap="none" spc="0" normalizeH="0" baseline="0" noProof="0" dirty="0">
              <a:ln>
                <a:noFill/>
              </a:ln>
              <a:solidFill>
                <a:srgbClr val="000099"/>
              </a:solidFill>
              <a:effectLst/>
              <a:uLnTx/>
              <a:uFillTx/>
            </a:endParaRPr>
          </a:p>
        </p:txBody>
      </p:sp>
      <p:sp>
        <p:nvSpPr>
          <p:cNvPr id="6" name="Text Box 7"/>
          <p:cNvSpPr txBox="1">
            <a:spLocks noChangeArrowheads="1"/>
          </p:cNvSpPr>
          <p:nvPr/>
        </p:nvSpPr>
        <p:spPr bwMode="auto">
          <a:xfrm>
            <a:off x="827584" y="1340768"/>
            <a:ext cx="7799294" cy="5278368"/>
          </a:xfrm>
          <a:prstGeom prst="rect">
            <a:avLst/>
          </a:prstGeom>
          <a:noFill/>
          <a:ln w="9525">
            <a:noFill/>
            <a:miter lim="800000"/>
            <a:headEnd/>
            <a:tailEnd/>
          </a:ln>
          <a:effectLst/>
        </p:spPr>
        <p:txBody>
          <a:bodyPr wrap="square">
            <a:spAutoFit/>
          </a:bodyPr>
          <a:lstStyle>
            <a:defPPr>
              <a:defRPr lang="es-ES"/>
            </a:defPPr>
            <a:lvl1pPr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eaLnBrk="0" fontAlgn="base" hangingPunct="0">
              <a:spcBef>
                <a:spcPct val="0"/>
              </a:spcBef>
              <a:spcAft>
                <a:spcPct val="0"/>
              </a:spcAft>
              <a:defRPr sz="1100"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1100" b="1" kern="1200">
                <a:solidFill>
                  <a:schemeClr val="tx1"/>
                </a:solidFill>
                <a:effectLst>
                  <a:outerShdw blurRad="38100" dist="38100" dir="2700000" algn="tl">
                    <a:srgbClr val="000000">
                      <a:alpha val="43137"/>
                    </a:srgbClr>
                  </a:outerShdw>
                </a:effectLst>
                <a:latin typeface="Arial" charset="0"/>
                <a:ea typeface="+mn-ea"/>
                <a:cs typeface="+mn-cs"/>
              </a:defRPr>
            </a:lvl9pPr>
          </a:lstStyle>
          <a:p>
            <a:pPr marL="0" marR="0" lvl="0" indent="0" algn="just" defTabSz="914400" eaLnBrk="1" fontAlgn="auto" latinLnBrk="0" hangingPunct="1">
              <a:lnSpc>
                <a:spcPct val="100000"/>
              </a:lnSpc>
              <a:spcBef>
                <a:spcPts val="600"/>
              </a:spcBef>
              <a:spcAft>
                <a:spcPts val="0"/>
              </a:spcAft>
              <a:buClrTx/>
              <a:buSzTx/>
              <a:buFontTx/>
              <a:buNone/>
              <a:tabLst/>
              <a:defRPr/>
            </a:pPr>
            <a:r>
              <a:rPr lang="es-ES" sz="1400" kern="0" dirty="0" smtClean="0">
                <a:solidFill>
                  <a:srgbClr val="000066"/>
                </a:solidFill>
                <a:effectLst/>
              </a:rPr>
              <a:t>Autor:</a:t>
            </a:r>
            <a:endParaRPr lang="es-ES" sz="1400" kern="0" dirty="0">
              <a:solidFill>
                <a:srgbClr val="000066"/>
              </a:solidFill>
              <a:effectLst/>
            </a:endParaRPr>
          </a:p>
          <a:p>
            <a:pPr algn="just" eaLnBrk="1" fontAlgn="auto" hangingPunct="1">
              <a:spcBef>
                <a:spcPts val="600"/>
              </a:spcBef>
              <a:spcAft>
                <a:spcPts val="0"/>
              </a:spcAft>
              <a:defRPr/>
            </a:pPr>
            <a:r>
              <a:rPr lang="es-ES" sz="1400" b="0" kern="0" dirty="0">
                <a:solidFill>
                  <a:srgbClr val="000066"/>
                </a:solidFill>
                <a:effectLst/>
              </a:rPr>
              <a:t>M. C. Q. Alfredo Velásquez </a:t>
            </a:r>
            <a:r>
              <a:rPr lang="es-ES" sz="1400" b="0" kern="0" dirty="0" smtClean="0">
                <a:solidFill>
                  <a:srgbClr val="000066"/>
                </a:solidFill>
                <a:effectLst/>
              </a:rPr>
              <a:t>Márquez</a:t>
            </a:r>
            <a:endParaRPr lang="es-ES" sz="1400" b="0" kern="0" dirty="0">
              <a:solidFill>
                <a:srgbClr val="000066"/>
              </a:solidFill>
              <a:effectLst/>
            </a:endParaRPr>
          </a:p>
          <a:p>
            <a:pPr marL="0" marR="0" lvl="0" indent="0" algn="just" defTabSz="914400" eaLnBrk="1" fontAlgn="auto" latinLnBrk="0" hangingPunct="1">
              <a:lnSpc>
                <a:spcPct val="100000"/>
              </a:lnSpc>
              <a:spcBef>
                <a:spcPts val="600"/>
              </a:spcBef>
              <a:spcAft>
                <a:spcPts val="0"/>
              </a:spcAft>
              <a:buClrTx/>
              <a:buSzTx/>
              <a:buFontTx/>
              <a:buNone/>
              <a:tabLst/>
              <a:defRPr/>
            </a:pPr>
            <a:endParaRPr lang="es-ES" sz="1400" b="0" kern="0" dirty="0">
              <a:solidFill>
                <a:srgbClr val="000066"/>
              </a:solidFill>
              <a:effectLst/>
            </a:endParaRP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kern="0" dirty="0">
                <a:solidFill>
                  <a:srgbClr val="000066"/>
                </a:solidFill>
                <a:effectLst/>
              </a:rPr>
              <a:t>Actualización y autorización:</a:t>
            </a: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b="0" kern="0" dirty="0">
                <a:solidFill>
                  <a:srgbClr val="000066"/>
                </a:solidFill>
                <a:effectLst/>
              </a:rPr>
              <a:t>Q. Antonia del Carmen Pérez León</a:t>
            </a: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b="0" kern="0" dirty="0" smtClean="0">
                <a:solidFill>
                  <a:srgbClr val="000066"/>
                </a:solidFill>
                <a:effectLst/>
              </a:rPr>
              <a:t>Jefa </a:t>
            </a:r>
            <a:r>
              <a:rPr lang="es-ES" sz="1400" b="0" kern="0" dirty="0">
                <a:solidFill>
                  <a:srgbClr val="000066"/>
                </a:solidFill>
                <a:effectLst/>
              </a:rPr>
              <a:t>de la </a:t>
            </a:r>
            <a:r>
              <a:rPr lang="es-ES" sz="1400" b="0" kern="0" dirty="0" smtClean="0">
                <a:solidFill>
                  <a:srgbClr val="000066"/>
                </a:solidFill>
                <a:effectLst/>
              </a:rPr>
              <a:t>Academia </a:t>
            </a:r>
            <a:r>
              <a:rPr lang="es-ES" sz="1400" b="0" kern="0" dirty="0">
                <a:solidFill>
                  <a:srgbClr val="000066"/>
                </a:solidFill>
                <a:effectLst/>
              </a:rPr>
              <a:t>de Química</a:t>
            </a:r>
          </a:p>
          <a:p>
            <a:pPr marL="0" marR="0" lvl="0" indent="0" algn="just" defTabSz="914400" eaLnBrk="1" fontAlgn="auto" latinLnBrk="0" hangingPunct="1">
              <a:lnSpc>
                <a:spcPct val="100000"/>
              </a:lnSpc>
              <a:spcBef>
                <a:spcPts val="600"/>
              </a:spcBef>
              <a:spcAft>
                <a:spcPts val="0"/>
              </a:spcAft>
              <a:buClrTx/>
              <a:buSzTx/>
              <a:buFontTx/>
              <a:buNone/>
              <a:tabLst/>
              <a:defRPr/>
            </a:pPr>
            <a:endParaRPr lang="es-ES" sz="1400" b="0" kern="0" dirty="0">
              <a:solidFill>
                <a:srgbClr val="000066"/>
              </a:solidFill>
              <a:effectLst/>
            </a:endParaRPr>
          </a:p>
          <a:p>
            <a:pPr marL="0" marR="0" lvl="0" indent="0" algn="just" defTabSz="914400" eaLnBrk="1" fontAlgn="auto" latinLnBrk="0" hangingPunct="1">
              <a:lnSpc>
                <a:spcPct val="100000"/>
              </a:lnSpc>
              <a:spcBef>
                <a:spcPts val="600"/>
              </a:spcBef>
              <a:spcAft>
                <a:spcPts val="0"/>
              </a:spcAft>
              <a:buClrTx/>
              <a:buSzTx/>
              <a:buFontTx/>
              <a:buNone/>
              <a:tabLst/>
              <a:defRPr/>
            </a:pPr>
            <a:r>
              <a:rPr lang="es-ES" sz="1400" kern="0" dirty="0">
                <a:solidFill>
                  <a:srgbClr val="000066"/>
                </a:solidFill>
                <a:effectLst/>
              </a:rPr>
              <a:t>Revisores (2017)</a:t>
            </a:r>
            <a:r>
              <a:rPr kumimoji="0" lang="es-ES" sz="1400" i="0" u="none" strike="noStrike" kern="0" cap="none" spc="0" normalizeH="0" baseline="0" noProof="0" dirty="0">
                <a:ln>
                  <a:noFill/>
                </a:ln>
                <a:solidFill>
                  <a:srgbClr val="000066"/>
                </a:solidFill>
                <a:effectLst/>
                <a:uLnTx/>
                <a:uFillTx/>
              </a:rPr>
              <a:t>:</a:t>
            </a:r>
          </a:p>
          <a:p>
            <a:pPr algn="just" eaLnBrk="1" fontAlgn="auto" hangingPunct="1">
              <a:spcBef>
                <a:spcPts val="600"/>
              </a:spcBef>
              <a:spcAft>
                <a:spcPts val="0"/>
              </a:spcAft>
              <a:tabLst>
                <a:tab pos="3940175" algn="l"/>
              </a:tabLst>
              <a:defRPr/>
            </a:pPr>
            <a:r>
              <a:rPr lang="es-ES" sz="1400" b="0" kern="0" dirty="0">
                <a:solidFill>
                  <a:srgbClr val="000066"/>
                </a:solidFill>
                <a:effectLst/>
              </a:rPr>
              <a:t>Dra. </a:t>
            </a:r>
            <a:r>
              <a:rPr lang="es-ES" sz="1400" b="0" kern="0" dirty="0" err="1">
                <a:solidFill>
                  <a:srgbClr val="000066"/>
                </a:solidFill>
                <a:effectLst/>
              </a:rPr>
              <a:t>Arianee</a:t>
            </a:r>
            <a:r>
              <a:rPr lang="es-ES" sz="1400" b="0" kern="0" dirty="0">
                <a:solidFill>
                  <a:srgbClr val="000066"/>
                </a:solidFill>
                <a:effectLst/>
              </a:rPr>
              <a:t> Sainz </a:t>
            </a:r>
            <a:r>
              <a:rPr lang="es-ES" sz="1400" b="0" kern="0" dirty="0" smtClean="0">
                <a:solidFill>
                  <a:srgbClr val="000066"/>
                </a:solidFill>
                <a:effectLst/>
              </a:rPr>
              <a:t>Vidal	</a:t>
            </a:r>
            <a:r>
              <a:rPr lang="es-ES" sz="1400" b="0" kern="0" dirty="0">
                <a:solidFill>
                  <a:srgbClr val="000066"/>
                </a:solidFill>
                <a:effectLst/>
              </a:rPr>
              <a:t>Ing. Dulce María Cisneros Peralta</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a:solidFill>
                  <a:srgbClr val="000066"/>
                </a:solidFill>
                <a:effectLst/>
              </a:rPr>
              <a:t>Q. Adriana Ramírez </a:t>
            </a:r>
            <a:r>
              <a:rPr lang="es-ES" sz="1400" b="0" kern="0" dirty="0" smtClean="0">
                <a:solidFill>
                  <a:srgbClr val="000066"/>
                </a:solidFill>
                <a:effectLst/>
              </a:rPr>
              <a:t>González	</a:t>
            </a:r>
            <a:r>
              <a:rPr lang="es-ES" sz="1400" b="0" kern="0" dirty="0">
                <a:solidFill>
                  <a:srgbClr val="000066"/>
                </a:solidFill>
                <a:effectLst/>
              </a:rPr>
              <a:t>Q. F. B. Nidia García Arrollo</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smtClean="0">
                <a:solidFill>
                  <a:srgbClr val="000066"/>
                </a:solidFill>
                <a:effectLst/>
              </a:rPr>
              <a:t>Dra</a:t>
            </a:r>
            <a:r>
              <a:rPr lang="es-ES" sz="1400" b="0" kern="0" dirty="0">
                <a:solidFill>
                  <a:srgbClr val="000066"/>
                </a:solidFill>
                <a:effectLst/>
              </a:rPr>
              <a:t>. Patricia García Vázquez</a:t>
            </a:r>
            <a:r>
              <a:rPr lang="es-ES" sz="1400" b="0" kern="0" dirty="0" smtClean="0">
                <a:solidFill>
                  <a:srgbClr val="000066"/>
                </a:solidFill>
                <a:effectLst/>
              </a:rPr>
              <a:t>	</a:t>
            </a:r>
            <a:r>
              <a:rPr lang="es-ES" sz="1400" b="0" kern="0" dirty="0">
                <a:solidFill>
                  <a:srgbClr val="000066"/>
                </a:solidFill>
                <a:effectLst/>
              </a:rPr>
              <a:t>Dr. Alberto Sandoval García</a:t>
            </a:r>
          </a:p>
          <a:p>
            <a:pPr algn="just" eaLnBrk="1" fontAlgn="auto" hangingPunct="1">
              <a:spcBef>
                <a:spcPts val="600"/>
              </a:spcBef>
              <a:spcAft>
                <a:spcPts val="0"/>
              </a:spcAft>
              <a:tabLst>
                <a:tab pos="3940175" algn="l"/>
              </a:tabLst>
              <a:defRPr/>
            </a:pPr>
            <a:r>
              <a:rPr lang="es-ES" sz="1400" b="0" kern="0" dirty="0">
                <a:solidFill>
                  <a:srgbClr val="000066"/>
                </a:solidFill>
                <a:effectLst/>
              </a:rPr>
              <a:t>M. en A. Violeta Luz María Bravo </a:t>
            </a:r>
            <a:r>
              <a:rPr lang="es-ES" sz="1400" b="0" kern="0" dirty="0" smtClean="0">
                <a:solidFill>
                  <a:srgbClr val="000066"/>
                </a:solidFill>
                <a:effectLst/>
              </a:rPr>
              <a:t>Hernández	</a:t>
            </a:r>
            <a:r>
              <a:rPr lang="es-ES" sz="1400" b="0" kern="0" dirty="0">
                <a:solidFill>
                  <a:srgbClr val="000066"/>
                </a:solidFill>
                <a:effectLst/>
              </a:rPr>
              <a:t>M. en C. Luis Edgardo Vigueras Rueda</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smtClean="0">
                <a:solidFill>
                  <a:srgbClr val="000066"/>
                </a:solidFill>
                <a:effectLst/>
              </a:rPr>
              <a:t>Dra</a:t>
            </a:r>
            <a:r>
              <a:rPr lang="es-ES" sz="1400" b="0" kern="0" dirty="0">
                <a:solidFill>
                  <a:srgbClr val="000066"/>
                </a:solidFill>
                <a:effectLst/>
              </a:rPr>
              <a:t>. María del Carmen Gutiérrez </a:t>
            </a:r>
            <a:r>
              <a:rPr lang="es-ES" sz="1400" b="0" kern="0" dirty="0" smtClean="0">
                <a:solidFill>
                  <a:srgbClr val="000066"/>
                </a:solidFill>
                <a:effectLst/>
              </a:rPr>
              <a:t>Hernández	</a:t>
            </a:r>
            <a:r>
              <a:rPr lang="es-ES" sz="1400" b="0" kern="0" dirty="0">
                <a:solidFill>
                  <a:srgbClr val="000066"/>
                </a:solidFill>
                <a:effectLst/>
              </a:rPr>
              <a:t>M. en C. Miguel Ángel Jaime Vasconcelos</a:t>
            </a:r>
          </a:p>
          <a:p>
            <a:pPr algn="just" eaLnBrk="1" fontAlgn="auto" hangingPunct="1">
              <a:spcBef>
                <a:spcPts val="600"/>
              </a:spcBef>
              <a:spcAft>
                <a:spcPts val="0"/>
              </a:spcAft>
              <a:tabLst>
                <a:tab pos="3940175" algn="l"/>
              </a:tabLst>
              <a:defRPr/>
            </a:pPr>
            <a:r>
              <a:rPr lang="es-ES" sz="1400" b="0" kern="0" dirty="0">
                <a:solidFill>
                  <a:srgbClr val="000066"/>
                </a:solidFill>
                <a:effectLst/>
              </a:rPr>
              <a:t>M. A. I. Claudia Elisa Sánchez Navarro	Biol. Miguel Alejandro Maldonado Gordillo</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a:solidFill>
                  <a:srgbClr val="000066"/>
                </a:solidFill>
                <a:effectLst/>
              </a:rPr>
              <a:t>Q. </a:t>
            </a:r>
            <a:r>
              <a:rPr lang="es-ES" sz="1400" b="0" kern="0" dirty="0" err="1">
                <a:solidFill>
                  <a:srgbClr val="000066"/>
                </a:solidFill>
                <a:effectLst/>
              </a:rPr>
              <a:t>Yolia</a:t>
            </a:r>
            <a:r>
              <a:rPr lang="es-ES" sz="1400" b="0" kern="0" dirty="0">
                <a:solidFill>
                  <a:srgbClr val="000066"/>
                </a:solidFill>
                <a:effectLst/>
              </a:rPr>
              <a:t> Judith León Paredes</a:t>
            </a:r>
            <a:r>
              <a:rPr lang="es-ES" sz="1400" b="0" kern="0" dirty="0" smtClean="0">
                <a:solidFill>
                  <a:srgbClr val="000066"/>
                </a:solidFill>
                <a:effectLst/>
              </a:rPr>
              <a:t>	</a:t>
            </a:r>
            <a:r>
              <a:rPr lang="es-ES" sz="1400" b="0" kern="0" dirty="0">
                <a:solidFill>
                  <a:srgbClr val="000066"/>
                </a:solidFill>
                <a:effectLst/>
              </a:rPr>
              <a:t>I. Q. Guillermo Pérez Quintero</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a:solidFill>
                  <a:srgbClr val="000066"/>
                </a:solidFill>
                <a:effectLst/>
              </a:rPr>
              <a:t>I. Q. Hermelinda C. Sánchez </a:t>
            </a:r>
            <a:r>
              <a:rPr lang="es-ES" sz="1400" b="0" kern="0" dirty="0" err="1">
                <a:solidFill>
                  <a:srgbClr val="000066"/>
                </a:solidFill>
                <a:effectLst/>
              </a:rPr>
              <a:t>Tlaxqueño</a:t>
            </a:r>
            <a:r>
              <a:rPr lang="es-ES" sz="1400" b="0" kern="0" dirty="0">
                <a:solidFill>
                  <a:srgbClr val="000066"/>
                </a:solidFill>
                <a:effectLst/>
              </a:rPr>
              <a:t>	I. Q. José Luis Morales Salvatierra</a:t>
            </a:r>
            <a:endParaRPr lang="es-ES" sz="1400" b="0" kern="0" dirty="0" smtClean="0">
              <a:solidFill>
                <a:srgbClr val="000066"/>
              </a:solidFill>
              <a:effectLst/>
            </a:endParaRPr>
          </a:p>
          <a:p>
            <a:pPr algn="just" eaLnBrk="1" fontAlgn="auto" hangingPunct="1">
              <a:spcBef>
                <a:spcPts val="600"/>
              </a:spcBef>
              <a:spcAft>
                <a:spcPts val="0"/>
              </a:spcAft>
              <a:tabLst>
                <a:tab pos="3940175" algn="l"/>
              </a:tabLst>
              <a:defRPr/>
            </a:pPr>
            <a:r>
              <a:rPr lang="es-ES" sz="1400" b="0" kern="0" dirty="0" smtClean="0">
                <a:solidFill>
                  <a:srgbClr val="000066"/>
                </a:solidFill>
                <a:effectLst/>
              </a:rPr>
              <a:t>	</a:t>
            </a:r>
            <a:endParaRPr kumimoji="0" lang="es-ES" sz="1400" b="0" i="0" u="none" strike="noStrike" kern="0" cap="none" spc="0" normalizeH="0" baseline="0" noProof="0" dirty="0" smtClean="0">
              <a:ln>
                <a:noFill/>
              </a:ln>
              <a:solidFill>
                <a:srgbClr val="000066"/>
              </a:solidFill>
              <a:effectLst/>
              <a:uLnTx/>
              <a:uFillTx/>
            </a:endParaRPr>
          </a:p>
          <a:p>
            <a:pPr eaLnBrk="1" fontAlgn="auto" hangingPunct="1">
              <a:spcBef>
                <a:spcPts val="600"/>
              </a:spcBef>
              <a:spcAft>
                <a:spcPts val="0"/>
              </a:spcAft>
              <a:defRPr/>
            </a:pPr>
            <a:r>
              <a:rPr kumimoji="0" lang="es-ES" sz="1400" u="none" strike="noStrike" kern="0" cap="none" spc="0" normalizeH="0" baseline="0" noProof="0" dirty="0" smtClean="0">
                <a:ln>
                  <a:noFill/>
                </a:ln>
                <a:solidFill>
                  <a:srgbClr val="000066"/>
                </a:solidFill>
                <a:effectLst/>
                <a:uLnTx/>
                <a:uFillTx/>
              </a:rPr>
              <a:t>Profesores de la Facultad de Ingeniería, UNAM</a:t>
            </a:r>
            <a:endParaRPr kumimoji="0" lang="es-ES" sz="1400" u="none" strike="noStrike" kern="0" cap="none" spc="0" normalizeH="0" baseline="0" noProof="0" dirty="0">
              <a:ln>
                <a:noFill/>
              </a:ln>
              <a:solidFill>
                <a:srgbClr val="000066"/>
              </a:solidFill>
              <a:effectLst/>
              <a:uLnTx/>
              <a:uFillTx/>
            </a:endParaRPr>
          </a:p>
        </p:txBody>
      </p:sp>
    </p:spTree>
    <p:extLst>
      <p:ext uri="{BB962C8B-B14F-4D97-AF65-F5344CB8AC3E}">
        <p14:creationId xmlns:p14="http://schemas.microsoft.com/office/powerpoint/2010/main" val="14194114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p:cNvSpPr txBox="1">
            <a:spLocks noChangeArrowheads="1"/>
          </p:cNvSpPr>
          <p:nvPr/>
        </p:nvSpPr>
        <p:spPr bwMode="auto">
          <a:xfrm>
            <a:off x="835025" y="1700808"/>
            <a:ext cx="7470775" cy="1200329"/>
          </a:xfrm>
          <a:prstGeom prst="rect">
            <a:avLst/>
          </a:prstGeom>
          <a:noFill/>
          <a:ln w="9525">
            <a:noFill/>
            <a:miter lim="800000"/>
            <a:headEnd/>
            <a:tailEnd/>
          </a:ln>
          <a:effectLst/>
        </p:spPr>
        <p:txBody>
          <a:bodyPr>
            <a:spAutoFit/>
          </a:bodyPr>
          <a:lstStyle/>
          <a:p>
            <a:pPr algn="just"/>
            <a:r>
              <a:rPr lang="es-ES" sz="1800" b="0" dirty="0">
                <a:solidFill>
                  <a:srgbClr val="000066"/>
                </a:solidFill>
                <a:effectLst/>
              </a:rPr>
              <a:t>En los líquidos y en los gases, las moléculas, átomos o iones que los constituyen, se desplazan de manera continua y aleatoria, y además giran y vibran; sin embargo, en los sólidos no pueden moverse (aunque vibran y ocasionalmente rotan).</a:t>
            </a:r>
          </a:p>
        </p:txBody>
      </p:sp>
      <p:sp>
        <p:nvSpPr>
          <p:cNvPr id="251907" name="Text Box 3"/>
          <p:cNvSpPr txBox="1">
            <a:spLocks noChangeArrowheads="1"/>
          </p:cNvSpPr>
          <p:nvPr/>
        </p:nvSpPr>
        <p:spPr bwMode="auto">
          <a:xfrm>
            <a:off x="836613" y="3140968"/>
            <a:ext cx="7470775" cy="1200329"/>
          </a:xfrm>
          <a:prstGeom prst="rect">
            <a:avLst/>
          </a:prstGeom>
          <a:noFill/>
          <a:ln w="9525">
            <a:noFill/>
            <a:miter lim="800000"/>
            <a:headEnd/>
            <a:tailEnd/>
          </a:ln>
          <a:effectLst/>
        </p:spPr>
        <p:txBody>
          <a:bodyPr>
            <a:spAutoFit/>
          </a:bodyPr>
          <a:lstStyle/>
          <a:p>
            <a:pPr algn="just"/>
            <a:r>
              <a:rPr lang="es-ES" sz="1800" b="0">
                <a:solidFill>
                  <a:srgbClr val="000066"/>
                </a:solidFill>
                <a:effectLst/>
              </a:rPr>
              <a:t>Existen muchos tipos de sólidos y la Química del estado sólido es una de las áreas de la ciencia donde se están realizando más descubrimientos, en particular porque se relaciona con el desarrollo de nuevos materiales muy interesantes.</a:t>
            </a:r>
          </a:p>
        </p:txBody>
      </p:sp>
      <p:sp>
        <p:nvSpPr>
          <p:cNvPr id="4" name="Text Box 19"/>
          <p:cNvSpPr txBox="1">
            <a:spLocks noChangeArrowheads="1"/>
          </p:cNvSpPr>
          <p:nvPr/>
        </p:nvSpPr>
        <p:spPr bwMode="auto">
          <a:xfrm>
            <a:off x="3992356" y="737300"/>
            <a:ext cx="1159292"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ES" sz="2100" i="0" u="none" strike="noStrike" kern="0" cap="none" spc="0" normalizeH="0" baseline="0" noProof="0" dirty="0">
                <a:ln>
                  <a:noFill/>
                </a:ln>
                <a:solidFill>
                  <a:srgbClr val="000099"/>
                </a:solidFill>
                <a:effectLst/>
                <a:uLnTx/>
                <a:uFillTx/>
              </a:rPr>
              <a:t>Sólidos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51906"/>
                                        </p:tgtEl>
                                        <p:attrNameLst>
                                          <p:attrName>style.visibility</p:attrName>
                                        </p:attrNameLst>
                                      </p:cBhvr>
                                      <p:to>
                                        <p:strVal val="visible"/>
                                      </p:to>
                                    </p:set>
                                    <p:animEffect transition="in" filter="strips(downRight)">
                                      <p:cBhvr>
                                        <p:cTn id="7" dur="500"/>
                                        <p:tgtEl>
                                          <p:spTgt spid="25190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51907"/>
                                        </p:tgtEl>
                                        <p:attrNameLst>
                                          <p:attrName>style.visibility</p:attrName>
                                        </p:attrNameLst>
                                      </p:cBhvr>
                                      <p:to>
                                        <p:strVal val="visible"/>
                                      </p:to>
                                    </p:set>
                                    <p:animEffect transition="in" filter="strips(downRight)">
                                      <p:cBhvr>
                                        <p:cTn id="12" dur="500"/>
                                        <p:tgtEl>
                                          <p:spTgt spid="251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autoUpdateAnimBg="0"/>
      <p:bldP spid="25190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835025" y="1556792"/>
            <a:ext cx="7470775" cy="1477328"/>
          </a:xfrm>
          <a:prstGeom prst="rect">
            <a:avLst/>
          </a:prstGeom>
          <a:noFill/>
          <a:ln w="9525">
            <a:noFill/>
            <a:miter lim="800000"/>
            <a:headEnd/>
            <a:tailEnd/>
          </a:ln>
          <a:effectLst/>
        </p:spPr>
        <p:txBody>
          <a:bodyPr>
            <a:spAutoFit/>
          </a:bodyPr>
          <a:lstStyle/>
          <a:p>
            <a:pPr algn="just"/>
            <a:r>
              <a:rPr lang="es-ES" sz="1800" b="0" dirty="0">
                <a:solidFill>
                  <a:srgbClr val="000066"/>
                </a:solidFill>
                <a:effectLst/>
              </a:rPr>
              <a:t>En términos generales, los sólidos se clasifican en </a:t>
            </a:r>
            <a:r>
              <a:rPr lang="es-ES" sz="1800" b="0" dirty="0">
                <a:solidFill>
                  <a:srgbClr val="FF0000"/>
                </a:solidFill>
                <a:effectLst/>
              </a:rPr>
              <a:t>amorfos</a:t>
            </a:r>
            <a:r>
              <a:rPr lang="es-ES" sz="1800" b="0" dirty="0">
                <a:solidFill>
                  <a:srgbClr val="000066"/>
                </a:solidFill>
                <a:effectLst/>
              </a:rPr>
              <a:t> y </a:t>
            </a:r>
            <a:r>
              <a:rPr lang="es-ES" sz="1800" b="0" dirty="0">
                <a:solidFill>
                  <a:srgbClr val="FF0000"/>
                </a:solidFill>
                <a:effectLst/>
              </a:rPr>
              <a:t>cristalinos</a:t>
            </a:r>
            <a:r>
              <a:rPr lang="es-ES" sz="1800" b="0" dirty="0">
                <a:solidFill>
                  <a:srgbClr val="000066"/>
                </a:solidFill>
                <a:effectLst/>
              </a:rPr>
              <a:t>. En los sólidos amorfos las moléculas o átomos no tienen un orden definido; sin embargo en los sólidos cristalinos existe un patrón regular, repetitivo y característico de átomos o moléculas en su estructura. A dicho patrón se le conoce como </a:t>
            </a:r>
            <a:r>
              <a:rPr lang="es-ES" sz="1800" b="0" dirty="0">
                <a:solidFill>
                  <a:srgbClr val="FF0000"/>
                </a:solidFill>
                <a:effectLst/>
              </a:rPr>
              <a:t>celda unitaria</a:t>
            </a:r>
            <a:r>
              <a:rPr lang="es-ES" sz="1800" b="0" dirty="0">
                <a:solidFill>
                  <a:srgbClr val="000066"/>
                </a:solidFill>
                <a:effectLst/>
              </a:rPr>
              <a:t>.</a:t>
            </a:r>
          </a:p>
        </p:txBody>
      </p:sp>
      <p:pic>
        <p:nvPicPr>
          <p:cNvPr id="252931" name="Picture 3" descr="chang12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36788" y="3356992"/>
            <a:ext cx="4670425" cy="2546350"/>
          </a:xfrm>
          <a:prstGeom prst="rect">
            <a:avLst/>
          </a:prstGeom>
          <a:noFill/>
        </p:spPr>
      </p:pic>
      <p:sp>
        <p:nvSpPr>
          <p:cNvPr id="4" name="Text Box 19"/>
          <p:cNvSpPr txBox="1">
            <a:spLocks noChangeArrowheads="1"/>
          </p:cNvSpPr>
          <p:nvPr/>
        </p:nvSpPr>
        <p:spPr bwMode="auto">
          <a:xfrm>
            <a:off x="3440126" y="737300"/>
            <a:ext cx="2263760"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s-ES" sz="2100" kern="0" dirty="0">
                <a:solidFill>
                  <a:srgbClr val="000099"/>
                </a:solidFill>
                <a:effectLst/>
              </a:rPr>
              <a:t>Celdas unitarias</a:t>
            </a:r>
            <a:endParaRPr kumimoji="0" lang="es-ES" sz="2100" i="0" u="none" strike="noStrike" kern="0" cap="none" spc="0" normalizeH="0" baseline="0" noProof="0" dirty="0">
              <a:ln>
                <a:noFill/>
              </a:ln>
              <a:solidFill>
                <a:srgbClr val="000099"/>
              </a:solidFill>
              <a:effectLst/>
              <a:uLnTx/>
              <a:uFillTx/>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52930"/>
                                        </p:tgtEl>
                                        <p:attrNameLst>
                                          <p:attrName>style.visibility</p:attrName>
                                        </p:attrNameLst>
                                      </p:cBhvr>
                                      <p:to>
                                        <p:strVal val="visible"/>
                                      </p:to>
                                    </p:set>
                                    <p:animEffect transition="in" filter="strips(downRight)">
                                      <p:cBhvr>
                                        <p:cTn id="7" dur="500"/>
                                        <p:tgtEl>
                                          <p:spTgt spid="2529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52931"/>
                                        </p:tgtEl>
                                        <p:attrNameLst>
                                          <p:attrName>style.visibility</p:attrName>
                                        </p:attrNameLst>
                                      </p:cBhvr>
                                      <p:to>
                                        <p:strVal val="visible"/>
                                      </p:to>
                                    </p:set>
                                    <p:animEffect transition="in" filter="strips(downRight)">
                                      <p:cBhvr>
                                        <p:cTn id="12" dur="500"/>
                                        <p:tgtEl>
                                          <p:spTgt spid="252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p:cNvSpPr txBox="1">
            <a:spLocks noChangeArrowheads="1"/>
          </p:cNvSpPr>
          <p:nvPr/>
        </p:nvSpPr>
        <p:spPr bwMode="auto">
          <a:xfrm>
            <a:off x="836613" y="1357968"/>
            <a:ext cx="7470775" cy="369332"/>
          </a:xfrm>
          <a:prstGeom prst="rect">
            <a:avLst/>
          </a:prstGeom>
          <a:noFill/>
          <a:ln w="9525">
            <a:noFill/>
            <a:miter lim="800000"/>
            <a:headEnd/>
            <a:tailEnd/>
          </a:ln>
          <a:effectLst/>
        </p:spPr>
        <p:txBody>
          <a:bodyPr>
            <a:spAutoFit/>
          </a:bodyPr>
          <a:lstStyle/>
          <a:p>
            <a:pPr algn="just"/>
            <a:r>
              <a:rPr lang="es-ES" sz="1800" b="0" dirty="0">
                <a:solidFill>
                  <a:srgbClr val="000066"/>
                </a:solidFill>
                <a:effectLst/>
              </a:rPr>
              <a:t>Existen 7 diferentes tipos de celdas unitarias.</a:t>
            </a:r>
          </a:p>
        </p:txBody>
      </p:sp>
      <p:pic>
        <p:nvPicPr>
          <p:cNvPr id="253955" name="Picture 3" descr="chang12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63688" y="1790016"/>
            <a:ext cx="5616624" cy="3678776"/>
          </a:xfrm>
          <a:prstGeom prst="rect">
            <a:avLst/>
          </a:prstGeom>
          <a:noFill/>
        </p:spPr>
      </p:pic>
      <p:sp>
        <p:nvSpPr>
          <p:cNvPr id="253956" name="Text Box 4"/>
          <p:cNvSpPr txBox="1">
            <a:spLocks noChangeArrowheads="1"/>
          </p:cNvSpPr>
          <p:nvPr/>
        </p:nvSpPr>
        <p:spPr bwMode="auto">
          <a:xfrm>
            <a:off x="836613" y="5606440"/>
            <a:ext cx="7470775" cy="646331"/>
          </a:xfrm>
          <a:prstGeom prst="rect">
            <a:avLst/>
          </a:prstGeom>
          <a:noFill/>
          <a:ln w="9525">
            <a:noFill/>
            <a:miter lim="800000"/>
            <a:headEnd/>
            <a:tailEnd/>
          </a:ln>
          <a:effectLst/>
        </p:spPr>
        <p:txBody>
          <a:bodyPr>
            <a:spAutoFit/>
          </a:bodyPr>
          <a:lstStyle/>
          <a:p>
            <a:pPr algn="just"/>
            <a:r>
              <a:rPr lang="es-ES" sz="1800" b="0" dirty="0">
                <a:solidFill>
                  <a:srgbClr val="000066"/>
                </a:solidFill>
                <a:effectLst/>
              </a:rPr>
              <a:t>Cada esfera representa un átomo, ion o molécula y se denomina punto reticular .</a:t>
            </a:r>
          </a:p>
        </p:txBody>
      </p:sp>
      <p:sp>
        <p:nvSpPr>
          <p:cNvPr id="5" name="Text Box 19"/>
          <p:cNvSpPr txBox="1">
            <a:spLocks noChangeArrowheads="1"/>
          </p:cNvSpPr>
          <p:nvPr/>
        </p:nvSpPr>
        <p:spPr bwMode="auto">
          <a:xfrm>
            <a:off x="3440126" y="737300"/>
            <a:ext cx="2263760"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s-ES" sz="2100" kern="0" dirty="0">
                <a:solidFill>
                  <a:srgbClr val="000099"/>
                </a:solidFill>
                <a:effectLst/>
              </a:rPr>
              <a:t>Celdas unitarias</a:t>
            </a:r>
            <a:endParaRPr kumimoji="0" lang="es-ES" sz="2100" i="0" u="none" strike="noStrike" kern="0" cap="none" spc="0" normalizeH="0" baseline="0" noProof="0" dirty="0">
              <a:ln>
                <a:noFill/>
              </a:ln>
              <a:solidFill>
                <a:srgbClr val="000099"/>
              </a:solidFill>
              <a:effectLst/>
              <a:uLnTx/>
              <a:uFillTx/>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53954"/>
                                        </p:tgtEl>
                                        <p:attrNameLst>
                                          <p:attrName>style.visibility</p:attrName>
                                        </p:attrNameLst>
                                      </p:cBhvr>
                                      <p:to>
                                        <p:strVal val="visible"/>
                                      </p:to>
                                    </p:set>
                                    <p:animEffect transition="in" filter="strips(downRight)">
                                      <p:cBhvr>
                                        <p:cTn id="7" dur="500"/>
                                        <p:tgtEl>
                                          <p:spTgt spid="25395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53955"/>
                                        </p:tgtEl>
                                        <p:attrNameLst>
                                          <p:attrName>style.visibility</p:attrName>
                                        </p:attrNameLst>
                                      </p:cBhvr>
                                      <p:to>
                                        <p:strVal val="visible"/>
                                      </p:to>
                                    </p:set>
                                    <p:animEffect transition="in" filter="strips(downRight)">
                                      <p:cBhvr>
                                        <p:cTn id="12" dur="500"/>
                                        <p:tgtEl>
                                          <p:spTgt spid="25395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53956"/>
                                        </p:tgtEl>
                                        <p:attrNameLst>
                                          <p:attrName>style.visibility</p:attrName>
                                        </p:attrNameLst>
                                      </p:cBhvr>
                                      <p:to>
                                        <p:strVal val="visible"/>
                                      </p:to>
                                    </p:set>
                                    <p:animEffect transition="in" filter="strips(downRight)">
                                      <p:cBhvr>
                                        <p:cTn id="17" dur="500"/>
                                        <p:tgtEl>
                                          <p:spTgt spid="253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autoUpdateAnimBg="0"/>
      <p:bldP spid="25395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2"/>
          <p:cNvSpPr txBox="1">
            <a:spLocks noChangeArrowheads="1"/>
          </p:cNvSpPr>
          <p:nvPr/>
        </p:nvSpPr>
        <p:spPr bwMode="auto">
          <a:xfrm>
            <a:off x="836613" y="1423681"/>
            <a:ext cx="7470775" cy="701675"/>
          </a:xfrm>
          <a:prstGeom prst="rect">
            <a:avLst/>
          </a:prstGeom>
          <a:noFill/>
          <a:ln w="9525">
            <a:noFill/>
            <a:miter lim="800000"/>
            <a:headEnd/>
            <a:tailEnd/>
          </a:ln>
          <a:effectLst/>
        </p:spPr>
        <p:txBody>
          <a:bodyPr>
            <a:spAutoFit/>
          </a:bodyPr>
          <a:lstStyle/>
          <a:p>
            <a:pPr algn="just"/>
            <a:r>
              <a:rPr lang="es-ES" sz="2000" b="0">
                <a:solidFill>
                  <a:srgbClr val="000066"/>
                </a:solidFill>
                <a:effectLst/>
              </a:rPr>
              <a:t>Dependiendo del tipo de entidad que conforma al punto reticular, los sólidos cristalinos se clasifican en:</a:t>
            </a:r>
          </a:p>
        </p:txBody>
      </p:sp>
      <p:sp>
        <p:nvSpPr>
          <p:cNvPr id="254979" name="Text Box 3"/>
          <p:cNvSpPr txBox="1">
            <a:spLocks noChangeArrowheads="1"/>
          </p:cNvSpPr>
          <p:nvPr/>
        </p:nvSpPr>
        <p:spPr bwMode="auto">
          <a:xfrm>
            <a:off x="2970213" y="2338081"/>
            <a:ext cx="3201987" cy="2554545"/>
          </a:xfrm>
          <a:prstGeom prst="rect">
            <a:avLst/>
          </a:prstGeom>
          <a:noFill/>
          <a:ln w="9525">
            <a:noFill/>
            <a:miter lim="800000"/>
            <a:headEnd/>
            <a:tailEnd/>
          </a:ln>
          <a:effectLst/>
        </p:spPr>
        <p:txBody>
          <a:bodyPr>
            <a:spAutoFit/>
          </a:bodyPr>
          <a:lstStyle/>
          <a:p>
            <a:pPr algn="just">
              <a:lnSpc>
                <a:spcPct val="200000"/>
              </a:lnSpc>
              <a:buFontTx/>
              <a:buBlip>
                <a:blip r:embed="rId2"/>
              </a:buBlip>
            </a:pPr>
            <a:r>
              <a:rPr lang="es-ES" sz="2000" b="0" dirty="0">
                <a:solidFill>
                  <a:srgbClr val="000066"/>
                </a:solidFill>
                <a:effectLst/>
              </a:rPr>
              <a:t>  Cristales Moleculares.</a:t>
            </a:r>
          </a:p>
          <a:p>
            <a:pPr algn="just">
              <a:lnSpc>
                <a:spcPct val="200000"/>
              </a:lnSpc>
              <a:buFontTx/>
              <a:buBlip>
                <a:blip r:embed="rId2"/>
              </a:buBlip>
            </a:pPr>
            <a:r>
              <a:rPr lang="es-ES" sz="2000" b="0" dirty="0">
                <a:solidFill>
                  <a:srgbClr val="000066"/>
                </a:solidFill>
                <a:effectLst/>
              </a:rPr>
              <a:t>  Cristales Iónicos.</a:t>
            </a:r>
          </a:p>
          <a:p>
            <a:pPr algn="just">
              <a:lnSpc>
                <a:spcPct val="200000"/>
              </a:lnSpc>
              <a:buFontTx/>
              <a:buBlip>
                <a:blip r:embed="rId2"/>
              </a:buBlip>
            </a:pPr>
            <a:r>
              <a:rPr lang="es-ES" sz="2000" b="0" dirty="0">
                <a:solidFill>
                  <a:srgbClr val="000066"/>
                </a:solidFill>
                <a:effectLst/>
              </a:rPr>
              <a:t>  Cristales Atómicos.</a:t>
            </a:r>
          </a:p>
          <a:p>
            <a:pPr algn="just">
              <a:lnSpc>
                <a:spcPct val="200000"/>
              </a:lnSpc>
              <a:buFontTx/>
              <a:buBlip>
                <a:blip r:embed="rId2"/>
              </a:buBlip>
            </a:pPr>
            <a:r>
              <a:rPr lang="es-ES" sz="2000" b="0" dirty="0">
                <a:solidFill>
                  <a:srgbClr val="000066"/>
                </a:solidFill>
                <a:effectLst/>
              </a:rPr>
              <a:t>  Cristales Metálicos.</a:t>
            </a:r>
          </a:p>
        </p:txBody>
      </p:sp>
      <p:sp>
        <p:nvSpPr>
          <p:cNvPr id="4" name="Text Box 19"/>
          <p:cNvSpPr txBox="1">
            <a:spLocks noChangeArrowheads="1"/>
          </p:cNvSpPr>
          <p:nvPr/>
        </p:nvSpPr>
        <p:spPr bwMode="auto">
          <a:xfrm>
            <a:off x="3342344" y="737300"/>
            <a:ext cx="2459328"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s-ES" sz="2100" kern="0" dirty="0">
                <a:solidFill>
                  <a:srgbClr val="000099"/>
                </a:solidFill>
                <a:effectLst/>
              </a:rPr>
              <a:t>Tipos de cristales</a:t>
            </a:r>
            <a:endParaRPr kumimoji="0" lang="es-ES" sz="2100" i="0" u="none" strike="noStrike" kern="0" cap="none" spc="0" normalizeH="0" baseline="0" noProof="0" dirty="0">
              <a:ln>
                <a:noFill/>
              </a:ln>
              <a:solidFill>
                <a:srgbClr val="000099"/>
              </a:solidFill>
              <a:effectLst/>
              <a:uLnTx/>
              <a:uFillTx/>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54978"/>
                                        </p:tgtEl>
                                        <p:attrNameLst>
                                          <p:attrName>style.visibility</p:attrName>
                                        </p:attrNameLst>
                                      </p:cBhvr>
                                      <p:to>
                                        <p:strVal val="visible"/>
                                      </p:to>
                                    </p:set>
                                    <p:animEffect transition="in" filter="strips(downRight)">
                                      <p:cBhvr>
                                        <p:cTn id="7" dur="500"/>
                                        <p:tgtEl>
                                          <p:spTgt spid="25497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54979">
                                            <p:txEl>
                                              <p:pRg st="0" end="0"/>
                                            </p:txEl>
                                          </p:spTgt>
                                        </p:tgtEl>
                                        <p:attrNameLst>
                                          <p:attrName>style.visibility</p:attrName>
                                        </p:attrNameLst>
                                      </p:cBhvr>
                                      <p:to>
                                        <p:strVal val="visible"/>
                                      </p:to>
                                    </p:set>
                                    <p:animEffect transition="in" filter="strips(downRight)">
                                      <p:cBhvr>
                                        <p:cTn id="12" dur="500"/>
                                        <p:tgtEl>
                                          <p:spTgt spid="2549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54979">
                                            <p:txEl>
                                              <p:pRg st="1" end="1"/>
                                            </p:txEl>
                                          </p:spTgt>
                                        </p:tgtEl>
                                        <p:attrNameLst>
                                          <p:attrName>style.visibility</p:attrName>
                                        </p:attrNameLst>
                                      </p:cBhvr>
                                      <p:to>
                                        <p:strVal val="visible"/>
                                      </p:to>
                                    </p:set>
                                    <p:animEffect transition="in" filter="strips(downRight)">
                                      <p:cBhvr>
                                        <p:cTn id="17" dur="500"/>
                                        <p:tgtEl>
                                          <p:spTgt spid="2549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54979">
                                            <p:txEl>
                                              <p:pRg st="2" end="2"/>
                                            </p:txEl>
                                          </p:spTgt>
                                        </p:tgtEl>
                                        <p:attrNameLst>
                                          <p:attrName>style.visibility</p:attrName>
                                        </p:attrNameLst>
                                      </p:cBhvr>
                                      <p:to>
                                        <p:strVal val="visible"/>
                                      </p:to>
                                    </p:set>
                                    <p:animEffect transition="in" filter="strips(downRight)">
                                      <p:cBhvr>
                                        <p:cTn id="22" dur="500"/>
                                        <p:tgtEl>
                                          <p:spTgt spid="2549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54979">
                                            <p:txEl>
                                              <p:pRg st="3" end="3"/>
                                            </p:txEl>
                                          </p:spTgt>
                                        </p:tgtEl>
                                        <p:attrNameLst>
                                          <p:attrName>style.visibility</p:attrName>
                                        </p:attrNameLst>
                                      </p:cBhvr>
                                      <p:to>
                                        <p:strVal val="visible"/>
                                      </p:to>
                                    </p:set>
                                    <p:animEffect transition="in" filter="strips(downRight)">
                                      <p:cBhvr>
                                        <p:cTn id="27" dur="500"/>
                                        <p:tgtEl>
                                          <p:spTgt spid="2549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8" grpId="0" autoUpdateAnimBg="0"/>
      <p:bldP spid="25497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2"/>
          <p:cNvSpPr txBox="1">
            <a:spLocks noChangeArrowheads="1"/>
          </p:cNvSpPr>
          <p:nvPr/>
        </p:nvSpPr>
        <p:spPr bwMode="auto">
          <a:xfrm>
            <a:off x="836613" y="1340768"/>
            <a:ext cx="7470775" cy="1006475"/>
          </a:xfrm>
          <a:prstGeom prst="rect">
            <a:avLst/>
          </a:prstGeom>
          <a:noFill/>
          <a:ln w="9525">
            <a:noFill/>
            <a:miter lim="800000"/>
            <a:headEnd/>
            <a:tailEnd/>
          </a:ln>
          <a:effectLst/>
        </p:spPr>
        <p:txBody>
          <a:bodyPr>
            <a:spAutoFit/>
          </a:bodyPr>
          <a:lstStyle/>
          <a:p>
            <a:pPr algn="just"/>
            <a:r>
              <a:rPr lang="es-ES" sz="2000" b="0" dirty="0">
                <a:solidFill>
                  <a:srgbClr val="000066"/>
                </a:solidFill>
                <a:effectLst/>
              </a:rPr>
              <a:t>Si se considera que cada punto reticular es una esfera, se tendrían diferentes formas de empacar dichas esferas y de esta forma se obtendrían diferentes celdas unitarias.</a:t>
            </a:r>
          </a:p>
        </p:txBody>
      </p:sp>
      <p:pic>
        <p:nvPicPr>
          <p:cNvPr id="256003" name="Picture 3" descr="chang12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79550" y="2559968"/>
            <a:ext cx="6183313" cy="2811463"/>
          </a:xfrm>
          <a:prstGeom prst="rect">
            <a:avLst/>
          </a:prstGeom>
          <a:noFill/>
        </p:spPr>
      </p:pic>
      <p:sp>
        <p:nvSpPr>
          <p:cNvPr id="4" name="Text Box 19"/>
          <p:cNvSpPr txBox="1">
            <a:spLocks noChangeArrowheads="1"/>
          </p:cNvSpPr>
          <p:nvPr/>
        </p:nvSpPr>
        <p:spPr bwMode="auto">
          <a:xfrm>
            <a:off x="3799200" y="737300"/>
            <a:ext cx="1545615"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s-ES" sz="2100" kern="0" dirty="0">
                <a:solidFill>
                  <a:srgbClr val="000099"/>
                </a:solidFill>
                <a:effectLst/>
              </a:rPr>
              <a:t>Empaques</a:t>
            </a:r>
            <a:endParaRPr kumimoji="0" lang="es-ES" sz="2100" i="0" u="none" strike="noStrike" kern="0" cap="none" spc="0" normalizeH="0" baseline="0" noProof="0" dirty="0">
              <a:ln>
                <a:noFill/>
              </a:ln>
              <a:solidFill>
                <a:srgbClr val="000099"/>
              </a:solidFill>
              <a:effectLst/>
              <a:uLnTx/>
              <a:uFillTx/>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56002"/>
                                        </p:tgtEl>
                                        <p:attrNameLst>
                                          <p:attrName>style.visibility</p:attrName>
                                        </p:attrNameLst>
                                      </p:cBhvr>
                                      <p:to>
                                        <p:strVal val="visible"/>
                                      </p:to>
                                    </p:set>
                                    <p:animEffect transition="in" filter="strips(downRight)">
                                      <p:cBhvr>
                                        <p:cTn id="7" dur="500"/>
                                        <p:tgtEl>
                                          <p:spTgt spid="25600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56003"/>
                                        </p:tgtEl>
                                        <p:attrNameLst>
                                          <p:attrName>style.visibility</p:attrName>
                                        </p:attrNameLst>
                                      </p:cBhvr>
                                      <p:to>
                                        <p:strVal val="visible"/>
                                      </p:to>
                                    </p:set>
                                    <p:animEffect transition="in" filter="strips(downRight)">
                                      <p:cBhvr>
                                        <p:cTn id="12" dur="500"/>
                                        <p:tgtEl>
                                          <p:spTgt spid="256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2" descr="chang12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06500" y="1484784"/>
            <a:ext cx="6729413" cy="2925763"/>
          </a:xfrm>
          <a:prstGeom prst="rect">
            <a:avLst/>
          </a:prstGeom>
          <a:noFill/>
        </p:spPr>
      </p:pic>
      <p:sp>
        <p:nvSpPr>
          <p:cNvPr id="4" name="Text Box 19"/>
          <p:cNvSpPr txBox="1">
            <a:spLocks noChangeArrowheads="1"/>
          </p:cNvSpPr>
          <p:nvPr/>
        </p:nvSpPr>
        <p:spPr bwMode="auto">
          <a:xfrm>
            <a:off x="3799200" y="737300"/>
            <a:ext cx="1545615"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s-ES" sz="2100" kern="0" dirty="0">
                <a:solidFill>
                  <a:srgbClr val="000099"/>
                </a:solidFill>
                <a:effectLst/>
              </a:rPr>
              <a:t>Empaques</a:t>
            </a:r>
            <a:endParaRPr kumimoji="0" lang="es-ES" sz="2100" i="0" u="none" strike="noStrike" kern="0" cap="none" spc="0" normalizeH="0" baseline="0" noProof="0" dirty="0">
              <a:ln>
                <a:noFill/>
              </a:ln>
              <a:solidFill>
                <a:srgbClr val="000099"/>
              </a:solidFill>
              <a:effectLst/>
              <a:uLnTx/>
              <a:uFillTx/>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9"/>
          <p:cNvSpPr txBox="1">
            <a:spLocks noChangeArrowheads="1"/>
          </p:cNvSpPr>
          <p:nvPr/>
        </p:nvSpPr>
        <p:spPr bwMode="auto">
          <a:xfrm>
            <a:off x="3799200" y="737300"/>
            <a:ext cx="1545615" cy="415498"/>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lang="es-ES" sz="2100" kern="0" dirty="0">
                <a:solidFill>
                  <a:srgbClr val="000099"/>
                </a:solidFill>
                <a:effectLst/>
              </a:rPr>
              <a:t>Empaques</a:t>
            </a:r>
            <a:endParaRPr kumimoji="0" lang="es-ES" sz="2100" i="0" u="none" strike="noStrike" kern="0" cap="none" spc="0" normalizeH="0" baseline="0" noProof="0" dirty="0">
              <a:ln>
                <a:noFill/>
              </a:ln>
              <a:solidFill>
                <a:srgbClr val="000099"/>
              </a:solidFill>
              <a:effectLst/>
              <a:uLnTx/>
              <a:uFillTx/>
            </a:endParaRPr>
          </a:p>
        </p:txBody>
      </p:sp>
      <p:pic>
        <p:nvPicPr>
          <p:cNvPr id="2" name="Imagen 1"/>
          <p:cNvPicPr>
            <a:picLocks noChangeAspect="1"/>
          </p:cNvPicPr>
          <p:nvPr/>
        </p:nvPicPr>
        <p:blipFill>
          <a:blip r:embed="rId2">
            <a:clrChange>
              <a:clrFrom>
                <a:srgbClr val="FFFFFF"/>
              </a:clrFrom>
              <a:clrTo>
                <a:srgbClr val="FFFFFF">
                  <a:alpha val="0"/>
                </a:srgbClr>
              </a:clrTo>
            </a:clrChange>
          </a:blip>
          <a:stretch>
            <a:fillRect/>
          </a:stretch>
        </p:blipFill>
        <p:spPr>
          <a:xfrm>
            <a:off x="1400175" y="1600200"/>
            <a:ext cx="6343650" cy="3657600"/>
          </a:xfrm>
          <a:prstGeom prst="rect">
            <a:avLst/>
          </a:prstGeom>
        </p:spPr>
      </p:pic>
    </p:spTree>
  </p:cSld>
  <p:clrMapOvr>
    <a:masterClrMapping/>
  </p:clrMapOvr>
  <p:transition/>
</p:sld>
</file>

<file path=ppt/theme/theme1.xml><?xml version="1.0" encoding="utf-8"?>
<a:theme xmlns:a="http://schemas.openxmlformats.org/drawingml/2006/main" name="Ingeniería3">
  <a:themeElements>
    <a:clrScheme name="">
      <a:dk1>
        <a:srgbClr val="000000"/>
      </a:dk1>
      <a:lt1>
        <a:srgbClr val="FFFFFF"/>
      </a:lt1>
      <a:dk2>
        <a:srgbClr val="000000"/>
      </a:dk2>
      <a:lt2>
        <a:srgbClr val="B2B2B2"/>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Ingeniería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 sz="11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s-ES" sz="11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Ingeniería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geniería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geniería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geniería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geniería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geniería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geniería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Settings\Alfredo\Datos de programa\Microsoft\Plantillas\Ingeniería3.pot</Template>
  <TotalTime>5938</TotalTime>
  <Words>1016</Words>
  <Application>Microsoft Office PowerPoint</Application>
  <PresentationFormat>Presentación en pantalla (4:3)</PresentationFormat>
  <Paragraphs>101</Paragraphs>
  <Slides>26</Slides>
  <Notes>0</Notes>
  <HiddenSlides>0</HiddenSlides>
  <MMClips>0</MMClips>
  <ScaleCrop>false</ScaleCrop>
  <HeadingPairs>
    <vt:vector size="8" baseType="variant">
      <vt:variant>
        <vt:lpstr>Fuentes usadas</vt:lpstr>
      </vt:variant>
      <vt:variant>
        <vt:i4>2</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0" baseType="lpstr">
      <vt:lpstr>Arial</vt:lpstr>
      <vt:lpstr>Times New Roman</vt:lpstr>
      <vt:lpstr>Ingeniería3</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Alfredo Velásquez Márquez</dc:creator>
  <cp:lastModifiedBy>Alfredo Velásquez M.</cp:lastModifiedBy>
  <cp:revision>201</cp:revision>
  <dcterms:created xsi:type="dcterms:W3CDTF">2005-07-23T04:28:49Z</dcterms:created>
  <dcterms:modified xsi:type="dcterms:W3CDTF">2018-02-04T08:14:18Z</dcterms:modified>
</cp:coreProperties>
</file>