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0" r:id="rId3"/>
    <p:sldId id="264" r:id="rId4"/>
    <p:sldId id="266" r:id="rId5"/>
    <p:sldId id="267" r:id="rId6"/>
    <p:sldId id="291" r:id="rId7"/>
    <p:sldId id="272" r:id="rId8"/>
    <p:sldId id="273" r:id="rId9"/>
    <p:sldId id="275" r:id="rId10"/>
    <p:sldId id="261" r:id="rId11"/>
    <p:sldId id="293" r:id="rId12"/>
    <p:sldId id="294" r:id="rId13"/>
    <p:sldId id="296" r:id="rId14"/>
    <p:sldId id="298" r:id="rId15"/>
    <p:sldId id="300" r:id="rId16"/>
    <p:sldId id="302" r:id="rId17"/>
    <p:sldId id="303" r:id="rId18"/>
  </p:sldIdLst>
  <p:sldSz cx="9144000" cy="6858000" type="screen4x3"/>
  <p:notesSz cx="6858000" cy="9144000"/>
  <p:defaultTextStyle>
    <a:defPPr>
      <a:defRPr lang="es-ES"/>
    </a:defPPr>
    <a:lvl1pPr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13P3+Qun61+BOCaPjHOGpQ==" hashData="ZPJJWgN7ZU8f4W2RyDe5st20W8g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0"/>
    <a:srgbClr val="FAFAE6"/>
    <a:srgbClr val="000066"/>
    <a:srgbClr val="0000CC"/>
    <a:srgbClr val="FF0000"/>
    <a:srgbClr val="FFFF00"/>
    <a:srgbClr val="5F5F5F"/>
    <a:srgbClr val="CCECFF"/>
    <a:srgbClr val="9966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99023" autoAdjust="0"/>
  </p:normalViewPr>
  <p:slideViewPr>
    <p:cSldViewPr snapToGrid="0" showGuides="1">
      <p:cViewPr>
        <p:scale>
          <a:sx n="118" d="100"/>
          <a:sy n="118" d="100"/>
        </p:scale>
        <p:origin x="162" y="-204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-1122" y="-90"/>
      </p:cViewPr>
      <p:guideLst>
        <p:guide orient="horz" pos="2880"/>
        <p:guide pos="2160"/>
      </p:guideLst>
    </p:cSldViewPr>
  </p:notes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5DADA225-8BFB-492F-85D1-583EB6BB596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58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endParaRPr lang="es-E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endParaRPr lang="es-E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fld id="{029A1709-6D3B-45E6-B11D-45EC76D39B5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0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4AE10-B623-42F2-8FC6-D0CDE001D57F}" type="slidenum">
              <a:rPr lang="es-ES"/>
              <a:pPr/>
              <a:t>9</a:t>
            </a:fld>
            <a:endParaRPr 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02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6FD6A-495A-499A-A36F-9F5B88692586}" type="slidenum">
              <a:rPr lang="es-ES"/>
              <a:pPr/>
              <a:t>13</a:t>
            </a:fld>
            <a:endParaRPr lang="es-E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09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10C4D-6366-425D-8295-12E4BC24B5E0}" type="slidenum">
              <a:rPr lang="es-ES"/>
              <a:pPr/>
              <a:t>14</a:t>
            </a:fld>
            <a:endParaRPr lang="es-E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265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9B673-508A-4A49-9AE7-0E0DEC835A7B}" type="slidenum">
              <a:rPr lang="es-ES"/>
              <a:pPr/>
              <a:t>15</a:t>
            </a:fld>
            <a:endParaRPr lang="es-E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09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E9906-8DF9-4E9B-B76B-C8009322CFF1}" type="slidenum">
              <a:rPr lang="es-ES"/>
              <a:pPr/>
              <a:t>16</a:t>
            </a:fld>
            <a:endParaRPr lang="es-E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16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E9906-8DF9-4E9B-B76B-C8009322CFF1}" type="slidenum">
              <a:rPr lang="es-ES"/>
              <a:pPr/>
              <a:t>17</a:t>
            </a:fld>
            <a:endParaRPr lang="es-E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05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8C70CB03-74A5-4535-809C-62E25EB556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xmlns="" id="{52846292-E278-4C4A-960D-1F23366775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xmlns="" id="{B8A381F2-454E-48F7-8907-A4EBC3DD40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FCA7B7D4-9E38-4D73-8DC0-2F1CC7C7655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094E6945-FFDC-4CD4-B14A-B020AAB6470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F12424B0-692B-469E-B913-14E2570FF7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xmlns="" id="{565DD205-B6C6-4A79-8C02-6EBD021C04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00150" y="2933700"/>
            <a:ext cx="67373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4000" b="1" dirty="0">
                <a:solidFill>
                  <a:srgbClr val="000066"/>
                </a:solidFill>
              </a:rPr>
              <a:t>NÚMEROS  CUÁNTICOS</a:t>
            </a:r>
            <a:endParaRPr lang="es-ES" sz="4000" b="1" dirty="0">
              <a:solidFill>
                <a:srgbClr val="000066"/>
              </a:solidFill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2987824" y="556111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s-MX" sz="1400" b="1" i="1" dirty="0">
                <a:solidFill>
                  <a:srgbClr val="000066"/>
                </a:solidFill>
              </a:rPr>
              <a:t>M. C. Q.  Alfredo Velásquez Márquez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63563" y="1870075"/>
            <a:ext cx="801528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dirty="0">
                <a:solidFill>
                  <a:srgbClr val="000066"/>
                </a:solidFill>
              </a:rPr>
              <a:t>Al emplear los parámetros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24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dirty="0">
                <a:solidFill>
                  <a:srgbClr val="000066"/>
                </a:solidFill>
              </a:rPr>
              <a:t>,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24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dirty="0">
                <a:solidFill>
                  <a:srgbClr val="000066"/>
                </a:solidFill>
              </a:rPr>
              <a:t>y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24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dirty="0">
                <a:solidFill>
                  <a:srgbClr val="000066"/>
                </a:solidFill>
              </a:rPr>
              <a:t>en la ecuación de onda de onda de Schrödinger, se logró conocer los lugares de máxima probabilidad (orbitales) para ubicar a un electrón dentro de un átomo, esto fue un gran avance para conocer la estructura electrónica del átomo y permitió justificar muchas características físicas y químicas de los elementos; sin embargo, fue necesario introducir un cuarto número cuántico, para tomar en cuenta los efectos relativistas y poder explicar el diamagnetismo y paramagnetismo que presentan los átomos de los elementos.</a:t>
            </a:r>
            <a:endParaRPr lang="es-ES" sz="1800" dirty="0">
              <a:solidFill>
                <a:srgbClr val="000066"/>
              </a:solidFill>
            </a:endParaRP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/>
              <a:t>Orbitales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65150" y="1287060"/>
            <a:ext cx="801528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dirty="0">
                <a:solidFill>
                  <a:srgbClr val="000066"/>
                </a:solidFill>
              </a:rPr>
              <a:t>El cuarto número cuántico se denota con una letra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dirty="0">
                <a:solidFill>
                  <a:srgbClr val="000066"/>
                </a:solidFill>
              </a:rPr>
              <a:t>y se le denomina número cuántico de </a:t>
            </a:r>
            <a:r>
              <a:rPr lang="es-MX" sz="1800" dirty="0" err="1">
                <a:solidFill>
                  <a:srgbClr val="000066"/>
                </a:solidFill>
              </a:rPr>
              <a:t>espin</a:t>
            </a:r>
            <a:r>
              <a:rPr lang="es-MX" sz="1800" dirty="0">
                <a:solidFill>
                  <a:srgbClr val="000066"/>
                </a:solidFill>
              </a:rPr>
              <a:t> o de giro del electrón. Este número tiene dos valores 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por cada valor del número cuántico</a:t>
            </a:r>
            <a:r>
              <a:rPr lang="es-MX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; los valores son</a:t>
            </a:r>
            <a:r>
              <a:rPr lang="es-MX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s-MX" sz="1800" dirty="0">
                <a:solidFill>
                  <a:srgbClr val="FF0000"/>
                </a:solidFill>
              </a:rPr>
              <a:t>+</a:t>
            </a:r>
            <a:r>
              <a:rPr lang="es-MX" sz="1800" dirty="0">
                <a:solidFill>
                  <a:srgbClr val="FF0000"/>
                </a:solidFill>
                <a:cs typeface="Arial" charset="0"/>
              </a:rPr>
              <a:t>½</a:t>
            </a:r>
            <a:r>
              <a:rPr lang="es-MX" sz="1800" dirty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y </a:t>
            </a:r>
            <a:r>
              <a:rPr lang="es-MX" sz="1800" dirty="0">
                <a:solidFill>
                  <a:srgbClr val="FF0000"/>
                </a:solidFill>
                <a:cs typeface="Arial" charset="0"/>
              </a:rPr>
              <a:t>-½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, y de</a:t>
            </a:r>
            <a:r>
              <a:rPr lang="es-MX" sz="1800" dirty="0">
                <a:solidFill>
                  <a:srgbClr val="000066"/>
                </a:solidFill>
              </a:rPr>
              <a:t>notan los dos posibles giros del electrón alrededor de su propio eje.</a:t>
            </a:r>
            <a:endParaRPr lang="es-ES" sz="1800" dirty="0">
              <a:solidFill>
                <a:srgbClr val="000066"/>
              </a:solidFill>
            </a:endParaRPr>
          </a:p>
        </p:txBody>
      </p:sp>
      <p:grpSp>
        <p:nvGrpSpPr>
          <p:cNvPr id="58389" name="Group 21"/>
          <p:cNvGrpSpPr>
            <a:grpSpLocks/>
          </p:cNvGrpSpPr>
          <p:nvPr/>
        </p:nvGrpSpPr>
        <p:grpSpPr bwMode="auto">
          <a:xfrm>
            <a:off x="2400300" y="3355573"/>
            <a:ext cx="901700" cy="1811337"/>
            <a:chOff x="1760" y="2363"/>
            <a:chExt cx="568" cy="1141"/>
          </a:xfrm>
        </p:grpSpPr>
        <p:sp>
          <p:nvSpPr>
            <p:cNvPr id="58378" name="Oval 10"/>
            <p:cNvSpPr>
              <a:spLocks noChangeArrowheads="1"/>
            </p:cNvSpPr>
            <p:nvPr/>
          </p:nvSpPr>
          <p:spPr bwMode="auto">
            <a:xfrm>
              <a:off x="1760" y="279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2040" y="3306"/>
              <a:ext cx="0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 flipV="1">
              <a:off x="2045" y="262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1" name="Arc 13"/>
            <p:cNvSpPr>
              <a:spLocks/>
            </p:cNvSpPr>
            <p:nvPr/>
          </p:nvSpPr>
          <p:spPr bwMode="auto">
            <a:xfrm flipH="1" flipV="1">
              <a:off x="1876" y="2518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 flipV="1">
              <a:off x="2045" y="2363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grpSp>
        <p:nvGrpSpPr>
          <p:cNvPr id="58390" name="Group 22"/>
          <p:cNvGrpSpPr>
            <a:grpSpLocks/>
          </p:cNvGrpSpPr>
          <p:nvPr/>
        </p:nvGrpSpPr>
        <p:grpSpPr bwMode="auto">
          <a:xfrm>
            <a:off x="5829300" y="3355573"/>
            <a:ext cx="901700" cy="1811337"/>
            <a:chOff x="3392" y="2363"/>
            <a:chExt cx="568" cy="1141"/>
          </a:xfrm>
        </p:grpSpPr>
        <p:sp>
          <p:nvSpPr>
            <p:cNvPr id="58384" name="Oval 16"/>
            <p:cNvSpPr>
              <a:spLocks noChangeArrowheads="1"/>
            </p:cNvSpPr>
            <p:nvPr/>
          </p:nvSpPr>
          <p:spPr bwMode="auto">
            <a:xfrm>
              <a:off x="3392" y="279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3672" y="3306"/>
              <a:ext cx="0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 flipV="1">
              <a:off x="3677" y="262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7" name="Arc 19"/>
            <p:cNvSpPr>
              <a:spLocks/>
            </p:cNvSpPr>
            <p:nvPr/>
          </p:nvSpPr>
          <p:spPr bwMode="auto">
            <a:xfrm flipV="1">
              <a:off x="3492" y="2518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 flipV="1">
              <a:off x="3677" y="2363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de espín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50" name="Group 34"/>
          <p:cNvGrpSpPr>
            <a:grpSpLocks/>
          </p:cNvGrpSpPr>
          <p:nvPr/>
        </p:nvGrpSpPr>
        <p:grpSpPr bwMode="auto">
          <a:xfrm>
            <a:off x="2111375" y="2209800"/>
            <a:ext cx="1652588" cy="2484438"/>
            <a:chOff x="1290" y="2259"/>
            <a:chExt cx="1041" cy="1565"/>
          </a:xfrm>
        </p:grpSpPr>
        <p:sp>
          <p:nvSpPr>
            <p:cNvPr id="60441" name="Oval 25"/>
            <p:cNvSpPr>
              <a:spLocks noChangeArrowheads="1"/>
            </p:cNvSpPr>
            <p:nvPr/>
          </p:nvSpPr>
          <p:spPr bwMode="auto">
            <a:xfrm>
              <a:off x="1707" y="2781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0" name="Oval 24"/>
            <p:cNvSpPr>
              <a:spLocks noChangeArrowheads="1"/>
            </p:cNvSpPr>
            <p:nvPr/>
          </p:nvSpPr>
          <p:spPr bwMode="auto">
            <a:xfrm>
              <a:off x="1290" y="2781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39" name="Oval 23"/>
            <p:cNvSpPr>
              <a:spLocks noChangeArrowheads="1"/>
            </p:cNvSpPr>
            <p:nvPr/>
          </p:nvSpPr>
          <p:spPr bwMode="auto">
            <a:xfrm>
              <a:off x="1407" y="2826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38" name="Oval 22"/>
            <p:cNvSpPr>
              <a:spLocks noChangeArrowheads="1"/>
            </p:cNvSpPr>
            <p:nvPr/>
          </p:nvSpPr>
          <p:spPr bwMode="auto">
            <a:xfrm>
              <a:off x="1680" y="2826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26" name="Oval 10"/>
            <p:cNvSpPr>
              <a:spLocks noChangeArrowheads="1"/>
            </p:cNvSpPr>
            <p:nvPr/>
          </p:nvSpPr>
          <p:spPr bwMode="auto">
            <a:xfrm>
              <a:off x="1528" y="287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1808" y="3386"/>
              <a:ext cx="0" cy="19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 flipV="1">
              <a:off x="1813" y="2678"/>
              <a:ext cx="0" cy="19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29" name="Arc 13"/>
            <p:cNvSpPr>
              <a:spLocks/>
            </p:cNvSpPr>
            <p:nvPr/>
          </p:nvSpPr>
          <p:spPr bwMode="auto">
            <a:xfrm flipH="1" flipV="1">
              <a:off x="1626" y="2571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V="1">
              <a:off x="1813" y="2485"/>
              <a:ext cx="0" cy="12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43" name="Arc 27"/>
            <p:cNvSpPr>
              <a:spLocks/>
            </p:cNvSpPr>
            <p:nvPr/>
          </p:nvSpPr>
          <p:spPr bwMode="auto">
            <a:xfrm flipV="1">
              <a:off x="1406" y="2694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4" name="Arc 28"/>
            <p:cNvSpPr>
              <a:spLocks/>
            </p:cNvSpPr>
            <p:nvPr/>
          </p:nvSpPr>
          <p:spPr bwMode="auto">
            <a:xfrm rot="10800000" flipV="1">
              <a:off x="1814" y="3306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5" name="Arc 29"/>
            <p:cNvSpPr>
              <a:spLocks/>
            </p:cNvSpPr>
            <p:nvPr/>
          </p:nvSpPr>
          <p:spPr bwMode="auto">
            <a:xfrm rot="10800000" flipH="1" flipV="1">
              <a:off x="1400" y="3306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6" name="Arc 30"/>
            <p:cNvSpPr>
              <a:spLocks/>
            </p:cNvSpPr>
            <p:nvPr/>
          </p:nvSpPr>
          <p:spPr bwMode="auto">
            <a:xfrm flipH="1" flipV="1">
              <a:off x="1817" y="2685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8" name="Text Box 32"/>
            <p:cNvSpPr txBox="1">
              <a:spLocks noChangeArrowheads="1"/>
            </p:cNvSpPr>
            <p:nvPr/>
          </p:nvSpPr>
          <p:spPr bwMode="auto">
            <a:xfrm>
              <a:off x="1311" y="2259"/>
              <a:ext cx="10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Norte magnético</a:t>
              </a:r>
            </a:p>
          </p:txBody>
        </p:sp>
        <p:sp>
          <p:nvSpPr>
            <p:cNvPr id="60449" name="Text Box 33"/>
            <p:cNvSpPr txBox="1">
              <a:spLocks noChangeArrowheads="1"/>
            </p:cNvSpPr>
            <p:nvPr/>
          </p:nvSpPr>
          <p:spPr bwMode="auto">
            <a:xfrm>
              <a:off x="1359" y="3632"/>
              <a:ext cx="8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Sur magnético</a:t>
              </a:r>
            </a:p>
          </p:txBody>
        </p:sp>
      </p:grpSp>
      <p:grpSp>
        <p:nvGrpSpPr>
          <p:cNvPr id="60469" name="Group 53"/>
          <p:cNvGrpSpPr>
            <a:grpSpLocks/>
          </p:cNvGrpSpPr>
          <p:nvPr/>
        </p:nvGrpSpPr>
        <p:grpSpPr bwMode="auto">
          <a:xfrm>
            <a:off x="5299075" y="2222500"/>
            <a:ext cx="1652588" cy="2413000"/>
            <a:chOff x="3290" y="1968"/>
            <a:chExt cx="1041" cy="1520"/>
          </a:xfrm>
        </p:grpSpPr>
        <p:sp>
          <p:nvSpPr>
            <p:cNvPr id="60460" name="Arc 44"/>
            <p:cNvSpPr>
              <a:spLocks/>
            </p:cNvSpPr>
            <p:nvPr/>
          </p:nvSpPr>
          <p:spPr bwMode="auto">
            <a:xfrm flipV="1">
              <a:off x="3626" y="2240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61" name="Line 45"/>
            <p:cNvSpPr>
              <a:spLocks noChangeShapeType="1"/>
            </p:cNvSpPr>
            <p:nvPr/>
          </p:nvSpPr>
          <p:spPr bwMode="auto">
            <a:xfrm flipV="1">
              <a:off x="3807" y="2160"/>
              <a:ext cx="0" cy="12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53" name="Oval 37"/>
            <p:cNvSpPr>
              <a:spLocks noChangeArrowheads="1"/>
            </p:cNvSpPr>
            <p:nvPr/>
          </p:nvSpPr>
          <p:spPr bwMode="auto">
            <a:xfrm flipV="1">
              <a:off x="3707" y="2455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54" name="Oval 38"/>
            <p:cNvSpPr>
              <a:spLocks noChangeArrowheads="1"/>
            </p:cNvSpPr>
            <p:nvPr/>
          </p:nvSpPr>
          <p:spPr bwMode="auto">
            <a:xfrm flipV="1">
              <a:off x="3290" y="2455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55" name="Oval 39"/>
            <p:cNvSpPr>
              <a:spLocks noChangeArrowheads="1"/>
            </p:cNvSpPr>
            <p:nvPr/>
          </p:nvSpPr>
          <p:spPr bwMode="auto">
            <a:xfrm flipV="1">
              <a:off x="3407" y="2497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56" name="Oval 40"/>
            <p:cNvSpPr>
              <a:spLocks noChangeArrowheads="1"/>
            </p:cNvSpPr>
            <p:nvPr/>
          </p:nvSpPr>
          <p:spPr bwMode="auto">
            <a:xfrm flipV="1">
              <a:off x="3680" y="2497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57" name="Oval 41"/>
            <p:cNvSpPr>
              <a:spLocks noChangeArrowheads="1"/>
            </p:cNvSpPr>
            <p:nvPr/>
          </p:nvSpPr>
          <p:spPr bwMode="auto">
            <a:xfrm flipV="1">
              <a:off x="3528" y="254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 flipV="1">
              <a:off x="3808" y="2348"/>
              <a:ext cx="0" cy="19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59" name="Line 43"/>
            <p:cNvSpPr>
              <a:spLocks noChangeShapeType="1"/>
            </p:cNvSpPr>
            <p:nvPr/>
          </p:nvSpPr>
          <p:spPr bwMode="auto">
            <a:xfrm>
              <a:off x="3813" y="3062"/>
              <a:ext cx="0" cy="19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62" name="Arc 46"/>
            <p:cNvSpPr>
              <a:spLocks/>
            </p:cNvSpPr>
            <p:nvPr/>
          </p:nvSpPr>
          <p:spPr bwMode="auto">
            <a:xfrm>
              <a:off x="3406" y="2959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3" name="Arc 47"/>
            <p:cNvSpPr>
              <a:spLocks/>
            </p:cNvSpPr>
            <p:nvPr/>
          </p:nvSpPr>
          <p:spPr bwMode="auto">
            <a:xfrm rot="10800000">
              <a:off x="3814" y="2347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4" name="Arc 48"/>
            <p:cNvSpPr>
              <a:spLocks/>
            </p:cNvSpPr>
            <p:nvPr/>
          </p:nvSpPr>
          <p:spPr bwMode="auto">
            <a:xfrm rot="10800000" flipH="1">
              <a:off x="3394" y="2341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5" name="Arc 49"/>
            <p:cNvSpPr>
              <a:spLocks/>
            </p:cNvSpPr>
            <p:nvPr/>
          </p:nvSpPr>
          <p:spPr bwMode="auto">
            <a:xfrm flipH="1">
              <a:off x="3817" y="2962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6" name="Text Box 50"/>
            <p:cNvSpPr txBox="1">
              <a:spLocks noChangeArrowheads="1"/>
            </p:cNvSpPr>
            <p:nvPr/>
          </p:nvSpPr>
          <p:spPr bwMode="auto">
            <a:xfrm>
              <a:off x="3311" y="3296"/>
              <a:ext cx="10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Norte magnético</a:t>
              </a:r>
            </a:p>
          </p:txBody>
        </p:sp>
        <p:sp>
          <p:nvSpPr>
            <p:cNvPr id="60467" name="Text Box 51"/>
            <p:cNvSpPr txBox="1">
              <a:spLocks noChangeArrowheads="1"/>
            </p:cNvSpPr>
            <p:nvPr/>
          </p:nvSpPr>
          <p:spPr bwMode="auto">
            <a:xfrm>
              <a:off x="3362" y="1968"/>
              <a:ext cx="8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Sur magnético</a:t>
              </a:r>
            </a:p>
          </p:txBody>
        </p:sp>
      </p:grp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73" name="Text Box 109"/>
          <p:cNvSpPr txBox="1">
            <a:spLocks noChangeArrowheads="1"/>
          </p:cNvSpPr>
          <p:nvPr/>
        </p:nvSpPr>
        <p:spPr bwMode="auto">
          <a:xfrm>
            <a:off x="1655763" y="1374775"/>
            <a:ext cx="14239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>
                <a:solidFill>
                  <a:srgbClr val="000066"/>
                </a:solidFill>
              </a:rPr>
              <a:t>Hidrógeno:</a:t>
            </a:r>
            <a:endParaRPr lang="es-ES" sz="1800" u="sng">
              <a:solidFill>
                <a:srgbClr val="000066"/>
              </a:solidFill>
            </a:endParaRPr>
          </a:p>
        </p:txBody>
      </p:sp>
      <p:grpSp>
        <p:nvGrpSpPr>
          <p:cNvPr id="62574" name="Group 110"/>
          <p:cNvGrpSpPr>
            <a:grpSpLocks/>
          </p:cNvGrpSpPr>
          <p:nvPr/>
        </p:nvGrpSpPr>
        <p:grpSpPr bwMode="auto">
          <a:xfrm>
            <a:off x="2674938" y="3327399"/>
            <a:ext cx="3602037" cy="487363"/>
            <a:chOff x="1477" y="2845"/>
            <a:chExt cx="2269" cy="307"/>
          </a:xfrm>
        </p:grpSpPr>
        <p:sp>
          <p:nvSpPr>
            <p:cNvPr id="62575" name="Text Box 111"/>
            <p:cNvSpPr txBox="1">
              <a:spLocks noChangeArrowheads="1"/>
            </p:cNvSpPr>
            <p:nvPr/>
          </p:nvSpPr>
          <p:spPr bwMode="auto">
            <a:xfrm>
              <a:off x="1477" y="2861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Orbital</a:t>
              </a:r>
            </a:p>
          </p:txBody>
        </p:sp>
        <p:sp>
          <p:nvSpPr>
            <p:cNvPr id="62576" name="Line 112"/>
            <p:cNvSpPr>
              <a:spLocks noChangeShapeType="1"/>
            </p:cNvSpPr>
            <p:nvPr/>
          </p:nvSpPr>
          <p:spPr bwMode="auto">
            <a:xfrm>
              <a:off x="2122" y="3016"/>
              <a:ext cx="208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62577" name="Line 113"/>
            <p:cNvSpPr>
              <a:spLocks noChangeShapeType="1"/>
            </p:cNvSpPr>
            <p:nvPr/>
          </p:nvSpPr>
          <p:spPr bwMode="auto">
            <a:xfrm>
              <a:off x="2586" y="2912"/>
              <a:ext cx="116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62578" name="Text Box 114"/>
            <p:cNvSpPr txBox="1">
              <a:spLocks noChangeArrowheads="1"/>
            </p:cNvSpPr>
            <p:nvPr/>
          </p:nvSpPr>
          <p:spPr bwMode="auto">
            <a:xfrm>
              <a:off x="3026" y="2845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1s</a:t>
              </a:r>
            </a:p>
          </p:txBody>
        </p:sp>
      </p:grpSp>
      <p:grpSp>
        <p:nvGrpSpPr>
          <p:cNvPr id="62579" name="Group 115"/>
          <p:cNvGrpSpPr>
            <a:grpSpLocks/>
          </p:cNvGrpSpPr>
          <p:nvPr/>
        </p:nvGrpSpPr>
        <p:grpSpPr bwMode="auto">
          <a:xfrm>
            <a:off x="4464875" y="1852613"/>
            <a:ext cx="839787" cy="1576387"/>
            <a:chOff x="3554" y="2408"/>
            <a:chExt cx="529" cy="993"/>
          </a:xfrm>
        </p:grpSpPr>
        <p:sp>
          <p:nvSpPr>
            <p:cNvPr id="62580" name="Oval 116"/>
            <p:cNvSpPr>
              <a:spLocks noChangeArrowheads="1"/>
            </p:cNvSpPr>
            <p:nvPr/>
          </p:nvSpPr>
          <p:spPr bwMode="auto">
            <a:xfrm>
              <a:off x="3766" y="2751"/>
              <a:ext cx="317" cy="36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81" name="Oval 117"/>
            <p:cNvSpPr>
              <a:spLocks noChangeArrowheads="1"/>
            </p:cNvSpPr>
            <p:nvPr/>
          </p:nvSpPr>
          <p:spPr bwMode="auto">
            <a:xfrm>
              <a:off x="3554" y="2751"/>
              <a:ext cx="317" cy="36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82" name="Oval 118"/>
            <p:cNvSpPr>
              <a:spLocks noChangeArrowheads="1"/>
            </p:cNvSpPr>
            <p:nvPr/>
          </p:nvSpPr>
          <p:spPr bwMode="auto">
            <a:xfrm>
              <a:off x="3613" y="2775"/>
              <a:ext cx="270" cy="31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2583" name="Oval 119"/>
            <p:cNvSpPr>
              <a:spLocks noChangeArrowheads="1"/>
            </p:cNvSpPr>
            <p:nvPr/>
          </p:nvSpPr>
          <p:spPr bwMode="auto">
            <a:xfrm>
              <a:off x="3752" y="2775"/>
              <a:ext cx="270" cy="31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2584" name="Oval 120"/>
            <p:cNvSpPr>
              <a:spLocks noChangeArrowheads="1"/>
            </p:cNvSpPr>
            <p:nvPr/>
          </p:nvSpPr>
          <p:spPr bwMode="auto">
            <a:xfrm>
              <a:off x="3675" y="2798"/>
              <a:ext cx="289" cy="270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85" name="Line 121"/>
            <p:cNvSpPr>
              <a:spLocks noChangeShapeType="1"/>
            </p:cNvSpPr>
            <p:nvPr/>
          </p:nvSpPr>
          <p:spPr bwMode="auto">
            <a:xfrm>
              <a:off x="3817" y="3065"/>
              <a:ext cx="0" cy="103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2586" name="Line 122"/>
            <p:cNvSpPr>
              <a:spLocks noChangeShapeType="1"/>
            </p:cNvSpPr>
            <p:nvPr/>
          </p:nvSpPr>
          <p:spPr bwMode="auto">
            <a:xfrm flipV="1">
              <a:off x="3820" y="2698"/>
              <a:ext cx="0" cy="9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2587" name="Arc 123"/>
            <p:cNvSpPr>
              <a:spLocks/>
            </p:cNvSpPr>
            <p:nvPr/>
          </p:nvSpPr>
          <p:spPr bwMode="auto">
            <a:xfrm flipH="1" flipV="1">
              <a:off x="3725" y="2642"/>
              <a:ext cx="187" cy="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2588" name="Line 124"/>
            <p:cNvSpPr>
              <a:spLocks noChangeShapeType="1"/>
            </p:cNvSpPr>
            <p:nvPr/>
          </p:nvSpPr>
          <p:spPr bwMode="auto">
            <a:xfrm flipV="1">
              <a:off x="3820" y="2597"/>
              <a:ext cx="0" cy="6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2589" name="Arc 125"/>
            <p:cNvSpPr>
              <a:spLocks/>
            </p:cNvSpPr>
            <p:nvPr/>
          </p:nvSpPr>
          <p:spPr bwMode="auto">
            <a:xfrm flipV="1">
              <a:off x="3613" y="2706"/>
              <a:ext cx="203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0" name="Arc 126"/>
            <p:cNvSpPr>
              <a:spLocks/>
            </p:cNvSpPr>
            <p:nvPr/>
          </p:nvSpPr>
          <p:spPr bwMode="auto">
            <a:xfrm rot="10800000" flipV="1">
              <a:off x="3820" y="3024"/>
              <a:ext cx="204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1" name="Arc 127"/>
            <p:cNvSpPr>
              <a:spLocks/>
            </p:cNvSpPr>
            <p:nvPr/>
          </p:nvSpPr>
          <p:spPr bwMode="auto">
            <a:xfrm rot="10800000" flipH="1" flipV="1">
              <a:off x="3610" y="3024"/>
              <a:ext cx="203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2" name="Arc 128"/>
            <p:cNvSpPr>
              <a:spLocks/>
            </p:cNvSpPr>
            <p:nvPr/>
          </p:nvSpPr>
          <p:spPr bwMode="auto">
            <a:xfrm flipH="1" flipV="1">
              <a:off x="3822" y="2701"/>
              <a:ext cx="203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3" name="Text Box 129"/>
            <p:cNvSpPr txBox="1">
              <a:spLocks noChangeArrowheads="1"/>
            </p:cNvSpPr>
            <p:nvPr/>
          </p:nvSpPr>
          <p:spPr bwMode="auto">
            <a:xfrm>
              <a:off x="3725" y="2408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62594" name="Text Box 130"/>
            <p:cNvSpPr txBox="1">
              <a:spLocks noChangeArrowheads="1"/>
            </p:cNvSpPr>
            <p:nvPr/>
          </p:nvSpPr>
          <p:spPr bwMode="auto">
            <a:xfrm>
              <a:off x="3733" y="3209"/>
              <a:ext cx="1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pSp>
        <p:nvGrpSpPr>
          <p:cNvPr id="62595" name="Group 131"/>
          <p:cNvGrpSpPr>
            <a:grpSpLocks/>
          </p:cNvGrpSpPr>
          <p:nvPr/>
        </p:nvGrpSpPr>
        <p:grpSpPr bwMode="auto">
          <a:xfrm>
            <a:off x="1230312" y="3949703"/>
            <a:ext cx="2786061" cy="830263"/>
            <a:chOff x="591" y="3133"/>
            <a:chExt cx="1755" cy="523"/>
          </a:xfrm>
        </p:grpSpPr>
        <p:sp>
          <p:nvSpPr>
            <p:cNvPr id="62596" name="Text Box 132"/>
            <p:cNvSpPr txBox="1">
              <a:spLocks noChangeArrowheads="1"/>
            </p:cNvSpPr>
            <p:nvPr/>
          </p:nvSpPr>
          <p:spPr bwMode="auto">
            <a:xfrm>
              <a:off x="591" y="3133"/>
              <a:ext cx="140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Números cuánticos del electrón</a:t>
              </a:r>
            </a:p>
          </p:txBody>
        </p:sp>
        <p:sp>
          <p:nvSpPr>
            <p:cNvPr id="62597" name="Line 133"/>
            <p:cNvSpPr>
              <a:spLocks noChangeShapeType="1"/>
            </p:cNvSpPr>
            <p:nvPr/>
          </p:nvSpPr>
          <p:spPr bwMode="auto">
            <a:xfrm>
              <a:off x="2138" y="3256"/>
              <a:ext cx="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</p:grpSp>
      <p:sp>
        <p:nvSpPr>
          <p:cNvPr id="62598" name="Text Box 134"/>
          <p:cNvSpPr txBox="1">
            <a:spLocks noChangeArrowheads="1"/>
          </p:cNvSpPr>
          <p:nvPr/>
        </p:nvSpPr>
        <p:spPr bwMode="auto">
          <a:xfrm>
            <a:off x="4593789" y="3873500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n = 1</a:t>
            </a:r>
          </a:p>
        </p:txBody>
      </p:sp>
      <p:sp>
        <p:nvSpPr>
          <p:cNvPr id="62599" name="Text Box 135"/>
          <p:cNvSpPr txBox="1">
            <a:spLocks noChangeArrowheads="1"/>
          </p:cNvSpPr>
          <p:nvPr/>
        </p:nvSpPr>
        <p:spPr bwMode="auto">
          <a:xfrm>
            <a:off x="4593789" y="4270375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l = 0</a:t>
            </a:r>
          </a:p>
        </p:txBody>
      </p:sp>
      <p:sp>
        <p:nvSpPr>
          <p:cNvPr id="62600" name="Text Box 136"/>
          <p:cNvSpPr txBox="1">
            <a:spLocks noChangeArrowheads="1"/>
          </p:cNvSpPr>
          <p:nvPr/>
        </p:nvSpPr>
        <p:spPr bwMode="auto">
          <a:xfrm>
            <a:off x="4593789" y="4668838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m = 0</a:t>
            </a:r>
          </a:p>
        </p:txBody>
      </p:sp>
      <p:sp>
        <p:nvSpPr>
          <p:cNvPr id="62601" name="Text Box 137"/>
          <p:cNvSpPr txBox="1">
            <a:spLocks noChangeArrowheads="1"/>
          </p:cNvSpPr>
          <p:nvPr/>
        </p:nvSpPr>
        <p:spPr bwMode="auto">
          <a:xfrm>
            <a:off x="4593789" y="5067300"/>
            <a:ext cx="976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+</a:t>
            </a:r>
            <a:r>
              <a:rPr lang="es-ES" b="1" dirty="0">
                <a:solidFill>
                  <a:srgbClr val="000000"/>
                </a:solidFill>
              </a:rPr>
              <a:t>1/2</a:t>
            </a:r>
          </a:p>
        </p:txBody>
      </p:sp>
      <p:sp>
        <p:nvSpPr>
          <p:cNvPr id="62602" name="Text Box 138"/>
          <p:cNvSpPr txBox="1">
            <a:spLocks noChangeArrowheads="1"/>
          </p:cNvSpPr>
          <p:nvPr/>
        </p:nvSpPr>
        <p:spPr bwMode="auto">
          <a:xfrm>
            <a:off x="3859213" y="5691188"/>
            <a:ext cx="2262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PARAMAGNÉTICO</a:t>
            </a:r>
            <a:endParaRPr lang="es-ES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73" grpId="0" autoUpdateAnimBg="0"/>
      <p:bldP spid="62598" grpId="0" autoUpdateAnimBg="0"/>
      <p:bldP spid="62599" grpId="0" autoUpdateAnimBg="0"/>
      <p:bldP spid="62600" grpId="0" autoUpdateAnimBg="0"/>
      <p:bldP spid="62601" grpId="0" autoUpdateAnimBg="0"/>
      <p:bldP spid="6260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59" name="Text Box 83"/>
          <p:cNvSpPr txBox="1">
            <a:spLocks noChangeArrowheads="1"/>
          </p:cNvSpPr>
          <p:nvPr/>
        </p:nvSpPr>
        <p:spPr bwMode="auto">
          <a:xfrm>
            <a:off x="1655763" y="1785099"/>
            <a:ext cx="8524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 dirty="0">
                <a:solidFill>
                  <a:srgbClr val="000066"/>
                </a:solidFill>
              </a:rPr>
              <a:t>Helio:</a:t>
            </a:r>
            <a:endParaRPr lang="es-ES" sz="1800" u="sng" dirty="0">
              <a:solidFill>
                <a:srgbClr val="000066"/>
              </a:solidFill>
            </a:endParaRPr>
          </a:p>
        </p:txBody>
      </p:sp>
      <p:grpSp>
        <p:nvGrpSpPr>
          <p:cNvPr id="75860" name="Group 84"/>
          <p:cNvGrpSpPr>
            <a:grpSpLocks/>
          </p:cNvGrpSpPr>
          <p:nvPr/>
        </p:nvGrpSpPr>
        <p:grpSpPr bwMode="auto">
          <a:xfrm>
            <a:off x="2519363" y="2959849"/>
            <a:ext cx="3757612" cy="487363"/>
            <a:chOff x="1379" y="2845"/>
            <a:chExt cx="2367" cy="307"/>
          </a:xfrm>
        </p:grpSpPr>
        <p:sp>
          <p:nvSpPr>
            <p:cNvPr id="75861" name="Text Box 85"/>
            <p:cNvSpPr txBox="1">
              <a:spLocks noChangeArrowheads="1"/>
            </p:cNvSpPr>
            <p:nvPr/>
          </p:nvSpPr>
          <p:spPr bwMode="auto">
            <a:xfrm>
              <a:off x="1379" y="2861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Orbital</a:t>
              </a:r>
            </a:p>
          </p:txBody>
        </p:sp>
        <p:sp>
          <p:nvSpPr>
            <p:cNvPr id="75862" name="Line 86"/>
            <p:cNvSpPr>
              <a:spLocks noChangeShapeType="1"/>
            </p:cNvSpPr>
            <p:nvPr/>
          </p:nvSpPr>
          <p:spPr bwMode="auto">
            <a:xfrm>
              <a:off x="2122" y="3016"/>
              <a:ext cx="208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75863" name="Line 87"/>
            <p:cNvSpPr>
              <a:spLocks noChangeShapeType="1"/>
            </p:cNvSpPr>
            <p:nvPr/>
          </p:nvSpPr>
          <p:spPr bwMode="auto">
            <a:xfrm>
              <a:off x="2586" y="2912"/>
              <a:ext cx="116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75864" name="Text Box 88"/>
            <p:cNvSpPr txBox="1">
              <a:spLocks noChangeArrowheads="1"/>
            </p:cNvSpPr>
            <p:nvPr/>
          </p:nvSpPr>
          <p:spPr bwMode="auto">
            <a:xfrm>
              <a:off x="3036" y="2845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1s</a:t>
              </a:r>
            </a:p>
          </p:txBody>
        </p:sp>
      </p:grpSp>
      <p:grpSp>
        <p:nvGrpSpPr>
          <p:cNvPr id="75865" name="Group 89"/>
          <p:cNvGrpSpPr>
            <a:grpSpLocks/>
          </p:cNvGrpSpPr>
          <p:nvPr/>
        </p:nvGrpSpPr>
        <p:grpSpPr bwMode="auto">
          <a:xfrm>
            <a:off x="4368800" y="1561262"/>
            <a:ext cx="1966913" cy="1487487"/>
            <a:chOff x="2680" y="1215"/>
            <a:chExt cx="1239" cy="937"/>
          </a:xfrm>
        </p:grpSpPr>
        <p:grpSp>
          <p:nvGrpSpPr>
            <p:cNvPr id="75866" name="Group 90"/>
            <p:cNvGrpSpPr>
              <a:grpSpLocks/>
            </p:cNvGrpSpPr>
            <p:nvPr/>
          </p:nvGrpSpPr>
          <p:grpSpPr bwMode="auto">
            <a:xfrm>
              <a:off x="2680" y="1219"/>
              <a:ext cx="560" cy="933"/>
              <a:chOff x="2448" y="923"/>
              <a:chExt cx="560" cy="933"/>
            </a:xfrm>
          </p:grpSpPr>
          <p:sp>
            <p:nvSpPr>
              <p:cNvPr id="75867" name="Oval 91"/>
              <p:cNvSpPr>
                <a:spLocks noChangeArrowheads="1"/>
              </p:cNvSpPr>
              <p:nvPr/>
            </p:nvSpPr>
            <p:spPr bwMode="auto">
              <a:xfrm>
                <a:off x="2672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68" name="Oval 92"/>
              <p:cNvSpPr>
                <a:spLocks noChangeArrowheads="1"/>
              </p:cNvSpPr>
              <p:nvPr/>
            </p:nvSpPr>
            <p:spPr bwMode="auto">
              <a:xfrm>
                <a:off x="2448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69" name="Oval 93"/>
              <p:cNvSpPr>
                <a:spLocks noChangeArrowheads="1"/>
              </p:cNvSpPr>
              <p:nvPr/>
            </p:nvSpPr>
            <p:spPr bwMode="auto">
              <a:xfrm>
                <a:off x="2511" y="1261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0" name="Oval 94"/>
              <p:cNvSpPr>
                <a:spLocks noChangeArrowheads="1"/>
              </p:cNvSpPr>
              <p:nvPr/>
            </p:nvSpPr>
            <p:spPr bwMode="auto">
              <a:xfrm>
                <a:off x="2658" y="1261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1" name="Oval 95"/>
              <p:cNvSpPr>
                <a:spLocks noChangeArrowheads="1"/>
              </p:cNvSpPr>
              <p:nvPr/>
            </p:nvSpPr>
            <p:spPr bwMode="auto">
              <a:xfrm>
                <a:off x="2576" y="1286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2" name="Line 96"/>
              <p:cNvSpPr>
                <a:spLocks noChangeShapeType="1"/>
              </p:cNvSpPr>
              <p:nvPr/>
            </p:nvSpPr>
            <p:spPr bwMode="auto">
              <a:xfrm>
                <a:off x="2727" y="1563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3" name="Line 97"/>
              <p:cNvSpPr>
                <a:spLocks noChangeShapeType="1"/>
              </p:cNvSpPr>
              <p:nvPr/>
            </p:nvSpPr>
            <p:spPr bwMode="auto">
              <a:xfrm flipV="1">
                <a:off x="2729" y="1181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4" name="Arc 98"/>
              <p:cNvSpPr>
                <a:spLocks/>
              </p:cNvSpPr>
              <p:nvPr/>
            </p:nvSpPr>
            <p:spPr bwMode="auto">
              <a:xfrm flipH="1" flipV="1">
                <a:off x="2629" y="1123"/>
                <a:ext cx="198" cy="4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5" name="Line 99"/>
              <p:cNvSpPr>
                <a:spLocks noChangeShapeType="1"/>
              </p:cNvSpPr>
              <p:nvPr/>
            </p:nvSpPr>
            <p:spPr bwMode="auto">
              <a:xfrm flipV="1">
                <a:off x="2729" y="1077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6" name="Arc 100"/>
              <p:cNvSpPr>
                <a:spLocks/>
              </p:cNvSpPr>
              <p:nvPr/>
            </p:nvSpPr>
            <p:spPr bwMode="auto">
              <a:xfrm flipV="1">
                <a:off x="2510" y="1190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7" name="Arc 101"/>
              <p:cNvSpPr>
                <a:spLocks/>
              </p:cNvSpPr>
              <p:nvPr/>
            </p:nvSpPr>
            <p:spPr bwMode="auto">
              <a:xfrm rot="10800000" flipV="1">
                <a:off x="2730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8" name="Arc 102"/>
              <p:cNvSpPr>
                <a:spLocks/>
              </p:cNvSpPr>
              <p:nvPr/>
            </p:nvSpPr>
            <p:spPr bwMode="auto">
              <a:xfrm rot="10800000" flipH="1" flipV="1">
                <a:off x="2507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9" name="Arc 103"/>
              <p:cNvSpPr>
                <a:spLocks/>
              </p:cNvSpPr>
              <p:nvPr/>
            </p:nvSpPr>
            <p:spPr bwMode="auto">
              <a:xfrm flipH="1" flipV="1">
                <a:off x="2731" y="118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0" name="Text Box 104"/>
              <p:cNvSpPr txBox="1">
                <a:spLocks noChangeArrowheads="1"/>
              </p:cNvSpPr>
              <p:nvPr/>
            </p:nvSpPr>
            <p:spPr bwMode="auto">
              <a:xfrm>
                <a:off x="2627" y="923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75881" name="Text Box 105"/>
              <p:cNvSpPr txBox="1">
                <a:spLocks noChangeArrowheads="1"/>
              </p:cNvSpPr>
              <p:nvPr/>
            </p:nvSpPr>
            <p:spPr bwMode="auto">
              <a:xfrm>
                <a:off x="2629" y="1664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grpSp>
          <p:nvGrpSpPr>
            <p:cNvPr id="75882" name="Group 106"/>
            <p:cNvGrpSpPr>
              <a:grpSpLocks/>
            </p:cNvGrpSpPr>
            <p:nvPr/>
          </p:nvGrpSpPr>
          <p:grpSpPr bwMode="auto">
            <a:xfrm>
              <a:off x="3359" y="1215"/>
              <a:ext cx="560" cy="913"/>
              <a:chOff x="3287" y="935"/>
              <a:chExt cx="560" cy="913"/>
            </a:xfrm>
          </p:grpSpPr>
          <p:sp>
            <p:nvSpPr>
              <p:cNvPr id="75883" name="Arc 107"/>
              <p:cNvSpPr>
                <a:spLocks/>
              </p:cNvSpPr>
              <p:nvPr/>
            </p:nvSpPr>
            <p:spPr bwMode="auto">
              <a:xfrm flipV="1">
                <a:off x="3468" y="1137"/>
                <a:ext cx="198" cy="3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4" name="Line 108"/>
              <p:cNvSpPr>
                <a:spLocks noChangeShapeType="1"/>
              </p:cNvSpPr>
              <p:nvPr/>
            </p:nvSpPr>
            <p:spPr bwMode="auto">
              <a:xfrm flipV="1">
                <a:off x="3565" y="1094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5" name="Oval 109"/>
              <p:cNvSpPr>
                <a:spLocks noChangeArrowheads="1"/>
              </p:cNvSpPr>
              <p:nvPr/>
            </p:nvSpPr>
            <p:spPr bwMode="auto">
              <a:xfrm flipV="1">
                <a:off x="3511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6" name="Oval 110"/>
              <p:cNvSpPr>
                <a:spLocks noChangeArrowheads="1"/>
              </p:cNvSpPr>
              <p:nvPr/>
            </p:nvSpPr>
            <p:spPr bwMode="auto">
              <a:xfrm flipV="1">
                <a:off x="3287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7" name="Oval 111"/>
              <p:cNvSpPr>
                <a:spLocks noChangeArrowheads="1"/>
              </p:cNvSpPr>
              <p:nvPr/>
            </p:nvSpPr>
            <p:spPr bwMode="auto">
              <a:xfrm flipV="1">
                <a:off x="3350" y="1275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8" name="Oval 112"/>
              <p:cNvSpPr>
                <a:spLocks noChangeArrowheads="1"/>
              </p:cNvSpPr>
              <p:nvPr/>
            </p:nvSpPr>
            <p:spPr bwMode="auto">
              <a:xfrm flipV="1">
                <a:off x="3497" y="1275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9" name="Oval 113"/>
              <p:cNvSpPr>
                <a:spLocks noChangeArrowheads="1"/>
              </p:cNvSpPr>
              <p:nvPr/>
            </p:nvSpPr>
            <p:spPr bwMode="auto">
              <a:xfrm flipV="1">
                <a:off x="3415" y="1299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0" name="Line 114"/>
              <p:cNvSpPr>
                <a:spLocks noChangeShapeType="1"/>
              </p:cNvSpPr>
              <p:nvPr/>
            </p:nvSpPr>
            <p:spPr bwMode="auto">
              <a:xfrm flipV="1">
                <a:off x="3566" y="1195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1" name="Line 115"/>
              <p:cNvSpPr>
                <a:spLocks noChangeShapeType="1"/>
              </p:cNvSpPr>
              <p:nvPr/>
            </p:nvSpPr>
            <p:spPr bwMode="auto">
              <a:xfrm>
                <a:off x="3568" y="1579"/>
                <a:ext cx="0" cy="10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2" name="Arc 116"/>
              <p:cNvSpPr>
                <a:spLocks/>
              </p:cNvSpPr>
              <p:nvPr/>
            </p:nvSpPr>
            <p:spPr bwMode="auto">
              <a:xfrm>
                <a:off x="3349" y="1524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3" name="Arc 117"/>
              <p:cNvSpPr>
                <a:spLocks/>
              </p:cNvSpPr>
              <p:nvPr/>
            </p:nvSpPr>
            <p:spPr bwMode="auto">
              <a:xfrm rot="10800000">
                <a:off x="3569" y="1195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4" name="Arc 118"/>
              <p:cNvSpPr>
                <a:spLocks/>
              </p:cNvSpPr>
              <p:nvPr/>
            </p:nvSpPr>
            <p:spPr bwMode="auto">
              <a:xfrm rot="10800000" flipH="1">
                <a:off x="3343" y="1191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5" name="Arc 119"/>
              <p:cNvSpPr>
                <a:spLocks/>
              </p:cNvSpPr>
              <p:nvPr/>
            </p:nvSpPr>
            <p:spPr bwMode="auto">
              <a:xfrm flipH="1">
                <a:off x="3570" y="152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6" name="Text Box 120"/>
              <p:cNvSpPr txBox="1">
                <a:spLocks noChangeArrowheads="1"/>
              </p:cNvSpPr>
              <p:nvPr/>
            </p:nvSpPr>
            <p:spPr bwMode="auto">
              <a:xfrm>
                <a:off x="3466" y="1656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75897" name="Text Box 121"/>
              <p:cNvSpPr txBox="1">
                <a:spLocks noChangeArrowheads="1"/>
              </p:cNvSpPr>
              <p:nvPr/>
            </p:nvSpPr>
            <p:spPr bwMode="auto">
              <a:xfrm>
                <a:off x="3477" y="935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75898" name="Group 122"/>
          <p:cNvGrpSpPr>
            <a:grpSpLocks/>
          </p:cNvGrpSpPr>
          <p:nvPr/>
        </p:nvGrpSpPr>
        <p:grpSpPr bwMode="auto">
          <a:xfrm>
            <a:off x="1535440" y="3477483"/>
            <a:ext cx="2433637" cy="1200150"/>
            <a:chOff x="813" y="3133"/>
            <a:chExt cx="1533" cy="756"/>
          </a:xfrm>
        </p:grpSpPr>
        <p:sp>
          <p:nvSpPr>
            <p:cNvPr id="75899" name="Text Box 123"/>
            <p:cNvSpPr txBox="1">
              <a:spLocks noChangeArrowheads="1"/>
            </p:cNvSpPr>
            <p:nvPr/>
          </p:nvSpPr>
          <p:spPr bwMode="auto">
            <a:xfrm>
              <a:off x="813" y="3133"/>
              <a:ext cx="1179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Números cuánticos de los electrones</a:t>
              </a:r>
            </a:p>
          </p:txBody>
        </p:sp>
        <p:sp>
          <p:nvSpPr>
            <p:cNvPr id="75900" name="Line 124"/>
            <p:cNvSpPr>
              <a:spLocks noChangeShapeType="1"/>
            </p:cNvSpPr>
            <p:nvPr/>
          </p:nvSpPr>
          <p:spPr bwMode="auto">
            <a:xfrm>
              <a:off x="2138" y="3256"/>
              <a:ext cx="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</p:grpSp>
      <p:grpSp>
        <p:nvGrpSpPr>
          <p:cNvPr id="75901" name="Group 125"/>
          <p:cNvGrpSpPr>
            <a:grpSpLocks/>
          </p:cNvGrpSpPr>
          <p:nvPr/>
        </p:nvGrpSpPr>
        <p:grpSpPr bwMode="auto">
          <a:xfrm>
            <a:off x="4442152" y="3464783"/>
            <a:ext cx="2141538" cy="461963"/>
            <a:chOff x="2828" y="2424"/>
            <a:chExt cx="1349" cy="291"/>
          </a:xfrm>
        </p:grpSpPr>
        <p:sp>
          <p:nvSpPr>
            <p:cNvPr id="75902" name="Text Box 126"/>
            <p:cNvSpPr txBox="1">
              <a:spLocks noChangeArrowheads="1"/>
            </p:cNvSpPr>
            <p:nvPr/>
          </p:nvSpPr>
          <p:spPr bwMode="auto">
            <a:xfrm>
              <a:off x="2828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75903" name="Text Box 127"/>
            <p:cNvSpPr txBox="1">
              <a:spLocks noChangeArrowheads="1"/>
            </p:cNvSpPr>
            <p:nvPr/>
          </p:nvSpPr>
          <p:spPr bwMode="auto">
            <a:xfrm>
              <a:off x="3598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 = 1</a:t>
              </a:r>
            </a:p>
          </p:txBody>
        </p:sp>
      </p:grpSp>
      <p:grpSp>
        <p:nvGrpSpPr>
          <p:cNvPr id="75904" name="Group 128"/>
          <p:cNvGrpSpPr>
            <a:grpSpLocks/>
          </p:cNvGrpSpPr>
          <p:nvPr/>
        </p:nvGrpSpPr>
        <p:grpSpPr bwMode="auto">
          <a:xfrm>
            <a:off x="4458027" y="3887057"/>
            <a:ext cx="2141538" cy="461963"/>
            <a:chOff x="2838" y="2690"/>
            <a:chExt cx="1349" cy="291"/>
          </a:xfrm>
        </p:grpSpPr>
        <p:sp>
          <p:nvSpPr>
            <p:cNvPr id="75905" name="Text Box 129"/>
            <p:cNvSpPr txBox="1">
              <a:spLocks noChangeArrowheads="1"/>
            </p:cNvSpPr>
            <p:nvPr/>
          </p:nvSpPr>
          <p:spPr bwMode="auto">
            <a:xfrm>
              <a:off x="2838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75906" name="Text Box 130"/>
            <p:cNvSpPr txBox="1">
              <a:spLocks noChangeArrowheads="1"/>
            </p:cNvSpPr>
            <p:nvPr/>
          </p:nvSpPr>
          <p:spPr bwMode="auto">
            <a:xfrm>
              <a:off x="3608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l = 0</a:t>
              </a:r>
            </a:p>
          </p:txBody>
        </p:sp>
      </p:grpSp>
      <p:grpSp>
        <p:nvGrpSpPr>
          <p:cNvPr id="75907" name="Group 131"/>
          <p:cNvGrpSpPr>
            <a:grpSpLocks/>
          </p:cNvGrpSpPr>
          <p:nvPr/>
        </p:nvGrpSpPr>
        <p:grpSpPr bwMode="auto">
          <a:xfrm>
            <a:off x="4458027" y="4310921"/>
            <a:ext cx="2141538" cy="461962"/>
            <a:chOff x="2838" y="2957"/>
            <a:chExt cx="1349" cy="291"/>
          </a:xfrm>
        </p:grpSpPr>
        <p:sp>
          <p:nvSpPr>
            <p:cNvPr id="75908" name="Text Box 132"/>
            <p:cNvSpPr txBox="1">
              <a:spLocks noChangeArrowheads="1"/>
            </p:cNvSpPr>
            <p:nvPr/>
          </p:nvSpPr>
          <p:spPr bwMode="auto">
            <a:xfrm>
              <a:off x="2838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75909" name="Text Box 133"/>
            <p:cNvSpPr txBox="1">
              <a:spLocks noChangeArrowheads="1"/>
            </p:cNvSpPr>
            <p:nvPr/>
          </p:nvSpPr>
          <p:spPr bwMode="auto">
            <a:xfrm>
              <a:off x="3608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m = 0</a:t>
              </a:r>
            </a:p>
          </p:txBody>
        </p:sp>
      </p:grpSp>
      <p:sp>
        <p:nvSpPr>
          <p:cNvPr id="75910" name="Text Box 134"/>
          <p:cNvSpPr txBox="1">
            <a:spLocks noChangeArrowheads="1"/>
          </p:cNvSpPr>
          <p:nvPr/>
        </p:nvSpPr>
        <p:spPr bwMode="auto">
          <a:xfrm>
            <a:off x="4489559" y="4734783"/>
            <a:ext cx="1099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+</a:t>
            </a:r>
            <a:r>
              <a:rPr lang="es-ES" b="1" dirty="0">
                <a:solidFill>
                  <a:srgbClr val="000000"/>
                </a:solidFill>
              </a:rPr>
              <a:t>1/2</a:t>
            </a:r>
          </a:p>
        </p:txBody>
      </p:sp>
      <p:sp>
        <p:nvSpPr>
          <p:cNvPr id="75911" name="Text Box 135"/>
          <p:cNvSpPr txBox="1">
            <a:spLocks noChangeArrowheads="1"/>
          </p:cNvSpPr>
          <p:nvPr/>
        </p:nvSpPr>
        <p:spPr bwMode="auto">
          <a:xfrm>
            <a:off x="5710953" y="4734783"/>
            <a:ext cx="1099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-</a:t>
            </a:r>
            <a:r>
              <a:rPr lang="es-ES" b="1" dirty="0">
                <a:solidFill>
                  <a:srgbClr val="000000"/>
                </a:solidFill>
              </a:rPr>
              <a:t>1/2</a:t>
            </a:r>
          </a:p>
        </p:txBody>
      </p:sp>
      <p:sp>
        <p:nvSpPr>
          <p:cNvPr id="75912" name="Text Box 136"/>
          <p:cNvSpPr txBox="1">
            <a:spLocks noChangeArrowheads="1"/>
          </p:cNvSpPr>
          <p:nvPr/>
        </p:nvSpPr>
        <p:spPr bwMode="auto">
          <a:xfrm>
            <a:off x="4395257" y="5560127"/>
            <a:ext cx="2262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DIAMAGNÉTICO</a:t>
            </a:r>
            <a:endParaRPr lang="es-ES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7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7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59" grpId="0" autoUpdateAnimBg="0"/>
      <p:bldP spid="75910" grpId="0" autoUpdateAnimBg="0"/>
      <p:bldP spid="75911" grpId="0" autoUpdateAnimBg="0"/>
      <p:bldP spid="759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13" name="Text Box 141"/>
          <p:cNvSpPr txBox="1">
            <a:spLocks noChangeArrowheads="1"/>
          </p:cNvSpPr>
          <p:nvPr/>
        </p:nvSpPr>
        <p:spPr bwMode="auto">
          <a:xfrm>
            <a:off x="1655763" y="1593448"/>
            <a:ext cx="8524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 dirty="0">
                <a:solidFill>
                  <a:srgbClr val="000066"/>
                </a:solidFill>
              </a:rPr>
              <a:t>Litio:</a:t>
            </a:r>
            <a:endParaRPr lang="es-ES" sz="1800" u="sng" dirty="0">
              <a:solidFill>
                <a:srgbClr val="000066"/>
              </a:solidFill>
            </a:endParaRPr>
          </a:p>
        </p:txBody>
      </p:sp>
      <p:grpSp>
        <p:nvGrpSpPr>
          <p:cNvPr id="80014" name="Group 142"/>
          <p:cNvGrpSpPr>
            <a:grpSpLocks/>
          </p:cNvGrpSpPr>
          <p:nvPr/>
        </p:nvGrpSpPr>
        <p:grpSpPr bwMode="auto">
          <a:xfrm>
            <a:off x="1230124" y="3216039"/>
            <a:ext cx="3903852" cy="428625"/>
            <a:chOff x="877" y="2096"/>
            <a:chExt cx="2357" cy="270"/>
          </a:xfrm>
        </p:grpSpPr>
        <p:sp>
          <p:nvSpPr>
            <p:cNvPr id="80015" name="Text Box 143"/>
            <p:cNvSpPr txBox="1">
              <a:spLocks noChangeArrowheads="1"/>
            </p:cNvSpPr>
            <p:nvPr/>
          </p:nvSpPr>
          <p:spPr bwMode="auto">
            <a:xfrm>
              <a:off x="877" y="2104"/>
              <a:ext cx="72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Orbitales</a:t>
              </a:r>
            </a:p>
          </p:txBody>
        </p:sp>
        <p:sp>
          <p:nvSpPr>
            <p:cNvPr id="80016" name="Line 144"/>
            <p:cNvSpPr>
              <a:spLocks noChangeShapeType="1"/>
            </p:cNvSpPr>
            <p:nvPr/>
          </p:nvSpPr>
          <p:spPr bwMode="auto">
            <a:xfrm>
              <a:off x="1610" y="2267"/>
              <a:ext cx="208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80017" name="Line 145"/>
            <p:cNvSpPr>
              <a:spLocks noChangeShapeType="1"/>
            </p:cNvSpPr>
            <p:nvPr/>
          </p:nvSpPr>
          <p:spPr bwMode="auto">
            <a:xfrm>
              <a:off x="2074" y="2163"/>
              <a:ext cx="116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80018" name="Text Box 146"/>
            <p:cNvSpPr txBox="1">
              <a:spLocks noChangeArrowheads="1"/>
            </p:cNvSpPr>
            <p:nvPr/>
          </p:nvSpPr>
          <p:spPr bwMode="auto">
            <a:xfrm>
              <a:off x="2534" y="2096"/>
              <a:ext cx="28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1s</a:t>
              </a:r>
            </a:p>
          </p:txBody>
        </p:sp>
      </p:grpSp>
      <p:grpSp>
        <p:nvGrpSpPr>
          <p:cNvPr id="80019" name="Group 147"/>
          <p:cNvGrpSpPr>
            <a:grpSpLocks/>
          </p:cNvGrpSpPr>
          <p:nvPr/>
        </p:nvGrpSpPr>
        <p:grpSpPr bwMode="auto">
          <a:xfrm>
            <a:off x="3225800" y="1817456"/>
            <a:ext cx="1966913" cy="1487487"/>
            <a:chOff x="2680" y="1215"/>
            <a:chExt cx="1239" cy="937"/>
          </a:xfrm>
        </p:grpSpPr>
        <p:grpSp>
          <p:nvGrpSpPr>
            <p:cNvPr id="80020" name="Group 148"/>
            <p:cNvGrpSpPr>
              <a:grpSpLocks/>
            </p:cNvGrpSpPr>
            <p:nvPr/>
          </p:nvGrpSpPr>
          <p:grpSpPr bwMode="auto">
            <a:xfrm>
              <a:off x="2680" y="1219"/>
              <a:ext cx="560" cy="933"/>
              <a:chOff x="2448" y="923"/>
              <a:chExt cx="560" cy="933"/>
            </a:xfrm>
          </p:grpSpPr>
          <p:sp>
            <p:nvSpPr>
              <p:cNvPr id="80021" name="Oval 149"/>
              <p:cNvSpPr>
                <a:spLocks noChangeArrowheads="1"/>
              </p:cNvSpPr>
              <p:nvPr/>
            </p:nvSpPr>
            <p:spPr bwMode="auto">
              <a:xfrm>
                <a:off x="2672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2" name="Oval 150"/>
              <p:cNvSpPr>
                <a:spLocks noChangeArrowheads="1"/>
              </p:cNvSpPr>
              <p:nvPr/>
            </p:nvSpPr>
            <p:spPr bwMode="auto">
              <a:xfrm>
                <a:off x="2448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3" name="Oval 151"/>
              <p:cNvSpPr>
                <a:spLocks noChangeArrowheads="1"/>
              </p:cNvSpPr>
              <p:nvPr/>
            </p:nvSpPr>
            <p:spPr bwMode="auto">
              <a:xfrm>
                <a:off x="2511" y="1261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4" name="Oval 152"/>
              <p:cNvSpPr>
                <a:spLocks noChangeArrowheads="1"/>
              </p:cNvSpPr>
              <p:nvPr/>
            </p:nvSpPr>
            <p:spPr bwMode="auto">
              <a:xfrm>
                <a:off x="2658" y="1261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5" name="Oval 153"/>
              <p:cNvSpPr>
                <a:spLocks noChangeArrowheads="1"/>
              </p:cNvSpPr>
              <p:nvPr/>
            </p:nvSpPr>
            <p:spPr bwMode="auto">
              <a:xfrm>
                <a:off x="2576" y="1286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6" name="Line 154"/>
              <p:cNvSpPr>
                <a:spLocks noChangeShapeType="1"/>
              </p:cNvSpPr>
              <p:nvPr/>
            </p:nvSpPr>
            <p:spPr bwMode="auto">
              <a:xfrm>
                <a:off x="2727" y="1563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7" name="Line 155"/>
              <p:cNvSpPr>
                <a:spLocks noChangeShapeType="1"/>
              </p:cNvSpPr>
              <p:nvPr/>
            </p:nvSpPr>
            <p:spPr bwMode="auto">
              <a:xfrm flipV="1">
                <a:off x="2729" y="1181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8" name="Arc 156"/>
              <p:cNvSpPr>
                <a:spLocks/>
              </p:cNvSpPr>
              <p:nvPr/>
            </p:nvSpPr>
            <p:spPr bwMode="auto">
              <a:xfrm flipH="1" flipV="1">
                <a:off x="2629" y="1123"/>
                <a:ext cx="198" cy="4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9" name="Line 157"/>
              <p:cNvSpPr>
                <a:spLocks noChangeShapeType="1"/>
              </p:cNvSpPr>
              <p:nvPr/>
            </p:nvSpPr>
            <p:spPr bwMode="auto">
              <a:xfrm flipV="1">
                <a:off x="2729" y="1077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0" name="Arc 158"/>
              <p:cNvSpPr>
                <a:spLocks/>
              </p:cNvSpPr>
              <p:nvPr/>
            </p:nvSpPr>
            <p:spPr bwMode="auto">
              <a:xfrm flipV="1">
                <a:off x="2510" y="1190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1" name="Arc 159"/>
              <p:cNvSpPr>
                <a:spLocks/>
              </p:cNvSpPr>
              <p:nvPr/>
            </p:nvSpPr>
            <p:spPr bwMode="auto">
              <a:xfrm rot="10800000" flipV="1">
                <a:off x="2730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2" name="Arc 160"/>
              <p:cNvSpPr>
                <a:spLocks/>
              </p:cNvSpPr>
              <p:nvPr/>
            </p:nvSpPr>
            <p:spPr bwMode="auto">
              <a:xfrm rot="10800000" flipH="1" flipV="1">
                <a:off x="2507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3" name="Arc 161"/>
              <p:cNvSpPr>
                <a:spLocks/>
              </p:cNvSpPr>
              <p:nvPr/>
            </p:nvSpPr>
            <p:spPr bwMode="auto">
              <a:xfrm flipH="1" flipV="1">
                <a:off x="2731" y="118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4" name="Text Box 162"/>
              <p:cNvSpPr txBox="1">
                <a:spLocks noChangeArrowheads="1"/>
              </p:cNvSpPr>
              <p:nvPr/>
            </p:nvSpPr>
            <p:spPr bwMode="auto">
              <a:xfrm>
                <a:off x="2627" y="923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0035" name="Text Box 163"/>
              <p:cNvSpPr txBox="1">
                <a:spLocks noChangeArrowheads="1"/>
              </p:cNvSpPr>
              <p:nvPr/>
            </p:nvSpPr>
            <p:spPr bwMode="auto">
              <a:xfrm>
                <a:off x="2629" y="1664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grpSp>
          <p:nvGrpSpPr>
            <p:cNvPr id="80036" name="Group 164"/>
            <p:cNvGrpSpPr>
              <a:grpSpLocks/>
            </p:cNvGrpSpPr>
            <p:nvPr/>
          </p:nvGrpSpPr>
          <p:grpSpPr bwMode="auto">
            <a:xfrm>
              <a:off x="3359" y="1215"/>
              <a:ext cx="560" cy="913"/>
              <a:chOff x="3287" y="935"/>
              <a:chExt cx="560" cy="913"/>
            </a:xfrm>
          </p:grpSpPr>
          <p:sp>
            <p:nvSpPr>
              <p:cNvPr id="80037" name="Arc 165"/>
              <p:cNvSpPr>
                <a:spLocks/>
              </p:cNvSpPr>
              <p:nvPr/>
            </p:nvSpPr>
            <p:spPr bwMode="auto">
              <a:xfrm flipV="1">
                <a:off x="3468" y="1137"/>
                <a:ext cx="198" cy="3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8" name="Line 166"/>
              <p:cNvSpPr>
                <a:spLocks noChangeShapeType="1"/>
              </p:cNvSpPr>
              <p:nvPr/>
            </p:nvSpPr>
            <p:spPr bwMode="auto">
              <a:xfrm flipV="1">
                <a:off x="3565" y="1094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9" name="Oval 167"/>
              <p:cNvSpPr>
                <a:spLocks noChangeArrowheads="1"/>
              </p:cNvSpPr>
              <p:nvPr/>
            </p:nvSpPr>
            <p:spPr bwMode="auto">
              <a:xfrm flipV="1">
                <a:off x="3511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0" name="Oval 168"/>
              <p:cNvSpPr>
                <a:spLocks noChangeArrowheads="1"/>
              </p:cNvSpPr>
              <p:nvPr/>
            </p:nvSpPr>
            <p:spPr bwMode="auto">
              <a:xfrm flipV="1">
                <a:off x="3287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1" name="Oval 169"/>
              <p:cNvSpPr>
                <a:spLocks noChangeArrowheads="1"/>
              </p:cNvSpPr>
              <p:nvPr/>
            </p:nvSpPr>
            <p:spPr bwMode="auto">
              <a:xfrm flipV="1">
                <a:off x="3350" y="1275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2" name="Oval 170"/>
              <p:cNvSpPr>
                <a:spLocks noChangeArrowheads="1"/>
              </p:cNvSpPr>
              <p:nvPr/>
            </p:nvSpPr>
            <p:spPr bwMode="auto">
              <a:xfrm flipV="1">
                <a:off x="3497" y="1275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3" name="Oval 171"/>
              <p:cNvSpPr>
                <a:spLocks noChangeArrowheads="1"/>
              </p:cNvSpPr>
              <p:nvPr/>
            </p:nvSpPr>
            <p:spPr bwMode="auto">
              <a:xfrm flipV="1">
                <a:off x="3415" y="1299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4" name="Line 172"/>
              <p:cNvSpPr>
                <a:spLocks noChangeShapeType="1"/>
              </p:cNvSpPr>
              <p:nvPr/>
            </p:nvSpPr>
            <p:spPr bwMode="auto">
              <a:xfrm flipV="1">
                <a:off x="3566" y="1195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5" name="Line 173"/>
              <p:cNvSpPr>
                <a:spLocks noChangeShapeType="1"/>
              </p:cNvSpPr>
              <p:nvPr/>
            </p:nvSpPr>
            <p:spPr bwMode="auto">
              <a:xfrm>
                <a:off x="3568" y="1579"/>
                <a:ext cx="0" cy="10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6" name="Arc 174"/>
              <p:cNvSpPr>
                <a:spLocks/>
              </p:cNvSpPr>
              <p:nvPr/>
            </p:nvSpPr>
            <p:spPr bwMode="auto">
              <a:xfrm>
                <a:off x="3349" y="1524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7" name="Arc 175"/>
              <p:cNvSpPr>
                <a:spLocks/>
              </p:cNvSpPr>
              <p:nvPr/>
            </p:nvSpPr>
            <p:spPr bwMode="auto">
              <a:xfrm rot="10800000">
                <a:off x="3569" y="1195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8" name="Arc 176"/>
              <p:cNvSpPr>
                <a:spLocks/>
              </p:cNvSpPr>
              <p:nvPr/>
            </p:nvSpPr>
            <p:spPr bwMode="auto">
              <a:xfrm rot="10800000" flipH="1">
                <a:off x="3343" y="1191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9" name="Arc 177"/>
              <p:cNvSpPr>
                <a:spLocks/>
              </p:cNvSpPr>
              <p:nvPr/>
            </p:nvSpPr>
            <p:spPr bwMode="auto">
              <a:xfrm flipH="1">
                <a:off x="3570" y="152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50" name="Text Box 178"/>
              <p:cNvSpPr txBox="1">
                <a:spLocks noChangeArrowheads="1"/>
              </p:cNvSpPr>
              <p:nvPr/>
            </p:nvSpPr>
            <p:spPr bwMode="auto">
              <a:xfrm>
                <a:off x="3466" y="1656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0051" name="Text Box 179"/>
              <p:cNvSpPr txBox="1">
                <a:spLocks noChangeArrowheads="1"/>
              </p:cNvSpPr>
              <p:nvPr/>
            </p:nvSpPr>
            <p:spPr bwMode="auto">
              <a:xfrm>
                <a:off x="3477" y="935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80052" name="Group 180"/>
          <p:cNvGrpSpPr>
            <a:grpSpLocks/>
          </p:cNvGrpSpPr>
          <p:nvPr/>
        </p:nvGrpSpPr>
        <p:grpSpPr bwMode="auto">
          <a:xfrm>
            <a:off x="303322" y="3891340"/>
            <a:ext cx="2592387" cy="830263"/>
            <a:chOff x="713" y="3133"/>
            <a:chExt cx="1633" cy="523"/>
          </a:xfrm>
        </p:grpSpPr>
        <p:sp>
          <p:nvSpPr>
            <p:cNvPr id="80053" name="Text Box 181"/>
            <p:cNvSpPr txBox="1">
              <a:spLocks noChangeArrowheads="1"/>
            </p:cNvSpPr>
            <p:nvPr/>
          </p:nvSpPr>
          <p:spPr bwMode="auto">
            <a:xfrm>
              <a:off x="713" y="3133"/>
              <a:ext cx="137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Números cuánticos de los electrones</a:t>
              </a:r>
            </a:p>
          </p:txBody>
        </p:sp>
        <p:sp>
          <p:nvSpPr>
            <p:cNvPr id="80054" name="Line 182"/>
            <p:cNvSpPr>
              <a:spLocks noChangeShapeType="1"/>
            </p:cNvSpPr>
            <p:nvPr/>
          </p:nvSpPr>
          <p:spPr bwMode="auto">
            <a:xfrm>
              <a:off x="2138" y="3256"/>
              <a:ext cx="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</p:grpSp>
      <p:grpSp>
        <p:nvGrpSpPr>
          <p:cNvPr id="80066" name="Group 194"/>
          <p:cNvGrpSpPr>
            <a:grpSpLocks/>
          </p:cNvGrpSpPr>
          <p:nvPr/>
        </p:nvGrpSpPr>
        <p:grpSpPr bwMode="auto">
          <a:xfrm>
            <a:off x="3384659" y="3878637"/>
            <a:ext cx="1998663" cy="1731963"/>
            <a:chOff x="2142" y="2424"/>
            <a:chExt cx="1259" cy="1091"/>
          </a:xfrm>
        </p:grpSpPr>
        <p:sp>
          <p:nvSpPr>
            <p:cNvPr id="80056" name="Text Box 184"/>
            <p:cNvSpPr txBox="1">
              <a:spLocks noChangeArrowheads="1"/>
            </p:cNvSpPr>
            <p:nvPr/>
          </p:nvSpPr>
          <p:spPr bwMode="auto">
            <a:xfrm>
              <a:off x="2142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0057" name="Text Box 185"/>
            <p:cNvSpPr txBox="1">
              <a:spLocks noChangeArrowheads="1"/>
            </p:cNvSpPr>
            <p:nvPr/>
          </p:nvSpPr>
          <p:spPr bwMode="auto">
            <a:xfrm>
              <a:off x="2822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0059" name="Text Box 187"/>
            <p:cNvSpPr txBox="1">
              <a:spLocks noChangeArrowheads="1"/>
            </p:cNvSpPr>
            <p:nvPr/>
          </p:nvSpPr>
          <p:spPr bwMode="auto">
            <a:xfrm>
              <a:off x="2142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0060" name="Text Box 188"/>
            <p:cNvSpPr txBox="1">
              <a:spLocks noChangeArrowheads="1"/>
            </p:cNvSpPr>
            <p:nvPr/>
          </p:nvSpPr>
          <p:spPr bwMode="auto">
            <a:xfrm>
              <a:off x="2822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0062" name="Text Box 190"/>
            <p:cNvSpPr txBox="1">
              <a:spLocks noChangeArrowheads="1"/>
            </p:cNvSpPr>
            <p:nvPr/>
          </p:nvSpPr>
          <p:spPr bwMode="auto">
            <a:xfrm>
              <a:off x="2142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0063" name="Text Box 191"/>
            <p:cNvSpPr txBox="1">
              <a:spLocks noChangeArrowheads="1"/>
            </p:cNvSpPr>
            <p:nvPr/>
          </p:nvSpPr>
          <p:spPr bwMode="auto">
            <a:xfrm>
              <a:off x="2822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0064" name="Text Box 192"/>
            <p:cNvSpPr txBox="1">
              <a:spLocks noChangeArrowheads="1"/>
            </p:cNvSpPr>
            <p:nvPr/>
          </p:nvSpPr>
          <p:spPr bwMode="auto">
            <a:xfrm>
              <a:off x="2142" y="3224"/>
              <a:ext cx="6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s = +1/2</a:t>
              </a:r>
            </a:p>
          </p:txBody>
        </p:sp>
        <p:sp>
          <p:nvSpPr>
            <p:cNvPr id="80065" name="Text Box 193"/>
            <p:cNvSpPr txBox="1">
              <a:spLocks noChangeArrowheads="1"/>
            </p:cNvSpPr>
            <p:nvPr/>
          </p:nvSpPr>
          <p:spPr bwMode="auto">
            <a:xfrm>
              <a:off x="2822" y="32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s = -1/2</a:t>
              </a:r>
            </a:p>
          </p:txBody>
        </p:sp>
      </p:grpSp>
      <p:grpSp>
        <p:nvGrpSpPr>
          <p:cNvPr id="80069" name="Group 197"/>
          <p:cNvGrpSpPr>
            <a:grpSpLocks/>
          </p:cNvGrpSpPr>
          <p:nvPr/>
        </p:nvGrpSpPr>
        <p:grpSpPr bwMode="auto">
          <a:xfrm>
            <a:off x="5701890" y="3211281"/>
            <a:ext cx="1921285" cy="461962"/>
            <a:chOff x="3642" y="2093"/>
            <a:chExt cx="1160" cy="291"/>
          </a:xfrm>
        </p:grpSpPr>
        <p:sp>
          <p:nvSpPr>
            <p:cNvPr id="80067" name="Line 195"/>
            <p:cNvSpPr>
              <a:spLocks noChangeShapeType="1"/>
            </p:cNvSpPr>
            <p:nvPr/>
          </p:nvSpPr>
          <p:spPr bwMode="auto">
            <a:xfrm>
              <a:off x="3642" y="2160"/>
              <a:ext cx="116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>
                <a:solidFill>
                  <a:srgbClr val="00B050"/>
                </a:solidFill>
              </a:endParaRPr>
            </a:p>
          </p:txBody>
        </p:sp>
        <p:sp>
          <p:nvSpPr>
            <p:cNvPr id="80068" name="Text Box 196"/>
            <p:cNvSpPr txBox="1">
              <a:spLocks noChangeArrowheads="1"/>
            </p:cNvSpPr>
            <p:nvPr/>
          </p:nvSpPr>
          <p:spPr bwMode="auto">
            <a:xfrm>
              <a:off x="4112" y="2093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B050"/>
                  </a:solidFill>
                </a:rPr>
                <a:t>2s</a:t>
              </a:r>
            </a:p>
          </p:txBody>
        </p:sp>
      </p:grpSp>
      <p:grpSp>
        <p:nvGrpSpPr>
          <p:cNvPr id="80070" name="Group 198"/>
          <p:cNvGrpSpPr>
            <a:grpSpLocks/>
          </p:cNvGrpSpPr>
          <p:nvPr/>
        </p:nvGrpSpPr>
        <p:grpSpPr bwMode="auto">
          <a:xfrm>
            <a:off x="5702300" y="1819043"/>
            <a:ext cx="889000" cy="1481138"/>
            <a:chOff x="2448" y="923"/>
            <a:chExt cx="560" cy="933"/>
          </a:xfrm>
        </p:grpSpPr>
        <p:sp>
          <p:nvSpPr>
            <p:cNvPr id="80071" name="Oval 199"/>
            <p:cNvSpPr>
              <a:spLocks noChangeArrowheads="1"/>
            </p:cNvSpPr>
            <p:nvPr/>
          </p:nvSpPr>
          <p:spPr bwMode="auto">
            <a:xfrm>
              <a:off x="2672" y="1237"/>
              <a:ext cx="336" cy="3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72" name="Oval 200"/>
            <p:cNvSpPr>
              <a:spLocks noChangeArrowheads="1"/>
            </p:cNvSpPr>
            <p:nvPr/>
          </p:nvSpPr>
          <p:spPr bwMode="auto">
            <a:xfrm>
              <a:off x="2448" y="1237"/>
              <a:ext cx="336" cy="3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73" name="Oval 201"/>
            <p:cNvSpPr>
              <a:spLocks noChangeArrowheads="1"/>
            </p:cNvSpPr>
            <p:nvPr/>
          </p:nvSpPr>
          <p:spPr bwMode="auto">
            <a:xfrm>
              <a:off x="2511" y="1261"/>
              <a:ext cx="286" cy="32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80074" name="Oval 202"/>
            <p:cNvSpPr>
              <a:spLocks noChangeArrowheads="1"/>
            </p:cNvSpPr>
            <p:nvPr/>
          </p:nvSpPr>
          <p:spPr bwMode="auto">
            <a:xfrm>
              <a:off x="2658" y="1261"/>
              <a:ext cx="285" cy="32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80075" name="Oval 203"/>
            <p:cNvSpPr>
              <a:spLocks noChangeArrowheads="1"/>
            </p:cNvSpPr>
            <p:nvPr/>
          </p:nvSpPr>
          <p:spPr bwMode="auto">
            <a:xfrm>
              <a:off x="2576" y="1286"/>
              <a:ext cx="306" cy="279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76" name="Line 204"/>
            <p:cNvSpPr>
              <a:spLocks noChangeShapeType="1"/>
            </p:cNvSpPr>
            <p:nvPr/>
          </p:nvSpPr>
          <p:spPr bwMode="auto">
            <a:xfrm>
              <a:off x="2727" y="1563"/>
              <a:ext cx="0" cy="10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0077" name="Line 205"/>
            <p:cNvSpPr>
              <a:spLocks noChangeShapeType="1"/>
            </p:cNvSpPr>
            <p:nvPr/>
          </p:nvSpPr>
          <p:spPr bwMode="auto">
            <a:xfrm flipV="1">
              <a:off x="2729" y="1181"/>
              <a:ext cx="0" cy="10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0078" name="Arc 206"/>
            <p:cNvSpPr>
              <a:spLocks/>
            </p:cNvSpPr>
            <p:nvPr/>
          </p:nvSpPr>
          <p:spPr bwMode="auto">
            <a:xfrm flipH="1" flipV="1">
              <a:off x="2629" y="1123"/>
              <a:ext cx="198" cy="4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80079" name="Line 207"/>
            <p:cNvSpPr>
              <a:spLocks noChangeShapeType="1"/>
            </p:cNvSpPr>
            <p:nvPr/>
          </p:nvSpPr>
          <p:spPr bwMode="auto">
            <a:xfrm flipV="1">
              <a:off x="2729" y="1077"/>
              <a:ext cx="0" cy="6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0080" name="Arc 208"/>
            <p:cNvSpPr>
              <a:spLocks/>
            </p:cNvSpPr>
            <p:nvPr/>
          </p:nvSpPr>
          <p:spPr bwMode="auto">
            <a:xfrm flipV="1">
              <a:off x="2510" y="1190"/>
              <a:ext cx="216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1" name="Arc 209"/>
            <p:cNvSpPr>
              <a:spLocks/>
            </p:cNvSpPr>
            <p:nvPr/>
          </p:nvSpPr>
          <p:spPr bwMode="auto">
            <a:xfrm rot="10800000" flipV="1">
              <a:off x="2730" y="1520"/>
              <a:ext cx="215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2" name="Arc 210"/>
            <p:cNvSpPr>
              <a:spLocks/>
            </p:cNvSpPr>
            <p:nvPr/>
          </p:nvSpPr>
          <p:spPr bwMode="auto">
            <a:xfrm rot="10800000" flipH="1" flipV="1">
              <a:off x="2507" y="1520"/>
              <a:ext cx="215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3" name="Arc 211"/>
            <p:cNvSpPr>
              <a:spLocks/>
            </p:cNvSpPr>
            <p:nvPr/>
          </p:nvSpPr>
          <p:spPr bwMode="auto">
            <a:xfrm flipH="1" flipV="1">
              <a:off x="2731" y="1185"/>
              <a:ext cx="216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4" name="Text Box 212"/>
            <p:cNvSpPr txBox="1">
              <a:spLocks noChangeArrowheads="1"/>
            </p:cNvSpPr>
            <p:nvPr/>
          </p:nvSpPr>
          <p:spPr bwMode="auto">
            <a:xfrm>
              <a:off x="2627" y="923"/>
              <a:ext cx="2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80085" name="Text Box 213"/>
            <p:cNvSpPr txBox="1">
              <a:spLocks noChangeArrowheads="1"/>
            </p:cNvSpPr>
            <p:nvPr/>
          </p:nvSpPr>
          <p:spPr bwMode="auto">
            <a:xfrm>
              <a:off x="2629" y="1664"/>
              <a:ext cx="1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</a:t>
              </a:r>
            </a:p>
          </p:txBody>
        </p:sp>
      </p:grpSp>
      <p:sp>
        <p:nvSpPr>
          <p:cNvPr id="80086" name="Text Box 214"/>
          <p:cNvSpPr txBox="1">
            <a:spLocks noChangeArrowheads="1"/>
          </p:cNvSpPr>
          <p:nvPr/>
        </p:nvSpPr>
        <p:spPr bwMode="auto">
          <a:xfrm>
            <a:off x="5784959" y="3878637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n = 2</a:t>
            </a:r>
          </a:p>
        </p:txBody>
      </p:sp>
      <p:sp>
        <p:nvSpPr>
          <p:cNvPr id="80087" name="Text Box 215"/>
          <p:cNvSpPr txBox="1">
            <a:spLocks noChangeArrowheads="1"/>
          </p:cNvSpPr>
          <p:nvPr/>
        </p:nvSpPr>
        <p:spPr bwMode="auto">
          <a:xfrm>
            <a:off x="5784959" y="4300912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l = 0</a:t>
            </a:r>
          </a:p>
        </p:txBody>
      </p:sp>
      <p:sp>
        <p:nvSpPr>
          <p:cNvPr id="80088" name="Text Box 216"/>
          <p:cNvSpPr txBox="1">
            <a:spLocks noChangeArrowheads="1"/>
          </p:cNvSpPr>
          <p:nvPr/>
        </p:nvSpPr>
        <p:spPr bwMode="auto">
          <a:xfrm>
            <a:off x="5784959" y="4724775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m = 0</a:t>
            </a:r>
          </a:p>
        </p:txBody>
      </p:sp>
      <p:sp>
        <p:nvSpPr>
          <p:cNvPr id="80089" name="Text Box 217"/>
          <p:cNvSpPr txBox="1">
            <a:spLocks noChangeArrowheads="1"/>
          </p:cNvSpPr>
          <p:nvPr/>
        </p:nvSpPr>
        <p:spPr bwMode="auto">
          <a:xfrm>
            <a:off x="5816491" y="5148637"/>
            <a:ext cx="1151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+1/2</a:t>
            </a:r>
          </a:p>
        </p:txBody>
      </p:sp>
      <p:sp>
        <p:nvSpPr>
          <p:cNvPr id="80090" name="Text Box 218"/>
          <p:cNvSpPr txBox="1">
            <a:spLocks noChangeArrowheads="1"/>
          </p:cNvSpPr>
          <p:nvPr/>
        </p:nvSpPr>
        <p:spPr bwMode="auto">
          <a:xfrm>
            <a:off x="3440113" y="5705959"/>
            <a:ext cx="2262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PARAMAGNÉTICO</a:t>
            </a:r>
            <a:endParaRPr lang="es-ES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8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8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8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13" grpId="0" autoUpdateAnimBg="0"/>
      <p:bldP spid="80086" grpId="0" autoUpdateAnimBg="0"/>
      <p:bldP spid="80087" grpId="0" autoUpdateAnimBg="0"/>
      <p:bldP spid="80088" grpId="0" autoUpdateAnimBg="0"/>
      <p:bldP spid="80089" grpId="0" autoUpdateAnimBg="0"/>
      <p:bldP spid="8009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31" name="Text Box 363"/>
          <p:cNvSpPr txBox="1">
            <a:spLocks noChangeArrowheads="1"/>
          </p:cNvSpPr>
          <p:nvPr/>
        </p:nvSpPr>
        <p:spPr bwMode="auto">
          <a:xfrm>
            <a:off x="1706563" y="1508125"/>
            <a:ext cx="9286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>
                <a:solidFill>
                  <a:srgbClr val="000066"/>
                </a:solidFill>
              </a:rPr>
              <a:t>Berilio:</a:t>
            </a:r>
            <a:endParaRPr lang="es-ES" sz="1800" u="sng">
              <a:solidFill>
                <a:srgbClr val="000066"/>
              </a:solidFill>
            </a:endParaRPr>
          </a:p>
        </p:txBody>
      </p:sp>
      <p:grpSp>
        <p:nvGrpSpPr>
          <p:cNvPr id="84332" name="Group 364"/>
          <p:cNvGrpSpPr>
            <a:grpSpLocks/>
          </p:cNvGrpSpPr>
          <p:nvPr/>
        </p:nvGrpSpPr>
        <p:grpSpPr bwMode="auto">
          <a:xfrm>
            <a:off x="1697038" y="1557338"/>
            <a:ext cx="4314825" cy="2089150"/>
            <a:chOff x="1069" y="1026"/>
            <a:chExt cx="2718" cy="1316"/>
          </a:xfrm>
        </p:grpSpPr>
        <p:sp>
          <p:nvSpPr>
            <p:cNvPr id="84333" name="Text Box 365"/>
            <p:cNvSpPr txBox="1">
              <a:spLocks noChangeArrowheads="1"/>
            </p:cNvSpPr>
            <p:nvPr/>
          </p:nvSpPr>
          <p:spPr bwMode="auto">
            <a:xfrm>
              <a:off x="1069" y="1453"/>
              <a:ext cx="64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 dirty="0">
                  <a:solidFill>
                    <a:srgbClr val="00B050"/>
                  </a:solidFill>
                </a:rPr>
                <a:t>Orbitales</a:t>
              </a:r>
            </a:p>
          </p:txBody>
        </p:sp>
        <p:sp>
          <p:nvSpPr>
            <p:cNvPr id="84334" name="Line 366"/>
            <p:cNvSpPr>
              <a:spLocks noChangeShapeType="1"/>
            </p:cNvSpPr>
            <p:nvPr/>
          </p:nvSpPr>
          <p:spPr bwMode="auto">
            <a:xfrm>
              <a:off x="1730" y="1616"/>
              <a:ext cx="208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35" name="Line 367"/>
            <p:cNvSpPr>
              <a:spLocks noChangeShapeType="1"/>
            </p:cNvSpPr>
            <p:nvPr/>
          </p:nvSpPr>
          <p:spPr bwMode="auto">
            <a:xfrm flipV="1">
              <a:off x="2176" y="161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36" name="Text Box 368"/>
            <p:cNvSpPr txBox="1">
              <a:spLocks noChangeArrowheads="1"/>
            </p:cNvSpPr>
            <p:nvPr/>
          </p:nvSpPr>
          <p:spPr bwMode="auto">
            <a:xfrm>
              <a:off x="2380" y="1550"/>
              <a:ext cx="28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 dirty="0">
                  <a:solidFill>
                    <a:srgbClr val="00B050"/>
                  </a:solidFill>
                </a:rPr>
                <a:t>1s</a:t>
              </a:r>
            </a:p>
          </p:txBody>
        </p:sp>
        <p:sp>
          <p:nvSpPr>
            <p:cNvPr id="84337" name="Text Box 369"/>
            <p:cNvSpPr txBox="1">
              <a:spLocks noChangeArrowheads="1"/>
            </p:cNvSpPr>
            <p:nvPr/>
          </p:nvSpPr>
          <p:spPr bwMode="auto">
            <a:xfrm>
              <a:off x="2200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338" name="Text Box 370"/>
            <p:cNvSpPr txBox="1">
              <a:spLocks noChangeArrowheads="1"/>
            </p:cNvSpPr>
            <p:nvPr/>
          </p:nvSpPr>
          <p:spPr bwMode="auto">
            <a:xfrm>
              <a:off x="2200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39" name="Text Box 371"/>
            <p:cNvSpPr txBox="1">
              <a:spLocks noChangeArrowheads="1"/>
            </p:cNvSpPr>
            <p:nvPr/>
          </p:nvSpPr>
          <p:spPr bwMode="auto">
            <a:xfrm>
              <a:off x="2200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40" name="Text Box 372"/>
            <p:cNvSpPr txBox="1">
              <a:spLocks noChangeArrowheads="1"/>
            </p:cNvSpPr>
            <p:nvPr/>
          </p:nvSpPr>
          <p:spPr bwMode="auto">
            <a:xfrm>
              <a:off x="2200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341" name="Group 373"/>
            <p:cNvGrpSpPr>
              <a:grpSpLocks/>
            </p:cNvGrpSpPr>
            <p:nvPr/>
          </p:nvGrpSpPr>
          <p:grpSpPr bwMode="auto">
            <a:xfrm>
              <a:off x="2215" y="1026"/>
              <a:ext cx="545" cy="593"/>
              <a:chOff x="4519" y="2680"/>
              <a:chExt cx="545" cy="593"/>
            </a:xfrm>
          </p:grpSpPr>
          <p:sp>
            <p:nvSpPr>
              <p:cNvPr id="84342" name="Oval 374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3" name="Line 375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4" name="Line 376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5" name="Text Box 377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346" name="Text Box 378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47" name="Oval 379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8" name="Line 380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9" name="Line 381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50" name="Text Box 382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51" name="Text Box 383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352" name="Text Box 384"/>
            <p:cNvSpPr txBox="1">
              <a:spLocks noChangeArrowheads="1"/>
            </p:cNvSpPr>
            <p:nvPr/>
          </p:nvSpPr>
          <p:spPr bwMode="auto">
            <a:xfrm>
              <a:off x="2542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353" name="Text Box 385"/>
            <p:cNvSpPr txBox="1">
              <a:spLocks noChangeArrowheads="1"/>
            </p:cNvSpPr>
            <p:nvPr/>
          </p:nvSpPr>
          <p:spPr bwMode="auto">
            <a:xfrm>
              <a:off x="2542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54" name="Text Box 386"/>
            <p:cNvSpPr txBox="1">
              <a:spLocks noChangeArrowheads="1"/>
            </p:cNvSpPr>
            <p:nvPr/>
          </p:nvSpPr>
          <p:spPr bwMode="auto">
            <a:xfrm>
              <a:off x="2542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55" name="Text Box 387"/>
            <p:cNvSpPr txBox="1">
              <a:spLocks noChangeArrowheads="1"/>
            </p:cNvSpPr>
            <p:nvPr/>
          </p:nvSpPr>
          <p:spPr bwMode="auto">
            <a:xfrm>
              <a:off x="2542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  <p:sp>
          <p:nvSpPr>
            <p:cNvPr id="84356" name="Line 388"/>
            <p:cNvSpPr>
              <a:spLocks noChangeShapeType="1"/>
            </p:cNvSpPr>
            <p:nvPr/>
          </p:nvSpPr>
          <p:spPr bwMode="auto">
            <a:xfrm flipV="1">
              <a:off x="3064" y="161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57" name="Text Box 389"/>
            <p:cNvSpPr txBox="1">
              <a:spLocks noChangeArrowheads="1"/>
            </p:cNvSpPr>
            <p:nvPr/>
          </p:nvSpPr>
          <p:spPr bwMode="auto">
            <a:xfrm>
              <a:off x="3268" y="1550"/>
              <a:ext cx="28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00B050"/>
                  </a:solidFill>
                </a:rPr>
                <a:t>2s</a:t>
              </a:r>
            </a:p>
          </p:txBody>
        </p:sp>
        <p:sp>
          <p:nvSpPr>
            <p:cNvPr id="84358" name="Text Box 390"/>
            <p:cNvSpPr txBox="1">
              <a:spLocks noChangeArrowheads="1"/>
            </p:cNvSpPr>
            <p:nvPr/>
          </p:nvSpPr>
          <p:spPr bwMode="auto">
            <a:xfrm>
              <a:off x="3088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359" name="Text Box 391"/>
            <p:cNvSpPr txBox="1">
              <a:spLocks noChangeArrowheads="1"/>
            </p:cNvSpPr>
            <p:nvPr/>
          </p:nvSpPr>
          <p:spPr bwMode="auto">
            <a:xfrm>
              <a:off x="3088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60" name="Text Box 392"/>
            <p:cNvSpPr txBox="1">
              <a:spLocks noChangeArrowheads="1"/>
            </p:cNvSpPr>
            <p:nvPr/>
          </p:nvSpPr>
          <p:spPr bwMode="auto">
            <a:xfrm>
              <a:off x="3088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61" name="Text Box 393"/>
            <p:cNvSpPr txBox="1">
              <a:spLocks noChangeArrowheads="1"/>
            </p:cNvSpPr>
            <p:nvPr/>
          </p:nvSpPr>
          <p:spPr bwMode="auto">
            <a:xfrm>
              <a:off x="3088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362" name="Group 394"/>
            <p:cNvGrpSpPr>
              <a:grpSpLocks/>
            </p:cNvGrpSpPr>
            <p:nvPr/>
          </p:nvGrpSpPr>
          <p:grpSpPr bwMode="auto">
            <a:xfrm>
              <a:off x="3103" y="1026"/>
              <a:ext cx="545" cy="593"/>
              <a:chOff x="4519" y="2680"/>
              <a:chExt cx="545" cy="593"/>
            </a:xfrm>
          </p:grpSpPr>
          <p:sp>
            <p:nvSpPr>
              <p:cNvPr id="84363" name="Oval 395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4" name="Line 396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5" name="Line 397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6" name="Text Box 398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367" name="Text Box 399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68" name="Oval 400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9" name="Line 401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70" name="Line 402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71" name="Text Box 403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72" name="Text Box 404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373" name="Text Box 405"/>
            <p:cNvSpPr txBox="1">
              <a:spLocks noChangeArrowheads="1"/>
            </p:cNvSpPr>
            <p:nvPr/>
          </p:nvSpPr>
          <p:spPr bwMode="auto">
            <a:xfrm>
              <a:off x="3430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374" name="Text Box 406"/>
            <p:cNvSpPr txBox="1">
              <a:spLocks noChangeArrowheads="1"/>
            </p:cNvSpPr>
            <p:nvPr/>
          </p:nvSpPr>
          <p:spPr bwMode="auto">
            <a:xfrm>
              <a:off x="3430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75" name="Text Box 407"/>
            <p:cNvSpPr txBox="1">
              <a:spLocks noChangeArrowheads="1"/>
            </p:cNvSpPr>
            <p:nvPr/>
          </p:nvSpPr>
          <p:spPr bwMode="auto">
            <a:xfrm>
              <a:off x="3430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76" name="Text Box 408"/>
            <p:cNvSpPr txBox="1">
              <a:spLocks noChangeArrowheads="1"/>
            </p:cNvSpPr>
            <p:nvPr/>
          </p:nvSpPr>
          <p:spPr bwMode="auto">
            <a:xfrm>
              <a:off x="3430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</p:grpSp>
      <p:sp>
        <p:nvSpPr>
          <p:cNvPr id="84377" name="Text Box 409"/>
          <p:cNvSpPr txBox="1">
            <a:spLocks noChangeArrowheads="1"/>
          </p:cNvSpPr>
          <p:nvPr/>
        </p:nvSpPr>
        <p:spPr bwMode="auto">
          <a:xfrm>
            <a:off x="6704013" y="2203450"/>
            <a:ext cx="1982787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rgbClr val="000066"/>
                </a:solidFill>
              </a:rPr>
              <a:t>DIAMAGNÉTICO</a:t>
            </a:r>
            <a:endParaRPr lang="es-ES" sz="1800" b="1" i="1" dirty="0">
              <a:solidFill>
                <a:srgbClr val="000066"/>
              </a:solidFill>
            </a:endParaRPr>
          </a:p>
        </p:txBody>
      </p:sp>
      <p:sp>
        <p:nvSpPr>
          <p:cNvPr id="84378" name="Text Box 410"/>
          <p:cNvSpPr txBox="1">
            <a:spLocks noChangeArrowheads="1"/>
          </p:cNvSpPr>
          <p:nvPr/>
        </p:nvSpPr>
        <p:spPr bwMode="auto">
          <a:xfrm>
            <a:off x="460375" y="4014788"/>
            <a:ext cx="9286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>
                <a:solidFill>
                  <a:srgbClr val="000066"/>
                </a:solidFill>
              </a:rPr>
              <a:t>Boro:</a:t>
            </a:r>
            <a:endParaRPr lang="es-ES" sz="1800" u="sng">
              <a:solidFill>
                <a:srgbClr val="000066"/>
              </a:solidFill>
            </a:endParaRPr>
          </a:p>
        </p:txBody>
      </p:sp>
      <p:grpSp>
        <p:nvGrpSpPr>
          <p:cNvPr id="84379" name="Group 411"/>
          <p:cNvGrpSpPr>
            <a:grpSpLocks/>
          </p:cNvGrpSpPr>
          <p:nvPr/>
        </p:nvGrpSpPr>
        <p:grpSpPr bwMode="auto">
          <a:xfrm>
            <a:off x="412750" y="4067175"/>
            <a:ext cx="8213725" cy="2089150"/>
            <a:chOff x="164" y="2746"/>
            <a:chExt cx="5174" cy="1316"/>
          </a:xfrm>
        </p:grpSpPr>
        <p:sp>
          <p:nvSpPr>
            <p:cNvPr id="84380" name="Text Box 412"/>
            <p:cNvSpPr txBox="1">
              <a:spLocks noChangeArrowheads="1"/>
            </p:cNvSpPr>
            <p:nvPr/>
          </p:nvSpPr>
          <p:spPr bwMode="auto">
            <a:xfrm>
              <a:off x="164" y="3175"/>
              <a:ext cx="64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 dirty="0">
                  <a:solidFill>
                    <a:srgbClr val="00B050"/>
                  </a:solidFill>
                </a:rPr>
                <a:t>Orbitales</a:t>
              </a:r>
            </a:p>
          </p:txBody>
        </p:sp>
        <p:sp>
          <p:nvSpPr>
            <p:cNvPr id="84381" name="Line 413"/>
            <p:cNvSpPr>
              <a:spLocks noChangeShapeType="1"/>
            </p:cNvSpPr>
            <p:nvPr/>
          </p:nvSpPr>
          <p:spPr bwMode="auto">
            <a:xfrm>
              <a:off x="825" y="3338"/>
              <a:ext cx="208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82" name="Line 414"/>
            <p:cNvSpPr>
              <a:spLocks noChangeShapeType="1"/>
            </p:cNvSpPr>
            <p:nvPr/>
          </p:nvSpPr>
          <p:spPr bwMode="auto">
            <a:xfrm flipV="1">
              <a:off x="1146" y="333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83" name="Text Box 415"/>
            <p:cNvSpPr txBox="1">
              <a:spLocks noChangeArrowheads="1"/>
            </p:cNvSpPr>
            <p:nvPr/>
          </p:nvSpPr>
          <p:spPr bwMode="auto">
            <a:xfrm>
              <a:off x="1350" y="3270"/>
              <a:ext cx="28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00B050"/>
                  </a:solidFill>
                </a:rPr>
                <a:t>1s</a:t>
              </a:r>
            </a:p>
          </p:txBody>
        </p:sp>
        <p:sp>
          <p:nvSpPr>
            <p:cNvPr id="84384" name="Text Box 416"/>
            <p:cNvSpPr txBox="1">
              <a:spLocks noChangeArrowheads="1"/>
            </p:cNvSpPr>
            <p:nvPr/>
          </p:nvSpPr>
          <p:spPr bwMode="auto">
            <a:xfrm>
              <a:off x="1170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385" name="Text Box 417"/>
            <p:cNvSpPr txBox="1">
              <a:spLocks noChangeArrowheads="1"/>
            </p:cNvSpPr>
            <p:nvPr/>
          </p:nvSpPr>
          <p:spPr bwMode="auto">
            <a:xfrm>
              <a:off x="1170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86" name="Text Box 418"/>
            <p:cNvSpPr txBox="1">
              <a:spLocks noChangeArrowheads="1"/>
            </p:cNvSpPr>
            <p:nvPr/>
          </p:nvSpPr>
          <p:spPr bwMode="auto">
            <a:xfrm>
              <a:off x="1170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87" name="Text Box 419"/>
            <p:cNvSpPr txBox="1">
              <a:spLocks noChangeArrowheads="1"/>
            </p:cNvSpPr>
            <p:nvPr/>
          </p:nvSpPr>
          <p:spPr bwMode="auto">
            <a:xfrm>
              <a:off x="1170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388" name="Group 420"/>
            <p:cNvGrpSpPr>
              <a:grpSpLocks/>
            </p:cNvGrpSpPr>
            <p:nvPr/>
          </p:nvGrpSpPr>
          <p:grpSpPr bwMode="auto">
            <a:xfrm>
              <a:off x="1185" y="2746"/>
              <a:ext cx="545" cy="593"/>
              <a:chOff x="4519" y="2680"/>
              <a:chExt cx="545" cy="593"/>
            </a:xfrm>
          </p:grpSpPr>
          <p:sp>
            <p:nvSpPr>
              <p:cNvPr id="84389" name="Oval 421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0" name="Line 422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1" name="Line 423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2" name="Text Box 424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393" name="Text Box 425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94" name="Oval 426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5" name="Line 427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6" name="Line 428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7" name="Text Box 429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98" name="Text Box 430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399" name="Text Box 431"/>
            <p:cNvSpPr txBox="1">
              <a:spLocks noChangeArrowheads="1"/>
            </p:cNvSpPr>
            <p:nvPr/>
          </p:nvSpPr>
          <p:spPr bwMode="auto">
            <a:xfrm>
              <a:off x="1512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400" name="Text Box 432"/>
            <p:cNvSpPr txBox="1">
              <a:spLocks noChangeArrowheads="1"/>
            </p:cNvSpPr>
            <p:nvPr/>
          </p:nvSpPr>
          <p:spPr bwMode="auto">
            <a:xfrm>
              <a:off x="1512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401" name="Text Box 433"/>
            <p:cNvSpPr txBox="1">
              <a:spLocks noChangeArrowheads="1"/>
            </p:cNvSpPr>
            <p:nvPr/>
          </p:nvSpPr>
          <p:spPr bwMode="auto">
            <a:xfrm>
              <a:off x="1512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402" name="Text Box 434"/>
            <p:cNvSpPr txBox="1">
              <a:spLocks noChangeArrowheads="1"/>
            </p:cNvSpPr>
            <p:nvPr/>
          </p:nvSpPr>
          <p:spPr bwMode="auto">
            <a:xfrm>
              <a:off x="1512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  <p:sp>
          <p:nvSpPr>
            <p:cNvPr id="84403" name="Line 435"/>
            <p:cNvSpPr>
              <a:spLocks noChangeShapeType="1"/>
            </p:cNvSpPr>
            <p:nvPr/>
          </p:nvSpPr>
          <p:spPr bwMode="auto">
            <a:xfrm flipV="1">
              <a:off x="2034" y="333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04" name="Text Box 436"/>
            <p:cNvSpPr txBox="1">
              <a:spLocks noChangeArrowheads="1"/>
            </p:cNvSpPr>
            <p:nvPr/>
          </p:nvSpPr>
          <p:spPr bwMode="auto">
            <a:xfrm>
              <a:off x="2238" y="3270"/>
              <a:ext cx="28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00B050"/>
                  </a:solidFill>
                </a:rPr>
                <a:t>2s</a:t>
              </a:r>
            </a:p>
          </p:txBody>
        </p:sp>
        <p:sp>
          <p:nvSpPr>
            <p:cNvPr id="84405" name="Text Box 437"/>
            <p:cNvSpPr txBox="1">
              <a:spLocks noChangeArrowheads="1"/>
            </p:cNvSpPr>
            <p:nvPr/>
          </p:nvSpPr>
          <p:spPr bwMode="auto">
            <a:xfrm>
              <a:off x="2058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406" name="Text Box 438"/>
            <p:cNvSpPr txBox="1">
              <a:spLocks noChangeArrowheads="1"/>
            </p:cNvSpPr>
            <p:nvPr/>
          </p:nvSpPr>
          <p:spPr bwMode="auto">
            <a:xfrm>
              <a:off x="2058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407" name="Text Box 439"/>
            <p:cNvSpPr txBox="1">
              <a:spLocks noChangeArrowheads="1"/>
            </p:cNvSpPr>
            <p:nvPr/>
          </p:nvSpPr>
          <p:spPr bwMode="auto">
            <a:xfrm>
              <a:off x="2058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408" name="Text Box 440"/>
            <p:cNvSpPr txBox="1">
              <a:spLocks noChangeArrowheads="1"/>
            </p:cNvSpPr>
            <p:nvPr/>
          </p:nvSpPr>
          <p:spPr bwMode="auto">
            <a:xfrm>
              <a:off x="2058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409" name="Group 441"/>
            <p:cNvGrpSpPr>
              <a:grpSpLocks/>
            </p:cNvGrpSpPr>
            <p:nvPr/>
          </p:nvGrpSpPr>
          <p:grpSpPr bwMode="auto">
            <a:xfrm>
              <a:off x="2073" y="2746"/>
              <a:ext cx="545" cy="593"/>
              <a:chOff x="4519" y="2680"/>
              <a:chExt cx="545" cy="593"/>
            </a:xfrm>
          </p:grpSpPr>
          <p:sp>
            <p:nvSpPr>
              <p:cNvPr id="84410" name="Oval 442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1" name="Line 443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2" name="Line 444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3" name="Text Box 445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414" name="Text Box 446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415" name="Oval 447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6" name="Line 448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7" name="Line 449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8" name="Text Box 450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419" name="Text Box 451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420" name="Text Box 452"/>
            <p:cNvSpPr txBox="1">
              <a:spLocks noChangeArrowheads="1"/>
            </p:cNvSpPr>
            <p:nvPr/>
          </p:nvSpPr>
          <p:spPr bwMode="auto">
            <a:xfrm>
              <a:off x="2400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421" name="Text Box 453"/>
            <p:cNvSpPr txBox="1">
              <a:spLocks noChangeArrowheads="1"/>
            </p:cNvSpPr>
            <p:nvPr/>
          </p:nvSpPr>
          <p:spPr bwMode="auto">
            <a:xfrm>
              <a:off x="2400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422" name="Text Box 454"/>
            <p:cNvSpPr txBox="1">
              <a:spLocks noChangeArrowheads="1"/>
            </p:cNvSpPr>
            <p:nvPr/>
          </p:nvSpPr>
          <p:spPr bwMode="auto">
            <a:xfrm>
              <a:off x="2400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423" name="Text Box 455"/>
            <p:cNvSpPr txBox="1">
              <a:spLocks noChangeArrowheads="1"/>
            </p:cNvSpPr>
            <p:nvPr/>
          </p:nvSpPr>
          <p:spPr bwMode="auto">
            <a:xfrm>
              <a:off x="2400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  <p:sp>
          <p:nvSpPr>
            <p:cNvPr id="84424" name="Line 456"/>
            <p:cNvSpPr>
              <a:spLocks noChangeShapeType="1"/>
            </p:cNvSpPr>
            <p:nvPr/>
          </p:nvSpPr>
          <p:spPr bwMode="auto">
            <a:xfrm flipV="1">
              <a:off x="2924" y="333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25" name="Text Box 457"/>
            <p:cNvSpPr txBox="1">
              <a:spLocks noChangeArrowheads="1"/>
            </p:cNvSpPr>
            <p:nvPr/>
          </p:nvSpPr>
          <p:spPr bwMode="auto">
            <a:xfrm>
              <a:off x="3120" y="3270"/>
              <a:ext cx="30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00B050"/>
                  </a:solidFill>
                </a:rPr>
                <a:t>2p</a:t>
              </a:r>
              <a:r>
                <a:rPr lang="es-ES" b="1" baseline="-25000">
                  <a:solidFill>
                    <a:srgbClr val="00B050"/>
                  </a:solidFill>
                </a:rPr>
                <a:t>x</a:t>
              </a:r>
              <a:endParaRPr lang="es-ES" b="1">
                <a:solidFill>
                  <a:srgbClr val="00B050"/>
                </a:solidFill>
              </a:endParaRPr>
            </a:p>
          </p:txBody>
        </p:sp>
        <p:sp>
          <p:nvSpPr>
            <p:cNvPr id="84426" name="Text Box 458"/>
            <p:cNvSpPr txBox="1">
              <a:spLocks noChangeArrowheads="1"/>
            </p:cNvSpPr>
            <p:nvPr/>
          </p:nvSpPr>
          <p:spPr bwMode="auto">
            <a:xfrm>
              <a:off x="2948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427" name="Text Box 459"/>
            <p:cNvSpPr txBox="1">
              <a:spLocks noChangeArrowheads="1"/>
            </p:cNvSpPr>
            <p:nvPr/>
          </p:nvSpPr>
          <p:spPr bwMode="auto">
            <a:xfrm>
              <a:off x="2948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1</a:t>
              </a:r>
            </a:p>
          </p:txBody>
        </p:sp>
        <p:sp>
          <p:nvSpPr>
            <p:cNvPr id="84428" name="Text Box 460"/>
            <p:cNvSpPr txBox="1">
              <a:spLocks noChangeArrowheads="1"/>
            </p:cNvSpPr>
            <p:nvPr/>
          </p:nvSpPr>
          <p:spPr bwMode="auto">
            <a:xfrm>
              <a:off x="2948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-1</a:t>
              </a:r>
            </a:p>
          </p:txBody>
        </p:sp>
        <p:sp>
          <p:nvSpPr>
            <p:cNvPr id="84429" name="Text Box 461"/>
            <p:cNvSpPr txBox="1">
              <a:spLocks noChangeArrowheads="1"/>
            </p:cNvSpPr>
            <p:nvPr/>
          </p:nvSpPr>
          <p:spPr bwMode="auto">
            <a:xfrm>
              <a:off x="2948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sp>
          <p:nvSpPr>
            <p:cNvPr id="84430" name="Oval 462"/>
            <p:cNvSpPr>
              <a:spLocks noChangeArrowheads="1"/>
            </p:cNvSpPr>
            <p:nvPr/>
          </p:nvSpPr>
          <p:spPr bwMode="auto">
            <a:xfrm>
              <a:off x="2963" y="2941"/>
              <a:ext cx="215" cy="196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4431" name="Line 463"/>
            <p:cNvSpPr>
              <a:spLocks noChangeShapeType="1"/>
            </p:cNvSpPr>
            <p:nvPr/>
          </p:nvSpPr>
          <p:spPr bwMode="auto">
            <a:xfrm>
              <a:off x="3071" y="3135"/>
              <a:ext cx="0" cy="4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2" name="Line 464"/>
            <p:cNvSpPr>
              <a:spLocks noChangeShapeType="1"/>
            </p:cNvSpPr>
            <p:nvPr/>
          </p:nvSpPr>
          <p:spPr bwMode="auto">
            <a:xfrm flipH="1" flipV="1">
              <a:off x="3069" y="2903"/>
              <a:ext cx="2" cy="3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3" name="Text Box 465"/>
            <p:cNvSpPr txBox="1">
              <a:spLocks noChangeArrowheads="1"/>
            </p:cNvSpPr>
            <p:nvPr/>
          </p:nvSpPr>
          <p:spPr bwMode="auto">
            <a:xfrm>
              <a:off x="2972" y="2746"/>
              <a:ext cx="1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84434" name="Text Box 466"/>
            <p:cNvSpPr txBox="1">
              <a:spLocks noChangeArrowheads="1"/>
            </p:cNvSpPr>
            <p:nvPr/>
          </p:nvSpPr>
          <p:spPr bwMode="auto">
            <a:xfrm>
              <a:off x="2978" y="3147"/>
              <a:ext cx="1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84435" name="Line 467"/>
            <p:cNvSpPr>
              <a:spLocks noChangeShapeType="1"/>
            </p:cNvSpPr>
            <p:nvPr/>
          </p:nvSpPr>
          <p:spPr bwMode="auto">
            <a:xfrm flipV="1">
              <a:off x="3804" y="333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6" name="Text Box 468"/>
            <p:cNvSpPr txBox="1">
              <a:spLocks noChangeArrowheads="1"/>
            </p:cNvSpPr>
            <p:nvPr/>
          </p:nvSpPr>
          <p:spPr bwMode="auto">
            <a:xfrm>
              <a:off x="3984" y="3270"/>
              <a:ext cx="29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00B050"/>
                  </a:solidFill>
                </a:rPr>
                <a:t>2p</a:t>
              </a:r>
              <a:r>
                <a:rPr lang="es-ES" b="1" baseline="-25000">
                  <a:solidFill>
                    <a:srgbClr val="00B050"/>
                  </a:solidFill>
                </a:rPr>
                <a:t>y</a:t>
              </a:r>
            </a:p>
          </p:txBody>
        </p:sp>
        <p:sp>
          <p:nvSpPr>
            <p:cNvPr id="84437" name="Line 469"/>
            <p:cNvSpPr>
              <a:spLocks noChangeShapeType="1"/>
            </p:cNvSpPr>
            <p:nvPr/>
          </p:nvSpPr>
          <p:spPr bwMode="auto">
            <a:xfrm flipV="1">
              <a:off x="4692" y="3334"/>
              <a:ext cx="64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8" name="Text Box 470"/>
            <p:cNvSpPr txBox="1">
              <a:spLocks noChangeArrowheads="1"/>
            </p:cNvSpPr>
            <p:nvPr/>
          </p:nvSpPr>
          <p:spPr bwMode="auto">
            <a:xfrm>
              <a:off x="4896" y="3270"/>
              <a:ext cx="28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00B050"/>
                  </a:solidFill>
                </a:rPr>
                <a:t>2p</a:t>
              </a:r>
              <a:r>
                <a:rPr lang="es-ES" b="1" baseline="-25000">
                  <a:solidFill>
                    <a:srgbClr val="00B050"/>
                  </a:solidFill>
                </a:rPr>
                <a:t>z</a:t>
              </a:r>
            </a:p>
          </p:txBody>
        </p:sp>
      </p:grpSp>
      <p:sp>
        <p:nvSpPr>
          <p:cNvPr id="84439" name="Text Box 471"/>
          <p:cNvSpPr txBox="1">
            <a:spLocks noChangeArrowheads="1"/>
          </p:cNvSpPr>
          <p:nvPr/>
        </p:nvSpPr>
        <p:spPr bwMode="auto">
          <a:xfrm>
            <a:off x="6564313" y="5386388"/>
            <a:ext cx="2274887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rgbClr val="000066"/>
                </a:solidFill>
              </a:rPr>
              <a:t>PARAMAGNÉTICO</a:t>
            </a:r>
            <a:endParaRPr lang="es-ES" sz="1800" b="1" i="1" dirty="0">
              <a:solidFill>
                <a:srgbClr val="000066"/>
              </a:solidFill>
            </a:endParaRPr>
          </a:p>
        </p:txBody>
      </p:sp>
      <p:sp>
        <p:nvSpPr>
          <p:cNvPr id="111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31" grpId="0" autoUpdateAnimBg="0"/>
      <p:bldP spid="84377" grpId="0" autoUpdateAnimBg="0"/>
      <p:bldP spid="84378" grpId="0" autoUpdateAnimBg="0"/>
      <p:bldP spid="844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Box 7"/>
          <p:cNvSpPr txBox="1">
            <a:spLocks noChangeArrowheads="1"/>
          </p:cNvSpPr>
          <p:nvPr/>
        </p:nvSpPr>
        <p:spPr bwMode="auto">
          <a:xfrm>
            <a:off x="1763688" y="1754584"/>
            <a:ext cx="5616624" cy="320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Q. Adriana Ramírez González</a:t>
            </a:r>
          </a:p>
          <a:p>
            <a:pPr>
              <a:spcBef>
                <a:spcPct val="50000"/>
              </a:spcBef>
            </a:pPr>
            <a:r>
              <a:rPr lang="es-ES" dirty="0"/>
              <a:t>Dra. Ana Laura Pérez Martínez</a:t>
            </a:r>
          </a:p>
          <a:p>
            <a:pPr>
              <a:spcBef>
                <a:spcPct val="50000"/>
              </a:spcBef>
            </a:pPr>
            <a:r>
              <a:rPr lang="es-ES" dirty="0"/>
              <a:t>Ing. </a:t>
            </a:r>
            <a:r>
              <a:rPr lang="es-ES" dirty="0" err="1"/>
              <a:t>Ayesha</a:t>
            </a:r>
            <a:r>
              <a:rPr lang="es-ES" dirty="0"/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dirty="0"/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dirty="0"/>
              <a:t>Q. Esther Flores Cruz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Ayala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368137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8975" y="1503363"/>
            <a:ext cx="7764463" cy="42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Los números cuánticos son variables involucradas en la ecuación de onda de  </a:t>
            </a:r>
            <a:r>
              <a:rPr lang="es-MX" sz="1600" dirty="0" err="1">
                <a:solidFill>
                  <a:srgbClr val="000066"/>
                </a:solidFill>
              </a:rPr>
              <a:t>Schr</a:t>
            </a:r>
            <a:r>
              <a:rPr lang="en-US" sz="1600" dirty="0">
                <a:solidFill>
                  <a:srgbClr val="000066"/>
                </a:solidFill>
                <a:cs typeface="Arial" charset="0"/>
              </a:rPr>
              <a:t>ö</a:t>
            </a:r>
            <a:r>
              <a:rPr lang="es-MX" sz="1600" dirty="0" err="1">
                <a:solidFill>
                  <a:srgbClr val="000066"/>
                </a:solidFill>
              </a:rPr>
              <a:t>dinger</a:t>
            </a:r>
            <a:r>
              <a:rPr lang="es-MX" sz="1600" dirty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Dependiendo de los valores de los números cuánticos, se obtienen diferentes soluciones para la ecuación de onda.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Estas soluciones permiten conocer los lugares de máxima probabilidad para ubicar a un electrón dentro de un átomo.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Los números cuánticos obtenidos de la ecuación de onda son tres:</a:t>
            </a:r>
          </a:p>
          <a:p>
            <a:pPr marL="1073150" indent="-190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0066"/>
                </a:solidFill>
              </a:rPr>
              <a:t>El número cuántico principal.</a:t>
            </a:r>
          </a:p>
          <a:p>
            <a:pPr marL="1073150" indent="-190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0066"/>
                </a:solidFill>
              </a:rPr>
              <a:t>El número cuántico secundario, también llamado número cuántico azimutal o número cuántico de momento angular.</a:t>
            </a:r>
          </a:p>
          <a:p>
            <a:pPr marL="1073150" indent="-190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0066"/>
                </a:solidFill>
              </a:rPr>
              <a:t>El número cuántico magnético</a:t>
            </a: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Números cuánticos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563563" y="1272541"/>
            <a:ext cx="8015288" cy="121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El número cuántico principal, se denota con un una letra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 y su valor indica la órbita o nivel energético en el que se encuentra el electrón, mientras mayor sea el valor de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, más alejado está el electrón del núcleo, y mayor es su contenido energético.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principal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63563" y="2585829"/>
            <a:ext cx="8015287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Los valores que adquiere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, son números enteros mayores de cero; así por ejemplo: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9700" y="3191011"/>
            <a:ext cx="66151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1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dirty="0">
                <a:solidFill>
                  <a:srgbClr val="FF0000"/>
                </a:solidFill>
              </a:rPr>
              <a:t>1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2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dirty="0">
                <a:solidFill>
                  <a:srgbClr val="FF0000"/>
                </a:solidFill>
              </a:rPr>
              <a:t>2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3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dirty="0">
                <a:solidFill>
                  <a:srgbClr val="FF0000"/>
                </a:solidFill>
              </a:rPr>
              <a:t>3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b="1" dirty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b="1" dirty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b="1" dirty="0">
                <a:solidFill>
                  <a:srgbClr val="000066"/>
                </a:solidFill>
              </a:rPr>
              <a:t>.</a:t>
            </a:r>
            <a:endParaRPr lang="es-MX" sz="1600" b="1" i="1" dirty="0">
              <a:solidFill>
                <a:srgbClr val="000066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x</a:t>
            </a:r>
            <a:endParaRPr lang="es-MX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5" grpId="0" autoUpdateAnimBg="0"/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1" name="Text Box 293"/>
          <p:cNvSpPr txBox="1">
            <a:spLocks noChangeArrowheads="1"/>
          </p:cNvSpPr>
          <p:nvPr/>
        </p:nvSpPr>
        <p:spPr bwMode="auto">
          <a:xfrm>
            <a:off x="677863" y="1303563"/>
            <a:ext cx="7786688" cy="160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El número cuántico secundario, se denota con una letra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  y su valor indica la </a:t>
            </a:r>
            <a:r>
              <a:rPr lang="es-MX" sz="1600" dirty="0" err="1">
                <a:solidFill>
                  <a:srgbClr val="000066"/>
                </a:solidFill>
              </a:rPr>
              <a:t>subórbita</a:t>
            </a:r>
            <a:r>
              <a:rPr lang="es-MX" sz="1600" dirty="0">
                <a:solidFill>
                  <a:srgbClr val="000066"/>
                </a:solidFill>
              </a:rPr>
              <a:t> o subnivel de energía en el que se encuentra el electrón.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Dicha </a:t>
            </a:r>
            <a:r>
              <a:rPr lang="es-MX" sz="1600" dirty="0" err="1">
                <a:solidFill>
                  <a:srgbClr val="000066"/>
                </a:solidFill>
              </a:rPr>
              <a:t>subórbita</a:t>
            </a:r>
            <a:r>
              <a:rPr lang="es-MX" sz="1600" dirty="0">
                <a:solidFill>
                  <a:srgbClr val="000066"/>
                </a:solidFill>
              </a:rPr>
              <a:t> o subnivel energético, también llamado orbital, se puede entender como la forma geométrica que describe el electrón al moverse dentro del átomo.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secundario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73100" y="3038350"/>
            <a:ext cx="779145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Para cada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adquiere diferentes valores enteros, que van desde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FF0000"/>
                </a:solidFill>
              </a:rPr>
              <a:t>cero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hasta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-1</a:t>
            </a:r>
            <a:r>
              <a:rPr lang="es-MX" sz="1600" dirty="0">
                <a:solidFill>
                  <a:srgbClr val="000066"/>
                </a:solidFill>
              </a:rPr>
              <a:t>; así por ejemplo: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60513" y="3961813"/>
            <a:ext cx="6018212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1</a:t>
            </a:r>
            <a:r>
              <a:rPr lang="es-MX" sz="1600" dirty="0">
                <a:solidFill>
                  <a:srgbClr val="000066"/>
                </a:solidFill>
              </a:rPr>
              <a:t>, 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un solo valor: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</a:p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2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dos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y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1</a:t>
            </a:r>
          </a:p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3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tres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1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y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84550" y="4984713"/>
            <a:ext cx="6018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tabLst>
                <a:tab pos="361950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61950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61950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21" grpId="0" autoUpdateAnimBg="0"/>
      <p:bldP spid="5" grpId="0" autoUpdateAnimBg="0"/>
      <p:bldP spid="6" grpId="0" build="p" autoUpdateAnimBg="0"/>
      <p:bldP spid="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68429" y="1318150"/>
            <a:ext cx="800555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Como se mencionó anteriormente, los orbitales son formas geométricas que describen los electrones al moverse en el interior del átomo. Estas formas geométricas son diferentes para cada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  y  a cada orbital se le asigna una literal. </a:t>
            </a: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secundario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2351113" y="2636750"/>
            <a:ext cx="6873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21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3497213" y="2650275"/>
            <a:ext cx="647700" cy="631825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4509650" y="2721713"/>
            <a:ext cx="13858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>
                <a:solidFill>
                  <a:srgbClr val="000066"/>
                </a:solidFill>
              </a:rPr>
              <a:t>Orbital</a:t>
            </a:r>
            <a:r>
              <a:rPr lang="es-MX" sz="1800" b="1">
                <a:solidFill>
                  <a:schemeClr val="accent1"/>
                </a:solidFill>
              </a:rPr>
              <a:t>  </a:t>
            </a:r>
            <a:r>
              <a:rPr lang="es-MX" sz="1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2371750" y="3816125"/>
            <a:ext cx="700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2100" b="1" i="1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>
                <a:solidFill>
                  <a:srgbClr val="FF0000"/>
                </a:solidFill>
              </a:rPr>
              <a:t> = 1</a:t>
            </a:r>
          </a:p>
        </p:txBody>
      </p:sp>
      <p:grpSp>
        <p:nvGrpSpPr>
          <p:cNvPr id="28" name="Group 35"/>
          <p:cNvGrpSpPr>
            <a:grpSpLocks/>
          </p:cNvGrpSpPr>
          <p:nvPr/>
        </p:nvGrpSpPr>
        <p:grpSpPr bwMode="auto">
          <a:xfrm>
            <a:off x="3630563" y="3563588"/>
            <a:ext cx="438150" cy="1287462"/>
            <a:chOff x="4336" y="2327"/>
            <a:chExt cx="276" cy="811"/>
          </a:xfrm>
        </p:grpSpPr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4339" y="2327"/>
              <a:ext cx="273" cy="406"/>
            </a:xfrm>
            <a:custGeom>
              <a:avLst/>
              <a:gdLst/>
              <a:ahLst/>
              <a:cxnLst>
                <a:cxn ang="0">
                  <a:pos x="135" y="406"/>
                </a:cxn>
                <a:cxn ang="0">
                  <a:pos x="0" y="147"/>
                </a:cxn>
                <a:cxn ang="0">
                  <a:pos x="69" y="29"/>
                </a:cxn>
                <a:cxn ang="0">
                  <a:pos x="195" y="22"/>
                </a:cxn>
                <a:cxn ang="0">
                  <a:pos x="273" y="147"/>
                </a:cxn>
                <a:cxn ang="0">
                  <a:pos x="135" y="406"/>
                </a:cxn>
              </a:cxnLst>
              <a:rect l="0" t="0" r="r" b="b"/>
              <a:pathLst>
                <a:path w="273" h="406">
                  <a:moveTo>
                    <a:pt x="135" y="406"/>
                  </a:moveTo>
                  <a:cubicBezTo>
                    <a:pt x="92" y="358"/>
                    <a:pt x="2" y="227"/>
                    <a:pt x="0" y="147"/>
                  </a:cubicBezTo>
                  <a:cubicBezTo>
                    <a:pt x="1" y="77"/>
                    <a:pt x="38" y="51"/>
                    <a:pt x="69" y="29"/>
                  </a:cubicBezTo>
                  <a:cubicBezTo>
                    <a:pt x="100" y="7"/>
                    <a:pt x="164" y="0"/>
                    <a:pt x="195" y="22"/>
                  </a:cubicBezTo>
                  <a:cubicBezTo>
                    <a:pt x="225" y="43"/>
                    <a:pt x="264" y="66"/>
                    <a:pt x="273" y="147"/>
                  </a:cubicBezTo>
                  <a:cubicBezTo>
                    <a:pt x="266" y="227"/>
                    <a:pt x="173" y="358"/>
                    <a:pt x="135" y="40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 rot="-10800000">
              <a:off x="4336" y="2732"/>
              <a:ext cx="273" cy="406"/>
            </a:xfrm>
            <a:custGeom>
              <a:avLst/>
              <a:gdLst/>
              <a:ahLst/>
              <a:cxnLst>
                <a:cxn ang="0">
                  <a:pos x="135" y="406"/>
                </a:cxn>
                <a:cxn ang="0">
                  <a:pos x="0" y="147"/>
                </a:cxn>
                <a:cxn ang="0">
                  <a:pos x="69" y="29"/>
                </a:cxn>
                <a:cxn ang="0">
                  <a:pos x="195" y="22"/>
                </a:cxn>
                <a:cxn ang="0">
                  <a:pos x="273" y="147"/>
                </a:cxn>
                <a:cxn ang="0">
                  <a:pos x="135" y="406"/>
                </a:cxn>
              </a:cxnLst>
              <a:rect l="0" t="0" r="r" b="b"/>
              <a:pathLst>
                <a:path w="273" h="406">
                  <a:moveTo>
                    <a:pt x="135" y="406"/>
                  </a:moveTo>
                  <a:cubicBezTo>
                    <a:pt x="92" y="358"/>
                    <a:pt x="2" y="227"/>
                    <a:pt x="0" y="147"/>
                  </a:cubicBezTo>
                  <a:cubicBezTo>
                    <a:pt x="1" y="77"/>
                    <a:pt x="38" y="51"/>
                    <a:pt x="69" y="29"/>
                  </a:cubicBezTo>
                  <a:cubicBezTo>
                    <a:pt x="100" y="7"/>
                    <a:pt x="164" y="0"/>
                    <a:pt x="195" y="22"/>
                  </a:cubicBezTo>
                  <a:cubicBezTo>
                    <a:pt x="225" y="43"/>
                    <a:pt x="264" y="66"/>
                    <a:pt x="273" y="147"/>
                  </a:cubicBezTo>
                  <a:cubicBezTo>
                    <a:pt x="266" y="227"/>
                    <a:pt x="173" y="358"/>
                    <a:pt x="135" y="40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4469963" y="3931888"/>
            <a:ext cx="13223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>
                <a:solidFill>
                  <a:srgbClr val="000066"/>
                </a:solidFill>
              </a:rPr>
              <a:t>Orbital </a:t>
            </a:r>
            <a:r>
              <a:rPr lang="es-MX" sz="1800" b="1">
                <a:solidFill>
                  <a:schemeClr val="accent1"/>
                </a:solidFill>
              </a:rPr>
              <a:t> </a:t>
            </a:r>
            <a:r>
              <a:rPr lang="es-MX" sz="1800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362163" y="5346688"/>
            <a:ext cx="700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2100" b="1" i="1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>
                <a:solidFill>
                  <a:srgbClr val="FF0000"/>
                </a:solidFill>
              </a:rPr>
              <a:t> = 2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3216488" y="5019663"/>
            <a:ext cx="2330450" cy="1330325"/>
            <a:chOff x="1529" y="2789"/>
            <a:chExt cx="1468" cy="838"/>
          </a:xfrm>
        </p:grpSpPr>
        <p:grpSp>
          <p:nvGrpSpPr>
            <p:cNvPr id="34" name="Group 40"/>
            <p:cNvGrpSpPr>
              <a:grpSpLocks/>
            </p:cNvGrpSpPr>
            <p:nvPr/>
          </p:nvGrpSpPr>
          <p:grpSpPr bwMode="auto">
            <a:xfrm>
              <a:off x="1529" y="2816"/>
              <a:ext cx="811" cy="811"/>
              <a:chOff x="4796" y="2780"/>
              <a:chExt cx="811" cy="811"/>
            </a:xfrm>
          </p:grpSpPr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5068" y="2780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40" name="Freeform 42"/>
              <p:cNvSpPr>
                <a:spLocks/>
              </p:cNvSpPr>
              <p:nvPr/>
            </p:nvSpPr>
            <p:spPr bwMode="auto">
              <a:xfrm rot="-10800000">
                <a:off x="5065" y="3185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41" name="Freeform 43"/>
              <p:cNvSpPr>
                <a:spLocks/>
              </p:cNvSpPr>
              <p:nvPr/>
            </p:nvSpPr>
            <p:spPr bwMode="auto">
              <a:xfrm rot="-5400000">
                <a:off x="4862" y="2983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auto">
              <a:xfrm rot="-16200000">
                <a:off x="5267" y="2986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grpSp>
          <p:nvGrpSpPr>
            <p:cNvPr id="35" name="Group 45"/>
            <p:cNvGrpSpPr>
              <a:grpSpLocks/>
            </p:cNvGrpSpPr>
            <p:nvPr/>
          </p:nvGrpSpPr>
          <p:grpSpPr bwMode="auto">
            <a:xfrm>
              <a:off x="2484" y="2789"/>
              <a:ext cx="513" cy="811"/>
              <a:chOff x="4863" y="2378"/>
              <a:chExt cx="513" cy="811"/>
            </a:xfrm>
          </p:grpSpPr>
          <p:sp>
            <p:nvSpPr>
              <p:cNvPr id="36" name="Freeform 46"/>
              <p:cNvSpPr>
                <a:spLocks/>
              </p:cNvSpPr>
              <p:nvPr/>
            </p:nvSpPr>
            <p:spPr bwMode="auto">
              <a:xfrm rot="-10800000">
                <a:off x="4978" y="2783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7" name="AutoShape 47"/>
              <p:cNvSpPr>
                <a:spLocks noChangeArrowheads="1"/>
              </p:cNvSpPr>
              <p:nvPr/>
            </p:nvSpPr>
            <p:spPr bwMode="auto">
              <a:xfrm>
                <a:off x="4863" y="2688"/>
                <a:ext cx="513" cy="171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8" name="Freeform 48"/>
              <p:cNvSpPr>
                <a:spLocks/>
              </p:cNvSpPr>
              <p:nvPr/>
            </p:nvSpPr>
            <p:spPr bwMode="auto">
              <a:xfrm>
                <a:off x="4981" y="2378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</p:grp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5787788" y="5354626"/>
            <a:ext cx="16525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>
                <a:solidFill>
                  <a:srgbClr val="000066"/>
                </a:solidFill>
              </a:rPr>
              <a:t>Orbital </a:t>
            </a:r>
            <a:r>
              <a:rPr lang="es-MX" sz="1800" b="1">
                <a:solidFill>
                  <a:schemeClr val="accent1"/>
                </a:solidFill>
              </a:rPr>
              <a:t> </a:t>
            </a:r>
            <a:r>
              <a:rPr lang="es-MX" sz="18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1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4" grpId="0" autoUpdateAnimBg="0"/>
      <p:bldP spid="25" grpId="0" animBg="1"/>
      <p:bldP spid="26" grpId="0" autoUpdateAnimBg="0"/>
      <p:bldP spid="27" grpId="0" autoUpdateAnimBg="0"/>
      <p:bldP spid="31" grpId="0" autoUpdateAnimBg="0"/>
      <p:bldP spid="32" grpId="0" autoUpdateAnimBg="0"/>
      <p:bldP spid="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641350" y="1339000"/>
            <a:ext cx="785495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  <a:latin typeface="Times New Roman" charset="0"/>
              </a:rPr>
              <a:t> = 3</a:t>
            </a:r>
            <a:r>
              <a:rPr lang="es-ES" sz="1600" dirty="0">
                <a:solidFill>
                  <a:srgbClr val="000066"/>
                </a:solidFill>
              </a:rPr>
              <a:t>, los orbitales son del tipo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f</a:t>
            </a:r>
            <a:r>
              <a:rPr lang="es-ES" sz="1600" dirty="0">
                <a:solidFill>
                  <a:srgbClr val="000066"/>
                </a:solidFill>
              </a:rPr>
              <a:t>; cuando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  <a:latin typeface="Times New Roman" charset="0"/>
              </a:rPr>
              <a:t> = 4</a:t>
            </a:r>
            <a:r>
              <a:rPr lang="es-ES" sz="1600" dirty="0">
                <a:solidFill>
                  <a:srgbClr val="000066"/>
                </a:solidFill>
              </a:rPr>
              <a:t>, los orbitales son del tipo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g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ES" sz="1600" dirty="0">
                <a:solidFill>
                  <a:srgbClr val="000066"/>
                </a:solidFill>
              </a:rPr>
              <a:t>y a partir de aquí, se van asignando las letras siguientes del abecedario.</a:t>
            </a:r>
            <a:r>
              <a:rPr lang="es-MX" sz="1600" dirty="0">
                <a:solidFill>
                  <a:srgbClr val="000066"/>
                </a:solidFill>
              </a:rPr>
              <a:t> Conforme aumenta el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 aumenta la complejidad de la figura geométrica que describe el electrón; de hecho, aún no se han determinado las formas que presentan los orbitales del tipo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g</a:t>
            </a:r>
            <a:r>
              <a:rPr lang="es-MX" sz="1600" dirty="0">
                <a:solidFill>
                  <a:srgbClr val="000066"/>
                </a:solidFill>
              </a:rPr>
              <a:t>.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secundario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17500" y="1297375"/>
            <a:ext cx="821372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El número cuántico magnético, se denota con una letra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rgbClr val="000066"/>
                </a:solidFill>
              </a:rPr>
              <a:t> y sus valores indican las orientaciones que tienen los orbitales en el espacio.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Número cuántico 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500" y="2218975"/>
            <a:ext cx="821372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Para cada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adquiere diferentes valores enteros que van desde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hasta </a:t>
            </a:r>
            <a:r>
              <a:rPr lang="es-MX" sz="1800" b="1" dirty="0">
                <a:solidFill>
                  <a:srgbClr val="FF0000"/>
                </a:solidFill>
              </a:rPr>
              <a:t>+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  pasando por cero; así por ejemplo: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89025" y="3158700"/>
            <a:ext cx="5630863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0</a:t>
            </a:r>
            <a:r>
              <a:rPr lang="es-MX" sz="1600" dirty="0">
                <a:solidFill>
                  <a:srgbClr val="000066"/>
                </a:solidFill>
              </a:rPr>
              <a:t>,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un solo valor: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03313" y="3874663"/>
            <a:ext cx="6561137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1</a:t>
            </a:r>
            <a:r>
              <a:rPr lang="es-MX" sz="1600" dirty="0">
                <a:solidFill>
                  <a:srgbClr val="000066"/>
                </a:solidFill>
              </a:rPr>
              <a:t>,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tres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–1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 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 y  </a:t>
            </a:r>
            <a:r>
              <a:rPr lang="es-MX" sz="1800" b="1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03313" y="4590625"/>
            <a:ext cx="7646987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2</a:t>
            </a:r>
            <a:r>
              <a:rPr lang="es-MX" sz="1600" dirty="0">
                <a:solidFill>
                  <a:srgbClr val="000066"/>
                </a:solidFill>
              </a:rPr>
              <a:t>,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cinco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–2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–1</a:t>
            </a:r>
            <a:r>
              <a:rPr lang="es-MX" sz="1600" dirty="0">
                <a:solidFill>
                  <a:srgbClr val="000066"/>
                </a:solidFill>
              </a:rPr>
              <a:t>, 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rgbClr val="000066"/>
                </a:solidFill>
              </a:rPr>
              <a:t>, 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+1</a:t>
            </a:r>
            <a:r>
              <a:rPr lang="es-MX" sz="1600" dirty="0">
                <a:solidFill>
                  <a:srgbClr val="000066"/>
                </a:solidFill>
              </a:rPr>
              <a:t>  y  </a:t>
            </a:r>
            <a:r>
              <a:rPr lang="es-MX" sz="1800" b="1" dirty="0">
                <a:solidFill>
                  <a:srgbClr val="FF0000"/>
                </a:solidFill>
              </a:rPr>
              <a:t>+2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1263" y="5308175"/>
            <a:ext cx="658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tabLst>
                <a:tab pos="377825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77825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77825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  <a:endParaRPr lang="es-MX" sz="1600" b="1" i="1">
              <a:solidFill>
                <a:srgbClr val="000066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36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79948"/>
              </p:ext>
            </p:extLst>
          </p:nvPr>
        </p:nvGraphicFramePr>
        <p:xfrm>
          <a:off x="0" y="2816224"/>
          <a:ext cx="9143999" cy="2270125"/>
        </p:xfrm>
        <a:graphic>
          <a:graphicData uri="http://schemas.openxmlformats.org/drawingml/2006/table">
            <a:tbl>
              <a:tblPr/>
              <a:tblGrid>
                <a:gridCol w="962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5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54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37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78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20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20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788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8034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9450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6619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5203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08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endParaRPr kumimoji="0" lang="es-E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(Orbital)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endParaRPr kumimoji="0" lang="es-ES" sz="16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576263" y="1533525"/>
            <a:ext cx="80152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dirty="0">
                <a:solidFill>
                  <a:srgbClr val="000066"/>
                </a:solidFill>
              </a:rPr>
              <a:t>Con base en lo anterior, para las tres primeras órbitas de un átomo, se puede establecer la tabla siguiente: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73" name="Group 281"/>
          <p:cNvGraphicFramePr>
            <a:graphicFrameLocks noGrp="1"/>
          </p:cNvGraphicFramePr>
          <p:nvPr/>
        </p:nvGraphicFramePr>
        <p:xfrm>
          <a:off x="1409700" y="101600"/>
          <a:ext cx="6324600" cy="1000697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94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306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endParaRPr kumimoji="0" lang="es-ES" sz="8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(Orbital)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s-E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endParaRPr kumimoji="0" lang="es-ES" sz="8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425575" y="1314450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u="sng">
                <a:solidFill>
                  <a:srgbClr val="000066"/>
                </a:solidFill>
              </a:rPr>
              <a:t>1a. Órbita</a:t>
            </a:r>
          </a:p>
        </p:txBody>
      </p:sp>
      <p:grpSp>
        <p:nvGrpSpPr>
          <p:cNvPr id="34075" name="Group 283"/>
          <p:cNvGrpSpPr>
            <a:grpSpLocks/>
          </p:cNvGrpSpPr>
          <p:nvPr/>
        </p:nvGrpSpPr>
        <p:grpSpPr bwMode="auto">
          <a:xfrm>
            <a:off x="1323975" y="1581150"/>
            <a:ext cx="1171575" cy="1208088"/>
            <a:chOff x="2448" y="960"/>
            <a:chExt cx="1121" cy="1123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2448" y="960"/>
              <a:ext cx="1104" cy="1123"/>
              <a:chOff x="2120" y="2296"/>
              <a:chExt cx="1104" cy="1123"/>
            </a:xfrm>
          </p:grpSpPr>
          <p:sp>
            <p:nvSpPr>
              <p:cNvPr id="33797" name="Line 5"/>
              <p:cNvSpPr>
                <a:spLocks noChangeShapeType="1"/>
              </p:cNvSpPr>
              <p:nvPr/>
            </p:nvSpPr>
            <p:spPr bwMode="auto">
              <a:xfrm rot="5400000" flipH="1">
                <a:off x="2240" y="2895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798" name="Line 6"/>
              <p:cNvSpPr>
                <a:spLocks noChangeShapeType="1"/>
              </p:cNvSpPr>
              <p:nvPr/>
            </p:nvSpPr>
            <p:spPr bwMode="auto">
              <a:xfrm flipH="1">
                <a:off x="2227" y="2892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 flipV="1">
                <a:off x="2269" y="2539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2120" y="3220"/>
                <a:ext cx="193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3801" name="Text Box 9"/>
              <p:cNvSpPr txBox="1">
                <a:spLocks noChangeArrowheads="1"/>
              </p:cNvSpPr>
              <p:nvPr/>
            </p:nvSpPr>
            <p:spPr bwMode="auto">
              <a:xfrm>
                <a:off x="3030" y="2826"/>
                <a:ext cx="194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3802" name="Text Box 10"/>
              <p:cNvSpPr txBox="1">
                <a:spLocks noChangeArrowheads="1"/>
              </p:cNvSpPr>
              <p:nvPr/>
            </p:nvSpPr>
            <p:spPr bwMode="auto">
              <a:xfrm>
                <a:off x="2519" y="2296"/>
                <a:ext cx="193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grpSp>
          <p:nvGrpSpPr>
            <p:cNvPr id="33838" name="Group 46"/>
            <p:cNvGrpSpPr>
              <a:grpSpLocks/>
            </p:cNvGrpSpPr>
            <p:nvPr/>
          </p:nvGrpSpPr>
          <p:grpSpPr bwMode="auto">
            <a:xfrm>
              <a:off x="2839" y="1396"/>
              <a:ext cx="267" cy="279"/>
              <a:chOff x="2911" y="1388"/>
              <a:chExt cx="267" cy="279"/>
            </a:xfrm>
          </p:grpSpPr>
          <p:sp>
            <p:nvSpPr>
              <p:cNvPr id="33839" name="Oval 47"/>
              <p:cNvSpPr>
                <a:spLocks noChangeArrowheads="1"/>
              </p:cNvSpPr>
              <p:nvPr/>
            </p:nvSpPr>
            <p:spPr bwMode="auto">
              <a:xfrm>
                <a:off x="2911" y="1429"/>
                <a:ext cx="248" cy="23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40" name="Line 48"/>
              <p:cNvSpPr>
                <a:spLocks noChangeShapeType="1"/>
              </p:cNvSpPr>
              <p:nvPr/>
            </p:nvSpPr>
            <p:spPr bwMode="auto">
              <a:xfrm flipV="1">
                <a:off x="2927" y="1626"/>
                <a:ext cx="31" cy="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41" name="Line 49"/>
              <p:cNvSpPr>
                <a:spLocks noChangeShapeType="1"/>
              </p:cNvSpPr>
              <p:nvPr/>
            </p:nvSpPr>
            <p:spPr bwMode="auto">
              <a:xfrm>
                <a:off x="3146" y="1548"/>
                <a:ext cx="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42" name="Line 50"/>
              <p:cNvSpPr>
                <a:spLocks noChangeShapeType="1"/>
              </p:cNvSpPr>
              <p:nvPr/>
            </p:nvSpPr>
            <p:spPr bwMode="auto">
              <a:xfrm flipV="1">
                <a:off x="3038" y="1388"/>
                <a:ext cx="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33939" name="Rectangle 147"/>
            <p:cNvSpPr>
              <a:spLocks noChangeArrowheads="1"/>
            </p:cNvSpPr>
            <p:nvPr/>
          </p:nvSpPr>
          <p:spPr bwMode="auto">
            <a:xfrm>
              <a:off x="2975" y="1650"/>
              <a:ext cx="59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MX" sz="800">
                  <a:solidFill>
                    <a:srgbClr val="000000"/>
                  </a:solidFill>
                </a:rPr>
                <a:t>Orbital 1s</a:t>
              </a:r>
              <a:endParaRPr lang="es-ES" sz="800">
                <a:solidFill>
                  <a:srgbClr val="000000"/>
                </a:solidFill>
              </a:endParaRPr>
            </a:p>
          </p:txBody>
        </p:sp>
      </p:grpSp>
      <p:sp>
        <p:nvSpPr>
          <p:cNvPr id="34083" name="Rectangle 291"/>
          <p:cNvSpPr>
            <a:spLocks noChangeArrowheads="1"/>
          </p:cNvSpPr>
          <p:nvPr/>
        </p:nvSpPr>
        <p:spPr bwMode="auto">
          <a:xfrm>
            <a:off x="5878513" y="1363663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u="sng">
                <a:solidFill>
                  <a:srgbClr val="000066"/>
                </a:solidFill>
              </a:rPr>
              <a:t>2a. Órbita</a:t>
            </a:r>
          </a:p>
        </p:txBody>
      </p:sp>
      <p:grpSp>
        <p:nvGrpSpPr>
          <p:cNvPr id="34084" name="Group 292"/>
          <p:cNvGrpSpPr>
            <a:grpSpLocks/>
          </p:cNvGrpSpPr>
          <p:nvPr/>
        </p:nvGrpSpPr>
        <p:grpSpPr bwMode="auto">
          <a:xfrm>
            <a:off x="4003675" y="1725613"/>
            <a:ext cx="1146175" cy="1025525"/>
            <a:chOff x="475" y="2684"/>
            <a:chExt cx="1301" cy="1168"/>
          </a:xfrm>
        </p:grpSpPr>
        <p:grpSp>
          <p:nvGrpSpPr>
            <p:cNvPr id="34085" name="Group 293"/>
            <p:cNvGrpSpPr>
              <a:grpSpLocks/>
            </p:cNvGrpSpPr>
            <p:nvPr/>
          </p:nvGrpSpPr>
          <p:grpSpPr bwMode="auto">
            <a:xfrm>
              <a:off x="475" y="2684"/>
              <a:ext cx="1144" cy="1168"/>
              <a:chOff x="2099" y="2296"/>
              <a:chExt cx="1144" cy="1168"/>
            </a:xfrm>
          </p:grpSpPr>
          <p:sp>
            <p:nvSpPr>
              <p:cNvPr id="34086" name="Line 294"/>
              <p:cNvSpPr>
                <a:spLocks noChangeShapeType="1"/>
              </p:cNvSpPr>
              <p:nvPr/>
            </p:nvSpPr>
            <p:spPr bwMode="auto">
              <a:xfrm rot="5400000" flipH="1">
                <a:off x="2240" y="2895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87" name="Line 295"/>
              <p:cNvSpPr>
                <a:spLocks noChangeShapeType="1"/>
              </p:cNvSpPr>
              <p:nvPr/>
            </p:nvSpPr>
            <p:spPr bwMode="auto">
              <a:xfrm flipH="1">
                <a:off x="2227" y="2892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88" name="Line 296"/>
              <p:cNvSpPr>
                <a:spLocks noChangeShapeType="1"/>
              </p:cNvSpPr>
              <p:nvPr/>
            </p:nvSpPr>
            <p:spPr bwMode="auto">
              <a:xfrm flipV="1">
                <a:off x="2269" y="2539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89" name="Text Box 297"/>
              <p:cNvSpPr txBox="1">
                <a:spLocks noChangeArrowheads="1"/>
              </p:cNvSpPr>
              <p:nvPr/>
            </p:nvSpPr>
            <p:spPr bwMode="auto">
              <a:xfrm>
                <a:off x="2099" y="3220"/>
                <a:ext cx="23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090" name="Text Box 298"/>
              <p:cNvSpPr txBox="1">
                <a:spLocks noChangeArrowheads="1"/>
              </p:cNvSpPr>
              <p:nvPr/>
            </p:nvSpPr>
            <p:spPr bwMode="auto">
              <a:xfrm>
                <a:off x="3011" y="2822"/>
                <a:ext cx="23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091" name="Text Box 299"/>
              <p:cNvSpPr txBox="1">
                <a:spLocks noChangeArrowheads="1"/>
              </p:cNvSpPr>
              <p:nvPr/>
            </p:nvSpPr>
            <p:spPr bwMode="auto">
              <a:xfrm>
                <a:off x="2497" y="2296"/>
                <a:ext cx="23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grpSp>
          <p:nvGrpSpPr>
            <p:cNvPr id="34092" name="Group 300"/>
            <p:cNvGrpSpPr>
              <a:grpSpLocks/>
            </p:cNvGrpSpPr>
            <p:nvPr/>
          </p:nvGrpSpPr>
          <p:grpSpPr bwMode="auto">
            <a:xfrm>
              <a:off x="815" y="3034"/>
              <a:ext cx="432" cy="441"/>
              <a:chOff x="711" y="3138"/>
              <a:chExt cx="432" cy="441"/>
            </a:xfrm>
          </p:grpSpPr>
          <p:sp>
            <p:nvSpPr>
              <p:cNvPr id="34093" name="Oval 301"/>
              <p:cNvSpPr>
                <a:spLocks noChangeArrowheads="1"/>
              </p:cNvSpPr>
              <p:nvPr/>
            </p:nvSpPr>
            <p:spPr bwMode="auto">
              <a:xfrm>
                <a:off x="711" y="3181"/>
                <a:ext cx="408" cy="39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94" name="Line 302"/>
              <p:cNvSpPr>
                <a:spLocks noChangeShapeType="1"/>
              </p:cNvSpPr>
              <p:nvPr/>
            </p:nvSpPr>
            <p:spPr bwMode="auto">
              <a:xfrm flipV="1">
                <a:off x="741" y="3501"/>
                <a:ext cx="51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95" name="Line 303"/>
              <p:cNvSpPr>
                <a:spLocks noChangeShapeType="1"/>
              </p:cNvSpPr>
              <p:nvPr/>
            </p:nvSpPr>
            <p:spPr bwMode="auto">
              <a:xfrm flipV="1">
                <a:off x="909" y="3138"/>
                <a:ext cx="0" cy="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96" name="Line 304"/>
              <p:cNvSpPr>
                <a:spLocks noChangeShapeType="1"/>
              </p:cNvSpPr>
              <p:nvPr/>
            </p:nvSpPr>
            <p:spPr bwMode="auto">
              <a:xfrm>
                <a:off x="1098" y="3384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34097" name="Rectangle 305"/>
            <p:cNvSpPr>
              <a:spLocks noChangeArrowheads="1"/>
            </p:cNvSpPr>
            <p:nvPr/>
          </p:nvSpPr>
          <p:spPr bwMode="auto">
            <a:xfrm>
              <a:off x="1071" y="3496"/>
              <a:ext cx="70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MX" sz="800">
                  <a:solidFill>
                    <a:srgbClr val="000000"/>
                  </a:solidFill>
                </a:rPr>
                <a:t>Orbital 2s</a:t>
              </a:r>
              <a:endParaRPr lang="es-ES" sz="800">
                <a:solidFill>
                  <a:srgbClr val="000000"/>
                </a:solidFill>
              </a:endParaRPr>
            </a:p>
          </p:txBody>
        </p:sp>
      </p:grpSp>
      <p:grpSp>
        <p:nvGrpSpPr>
          <p:cNvPr id="34098" name="Group 306"/>
          <p:cNvGrpSpPr>
            <a:grpSpLocks/>
          </p:cNvGrpSpPr>
          <p:nvPr/>
        </p:nvGrpSpPr>
        <p:grpSpPr bwMode="auto">
          <a:xfrm>
            <a:off x="5267325" y="1712913"/>
            <a:ext cx="3468688" cy="1041400"/>
            <a:chOff x="2055" y="2684"/>
            <a:chExt cx="3066" cy="973"/>
          </a:xfrm>
        </p:grpSpPr>
        <p:grpSp>
          <p:nvGrpSpPr>
            <p:cNvPr id="34099" name="Group 307"/>
            <p:cNvGrpSpPr>
              <a:grpSpLocks/>
            </p:cNvGrpSpPr>
            <p:nvPr/>
          </p:nvGrpSpPr>
          <p:grpSpPr bwMode="auto">
            <a:xfrm>
              <a:off x="2055" y="2684"/>
              <a:ext cx="1006" cy="973"/>
              <a:chOff x="1803" y="2684"/>
              <a:chExt cx="1198" cy="1161"/>
            </a:xfrm>
          </p:grpSpPr>
          <p:grpSp>
            <p:nvGrpSpPr>
              <p:cNvPr id="34100" name="Group 308"/>
              <p:cNvGrpSpPr>
                <a:grpSpLocks/>
              </p:cNvGrpSpPr>
              <p:nvPr/>
            </p:nvGrpSpPr>
            <p:grpSpPr bwMode="auto">
              <a:xfrm>
                <a:off x="1803" y="2684"/>
                <a:ext cx="1098" cy="1161"/>
                <a:chOff x="2123" y="2296"/>
                <a:chExt cx="1098" cy="1161"/>
              </a:xfrm>
            </p:grpSpPr>
            <p:sp>
              <p:nvSpPr>
                <p:cNvPr id="34101" name="Line 30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240" y="2895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02" name="Line 310"/>
                <p:cNvSpPr>
                  <a:spLocks noChangeShapeType="1"/>
                </p:cNvSpPr>
                <p:nvPr/>
              </p:nvSpPr>
              <p:spPr bwMode="auto">
                <a:xfrm flipH="1">
                  <a:off x="2227" y="2892"/>
                  <a:ext cx="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03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2269" y="2539"/>
                  <a:ext cx="722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04" name="Text Box 312"/>
                <p:cNvSpPr txBox="1">
                  <a:spLocks noChangeArrowheads="1"/>
                </p:cNvSpPr>
                <p:nvPr/>
              </p:nvSpPr>
              <p:spPr bwMode="auto">
                <a:xfrm>
                  <a:off x="2123" y="3218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34105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3035" y="2823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 dirty="0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34106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2523" y="2296"/>
                  <a:ext cx="187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Z</a:t>
                  </a:r>
                </a:p>
              </p:txBody>
            </p:sp>
          </p:grpSp>
          <p:sp>
            <p:nvSpPr>
              <p:cNvPr id="34107" name="Freeform 315"/>
              <p:cNvSpPr>
                <a:spLocks/>
              </p:cNvSpPr>
              <p:nvPr/>
            </p:nvSpPr>
            <p:spPr bwMode="auto">
              <a:xfrm rot="-8029373">
                <a:off x="2059" y="3228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08" name="Freeform 316"/>
              <p:cNvSpPr>
                <a:spLocks/>
              </p:cNvSpPr>
              <p:nvPr/>
            </p:nvSpPr>
            <p:spPr bwMode="auto">
              <a:xfrm rot="2770627">
                <a:off x="2317" y="2982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09" name="Line 317"/>
              <p:cNvSpPr>
                <a:spLocks noChangeShapeType="1"/>
              </p:cNvSpPr>
              <p:nvPr/>
            </p:nvSpPr>
            <p:spPr bwMode="auto">
              <a:xfrm flipV="1">
                <a:off x="2046" y="3508"/>
                <a:ext cx="4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10" name="Rectangle 318"/>
              <p:cNvSpPr>
                <a:spLocks noChangeArrowheads="1"/>
              </p:cNvSpPr>
              <p:nvPr/>
            </p:nvSpPr>
            <p:spPr bwMode="auto">
              <a:xfrm>
                <a:off x="2308" y="3464"/>
                <a:ext cx="693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2p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x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11" name="Group 319"/>
            <p:cNvGrpSpPr>
              <a:grpSpLocks/>
            </p:cNvGrpSpPr>
            <p:nvPr/>
          </p:nvGrpSpPr>
          <p:grpSpPr bwMode="auto">
            <a:xfrm>
              <a:off x="3111" y="2684"/>
              <a:ext cx="922" cy="973"/>
              <a:chOff x="3107" y="2684"/>
              <a:chExt cx="1098" cy="1161"/>
            </a:xfrm>
          </p:grpSpPr>
          <p:grpSp>
            <p:nvGrpSpPr>
              <p:cNvPr id="34112" name="Group 320"/>
              <p:cNvGrpSpPr>
                <a:grpSpLocks/>
              </p:cNvGrpSpPr>
              <p:nvPr/>
            </p:nvGrpSpPr>
            <p:grpSpPr bwMode="auto">
              <a:xfrm>
                <a:off x="3107" y="2684"/>
                <a:ext cx="1098" cy="1161"/>
                <a:chOff x="2123" y="2296"/>
                <a:chExt cx="1098" cy="1161"/>
              </a:xfrm>
            </p:grpSpPr>
            <p:sp>
              <p:nvSpPr>
                <p:cNvPr id="34113" name="Line 3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240" y="2895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14" name="Line 322"/>
                <p:cNvSpPr>
                  <a:spLocks noChangeShapeType="1"/>
                </p:cNvSpPr>
                <p:nvPr/>
              </p:nvSpPr>
              <p:spPr bwMode="auto">
                <a:xfrm flipH="1">
                  <a:off x="2227" y="2892"/>
                  <a:ext cx="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15" name="Line 323"/>
                <p:cNvSpPr>
                  <a:spLocks noChangeShapeType="1"/>
                </p:cNvSpPr>
                <p:nvPr/>
              </p:nvSpPr>
              <p:spPr bwMode="auto">
                <a:xfrm flipV="1">
                  <a:off x="2269" y="2539"/>
                  <a:ext cx="722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16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2123" y="3218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34117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3035" y="2823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34118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2523" y="2296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Z</a:t>
                  </a:r>
                </a:p>
              </p:txBody>
            </p:sp>
          </p:grpSp>
          <p:sp>
            <p:nvSpPr>
              <p:cNvPr id="34119" name="Freeform 327"/>
              <p:cNvSpPr>
                <a:spLocks/>
              </p:cNvSpPr>
              <p:nvPr/>
            </p:nvSpPr>
            <p:spPr bwMode="auto">
              <a:xfrm rot="-5400000">
                <a:off x="3311" y="3092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20" name="Freeform 328"/>
              <p:cNvSpPr>
                <a:spLocks/>
              </p:cNvSpPr>
              <p:nvPr/>
            </p:nvSpPr>
            <p:spPr bwMode="auto">
              <a:xfrm rot="-16200000">
                <a:off x="3688" y="3097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21" name="Line 329"/>
              <p:cNvSpPr>
                <a:spLocks noChangeShapeType="1"/>
              </p:cNvSpPr>
              <p:nvPr/>
            </p:nvSpPr>
            <p:spPr bwMode="auto">
              <a:xfrm>
                <a:off x="3957" y="3279"/>
                <a:ext cx="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22" name="Rectangle 330"/>
              <p:cNvSpPr>
                <a:spLocks noChangeArrowheads="1"/>
              </p:cNvSpPr>
              <p:nvPr/>
            </p:nvSpPr>
            <p:spPr bwMode="auto">
              <a:xfrm>
                <a:off x="3612" y="3434"/>
                <a:ext cx="587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2p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y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23" name="Group 331"/>
            <p:cNvGrpSpPr>
              <a:grpSpLocks/>
            </p:cNvGrpSpPr>
            <p:nvPr/>
          </p:nvGrpSpPr>
          <p:grpSpPr bwMode="auto">
            <a:xfrm>
              <a:off x="4127" y="2684"/>
              <a:ext cx="994" cy="973"/>
              <a:chOff x="4411" y="2684"/>
              <a:chExt cx="1183" cy="1160"/>
            </a:xfrm>
          </p:grpSpPr>
          <p:grpSp>
            <p:nvGrpSpPr>
              <p:cNvPr id="34124" name="Group 332"/>
              <p:cNvGrpSpPr>
                <a:grpSpLocks/>
              </p:cNvGrpSpPr>
              <p:nvPr/>
            </p:nvGrpSpPr>
            <p:grpSpPr bwMode="auto">
              <a:xfrm>
                <a:off x="4411" y="2684"/>
                <a:ext cx="1100" cy="1160"/>
                <a:chOff x="2123" y="2296"/>
                <a:chExt cx="1100" cy="1160"/>
              </a:xfrm>
            </p:grpSpPr>
            <p:sp>
              <p:nvSpPr>
                <p:cNvPr id="34125" name="Line 33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240" y="2895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26" name="Line 334"/>
                <p:cNvSpPr>
                  <a:spLocks noChangeShapeType="1"/>
                </p:cNvSpPr>
                <p:nvPr/>
              </p:nvSpPr>
              <p:spPr bwMode="auto">
                <a:xfrm flipH="1">
                  <a:off x="2227" y="2892"/>
                  <a:ext cx="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27" name="Line 335"/>
                <p:cNvSpPr>
                  <a:spLocks noChangeShapeType="1"/>
                </p:cNvSpPr>
                <p:nvPr/>
              </p:nvSpPr>
              <p:spPr bwMode="auto">
                <a:xfrm flipV="1">
                  <a:off x="2269" y="2539"/>
                  <a:ext cx="722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28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2123" y="3218"/>
                  <a:ext cx="186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34129" name="Text Box 337"/>
                <p:cNvSpPr txBox="1">
                  <a:spLocks noChangeArrowheads="1"/>
                </p:cNvSpPr>
                <p:nvPr/>
              </p:nvSpPr>
              <p:spPr bwMode="auto">
                <a:xfrm>
                  <a:off x="3037" y="2823"/>
                  <a:ext cx="186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34130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2524" y="2296"/>
                  <a:ext cx="186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Z</a:t>
                  </a:r>
                </a:p>
              </p:txBody>
            </p:sp>
          </p:grpSp>
          <p:grpSp>
            <p:nvGrpSpPr>
              <p:cNvPr id="34131" name="Group 339"/>
              <p:cNvGrpSpPr>
                <a:grpSpLocks/>
              </p:cNvGrpSpPr>
              <p:nvPr/>
            </p:nvGrpSpPr>
            <p:grpSpPr bwMode="auto">
              <a:xfrm>
                <a:off x="4805" y="2912"/>
                <a:ext cx="239" cy="693"/>
                <a:chOff x="4701" y="3021"/>
                <a:chExt cx="239" cy="693"/>
              </a:xfrm>
            </p:grpSpPr>
            <p:grpSp>
              <p:nvGrpSpPr>
                <p:cNvPr id="34132" name="Group 340"/>
                <p:cNvGrpSpPr>
                  <a:grpSpLocks/>
                </p:cNvGrpSpPr>
                <p:nvPr/>
              </p:nvGrpSpPr>
              <p:grpSpPr bwMode="auto">
                <a:xfrm>
                  <a:off x="4701" y="3064"/>
                  <a:ext cx="239" cy="650"/>
                  <a:chOff x="4373" y="3368"/>
                  <a:chExt cx="263" cy="698"/>
                </a:xfrm>
              </p:grpSpPr>
              <p:sp>
                <p:nvSpPr>
                  <p:cNvPr id="34133" name="Freeform 341"/>
                  <p:cNvSpPr>
                    <a:spLocks/>
                  </p:cNvSpPr>
                  <p:nvPr/>
                </p:nvSpPr>
                <p:spPr bwMode="auto">
                  <a:xfrm>
                    <a:off x="4376" y="3368"/>
                    <a:ext cx="260" cy="345"/>
                  </a:xfrm>
                  <a:custGeom>
                    <a:avLst/>
                    <a:gdLst/>
                    <a:ahLst/>
                    <a:cxnLst>
                      <a:cxn ang="0">
                        <a:pos x="135" y="406"/>
                      </a:cxn>
                      <a:cxn ang="0">
                        <a:pos x="0" y="147"/>
                      </a:cxn>
                      <a:cxn ang="0">
                        <a:pos x="69" y="29"/>
                      </a:cxn>
                      <a:cxn ang="0">
                        <a:pos x="195" y="22"/>
                      </a:cxn>
                      <a:cxn ang="0">
                        <a:pos x="273" y="147"/>
                      </a:cxn>
                      <a:cxn ang="0">
                        <a:pos x="135" y="406"/>
                      </a:cxn>
                    </a:cxnLst>
                    <a:rect l="0" t="0" r="r" b="b"/>
                    <a:pathLst>
                      <a:path w="273" h="406">
                        <a:moveTo>
                          <a:pt x="135" y="406"/>
                        </a:moveTo>
                        <a:cubicBezTo>
                          <a:pt x="92" y="358"/>
                          <a:pt x="2" y="227"/>
                          <a:pt x="0" y="147"/>
                        </a:cubicBezTo>
                        <a:cubicBezTo>
                          <a:pt x="1" y="77"/>
                          <a:pt x="38" y="51"/>
                          <a:pt x="69" y="29"/>
                        </a:cubicBezTo>
                        <a:cubicBezTo>
                          <a:pt x="100" y="7"/>
                          <a:pt x="164" y="0"/>
                          <a:pt x="195" y="22"/>
                        </a:cubicBezTo>
                        <a:cubicBezTo>
                          <a:pt x="225" y="43"/>
                          <a:pt x="264" y="66"/>
                          <a:pt x="273" y="147"/>
                        </a:cubicBezTo>
                        <a:cubicBezTo>
                          <a:pt x="266" y="227"/>
                          <a:pt x="173" y="358"/>
                          <a:pt x="135" y="406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34134" name="Freeform 342"/>
                  <p:cNvSpPr>
                    <a:spLocks/>
                  </p:cNvSpPr>
                  <p:nvPr/>
                </p:nvSpPr>
                <p:spPr bwMode="auto">
                  <a:xfrm rot="-10800000">
                    <a:off x="4373" y="3721"/>
                    <a:ext cx="260" cy="345"/>
                  </a:xfrm>
                  <a:custGeom>
                    <a:avLst/>
                    <a:gdLst/>
                    <a:ahLst/>
                    <a:cxnLst>
                      <a:cxn ang="0">
                        <a:pos x="135" y="406"/>
                      </a:cxn>
                      <a:cxn ang="0">
                        <a:pos x="0" y="147"/>
                      </a:cxn>
                      <a:cxn ang="0">
                        <a:pos x="69" y="29"/>
                      </a:cxn>
                      <a:cxn ang="0">
                        <a:pos x="195" y="22"/>
                      </a:cxn>
                      <a:cxn ang="0">
                        <a:pos x="273" y="147"/>
                      </a:cxn>
                      <a:cxn ang="0">
                        <a:pos x="135" y="406"/>
                      </a:cxn>
                    </a:cxnLst>
                    <a:rect l="0" t="0" r="r" b="b"/>
                    <a:pathLst>
                      <a:path w="273" h="406">
                        <a:moveTo>
                          <a:pt x="135" y="406"/>
                        </a:moveTo>
                        <a:cubicBezTo>
                          <a:pt x="92" y="358"/>
                          <a:pt x="2" y="227"/>
                          <a:pt x="0" y="147"/>
                        </a:cubicBezTo>
                        <a:cubicBezTo>
                          <a:pt x="1" y="77"/>
                          <a:pt x="38" y="51"/>
                          <a:pt x="69" y="29"/>
                        </a:cubicBezTo>
                        <a:cubicBezTo>
                          <a:pt x="100" y="7"/>
                          <a:pt x="164" y="0"/>
                          <a:pt x="195" y="22"/>
                        </a:cubicBezTo>
                        <a:cubicBezTo>
                          <a:pt x="225" y="43"/>
                          <a:pt x="264" y="66"/>
                          <a:pt x="273" y="147"/>
                        </a:cubicBezTo>
                        <a:cubicBezTo>
                          <a:pt x="266" y="227"/>
                          <a:pt x="173" y="358"/>
                          <a:pt x="135" y="406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s-MX"/>
                  </a:p>
                </p:txBody>
              </p:sp>
            </p:grpSp>
            <p:sp>
              <p:nvSpPr>
                <p:cNvPr id="34135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4821" y="3021"/>
                  <a:ext cx="0" cy="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</p:grpSp>
          <p:sp>
            <p:nvSpPr>
              <p:cNvPr id="34136" name="Rectangle 344"/>
              <p:cNvSpPr>
                <a:spLocks noChangeArrowheads="1"/>
              </p:cNvSpPr>
              <p:nvPr/>
            </p:nvSpPr>
            <p:spPr bwMode="auto">
              <a:xfrm>
                <a:off x="5007" y="3426"/>
                <a:ext cx="587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2p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4139" name="Rectangle 347"/>
          <p:cNvSpPr>
            <a:spLocks noChangeArrowheads="1"/>
          </p:cNvSpPr>
          <p:nvPr/>
        </p:nvSpPr>
        <p:spPr bwMode="auto">
          <a:xfrm>
            <a:off x="4075113" y="3098800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u="sng">
                <a:solidFill>
                  <a:srgbClr val="000066"/>
                </a:solidFill>
              </a:rPr>
              <a:t>3a. Órbita</a:t>
            </a:r>
          </a:p>
        </p:txBody>
      </p:sp>
      <p:grpSp>
        <p:nvGrpSpPr>
          <p:cNvPr id="34140" name="Group 348"/>
          <p:cNvGrpSpPr>
            <a:grpSpLocks/>
          </p:cNvGrpSpPr>
          <p:nvPr/>
        </p:nvGrpSpPr>
        <p:grpSpPr bwMode="auto">
          <a:xfrm>
            <a:off x="1304925" y="3351213"/>
            <a:ext cx="1364069" cy="1334153"/>
            <a:chOff x="412" y="1188"/>
            <a:chExt cx="1124" cy="1099"/>
          </a:xfrm>
        </p:grpSpPr>
        <p:sp>
          <p:nvSpPr>
            <p:cNvPr id="34141" name="Line 349"/>
            <p:cNvSpPr>
              <a:spLocks noChangeShapeType="1"/>
            </p:cNvSpPr>
            <p:nvPr/>
          </p:nvSpPr>
          <p:spPr bwMode="auto">
            <a:xfrm rot="5400000" flipH="1">
              <a:off x="512" y="1787"/>
              <a:ext cx="7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2" name="Line 350"/>
            <p:cNvSpPr>
              <a:spLocks noChangeShapeType="1"/>
            </p:cNvSpPr>
            <p:nvPr/>
          </p:nvSpPr>
          <p:spPr bwMode="auto">
            <a:xfrm flipH="1">
              <a:off x="499" y="1784"/>
              <a:ext cx="8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3" name="Line 351"/>
            <p:cNvSpPr>
              <a:spLocks noChangeShapeType="1"/>
            </p:cNvSpPr>
            <p:nvPr/>
          </p:nvSpPr>
          <p:spPr bwMode="auto">
            <a:xfrm flipV="1">
              <a:off x="541" y="1431"/>
              <a:ext cx="722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4" name="Text Box 352"/>
            <p:cNvSpPr txBox="1">
              <a:spLocks noChangeArrowheads="1"/>
            </p:cNvSpPr>
            <p:nvPr/>
          </p:nvSpPr>
          <p:spPr bwMode="auto">
            <a:xfrm>
              <a:off x="412" y="2110"/>
              <a:ext cx="1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sz="800" b="1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34145" name="Text Box 353"/>
            <p:cNvSpPr txBox="1">
              <a:spLocks noChangeArrowheads="1"/>
            </p:cNvSpPr>
            <p:nvPr/>
          </p:nvSpPr>
          <p:spPr bwMode="auto">
            <a:xfrm>
              <a:off x="1324" y="1715"/>
              <a:ext cx="1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sz="800" b="1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4146" name="Text Box 354"/>
            <p:cNvSpPr txBox="1">
              <a:spLocks noChangeArrowheads="1"/>
            </p:cNvSpPr>
            <p:nvPr/>
          </p:nvSpPr>
          <p:spPr bwMode="auto">
            <a:xfrm>
              <a:off x="811" y="1188"/>
              <a:ext cx="1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sz="800" b="1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34147" name="Oval 355"/>
            <p:cNvSpPr>
              <a:spLocks noChangeArrowheads="1"/>
            </p:cNvSpPr>
            <p:nvPr/>
          </p:nvSpPr>
          <p:spPr bwMode="auto">
            <a:xfrm>
              <a:off x="711" y="1581"/>
              <a:ext cx="408" cy="39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34148" name="Line 356"/>
            <p:cNvSpPr>
              <a:spLocks noChangeShapeType="1"/>
            </p:cNvSpPr>
            <p:nvPr/>
          </p:nvSpPr>
          <p:spPr bwMode="auto">
            <a:xfrm flipV="1">
              <a:off x="741" y="1901"/>
              <a:ext cx="5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9" name="Line 357"/>
            <p:cNvSpPr>
              <a:spLocks noChangeShapeType="1"/>
            </p:cNvSpPr>
            <p:nvPr/>
          </p:nvSpPr>
          <p:spPr bwMode="auto">
            <a:xfrm flipV="1">
              <a:off x="909" y="1538"/>
              <a:ext cx="0" cy="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50" name="Line 358"/>
            <p:cNvSpPr>
              <a:spLocks noChangeShapeType="1"/>
            </p:cNvSpPr>
            <p:nvPr/>
          </p:nvSpPr>
          <p:spPr bwMode="auto">
            <a:xfrm>
              <a:off x="1098" y="1784"/>
              <a:ext cx="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51" name="Rectangle 359"/>
            <p:cNvSpPr>
              <a:spLocks noChangeArrowheads="1"/>
            </p:cNvSpPr>
            <p:nvPr/>
          </p:nvSpPr>
          <p:spPr bwMode="auto">
            <a:xfrm>
              <a:off x="1021" y="1910"/>
              <a:ext cx="5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MX" sz="800" dirty="0">
                  <a:solidFill>
                    <a:srgbClr val="000000"/>
                  </a:solidFill>
                </a:rPr>
                <a:t>Orbital 3s</a:t>
              </a:r>
              <a:endParaRPr lang="es-E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152" name="Group 360"/>
          <p:cNvGrpSpPr>
            <a:grpSpLocks/>
          </p:cNvGrpSpPr>
          <p:nvPr/>
        </p:nvGrpSpPr>
        <p:grpSpPr bwMode="auto">
          <a:xfrm>
            <a:off x="3375025" y="3351213"/>
            <a:ext cx="4668838" cy="1334153"/>
            <a:chOff x="1716" y="1188"/>
            <a:chExt cx="3846" cy="1099"/>
          </a:xfrm>
        </p:grpSpPr>
        <p:grpSp>
          <p:nvGrpSpPr>
            <p:cNvPr id="34153" name="Group 361"/>
            <p:cNvGrpSpPr>
              <a:grpSpLocks/>
            </p:cNvGrpSpPr>
            <p:nvPr/>
          </p:nvGrpSpPr>
          <p:grpSpPr bwMode="auto">
            <a:xfrm>
              <a:off x="1716" y="1188"/>
              <a:ext cx="1073" cy="1099"/>
              <a:chOff x="1716" y="1188"/>
              <a:chExt cx="1073" cy="1099"/>
            </a:xfrm>
          </p:grpSpPr>
          <p:sp>
            <p:nvSpPr>
              <p:cNvPr id="34154" name="Line 362"/>
              <p:cNvSpPr>
                <a:spLocks noChangeShapeType="1"/>
              </p:cNvSpPr>
              <p:nvPr/>
            </p:nvSpPr>
            <p:spPr bwMode="auto">
              <a:xfrm rot="5400000" flipH="1">
                <a:off x="1816" y="1787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55" name="Line 363"/>
              <p:cNvSpPr>
                <a:spLocks noChangeShapeType="1"/>
              </p:cNvSpPr>
              <p:nvPr/>
            </p:nvSpPr>
            <p:spPr bwMode="auto">
              <a:xfrm flipH="1">
                <a:off x="1803" y="1784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56" name="Line 364"/>
              <p:cNvSpPr>
                <a:spLocks noChangeShapeType="1"/>
              </p:cNvSpPr>
              <p:nvPr/>
            </p:nvSpPr>
            <p:spPr bwMode="auto">
              <a:xfrm flipV="1">
                <a:off x="1845" y="1431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57" name="Text Box 365"/>
              <p:cNvSpPr txBox="1">
                <a:spLocks noChangeArrowheads="1"/>
              </p:cNvSpPr>
              <p:nvPr/>
            </p:nvSpPr>
            <p:spPr bwMode="auto">
              <a:xfrm>
                <a:off x="1716" y="2110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58" name="Text Box 366"/>
              <p:cNvSpPr txBox="1">
                <a:spLocks noChangeArrowheads="1"/>
              </p:cNvSpPr>
              <p:nvPr/>
            </p:nvSpPr>
            <p:spPr bwMode="auto">
              <a:xfrm>
                <a:off x="2628" y="1715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59" name="Text Box 367"/>
              <p:cNvSpPr txBox="1">
                <a:spLocks noChangeArrowheads="1"/>
              </p:cNvSpPr>
              <p:nvPr/>
            </p:nvSpPr>
            <p:spPr bwMode="auto">
              <a:xfrm>
                <a:off x="2115" y="1188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60" name="Freeform 368"/>
              <p:cNvSpPr>
                <a:spLocks/>
              </p:cNvSpPr>
              <p:nvPr/>
            </p:nvSpPr>
            <p:spPr bwMode="auto">
              <a:xfrm rot="-8029373">
                <a:off x="1956" y="1726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1" name="Freeform 369"/>
              <p:cNvSpPr>
                <a:spLocks/>
              </p:cNvSpPr>
              <p:nvPr/>
            </p:nvSpPr>
            <p:spPr bwMode="auto">
              <a:xfrm rot="2770627">
                <a:off x="2214" y="1489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2" name="Line 370"/>
              <p:cNvSpPr>
                <a:spLocks noChangeShapeType="1"/>
              </p:cNvSpPr>
              <p:nvPr/>
            </p:nvSpPr>
            <p:spPr bwMode="auto">
              <a:xfrm flipV="1">
                <a:off x="1946" y="2003"/>
                <a:ext cx="4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3" name="Rectangle 371"/>
              <p:cNvSpPr>
                <a:spLocks noChangeArrowheads="1"/>
              </p:cNvSpPr>
              <p:nvPr/>
            </p:nvSpPr>
            <p:spPr bwMode="auto">
              <a:xfrm>
                <a:off x="2191" y="1910"/>
                <a:ext cx="598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 dirty="0">
                    <a:solidFill>
                      <a:srgbClr val="000000"/>
                    </a:solidFill>
                  </a:rPr>
                  <a:t>Orbital 3p</a:t>
                </a:r>
                <a:r>
                  <a:rPr lang="es-MX" sz="800" baseline="-25000" dirty="0">
                    <a:solidFill>
                      <a:srgbClr val="000000"/>
                    </a:solidFill>
                  </a:rPr>
                  <a:t>X</a:t>
                </a:r>
                <a:endParaRPr lang="es-ES" sz="800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64" name="Group 372"/>
            <p:cNvGrpSpPr>
              <a:grpSpLocks/>
            </p:cNvGrpSpPr>
            <p:nvPr/>
          </p:nvGrpSpPr>
          <p:grpSpPr bwMode="auto">
            <a:xfrm>
              <a:off x="3020" y="1188"/>
              <a:ext cx="1102" cy="1099"/>
              <a:chOff x="3020" y="1188"/>
              <a:chExt cx="1102" cy="1099"/>
            </a:xfrm>
          </p:grpSpPr>
          <p:sp>
            <p:nvSpPr>
              <p:cNvPr id="34165" name="Line 373"/>
              <p:cNvSpPr>
                <a:spLocks noChangeShapeType="1"/>
              </p:cNvSpPr>
              <p:nvPr/>
            </p:nvSpPr>
            <p:spPr bwMode="auto">
              <a:xfrm rot="5400000" flipH="1">
                <a:off x="3120" y="1787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6" name="Line 374"/>
              <p:cNvSpPr>
                <a:spLocks noChangeShapeType="1"/>
              </p:cNvSpPr>
              <p:nvPr/>
            </p:nvSpPr>
            <p:spPr bwMode="auto">
              <a:xfrm flipH="1">
                <a:off x="3107" y="1784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7" name="Line 375"/>
              <p:cNvSpPr>
                <a:spLocks noChangeShapeType="1"/>
              </p:cNvSpPr>
              <p:nvPr/>
            </p:nvSpPr>
            <p:spPr bwMode="auto">
              <a:xfrm flipV="1">
                <a:off x="3149" y="1431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8" name="Text Box 376"/>
              <p:cNvSpPr txBox="1">
                <a:spLocks noChangeArrowheads="1"/>
              </p:cNvSpPr>
              <p:nvPr/>
            </p:nvSpPr>
            <p:spPr bwMode="auto">
              <a:xfrm>
                <a:off x="3020" y="2110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69" name="Text Box 377"/>
              <p:cNvSpPr txBox="1">
                <a:spLocks noChangeArrowheads="1"/>
              </p:cNvSpPr>
              <p:nvPr/>
            </p:nvSpPr>
            <p:spPr bwMode="auto">
              <a:xfrm>
                <a:off x="3931" y="1715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70" name="Text Box 378"/>
              <p:cNvSpPr txBox="1">
                <a:spLocks noChangeArrowheads="1"/>
              </p:cNvSpPr>
              <p:nvPr/>
            </p:nvSpPr>
            <p:spPr bwMode="auto">
              <a:xfrm>
                <a:off x="3419" y="1188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71" name="Freeform 379"/>
              <p:cNvSpPr>
                <a:spLocks/>
              </p:cNvSpPr>
              <p:nvPr/>
            </p:nvSpPr>
            <p:spPr bwMode="auto">
              <a:xfrm rot="-5400000">
                <a:off x="3208" y="1597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2" name="Freeform 380"/>
              <p:cNvSpPr>
                <a:spLocks/>
              </p:cNvSpPr>
              <p:nvPr/>
            </p:nvSpPr>
            <p:spPr bwMode="auto">
              <a:xfrm rot="-16200000">
                <a:off x="3580" y="1600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3" name="Line 381"/>
              <p:cNvSpPr>
                <a:spLocks noChangeShapeType="1"/>
              </p:cNvSpPr>
              <p:nvPr/>
            </p:nvSpPr>
            <p:spPr bwMode="auto">
              <a:xfrm>
                <a:off x="3852" y="1784"/>
                <a:ext cx="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4" name="Rectangle 382"/>
              <p:cNvSpPr>
                <a:spLocks noChangeArrowheads="1"/>
              </p:cNvSpPr>
              <p:nvPr/>
            </p:nvSpPr>
            <p:spPr bwMode="auto">
              <a:xfrm>
                <a:off x="3495" y="1910"/>
                <a:ext cx="627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Y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75" name="Group 383"/>
            <p:cNvGrpSpPr>
              <a:grpSpLocks/>
            </p:cNvGrpSpPr>
            <p:nvPr/>
          </p:nvGrpSpPr>
          <p:grpSpPr bwMode="auto">
            <a:xfrm>
              <a:off x="4324" y="1188"/>
              <a:ext cx="1238" cy="1099"/>
              <a:chOff x="4324" y="1188"/>
              <a:chExt cx="1238" cy="1099"/>
            </a:xfrm>
          </p:grpSpPr>
          <p:sp>
            <p:nvSpPr>
              <p:cNvPr id="34176" name="Line 384"/>
              <p:cNvSpPr>
                <a:spLocks noChangeShapeType="1"/>
              </p:cNvSpPr>
              <p:nvPr/>
            </p:nvSpPr>
            <p:spPr bwMode="auto">
              <a:xfrm rot="5400000" flipH="1">
                <a:off x="4424" y="1787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7" name="Line 385"/>
              <p:cNvSpPr>
                <a:spLocks noChangeShapeType="1"/>
              </p:cNvSpPr>
              <p:nvPr/>
            </p:nvSpPr>
            <p:spPr bwMode="auto">
              <a:xfrm flipH="1">
                <a:off x="4411" y="1784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8" name="Line 386"/>
              <p:cNvSpPr>
                <a:spLocks noChangeShapeType="1"/>
              </p:cNvSpPr>
              <p:nvPr/>
            </p:nvSpPr>
            <p:spPr bwMode="auto">
              <a:xfrm flipV="1">
                <a:off x="4453" y="1431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9" name="Text Box 387"/>
              <p:cNvSpPr txBox="1">
                <a:spLocks noChangeArrowheads="1"/>
              </p:cNvSpPr>
              <p:nvPr/>
            </p:nvSpPr>
            <p:spPr bwMode="auto">
              <a:xfrm>
                <a:off x="4324" y="2110"/>
                <a:ext cx="15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80" name="Text Box 388"/>
              <p:cNvSpPr txBox="1">
                <a:spLocks noChangeArrowheads="1"/>
              </p:cNvSpPr>
              <p:nvPr/>
            </p:nvSpPr>
            <p:spPr bwMode="auto">
              <a:xfrm>
                <a:off x="5236" y="1715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81" name="Text Box 389"/>
              <p:cNvSpPr txBox="1">
                <a:spLocks noChangeArrowheads="1"/>
              </p:cNvSpPr>
              <p:nvPr/>
            </p:nvSpPr>
            <p:spPr bwMode="auto">
              <a:xfrm>
                <a:off x="4724" y="1188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82" name="Freeform 390"/>
              <p:cNvSpPr>
                <a:spLocks/>
              </p:cNvSpPr>
              <p:nvPr/>
            </p:nvSpPr>
            <p:spPr bwMode="auto">
              <a:xfrm>
                <a:off x="4703" y="1462"/>
                <a:ext cx="236" cy="321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3" name="Freeform 391"/>
              <p:cNvSpPr>
                <a:spLocks/>
              </p:cNvSpPr>
              <p:nvPr/>
            </p:nvSpPr>
            <p:spPr bwMode="auto">
              <a:xfrm rot="-10800000">
                <a:off x="4706" y="1791"/>
                <a:ext cx="236" cy="321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4" name="Line 392"/>
              <p:cNvSpPr>
                <a:spLocks noChangeShapeType="1"/>
              </p:cNvSpPr>
              <p:nvPr/>
            </p:nvSpPr>
            <p:spPr bwMode="auto">
              <a:xfrm flipV="1">
                <a:off x="4820" y="1419"/>
                <a:ext cx="0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5" name="Rectangle 393"/>
              <p:cNvSpPr>
                <a:spLocks noChangeArrowheads="1"/>
              </p:cNvSpPr>
              <p:nvPr/>
            </p:nvSpPr>
            <p:spPr bwMode="auto">
              <a:xfrm>
                <a:off x="4928" y="1910"/>
                <a:ext cx="63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4186" name="Group 394"/>
          <p:cNvGrpSpPr>
            <a:grpSpLocks/>
          </p:cNvGrpSpPr>
          <p:nvPr/>
        </p:nvGrpSpPr>
        <p:grpSpPr bwMode="auto">
          <a:xfrm>
            <a:off x="966788" y="4800600"/>
            <a:ext cx="7210425" cy="1442763"/>
            <a:chOff x="131" y="2504"/>
            <a:chExt cx="5405" cy="1084"/>
          </a:xfrm>
        </p:grpSpPr>
        <p:grpSp>
          <p:nvGrpSpPr>
            <p:cNvPr id="34187" name="Group 395"/>
            <p:cNvGrpSpPr>
              <a:grpSpLocks/>
            </p:cNvGrpSpPr>
            <p:nvPr/>
          </p:nvGrpSpPr>
          <p:grpSpPr bwMode="auto">
            <a:xfrm>
              <a:off x="131" y="2504"/>
              <a:ext cx="1097" cy="1084"/>
              <a:chOff x="131" y="2504"/>
              <a:chExt cx="1097" cy="1084"/>
            </a:xfrm>
          </p:grpSpPr>
          <p:sp>
            <p:nvSpPr>
              <p:cNvPr id="34188" name="Line 396"/>
              <p:cNvSpPr>
                <a:spLocks noChangeShapeType="1"/>
              </p:cNvSpPr>
              <p:nvPr/>
            </p:nvSpPr>
            <p:spPr bwMode="auto">
              <a:xfrm rot="5400000" flipH="1">
                <a:off x="224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9" name="Line 397"/>
              <p:cNvSpPr>
                <a:spLocks noChangeShapeType="1"/>
              </p:cNvSpPr>
              <p:nvPr/>
            </p:nvSpPr>
            <p:spPr bwMode="auto">
              <a:xfrm flipH="1">
                <a:off x="211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0" name="Line 398"/>
              <p:cNvSpPr>
                <a:spLocks noChangeShapeType="1"/>
              </p:cNvSpPr>
              <p:nvPr/>
            </p:nvSpPr>
            <p:spPr bwMode="auto">
              <a:xfrm flipV="1">
                <a:off x="253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1" name="Text Box 399"/>
              <p:cNvSpPr txBox="1">
                <a:spLocks noChangeArrowheads="1"/>
              </p:cNvSpPr>
              <p:nvPr/>
            </p:nvSpPr>
            <p:spPr bwMode="auto">
              <a:xfrm>
                <a:off x="131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92" name="Text Box 400"/>
              <p:cNvSpPr txBox="1">
                <a:spLocks noChangeArrowheads="1"/>
              </p:cNvSpPr>
              <p:nvPr/>
            </p:nvSpPr>
            <p:spPr bwMode="auto">
              <a:xfrm>
                <a:off x="1042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93" name="Text Box 401"/>
              <p:cNvSpPr txBox="1">
                <a:spLocks noChangeArrowheads="1"/>
              </p:cNvSpPr>
              <p:nvPr/>
            </p:nvSpPr>
            <p:spPr bwMode="auto">
              <a:xfrm>
                <a:off x="531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94" name="Freeform 402"/>
              <p:cNvSpPr>
                <a:spLocks/>
              </p:cNvSpPr>
              <p:nvPr/>
            </p:nvSpPr>
            <p:spPr bwMode="auto">
              <a:xfrm rot="-17218407">
                <a:off x="688" y="2868"/>
                <a:ext cx="202" cy="34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5" name="Freeform 403"/>
              <p:cNvSpPr>
                <a:spLocks/>
              </p:cNvSpPr>
              <p:nvPr/>
            </p:nvSpPr>
            <p:spPr bwMode="auto">
              <a:xfrm rot="-12264825">
                <a:off x="559" y="3088"/>
                <a:ext cx="217" cy="26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6" name="Freeform 404"/>
              <p:cNvSpPr>
                <a:spLocks/>
              </p:cNvSpPr>
              <p:nvPr/>
            </p:nvSpPr>
            <p:spPr bwMode="auto">
              <a:xfrm rot="-23206025">
                <a:off x="449" y="2846"/>
                <a:ext cx="217" cy="263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7" name="Freeform 405"/>
              <p:cNvSpPr>
                <a:spLocks/>
              </p:cNvSpPr>
              <p:nvPr/>
            </p:nvSpPr>
            <p:spPr bwMode="auto">
              <a:xfrm rot="-6919471">
                <a:off x="361" y="3009"/>
                <a:ext cx="190" cy="33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8" name="Line 406"/>
              <p:cNvSpPr>
                <a:spLocks noChangeShapeType="1"/>
              </p:cNvSpPr>
              <p:nvPr/>
            </p:nvSpPr>
            <p:spPr bwMode="auto">
              <a:xfrm flipV="1">
                <a:off x="321" y="3105"/>
                <a:ext cx="294" cy="2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9" name="Line 407"/>
              <p:cNvSpPr>
                <a:spLocks noChangeShapeType="1"/>
              </p:cNvSpPr>
              <p:nvPr/>
            </p:nvSpPr>
            <p:spPr bwMode="auto">
              <a:xfrm flipV="1">
                <a:off x="621" y="2805"/>
                <a:ext cx="0" cy="2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1" name="Rectangle 409"/>
              <p:cNvSpPr>
                <a:spLocks noChangeArrowheads="1"/>
              </p:cNvSpPr>
              <p:nvPr/>
            </p:nvSpPr>
            <p:spPr bwMode="auto">
              <a:xfrm>
                <a:off x="577" y="3311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 dirty="0">
                    <a:solidFill>
                      <a:srgbClr val="000000"/>
                    </a:solidFill>
                  </a:rPr>
                  <a:t>Orbital 3d</a:t>
                </a:r>
                <a:r>
                  <a:rPr lang="es-MX" sz="800" baseline="-25000" dirty="0">
                    <a:solidFill>
                      <a:srgbClr val="000000"/>
                    </a:solidFill>
                  </a:rPr>
                  <a:t>XY</a:t>
                </a:r>
                <a:endParaRPr lang="es-ES" sz="800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202" name="Group 410"/>
            <p:cNvGrpSpPr>
              <a:grpSpLocks/>
            </p:cNvGrpSpPr>
            <p:nvPr/>
          </p:nvGrpSpPr>
          <p:grpSpPr bwMode="auto">
            <a:xfrm>
              <a:off x="1197" y="2504"/>
              <a:ext cx="1099" cy="1084"/>
              <a:chOff x="1207" y="2504"/>
              <a:chExt cx="1099" cy="1084"/>
            </a:xfrm>
          </p:grpSpPr>
          <p:sp>
            <p:nvSpPr>
              <p:cNvPr id="34203" name="Line 411"/>
              <p:cNvSpPr>
                <a:spLocks noChangeShapeType="1"/>
              </p:cNvSpPr>
              <p:nvPr/>
            </p:nvSpPr>
            <p:spPr bwMode="auto">
              <a:xfrm rot="5400000" flipH="1">
                <a:off x="1300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4" name="Line 412"/>
              <p:cNvSpPr>
                <a:spLocks noChangeShapeType="1"/>
              </p:cNvSpPr>
              <p:nvPr/>
            </p:nvSpPr>
            <p:spPr bwMode="auto">
              <a:xfrm flipH="1">
                <a:off x="1287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5" name="Line 413"/>
              <p:cNvSpPr>
                <a:spLocks noChangeShapeType="1"/>
              </p:cNvSpPr>
              <p:nvPr/>
            </p:nvSpPr>
            <p:spPr bwMode="auto">
              <a:xfrm flipV="1">
                <a:off x="1329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6" name="Text Box 414"/>
              <p:cNvSpPr txBox="1">
                <a:spLocks noChangeArrowheads="1"/>
              </p:cNvSpPr>
              <p:nvPr/>
            </p:nvSpPr>
            <p:spPr bwMode="auto">
              <a:xfrm>
                <a:off x="1207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07" name="Text Box 415"/>
              <p:cNvSpPr txBox="1">
                <a:spLocks noChangeArrowheads="1"/>
              </p:cNvSpPr>
              <p:nvPr/>
            </p:nvSpPr>
            <p:spPr bwMode="auto">
              <a:xfrm>
                <a:off x="2119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08" name="Text Box 416"/>
              <p:cNvSpPr txBox="1">
                <a:spLocks noChangeArrowheads="1"/>
              </p:cNvSpPr>
              <p:nvPr/>
            </p:nvSpPr>
            <p:spPr bwMode="auto">
              <a:xfrm>
                <a:off x="1607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09" name="Freeform 417"/>
              <p:cNvSpPr>
                <a:spLocks/>
              </p:cNvSpPr>
              <p:nvPr/>
            </p:nvSpPr>
            <p:spPr bwMode="auto">
              <a:xfrm rot="1197253">
                <a:off x="1678" y="2775"/>
                <a:ext cx="161" cy="327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0" name="Freeform 418"/>
              <p:cNvSpPr>
                <a:spLocks/>
              </p:cNvSpPr>
              <p:nvPr/>
            </p:nvSpPr>
            <p:spPr bwMode="auto">
              <a:xfrm rot="11728045">
                <a:off x="1573" y="3093"/>
                <a:ext cx="161" cy="327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1" name="Freeform 419"/>
              <p:cNvSpPr>
                <a:spLocks/>
              </p:cNvSpPr>
              <p:nvPr/>
            </p:nvSpPr>
            <p:spPr bwMode="auto">
              <a:xfrm rot="6806028">
                <a:off x="1711" y="3032"/>
                <a:ext cx="179" cy="219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2" name="Freeform 420"/>
              <p:cNvSpPr>
                <a:spLocks/>
              </p:cNvSpPr>
              <p:nvPr/>
            </p:nvSpPr>
            <p:spPr bwMode="auto">
              <a:xfrm rot="6806028" flipH="1" flipV="1">
                <a:off x="1504" y="2938"/>
                <a:ext cx="179" cy="231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3" name="Line 421"/>
              <p:cNvSpPr>
                <a:spLocks noChangeShapeType="1"/>
              </p:cNvSpPr>
              <p:nvPr/>
            </p:nvSpPr>
            <p:spPr bwMode="auto">
              <a:xfrm flipV="1">
                <a:off x="1557" y="3099"/>
                <a:ext cx="14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4" name="Line 422"/>
              <p:cNvSpPr>
                <a:spLocks noChangeShapeType="1"/>
              </p:cNvSpPr>
              <p:nvPr/>
            </p:nvSpPr>
            <p:spPr bwMode="auto">
              <a:xfrm flipV="1">
                <a:off x="1698" y="2829"/>
                <a:ext cx="0" cy="2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6" name="Rectangle 424"/>
              <p:cNvSpPr>
                <a:spLocks noChangeArrowheads="1"/>
              </p:cNvSpPr>
              <p:nvPr/>
            </p:nvSpPr>
            <p:spPr bwMode="auto">
              <a:xfrm>
                <a:off x="1655" y="3326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3d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XZ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217" name="Group 425"/>
            <p:cNvGrpSpPr>
              <a:grpSpLocks/>
            </p:cNvGrpSpPr>
            <p:nvPr/>
          </p:nvGrpSpPr>
          <p:grpSpPr bwMode="auto">
            <a:xfrm>
              <a:off x="2263" y="2504"/>
              <a:ext cx="1099" cy="1084"/>
              <a:chOff x="2283" y="2504"/>
              <a:chExt cx="1099" cy="1084"/>
            </a:xfrm>
          </p:grpSpPr>
          <p:sp>
            <p:nvSpPr>
              <p:cNvPr id="34218" name="Line 426"/>
              <p:cNvSpPr>
                <a:spLocks noChangeShapeType="1"/>
              </p:cNvSpPr>
              <p:nvPr/>
            </p:nvSpPr>
            <p:spPr bwMode="auto">
              <a:xfrm rot="5400000" flipH="1">
                <a:off x="2376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9" name="Line 427"/>
              <p:cNvSpPr>
                <a:spLocks noChangeShapeType="1"/>
              </p:cNvSpPr>
              <p:nvPr/>
            </p:nvSpPr>
            <p:spPr bwMode="auto">
              <a:xfrm flipH="1">
                <a:off x="2363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0" name="Line 428"/>
              <p:cNvSpPr>
                <a:spLocks noChangeShapeType="1"/>
              </p:cNvSpPr>
              <p:nvPr/>
            </p:nvSpPr>
            <p:spPr bwMode="auto">
              <a:xfrm flipV="1">
                <a:off x="2405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1" name="Text Box 429"/>
              <p:cNvSpPr txBox="1">
                <a:spLocks noChangeArrowheads="1"/>
              </p:cNvSpPr>
              <p:nvPr/>
            </p:nvSpPr>
            <p:spPr bwMode="auto">
              <a:xfrm>
                <a:off x="2283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22" name="Text Box 430"/>
              <p:cNvSpPr txBox="1">
                <a:spLocks noChangeArrowheads="1"/>
              </p:cNvSpPr>
              <p:nvPr/>
            </p:nvSpPr>
            <p:spPr bwMode="auto">
              <a:xfrm>
                <a:off x="3195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23" name="Text Box 431"/>
              <p:cNvSpPr txBox="1">
                <a:spLocks noChangeArrowheads="1"/>
              </p:cNvSpPr>
              <p:nvPr/>
            </p:nvSpPr>
            <p:spPr bwMode="auto">
              <a:xfrm>
                <a:off x="2683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24" name="Freeform 432"/>
              <p:cNvSpPr>
                <a:spLocks/>
              </p:cNvSpPr>
              <p:nvPr/>
            </p:nvSpPr>
            <p:spPr bwMode="auto">
              <a:xfrm rot="-13617710">
                <a:off x="2807" y="3050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5" name="Freeform 433"/>
              <p:cNvSpPr>
                <a:spLocks/>
              </p:cNvSpPr>
              <p:nvPr/>
            </p:nvSpPr>
            <p:spPr bwMode="auto">
              <a:xfrm rot="-19017711">
                <a:off x="2803" y="2826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6" name="Freeform 434"/>
              <p:cNvSpPr>
                <a:spLocks/>
              </p:cNvSpPr>
              <p:nvPr/>
            </p:nvSpPr>
            <p:spPr bwMode="auto">
              <a:xfrm rot="13382290" flipH="1">
                <a:off x="2584" y="3060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7" name="Freeform 435"/>
              <p:cNvSpPr>
                <a:spLocks/>
              </p:cNvSpPr>
              <p:nvPr/>
            </p:nvSpPr>
            <p:spPr bwMode="auto">
              <a:xfrm rot="18782289" flipH="1">
                <a:off x="2576" y="2835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8" name="Line 436"/>
              <p:cNvSpPr>
                <a:spLocks noChangeShapeType="1"/>
              </p:cNvSpPr>
              <p:nvPr/>
            </p:nvSpPr>
            <p:spPr bwMode="auto">
              <a:xfrm flipV="1">
                <a:off x="2487" y="3099"/>
                <a:ext cx="288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9" name="Rectangle 437"/>
              <p:cNvSpPr>
                <a:spLocks noChangeArrowheads="1"/>
              </p:cNvSpPr>
              <p:nvPr/>
            </p:nvSpPr>
            <p:spPr bwMode="auto">
              <a:xfrm>
                <a:off x="2731" y="3329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3d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YZ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230" name="Group 438"/>
            <p:cNvGrpSpPr>
              <a:grpSpLocks/>
            </p:cNvGrpSpPr>
            <p:nvPr/>
          </p:nvGrpSpPr>
          <p:grpSpPr bwMode="auto">
            <a:xfrm>
              <a:off x="3331" y="2504"/>
              <a:ext cx="1136" cy="1084"/>
              <a:chOff x="3359" y="2504"/>
              <a:chExt cx="1136" cy="1084"/>
            </a:xfrm>
          </p:grpSpPr>
          <p:sp>
            <p:nvSpPr>
              <p:cNvPr id="34231" name="Line 439"/>
              <p:cNvSpPr>
                <a:spLocks noChangeShapeType="1"/>
              </p:cNvSpPr>
              <p:nvPr/>
            </p:nvSpPr>
            <p:spPr bwMode="auto">
              <a:xfrm rot="5400000" flipH="1">
                <a:off x="3452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2" name="Line 440"/>
              <p:cNvSpPr>
                <a:spLocks noChangeShapeType="1"/>
              </p:cNvSpPr>
              <p:nvPr/>
            </p:nvSpPr>
            <p:spPr bwMode="auto">
              <a:xfrm flipH="1">
                <a:off x="3439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3" name="Line 441"/>
              <p:cNvSpPr>
                <a:spLocks noChangeShapeType="1"/>
              </p:cNvSpPr>
              <p:nvPr/>
            </p:nvSpPr>
            <p:spPr bwMode="auto">
              <a:xfrm flipV="1">
                <a:off x="3481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4" name="Text Box 442"/>
              <p:cNvSpPr txBox="1">
                <a:spLocks noChangeArrowheads="1"/>
              </p:cNvSpPr>
              <p:nvPr/>
            </p:nvSpPr>
            <p:spPr bwMode="auto">
              <a:xfrm>
                <a:off x="3359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35" name="Text Box 443"/>
              <p:cNvSpPr txBox="1">
                <a:spLocks noChangeArrowheads="1"/>
              </p:cNvSpPr>
              <p:nvPr/>
            </p:nvSpPr>
            <p:spPr bwMode="auto">
              <a:xfrm>
                <a:off x="4272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36" name="Text Box 444"/>
              <p:cNvSpPr txBox="1">
                <a:spLocks noChangeArrowheads="1"/>
              </p:cNvSpPr>
              <p:nvPr/>
            </p:nvSpPr>
            <p:spPr bwMode="auto">
              <a:xfrm>
                <a:off x="3759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40" name="Freeform 448"/>
              <p:cNvSpPr>
                <a:spLocks/>
              </p:cNvSpPr>
              <p:nvPr/>
            </p:nvSpPr>
            <p:spPr bwMode="auto">
              <a:xfrm rot="16176151" flipH="1">
                <a:off x="3607" y="2945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2" name="Line 450"/>
              <p:cNvSpPr>
                <a:spLocks noChangeShapeType="1"/>
              </p:cNvSpPr>
              <p:nvPr/>
            </p:nvSpPr>
            <p:spPr bwMode="auto">
              <a:xfrm flipV="1">
                <a:off x="3849" y="2745"/>
                <a:ext cx="0" cy="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3" name="Rectangle 451"/>
              <p:cNvSpPr>
                <a:spLocks noChangeArrowheads="1"/>
              </p:cNvSpPr>
              <p:nvPr/>
            </p:nvSpPr>
            <p:spPr bwMode="auto">
              <a:xfrm>
                <a:off x="3844" y="3335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 dirty="0">
                    <a:solidFill>
                      <a:srgbClr val="000000"/>
                    </a:solidFill>
                  </a:rPr>
                  <a:t>Orbital 3d</a:t>
                </a:r>
                <a:endParaRPr lang="es-ES" sz="8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244" name="Rectangle 452"/>
              <p:cNvSpPr>
                <a:spLocks noChangeArrowheads="1"/>
              </p:cNvSpPr>
              <p:nvPr/>
            </p:nvSpPr>
            <p:spPr bwMode="auto">
              <a:xfrm>
                <a:off x="4177" y="3386"/>
                <a:ext cx="29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600" b="1" dirty="0">
                    <a:solidFill>
                      <a:srgbClr val="000000"/>
                    </a:solidFill>
                  </a:rPr>
                  <a:t>X</a:t>
                </a:r>
                <a:r>
                  <a:rPr lang="es-MX" sz="600" b="1" baseline="30000" dirty="0">
                    <a:solidFill>
                      <a:srgbClr val="000000"/>
                    </a:solidFill>
                  </a:rPr>
                  <a:t>2</a:t>
                </a:r>
                <a:r>
                  <a:rPr lang="es-MX" sz="600" b="1" dirty="0">
                    <a:solidFill>
                      <a:srgbClr val="000000"/>
                    </a:solidFill>
                  </a:rPr>
                  <a:t>-Y</a:t>
                </a:r>
                <a:r>
                  <a:rPr lang="es-MX" sz="600" b="1" baseline="30000" dirty="0">
                    <a:solidFill>
                      <a:srgbClr val="000000"/>
                    </a:solidFill>
                  </a:rPr>
                  <a:t>2</a:t>
                </a:r>
                <a:endParaRPr lang="es-ES" sz="6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239" name="Freeform 447"/>
              <p:cNvSpPr>
                <a:spLocks/>
              </p:cNvSpPr>
              <p:nvPr/>
            </p:nvSpPr>
            <p:spPr bwMode="auto">
              <a:xfrm rot="13577795" flipH="1">
                <a:off x="3665" y="3054"/>
                <a:ext cx="164" cy="309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8" name="Freeform 446"/>
              <p:cNvSpPr>
                <a:spLocks/>
              </p:cNvSpPr>
              <p:nvPr/>
            </p:nvSpPr>
            <p:spPr bwMode="auto">
              <a:xfrm rot="2684911">
                <a:off x="3884" y="2841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7" name="Freeform 445"/>
              <p:cNvSpPr>
                <a:spLocks/>
              </p:cNvSpPr>
              <p:nvPr/>
            </p:nvSpPr>
            <p:spPr bwMode="auto">
              <a:xfrm rot="-16223849">
                <a:off x="3922" y="2942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grpSp>
          <p:nvGrpSpPr>
            <p:cNvPr id="34245" name="Group 453"/>
            <p:cNvGrpSpPr>
              <a:grpSpLocks/>
            </p:cNvGrpSpPr>
            <p:nvPr/>
          </p:nvGrpSpPr>
          <p:grpSpPr bwMode="auto">
            <a:xfrm>
              <a:off x="4435" y="2504"/>
              <a:ext cx="1101" cy="1084"/>
              <a:chOff x="4435" y="2504"/>
              <a:chExt cx="1101" cy="1084"/>
            </a:xfrm>
          </p:grpSpPr>
          <p:sp>
            <p:nvSpPr>
              <p:cNvPr id="34246" name="Line 454"/>
              <p:cNvSpPr>
                <a:spLocks noChangeShapeType="1"/>
              </p:cNvSpPr>
              <p:nvPr/>
            </p:nvSpPr>
            <p:spPr bwMode="auto">
              <a:xfrm rot="5400000" flipH="1">
                <a:off x="4528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7" name="Line 455"/>
              <p:cNvSpPr>
                <a:spLocks noChangeShapeType="1"/>
              </p:cNvSpPr>
              <p:nvPr/>
            </p:nvSpPr>
            <p:spPr bwMode="auto">
              <a:xfrm flipH="1">
                <a:off x="4515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8" name="Line 456"/>
              <p:cNvSpPr>
                <a:spLocks noChangeShapeType="1"/>
              </p:cNvSpPr>
              <p:nvPr/>
            </p:nvSpPr>
            <p:spPr bwMode="auto">
              <a:xfrm flipV="1">
                <a:off x="4557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9" name="Text Box 457"/>
              <p:cNvSpPr txBox="1">
                <a:spLocks noChangeArrowheads="1"/>
              </p:cNvSpPr>
              <p:nvPr/>
            </p:nvSpPr>
            <p:spPr bwMode="auto">
              <a:xfrm>
                <a:off x="4435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50" name="Text Box 458"/>
              <p:cNvSpPr txBox="1">
                <a:spLocks noChangeArrowheads="1"/>
              </p:cNvSpPr>
              <p:nvPr/>
            </p:nvSpPr>
            <p:spPr bwMode="auto">
              <a:xfrm>
                <a:off x="5347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51" name="Text Box 459"/>
              <p:cNvSpPr txBox="1">
                <a:spLocks noChangeArrowheads="1"/>
              </p:cNvSpPr>
              <p:nvPr/>
            </p:nvSpPr>
            <p:spPr bwMode="auto">
              <a:xfrm>
                <a:off x="4835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52" name="Freeform 460"/>
              <p:cNvSpPr>
                <a:spLocks/>
              </p:cNvSpPr>
              <p:nvPr/>
            </p:nvSpPr>
            <p:spPr bwMode="auto">
              <a:xfrm rot="-10800000">
                <a:off x="4831" y="3096"/>
                <a:ext cx="184" cy="29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3" name="AutoShape 461"/>
              <p:cNvSpPr>
                <a:spLocks noChangeArrowheads="1"/>
              </p:cNvSpPr>
              <p:nvPr/>
            </p:nvSpPr>
            <p:spPr bwMode="auto">
              <a:xfrm>
                <a:off x="4754" y="3034"/>
                <a:ext cx="345" cy="122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4" name="Freeform 462"/>
              <p:cNvSpPr>
                <a:spLocks/>
              </p:cNvSpPr>
              <p:nvPr/>
            </p:nvSpPr>
            <p:spPr bwMode="auto">
              <a:xfrm>
                <a:off x="4833" y="2807"/>
                <a:ext cx="184" cy="29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5" name="Line 463"/>
              <p:cNvSpPr>
                <a:spLocks noChangeShapeType="1"/>
              </p:cNvSpPr>
              <p:nvPr/>
            </p:nvSpPr>
            <p:spPr bwMode="auto">
              <a:xfrm>
                <a:off x="5086" y="3100"/>
                <a:ext cx="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6" name="Line 464"/>
              <p:cNvSpPr>
                <a:spLocks noChangeShapeType="1"/>
              </p:cNvSpPr>
              <p:nvPr/>
            </p:nvSpPr>
            <p:spPr bwMode="auto">
              <a:xfrm>
                <a:off x="4828" y="3101"/>
                <a:ext cx="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7" name="Line 465"/>
              <p:cNvSpPr>
                <a:spLocks noChangeShapeType="1"/>
              </p:cNvSpPr>
              <p:nvPr/>
            </p:nvSpPr>
            <p:spPr bwMode="auto">
              <a:xfrm flipV="1">
                <a:off x="4926" y="2787"/>
                <a:ext cx="0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8" name="Line 466"/>
              <p:cNvSpPr>
                <a:spLocks noChangeShapeType="1"/>
              </p:cNvSpPr>
              <p:nvPr/>
            </p:nvSpPr>
            <p:spPr bwMode="auto">
              <a:xfrm flipV="1">
                <a:off x="4904" y="3105"/>
                <a:ext cx="16" cy="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9" name="Line 467"/>
              <p:cNvSpPr>
                <a:spLocks noChangeShapeType="1"/>
              </p:cNvSpPr>
              <p:nvPr/>
            </p:nvSpPr>
            <p:spPr bwMode="auto">
              <a:xfrm flipV="1">
                <a:off x="4946" y="3062"/>
                <a:ext cx="16" cy="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60" name="Rectangle 468"/>
              <p:cNvSpPr>
                <a:spLocks noChangeArrowheads="1"/>
              </p:cNvSpPr>
              <p:nvPr/>
            </p:nvSpPr>
            <p:spPr bwMode="auto">
              <a:xfrm>
                <a:off x="4885" y="3368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3d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261" name="Rectangle 469"/>
              <p:cNvSpPr>
                <a:spLocks noChangeArrowheads="1"/>
              </p:cNvSpPr>
              <p:nvPr/>
            </p:nvSpPr>
            <p:spPr bwMode="auto">
              <a:xfrm>
                <a:off x="5230" y="3423"/>
                <a:ext cx="240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600" b="1" dirty="0">
                    <a:solidFill>
                      <a:srgbClr val="000000"/>
                    </a:solidFill>
                  </a:rPr>
                  <a:t>Z</a:t>
                </a:r>
                <a:r>
                  <a:rPr lang="es-MX" sz="600" b="1" baseline="30000" dirty="0">
                    <a:solidFill>
                      <a:srgbClr val="000000"/>
                    </a:solidFill>
                  </a:rPr>
                  <a:t>2</a:t>
                </a:r>
                <a:endParaRPr lang="es-ES" sz="600" b="1" baseline="-25000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4083" grpId="0" autoUpdateAnimBg="0"/>
      <p:bldP spid="34139" grpId="0" autoUpdateAnimBg="0"/>
    </p:bldLst>
  </p:timing>
</p:sld>
</file>

<file path=ppt/theme/theme1.xml><?xml version="1.0" encoding="utf-8"?>
<a:theme xmlns:a="http://schemas.openxmlformats.org/drawingml/2006/main" name="Puntos digitales">
  <a:themeElements>
    <a:clrScheme name="Puntos digital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untos digita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7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7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untos digital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4275</TotalTime>
  <Words>1350</Words>
  <Application>Microsoft Office PowerPoint</Application>
  <PresentationFormat>Presentación en pantalla (4:3)</PresentationFormat>
  <Paragraphs>337</Paragraphs>
  <Slides>17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Puntos digitales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Velásquez Márquez</dc:creator>
  <cp:lastModifiedBy>Alfredo Velásquez M.</cp:lastModifiedBy>
  <cp:revision>134</cp:revision>
  <cp:lastPrinted>1601-01-01T00:00:00Z</cp:lastPrinted>
  <dcterms:created xsi:type="dcterms:W3CDTF">1601-01-01T00:00:00Z</dcterms:created>
  <dcterms:modified xsi:type="dcterms:W3CDTF">2019-08-26T23:03:21Z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