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53" r:id="rId3"/>
    <p:sldId id="363" r:id="rId4"/>
    <p:sldId id="364" r:id="rId5"/>
    <p:sldId id="334" r:id="rId6"/>
    <p:sldId id="378" r:id="rId7"/>
    <p:sldId id="365" r:id="rId8"/>
    <p:sldId id="366" r:id="rId9"/>
    <p:sldId id="367" r:id="rId10"/>
    <p:sldId id="355" r:id="rId11"/>
    <p:sldId id="370" r:id="rId12"/>
    <p:sldId id="368" r:id="rId13"/>
    <p:sldId id="369" r:id="rId14"/>
    <p:sldId id="371" r:id="rId15"/>
    <p:sldId id="372" r:id="rId16"/>
    <p:sldId id="373" r:id="rId17"/>
    <p:sldId id="374" r:id="rId18"/>
    <p:sldId id="376" r:id="rId19"/>
    <p:sldId id="379" r:id="rId20"/>
    <p:sldId id="375" r:id="rId21"/>
    <p:sldId id="377" r:id="rId22"/>
    <p:sldId id="357" r:id="rId23"/>
  </p:sldIdLst>
  <p:sldSz cx="9144000" cy="6858000" type="screen4x3"/>
  <p:notesSz cx="6858000" cy="9144000"/>
  <p:defaultTextStyle>
    <a:defPPr>
      <a:defRPr lang="es-ES"/>
    </a:defPPr>
    <a:lvl1pPr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9pPr>
  </p:defaultTextStyle>
  <p:modifyVerifier cryptProviderType="rsaAES" cryptAlgorithmClass="hash" cryptAlgorithmType="typeAny" cryptAlgorithmSid="14" spinCount="100000" saltData="aIEgWGRp4/LS1PJn1fACNg==" hashData="PKuUbhhODM3UfVqMveLu+B/2nu9a2dDK9wLkPTMlx/1b5wkh+q2g1D0fZ+4DECGip6Ri+FInVcNhAvKs1vDQ7w=="/>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AE6"/>
    <a:srgbClr val="000066"/>
    <a:srgbClr val="66CCFF"/>
    <a:srgbClr val="99CCFF"/>
    <a:srgbClr val="CCECFF"/>
    <a:srgbClr val="0099FF"/>
    <a:srgbClr val="3366FF"/>
    <a:srgbClr val="FF8A3B"/>
    <a:srgbClr val="FF66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44" autoAdjust="0"/>
    <p:restoredTop sz="94434" autoAdjust="0"/>
  </p:normalViewPr>
  <p:slideViewPr>
    <p:cSldViewPr showGuides="1">
      <p:cViewPr varScale="1">
        <p:scale>
          <a:sx n="71" d="100"/>
          <a:sy n="71" d="100"/>
        </p:scale>
        <p:origin x="154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effectLst/>
                <a:latin typeface="Times New Roman" pitchFamily="18" charset="0"/>
              </a:defRPr>
            </a:lvl1pPr>
          </a:lstStyle>
          <a:p>
            <a:endParaRPr lang="es-ES"/>
          </a:p>
        </p:txBody>
      </p:sp>
      <p:sp>
        <p:nvSpPr>
          <p:cNvPr id="138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effectLst/>
                <a:latin typeface="Times New Roman" pitchFamily="18" charset="0"/>
              </a:defRPr>
            </a:lvl1pPr>
          </a:lstStyle>
          <a:p>
            <a:endParaRPr lang="es-ES"/>
          </a:p>
        </p:txBody>
      </p:sp>
      <p:sp>
        <p:nvSpPr>
          <p:cNvPr id="138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8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38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effectLst/>
                <a:latin typeface="Times New Roman" pitchFamily="18" charset="0"/>
              </a:defRPr>
            </a:lvl1pPr>
          </a:lstStyle>
          <a:p>
            <a:endParaRPr lang="es-ES"/>
          </a:p>
        </p:txBody>
      </p:sp>
      <p:sp>
        <p:nvSpPr>
          <p:cNvPr id="138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effectLst/>
                <a:latin typeface="Times New Roman" pitchFamily="18" charset="0"/>
              </a:defRPr>
            </a:lvl1pPr>
          </a:lstStyle>
          <a:p>
            <a:fld id="{12D08A11-262E-45BD-9BB8-2D36169DE8D3}" type="slidenum">
              <a:rPr lang="es-ES"/>
              <a:pPr/>
              <a:t>‹Nº›</a:t>
            </a:fld>
            <a:endParaRPr lang="es-ES"/>
          </a:p>
        </p:txBody>
      </p:sp>
    </p:spTree>
    <p:extLst>
      <p:ext uri="{BB962C8B-B14F-4D97-AF65-F5344CB8AC3E}">
        <p14:creationId xmlns:p14="http://schemas.microsoft.com/office/powerpoint/2010/main" val="21332039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E6"/>
        </a:solidFill>
        <a:effectLst/>
      </p:bgPr>
    </p:bg>
    <p:spTree>
      <p:nvGrpSpPr>
        <p:cNvPr id="1" name=""/>
        <p:cNvGrpSpPr/>
        <p:nvPr/>
      </p:nvGrpSpPr>
      <p:grpSpPr>
        <a:xfrm>
          <a:off x="0" y="0"/>
          <a:ext cx="0" cy="0"/>
          <a:chOff x="0" y="0"/>
          <a:chExt cx="0" cy="0"/>
        </a:xfrm>
      </p:grpSpPr>
      <p:sp>
        <p:nvSpPr>
          <p:cNvPr id="1037" name="Rectangle 13"/>
          <p:cNvSpPr>
            <a:spLocks noChangeArrowheads="1"/>
          </p:cNvSpPr>
          <p:nvPr userDrawn="1"/>
        </p:nvSpPr>
        <p:spPr bwMode="auto">
          <a:xfrm>
            <a:off x="0" y="1066800"/>
            <a:ext cx="9144000" cy="252000"/>
          </a:xfrm>
          <a:prstGeom prst="rect">
            <a:avLst/>
          </a:prstGeom>
          <a:gradFill rotWithShape="0">
            <a:gsLst>
              <a:gs pos="0">
                <a:srgbClr val="FAFAE6"/>
              </a:gs>
              <a:gs pos="50000">
                <a:srgbClr val="003399"/>
              </a:gs>
              <a:gs pos="100000">
                <a:srgbClr val="FAFAE6"/>
              </a:gs>
            </a:gsLst>
            <a:lin ang="5400000" scaled="1"/>
          </a:gradFill>
          <a:ln w="9525">
            <a:noFill/>
            <a:miter lim="800000"/>
            <a:headEnd/>
            <a:tailEnd/>
          </a:ln>
          <a:effectLst/>
        </p:spPr>
        <p:txBody>
          <a:bodyPr anchor="ctr">
            <a:spAutoFit/>
          </a:bodyPr>
          <a:lstStyle/>
          <a:p>
            <a:endParaRPr lang="es-MX"/>
          </a:p>
        </p:txBody>
      </p:sp>
      <p:pic>
        <p:nvPicPr>
          <p:cNvPr id="1038" name="Picture 14" descr="escudo[1]"/>
          <p:cNvPicPr>
            <a:picLocks noChangeAspect="1" noChangeArrowheads="1"/>
          </p:cNvPicPr>
          <p:nvPr userDrawn="1"/>
        </p:nvPicPr>
        <p:blipFill>
          <a:blip r:embed="rId3"/>
          <a:srcRect/>
          <a:stretch>
            <a:fillRect/>
          </a:stretch>
        </p:blipFill>
        <p:spPr bwMode="auto">
          <a:xfrm>
            <a:off x="304800" y="50800"/>
            <a:ext cx="1054100" cy="1119188"/>
          </a:xfrm>
          <a:prstGeom prst="rect">
            <a:avLst/>
          </a:prstGeom>
          <a:noFill/>
        </p:spPr>
      </p:pic>
      <p:pic>
        <p:nvPicPr>
          <p:cNvPr id="1041" name="Picture 17" descr="ING2"/>
          <p:cNvPicPr>
            <a:picLocks noChangeAspect="1" noChangeArrowheads="1"/>
          </p:cNvPicPr>
          <p:nvPr userDrawn="1"/>
        </p:nvPicPr>
        <p:blipFill>
          <a:blip r:embed="rId4"/>
          <a:srcRect/>
          <a:stretch>
            <a:fillRect/>
          </a:stretch>
        </p:blipFill>
        <p:spPr bwMode="auto">
          <a:xfrm>
            <a:off x="7772400" y="36513"/>
            <a:ext cx="1076325" cy="1169987"/>
          </a:xfrm>
          <a:prstGeom prst="rect">
            <a:avLst/>
          </a:prstGeom>
          <a:noFill/>
        </p:spPr>
      </p:pic>
      <p:sp>
        <p:nvSpPr>
          <p:cNvPr id="1042" name="Rectangle 18"/>
          <p:cNvSpPr>
            <a:spLocks noChangeArrowheads="1"/>
          </p:cNvSpPr>
          <p:nvPr userDrawn="1"/>
        </p:nvSpPr>
        <p:spPr bwMode="auto">
          <a:xfrm>
            <a:off x="0" y="6633384"/>
            <a:ext cx="9144000" cy="252000"/>
          </a:xfrm>
          <a:prstGeom prst="rect">
            <a:avLst/>
          </a:prstGeom>
          <a:gradFill rotWithShape="0">
            <a:gsLst>
              <a:gs pos="0">
                <a:srgbClr val="FAFAE6"/>
              </a:gs>
              <a:gs pos="100000">
                <a:srgbClr val="003399"/>
              </a:gs>
            </a:gsLst>
            <a:lin ang="5400000" scaled="1"/>
          </a:gradFill>
          <a:ln w="9525">
            <a:noFill/>
            <a:miter lim="800000"/>
            <a:headEnd/>
            <a:tailEnd/>
          </a:ln>
          <a:effectLst/>
        </p:spPr>
        <p:txBody>
          <a:bodyPr anchor="ctr">
            <a:spAutoFit/>
          </a:bodyPr>
          <a:lstStyle/>
          <a:p>
            <a:endParaRPr lang="es-MX"/>
          </a:p>
        </p:txBody>
      </p:sp>
      <p:sp>
        <p:nvSpPr>
          <p:cNvPr id="1043" name="Text Box 19"/>
          <p:cNvSpPr txBox="1">
            <a:spLocks noChangeArrowheads="1"/>
          </p:cNvSpPr>
          <p:nvPr userDrawn="1"/>
        </p:nvSpPr>
        <p:spPr bwMode="auto">
          <a:xfrm>
            <a:off x="8509000" y="6597352"/>
            <a:ext cx="635000" cy="336550"/>
          </a:xfrm>
          <a:prstGeom prst="rect">
            <a:avLst/>
          </a:prstGeom>
          <a:noFill/>
          <a:ln w="9525">
            <a:noFill/>
            <a:miter lim="800000"/>
            <a:headEnd/>
            <a:tailEnd/>
          </a:ln>
          <a:effectLst/>
        </p:spPr>
        <p:txBody>
          <a:bodyPr wrap="none">
            <a:spAutoFit/>
            <a:flatTx/>
          </a:bodyPr>
          <a:lstStyle/>
          <a:p>
            <a:r>
              <a:rPr lang="es-ES" sz="1600" i="1" dirty="0">
                <a:solidFill>
                  <a:srgbClr val="9999FF"/>
                </a:solidFill>
                <a:effectLst>
                  <a:outerShdw blurRad="38100" dist="38100" dir="2700000" algn="tl">
                    <a:srgbClr val="000000"/>
                  </a:outerShdw>
                </a:effectLst>
                <a:latin typeface="Times New Roman" pitchFamily="18" charset="0"/>
              </a:rPr>
              <a:t>AVM</a:t>
            </a:r>
          </a:p>
        </p:txBody>
      </p:sp>
      <p:sp>
        <p:nvSpPr>
          <p:cNvPr id="1046" name="Text Box 22"/>
          <p:cNvSpPr txBox="1">
            <a:spLocks noChangeArrowheads="1"/>
          </p:cNvSpPr>
          <p:nvPr userDrawn="1"/>
        </p:nvSpPr>
        <p:spPr bwMode="auto">
          <a:xfrm>
            <a:off x="2781300" y="76200"/>
            <a:ext cx="3581400" cy="390525"/>
          </a:xfrm>
          <a:prstGeom prst="rect">
            <a:avLst/>
          </a:prstGeom>
          <a:noFill/>
          <a:ln w="9525">
            <a:noFill/>
            <a:miter lim="800000"/>
            <a:headEnd/>
            <a:tailEnd/>
          </a:ln>
          <a:effectLst/>
        </p:spPr>
        <p:txBody>
          <a:bodyPr>
            <a:spAutoFit/>
          </a:bodyPr>
          <a:lstStyle/>
          <a:p>
            <a:pPr eaLnBrk="1" hangingPunct="1">
              <a:lnSpc>
                <a:spcPct val="70000"/>
              </a:lnSpc>
            </a:pPr>
            <a:r>
              <a:rPr lang="es-ES" sz="2800" i="1">
                <a:solidFill>
                  <a:srgbClr val="000099"/>
                </a:solidFill>
                <a:effectLst/>
                <a:latin typeface="Times New Roman" pitchFamily="18" charset="0"/>
              </a:rPr>
              <a:t>U   N   A   M</a:t>
            </a:r>
          </a:p>
        </p:txBody>
      </p:sp>
      <p:sp>
        <p:nvSpPr>
          <p:cNvPr id="1047" name="Text Box 23"/>
          <p:cNvSpPr txBox="1">
            <a:spLocks noChangeArrowheads="1"/>
          </p:cNvSpPr>
          <p:nvPr userDrawn="1"/>
        </p:nvSpPr>
        <p:spPr bwMode="auto">
          <a:xfrm>
            <a:off x="2933700" y="381000"/>
            <a:ext cx="3276600" cy="241300"/>
          </a:xfrm>
          <a:prstGeom prst="rect">
            <a:avLst/>
          </a:prstGeom>
          <a:noFill/>
          <a:ln w="9525">
            <a:noFill/>
            <a:miter lim="800000"/>
            <a:headEnd/>
            <a:tailEnd/>
          </a:ln>
          <a:effectLst/>
        </p:spPr>
        <p:txBody>
          <a:bodyPr>
            <a:spAutoFit/>
          </a:bodyPr>
          <a:lstStyle/>
          <a:p>
            <a:pPr eaLnBrk="1" hangingPunct="1">
              <a:lnSpc>
                <a:spcPct val="70000"/>
              </a:lnSpc>
            </a:pPr>
            <a:r>
              <a:rPr lang="es-ES" sz="1400">
                <a:solidFill>
                  <a:srgbClr val="000099"/>
                </a:solidFill>
                <a:effectLst/>
                <a:latin typeface="Times New Roman" pitchFamily="18" charset="0"/>
              </a:rPr>
              <a:t>Facultad de Ingeniería</a:t>
            </a:r>
          </a:p>
        </p:txBody>
      </p:sp>
    </p:spTree>
  </p:cSld>
  <p:clrMap bg1="lt1" tx1="dk1" bg2="lt2" tx2="dk2" accent1="accent1" accent2="accent2" accent3="accent3" accent4="accent4" accent5="accent5" accent6="accent6" hlink="hlink" folHlink="folHlink"/>
  <p:sldLayoutIdLst>
    <p:sldLayoutId id="2147483649" r:id="rId1"/>
  </p:sldLayoutIdLst>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683568" y="2216015"/>
            <a:ext cx="7776864" cy="3884140"/>
          </a:xfrm>
          <a:prstGeom prst="rect">
            <a:avLst/>
          </a:prstGeom>
          <a:noFill/>
          <a:ln w="9525">
            <a:noFill/>
            <a:miter lim="800000"/>
            <a:headEnd/>
            <a:tailEnd/>
          </a:ln>
          <a:effectLst>
            <a:outerShdw dist="35921" dir="2700000" algn="ctr" rotWithShape="0">
              <a:schemeClr val="bg2"/>
            </a:outerShdw>
          </a:effectLst>
        </p:spPr>
        <p:txBody>
          <a:bodyPr wrap="square">
            <a:spAutoFit/>
          </a:bodyPr>
          <a:lstStyle/>
          <a:p>
            <a:pPr eaLnBrk="1" hangingPunct="1">
              <a:lnSpc>
                <a:spcPct val="140000"/>
              </a:lnSpc>
            </a:pPr>
            <a:r>
              <a:rPr lang="es-MX" sz="4400" dirty="0">
                <a:solidFill>
                  <a:srgbClr val="000066"/>
                </a:solidFill>
                <a:effectLst/>
                <a:latin typeface="Arial" panose="020B0604020202020204" pitchFamily="34" charset="0"/>
                <a:cs typeface="Arial" panose="020B0604020202020204" pitchFamily="34" charset="0"/>
              </a:rPr>
              <a:t>FRAGUADO, CARACTERIZACIÓN FÍSICA Y QUÍMICA DEL CEMENTO. PARTE I</a:t>
            </a:r>
            <a:endParaRPr lang="es-ES" sz="4400" dirty="0">
              <a:solidFill>
                <a:srgbClr val="000066"/>
              </a:solidFill>
              <a:effectLst/>
              <a:latin typeface="Arial" panose="020B0604020202020204" pitchFamily="34" charset="0"/>
              <a:cs typeface="Arial" panose="020B0604020202020204" pitchFamily="34" charset="0"/>
            </a:endParaRPr>
          </a:p>
        </p:txBody>
      </p:sp>
      <p:sp>
        <p:nvSpPr>
          <p:cNvPr id="3" name="Text Box 72">
            <a:extLst>
              <a:ext uri="{FF2B5EF4-FFF2-40B4-BE49-F238E27FC236}">
                <a16:creationId xmlns="" xmlns:a16="http://schemas.microsoft.com/office/drawing/2014/main" id="{D212D9B3-77AD-45A6-815B-BF646D8218E9}"/>
              </a:ext>
            </a:extLst>
          </p:cNvPr>
          <p:cNvSpPr txBox="1">
            <a:spLocks noChangeArrowheads="1"/>
          </p:cNvSpPr>
          <p:nvPr/>
        </p:nvSpPr>
        <p:spPr bwMode="auto">
          <a:xfrm>
            <a:off x="1979712" y="620688"/>
            <a:ext cx="5184576" cy="1446550"/>
          </a:xfrm>
          <a:prstGeom prst="rect">
            <a:avLst/>
          </a:prstGeom>
          <a:noFill/>
          <a:ln w="9525">
            <a:noFill/>
            <a:miter lim="800000"/>
            <a:headEnd/>
            <a:tailEnd/>
          </a:ln>
          <a:effectLst/>
        </p:spPr>
        <p:txBody>
          <a:bodyPr wrap="square">
            <a:spAutoFit/>
          </a:bodyPr>
          <a:lstStyle/>
          <a:p>
            <a:pPr algn="ctr">
              <a:spcBef>
                <a:spcPts val="0"/>
              </a:spcBef>
            </a:pPr>
            <a:r>
              <a:rPr lang="es-ES" sz="1400" b="1" dirty="0">
                <a:solidFill>
                  <a:srgbClr val="000099"/>
                </a:solidFill>
                <a:effectLst/>
                <a:latin typeface="Arial" charset="0"/>
              </a:rPr>
              <a:t>DIVISIÓN DE CIENCIAS BÁSICAS</a:t>
            </a:r>
          </a:p>
          <a:p>
            <a:pPr algn="ctr">
              <a:spcBef>
                <a:spcPts val="0"/>
              </a:spcBef>
            </a:pPr>
            <a:r>
              <a:rPr lang="es-ES" sz="1400" b="1" dirty="0">
                <a:solidFill>
                  <a:srgbClr val="000099"/>
                </a:solidFill>
                <a:effectLst/>
                <a:latin typeface="Arial" charset="0"/>
              </a:rPr>
              <a:t>LABORATORIO DE QUÍMICA</a:t>
            </a:r>
          </a:p>
          <a:p>
            <a:pPr algn="ctr">
              <a:spcBef>
                <a:spcPct val="50000"/>
              </a:spcBef>
            </a:pPr>
            <a:endParaRPr lang="es-ES" sz="2000" b="1" dirty="0">
              <a:solidFill>
                <a:srgbClr val="000099"/>
              </a:solidFill>
              <a:effectLst/>
              <a:latin typeface="Arial" charset="0"/>
            </a:endParaRPr>
          </a:p>
          <a:p>
            <a:pPr algn="ctr">
              <a:spcBef>
                <a:spcPct val="50000"/>
              </a:spcBef>
            </a:pPr>
            <a:r>
              <a:rPr lang="es-ES" sz="2000" b="1" dirty="0">
                <a:solidFill>
                  <a:srgbClr val="000099"/>
                </a:solidFill>
                <a:effectLst/>
                <a:latin typeface="Arial" charset="0"/>
              </a:rPr>
              <a:t>Práctica:</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2">
            <a:extLst>
              <a:ext uri="{FF2B5EF4-FFF2-40B4-BE49-F238E27FC236}">
                <a16:creationId xmlns="" xmlns:a16="http://schemas.microsoft.com/office/drawing/2014/main" id="{766830D8-29D3-489C-BEAB-3EAF897E696B}"/>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Desarrollo</a:t>
            </a:r>
          </a:p>
        </p:txBody>
      </p:sp>
      <p:sp>
        <p:nvSpPr>
          <p:cNvPr id="13" name="Text Box 2">
            <a:extLst>
              <a:ext uri="{FF2B5EF4-FFF2-40B4-BE49-F238E27FC236}">
                <a16:creationId xmlns="" xmlns:a16="http://schemas.microsoft.com/office/drawing/2014/main" id="{754CE1FC-6895-4261-B382-39A28B0B6FD8}"/>
              </a:ext>
            </a:extLst>
          </p:cNvPr>
          <p:cNvSpPr txBox="1">
            <a:spLocks noChangeArrowheads="1"/>
          </p:cNvSpPr>
          <p:nvPr/>
        </p:nvSpPr>
        <p:spPr bwMode="auto">
          <a:xfrm>
            <a:off x="835025" y="1408708"/>
            <a:ext cx="7470775" cy="1247008"/>
          </a:xfrm>
          <a:prstGeom prst="rect">
            <a:avLst/>
          </a:prstGeom>
          <a:noFill/>
          <a:ln w="9525">
            <a:noFill/>
            <a:miter lim="800000"/>
            <a:headEnd/>
            <a:tailEnd/>
          </a:ln>
          <a:effectLst/>
        </p:spPr>
        <p:txBody>
          <a:bodyPr>
            <a:spAutoFit/>
          </a:bodyPr>
          <a:lstStyle/>
          <a:p>
            <a:pPr algn="just">
              <a:lnSpc>
                <a:spcPct val="120000"/>
              </a:lnSpc>
            </a:pPr>
            <a:r>
              <a:rPr lang="es-MX" sz="1600" b="0" dirty="0">
                <a:solidFill>
                  <a:srgbClr val="000066"/>
                </a:solidFill>
                <a:effectLst/>
              </a:rPr>
              <a:t>ACTIVIDAD 1.</a:t>
            </a:r>
          </a:p>
          <a:p>
            <a:pPr algn="just">
              <a:lnSpc>
                <a:spcPct val="120000"/>
              </a:lnSpc>
            </a:pPr>
            <a:r>
              <a:rPr lang="es-MX" sz="1600" b="0" dirty="0">
                <a:solidFill>
                  <a:srgbClr val="000066"/>
                </a:solidFill>
                <a:effectLst/>
              </a:rPr>
              <a:t>El profesor verificará que los alumnos posean los conocimientos teóricos necesarios para la realización de la práctica y explicará los cuidados que deben tenerse en el manejo de las sustancias químicas que se emplearán.</a:t>
            </a:r>
          </a:p>
        </p:txBody>
      </p:sp>
    </p:spTree>
    <p:extLst>
      <p:ext uri="{BB962C8B-B14F-4D97-AF65-F5344CB8AC3E}">
        <p14:creationId xmlns:p14="http://schemas.microsoft.com/office/powerpoint/2010/main" val="26920517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strips(downRight)">
                                      <p:cBhvr>
                                        <p:cTn id="7" dur="500"/>
                                        <p:tgtEl>
                                          <p:spTgt spid="13">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animEffect transition="in" filter="strips(downRight)">
                                      <p:cBhvr>
                                        <p:cTn id="11"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2">
            <a:extLst>
              <a:ext uri="{FF2B5EF4-FFF2-40B4-BE49-F238E27FC236}">
                <a16:creationId xmlns="" xmlns:a16="http://schemas.microsoft.com/office/drawing/2014/main" id="{766830D8-29D3-489C-BEAB-3EAF897E696B}"/>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Desarrollo</a:t>
            </a:r>
          </a:p>
        </p:txBody>
      </p:sp>
      <p:sp>
        <p:nvSpPr>
          <p:cNvPr id="13" name="Text Box 2">
            <a:extLst>
              <a:ext uri="{FF2B5EF4-FFF2-40B4-BE49-F238E27FC236}">
                <a16:creationId xmlns="" xmlns:a16="http://schemas.microsoft.com/office/drawing/2014/main" id="{754CE1FC-6895-4261-B382-39A28B0B6FD8}"/>
              </a:ext>
            </a:extLst>
          </p:cNvPr>
          <p:cNvSpPr txBox="1">
            <a:spLocks noChangeArrowheads="1"/>
          </p:cNvSpPr>
          <p:nvPr/>
        </p:nvSpPr>
        <p:spPr bwMode="auto">
          <a:xfrm>
            <a:off x="752401" y="1317504"/>
            <a:ext cx="7636024" cy="3477875"/>
          </a:xfrm>
          <a:prstGeom prst="rect">
            <a:avLst/>
          </a:prstGeom>
          <a:noFill/>
          <a:ln w="9525">
            <a:noFill/>
            <a:miter lim="800000"/>
            <a:headEnd/>
            <a:tailEnd/>
          </a:ln>
          <a:effectLst/>
        </p:spPr>
        <p:txBody>
          <a:bodyPr wrap="square">
            <a:spAutoFit/>
          </a:bodyPr>
          <a:lstStyle/>
          <a:p>
            <a:pPr algn="just">
              <a:spcAft>
                <a:spcPts val="1200"/>
              </a:spcAft>
            </a:pPr>
            <a:r>
              <a:rPr lang="es-MX" sz="1600" b="0" dirty="0">
                <a:solidFill>
                  <a:srgbClr val="000066"/>
                </a:solidFill>
                <a:effectLst/>
              </a:rPr>
              <a:t>ACTIVIDAD 2.</a:t>
            </a:r>
          </a:p>
          <a:p>
            <a:pPr algn="just">
              <a:spcAft>
                <a:spcPts val="1200"/>
              </a:spcAft>
            </a:pPr>
            <a:r>
              <a:rPr lang="es-MX" sz="1600" b="0" u="sng" dirty="0">
                <a:solidFill>
                  <a:srgbClr val="000066"/>
                </a:solidFill>
                <a:effectLst/>
              </a:rPr>
              <a:t>Fraguado con diferentes disoluciones acuosas y agua potable.</a:t>
            </a:r>
          </a:p>
          <a:p>
            <a:pPr algn="just">
              <a:spcAft>
                <a:spcPts val="1200"/>
              </a:spcAft>
            </a:pPr>
            <a:r>
              <a:rPr lang="es-MX" sz="1600" b="0" dirty="0">
                <a:solidFill>
                  <a:srgbClr val="000066"/>
                </a:solidFill>
                <a:effectLst/>
              </a:rPr>
              <a:t>El procedimiento se debe de realizar para cada muestra de cemento.</a:t>
            </a:r>
          </a:p>
          <a:p>
            <a:pPr marL="268288" indent="-268288" algn="just">
              <a:spcAft>
                <a:spcPts val="1200"/>
              </a:spcAft>
            </a:pPr>
            <a:r>
              <a:rPr lang="es-MX" sz="1600" b="0" dirty="0">
                <a:solidFill>
                  <a:srgbClr val="000066"/>
                </a:solidFill>
                <a:effectLst/>
              </a:rPr>
              <a:t>1. Etiquete los 12 moldes de poliestireno, seis de ellos del 1P al 6P y el resto del 1B al 6B, indicando P de cemento Portland y B de cemento Blanco.</a:t>
            </a:r>
          </a:p>
          <a:p>
            <a:pPr marL="268288" indent="-268288" algn="just">
              <a:spcAft>
                <a:spcPts val="1200"/>
              </a:spcAft>
            </a:pPr>
            <a:r>
              <a:rPr lang="es-MX" sz="1600" b="0" dirty="0">
                <a:solidFill>
                  <a:srgbClr val="000066"/>
                </a:solidFill>
                <a:effectLst/>
              </a:rPr>
              <a:t>2. En los moldes con letra P pese en cada uno 10 [g] de cemento Portland y en los moldes con letra B la misma cantidad de cemento blanco.</a:t>
            </a:r>
          </a:p>
          <a:p>
            <a:pPr marL="268288" indent="-268288" algn="just">
              <a:spcAft>
                <a:spcPts val="1200"/>
              </a:spcAft>
            </a:pPr>
            <a:r>
              <a:rPr lang="es-MX" sz="1600" b="0" dirty="0">
                <a:solidFill>
                  <a:srgbClr val="000066"/>
                </a:solidFill>
                <a:effectLst/>
              </a:rPr>
              <a:t>3. En ambos moldes con número 1 agregue a cada uno 3.5 [ml] de refresco (de ser necesario agregue unas gotas más a fin de obtener la mezcla adecuada).</a:t>
            </a:r>
          </a:p>
          <a:p>
            <a:pPr marL="268288" indent="-268288" algn="just">
              <a:spcAft>
                <a:spcPts val="1200"/>
              </a:spcAft>
            </a:pPr>
            <a:r>
              <a:rPr lang="es-MX" sz="1600" b="0" dirty="0">
                <a:solidFill>
                  <a:srgbClr val="000066"/>
                </a:solidFill>
                <a:effectLst/>
              </a:rPr>
              <a:t>4. Mezcle con el agitador hasta formar una pasta manejable y homogénea (Fig. 1).</a:t>
            </a:r>
          </a:p>
        </p:txBody>
      </p:sp>
      <p:pic>
        <p:nvPicPr>
          <p:cNvPr id="3" name="Imagen 2">
            <a:extLst>
              <a:ext uri="{FF2B5EF4-FFF2-40B4-BE49-F238E27FC236}">
                <a16:creationId xmlns="" xmlns:a16="http://schemas.microsoft.com/office/drawing/2014/main" id="{B25C3946-C9E7-424F-B796-D6078A62F0A2}"/>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779912" y="4808303"/>
            <a:ext cx="1295238" cy="1857143"/>
          </a:xfrm>
          <a:prstGeom prst="rect">
            <a:avLst/>
          </a:prstGeom>
        </p:spPr>
      </p:pic>
    </p:spTree>
    <p:extLst>
      <p:ext uri="{BB962C8B-B14F-4D97-AF65-F5344CB8AC3E}">
        <p14:creationId xmlns:p14="http://schemas.microsoft.com/office/powerpoint/2010/main" val="15238872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strips(downRight)">
                                      <p:cBhvr>
                                        <p:cTn id="7" dur="500"/>
                                        <p:tgtEl>
                                          <p:spTgt spid="13">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animEffect transition="in" filter="strips(downRight)">
                                      <p:cBhvr>
                                        <p:cTn id="11" dur="500"/>
                                        <p:tgtEl>
                                          <p:spTgt spid="1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13">
                                            <p:txEl>
                                              <p:pRg st="2" end="2"/>
                                            </p:txEl>
                                          </p:spTgt>
                                        </p:tgtEl>
                                        <p:attrNameLst>
                                          <p:attrName>style.visibility</p:attrName>
                                        </p:attrNameLst>
                                      </p:cBhvr>
                                      <p:to>
                                        <p:strVal val="visible"/>
                                      </p:to>
                                    </p:set>
                                    <p:animEffect transition="in" filter="strips(downRight)">
                                      <p:cBhvr>
                                        <p:cTn id="16" dur="500"/>
                                        <p:tgtEl>
                                          <p:spTgt spid="1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strips(downRight)">
                                      <p:cBhvr>
                                        <p:cTn id="21" dur="500"/>
                                        <p:tgtEl>
                                          <p:spTgt spid="1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13">
                                            <p:txEl>
                                              <p:pRg st="4" end="4"/>
                                            </p:txEl>
                                          </p:spTgt>
                                        </p:tgtEl>
                                        <p:attrNameLst>
                                          <p:attrName>style.visibility</p:attrName>
                                        </p:attrNameLst>
                                      </p:cBhvr>
                                      <p:to>
                                        <p:strVal val="visible"/>
                                      </p:to>
                                    </p:set>
                                    <p:animEffect transition="in" filter="strips(downRight)">
                                      <p:cBhvr>
                                        <p:cTn id="26" dur="500"/>
                                        <p:tgtEl>
                                          <p:spTgt spid="1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13">
                                            <p:txEl>
                                              <p:pRg st="5" end="5"/>
                                            </p:txEl>
                                          </p:spTgt>
                                        </p:tgtEl>
                                        <p:attrNameLst>
                                          <p:attrName>style.visibility</p:attrName>
                                        </p:attrNameLst>
                                      </p:cBhvr>
                                      <p:to>
                                        <p:strVal val="visible"/>
                                      </p:to>
                                    </p:set>
                                    <p:animEffect transition="in" filter="strips(downRight)">
                                      <p:cBhvr>
                                        <p:cTn id="31" dur="500"/>
                                        <p:tgtEl>
                                          <p:spTgt spid="1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6" fill="hold" grpId="0" nodeType="clickEffect">
                                  <p:stCondLst>
                                    <p:cond delay="0"/>
                                  </p:stCondLst>
                                  <p:childTnLst>
                                    <p:set>
                                      <p:cBhvr>
                                        <p:cTn id="35" dur="1" fill="hold">
                                          <p:stCondLst>
                                            <p:cond delay="0"/>
                                          </p:stCondLst>
                                        </p:cTn>
                                        <p:tgtEl>
                                          <p:spTgt spid="13">
                                            <p:txEl>
                                              <p:pRg st="6" end="6"/>
                                            </p:txEl>
                                          </p:spTgt>
                                        </p:tgtEl>
                                        <p:attrNameLst>
                                          <p:attrName>style.visibility</p:attrName>
                                        </p:attrNameLst>
                                      </p:cBhvr>
                                      <p:to>
                                        <p:strVal val="visible"/>
                                      </p:to>
                                    </p:set>
                                    <p:animEffect transition="in" filter="strips(downRight)">
                                      <p:cBhvr>
                                        <p:cTn id="36" dur="500"/>
                                        <p:tgtEl>
                                          <p:spTgt spid="13">
                                            <p:txEl>
                                              <p:pRg st="6" end="6"/>
                                            </p:txEl>
                                          </p:spTgt>
                                        </p:tgtEl>
                                      </p:cBhvr>
                                    </p:animEffect>
                                  </p:childTnLst>
                                </p:cTn>
                              </p:par>
                            </p:childTnLst>
                          </p:cTn>
                        </p:par>
                        <p:par>
                          <p:cTn id="37" fill="hold">
                            <p:stCondLst>
                              <p:cond delay="500"/>
                            </p:stCondLst>
                            <p:childTnLst>
                              <p:par>
                                <p:cTn id="38" presetID="10" presetClass="entr" presetSubtype="0" fill="hold" nodeType="afterEffect">
                                  <p:stCondLst>
                                    <p:cond delay="500"/>
                                  </p:stCondLst>
                                  <p:childTnLst>
                                    <p:set>
                                      <p:cBhvr>
                                        <p:cTn id="39" dur="1" fill="hold">
                                          <p:stCondLst>
                                            <p:cond delay="0"/>
                                          </p:stCondLst>
                                        </p:cTn>
                                        <p:tgtEl>
                                          <p:spTgt spid="3"/>
                                        </p:tgtEl>
                                        <p:attrNameLst>
                                          <p:attrName>style.visibility</p:attrName>
                                        </p:attrNameLst>
                                      </p:cBhvr>
                                      <p:to>
                                        <p:strVal val="visible"/>
                                      </p:to>
                                    </p:set>
                                    <p:animEffect transition="in" filter="fade">
                                      <p:cBhvr>
                                        <p:cTn id="4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2">
            <a:extLst>
              <a:ext uri="{FF2B5EF4-FFF2-40B4-BE49-F238E27FC236}">
                <a16:creationId xmlns="" xmlns:a16="http://schemas.microsoft.com/office/drawing/2014/main" id="{766830D8-29D3-489C-BEAB-3EAF897E696B}"/>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Desarrollo</a:t>
            </a:r>
          </a:p>
        </p:txBody>
      </p:sp>
      <p:sp>
        <p:nvSpPr>
          <p:cNvPr id="13" name="Text Box 2">
            <a:extLst>
              <a:ext uri="{FF2B5EF4-FFF2-40B4-BE49-F238E27FC236}">
                <a16:creationId xmlns="" xmlns:a16="http://schemas.microsoft.com/office/drawing/2014/main" id="{754CE1FC-6895-4261-B382-39A28B0B6FD8}"/>
              </a:ext>
            </a:extLst>
          </p:cNvPr>
          <p:cNvSpPr txBox="1">
            <a:spLocks noChangeArrowheads="1"/>
          </p:cNvSpPr>
          <p:nvPr/>
        </p:nvSpPr>
        <p:spPr bwMode="auto">
          <a:xfrm>
            <a:off x="752401" y="1408708"/>
            <a:ext cx="7636024" cy="1247008"/>
          </a:xfrm>
          <a:prstGeom prst="rect">
            <a:avLst/>
          </a:prstGeom>
          <a:noFill/>
          <a:ln w="9525">
            <a:noFill/>
            <a:miter lim="800000"/>
            <a:headEnd/>
            <a:tailEnd/>
          </a:ln>
          <a:effectLst/>
        </p:spPr>
        <p:txBody>
          <a:bodyPr wrap="square">
            <a:spAutoFit/>
          </a:bodyPr>
          <a:lstStyle/>
          <a:p>
            <a:pPr marL="268288" indent="-268288" algn="just">
              <a:lnSpc>
                <a:spcPct val="120000"/>
              </a:lnSpc>
              <a:spcAft>
                <a:spcPts val="800"/>
              </a:spcAft>
            </a:pPr>
            <a:r>
              <a:rPr lang="es-MX" sz="1600" b="0" dirty="0">
                <a:solidFill>
                  <a:srgbClr val="000066"/>
                </a:solidFill>
                <a:effectLst/>
              </a:rPr>
              <a:t>5. Con ayuda de la espátula, quite el exceso de la pasta del agitador y retírelo, golpeé levemente el molde con la mezcla, sobre la mesa para que la pasta se asiente y se distribuya uniformemente en el molde. Anote la hora y deje fraguar (Fig. 2).</a:t>
            </a:r>
          </a:p>
        </p:txBody>
      </p:sp>
      <p:pic>
        <p:nvPicPr>
          <p:cNvPr id="2" name="Imagen 1">
            <a:extLst>
              <a:ext uri="{FF2B5EF4-FFF2-40B4-BE49-F238E27FC236}">
                <a16:creationId xmlns="" xmlns:a16="http://schemas.microsoft.com/office/drawing/2014/main" id="{2A303DA0-EE44-438C-B071-4A2C65258692}"/>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2768626" y="2655716"/>
            <a:ext cx="3603574" cy="2188948"/>
          </a:xfrm>
          <a:prstGeom prst="rect">
            <a:avLst/>
          </a:prstGeom>
        </p:spPr>
      </p:pic>
      <p:sp>
        <p:nvSpPr>
          <p:cNvPr id="5" name="Text Box 2">
            <a:extLst>
              <a:ext uri="{FF2B5EF4-FFF2-40B4-BE49-F238E27FC236}">
                <a16:creationId xmlns="" xmlns:a16="http://schemas.microsoft.com/office/drawing/2014/main" id="{29557E9C-AFDA-4023-AFC6-49EB2ECDBA18}"/>
              </a:ext>
            </a:extLst>
          </p:cNvPr>
          <p:cNvSpPr txBox="1">
            <a:spLocks noChangeArrowheads="1"/>
          </p:cNvSpPr>
          <p:nvPr/>
        </p:nvSpPr>
        <p:spPr bwMode="auto">
          <a:xfrm>
            <a:off x="752401" y="5229200"/>
            <a:ext cx="7470775" cy="656077"/>
          </a:xfrm>
          <a:prstGeom prst="rect">
            <a:avLst/>
          </a:prstGeom>
          <a:noFill/>
          <a:ln w="9525">
            <a:noFill/>
            <a:miter lim="800000"/>
            <a:headEnd/>
            <a:tailEnd/>
          </a:ln>
          <a:effectLst/>
        </p:spPr>
        <p:txBody>
          <a:bodyPr>
            <a:spAutoFit/>
          </a:bodyPr>
          <a:lstStyle/>
          <a:p>
            <a:pPr marL="268288" indent="-268288" algn="just">
              <a:lnSpc>
                <a:spcPct val="120000"/>
              </a:lnSpc>
              <a:spcAft>
                <a:spcPts val="800"/>
              </a:spcAft>
            </a:pPr>
            <a:r>
              <a:rPr lang="es-MX" sz="1600" b="0" dirty="0">
                <a:solidFill>
                  <a:srgbClr val="000066"/>
                </a:solidFill>
                <a:effectLst/>
              </a:rPr>
              <a:t>6. Coloque una marca con plumón indeleble a 1 [mm] de la punta del palillo de dientes (Fig. 3).</a:t>
            </a:r>
          </a:p>
        </p:txBody>
      </p:sp>
      <p:pic>
        <p:nvPicPr>
          <p:cNvPr id="6" name="Imagen 5">
            <a:extLst>
              <a:ext uri="{FF2B5EF4-FFF2-40B4-BE49-F238E27FC236}">
                <a16:creationId xmlns="" xmlns:a16="http://schemas.microsoft.com/office/drawing/2014/main" id="{C93E29A7-1D6A-46FE-97A3-4A1CA75A61F5}"/>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3351365" y="5988534"/>
            <a:ext cx="2438095" cy="104762"/>
          </a:xfrm>
          <a:prstGeom prst="rect">
            <a:avLst/>
          </a:prstGeom>
        </p:spPr>
      </p:pic>
    </p:spTree>
    <p:extLst>
      <p:ext uri="{BB962C8B-B14F-4D97-AF65-F5344CB8AC3E}">
        <p14:creationId xmlns:p14="http://schemas.microsoft.com/office/powerpoint/2010/main" val="33038162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trips(downRigh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Right)">
                                      <p:cBhvr>
                                        <p:cTn id="17" dur="500"/>
                                        <p:tgtEl>
                                          <p:spTgt spid="5"/>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utoUpdateAnimBg="0"/>
      <p:bldP spid="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2">
            <a:extLst>
              <a:ext uri="{FF2B5EF4-FFF2-40B4-BE49-F238E27FC236}">
                <a16:creationId xmlns="" xmlns:a16="http://schemas.microsoft.com/office/drawing/2014/main" id="{766830D8-29D3-489C-BEAB-3EAF897E696B}"/>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Desarrollo</a:t>
            </a:r>
          </a:p>
        </p:txBody>
      </p:sp>
      <p:sp>
        <p:nvSpPr>
          <p:cNvPr id="4" name="Text Box 2">
            <a:extLst>
              <a:ext uri="{FF2B5EF4-FFF2-40B4-BE49-F238E27FC236}">
                <a16:creationId xmlns="" xmlns:a16="http://schemas.microsoft.com/office/drawing/2014/main" id="{A3D66E32-ACF0-4529-AD1E-F7D3B3A28DAD}"/>
              </a:ext>
            </a:extLst>
          </p:cNvPr>
          <p:cNvSpPr txBox="1">
            <a:spLocks noChangeArrowheads="1"/>
          </p:cNvSpPr>
          <p:nvPr/>
        </p:nvSpPr>
        <p:spPr bwMode="auto">
          <a:xfrm>
            <a:off x="836612" y="1370516"/>
            <a:ext cx="7470775" cy="1274195"/>
          </a:xfrm>
          <a:prstGeom prst="rect">
            <a:avLst/>
          </a:prstGeom>
          <a:noFill/>
          <a:ln w="9525">
            <a:noFill/>
            <a:miter lim="800000"/>
            <a:headEnd/>
            <a:tailEnd/>
          </a:ln>
          <a:effectLst/>
        </p:spPr>
        <p:txBody>
          <a:bodyPr>
            <a:spAutoFit/>
          </a:bodyPr>
          <a:lstStyle/>
          <a:p>
            <a:pPr marL="268288" indent="-268288" algn="just">
              <a:lnSpc>
                <a:spcPct val="120000"/>
              </a:lnSpc>
              <a:spcAft>
                <a:spcPts val="800"/>
              </a:spcAft>
            </a:pPr>
            <a:r>
              <a:rPr lang="es-MX" sz="1600" b="0" dirty="0">
                <a:solidFill>
                  <a:srgbClr val="000066"/>
                </a:solidFill>
                <a:effectLst/>
              </a:rPr>
              <a:t>7. Revise la consistencia de la pasta, dejando caer el palillo de manera vertical, desde una altura aproximada de 30 [cm] cada 15 [min], hasta que el palillo no penetre la superficie. Entonces habrá fraguado (Fig. 4). Anote este tiempo en la tabla 2, como el de término del fraguado.</a:t>
            </a:r>
          </a:p>
        </p:txBody>
      </p:sp>
      <p:pic>
        <p:nvPicPr>
          <p:cNvPr id="14" name="Imagen 13">
            <a:extLst>
              <a:ext uri="{FF2B5EF4-FFF2-40B4-BE49-F238E27FC236}">
                <a16:creationId xmlns="" xmlns:a16="http://schemas.microsoft.com/office/drawing/2014/main" id="{E76ABC2D-5728-4897-B5D5-473A8D9DFFF8}"/>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2982861" y="2687003"/>
            <a:ext cx="3168354" cy="1177176"/>
          </a:xfrm>
          <a:prstGeom prst="rect">
            <a:avLst/>
          </a:prstGeom>
        </p:spPr>
      </p:pic>
      <p:pic>
        <p:nvPicPr>
          <p:cNvPr id="15" name="Imagen 14">
            <a:extLst>
              <a:ext uri="{FF2B5EF4-FFF2-40B4-BE49-F238E27FC236}">
                <a16:creationId xmlns="" xmlns:a16="http://schemas.microsoft.com/office/drawing/2014/main" id="{76036FDC-7883-4662-B061-BE0018B6AE1A}"/>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259630" y="4077072"/>
            <a:ext cx="6624738" cy="1571478"/>
          </a:xfrm>
          <a:prstGeom prst="rect">
            <a:avLst/>
          </a:prstGeom>
        </p:spPr>
      </p:pic>
      <p:sp>
        <p:nvSpPr>
          <p:cNvPr id="16" name="Text Box 2">
            <a:extLst>
              <a:ext uri="{FF2B5EF4-FFF2-40B4-BE49-F238E27FC236}">
                <a16:creationId xmlns="" xmlns:a16="http://schemas.microsoft.com/office/drawing/2014/main" id="{FB65B6B5-37EF-44FC-AEF3-614588932A03}"/>
              </a:ext>
            </a:extLst>
          </p:cNvPr>
          <p:cNvSpPr txBox="1">
            <a:spLocks noChangeArrowheads="1"/>
          </p:cNvSpPr>
          <p:nvPr/>
        </p:nvSpPr>
        <p:spPr bwMode="auto">
          <a:xfrm>
            <a:off x="831651" y="5805264"/>
            <a:ext cx="7470775" cy="736805"/>
          </a:xfrm>
          <a:prstGeom prst="rect">
            <a:avLst/>
          </a:prstGeom>
          <a:noFill/>
          <a:ln w="9525">
            <a:noFill/>
            <a:miter lim="800000"/>
            <a:headEnd/>
            <a:tailEnd/>
          </a:ln>
          <a:effectLst/>
        </p:spPr>
        <p:txBody>
          <a:bodyPr>
            <a:spAutoFit/>
          </a:bodyPr>
          <a:lstStyle/>
          <a:p>
            <a:pPr algn="just">
              <a:lnSpc>
                <a:spcPct val="120000"/>
              </a:lnSpc>
              <a:spcAft>
                <a:spcPts val="800"/>
              </a:spcAft>
            </a:pPr>
            <a:r>
              <a:rPr lang="es-MX" sz="1200" dirty="0">
                <a:solidFill>
                  <a:srgbClr val="FF0000"/>
                </a:solidFill>
                <a:effectLst/>
              </a:rPr>
              <a:t>Nota: </a:t>
            </a:r>
            <a:r>
              <a:rPr lang="es-MX" sz="1200" b="0" dirty="0">
                <a:solidFill>
                  <a:srgbClr val="FF0000"/>
                </a:solidFill>
                <a:effectLst/>
              </a:rPr>
              <a:t>Guarde los moldes con las mezclas de cemento, cuidadosamente identificados para que terminen de fraguar, ya que en la siguiente sesión de laboratorio se les van a determinar sus propiedades y características físicas.</a:t>
            </a:r>
          </a:p>
        </p:txBody>
      </p:sp>
    </p:spTree>
    <p:extLst>
      <p:ext uri="{BB962C8B-B14F-4D97-AF65-F5344CB8AC3E}">
        <p14:creationId xmlns:p14="http://schemas.microsoft.com/office/powerpoint/2010/main" val="7986278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2">
            <a:extLst>
              <a:ext uri="{FF2B5EF4-FFF2-40B4-BE49-F238E27FC236}">
                <a16:creationId xmlns="" xmlns:a16="http://schemas.microsoft.com/office/drawing/2014/main" id="{766830D8-29D3-489C-BEAB-3EAF897E696B}"/>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Desarrollo</a:t>
            </a:r>
          </a:p>
        </p:txBody>
      </p:sp>
      <p:sp>
        <p:nvSpPr>
          <p:cNvPr id="4" name="Text Box 2">
            <a:extLst>
              <a:ext uri="{FF2B5EF4-FFF2-40B4-BE49-F238E27FC236}">
                <a16:creationId xmlns="" xmlns:a16="http://schemas.microsoft.com/office/drawing/2014/main" id="{A3D66E32-ACF0-4529-AD1E-F7D3B3A28DAD}"/>
              </a:ext>
            </a:extLst>
          </p:cNvPr>
          <p:cNvSpPr txBox="1">
            <a:spLocks noChangeArrowheads="1"/>
          </p:cNvSpPr>
          <p:nvPr/>
        </p:nvSpPr>
        <p:spPr bwMode="auto">
          <a:xfrm>
            <a:off x="836612" y="1412776"/>
            <a:ext cx="7470775" cy="1247008"/>
          </a:xfrm>
          <a:prstGeom prst="rect">
            <a:avLst/>
          </a:prstGeom>
          <a:noFill/>
          <a:ln w="9525">
            <a:noFill/>
            <a:miter lim="800000"/>
            <a:headEnd/>
            <a:tailEnd/>
          </a:ln>
          <a:effectLst/>
        </p:spPr>
        <p:txBody>
          <a:bodyPr>
            <a:spAutoFit/>
          </a:bodyPr>
          <a:lstStyle/>
          <a:p>
            <a:pPr marL="268288" indent="-268288" algn="just">
              <a:lnSpc>
                <a:spcPct val="120000"/>
              </a:lnSpc>
              <a:spcAft>
                <a:spcPts val="800"/>
              </a:spcAft>
            </a:pPr>
            <a:r>
              <a:rPr lang="es-MX" sz="1600" b="0" dirty="0">
                <a:solidFill>
                  <a:srgbClr val="000066"/>
                </a:solidFill>
                <a:effectLst/>
              </a:rPr>
              <a:t>8. En los moldes restantes repita el procedimiento del paso 3 al 7 cambiando la disolución para el fraguado en el punto y revisando la consistencia en el tiempo según la tabla 1. Anote este tiempo, en la tabla 2, como el de endurecimiento (</a:t>
            </a:r>
            <a:r>
              <a:rPr lang="es-MX" sz="1600" b="0" dirty="0" err="1">
                <a:solidFill>
                  <a:srgbClr val="000066"/>
                </a:solidFill>
                <a:effectLst/>
              </a:rPr>
              <a:t>Δt</a:t>
            </a:r>
            <a:r>
              <a:rPr lang="es-MX" sz="1600" b="0" dirty="0">
                <a:solidFill>
                  <a:srgbClr val="000066"/>
                </a:solidFill>
                <a:effectLst/>
              </a:rPr>
              <a:t>) de la pasta de cemento.</a:t>
            </a:r>
          </a:p>
        </p:txBody>
      </p:sp>
      <p:pic>
        <p:nvPicPr>
          <p:cNvPr id="5" name="Imagen 4">
            <a:extLst>
              <a:ext uri="{FF2B5EF4-FFF2-40B4-BE49-F238E27FC236}">
                <a16:creationId xmlns="" xmlns:a16="http://schemas.microsoft.com/office/drawing/2014/main" id="{9714CA3E-4320-4163-A03B-B92FBD5532EC}"/>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475655" y="2852936"/>
            <a:ext cx="6192688" cy="3144308"/>
          </a:xfrm>
          <a:prstGeom prst="rect">
            <a:avLst/>
          </a:prstGeom>
        </p:spPr>
      </p:pic>
    </p:spTree>
    <p:extLst>
      <p:ext uri="{BB962C8B-B14F-4D97-AF65-F5344CB8AC3E}">
        <p14:creationId xmlns:p14="http://schemas.microsoft.com/office/powerpoint/2010/main" val="8851433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2">
            <a:extLst>
              <a:ext uri="{FF2B5EF4-FFF2-40B4-BE49-F238E27FC236}">
                <a16:creationId xmlns="" xmlns:a16="http://schemas.microsoft.com/office/drawing/2014/main" id="{766830D8-29D3-489C-BEAB-3EAF897E696B}"/>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Desarrollo</a:t>
            </a:r>
          </a:p>
        </p:txBody>
      </p:sp>
      <p:sp>
        <p:nvSpPr>
          <p:cNvPr id="4" name="Text Box 2">
            <a:extLst>
              <a:ext uri="{FF2B5EF4-FFF2-40B4-BE49-F238E27FC236}">
                <a16:creationId xmlns="" xmlns:a16="http://schemas.microsoft.com/office/drawing/2014/main" id="{A3D66E32-ACF0-4529-AD1E-F7D3B3A28DAD}"/>
              </a:ext>
            </a:extLst>
          </p:cNvPr>
          <p:cNvSpPr txBox="1">
            <a:spLocks noChangeArrowheads="1"/>
          </p:cNvSpPr>
          <p:nvPr/>
        </p:nvSpPr>
        <p:spPr bwMode="auto">
          <a:xfrm>
            <a:off x="836612" y="1343832"/>
            <a:ext cx="7470775" cy="2693045"/>
          </a:xfrm>
          <a:prstGeom prst="rect">
            <a:avLst/>
          </a:prstGeom>
          <a:noFill/>
          <a:ln w="9525">
            <a:noFill/>
            <a:miter lim="800000"/>
            <a:headEnd/>
            <a:tailEnd/>
          </a:ln>
          <a:effectLst/>
        </p:spPr>
        <p:txBody>
          <a:bodyPr>
            <a:spAutoFit/>
          </a:bodyPr>
          <a:lstStyle/>
          <a:p>
            <a:pPr marL="268288" indent="-268288" algn="just">
              <a:spcAft>
                <a:spcPts val="600"/>
              </a:spcAft>
            </a:pPr>
            <a:r>
              <a:rPr lang="es-MX" sz="1600" b="0" dirty="0">
                <a:solidFill>
                  <a:srgbClr val="000066"/>
                </a:solidFill>
                <a:effectLst/>
              </a:rPr>
              <a:t>ACTIVIDAD 3.</a:t>
            </a:r>
          </a:p>
          <a:p>
            <a:pPr marL="268288" indent="-268288" algn="just">
              <a:spcAft>
                <a:spcPts val="600"/>
              </a:spcAft>
            </a:pPr>
            <a:r>
              <a:rPr lang="es-MX" sz="1600" b="0" u="sng" dirty="0">
                <a:solidFill>
                  <a:srgbClr val="000066"/>
                </a:solidFill>
                <a:effectLst/>
              </a:rPr>
              <a:t>Determinación del pH.</a:t>
            </a:r>
          </a:p>
          <a:p>
            <a:pPr marL="268288" indent="-268288" algn="just">
              <a:spcAft>
                <a:spcPts val="600"/>
              </a:spcAft>
            </a:pPr>
            <a:r>
              <a:rPr lang="es-MX" sz="1600" b="0" dirty="0">
                <a:solidFill>
                  <a:srgbClr val="000066"/>
                </a:solidFill>
                <a:effectLst/>
              </a:rPr>
              <a:t>1. Etiquete dos vasos de precipitado con el nombre de cada muestra de cemento.</a:t>
            </a:r>
          </a:p>
          <a:p>
            <a:pPr marL="268288" indent="-268288" algn="just">
              <a:spcAft>
                <a:spcPts val="600"/>
              </a:spcAft>
            </a:pPr>
            <a:r>
              <a:rPr lang="es-MX" sz="1600" b="0" dirty="0">
                <a:solidFill>
                  <a:srgbClr val="000066"/>
                </a:solidFill>
                <a:effectLst/>
              </a:rPr>
              <a:t>2. En cada vaso pese 1 [g] de cada cemento.</a:t>
            </a:r>
          </a:p>
          <a:p>
            <a:pPr marL="268288" indent="-268288" algn="just">
              <a:spcAft>
                <a:spcPts val="600"/>
              </a:spcAft>
            </a:pPr>
            <a:r>
              <a:rPr lang="es-MX" sz="1600" b="0" dirty="0">
                <a:solidFill>
                  <a:srgbClr val="000066"/>
                </a:solidFill>
                <a:effectLst/>
              </a:rPr>
              <a:t>3. Agregue 10 [ml] de agua destilada y con ayuda del agitador magnético y la parrilla eléctrica, agite la mezcla por 15 minutos.</a:t>
            </a:r>
          </a:p>
          <a:p>
            <a:pPr marL="268288" indent="-268288" algn="just">
              <a:spcAft>
                <a:spcPts val="600"/>
              </a:spcAft>
            </a:pPr>
            <a:r>
              <a:rPr lang="es-MX" sz="1600" b="0" dirty="0">
                <a:solidFill>
                  <a:srgbClr val="000066"/>
                </a:solidFill>
                <a:effectLst/>
              </a:rPr>
              <a:t>4. Transcurrido el tiempo, determine el pH de cada muestra y anote sus resultados en la columna de pH de la tabla 3.</a:t>
            </a:r>
          </a:p>
        </p:txBody>
      </p:sp>
      <p:graphicFrame>
        <p:nvGraphicFramePr>
          <p:cNvPr id="9" name="Tabla 8">
            <a:extLst>
              <a:ext uri="{FF2B5EF4-FFF2-40B4-BE49-F238E27FC236}">
                <a16:creationId xmlns="" xmlns:a16="http://schemas.microsoft.com/office/drawing/2014/main" id="{CF918C3D-0C93-40E3-A63A-70CEADEB708D}"/>
              </a:ext>
            </a:extLst>
          </p:cNvPr>
          <p:cNvGraphicFramePr>
            <a:graphicFrameLocks noGrp="1"/>
          </p:cNvGraphicFramePr>
          <p:nvPr>
            <p:extLst>
              <p:ext uri="{D42A27DB-BD31-4B8C-83A1-F6EECF244321}">
                <p14:modId xmlns:p14="http://schemas.microsoft.com/office/powerpoint/2010/main" val="174551797"/>
              </p:ext>
            </p:extLst>
          </p:nvPr>
        </p:nvGraphicFramePr>
        <p:xfrm>
          <a:off x="683569" y="4152984"/>
          <a:ext cx="7776863" cy="2372360"/>
        </p:xfrm>
        <a:graphic>
          <a:graphicData uri="http://schemas.openxmlformats.org/drawingml/2006/table">
            <a:tbl>
              <a:tblPr firstRow="1" bandRow="1">
                <a:tableStyleId>{5C22544A-7EE6-4342-B048-85BDC9FD1C3A}</a:tableStyleId>
              </a:tblPr>
              <a:tblGrid>
                <a:gridCol w="1584175">
                  <a:extLst>
                    <a:ext uri="{9D8B030D-6E8A-4147-A177-3AD203B41FA5}">
                      <a16:colId xmlns="" xmlns:a16="http://schemas.microsoft.com/office/drawing/2014/main" val="1979551836"/>
                    </a:ext>
                  </a:extLst>
                </a:gridCol>
                <a:gridCol w="1224136">
                  <a:extLst>
                    <a:ext uri="{9D8B030D-6E8A-4147-A177-3AD203B41FA5}">
                      <a16:colId xmlns="" xmlns:a16="http://schemas.microsoft.com/office/drawing/2014/main" val="1988765444"/>
                    </a:ext>
                  </a:extLst>
                </a:gridCol>
                <a:gridCol w="1224136">
                  <a:extLst>
                    <a:ext uri="{9D8B030D-6E8A-4147-A177-3AD203B41FA5}">
                      <a16:colId xmlns="" xmlns:a16="http://schemas.microsoft.com/office/drawing/2014/main" val="1674158943"/>
                    </a:ext>
                  </a:extLst>
                </a:gridCol>
                <a:gridCol w="1224136">
                  <a:extLst>
                    <a:ext uri="{9D8B030D-6E8A-4147-A177-3AD203B41FA5}">
                      <a16:colId xmlns="" xmlns:a16="http://schemas.microsoft.com/office/drawing/2014/main" val="1921039123"/>
                    </a:ext>
                  </a:extLst>
                </a:gridCol>
                <a:gridCol w="1224136">
                  <a:extLst>
                    <a:ext uri="{9D8B030D-6E8A-4147-A177-3AD203B41FA5}">
                      <a16:colId xmlns="" xmlns:a16="http://schemas.microsoft.com/office/drawing/2014/main" val="1936467423"/>
                    </a:ext>
                  </a:extLst>
                </a:gridCol>
                <a:gridCol w="1296144">
                  <a:extLst>
                    <a:ext uri="{9D8B030D-6E8A-4147-A177-3AD203B41FA5}">
                      <a16:colId xmlns="" xmlns:a16="http://schemas.microsoft.com/office/drawing/2014/main" val="805627594"/>
                    </a:ext>
                  </a:extLst>
                </a:gridCol>
              </a:tblGrid>
              <a:tr h="370840">
                <a:tc gridSpan="6">
                  <a:txBody>
                    <a:bodyPr/>
                    <a:lstStyle/>
                    <a:p>
                      <a:pPr algn="ctr"/>
                      <a:r>
                        <a:rPr lang="es-MX" sz="1400" dirty="0">
                          <a:solidFill>
                            <a:srgbClr val="000066"/>
                          </a:solidFill>
                          <a:latin typeface="Arial" panose="020B0604020202020204" pitchFamily="34" charset="0"/>
                          <a:cs typeface="Arial" panose="020B0604020202020204" pitchFamily="34" charset="0"/>
                        </a:rPr>
                        <a:t>Tabla 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FAFAE6"/>
                    </a:solidFill>
                  </a:tcPr>
                </a:tc>
                <a:tc hMerge="1">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66CCFF"/>
                    </a:solidFill>
                  </a:tcPr>
                </a:tc>
                <a:tc hMerge="1">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66CC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66CCFF"/>
                    </a:solidFill>
                  </a:tcPr>
                </a:tc>
                <a:tc hMerge="1">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66CCFF"/>
                    </a:solidFill>
                  </a:tcPr>
                </a:tc>
                <a:tc hMerge="1">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66CCFF"/>
                    </a:solidFill>
                  </a:tcPr>
                </a:tc>
                <a:extLst>
                  <a:ext uri="{0D108BD9-81ED-4DB2-BD59-A6C34878D82A}">
                    <a16:rowId xmlns="" xmlns:a16="http://schemas.microsoft.com/office/drawing/2014/main" val="354021830"/>
                  </a:ext>
                </a:extLst>
              </a:tr>
              <a:tr h="370840">
                <a:tc>
                  <a:txBody>
                    <a:bodyPr/>
                    <a:lstStyle/>
                    <a:p>
                      <a:pPr algn="ctr"/>
                      <a:r>
                        <a:rPr lang="es-MX" sz="1400" dirty="0">
                          <a:solidFill>
                            <a:srgbClr val="000066"/>
                          </a:solidFill>
                          <a:latin typeface="Arial" panose="020B0604020202020204" pitchFamily="34" charset="0"/>
                          <a:cs typeface="Arial" panose="020B0604020202020204" pitchFamily="34" charset="0"/>
                        </a:rPr>
                        <a:t>Muestra de cemento</a:t>
                      </a: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66CCFF"/>
                    </a:solidFill>
                  </a:tcPr>
                </a:tc>
                <a:tc>
                  <a:txBody>
                    <a:bodyPr/>
                    <a:lstStyle/>
                    <a:p>
                      <a:pPr algn="ctr"/>
                      <a:r>
                        <a:rPr lang="es-MX" sz="1400" dirty="0">
                          <a:solidFill>
                            <a:srgbClr val="000066"/>
                          </a:solidFill>
                          <a:latin typeface="Arial" panose="020B0604020202020204" pitchFamily="34" charset="0"/>
                          <a:cs typeface="Arial" panose="020B0604020202020204" pitchFamily="34" charset="0"/>
                        </a:rPr>
                        <a:t>pH</a:t>
                      </a: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66CCFF"/>
                    </a:solidFill>
                  </a:tcPr>
                </a:tc>
                <a:tc>
                  <a:txBody>
                    <a:bodyPr/>
                    <a:lstStyle/>
                    <a:p>
                      <a:pPr algn="ctr"/>
                      <a:r>
                        <a:rPr lang="es-MX" sz="1400" dirty="0">
                          <a:solidFill>
                            <a:srgbClr val="000066"/>
                          </a:solidFill>
                          <a:latin typeface="Arial" panose="020B0604020202020204" pitchFamily="34" charset="0"/>
                          <a:cs typeface="Arial" panose="020B0604020202020204" pitchFamily="34" charset="0"/>
                        </a:rPr>
                        <a:t>Fe</a:t>
                      </a:r>
                      <a:r>
                        <a:rPr lang="es-MX" sz="1400" baseline="50000" dirty="0">
                          <a:solidFill>
                            <a:srgbClr val="000066"/>
                          </a:solidFill>
                          <a:latin typeface="Arial" panose="020B0604020202020204" pitchFamily="34" charset="0"/>
                          <a:cs typeface="Arial" panose="020B0604020202020204" pitchFamily="34" charset="0"/>
                        </a:rPr>
                        <a:t>3+</a:t>
                      </a: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66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dirty="0">
                          <a:solidFill>
                            <a:srgbClr val="000066"/>
                          </a:solidFill>
                          <a:latin typeface="Arial" panose="020B0604020202020204" pitchFamily="34" charset="0"/>
                          <a:cs typeface="Arial" panose="020B0604020202020204" pitchFamily="34" charset="0"/>
                        </a:rPr>
                        <a:t>Ca</a:t>
                      </a:r>
                      <a:r>
                        <a:rPr lang="es-MX" sz="1400" baseline="50000" dirty="0">
                          <a:solidFill>
                            <a:srgbClr val="000066"/>
                          </a:solidFill>
                          <a:latin typeface="Arial" panose="020B0604020202020204" pitchFamily="34" charset="0"/>
                          <a:cs typeface="Arial" panose="020B0604020202020204" pitchFamily="34" charset="0"/>
                        </a:rPr>
                        <a:t>2+</a:t>
                      </a: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66CCFF"/>
                    </a:solidFill>
                  </a:tcPr>
                </a:tc>
                <a:tc>
                  <a:txBody>
                    <a:bodyPr/>
                    <a:lstStyle/>
                    <a:p>
                      <a:pPr algn="ctr"/>
                      <a:r>
                        <a:rPr lang="es-MX" sz="1400" dirty="0">
                          <a:solidFill>
                            <a:srgbClr val="000066"/>
                          </a:solidFill>
                          <a:latin typeface="Arial" panose="020B0604020202020204" pitchFamily="34" charset="0"/>
                          <a:cs typeface="Arial" panose="020B0604020202020204" pitchFamily="34" charset="0"/>
                        </a:rPr>
                        <a:t>Cl</a:t>
                      </a:r>
                      <a:r>
                        <a:rPr lang="es-MX" sz="1400" baseline="50000" dirty="0">
                          <a:solidFill>
                            <a:srgbClr val="000066"/>
                          </a:solidFill>
                          <a:latin typeface="Arial" panose="020B0604020202020204" pitchFamily="34" charset="0"/>
                          <a:cs typeface="Arial" panose="020B0604020202020204" pitchFamily="34" charset="0"/>
                        </a:rPr>
                        <a:t>─</a:t>
                      </a: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66CCFF"/>
                    </a:solidFill>
                  </a:tcPr>
                </a:tc>
                <a:tc>
                  <a:txBody>
                    <a:bodyPr/>
                    <a:lstStyle/>
                    <a:p>
                      <a:pPr algn="ctr"/>
                      <a:r>
                        <a:rPr lang="es-MX" sz="1400" dirty="0">
                          <a:solidFill>
                            <a:srgbClr val="000066"/>
                          </a:solidFill>
                          <a:latin typeface="Arial" panose="020B0604020202020204" pitchFamily="34" charset="0"/>
                          <a:cs typeface="Arial" panose="020B0604020202020204" pitchFamily="34" charset="0"/>
                        </a:rPr>
                        <a:t>CO</a:t>
                      </a:r>
                      <a:r>
                        <a:rPr lang="es-MX" sz="1400" baseline="-50000" dirty="0">
                          <a:solidFill>
                            <a:srgbClr val="000066"/>
                          </a:solidFill>
                          <a:latin typeface="Arial" panose="020B0604020202020204" pitchFamily="34" charset="0"/>
                          <a:cs typeface="Arial" panose="020B0604020202020204" pitchFamily="34" charset="0"/>
                        </a:rPr>
                        <a:t>3</a:t>
                      </a:r>
                      <a:r>
                        <a:rPr lang="es-MX" sz="1400" baseline="50000" dirty="0">
                          <a:solidFill>
                            <a:srgbClr val="000066"/>
                          </a:solidFill>
                          <a:latin typeface="Arial" panose="020B0604020202020204" pitchFamily="34" charset="0"/>
                          <a:cs typeface="Arial" panose="020B0604020202020204" pitchFamily="34" charset="0"/>
                        </a:rPr>
                        <a:t>2─</a:t>
                      </a: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66CCFF"/>
                    </a:solidFill>
                  </a:tcPr>
                </a:tc>
                <a:extLst>
                  <a:ext uri="{0D108BD9-81ED-4DB2-BD59-A6C34878D82A}">
                    <a16:rowId xmlns="" xmlns:a16="http://schemas.microsoft.com/office/drawing/2014/main" val="2865849042"/>
                  </a:ext>
                </a:extLst>
              </a:tr>
              <a:tr h="370840">
                <a:tc>
                  <a:txBody>
                    <a:bodyPr/>
                    <a:lstStyle/>
                    <a:p>
                      <a:pPr algn="ctr"/>
                      <a:r>
                        <a:rPr lang="es-MX" sz="1400" dirty="0">
                          <a:solidFill>
                            <a:srgbClr val="000066"/>
                          </a:solidFill>
                          <a:latin typeface="Arial" panose="020B0604020202020204" pitchFamily="34" charset="0"/>
                          <a:cs typeface="Arial" panose="020B0604020202020204" pitchFamily="34" charset="0"/>
                        </a:rPr>
                        <a:t>Portland</a:t>
                      </a: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99CCFF"/>
                    </a:solidFill>
                  </a:tcPr>
                </a:tc>
                <a:tc>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99CCFF"/>
                    </a:solidFill>
                  </a:tcPr>
                </a:tc>
                <a:tc>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99CCFF"/>
                    </a:solidFill>
                  </a:tcPr>
                </a:tc>
                <a:tc>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99CCFF"/>
                    </a:solidFill>
                  </a:tcPr>
                </a:tc>
                <a:tc>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99CCFF"/>
                    </a:solidFill>
                  </a:tcPr>
                </a:tc>
                <a:tc>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99CCFF"/>
                    </a:solidFill>
                  </a:tcPr>
                </a:tc>
                <a:extLst>
                  <a:ext uri="{0D108BD9-81ED-4DB2-BD59-A6C34878D82A}">
                    <a16:rowId xmlns="" xmlns:a16="http://schemas.microsoft.com/office/drawing/2014/main" val="1227165693"/>
                  </a:ext>
                </a:extLst>
              </a:tr>
              <a:tr h="370840">
                <a:tc>
                  <a:txBody>
                    <a:bodyPr/>
                    <a:lstStyle/>
                    <a:p>
                      <a:pPr algn="ctr"/>
                      <a:r>
                        <a:rPr lang="es-MX" sz="1400" dirty="0">
                          <a:solidFill>
                            <a:srgbClr val="000066"/>
                          </a:solidFill>
                          <a:latin typeface="Arial" panose="020B0604020202020204" pitchFamily="34" charset="0"/>
                          <a:cs typeface="Arial" panose="020B0604020202020204" pitchFamily="34" charset="0"/>
                        </a:rPr>
                        <a:t>Observaciones</a:t>
                      </a: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99CCFF"/>
                    </a:solidFill>
                  </a:tcPr>
                </a:tc>
                <a:tc>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99CCFF"/>
                    </a:solidFill>
                  </a:tcPr>
                </a:tc>
                <a:tc>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99CCFF"/>
                    </a:solidFill>
                  </a:tcPr>
                </a:tc>
                <a:tc>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99CCFF"/>
                    </a:solidFill>
                  </a:tcPr>
                </a:tc>
                <a:tc>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99CCFF"/>
                    </a:solidFill>
                  </a:tcPr>
                </a:tc>
                <a:tc>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99CCFF"/>
                    </a:solidFill>
                  </a:tcPr>
                </a:tc>
                <a:extLst>
                  <a:ext uri="{0D108BD9-81ED-4DB2-BD59-A6C34878D82A}">
                    <a16:rowId xmlns="" xmlns:a16="http://schemas.microsoft.com/office/drawing/2014/main" val="3573134328"/>
                  </a:ext>
                </a:extLst>
              </a:tr>
              <a:tr h="370840">
                <a:tc>
                  <a:txBody>
                    <a:bodyPr/>
                    <a:lstStyle/>
                    <a:p>
                      <a:pPr algn="ctr"/>
                      <a:r>
                        <a:rPr lang="es-MX" sz="1400" dirty="0">
                          <a:solidFill>
                            <a:srgbClr val="000066"/>
                          </a:solidFill>
                          <a:latin typeface="Arial" panose="020B0604020202020204" pitchFamily="34" charset="0"/>
                          <a:cs typeface="Arial" panose="020B0604020202020204" pitchFamily="34" charset="0"/>
                        </a:rPr>
                        <a:t>Blanco</a:t>
                      </a: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CCECFF"/>
                    </a:solidFill>
                  </a:tcPr>
                </a:tc>
                <a:tc>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CCECFF"/>
                    </a:solidFill>
                  </a:tcPr>
                </a:tc>
                <a:tc>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CCECFF"/>
                    </a:solidFill>
                  </a:tcPr>
                </a:tc>
                <a:tc>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CCECFF"/>
                    </a:solidFill>
                  </a:tcPr>
                </a:tc>
                <a:tc>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CCECFF"/>
                    </a:solidFill>
                  </a:tcPr>
                </a:tc>
                <a:tc>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CCECFF"/>
                    </a:solidFill>
                  </a:tcPr>
                </a:tc>
                <a:extLst>
                  <a:ext uri="{0D108BD9-81ED-4DB2-BD59-A6C34878D82A}">
                    <a16:rowId xmlns="" xmlns:a16="http://schemas.microsoft.com/office/drawing/2014/main" val="3064836351"/>
                  </a:ext>
                </a:extLst>
              </a:tr>
              <a:tr h="370840">
                <a:tc>
                  <a:txBody>
                    <a:bodyPr/>
                    <a:lstStyle/>
                    <a:p>
                      <a:pPr algn="ctr"/>
                      <a:r>
                        <a:rPr lang="es-MX" sz="1400" dirty="0">
                          <a:solidFill>
                            <a:srgbClr val="000066"/>
                          </a:solidFill>
                          <a:latin typeface="Arial" panose="020B0604020202020204" pitchFamily="34" charset="0"/>
                          <a:cs typeface="Arial" panose="020B0604020202020204" pitchFamily="34" charset="0"/>
                        </a:rPr>
                        <a:t>Observaciones</a:t>
                      </a: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CCECFF"/>
                    </a:solidFill>
                  </a:tcPr>
                </a:tc>
                <a:tc>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CCECFF"/>
                    </a:solidFill>
                  </a:tcPr>
                </a:tc>
                <a:tc>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CCECFF"/>
                    </a:solidFill>
                  </a:tcPr>
                </a:tc>
                <a:tc>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CCECFF"/>
                    </a:solidFill>
                  </a:tcPr>
                </a:tc>
                <a:tc>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CCECFF"/>
                    </a:solidFill>
                  </a:tcPr>
                </a:tc>
                <a:tc>
                  <a:txBody>
                    <a:bodyPr/>
                    <a:lstStyle/>
                    <a:p>
                      <a:pPr algn="ctr"/>
                      <a:endParaRPr lang="es-MX" sz="1400" dirty="0">
                        <a:solidFill>
                          <a:srgbClr val="000066"/>
                        </a:solidFill>
                        <a:latin typeface="Arial" panose="020B0604020202020204" pitchFamily="34" charset="0"/>
                        <a:cs typeface="Arial" panose="020B0604020202020204" pitchFamily="34" charset="0"/>
                      </a:endParaRPr>
                    </a:p>
                  </a:txBody>
                  <a:tcPr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solidFill>
                      <a:srgbClr val="CCECFF"/>
                    </a:solidFill>
                  </a:tcPr>
                </a:tc>
                <a:extLst>
                  <a:ext uri="{0D108BD9-81ED-4DB2-BD59-A6C34878D82A}">
                    <a16:rowId xmlns="" xmlns:a16="http://schemas.microsoft.com/office/drawing/2014/main" val="3834384499"/>
                  </a:ext>
                </a:extLst>
              </a:tr>
            </a:tbl>
          </a:graphicData>
        </a:graphic>
      </p:graphicFrame>
    </p:spTree>
    <p:extLst>
      <p:ext uri="{BB962C8B-B14F-4D97-AF65-F5344CB8AC3E}">
        <p14:creationId xmlns:p14="http://schemas.microsoft.com/office/powerpoint/2010/main" val="18236360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trips(downRight)">
                                      <p:cBhvr>
                                        <p:cTn id="7" dur="500"/>
                                        <p:tgtEl>
                                          <p:spTgt spid="4">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strips(downRight)">
                                      <p:cBhvr>
                                        <p:cTn id="11" dur="50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strips(downRight)">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strips(downRight)">
                                      <p:cBhvr>
                                        <p:cTn id="21" dur="500"/>
                                        <p:tgtEl>
                                          <p:spTgt spid="4">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strips(downRight)">
                                      <p:cBhvr>
                                        <p:cTn id="26" dur="500"/>
                                        <p:tgtEl>
                                          <p:spTgt spid="4">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strips(downRight)">
                                      <p:cBhvr>
                                        <p:cTn id="31" dur="500"/>
                                        <p:tgtEl>
                                          <p:spTgt spid="4">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2">
            <a:extLst>
              <a:ext uri="{FF2B5EF4-FFF2-40B4-BE49-F238E27FC236}">
                <a16:creationId xmlns="" xmlns:a16="http://schemas.microsoft.com/office/drawing/2014/main" id="{766830D8-29D3-489C-BEAB-3EAF897E696B}"/>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Desarrollo</a:t>
            </a:r>
          </a:p>
        </p:txBody>
      </p:sp>
      <p:sp>
        <p:nvSpPr>
          <p:cNvPr id="4" name="Text Box 2">
            <a:extLst>
              <a:ext uri="{FF2B5EF4-FFF2-40B4-BE49-F238E27FC236}">
                <a16:creationId xmlns="" xmlns:a16="http://schemas.microsoft.com/office/drawing/2014/main" id="{A3D66E32-ACF0-4529-AD1E-F7D3B3A28DAD}"/>
              </a:ext>
            </a:extLst>
          </p:cNvPr>
          <p:cNvSpPr txBox="1">
            <a:spLocks noChangeArrowheads="1"/>
          </p:cNvSpPr>
          <p:nvPr/>
        </p:nvSpPr>
        <p:spPr bwMode="auto">
          <a:xfrm>
            <a:off x="611559" y="1343832"/>
            <a:ext cx="7920882" cy="2200602"/>
          </a:xfrm>
          <a:prstGeom prst="rect">
            <a:avLst/>
          </a:prstGeom>
          <a:noFill/>
          <a:ln w="9525">
            <a:noFill/>
            <a:miter lim="800000"/>
            <a:headEnd/>
            <a:tailEnd/>
          </a:ln>
          <a:effectLst/>
        </p:spPr>
        <p:txBody>
          <a:bodyPr wrap="square">
            <a:spAutoFit/>
          </a:bodyPr>
          <a:lstStyle/>
          <a:p>
            <a:pPr marL="268288" indent="-268288" algn="just">
              <a:spcAft>
                <a:spcPts val="600"/>
              </a:spcAft>
            </a:pPr>
            <a:r>
              <a:rPr lang="es-MX" sz="1600" b="0" dirty="0">
                <a:solidFill>
                  <a:srgbClr val="000066"/>
                </a:solidFill>
                <a:effectLst/>
              </a:rPr>
              <a:t>ACTIVIDAD 4.</a:t>
            </a:r>
          </a:p>
          <a:p>
            <a:pPr marL="268288" indent="-268288" algn="just">
              <a:spcAft>
                <a:spcPts val="600"/>
              </a:spcAft>
            </a:pPr>
            <a:r>
              <a:rPr lang="es-MX" sz="1600" b="0" u="sng" dirty="0">
                <a:solidFill>
                  <a:srgbClr val="000066"/>
                </a:solidFill>
                <a:effectLst/>
              </a:rPr>
              <a:t>Filtrado de las disoluciones.</a:t>
            </a:r>
          </a:p>
          <a:p>
            <a:pPr marL="268288" indent="-268288" algn="just">
              <a:spcAft>
                <a:spcPts val="600"/>
              </a:spcAft>
            </a:pPr>
            <a:r>
              <a:rPr lang="es-MX" sz="1600" b="0" dirty="0">
                <a:solidFill>
                  <a:srgbClr val="000066"/>
                </a:solidFill>
                <a:effectLst/>
              </a:rPr>
              <a:t>1. Arme dos sistemas de filtración, como se muestra figura 5.</a:t>
            </a:r>
          </a:p>
          <a:p>
            <a:pPr marL="268288" indent="-268288" algn="just">
              <a:spcAft>
                <a:spcPts val="600"/>
              </a:spcAft>
            </a:pPr>
            <a:r>
              <a:rPr lang="es-MX" sz="1600" b="0" dirty="0">
                <a:solidFill>
                  <a:srgbClr val="000066"/>
                </a:solidFill>
                <a:effectLst/>
              </a:rPr>
              <a:t>2. Humedezca con agua destilada los papeles filtros.</a:t>
            </a:r>
          </a:p>
          <a:p>
            <a:pPr marL="268288" indent="-268288" algn="just">
              <a:spcAft>
                <a:spcPts val="600"/>
              </a:spcAft>
            </a:pPr>
            <a:r>
              <a:rPr lang="es-MX" sz="1600" b="0" dirty="0">
                <a:solidFill>
                  <a:srgbClr val="000066"/>
                </a:solidFill>
                <a:effectLst/>
              </a:rPr>
              <a:t>3. Vierta cuidadosamente, por separado, las disoluciones obtenidas en la actividad anterior.</a:t>
            </a:r>
          </a:p>
          <a:p>
            <a:pPr marL="268288" indent="-268288" algn="just">
              <a:spcAft>
                <a:spcPts val="600"/>
              </a:spcAft>
            </a:pPr>
            <a:r>
              <a:rPr lang="es-MX" sz="1600" b="0" dirty="0">
                <a:solidFill>
                  <a:srgbClr val="000066"/>
                </a:solidFill>
                <a:effectLst/>
              </a:rPr>
              <a:t>4. Conserve las disoluciones obtenidas de las filtraciones para la siguiente actividad.</a:t>
            </a:r>
          </a:p>
        </p:txBody>
      </p:sp>
      <p:pic>
        <p:nvPicPr>
          <p:cNvPr id="3" name="Imagen 2">
            <a:extLst>
              <a:ext uri="{FF2B5EF4-FFF2-40B4-BE49-F238E27FC236}">
                <a16:creationId xmlns="" xmlns:a16="http://schemas.microsoft.com/office/drawing/2014/main" id="{AD36DE41-EABB-4771-A9D7-3712799BA3D0}"/>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619618" y="3573016"/>
            <a:ext cx="1904762" cy="2485714"/>
          </a:xfrm>
          <a:prstGeom prst="rect">
            <a:avLst/>
          </a:prstGeom>
        </p:spPr>
      </p:pic>
      <p:sp>
        <p:nvSpPr>
          <p:cNvPr id="6" name="Text Box 2">
            <a:extLst>
              <a:ext uri="{FF2B5EF4-FFF2-40B4-BE49-F238E27FC236}">
                <a16:creationId xmlns="" xmlns:a16="http://schemas.microsoft.com/office/drawing/2014/main" id="{356799E4-7A87-43C6-AD6C-4C7F1E0EDFC7}"/>
              </a:ext>
            </a:extLst>
          </p:cNvPr>
          <p:cNvSpPr txBox="1">
            <a:spLocks noChangeArrowheads="1"/>
          </p:cNvSpPr>
          <p:nvPr/>
        </p:nvSpPr>
        <p:spPr bwMode="auto">
          <a:xfrm>
            <a:off x="846534" y="6207695"/>
            <a:ext cx="7470775" cy="461665"/>
          </a:xfrm>
          <a:prstGeom prst="rect">
            <a:avLst/>
          </a:prstGeom>
          <a:noFill/>
          <a:ln w="9525">
            <a:noFill/>
            <a:miter lim="800000"/>
            <a:headEnd/>
            <a:tailEnd/>
          </a:ln>
          <a:effectLst/>
        </p:spPr>
        <p:txBody>
          <a:bodyPr>
            <a:spAutoFit/>
          </a:bodyPr>
          <a:lstStyle/>
          <a:p>
            <a:pPr algn="just">
              <a:spcAft>
                <a:spcPts val="600"/>
              </a:spcAft>
            </a:pPr>
            <a:r>
              <a:rPr lang="es-MX" sz="1200" dirty="0">
                <a:solidFill>
                  <a:srgbClr val="FF0000"/>
                </a:solidFill>
                <a:effectLst/>
              </a:rPr>
              <a:t>Nota: </a:t>
            </a:r>
            <a:r>
              <a:rPr lang="es-MX" sz="1200" b="0" dirty="0">
                <a:solidFill>
                  <a:srgbClr val="FF0000"/>
                </a:solidFill>
                <a:effectLst/>
              </a:rPr>
              <a:t>Después de filtrar, limpie los residuos sólidos de cemento con una </a:t>
            </a:r>
            <a:r>
              <a:rPr lang="es-MX" sz="1200" b="0" dirty="0" err="1">
                <a:solidFill>
                  <a:srgbClr val="FF0000"/>
                </a:solidFill>
                <a:effectLst/>
              </a:rPr>
              <a:t>servitoalla</a:t>
            </a:r>
            <a:r>
              <a:rPr lang="es-MX" sz="1200" b="0" dirty="0">
                <a:solidFill>
                  <a:srgbClr val="FF0000"/>
                </a:solidFill>
                <a:effectLst/>
              </a:rPr>
              <a:t> y luego enjuague el vaso.</a:t>
            </a:r>
          </a:p>
        </p:txBody>
      </p:sp>
    </p:spTree>
    <p:extLst>
      <p:ext uri="{BB962C8B-B14F-4D97-AF65-F5344CB8AC3E}">
        <p14:creationId xmlns:p14="http://schemas.microsoft.com/office/powerpoint/2010/main" val="37620330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trips(downRight)">
                                      <p:cBhvr>
                                        <p:cTn id="7" dur="500"/>
                                        <p:tgtEl>
                                          <p:spTgt spid="4">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strips(downRight)">
                                      <p:cBhvr>
                                        <p:cTn id="11" dur="50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strips(downRight)">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strips(downRight)">
                                      <p:cBhvr>
                                        <p:cTn id="21" dur="500"/>
                                        <p:tgtEl>
                                          <p:spTgt spid="4">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strips(downRight)">
                                      <p:cBhvr>
                                        <p:cTn id="26" dur="500"/>
                                        <p:tgtEl>
                                          <p:spTgt spid="4">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strips(downRight)">
                                      <p:cBhvr>
                                        <p:cTn id="31" dur="500"/>
                                        <p:tgtEl>
                                          <p:spTgt spid="4">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fade">
                                      <p:cBhvr>
                                        <p:cTn id="36" dur="500"/>
                                        <p:tgtEl>
                                          <p:spTgt spid="3"/>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utoUpdateAnimBg="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2">
            <a:extLst>
              <a:ext uri="{FF2B5EF4-FFF2-40B4-BE49-F238E27FC236}">
                <a16:creationId xmlns="" xmlns:a16="http://schemas.microsoft.com/office/drawing/2014/main" id="{766830D8-29D3-489C-BEAB-3EAF897E696B}"/>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Desarrollo</a:t>
            </a:r>
          </a:p>
        </p:txBody>
      </p:sp>
      <p:sp>
        <p:nvSpPr>
          <p:cNvPr id="4" name="Text Box 2">
            <a:extLst>
              <a:ext uri="{FF2B5EF4-FFF2-40B4-BE49-F238E27FC236}">
                <a16:creationId xmlns="" xmlns:a16="http://schemas.microsoft.com/office/drawing/2014/main" id="{A3D66E32-ACF0-4529-AD1E-F7D3B3A28DAD}"/>
              </a:ext>
            </a:extLst>
          </p:cNvPr>
          <p:cNvSpPr txBox="1">
            <a:spLocks noChangeArrowheads="1"/>
          </p:cNvSpPr>
          <p:nvPr/>
        </p:nvSpPr>
        <p:spPr bwMode="auto">
          <a:xfrm>
            <a:off x="683567" y="1343832"/>
            <a:ext cx="7776866" cy="2275495"/>
          </a:xfrm>
          <a:prstGeom prst="rect">
            <a:avLst/>
          </a:prstGeom>
          <a:noFill/>
          <a:ln w="9525">
            <a:noFill/>
            <a:miter lim="800000"/>
            <a:headEnd/>
            <a:tailEnd/>
          </a:ln>
          <a:effectLst/>
        </p:spPr>
        <p:txBody>
          <a:bodyPr wrap="square">
            <a:spAutoFit/>
          </a:bodyPr>
          <a:lstStyle/>
          <a:p>
            <a:pPr marL="268288" indent="-268288" algn="just">
              <a:lnSpc>
                <a:spcPct val="120000"/>
              </a:lnSpc>
              <a:spcAft>
                <a:spcPts val="800"/>
              </a:spcAft>
            </a:pPr>
            <a:r>
              <a:rPr lang="es-MX" sz="1600" b="0" dirty="0">
                <a:solidFill>
                  <a:srgbClr val="000066"/>
                </a:solidFill>
                <a:effectLst/>
              </a:rPr>
              <a:t>ACTIVIDAD 5.</a:t>
            </a:r>
          </a:p>
          <a:p>
            <a:pPr algn="just">
              <a:lnSpc>
                <a:spcPct val="120000"/>
              </a:lnSpc>
              <a:spcAft>
                <a:spcPts val="800"/>
              </a:spcAft>
            </a:pPr>
            <a:r>
              <a:rPr lang="es-MX" sz="1600" b="0" u="sng" dirty="0">
                <a:solidFill>
                  <a:srgbClr val="000066"/>
                </a:solidFill>
                <a:effectLst/>
              </a:rPr>
              <a:t>Identificación de la presencia de especies químicas en las muestras de cemento.</a:t>
            </a:r>
          </a:p>
          <a:p>
            <a:pPr marL="268288" indent="-268288" algn="just">
              <a:lnSpc>
                <a:spcPct val="120000"/>
              </a:lnSpc>
              <a:spcAft>
                <a:spcPts val="800"/>
              </a:spcAft>
            </a:pPr>
            <a:r>
              <a:rPr lang="es-MX" sz="1600" b="0" dirty="0">
                <a:solidFill>
                  <a:srgbClr val="000066"/>
                </a:solidFill>
                <a:effectLst/>
              </a:rPr>
              <a:t>Para cada muestra de cemento se debe de realizar el siguiente procedimiento:</a:t>
            </a:r>
          </a:p>
          <a:p>
            <a:pPr marL="268288" indent="-268288" algn="just">
              <a:lnSpc>
                <a:spcPct val="120000"/>
              </a:lnSpc>
              <a:spcAft>
                <a:spcPts val="800"/>
              </a:spcAft>
            </a:pPr>
            <a:r>
              <a:rPr lang="es-MX" sz="1600" b="0" dirty="0">
                <a:solidFill>
                  <a:srgbClr val="000066"/>
                </a:solidFill>
                <a:effectLst/>
              </a:rPr>
              <a:t>1. Etiquete 4 tubos de ensayo del 1 al 4.</a:t>
            </a:r>
          </a:p>
          <a:p>
            <a:pPr marL="268288" indent="-268288" algn="just">
              <a:lnSpc>
                <a:spcPct val="120000"/>
              </a:lnSpc>
              <a:spcAft>
                <a:spcPts val="800"/>
              </a:spcAft>
            </a:pPr>
            <a:r>
              <a:rPr lang="es-MX" sz="1600" b="0" dirty="0">
                <a:solidFill>
                  <a:srgbClr val="000066"/>
                </a:solidFill>
                <a:effectLst/>
              </a:rPr>
              <a:t>2. Coloque en 3 de ellos 1 [ml] de la disolución filtrada y agregue las sustancias descritas en la tabla siguiente:</a:t>
            </a:r>
          </a:p>
        </p:txBody>
      </p:sp>
      <p:pic>
        <p:nvPicPr>
          <p:cNvPr id="5" name="Imagen 4">
            <a:extLst>
              <a:ext uri="{FF2B5EF4-FFF2-40B4-BE49-F238E27FC236}">
                <a16:creationId xmlns="" xmlns:a16="http://schemas.microsoft.com/office/drawing/2014/main" id="{7104F1B2-2B26-4F24-9510-2E03AC977725}"/>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619672" y="3689647"/>
            <a:ext cx="5904656" cy="1733264"/>
          </a:xfrm>
          <a:prstGeom prst="rect">
            <a:avLst/>
          </a:prstGeom>
        </p:spPr>
      </p:pic>
    </p:spTree>
    <p:extLst>
      <p:ext uri="{BB962C8B-B14F-4D97-AF65-F5344CB8AC3E}">
        <p14:creationId xmlns:p14="http://schemas.microsoft.com/office/powerpoint/2010/main" val="4512469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trips(downRight)">
                                      <p:cBhvr>
                                        <p:cTn id="7" dur="500"/>
                                        <p:tgtEl>
                                          <p:spTgt spid="4">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strips(downRight)">
                                      <p:cBhvr>
                                        <p:cTn id="11" dur="50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strips(downRight)">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strips(downRight)">
                                      <p:cBhvr>
                                        <p:cTn id="21" dur="500"/>
                                        <p:tgtEl>
                                          <p:spTgt spid="4">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strips(downRight)">
                                      <p:cBhvr>
                                        <p:cTn id="26"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2">
            <a:extLst>
              <a:ext uri="{FF2B5EF4-FFF2-40B4-BE49-F238E27FC236}">
                <a16:creationId xmlns="" xmlns:a16="http://schemas.microsoft.com/office/drawing/2014/main" id="{766830D8-29D3-489C-BEAB-3EAF897E696B}"/>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Desarrollo</a:t>
            </a:r>
          </a:p>
        </p:txBody>
      </p:sp>
      <p:sp>
        <p:nvSpPr>
          <p:cNvPr id="4" name="Text Box 2">
            <a:extLst>
              <a:ext uri="{FF2B5EF4-FFF2-40B4-BE49-F238E27FC236}">
                <a16:creationId xmlns="" xmlns:a16="http://schemas.microsoft.com/office/drawing/2014/main" id="{A3D66E32-ACF0-4529-AD1E-F7D3B3A28DAD}"/>
              </a:ext>
            </a:extLst>
          </p:cNvPr>
          <p:cNvSpPr txBox="1">
            <a:spLocks noChangeArrowheads="1"/>
          </p:cNvSpPr>
          <p:nvPr/>
        </p:nvSpPr>
        <p:spPr bwMode="auto">
          <a:xfrm>
            <a:off x="683567" y="1343832"/>
            <a:ext cx="7776866" cy="2468368"/>
          </a:xfrm>
          <a:prstGeom prst="rect">
            <a:avLst/>
          </a:prstGeom>
          <a:noFill/>
          <a:ln w="9525">
            <a:noFill/>
            <a:miter lim="800000"/>
            <a:headEnd/>
            <a:tailEnd/>
          </a:ln>
          <a:effectLst/>
        </p:spPr>
        <p:txBody>
          <a:bodyPr wrap="square">
            <a:spAutoFit/>
          </a:bodyPr>
          <a:lstStyle/>
          <a:p>
            <a:pPr marL="268288" indent="-268288" algn="just">
              <a:lnSpc>
                <a:spcPct val="120000"/>
              </a:lnSpc>
              <a:spcAft>
                <a:spcPts val="800"/>
              </a:spcAft>
            </a:pPr>
            <a:r>
              <a:rPr lang="es-MX" sz="1600" b="0" dirty="0">
                <a:solidFill>
                  <a:srgbClr val="000066"/>
                </a:solidFill>
                <a:effectLst/>
              </a:rPr>
              <a:t>3. Anote sus observaciones en la tabla 3 considerando que:</a:t>
            </a:r>
          </a:p>
          <a:p>
            <a:pPr marL="533400" indent="-268288" algn="just">
              <a:lnSpc>
                <a:spcPct val="120000"/>
              </a:lnSpc>
              <a:spcAft>
                <a:spcPts val="800"/>
              </a:spcAft>
            </a:pPr>
            <a:r>
              <a:rPr lang="es-MX" sz="1600" b="0" dirty="0">
                <a:solidFill>
                  <a:srgbClr val="000066"/>
                </a:solidFill>
                <a:effectLst/>
              </a:rPr>
              <a:t>a)	En el tubo 1, la presencia de color rojo revela la existencia de hierro; el color se debe a un complejo de hierro.</a:t>
            </a:r>
          </a:p>
          <a:p>
            <a:pPr marL="533400" indent="-268288" algn="just">
              <a:lnSpc>
                <a:spcPct val="120000"/>
              </a:lnSpc>
              <a:spcAft>
                <a:spcPts val="800"/>
              </a:spcAft>
            </a:pPr>
            <a:r>
              <a:rPr lang="es-MX" sz="1600" b="0" dirty="0">
                <a:solidFill>
                  <a:srgbClr val="000066"/>
                </a:solidFill>
                <a:effectLst/>
              </a:rPr>
              <a:t>b)	En el tubo 2, la presencia de un precipitado blanco indica la presencia de calcio.</a:t>
            </a:r>
          </a:p>
          <a:p>
            <a:pPr marL="533400" indent="-268288" algn="just">
              <a:lnSpc>
                <a:spcPct val="120000"/>
              </a:lnSpc>
              <a:spcAft>
                <a:spcPts val="800"/>
              </a:spcAft>
            </a:pPr>
            <a:r>
              <a:rPr lang="es-MX" sz="1600" b="0" dirty="0">
                <a:solidFill>
                  <a:srgbClr val="000066"/>
                </a:solidFill>
                <a:effectLst/>
              </a:rPr>
              <a:t>c)	En el tubo 3, la presencia de un precipitado blanco grumoso indica la presencia de cloruros.</a:t>
            </a:r>
          </a:p>
        </p:txBody>
      </p:sp>
    </p:spTree>
    <p:extLst>
      <p:ext uri="{BB962C8B-B14F-4D97-AF65-F5344CB8AC3E}">
        <p14:creationId xmlns:p14="http://schemas.microsoft.com/office/powerpoint/2010/main" val="26809048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trips(downRight)">
                                      <p:cBhvr>
                                        <p:cTn id="7" dur="500"/>
                                        <p:tgtEl>
                                          <p:spTgt spid="4">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strips(downRight)">
                                      <p:cBhvr>
                                        <p:cTn id="11" dur="500"/>
                                        <p:tgtEl>
                                          <p:spTgt spid="4">
                                            <p:txEl>
                                              <p:pRg st="1" end="1"/>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strips(downRight)">
                                      <p:cBhvr>
                                        <p:cTn id="15" dur="500"/>
                                        <p:tgtEl>
                                          <p:spTgt spid="4">
                                            <p:txEl>
                                              <p:pRg st="2" end="2"/>
                                            </p:txEl>
                                          </p:spTgt>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strips(downRight)">
                                      <p:cBhvr>
                                        <p:cTn id="19"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2">
            <a:extLst>
              <a:ext uri="{FF2B5EF4-FFF2-40B4-BE49-F238E27FC236}">
                <a16:creationId xmlns="" xmlns:a16="http://schemas.microsoft.com/office/drawing/2014/main" id="{766830D8-29D3-489C-BEAB-3EAF897E696B}"/>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Desarrollo</a:t>
            </a:r>
          </a:p>
        </p:txBody>
      </p:sp>
      <p:sp>
        <p:nvSpPr>
          <p:cNvPr id="4" name="Text Box 2">
            <a:extLst>
              <a:ext uri="{FF2B5EF4-FFF2-40B4-BE49-F238E27FC236}">
                <a16:creationId xmlns="" xmlns:a16="http://schemas.microsoft.com/office/drawing/2014/main" id="{A3D66E32-ACF0-4529-AD1E-F7D3B3A28DAD}"/>
              </a:ext>
            </a:extLst>
          </p:cNvPr>
          <p:cNvSpPr txBox="1">
            <a:spLocks noChangeArrowheads="1"/>
          </p:cNvSpPr>
          <p:nvPr/>
        </p:nvSpPr>
        <p:spPr bwMode="auto">
          <a:xfrm>
            <a:off x="683567" y="1434725"/>
            <a:ext cx="7776866" cy="1274195"/>
          </a:xfrm>
          <a:prstGeom prst="rect">
            <a:avLst/>
          </a:prstGeom>
          <a:noFill/>
          <a:ln w="9525">
            <a:noFill/>
            <a:miter lim="800000"/>
            <a:headEnd/>
            <a:tailEnd/>
          </a:ln>
          <a:effectLst/>
        </p:spPr>
        <p:txBody>
          <a:bodyPr wrap="square">
            <a:spAutoFit/>
          </a:bodyPr>
          <a:lstStyle/>
          <a:p>
            <a:pPr marL="268288" indent="-268288" algn="just">
              <a:lnSpc>
                <a:spcPct val="120000"/>
              </a:lnSpc>
              <a:spcAft>
                <a:spcPts val="800"/>
              </a:spcAft>
            </a:pPr>
            <a:r>
              <a:rPr lang="es-MX" sz="1600" b="0" dirty="0">
                <a:solidFill>
                  <a:srgbClr val="000066"/>
                </a:solidFill>
                <a:effectLst/>
              </a:rPr>
              <a:t>4. En el tubo 4, se coloca una pequeña cantidad de cemento en polvo (punta de espátula) y se le agregan 10 gotas de disolución de ácido clorhídrico. Observe la intensidad de la efervescencia y anote su valor en la tabla 3, de acuerdo con la tabla de referencia siguiente.</a:t>
            </a:r>
          </a:p>
        </p:txBody>
      </p:sp>
      <p:pic>
        <p:nvPicPr>
          <p:cNvPr id="3" name="Imagen 2">
            <a:extLst>
              <a:ext uri="{FF2B5EF4-FFF2-40B4-BE49-F238E27FC236}">
                <a16:creationId xmlns="" xmlns:a16="http://schemas.microsoft.com/office/drawing/2014/main" id="{10FC2DF7-8C0E-4A3D-B3D1-938F6EF60DE1}"/>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529601" y="3104746"/>
            <a:ext cx="8084798" cy="2137198"/>
          </a:xfrm>
          <a:prstGeom prst="rect">
            <a:avLst/>
          </a:prstGeom>
        </p:spPr>
      </p:pic>
    </p:spTree>
    <p:extLst>
      <p:ext uri="{BB962C8B-B14F-4D97-AF65-F5344CB8AC3E}">
        <p14:creationId xmlns:p14="http://schemas.microsoft.com/office/powerpoint/2010/main" val="40252287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trips(downRigh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4" name="Text Box 4"/>
          <p:cNvSpPr txBox="1">
            <a:spLocks noChangeArrowheads="1"/>
          </p:cNvSpPr>
          <p:nvPr/>
        </p:nvSpPr>
        <p:spPr bwMode="auto">
          <a:xfrm>
            <a:off x="719138" y="1700808"/>
            <a:ext cx="7705725" cy="2751522"/>
          </a:xfrm>
          <a:prstGeom prst="rect">
            <a:avLst/>
          </a:prstGeom>
          <a:noFill/>
          <a:ln w="9525">
            <a:noFill/>
            <a:miter lim="800000"/>
            <a:headEnd/>
            <a:tailEnd/>
          </a:ln>
          <a:effectLst/>
        </p:spPr>
        <p:txBody>
          <a:bodyPr>
            <a:spAutoFit/>
          </a:bodyPr>
          <a:lstStyle/>
          <a:p>
            <a:pPr marL="241300" indent="-241300" algn="just" eaLnBrk="1" hangingPunct="1">
              <a:lnSpc>
                <a:spcPct val="140000"/>
              </a:lnSpc>
              <a:spcAft>
                <a:spcPct val="40000"/>
              </a:spcAft>
              <a:tabLst>
                <a:tab pos="228600" algn="l"/>
              </a:tabLst>
            </a:pPr>
            <a:r>
              <a:rPr lang="es-ES" sz="1800" dirty="0">
                <a:solidFill>
                  <a:srgbClr val="000066"/>
                </a:solidFill>
                <a:effectLst/>
              </a:rPr>
              <a:t>El alumno:</a:t>
            </a:r>
          </a:p>
          <a:p>
            <a:pPr marL="268288" indent="-268288" algn="just" eaLnBrk="1" hangingPunct="1">
              <a:lnSpc>
                <a:spcPct val="140000"/>
              </a:lnSpc>
              <a:spcAft>
                <a:spcPct val="40000"/>
              </a:spcAft>
            </a:pPr>
            <a:r>
              <a:rPr lang="es-MX" sz="1800" b="0" dirty="0">
                <a:solidFill>
                  <a:srgbClr val="000066"/>
                </a:solidFill>
                <a:effectLst/>
              </a:rPr>
              <a:t>1. Comprenderá la diferencia del uso de diferentes disoluciones en el proceso del fraguado del cemento.</a:t>
            </a:r>
          </a:p>
          <a:p>
            <a:pPr marL="268288" indent="-268288" algn="just" eaLnBrk="1" hangingPunct="1">
              <a:lnSpc>
                <a:spcPct val="140000"/>
              </a:lnSpc>
              <a:spcAft>
                <a:spcPct val="40000"/>
              </a:spcAft>
            </a:pPr>
            <a:r>
              <a:rPr lang="es-MX" sz="1800" b="0" dirty="0">
                <a:solidFill>
                  <a:srgbClr val="000066"/>
                </a:solidFill>
                <a:effectLst/>
              </a:rPr>
              <a:t>2. Determinará el pH de diferentes muestras de cemento.</a:t>
            </a:r>
          </a:p>
          <a:p>
            <a:pPr marL="268288" indent="-268288" algn="just" eaLnBrk="1" hangingPunct="1">
              <a:lnSpc>
                <a:spcPct val="140000"/>
              </a:lnSpc>
              <a:spcAft>
                <a:spcPct val="40000"/>
              </a:spcAft>
            </a:pPr>
            <a:r>
              <a:rPr lang="es-MX" sz="1800" b="0" dirty="0">
                <a:solidFill>
                  <a:srgbClr val="000066"/>
                </a:solidFill>
                <a:effectLst/>
              </a:rPr>
              <a:t>3. Identificará la presencia de hierro, calcio, carbonatos y cloruros en las muestras de cemento.</a:t>
            </a:r>
            <a:endParaRPr lang="es-ES" sz="1800" b="0" dirty="0">
              <a:solidFill>
                <a:srgbClr val="000066"/>
              </a:solidFill>
              <a:effectLst/>
            </a:endParaRPr>
          </a:p>
        </p:txBody>
      </p:sp>
      <p:sp>
        <p:nvSpPr>
          <p:cNvPr id="6" name="Text Box 19"/>
          <p:cNvSpPr txBox="1">
            <a:spLocks noChangeArrowheads="1"/>
          </p:cNvSpPr>
          <p:nvPr/>
        </p:nvSpPr>
        <p:spPr bwMode="auto">
          <a:xfrm>
            <a:off x="2968040" y="737300"/>
            <a:ext cx="3207930" cy="415498"/>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Objetivos de la práctica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1364">
                                            <p:txEl>
                                              <p:pRg st="0" end="0"/>
                                            </p:txEl>
                                          </p:spTgt>
                                        </p:tgtEl>
                                        <p:attrNameLst>
                                          <p:attrName>style.visibility</p:attrName>
                                        </p:attrNameLst>
                                      </p:cBhvr>
                                      <p:to>
                                        <p:strVal val="visible"/>
                                      </p:to>
                                    </p:set>
                                    <p:animEffect transition="in" filter="fade">
                                      <p:cBhvr>
                                        <p:cTn id="7" dur="500"/>
                                        <p:tgtEl>
                                          <p:spTgt spid="271364">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71364">
                                            <p:txEl>
                                              <p:pRg st="1" end="1"/>
                                            </p:txEl>
                                          </p:spTgt>
                                        </p:tgtEl>
                                        <p:attrNameLst>
                                          <p:attrName>style.visibility</p:attrName>
                                        </p:attrNameLst>
                                      </p:cBhvr>
                                      <p:to>
                                        <p:strVal val="visible"/>
                                      </p:to>
                                    </p:set>
                                    <p:animEffect transition="in" filter="fade">
                                      <p:cBhvr>
                                        <p:cTn id="11" dur="500"/>
                                        <p:tgtEl>
                                          <p:spTgt spid="271364">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71364">
                                            <p:txEl>
                                              <p:pRg st="2" end="2"/>
                                            </p:txEl>
                                          </p:spTgt>
                                        </p:tgtEl>
                                        <p:attrNameLst>
                                          <p:attrName>style.visibility</p:attrName>
                                        </p:attrNameLst>
                                      </p:cBhvr>
                                      <p:to>
                                        <p:strVal val="visible"/>
                                      </p:to>
                                    </p:set>
                                    <p:animEffect transition="in" filter="fade">
                                      <p:cBhvr>
                                        <p:cTn id="15" dur="500"/>
                                        <p:tgtEl>
                                          <p:spTgt spid="271364">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71364">
                                            <p:txEl>
                                              <p:pRg st="3" end="3"/>
                                            </p:txEl>
                                          </p:spTgt>
                                        </p:tgtEl>
                                        <p:attrNameLst>
                                          <p:attrName>style.visibility</p:attrName>
                                        </p:attrNameLst>
                                      </p:cBhvr>
                                      <p:to>
                                        <p:strVal val="visible"/>
                                      </p:to>
                                    </p:set>
                                    <p:animEffect transition="in" filter="fade">
                                      <p:cBhvr>
                                        <p:cTn id="19" dur="500"/>
                                        <p:tgtEl>
                                          <p:spTgt spid="27136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2">
            <a:extLst>
              <a:ext uri="{FF2B5EF4-FFF2-40B4-BE49-F238E27FC236}">
                <a16:creationId xmlns="" xmlns:a16="http://schemas.microsoft.com/office/drawing/2014/main" id="{766830D8-29D3-489C-BEAB-3EAF897E696B}"/>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Desarrollo</a:t>
            </a:r>
          </a:p>
        </p:txBody>
      </p:sp>
      <mc:AlternateContent xmlns:mc="http://schemas.openxmlformats.org/markup-compatibility/2006" xmlns:a14="http://schemas.microsoft.com/office/drawing/2010/main">
        <mc:Choice Requires="a14">
          <p:sp>
            <p:nvSpPr>
              <p:cNvPr id="4" name="Text Box 2">
                <a:extLst>
                  <a:ext uri="{FF2B5EF4-FFF2-40B4-BE49-F238E27FC236}">
                    <a16:creationId xmlns="" xmlns:a16="http://schemas.microsoft.com/office/drawing/2014/main" id="{A3D66E32-ACF0-4529-AD1E-F7D3B3A28DAD}"/>
                  </a:ext>
                </a:extLst>
              </p:cNvPr>
              <p:cNvSpPr txBox="1">
                <a:spLocks noChangeArrowheads="1"/>
              </p:cNvSpPr>
              <p:nvPr/>
            </p:nvSpPr>
            <p:spPr bwMode="auto">
              <a:xfrm>
                <a:off x="683567" y="1343832"/>
                <a:ext cx="7776866" cy="2215991"/>
              </a:xfrm>
              <a:prstGeom prst="rect">
                <a:avLst/>
              </a:prstGeom>
              <a:noFill/>
              <a:ln w="9525">
                <a:noFill/>
                <a:miter lim="800000"/>
                <a:headEnd/>
                <a:tailEnd/>
              </a:ln>
              <a:effectLst/>
            </p:spPr>
            <p:txBody>
              <a:bodyPr wrap="square">
                <a:spAutoFit/>
              </a:bodyPr>
              <a:lstStyle/>
              <a:p>
                <a:pPr marL="268288" indent="-1588" algn="just">
                  <a:lnSpc>
                    <a:spcPct val="120000"/>
                  </a:lnSpc>
                  <a:spcAft>
                    <a:spcPts val="800"/>
                  </a:spcAft>
                </a:pPr>
                <a:r>
                  <a:rPr lang="es-MX" sz="1600" b="0" dirty="0">
                    <a:solidFill>
                      <a:srgbClr val="000066"/>
                    </a:solidFill>
                    <a:effectLst/>
                  </a:rPr>
                  <a:t>El ion carbonato en polvo con la disolución ácida produce efervescencia, según la reacción siguiente:</a:t>
                </a:r>
              </a:p>
              <a:p>
                <a:pPr marL="268288" indent="-268288">
                  <a:lnSpc>
                    <a:spcPct val="120000"/>
                  </a:lnSpc>
                  <a:spcAft>
                    <a:spcPts val="800"/>
                  </a:spcAft>
                </a:pPr>
                <a14:m>
                  <m:oMathPara xmlns:m="http://schemas.openxmlformats.org/officeDocument/2006/math">
                    <m:oMathParaPr>
                      <m:jc m:val="centerGroup"/>
                    </m:oMathParaPr>
                    <m:oMath xmlns:m="http://schemas.openxmlformats.org/officeDocument/2006/math">
                      <m:r>
                        <a:rPr lang="es-MX" sz="1800" b="0" i="1" smtClean="0">
                          <a:solidFill>
                            <a:srgbClr val="000066"/>
                          </a:solidFill>
                          <a:effectLst/>
                          <a:latin typeface="Cambria Math" panose="02040503050406030204" pitchFamily="18" charset="0"/>
                        </a:rPr>
                        <m:t>𝐶</m:t>
                      </m:r>
                      <m:sSubSup>
                        <m:sSubSupPr>
                          <m:ctrlPr>
                            <a:rPr lang="es-MX" sz="1800" b="0" i="1" smtClean="0">
                              <a:solidFill>
                                <a:srgbClr val="000066"/>
                              </a:solidFill>
                              <a:effectLst/>
                              <a:latin typeface="Cambria Math" panose="02040503050406030204" pitchFamily="18" charset="0"/>
                            </a:rPr>
                          </m:ctrlPr>
                        </m:sSubSupPr>
                        <m:e>
                          <m:r>
                            <a:rPr lang="es-MX" sz="1800" b="0" i="1" smtClean="0">
                              <a:solidFill>
                                <a:srgbClr val="000066"/>
                              </a:solidFill>
                              <a:effectLst/>
                              <a:latin typeface="Cambria Math" panose="02040503050406030204" pitchFamily="18" charset="0"/>
                            </a:rPr>
                            <m:t>𝑂</m:t>
                          </m:r>
                        </m:e>
                        <m:sub>
                          <m:r>
                            <a:rPr lang="es-MX" sz="1800" b="0" i="1" smtClean="0">
                              <a:solidFill>
                                <a:srgbClr val="000066"/>
                              </a:solidFill>
                              <a:effectLst/>
                              <a:latin typeface="Cambria Math" panose="02040503050406030204" pitchFamily="18" charset="0"/>
                            </a:rPr>
                            <m:t>3</m:t>
                          </m:r>
                        </m:sub>
                        <m:sup>
                          <m:r>
                            <a:rPr lang="es-MX" sz="1800" b="0" i="1" smtClean="0">
                              <a:solidFill>
                                <a:srgbClr val="000066"/>
                              </a:solidFill>
                              <a:effectLst/>
                              <a:latin typeface="Cambria Math" panose="02040503050406030204" pitchFamily="18" charset="0"/>
                            </a:rPr>
                            <m:t>2−</m:t>
                          </m:r>
                        </m:sup>
                      </m:sSubSup>
                      <m:r>
                        <a:rPr lang="es-MX" sz="1800" b="0" i="1" smtClean="0">
                          <a:solidFill>
                            <a:srgbClr val="000066"/>
                          </a:solidFill>
                          <a:effectLst/>
                          <a:latin typeface="Cambria Math" panose="02040503050406030204" pitchFamily="18" charset="0"/>
                        </a:rPr>
                        <m:t>   +    2 </m:t>
                      </m:r>
                      <m:sSup>
                        <m:sSupPr>
                          <m:ctrlPr>
                            <a:rPr lang="es-MX" sz="1800" b="0" i="1" smtClean="0">
                              <a:solidFill>
                                <a:srgbClr val="000066"/>
                              </a:solidFill>
                              <a:effectLst/>
                              <a:latin typeface="Cambria Math" panose="02040503050406030204" pitchFamily="18" charset="0"/>
                            </a:rPr>
                          </m:ctrlPr>
                        </m:sSupPr>
                        <m:e>
                          <m:r>
                            <a:rPr lang="es-MX" sz="1800" b="0" i="1" smtClean="0">
                              <a:solidFill>
                                <a:srgbClr val="000066"/>
                              </a:solidFill>
                              <a:effectLst/>
                              <a:latin typeface="Cambria Math" panose="02040503050406030204" pitchFamily="18" charset="0"/>
                            </a:rPr>
                            <m:t>𝐻</m:t>
                          </m:r>
                        </m:e>
                        <m:sup>
                          <m:r>
                            <a:rPr lang="es-MX" sz="1800" b="0" i="1" smtClean="0">
                              <a:solidFill>
                                <a:srgbClr val="000066"/>
                              </a:solidFill>
                              <a:effectLst/>
                              <a:latin typeface="Cambria Math" panose="02040503050406030204" pitchFamily="18" charset="0"/>
                            </a:rPr>
                            <m:t>+</m:t>
                          </m:r>
                        </m:sup>
                      </m:sSup>
                      <m:r>
                        <a:rPr lang="es-MX" sz="1800" b="0" i="1" smtClean="0">
                          <a:solidFill>
                            <a:srgbClr val="000066"/>
                          </a:solidFill>
                          <a:effectLst/>
                          <a:latin typeface="Cambria Math" panose="02040503050406030204" pitchFamily="18" charset="0"/>
                        </a:rPr>
                        <m:t>    </m:t>
                      </m:r>
                      <m:r>
                        <a:rPr lang="es-MX" sz="1800" b="0" i="1" smtClean="0">
                          <a:solidFill>
                            <a:srgbClr val="000066"/>
                          </a:solidFill>
                          <a:effectLst/>
                          <a:latin typeface="Cambria Math" panose="02040503050406030204" pitchFamily="18" charset="0"/>
                          <a:ea typeface="Cambria Math" panose="02040503050406030204" pitchFamily="18" charset="0"/>
                        </a:rPr>
                        <m:t>→    </m:t>
                      </m:r>
                      <m:sSub>
                        <m:sSubPr>
                          <m:ctrlPr>
                            <a:rPr lang="es-MX" sz="1800" b="0" i="1" smtClean="0">
                              <a:solidFill>
                                <a:srgbClr val="000066"/>
                              </a:solidFill>
                              <a:effectLst/>
                              <a:latin typeface="Cambria Math" panose="02040503050406030204" pitchFamily="18" charset="0"/>
                              <a:ea typeface="Cambria Math" panose="02040503050406030204" pitchFamily="18" charset="0"/>
                            </a:rPr>
                          </m:ctrlPr>
                        </m:sSubPr>
                        <m:e>
                          <m:r>
                            <a:rPr lang="es-MX" sz="1800" b="0" i="1" smtClean="0">
                              <a:solidFill>
                                <a:srgbClr val="000066"/>
                              </a:solidFill>
                              <a:effectLst/>
                              <a:latin typeface="Cambria Math" panose="02040503050406030204" pitchFamily="18" charset="0"/>
                              <a:ea typeface="Cambria Math" panose="02040503050406030204" pitchFamily="18" charset="0"/>
                            </a:rPr>
                            <m:t>𝐻</m:t>
                          </m:r>
                        </m:e>
                        <m:sub>
                          <m:r>
                            <a:rPr lang="es-MX" sz="1800" b="0" i="1" smtClean="0">
                              <a:solidFill>
                                <a:srgbClr val="000066"/>
                              </a:solidFill>
                              <a:effectLst/>
                              <a:latin typeface="Cambria Math" panose="02040503050406030204" pitchFamily="18" charset="0"/>
                              <a:ea typeface="Cambria Math" panose="02040503050406030204" pitchFamily="18" charset="0"/>
                            </a:rPr>
                            <m:t>2</m:t>
                          </m:r>
                        </m:sub>
                      </m:sSub>
                      <m:r>
                        <a:rPr lang="es-MX" sz="1800" b="0" i="1" smtClean="0">
                          <a:solidFill>
                            <a:srgbClr val="000066"/>
                          </a:solidFill>
                          <a:effectLst/>
                          <a:latin typeface="Cambria Math" panose="02040503050406030204" pitchFamily="18" charset="0"/>
                          <a:ea typeface="Cambria Math" panose="02040503050406030204" pitchFamily="18" charset="0"/>
                        </a:rPr>
                        <m:t>𝐶</m:t>
                      </m:r>
                      <m:sSub>
                        <m:sSubPr>
                          <m:ctrlPr>
                            <a:rPr lang="es-MX" sz="1800" b="0" i="1" smtClean="0">
                              <a:solidFill>
                                <a:srgbClr val="000066"/>
                              </a:solidFill>
                              <a:effectLst/>
                              <a:latin typeface="Cambria Math" panose="02040503050406030204" pitchFamily="18" charset="0"/>
                              <a:ea typeface="Cambria Math" panose="02040503050406030204" pitchFamily="18" charset="0"/>
                            </a:rPr>
                          </m:ctrlPr>
                        </m:sSubPr>
                        <m:e>
                          <m:r>
                            <a:rPr lang="es-MX" sz="1800" b="0" i="1" smtClean="0">
                              <a:solidFill>
                                <a:srgbClr val="000066"/>
                              </a:solidFill>
                              <a:effectLst/>
                              <a:latin typeface="Cambria Math" panose="02040503050406030204" pitchFamily="18" charset="0"/>
                              <a:ea typeface="Cambria Math" panose="02040503050406030204" pitchFamily="18" charset="0"/>
                            </a:rPr>
                            <m:t>𝑂</m:t>
                          </m:r>
                        </m:e>
                        <m:sub>
                          <m:r>
                            <a:rPr lang="es-MX" sz="1800" b="0" i="1" smtClean="0">
                              <a:solidFill>
                                <a:srgbClr val="000066"/>
                              </a:solidFill>
                              <a:effectLst/>
                              <a:latin typeface="Cambria Math" panose="02040503050406030204" pitchFamily="18" charset="0"/>
                              <a:ea typeface="Cambria Math" panose="02040503050406030204" pitchFamily="18" charset="0"/>
                            </a:rPr>
                            <m:t>3</m:t>
                          </m:r>
                        </m:sub>
                      </m:sSub>
                      <m:r>
                        <a:rPr lang="es-MX" sz="1800" b="0" i="1">
                          <a:solidFill>
                            <a:srgbClr val="000066"/>
                          </a:solidFill>
                          <a:effectLst/>
                          <a:latin typeface="Cambria Math" panose="02040503050406030204" pitchFamily="18" charset="0"/>
                        </a:rPr>
                        <m:t>    </m:t>
                      </m:r>
                      <m:r>
                        <a:rPr lang="es-MX" sz="1800" b="0" i="1">
                          <a:solidFill>
                            <a:srgbClr val="000066"/>
                          </a:solidFill>
                          <a:effectLst/>
                          <a:latin typeface="Cambria Math" panose="02040503050406030204" pitchFamily="18" charset="0"/>
                          <a:ea typeface="Cambria Math" panose="02040503050406030204" pitchFamily="18" charset="0"/>
                        </a:rPr>
                        <m:t>→    </m:t>
                      </m:r>
                      <m:sSub>
                        <m:sSubPr>
                          <m:ctrlPr>
                            <a:rPr lang="es-MX" sz="1800" b="0" i="1">
                              <a:solidFill>
                                <a:srgbClr val="000066"/>
                              </a:solidFill>
                              <a:effectLst/>
                              <a:latin typeface="Cambria Math" panose="02040503050406030204" pitchFamily="18" charset="0"/>
                              <a:ea typeface="Cambria Math" panose="02040503050406030204" pitchFamily="18" charset="0"/>
                            </a:rPr>
                          </m:ctrlPr>
                        </m:sSubPr>
                        <m:e>
                          <m:r>
                            <a:rPr lang="es-MX" sz="1800" b="0" i="1">
                              <a:solidFill>
                                <a:srgbClr val="000066"/>
                              </a:solidFill>
                              <a:effectLst/>
                              <a:latin typeface="Cambria Math" panose="02040503050406030204" pitchFamily="18" charset="0"/>
                              <a:ea typeface="Cambria Math" panose="02040503050406030204" pitchFamily="18" charset="0"/>
                            </a:rPr>
                            <m:t>𝐻</m:t>
                          </m:r>
                        </m:e>
                        <m:sub>
                          <m:r>
                            <a:rPr lang="es-MX" sz="1800" b="0" i="1">
                              <a:solidFill>
                                <a:srgbClr val="000066"/>
                              </a:solidFill>
                              <a:effectLst/>
                              <a:latin typeface="Cambria Math" panose="02040503050406030204" pitchFamily="18" charset="0"/>
                              <a:ea typeface="Cambria Math" panose="02040503050406030204" pitchFamily="18" charset="0"/>
                            </a:rPr>
                            <m:t>2</m:t>
                          </m:r>
                        </m:sub>
                      </m:sSub>
                      <m:r>
                        <a:rPr lang="es-MX" sz="1800" b="0" i="1" smtClean="0">
                          <a:solidFill>
                            <a:srgbClr val="000066"/>
                          </a:solidFill>
                          <a:effectLst/>
                          <a:latin typeface="Cambria Math" panose="02040503050406030204" pitchFamily="18" charset="0"/>
                          <a:ea typeface="Cambria Math" panose="02040503050406030204" pitchFamily="18" charset="0"/>
                        </a:rPr>
                        <m:t>𝑂</m:t>
                      </m:r>
                      <m:r>
                        <a:rPr lang="es-MX" sz="1800" b="0" i="1" smtClean="0">
                          <a:solidFill>
                            <a:srgbClr val="000066"/>
                          </a:solidFill>
                          <a:effectLst/>
                          <a:latin typeface="Cambria Math" panose="02040503050406030204" pitchFamily="18" charset="0"/>
                          <a:ea typeface="Cambria Math" panose="02040503050406030204" pitchFamily="18" charset="0"/>
                        </a:rPr>
                        <m:t>    +    </m:t>
                      </m:r>
                      <m:r>
                        <a:rPr lang="es-MX" sz="1800" b="0" i="1" smtClean="0">
                          <a:solidFill>
                            <a:srgbClr val="000066"/>
                          </a:solidFill>
                          <a:effectLst/>
                          <a:latin typeface="Cambria Math" panose="02040503050406030204" pitchFamily="18" charset="0"/>
                          <a:ea typeface="Cambria Math" panose="02040503050406030204" pitchFamily="18" charset="0"/>
                        </a:rPr>
                        <m:t>𝐶</m:t>
                      </m:r>
                      <m:sSub>
                        <m:sSubPr>
                          <m:ctrlPr>
                            <a:rPr lang="es-MX" sz="1800" b="0" i="1" smtClean="0">
                              <a:solidFill>
                                <a:srgbClr val="000066"/>
                              </a:solidFill>
                              <a:effectLst/>
                              <a:latin typeface="Cambria Math" panose="02040503050406030204" pitchFamily="18" charset="0"/>
                              <a:ea typeface="Cambria Math" panose="02040503050406030204" pitchFamily="18" charset="0"/>
                            </a:rPr>
                          </m:ctrlPr>
                        </m:sSubPr>
                        <m:e>
                          <m:r>
                            <a:rPr lang="es-MX" sz="1800" b="0" i="1" smtClean="0">
                              <a:solidFill>
                                <a:srgbClr val="000066"/>
                              </a:solidFill>
                              <a:effectLst/>
                              <a:latin typeface="Cambria Math" panose="02040503050406030204" pitchFamily="18" charset="0"/>
                              <a:ea typeface="Cambria Math" panose="02040503050406030204" pitchFamily="18" charset="0"/>
                            </a:rPr>
                            <m:t>𝑂</m:t>
                          </m:r>
                        </m:e>
                        <m:sub>
                          <m:r>
                            <a:rPr lang="es-MX" sz="1800" b="0" i="1" smtClean="0">
                              <a:solidFill>
                                <a:srgbClr val="000066"/>
                              </a:solidFill>
                              <a:effectLst/>
                              <a:latin typeface="Cambria Math" panose="02040503050406030204" pitchFamily="18" charset="0"/>
                              <a:ea typeface="Cambria Math" panose="02040503050406030204" pitchFamily="18" charset="0"/>
                            </a:rPr>
                            <m:t>2</m:t>
                          </m:r>
                        </m:sub>
                      </m:sSub>
                    </m:oMath>
                  </m:oMathPara>
                </a14:m>
                <a:endParaRPr lang="es-MX" sz="1800" b="0" dirty="0">
                  <a:solidFill>
                    <a:srgbClr val="000066"/>
                  </a:solidFill>
                  <a:effectLst/>
                  <a:latin typeface="Arial" panose="020B0604020202020204" pitchFamily="34" charset="0"/>
                  <a:cs typeface="Arial" panose="020B0604020202020204" pitchFamily="34" charset="0"/>
                </a:endParaRPr>
              </a:p>
              <a:p>
                <a:pPr marL="268288" indent="-268288" algn="just">
                  <a:lnSpc>
                    <a:spcPct val="120000"/>
                  </a:lnSpc>
                  <a:spcAft>
                    <a:spcPts val="800"/>
                  </a:spcAft>
                </a:pPr>
                <a:endParaRPr lang="es-MX" sz="1600" b="0" dirty="0">
                  <a:solidFill>
                    <a:srgbClr val="000066"/>
                  </a:solidFill>
                  <a:effectLst/>
                </a:endParaRPr>
              </a:p>
              <a:p>
                <a:pPr marL="268288" indent="-268288" algn="just">
                  <a:lnSpc>
                    <a:spcPct val="120000"/>
                  </a:lnSpc>
                  <a:spcAft>
                    <a:spcPts val="800"/>
                  </a:spcAft>
                </a:pPr>
                <a:r>
                  <a:rPr lang="es-MX" sz="1600" b="0" dirty="0">
                    <a:solidFill>
                      <a:srgbClr val="000066"/>
                    </a:solidFill>
                    <a:effectLst/>
                  </a:rPr>
                  <a:t>7. Anote sus observaciones y complete la tabla 3 indicando si se encontró presencia de algún ion.</a:t>
                </a:r>
              </a:p>
            </p:txBody>
          </p:sp>
        </mc:Choice>
        <mc:Fallback xmlns="">
          <p:sp>
            <p:nvSpPr>
              <p:cNvPr id="4" name="Text Box 2">
                <a:extLst>
                  <a:ext uri="{FF2B5EF4-FFF2-40B4-BE49-F238E27FC236}">
                    <a16:creationId xmlns:a16="http://schemas.microsoft.com/office/drawing/2014/main" id="{A3D66E32-ACF0-4529-AD1E-F7D3B3A28DAD}"/>
                  </a:ext>
                </a:extLst>
              </p:cNvPr>
              <p:cNvSpPr txBox="1">
                <a:spLocks noRot="1" noChangeAspect="1" noMove="1" noResize="1" noEditPoints="1" noAdjustHandles="1" noChangeArrowheads="1" noChangeShapeType="1" noTextEdit="1"/>
              </p:cNvSpPr>
              <p:nvPr/>
            </p:nvSpPr>
            <p:spPr bwMode="auto">
              <a:xfrm>
                <a:off x="683567" y="1343832"/>
                <a:ext cx="7776866" cy="2215991"/>
              </a:xfrm>
              <a:prstGeom prst="rect">
                <a:avLst/>
              </a:prstGeom>
              <a:blipFill>
                <a:blip r:embed="rId2"/>
                <a:stretch>
                  <a:fillRect l="-392" r="-470" b="-1374"/>
                </a:stretch>
              </a:blipFill>
              <a:ln w="9525">
                <a:noFill/>
                <a:miter lim="800000"/>
                <a:headEnd/>
                <a:tailEnd/>
              </a:ln>
              <a:effectLst/>
            </p:spPr>
            <p:txBody>
              <a:bodyPr/>
              <a:lstStyle/>
              <a:p>
                <a:r>
                  <a:rPr lang="es-MX">
                    <a:noFill/>
                  </a:rPr>
                  <a:t> </a:t>
                </a:r>
              </a:p>
            </p:txBody>
          </p:sp>
        </mc:Fallback>
      </mc:AlternateContent>
    </p:spTree>
    <p:extLst>
      <p:ext uri="{BB962C8B-B14F-4D97-AF65-F5344CB8AC3E}">
        <p14:creationId xmlns:p14="http://schemas.microsoft.com/office/powerpoint/2010/main" val="22105715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trips(downRight)">
                                      <p:cBhvr>
                                        <p:cTn id="7" dur="500"/>
                                        <p:tgtEl>
                                          <p:spTgt spid="4">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strips(downRight)">
                                      <p:cBhvr>
                                        <p:cTn id="11" dur="50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strips(downRight)">
                                      <p:cBhvr>
                                        <p:cTn id="16"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2">
            <a:extLst>
              <a:ext uri="{FF2B5EF4-FFF2-40B4-BE49-F238E27FC236}">
                <a16:creationId xmlns="" xmlns:a16="http://schemas.microsoft.com/office/drawing/2014/main" id="{766830D8-29D3-489C-BEAB-3EAF897E696B}"/>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Desarrollo</a:t>
            </a:r>
          </a:p>
        </p:txBody>
      </p:sp>
      <p:sp>
        <p:nvSpPr>
          <p:cNvPr id="4" name="Text Box 2">
            <a:extLst>
              <a:ext uri="{FF2B5EF4-FFF2-40B4-BE49-F238E27FC236}">
                <a16:creationId xmlns="" xmlns:a16="http://schemas.microsoft.com/office/drawing/2014/main" id="{A3D66E32-ACF0-4529-AD1E-F7D3B3A28DAD}"/>
              </a:ext>
            </a:extLst>
          </p:cNvPr>
          <p:cNvSpPr txBox="1">
            <a:spLocks noChangeArrowheads="1"/>
          </p:cNvSpPr>
          <p:nvPr/>
        </p:nvSpPr>
        <p:spPr bwMode="auto">
          <a:xfrm>
            <a:off x="683567" y="1407547"/>
            <a:ext cx="7776866" cy="2275495"/>
          </a:xfrm>
          <a:prstGeom prst="rect">
            <a:avLst/>
          </a:prstGeom>
          <a:noFill/>
          <a:ln w="9525">
            <a:noFill/>
            <a:miter lim="800000"/>
            <a:headEnd/>
            <a:tailEnd/>
          </a:ln>
          <a:effectLst/>
        </p:spPr>
        <p:txBody>
          <a:bodyPr wrap="square">
            <a:spAutoFit/>
          </a:bodyPr>
          <a:lstStyle/>
          <a:p>
            <a:pPr marL="1588" indent="-1588" algn="just">
              <a:lnSpc>
                <a:spcPct val="120000"/>
              </a:lnSpc>
              <a:spcAft>
                <a:spcPts val="800"/>
              </a:spcAft>
            </a:pPr>
            <a:r>
              <a:rPr lang="es-MX" sz="1600" b="0" dirty="0">
                <a:solidFill>
                  <a:srgbClr val="000066"/>
                </a:solidFill>
                <a:effectLst/>
              </a:rPr>
              <a:t>ACTIVIDAD 6.</a:t>
            </a:r>
          </a:p>
          <a:p>
            <a:pPr marL="1588" indent="-1588" algn="just">
              <a:lnSpc>
                <a:spcPct val="120000"/>
              </a:lnSpc>
              <a:spcAft>
                <a:spcPts val="800"/>
              </a:spcAft>
            </a:pPr>
            <a:r>
              <a:rPr lang="es-MX" sz="1600" b="0" dirty="0">
                <a:solidFill>
                  <a:srgbClr val="000066"/>
                </a:solidFill>
                <a:effectLst/>
              </a:rPr>
              <a:t>Con base en sus resultados y observaciones conteste lo siguiente:</a:t>
            </a:r>
          </a:p>
          <a:p>
            <a:pPr marL="266700" indent="-266700" algn="just">
              <a:lnSpc>
                <a:spcPct val="120000"/>
              </a:lnSpc>
              <a:spcAft>
                <a:spcPts val="800"/>
              </a:spcAft>
            </a:pPr>
            <a:r>
              <a:rPr lang="es-MX" sz="1600" b="0" dirty="0">
                <a:solidFill>
                  <a:srgbClr val="000066"/>
                </a:solidFill>
                <a:effectLst/>
              </a:rPr>
              <a:t>1. ¿Cómo se afecta el tiempo de fraguado con las diferentes disoluciones?</a:t>
            </a:r>
          </a:p>
          <a:p>
            <a:pPr marL="266700" indent="-266700" algn="just">
              <a:lnSpc>
                <a:spcPct val="120000"/>
              </a:lnSpc>
              <a:spcAft>
                <a:spcPts val="800"/>
              </a:spcAft>
            </a:pPr>
            <a:r>
              <a:rPr lang="es-MX" sz="1600" b="0" dirty="0">
                <a:solidFill>
                  <a:srgbClr val="000066"/>
                </a:solidFill>
                <a:effectLst/>
              </a:rPr>
              <a:t>2. ¿Cuáles son las diferencias químicas entre el cemento blanco y el cemento Portland?</a:t>
            </a:r>
          </a:p>
          <a:p>
            <a:pPr marL="266700" indent="-266700" algn="just">
              <a:lnSpc>
                <a:spcPct val="120000"/>
              </a:lnSpc>
              <a:spcAft>
                <a:spcPts val="800"/>
              </a:spcAft>
            </a:pPr>
            <a:r>
              <a:rPr lang="es-MX" sz="1600" b="0" dirty="0">
                <a:solidFill>
                  <a:srgbClr val="000066"/>
                </a:solidFill>
                <a:effectLst/>
              </a:rPr>
              <a:t>Justifique sus respuestas.</a:t>
            </a:r>
          </a:p>
        </p:txBody>
      </p:sp>
    </p:spTree>
    <p:extLst>
      <p:ext uri="{BB962C8B-B14F-4D97-AF65-F5344CB8AC3E}">
        <p14:creationId xmlns:p14="http://schemas.microsoft.com/office/powerpoint/2010/main" val="6151117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trips(downRight)">
                                      <p:cBhvr>
                                        <p:cTn id="7" dur="500"/>
                                        <p:tgtEl>
                                          <p:spTgt spid="4">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strips(downRight)">
                                      <p:cBhvr>
                                        <p:cTn id="11" dur="50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strips(downRight)">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strips(downRight)">
                                      <p:cBhvr>
                                        <p:cTn id="21" dur="500"/>
                                        <p:tgtEl>
                                          <p:spTgt spid="4">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strips(downRight)">
                                      <p:cBhvr>
                                        <p:cTn id="26"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72">
            <a:extLst>
              <a:ext uri="{FF2B5EF4-FFF2-40B4-BE49-F238E27FC236}">
                <a16:creationId xmlns="" xmlns:a16="http://schemas.microsoft.com/office/drawing/2014/main" id="{B2A836C8-D5CD-4BAB-86AC-FF47C9598FBE}"/>
              </a:ext>
            </a:extLst>
          </p:cNvPr>
          <p:cNvSpPr txBox="1">
            <a:spLocks noChangeArrowheads="1"/>
          </p:cNvSpPr>
          <p:nvPr/>
        </p:nvSpPr>
        <p:spPr bwMode="auto">
          <a:xfrm>
            <a:off x="2590800" y="720571"/>
            <a:ext cx="3962400" cy="415498"/>
          </a:xfrm>
          <a:prstGeom prst="rect">
            <a:avLst/>
          </a:prstGeom>
          <a:noFill/>
          <a:ln w="9525">
            <a:noFill/>
            <a:miter lim="800000"/>
            <a:headEnd/>
            <a:tailEnd/>
          </a:ln>
          <a:effectLst/>
        </p:spPr>
        <p:txBody>
          <a:bodyPr>
            <a:spAutoFit/>
          </a:bodyPr>
          <a:lstStyle/>
          <a:p>
            <a:pPr algn="ctr">
              <a:spcBef>
                <a:spcPct val="50000"/>
              </a:spcBef>
            </a:pPr>
            <a:r>
              <a:rPr lang="es-ES" sz="2100" b="1" dirty="0">
                <a:solidFill>
                  <a:srgbClr val="000099"/>
                </a:solidFill>
                <a:effectLst/>
                <a:latin typeface="Arial" charset="0"/>
              </a:rPr>
              <a:t>Créditos</a:t>
            </a:r>
          </a:p>
        </p:txBody>
      </p:sp>
      <p:sp>
        <p:nvSpPr>
          <p:cNvPr id="6" name="Text Box 7"/>
          <p:cNvSpPr txBox="1">
            <a:spLocks noChangeArrowheads="1"/>
          </p:cNvSpPr>
          <p:nvPr/>
        </p:nvSpPr>
        <p:spPr bwMode="auto">
          <a:xfrm>
            <a:off x="827584" y="1340768"/>
            <a:ext cx="7799294" cy="5278368"/>
          </a:xfrm>
          <a:prstGeom prst="rect">
            <a:avLst/>
          </a:prstGeom>
          <a:noFill/>
          <a:ln w="9525">
            <a:noFill/>
            <a:miter lim="800000"/>
            <a:headEnd/>
            <a:tailEnd/>
          </a:ln>
          <a:effectLst/>
        </p:spPr>
        <p:txBody>
          <a:bodyPr wrap="square">
            <a:spAutoFit/>
          </a:bodyPr>
          <a:lstStyle>
            <a:defPPr>
              <a:defRPr lang="es-ES"/>
            </a:defPPr>
            <a:lvl1pPr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ctr" rtl="0" eaLnBrk="0" fontAlgn="base" hangingPunct="0">
              <a:spcBef>
                <a:spcPct val="0"/>
              </a:spcBef>
              <a:spcAft>
                <a:spcPct val="0"/>
              </a:spcAft>
              <a:defRPr sz="1100" b="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1100" b="1" kern="1200">
                <a:solidFill>
                  <a:schemeClr val="tx1"/>
                </a:solidFill>
                <a:effectLst>
                  <a:outerShdw blurRad="38100" dist="38100" dir="2700000" algn="tl">
                    <a:srgbClr val="000000">
                      <a:alpha val="43137"/>
                    </a:srgbClr>
                  </a:outerShdw>
                </a:effectLst>
                <a:latin typeface="Arial" charset="0"/>
                <a:ea typeface="+mn-ea"/>
                <a:cs typeface="+mn-cs"/>
              </a:defRPr>
            </a:lvl9pPr>
          </a:lstStyle>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smtClean="0">
                <a:solidFill>
                  <a:srgbClr val="000066"/>
                </a:solidFill>
                <a:effectLst/>
              </a:rPr>
              <a:t>Autor:</a:t>
            </a:r>
            <a:endParaRPr lang="es-ES" sz="1400" kern="0" dirty="0">
              <a:solidFill>
                <a:srgbClr val="000066"/>
              </a:solidFill>
              <a:effectLst/>
            </a:endParaRPr>
          </a:p>
          <a:p>
            <a:pPr algn="just" eaLnBrk="1" fontAlgn="auto" hangingPunct="1">
              <a:spcBef>
                <a:spcPts val="600"/>
              </a:spcBef>
              <a:spcAft>
                <a:spcPts val="0"/>
              </a:spcAft>
              <a:defRPr/>
            </a:pPr>
            <a:r>
              <a:rPr lang="es-ES" sz="1400" b="0" kern="0" dirty="0">
                <a:solidFill>
                  <a:srgbClr val="000066"/>
                </a:solidFill>
                <a:effectLst/>
              </a:rPr>
              <a:t>M. C. Q. Alfredo Velásquez Márquez, Q. </a:t>
            </a:r>
            <a:r>
              <a:rPr lang="es-ES" sz="1400" b="0" kern="0">
                <a:solidFill>
                  <a:srgbClr val="000066"/>
                </a:solidFill>
                <a:effectLst/>
              </a:rPr>
              <a:t>Antonia del Carmen Pérez </a:t>
            </a:r>
            <a:r>
              <a:rPr lang="es-ES" sz="1400" b="0" kern="0" smtClean="0">
                <a:solidFill>
                  <a:srgbClr val="000066"/>
                </a:solidFill>
                <a:effectLst/>
              </a:rPr>
              <a:t>León</a:t>
            </a: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a:solidFill>
                  <a:srgbClr val="000066"/>
                </a:solidFill>
                <a:effectLst/>
              </a:rPr>
              <a:t>Actualización y autorización:</a:t>
            </a: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b="0" kern="0" dirty="0">
                <a:solidFill>
                  <a:srgbClr val="000066"/>
                </a:solidFill>
                <a:effectLst/>
              </a:rPr>
              <a:t>Q. Antonia del Carmen Pérez León</a:t>
            </a: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b="0" kern="0" dirty="0" smtClean="0">
                <a:solidFill>
                  <a:srgbClr val="000066"/>
                </a:solidFill>
                <a:effectLst/>
              </a:rPr>
              <a:t>Jefa </a:t>
            </a:r>
            <a:r>
              <a:rPr lang="es-ES" sz="1400" b="0" kern="0" dirty="0">
                <a:solidFill>
                  <a:srgbClr val="000066"/>
                </a:solidFill>
                <a:effectLst/>
              </a:rPr>
              <a:t>de la </a:t>
            </a:r>
            <a:r>
              <a:rPr lang="es-ES" sz="1400" b="0" kern="0" dirty="0" smtClean="0">
                <a:solidFill>
                  <a:srgbClr val="000066"/>
                </a:solidFill>
                <a:effectLst/>
              </a:rPr>
              <a:t>Academia </a:t>
            </a:r>
            <a:r>
              <a:rPr lang="es-ES" sz="1400" b="0" kern="0" dirty="0">
                <a:solidFill>
                  <a:srgbClr val="000066"/>
                </a:solidFill>
                <a:effectLst/>
              </a:rPr>
              <a:t>de Química</a:t>
            </a:r>
          </a:p>
          <a:p>
            <a:pPr marL="0" marR="0" lvl="0" indent="0" algn="just" defTabSz="914400" eaLnBrk="1" fontAlgn="auto" latinLnBrk="0" hangingPunct="1">
              <a:lnSpc>
                <a:spcPct val="100000"/>
              </a:lnSpc>
              <a:spcBef>
                <a:spcPts val="600"/>
              </a:spcBef>
              <a:spcAft>
                <a:spcPts val="0"/>
              </a:spcAft>
              <a:buClrTx/>
              <a:buSzTx/>
              <a:buFontTx/>
              <a:buNone/>
              <a:tabLst/>
              <a:defRPr/>
            </a:pPr>
            <a:endParaRPr lang="es-ES" sz="1400" b="0" kern="0" dirty="0">
              <a:solidFill>
                <a:srgbClr val="000066"/>
              </a:solidFill>
              <a:effectLst/>
            </a:endParaRPr>
          </a:p>
          <a:p>
            <a:pPr marL="0" marR="0" lvl="0" indent="0" algn="just" defTabSz="914400" eaLnBrk="1" fontAlgn="auto" latinLnBrk="0" hangingPunct="1">
              <a:lnSpc>
                <a:spcPct val="100000"/>
              </a:lnSpc>
              <a:spcBef>
                <a:spcPts val="600"/>
              </a:spcBef>
              <a:spcAft>
                <a:spcPts val="0"/>
              </a:spcAft>
              <a:buClrTx/>
              <a:buSzTx/>
              <a:buFontTx/>
              <a:buNone/>
              <a:tabLst/>
              <a:defRPr/>
            </a:pPr>
            <a:r>
              <a:rPr lang="es-ES" sz="1400" kern="0" dirty="0">
                <a:solidFill>
                  <a:srgbClr val="000066"/>
                </a:solidFill>
                <a:effectLst/>
              </a:rPr>
              <a:t>Revisores (2017)</a:t>
            </a:r>
            <a:r>
              <a:rPr kumimoji="0" lang="es-ES" sz="1400" i="0" u="none" strike="noStrike" kern="0" cap="none" spc="0" normalizeH="0" baseline="0" noProof="0" dirty="0">
                <a:ln>
                  <a:noFill/>
                </a:ln>
                <a:solidFill>
                  <a:srgbClr val="000066"/>
                </a:solidFill>
                <a:effectLst/>
                <a:uLnTx/>
                <a:uFillTx/>
              </a:rPr>
              <a:t>:</a:t>
            </a:r>
          </a:p>
          <a:p>
            <a:pPr algn="just" eaLnBrk="1" fontAlgn="auto" hangingPunct="1">
              <a:spcBef>
                <a:spcPts val="600"/>
              </a:spcBef>
              <a:spcAft>
                <a:spcPts val="0"/>
              </a:spcAft>
              <a:tabLst>
                <a:tab pos="3940175" algn="l"/>
              </a:tabLst>
              <a:defRPr/>
            </a:pPr>
            <a:r>
              <a:rPr lang="es-ES" sz="1400" b="0" kern="0" dirty="0">
                <a:solidFill>
                  <a:srgbClr val="000066"/>
                </a:solidFill>
                <a:effectLst/>
              </a:rPr>
              <a:t>Dra. </a:t>
            </a:r>
            <a:r>
              <a:rPr lang="es-ES" sz="1400" b="0" kern="0" dirty="0" err="1">
                <a:solidFill>
                  <a:srgbClr val="000066"/>
                </a:solidFill>
                <a:effectLst/>
              </a:rPr>
              <a:t>Arianee</a:t>
            </a:r>
            <a:r>
              <a:rPr lang="es-ES" sz="1400" b="0" kern="0" dirty="0">
                <a:solidFill>
                  <a:srgbClr val="000066"/>
                </a:solidFill>
                <a:effectLst/>
              </a:rPr>
              <a:t> Sainz </a:t>
            </a:r>
            <a:r>
              <a:rPr lang="es-ES" sz="1400" b="0" kern="0" dirty="0" smtClean="0">
                <a:solidFill>
                  <a:srgbClr val="000066"/>
                </a:solidFill>
                <a:effectLst/>
              </a:rPr>
              <a:t>Vidal	</a:t>
            </a:r>
            <a:r>
              <a:rPr lang="es-ES" sz="1400" b="0" kern="0" dirty="0">
                <a:solidFill>
                  <a:srgbClr val="000066"/>
                </a:solidFill>
                <a:effectLst/>
              </a:rPr>
              <a:t>Ing. Dulce María Cisneros Peralta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Q. Adriana Ramírez </a:t>
            </a:r>
            <a:r>
              <a:rPr lang="es-ES" sz="1400" b="0" kern="0" dirty="0" smtClean="0">
                <a:solidFill>
                  <a:srgbClr val="000066"/>
                </a:solidFill>
                <a:effectLst/>
              </a:rPr>
              <a:t>González	</a:t>
            </a:r>
            <a:r>
              <a:rPr lang="es-ES" sz="1400" b="0" kern="0" dirty="0">
                <a:solidFill>
                  <a:srgbClr val="000066"/>
                </a:solidFill>
                <a:effectLst/>
              </a:rPr>
              <a:t>Q. F. B. Nidia García Arrollo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Dra</a:t>
            </a:r>
            <a:r>
              <a:rPr lang="es-ES" sz="1400" b="0" kern="0" dirty="0">
                <a:solidFill>
                  <a:srgbClr val="000066"/>
                </a:solidFill>
                <a:effectLst/>
              </a:rPr>
              <a:t>. Patricia García Vázquez</a:t>
            </a:r>
            <a:r>
              <a:rPr lang="es-ES" sz="1400" b="0" kern="0" dirty="0" smtClean="0">
                <a:solidFill>
                  <a:srgbClr val="000066"/>
                </a:solidFill>
                <a:effectLst/>
              </a:rPr>
              <a:t>	</a:t>
            </a:r>
            <a:r>
              <a:rPr lang="es-ES" sz="1400" b="0" kern="0" dirty="0">
                <a:solidFill>
                  <a:srgbClr val="000066"/>
                </a:solidFill>
                <a:effectLst/>
              </a:rPr>
              <a:t>Dr. Alberto Sandoval García</a:t>
            </a:r>
          </a:p>
          <a:p>
            <a:pPr algn="just" eaLnBrk="1" fontAlgn="auto" hangingPunct="1">
              <a:spcBef>
                <a:spcPts val="600"/>
              </a:spcBef>
              <a:spcAft>
                <a:spcPts val="0"/>
              </a:spcAft>
              <a:tabLst>
                <a:tab pos="3940175" algn="l"/>
              </a:tabLst>
              <a:defRPr/>
            </a:pPr>
            <a:r>
              <a:rPr lang="es-ES" sz="1400" b="0" kern="0" dirty="0">
                <a:solidFill>
                  <a:srgbClr val="000066"/>
                </a:solidFill>
                <a:effectLst/>
              </a:rPr>
              <a:t>M. en A. Violeta Luz María Bravo </a:t>
            </a:r>
            <a:r>
              <a:rPr lang="es-ES" sz="1400" b="0" kern="0" dirty="0" smtClean="0">
                <a:solidFill>
                  <a:srgbClr val="000066"/>
                </a:solidFill>
                <a:effectLst/>
              </a:rPr>
              <a:t>Hernández	</a:t>
            </a:r>
            <a:r>
              <a:rPr lang="es-ES" sz="1400" b="0" kern="0" dirty="0">
                <a:solidFill>
                  <a:srgbClr val="000066"/>
                </a:solidFill>
                <a:effectLst/>
              </a:rPr>
              <a:t>M. en C. Luis Edgardo Vigueras Rueda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Dra</a:t>
            </a:r>
            <a:r>
              <a:rPr lang="es-ES" sz="1400" b="0" kern="0" dirty="0">
                <a:solidFill>
                  <a:srgbClr val="000066"/>
                </a:solidFill>
                <a:effectLst/>
              </a:rPr>
              <a:t>. María del Carmen Gutiérrez </a:t>
            </a:r>
            <a:r>
              <a:rPr lang="es-ES" sz="1400" b="0" kern="0" dirty="0" smtClean="0">
                <a:solidFill>
                  <a:srgbClr val="000066"/>
                </a:solidFill>
                <a:effectLst/>
              </a:rPr>
              <a:t>Hernández	</a:t>
            </a:r>
            <a:r>
              <a:rPr lang="es-ES" sz="1400" b="0" kern="0" dirty="0">
                <a:solidFill>
                  <a:srgbClr val="000066"/>
                </a:solidFill>
                <a:effectLst/>
              </a:rPr>
              <a:t>M. en C. Miguel Ángel Jaime Vasconcelos</a:t>
            </a:r>
          </a:p>
          <a:p>
            <a:pPr algn="just" eaLnBrk="1" fontAlgn="auto" hangingPunct="1">
              <a:spcBef>
                <a:spcPts val="600"/>
              </a:spcBef>
              <a:spcAft>
                <a:spcPts val="0"/>
              </a:spcAft>
              <a:tabLst>
                <a:tab pos="3940175" algn="l"/>
              </a:tabLst>
              <a:defRPr/>
            </a:pPr>
            <a:r>
              <a:rPr lang="es-ES" sz="1400" b="0" kern="0" dirty="0">
                <a:solidFill>
                  <a:srgbClr val="000066"/>
                </a:solidFill>
                <a:effectLst/>
              </a:rPr>
              <a:t>M. A. I. Claudia Elisa Sánchez Navarro	Biol. Miguel Alejandro Maldonado Gordillo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Q. </a:t>
            </a:r>
            <a:r>
              <a:rPr lang="es-ES" sz="1400" b="0" kern="0" dirty="0" err="1">
                <a:solidFill>
                  <a:srgbClr val="000066"/>
                </a:solidFill>
                <a:effectLst/>
              </a:rPr>
              <a:t>Yolia</a:t>
            </a:r>
            <a:r>
              <a:rPr lang="es-ES" sz="1400" b="0" kern="0" dirty="0">
                <a:solidFill>
                  <a:srgbClr val="000066"/>
                </a:solidFill>
                <a:effectLst/>
              </a:rPr>
              <a:t> Judith León Paredes</a:t>
            </a:r>
            <a:r>
              <a:rPr lang="es-ES" sz="1400" b="0" kern="0" dirty="0" smtClean="0">
                <a:solidFill>
                  <a:srgbClr val="000066"/>
                </a:solidFill>
                <a:effectLst/>
              </a:rPr>
              <a:t>	</a:t>
            </a:r>
            <a:r>
              <a:rPr lang="es-ES" sz="1400" b="0" kern="0" dirty="0">
                <a:solidFill>
                  <a:srgbClr val="000066"/>
                </a:solidFill>
                <a:effectLst/>
              </a:rPr>
              <a:t>I. Q. Guillermo Pérez Quintero</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a:solidFill>
                  <a:srgbClr val="000066"/>
                </a:solidFill>
                <a:effectLst/>
              </a:rPr>
              <a:t>I. Q. Hermelinda C. Sánchez </a:t>
            </a:r>
            <a:r>
              <a:rPr lang="es-ES" sz="1400" b="0" kern="0" dirty="0" err="1">
                <a:solidFill>
                  <a:srgbClr val="000066"/>
                </a:solidFill>
                <a:effectLst/>
              </a:rPr>
              <a:t>Tlaxqueño</a:t>
            </a:r>
            <a:r>
              <a:rPr lang="es-ES" sz="1400" b="0" kern="0" dirty="0">
                <a:solidFill>
                  <a:srgbClr val="000066"/>
                </a:solidFill>
                <a:effectLst/>
              </a:rPr>
              <a:t>	I. Q. José Luis Morales Salvatierra</a:t>
            </a:r>
            <a:endParaRPr lang="es-ES" sz="1400" b="0" kern="0" dirty="0" smtClean="0">
              <a:solidFill>
                <a:srgbClr val="000066"/>
              </a:solidFill>
              <a:effectLst/>
            </a:endParaRPr>
          </a:p>
          <a:p>
            <a:pPr algn="just" eaLnBrk="1" fontAlgn="auto" hangingPunct="1">
              <a:spcBef>
                <a:spcPts val="600"/>
              </a:spcBef>
              <a:spcAft>
                <a:spcPts val="0"/>
              </a:spcAft>
              <a:tabLst>
                <a:tab pos="3940175" algn="l"/>
              </a:tabLst>
              <a:defRPr/>
            </a:pPr>
            <a:r>
              <a:rPr lang="es-ES" sz="1400" b="0" kern="0" dirty="0" smtClean="0">
                <a:solidFill>
                  <a:srgbClr val="000066"/>
                </a:solidFill>
                <a:effectLst/>
              </a:rPr>
              <a:t>	</a:t>
            </a:r>
            <a:endParaRPr kumimoji="0" lang="es-ES" sz="1400" b="0" i="0" u="none" strike="noStrike" kern="0" cap="none" spc="0" normalizeH="0" baseline="0" noProof="0" dirty="0" smtClean="0">
              <a:ln>
                <a:noFill/>
              </a:ln>
              <a:solidFill>
                <a:srgbClr val="000066"/>
              </a:solidFill>
              <a:effectLst/>
              <a:uLnTx/>
              <a:uFillTx/>
            </a:endParaRPr>
          </a:p>
          <a:p>
            <a:pPr eaLnBrk="1" fontAlgn="auto" hangingPunct="1">
              <a:spcBef>
                <a:spcPts val="600"/>
              </a:spcBef>
              <a:spcAft>
                <a:spcPts val="0"/>
              </a:spcAft>
              <a:defRPr/>
            </a:pPr>
            <a:r>
              <a:rPr kumimoji="0" lang="es-ES" sz="1400" u="none" strike="noStrike" kern="0" cap="none" spc="0" normalizeH="0" baseline="0" noProof="0" dirty="0" smtClean="0">
                <a:ln>
                  <a:noFill/>
                </a:ln>
                <a:solidFill>
                  <a:srgbClr val="000066"/>
                </a:solidFill>
                <a:effectLst/>
                <a:uLnTx/>
                <a:uFillTx/>
              </a:rPr>
              <a:t>Profesores de la Facultad de Ingeniería, UNAM</a:t>
            </a:r>
            <a:endParaRPr kumimoji="0" lang="es-ES" sz="1400" u="none" strike="noStrike" kern="0" cap="none" spc="0" normalizeH="0" baseline="0" noProof="0" dirty="0">
              <a:ln>
                <a:noFill/>
              </a:ln>
              <a:solidFill>
                <a:srgbClr val="000066"/>
              </a:solidFill>
              <a:effectLst/>
              <a:uLnTx/>
              <a:uFillTx/>
            </a:endParaRPr>
          </a:p>
        </p:txBody>
      </p:sp>
    </p:spTree>
    <p:extLst>
      <p:ext uri="{BB962C8B-B14F-4D97-AF65-F5344CB8AC3E}">
        <p14:creationId xmlns:p14="http://schemas.microsoft.com/office/powerpoint/2010/main" val="141941141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ext Box 2"/>
          <p:cNvSpPr txBox="1">
            <a:spLocks noChangeArrowheads="1"/>
          </p:cNvSpPr>
          <p:nvPr/>
        </p:nvSpPr>
        <p:spPr bwMode="auto">
          <a:xfrm>
            <a:off x="836614" y="1484784"/>
            <a:ext cx="7470775" cy="1672253"/>
          </a:xfrm>
          <a:prstGeom prst="rect">
            <a:avLst/>
          </a:prstGeom>
          <a:noFill/>
          <a:ln w="9525">
            <a:noFill/>
            <a:miter lim="800000"/>
            <a:headEnd/>
            <a:tailEnd/>
          </a:ln>
          <a:effectLst/>
        </p:spPr>
        <p:txBody>
          <a:bodyPr>
            <a:spAutoFit/>
          </a:bodyPr>
          <a:lstStyle/>
          <a:p>
            <a:pPr marL="285750" indent="-285750" algn="just">
              <a:lnSpc>
                <a:spcPct val="120000"/>
              </a:lnSpc>
              <a:spcAft>
                <a:spcPts val="800"/>
              </a:spcAft>
              <a:buFont typeface="Wingdings" panose="05000000000000000000" pitchFamily="2" charset="2"/>
              <a:buChar char="Ø"/>
            </a:pPr>
            <a:r>
              <a:rPr lang="es-MX" sz="1600" b="0" dirty="0">
                <a:solidFill>
                  <a:srgbClr val="000066"/>
                </a:solidFill>
                <a:effectLst/>
              </a:rPr>
              <a:t>El cemento es un material de construcción en polvo, que mezclado con agua, forma una pasta blanda que se endurece al secar; se emplea para tapar o rellenar huecos y como componente aglutinante en bloques de hormigón y en argamasas.</a:t>
            </a:r>
          </a:p>
          <a:p>
            <a:pPr marL="285750" indent="-285750" algn="just">
              <a:lnSpc>
                <a:spcPct val="120000"/>
              </a:lnSpc>
              <a:spcAft>
                <a:spcPts val="800"/>
              </a:spcAft>
              <a:buFont typeface="Wingdings" panose="05000000000000000000" pitchFamily="2" charset="2"/>
              <a:buChar char="Ø"/>
            </a:pPr>
            <a:r>
              <a:rPr lang="es-MX" sz="1600" b="0" dirty="0">
                <a:solidFill>
                  <a:srgbClr val="000066"/>
                </a:solidFill>
                <a:effectLst/>
              </a:rPr>
              <a:t>Existen dos variedades de cemento, el cemento gris y el cemento blanco.</a:t>
            </a:r>
          </a:p>
        </p:txBody>
      </p:sp>
      <p:sp>
        <p:nvSpPr>
          <p:cNvPr id="4" name="Text Box 19"/>
          <p:cNvSpPr txBox="1">
            <a:spLocks noChangeArrowheads="1"/>
          </p:cNvSpPr>
          <p:nvPr/>
        </p:nvSpPr>
        <p:spPr bwMode="auto">
          <a:xfrm>
            <a:off x="3904191" y="737300"/>
            <a:ext cx="1335622" cy="415498"/>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Cemento</a:t>
            </a:r>
          </a:p>
        </p:txBody>
      </p:sp>
    </p:spTree>
    <p:extLst>
      <p:ext uri="{BB962C8B-B14F-4D97-AF65-F5344CB8AC3E}">
        <p14:creationId xmlns:p14="http://schemas.microsoft.com/office/powerpoint/2010/main" val="26215636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51906"/>
                                        </p:tgtEl>
                                        <p:attrNameLst>
                                          <p:attrName>style.visibility</p:attrName>
                                        </p:attrNameLst>
                                      </p:cBhvr>
                                      <p:to>
                                        <p:strVal val="visible"/>
                                      </p:to>
                                    </p:set>
                                    <p:animEffect transition="in" filter="strips(downRight)">
                                      <p:cBhvr>
                                        <p:cTn id="7" dur="500"/>
                                        <p:tgtEl>
                                          <p:spTgt spid="2519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ext Box 2"/>
          <p:cNvSpPr txBox="1">
            <a:spLocks noChangeArrowheads="1"/>
          </p:cNvSpPr>
          <p:nvPr/>
        </p:nvSpPr>
        <p:spPr bwMode="auto">
          <a:xfrm>
            <a:off x="835025" y="1412776"/>
            <a:ext cx="7470775" cy="5161926"/>
          </a:xfrm>
          <a:prstGeom prst="rect">
            <a:avLst/>
          </a:prstGeom>
          <a:noFill/>
          <a:ln w="9525">
            <a:noFill/>
            <a:miter lim="800000"/>
            <a:headEnd/>
            <a:tailEnd/>
          </a:ln>
          <a:effectLst/>
        </p:spPr>
        <p:txBody>
          <a:bodyPr>
            <a:spAutoFit/>
          </a:bodyPr>
          <a:lstStyle/>
          <a:p>
            <a:pPr marL="285750" indent="-285750" algn="just">
              <a:lnSpc>
                <a:spcPct val="120000"/>
              </a:lnSpc>
              <a:buFont typeface="Wingdings" panose="05000000000000000000" pitchFamily="2" charset="2"/>
              <a:buChar char="Ø"/>
            </a:pPr>
            <a:r>
              <a:rPr lang="es-MX" sz="1600" b="0" dirty="0">
                <a:solidFill>
                  <a:srgbClr val="000066"/>
                </a:solidFill>
                <a:effectLst/>
              </a:rPr>
              <a:t>El cemento es un conglomerante formado a partir de una mezcla de caliza y arcilla calcinadas y posteriormente molidas, que tiene la propiedad de endurecerse al contacto con el agua.</a:t>
            </a:r>
          </a:p>
          <a:p>
            <a:pPr algn="just">
              <a:lnSpc>
                <a:spcPct val="120000"/>
              </a:lnSpc>
            </a:pPr>
            <a:endParaRPr lang="es-MX" sz="1600" b="0" dirty="0">
              <a:solidFill>
                <a:srgbClr val="000066"/>
              </a:solidFill>
              <a:effectLst/>
            </a:endParaRPr>
          </a:p>
          <a:p>
            <a:pPr marL="268288" algn="just"/>
            <a:r>
              <a:rPr lang="es-MX" sz="1200" b="0" dirty="0">
                <a:solidFill>
                  <a:srgbClr val="000066"/>
                </a:solidFill>
                <a:effectLst/>
              </a:rPr>
              <a:t>Un conglomerante es una sustancia capaz de unir fragmentos de uno o varios materiales y dar cohesión al conjunto mediante transformaciones químicas que originan nuevos compuestos. Los conglomerantes son utilizados como medio de unión, formando pastas llamadas morteros o argamasas.</a:t>
            </a:r>
            <a:endParaRPr lang="es-ES" sz="1200" b="0" dirty="0">
              <a:solidFill>
                <a:srgbClr val="000066"/>
              </a:solidFill>
              <a:effectLst/>
            </a:endParaRPr>
          </a:p>
          <a:p>
            <a:pPr algn="just">
              <a:lnSpc>
                <a:spcPct val="120000"/>
              </a:lnSpc>
            </a:pPr>
            <a:endParaRPr lang="es-ES" sz="1600" b="0" dirty="0">
              <a:solidFill>
                <a:srgbClr val="000066"/>
              </a:solidFill>
              <a:effectLst/>
            </a:endParaRPr>
          </a:p>
          <a:p>
            <a:pPr marL="268288" algn="just">
              <a:lnSpc>
                <a:spcPct val="120000"/>
              </a:lnSpc>
            </a:pPr>
            <a:r>
              <a:rPr lang="es-MX" sz="1600" b="0" dirty="0">
                <a:solidFill>
                  <a:srgbClr val="000066"/>
                </a:solidFill>
                <a:effectLst/>
              </a:rPr>
              <a:t>El producto resultante de la molienda de estas rocas (caliza y arcilla) es llamada </a:t>
            </a:r>
            <a:r>
              <a:rPr lang="es-MX" sz="1600" b="0" dirty="0" err="1">
                <a:solidFill>
                  <a:srgbClr val="000066"/>
                </a:solidFill>
                <a:effectLst/>
              </a:rPr>
              <a:t>clinker</a:t>
            </a:r>
            <a:r>
              <a:rPr lang="es-MX" sz="1600" b="0" dirty="0">
                <a:solidFill>
                  <a:srgbClr val="000066"/>
                </a:solidFill>
                <a:effectLst/>
              </a:rPr>
              <a:t> y se convierte en cemento cuando se le agrega una pequeña cantidad de yeso para que adquiera la propiedad de fraguar al añadirle agua.</a:t>
            </a:r>
          </a:p>
          <a:p>
            <a:pPr marL="268288" algn="just">
              <a:lnSpc>
                <a:spcPct val="120000"/>
              </a:lnSpc>
            </a:pPr>
            <a:endParaRPr lang="es-MX" sz="1600" b="0" dirty="0">
              <a:solidFill>
                <a:srgbClr val="000066"/>
              </a:solidFill>
              <a:effectLst/>
            </a:endParaRPr>
          </a:p>
          <a:p>
            <a:pPr marL="268288" algn="just">
              <a:lnSpc>
                <a:spcPct val="120000"/>
              </a:lnSpc>
            </a:pPr>
            <a:r>
              <a:rPr lang="es-MX" sz="1600" b="0" dirty="0">
                <a:solidFill>
                  <a:srgbClr val="000066"/>
                </a:solidFill>
                <a:effectLst/>
              </a:rPr>
              <a:t>Cuando el cemento es mezclado con agregados pétreos (grava y arena) y agua, crea una mezcla uniforme, maleable y plástica que fragua y se endurece, adquiriendo consistencia pétrea, denominada hormigón (en España, parte de Suramérica y el Caribe hispano) o concreto (en México, Centroamérica y parte de Sudamérica). Su uso es generalizado en construcción e ingeniería civil.</a:t>
            </a:r>
            <a:endParaRPr lang="es-ES" sz="1600" b="0" dirty="0">
              <a:solidFill>
                <a:srgbClr val="000066"/>
              </a:solidFill>
              <a:effectLst/>
            </a:endParaRPr>
          </a:p>
        </p:txBody>
      </p:sp>
      <p:sp>
        <p:nvSpPr>
          <p:cNvPr id="5" name="Text Box 19">
            <a:extLst>
              <a:ext uri="{FF2B5EF4-FFF2-40B4-BE49-F238E27FC236}">
                <a16:creationId xmlns="" xmlns:a16="http://schemas.microsoft.com/office/drawing/2014/main" id="{C8B89F3B-25A6-460E-9605-0D4443FACFE9}"/>
              </a:ext>
            </a:extLst>
          </p:cNvPr>
          <p:cNvSpPr txBox="1">
            <a:spLocks noChangeArrowheads="1"/>
          </p:cNvSpPr>
          <p:nvPr/>
        </p:nvSpPr>
        <p:spPr bwMode="auto">
          <a:xfrm>
            <a:off x="3904191" y="737300"/>
            <a:ext cx="1335622" cy="415498"/>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Cemento</a:t>
            </a:r>
          </a:p>
        </p:txBody>
      </p:sp>
    </p:spTree>
    <p:extLst>
      <p:ext uri="{BB962C8B-B14F-4D97-AF65-F5344CB8AC3E}">
        <p14:creationId xmlns:p14="http://schemas.microsoft.com/office/powerpoint/2010/main" val="36092672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51906">
                                            <p:txEl>
                                              <p:pRg st="0" end="0"/>
                                            </p:txEl>
                                          </p:spTgt>
                                        </p:tgtEl>
                                        <p:attrNameLst>
                                          <p:attrName>style.visibility</p:attrName>
                                        </p:attrNameLst>
                                      </p:cBhvr>
                                      <p:to>
                                        <p:strVal val="visible"/>
                                      </p:to>
                                    </p:set>
                                    <p:animEffect transition="in" filter="strips(downRight)">
                                      <p:cBhvr>
                                        <p:cTn id="7" dur="500"/>
                                        <p:tgtEl>
                                          <p:spTgt spid="2519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51906">
                                            <p:txEl>
                                              <p:pRg st="2" end="2"/>
                                            </p:txEl>
                                          </p:spTgt>
                                        </p:tgtEl>
                                        <p:attrNameLst>
                                          <p:attrName>style.visibility</p:attrName>
                                        </p:attrNameLst>
                                      </p:cBhvr>
                                      <p:to>
                                        <p:strVal val="visible"/>
                                      </p:to>
                                    </p:set>
                                    <p:animEffect transition="in" filter="strips(downRight)">
                                      <p:cBhvr>
                                        <p:cTn id="12" dur="500"/>
                                        <p:tgtEl>
                                          <p:spTgt spid="25190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51906">
                                            <p:txEl>
                                              <p:pRg st="4" end="4"/>
                                            </p:txEl>
                                          </p:spTgt>
                                        </p:tgtEl>
                                        <p:attrNameLst>
                                          <p:attrName>style.visibility</p:attrName>
                                        </p:attrNameLst>
                                      </p:cBhvr>
                                      <p:to>
                                        <p:strVal val="visible"/>
                                      </p:to>
                                    </p:set>
                                    <p:animEffect transition="in" filter="strips(downRight)">
                                      <p:cBhvr>
                                        <p:cTn id="17" dur="500"/>
                                        <p:tgtEl>
                                          <p:spTgt spid="25190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51906">
                                            <p:txEl>
                                              <p:pRg st="6" end="6"/>
                                            </p:txEl>
                                          </p:spTgt>
                                        </p:tgtEl>
                                        <p:attrNameLst>
                                          <p:attrName>style.visibility</p:attrName>
                                        </p:attrNameLst>
                                      </p:cBhvr>
                                      <p:to>
                                        <p:strVal val="visible"/>
                                      </p:to>
                                    </p:set>
                                    <p:animEffect transition="in" filter="strips(downRight)">
                                      <p:cBhvr>
                                        <p:cTn id="22" dur="500"/>
                                        <p:tgtEl>
                                          <p:spTgt spid="25190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ext Box 2"/>
          <p:cNvSpPr txBox="1">
            <a:spLocks noChangeArrowheads="1"/>
          </p:cNvSpPr>
          <p:nvPr/>
        </p:nvSpPr>
        <p:spPr bwMode="auto">
          <a:xfrm>
            <a:off x="835025" y="1408708"/>
            <a:ext cx="7470775" cy="4228850"/>
          </a:xfrm>
          <a:prstGeom prst="rect">
            <a:avLst/>
          </a:prstGeom>
          <a:noFill/>
          <a:ln w="9525">
            <a:noFill/>
            <a:miter lim="800000"/>
            <a:headEnd/>
            <a:tailEnd/>
          </a:ln>
          <a:effectLst/>
        </p:spPr>
        <p:txBody>
          <a:bodyPr>
            <a:spAutoFit/>
          </a:bodyPr>
          <a:lstStyle/>
          <a:p>
            <a:pPr algn="just">
              <a:lnSpc>
                <a:spcPct val="120000"/>
              </a:lnSpc>
            </a:pPr>
            <a:r>
              <a:rPr lang="es-MX" sz="1600" b="0" dirty="0">
                <a:solidFill>
                  <a:srgbClr val="000066"/>
                </a:solidFill>
                <a:effectLst/>
              </a:rPr>
              <a:t>Desde el punto de vista químico se trata en general de una mezcla de silicatos y aluminatos de calcio; sin embargo, debido a que la composición química de los cementos puede ser muy variada, existen muchas clases de cementos y entre las cuales la más importante es el cemento Portland, que toma su nombre de la pequeña península de la costa de Inglaterra, donde la piedra es algo similar a este cemento.</a:t>
            </a:r>
          </a:p>
          <a:p>
            <a:pPr algn="just">
              <a:lnSpc>
                <a:spcPct val="120000"/>
              </a:lnSpc>
            </a:pPr>
            <a:endParaRPr lang="es-MX" sz="1600" b="0" dirty="0">
              <a:solidFill>
                <a:srgbClr val="000066"/>
              </a:solidFill>
              <a:effectLst/>
            </a:endParaRPr>
          </a:p>
          <a:p>
            <a:pPr algn="just">
              <a:lnSpc>
                <a:spcPct val="120000"/>
              </a:lnSpc>
            </a:pPr>
            <a:r>
              <a:rPr lang="es-MX" sz="1600" b="0" dirty="0">
                <a:solidFill>
                  <a:srgbClr val="000066"/>
                </a:solidFill>
                <a:effectLst/>
              </a:rPr>
              <a:t>El cemento blanco debe su color a la ausencia de óxidos férricos (Fe</a:t>
            </a:r>
            <a:r>
              <a:rPr lang="es-MX" sz="1600" b="0" baseline="-25000" dirty="0">
                <a:solidFill>
                  <a:srgbClr val="000066"/>
                </a:solidFill>
                <a:effectLst/>
              </a:rPr>
              <a:t>2</a:t>
            </a:r>
            <a:r>
              <a:rPr lang="es-MX" sz="1600" b="0" dirty="0">
                <a:solidFill>
                  <a:srgbClr val="000066"/>
                </a:solidFill>
                <a:effectLst/>
              </a:rPr>
              <a:t>O</a:t>
            </a:r>
            <a:r>
              <a:rPr lang="es-MX" sz="1600" b="0" baseline="-25000" dirty="0">
                <a:solidFill>
                  <a:srgbClr val="000066"/>
                </a:solidFill>
                <a:effectLst/>
              </a:rPr>
              <a:t>3</a:t>
            </a:r>
            <a:r>
              <a:rPr lang="es-MX" sz="1600" b="0" dirty="0">
                <a:solidFill>
                  <a:srgbClr val="000066"/>
                </a:solidFill>
                <a:effectLst/>
              </a:rPr>
              <a:t>), que son los que le dan el característico color gris al cemento. También presenta cantidades reducidas de Mn en su composición. Debido a la ausencia de óxidos fundentes, el calcinado del material ha de producirse a temperaturas más altas, por lo que el consumo energético en la fabricación del cemento blanco es mayor que en el cemento gris. Para suplir la carencia de óxidos de hierro, se suele añadir óxido de calcio (</a:t>
            </a:r>
            <a:r>
              <a:rPr lang="es-MX" sz="1600" b="0" dirty="0" err="1">
                <a:solidFill>
                  <a:srgbClr val="000066"/>
                </a:solidFill>
                <a:effectLst/>
              </a:rPr>
              <a:t>CaO</a:t>
            </a:r>
            <a:r>
              <a:rPr lang="es-MX" sz="1600" b="0" dirty="0">
                <a:solidFill>
                  <a:srgbClr val="000066"/>
                </a:solidFill>
                <a:effectLst/>
              </a:rPr>
              <a:t>), fluorita (CaF</a:t>
            </a:r>
            <a:r>
              <a:rPr lang="es-MX" sz="1600" b="0" baseline="-25000" dirty="0">
                <a:solidFill>
                  <a:srgbClr val="000066"/>
                </a:solidFill>
                <a:effectLst/>
              </a:rPr>
              <a:t>2</a:t>
            </a:r>
            <a:r>
              <a:rPr lang="es-MX" sz="1600" b="0" dirty="0">
                <a:solidFill>
                  <a:srgbClr val="000066"/>
                </a:solidFill>
                <a:effectLst/>
              </a:rPr>
              <a:t>) o criolita (Na</a:t>
            </a:r>
            <a:r>
              <a:rPr lang="es-MX" sz="1600" b="0" baseline="-25000" dirty="0">
                <a:solidFill>
                  <a:srgbClr val="000066"/>
                </a:solidFill>
                <a:effectLst/>
              </a:rPr>
              <a:t>3</a:t>
            </a:r>
            <a:r>
              <a:rPr lang="es-MX" sz="1600" b="0" dirty="0">
                <a:solidFill>
                  <a:srgbClr val="000066"/>
                </a:solidFill>
                <a:effectLst/>
              </a:rPr>
              <a:t>AlF</a:t>
            </a:r>
            <a:r>
              <a:rPr lang="es-MX" sz="1600" b="0" baseline="-25000" dirty="0">
                <a:solidFill>
                  <a:srgbClr val="000066"/>
                </a:solidFill>
                <a:effectLst/>
              </a:rPr>
              <a:t>6</a:t>
            </a:r>
            <a:r>
              <a:rPr lang="es-MX" sz="1600" b="0" dirty="0">
                <a:solidFill>
                  <a:srgbClr val="000066"/>
                </a:solidFill>
                <a:effectLst/>
              </a:rPr>
              <a:t>).</a:t>
            </a:r>
          </a:p>
        </p:txBody>
      </p:sp>
      <p:sp>
        <p:nvSpPr>
          <p:cNvPr id="5" name="Text Box 19">
            <a:extLst>
              <a:ext uri="{FF2B5EF4-FFF2-40B4-BE49-F238E27FC236}">
                <a16:creationId xmlns="" xmlns:a16="http://schemas.microsoft.com/office/drawing/2014/main" id="{3F0ED98A-B7A1-453D-AEF0-B8A5C9FCFA36}"/>
              </a:ext>
            </a:extLst>
          </p:cNvPr>
          <p:cNvSpPr txBox="1">
            <a:spLocks noChangeArrowheads="1"/>
          </p:cNvSpPr>
          <p:nvPr/>
        </p:nvSpPr>
        <p:spPr bwMode="auto">
          <a:xfrm>
            <a:off x="3904191" y="737300"/>
            <a:ext cx="1335622" cy="415498"/>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Cemento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51906">
                                            <p:txEl>
                                              <p:pRg st="0" end="0"/>
                                            </p:txEl>
                                          </p:spTgt>
                                        </p:tgtEl>
                                        <p:attrNameLst>
                                          <p:attrName>style.visibility</p:attrName>
                                        </p:attrNameLst>
                                      </p:cBhvr>
                                      <p:to>
                                        <p:strVal val="visible"/>
                                      </p:to>
                                    </p:set>
                                    <p:animEffect transition="in" filter="strips(downRight)">
                                      <p:cBhvr>
                                        <p:cTn id="7" dur="500"/>
                                        <p:tgtEl>
                                          <p:spTgt spid="2519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51906">
                                            <p:txEl>
                                              <p:pRg st="2" end="2"/>
                                            </p:txEl>
                                          </p:spTgt>
                                        </p:tgtEl>
                                        <p:attrNameLst>
                                          <p:attrName>style.visibility</p:attrName>
                                        </p:attrNameLst>
                                      </p:cBhvr>
                                      <p:to>
                                        <p:strVal val="visible"/>
                                      </p:to>
                                    </p:set>
                                    <p:animEffect transition="in" filter="strips(downRight)">
                                      <p:cBhvr>
                                        <p:cTn id="12" dur="500"/>
                                        <p:tgtEl>
                                          <p:spTgt spid="2519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ext Box 2"/>
          <p:cNvSpPr txBox="1">
            <a:spLocks noChangeArrowheads="1"/>
          </p:cNvSpPr>
          <p:nvPr/>
        </p:nvSpPr>
        <p:spPr bwMode="auto">
          <a:xfrm>
            <a:off x="835025" y="1408708"/>
            <a:ext cx="7470775" cy="4228850"/>
          </a:xfrm>
          <a:prstGeom prst="rect">
            <a:avLst/>
          </a:prstGeom>
          <a:noFill/>
          <a:ln w="9525">
            <a:noFill/>
            <a:miter lim="800000"/>
            <a:headEnd/>
            <a:tailEnd/>
          </a:ln>
          <a:effectLst/>
        </p:spPr>
        <p:txBody>
          <a:bodyPr>
            <a:spAutoFit/>
          </a:bodyPr>
          <a:lstStyle/>
          <a:p>
            <a:pPr algn="just">
              <a:lnSpc>
                <a:spcPct val="120000"/>
              </a:lnSpc>
            </a:pPr>
            <a:r>
              <a:rPr lang="es-MX" sz="1600" b="0" dirty="0">
                <a:solidFill>
                  <a:srgbClr val="000066"/>
                </a:solidFill>
                <a:effectLst/>
              </a:rPr>
              <a:t>La composición química de los cementos blancos varía según el tipo resistente y el fabricante, pero la cantidad de óxido férrico no supera el 1%, siendo este porcentaje menor cuanto más blanco sea el cemento. Por ejemplo, un cemento con una blancura del 92 % tiene tan sólo un 0.2% de (Fe</a:t>
            </a:r>
            <a:r>
              <a:rPr lang="es-MX" sz="1600" b="0" baseline="-25000" dirty="0">
                <a:solidFill>
                  <a:srgbClr val="000066"/>
                </a:solidFill>
                <a:effectLst/>
              </a:rPr>
              <a:t>2</a:t>
            </a:r>
            <a:r>
              <a:rPr lang="es-MX" sz="1600" b="0" dirty="0">
                <a:solidFill>
                  <a:srgbClr val="000066"/>
                </a:solidFill>
                <a:effectLst/>
              </a:rPr>
              <a:t>O</a:t>
            </a:r>
            <a:r>
              <a:rPr lang="es-MX" sz="1600" b="0" baseline="-25000" dirty="0">
                <a:solidFill>
                  <a:srgbClr val="000066"/>
                </a:solidFill>
                <a:effectLst/>
              </a:rPr>
              <a:t>3</a:t>
            </a:r>
            <a:r>
              <a:rPr lang="es-MX" sz="1600" b="0" dirty="0">
                <a:solidFill>
                  <a:srgbClr val="000066"/>
                </a:solidFill>
                <a:effectLst/>
              </a:rPr>
              <a:t>). Los cementos blancos poseen características mecánicas similares a las de los cementos grises</a:t>
            </a:r>
          </a:p>
          <a:p>
            <a:pPr algn="just">
              <a:lnSpc>
                <a:spcPct val="120000"/>
              </a:lnSpc>
            </a:pPr>
            <a:endParaRPr lang="es-MX" sz="1600" b="0" dirty="0">
              <a:solidFill>
                <a:srgbClr val="000066"/>
              </a:solidFill>
              <a:effectLst/>
            </a:endParaRPr>
          </a:p>
          <a:p>
            <a:pPr algn="just">
              <a:lnSpc>
                <a:spcPct val="120000"/>
              </a:lnSpc>
            </a:pPr>
            <a:r>
              <a:rPr lang="es-MX" sz="1600" b="0" dirty="0">
                <a:solidFill>
                  <a:srgbClr val="000066"/>
                </a:solidFill>
                <a:effectLst/>
              </a:rPr>
              <a:t>Por otra parte, los cementos fraguados son materiales cerámicos; es decir, son minerales no-metálicos inorgánicos, constituidos por metales y no metales, que se clasifica como cristales mixtos, ya que su estructura presenta la combinación de enlaces iónicos y covalentes muy estables, los cuales les confieren altos puntos de fusión y dureza; sin embargo, estos materiales generalmente son frágiles y se caracterizan por ser malos conductores del calor y de la electricidad.</a:t>
            </a:r>
          </a:p>
        </p:txBody>
      </p:sp>
      <p:sp>
        <p:nvSpPr>
          <p:cNvPr id="5" name="Text Box 19">
            <a:extLst>
              <a:ext uri="{FF2B5EF4-FFF2-40B4-BE49-F238E27FC236}">
                <a16:creationId xmlns="" xmlns:a16="http://schemas.microsoft.com/office/drawing/2014/main" id="{3F0ED98A-B7A1-453D-AEF0-B8A5C9FCFA36}"/>
              </a:ext>
            </a:extLst>
          </p:cNvPr>
          <p:cNvSpPr txBox="1">
            <a:spLocks noChangeArrowheads="1"/>
          </p:cNvSpPr>
          <p:nvPr/>
        </p:nvSpPr>
        <p:spPr bwMode="auto">
          <a:xfrm>
            <a:off x="3904191" y="737300"/>
            <a:ext cx="1335622" cy="415498"/>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Cemento</a:t>
            </a:r>
          </a:p>
        </p:txBody>
      </p:sp>
    </p:spTree>
    <p:extLst>
      <p:ext uri="{BB962C8B-B14F-4D97-AF65-F5344CB8AC3E}">
        <p14:creationId xmlns:p14="http://schemas.microsoft.com/office/powerpoint/2010/main" val="24161388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1906">
                                            <p:txEl>
                                              <p:pRg st="0" end="0"/>
                                            </p:txEl>
                                          </p:spTgt>
                                        </p:tgtEl>
                                        <p:attrNameLst>
                                          <p:attrName>style.visibility</p:attrName>
                                        </p:attrNameLst>
                                      </p:cBhvr>
                                      <p:to>
                                        <p:strVal val="visible"/>
                                      </p:to>
                                    </p:set>
                                    <p:animEffect transition="in" filter="fade">
                                      <p:cBhvr>
                                        <p:cTn id="7" dur="500"/>
                                        <p:tgtEl>
                                          <p:spTgt spid="2519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1906">
                                            <p:txEl>
                                              <p:pRg st="2" end="2"/>
                                            </p:txEl>
                                          </p:spTgt>
                                        </p:tgtEl>
                                        <p:attrNameLst>
                                          <p:attrName>style.visibility</p:attrName>
                                        </p:attrNameLst>
                                      </p:cBhvr>
                                      <p:to>
                                        <p:strVal val="visible"/>
                                      </p:to>
                                    </p:set>
                                    <p:animEffect transition="in" filter="fade">
                                      <p:cBhvr>
                                        <p:cTn id="12" dur="500"/>
                                        <p:tgtEl>
                                          <p:spTgt spid="2519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ext Box 2"/>
          <p:cNvSpPr txBox="1">
            <a:spLocks noChangeArrowheads="1"/>
          </p:cNvSpPr>
          <p:nvPr/>
        </p:nvSpPr>
        <p:spPr bwMode="auto">
          <a:xfrm>
            <a:off x="835025" y="1408708"/>
            <a:ext cx="7470775" cy="5088060"/>
          </a:xfrm>
          <a:prstGeom prst="rect">
            <a:avLst/>
          </a:prstGeom>
          <a:noFill/>
          <a:ln w="9525">
            <a:noFill/>
            <a:miter lim="800000"/>
            <a:headEnd/>
            <a:tailEnd/>
          </a:ln>
          <a:effectLst/>
        </p:spPr>
        <p:txBody>
          <a:bodyPr>
            <a:spAutoFit/>
          </a:bodyPr>
          <a:lstStyle/>
          <a:p>
            <a:pPr algn="just">
              <a:lnSpc>
                <a:spcPct val="120000"/>
              </a:lnSpc>
            </a:pPr>
            <a:r>
              <a:rPr lang="es-MX" sz="1600" b="0" dirty="0">
                <a:solidFill>
                  <a:srgbClr val="000066"/>
                </a:solidFill>
                <a:effectLst/>
              </a:rPr>
              <a:t>El fraguado es el proceso de endurecimiento y pérdida de plasticidad del hormigón (o mortero de cemento), producido por la desecación y recristalización de los hidróxidos metálicos —procedentes de la reacción química del agua de amasado— con los óxidos metálicos presentes en el </a:t>
            </a:r>
            <a:r>
              <a:rPr lang="es-MX" sz="1600" b="0" dirty="0" err="1">
                <a:solidFill>
                  <a:srgbClr val="000066"/>
                </a:solidFill>
                <a:effectLst/>
              </a:rPr>
              <a:t>clinker</a:t>
            </a:r>
            <a:r>
              <a:rPr lang="es-MX" sz="1600" b="0" dirty="0">
                <a:solidFill>
                  <a:srgbClr val="000066"/>
                </a:solidFill>
                <a:effectLst/>
              </a:rPr>
              <a:t> que compone el cemento.</a:t>
            </a:r>
          </a:p>
          <a:p>
            <a:pPr algn="just">
              <a:lnSpc>
                <a:spcPct val="120000"/>
              </a:lnSpc>
            </a:pPr>
            <a:endParaRPr lang="es-MX" sz="1600" b="0" dirty="0">
              <a:solidFill>
                <a:srgbClr val="000066"/>
              </a:solidFill>
              <a:effectLst/>
            </a:endParaRPr>
          </a:p>
          <a:p>
            <a:pPr algn="just">
              <a:lnSpc>
                <a:spcPct val="120000"/>
              </a:lnSpc>
            </a:pPr>
            <a:r>
              <a:rPr lang="es-MX" sz="1600" b="0" dirty="0">
                <a:solidFill>
                  <a:srgbClr val="000066"/>
                </a:solidFill>
                <a:effectLst/>
              </a:rPr>
              <a:t>En el cemento Portland, el más frecuente empleado en los hormigones, el primer componente en reaccionar es el aluminato </a:t>
            </a:r>
            <a:r>
              <a:rPr lang="es-MX" sz="1600" b="0" dirty="0" err="1">
                <a:solidFill>
                  <a:srgbClr val="000066"/>
                </a:solidFill>
                <a:effectLst/>
              </a:rPr>
              <a:t>tricálcico</a:t>
            </a:r>
            <a:r>
              <a:rPr lang="es-MX" sz="1600" b="0" dirty="0">
                <a:solidFill>
                  <a:srgbClr val="000066"/>
                </a:solidFill>
                <a:effectLst/>
              </a:rPr>
              <a:t> con una duración rápida y corta (hasta 7-28 días). Después el silicato </a:t>
            </a:r>
            <a:r>
              <a:rPr lang="es-MX" sz="1600" b="0" dirty="0" err="1">
                <a:solidFill>
                  <a:srgbClr val="000066"/>
                </a:solidFill>
                <a:effectLst/>
              </a:rPr>
              <a:t>tricálcico</a:t>
            </a:r>
            <a:r>
              <a:rPr lang="es-MX" sz="1600" b="0" dirty="0">
                <a:solidFill>
                  <a:srgbClr val="000066"/>
                </a:solidFill>
                <a:effectLst/>
              </a:rPr>
              <a:t>, con una aportación inicial importante y continua durante bastante tiempo. A continuación el silicato </a:t>
            </a:r>
            <a:r>
              <a:rPr lang="es-MX" sz="1600" b="0" dirty="0" err="1">
                <a:solidFill>
                  <a:srgbClr val="000066"/>
                </a:solidFill>
                <a:effectLst/>
              </a:rPr>
              <a:t>bicálcico</a:t>
            </a:r>
            <a:r>
              <a:rPr lang="es-MX" sz="1600" b="0" dirty="0">
                <a:solidFill>
                  <a:srgbClr val="000066"/>
                </a:solidFill>
                <a:effectLst/>
              </a:rPr>
              <a:t> con una aportación inicial débil y muy importante a partir de los 28 días.</a:t>
            </a:r>
          </a:p>
          <a:p>
            <a:pPr algn="just">
              <a:lnSpc>
                <a:spcPct val="120000"/>
              </a:lnSpc>
            </a:pPr>
            <a:endParaRPr lang="es-MX" sz="1600" b="0" dirty="0">
              <a:solidFill>
                <a:srgbClr val="000066"/>
              </a:solidFill>
              <a:effectLst/>
            </a:endParaRPr>
          </a:p>
          <a:p>
            <a:pPr algn="just">
              <a:lnSpc>
                <a:spcPct val="120000"/>
              </a:lnSpc>
            </a:pPr>
            <a:r>
              <a:rPr lang="es-MX" sz="1600" b="0" dirty="0">
                <a:solidFill>
                  <a:srgbClr val="000066"/>
                </a:solidFill>
                <a:effectLst/>
              </a:rPr>
              <a:t>El fenómeno físico de endurecimiento no tiene fases definidas, ya que es un único proceso de hidratación continuo. Sin embargo, dicho fenómeno pude verse afectado por las sales presentes en el agua de amasado y por el pH de la misma.</a:t>
            </a:r>
          </a:p>
        </p:txBody>
      </p:sp>
      <p:sp>
        <p:nvSpPr>
          <p:cNvPr id="5" name="Text Box 19">
            <a:extLst>
              <a:ext uri="{FF2B5EF4-FFF2-40B4-BE49-F238E27FC236}">
                <a16:creationId xmlns="" xmlns:a16="http://schemas.microsoft.com/office/drawing/2014/main" id="{B57F15C6-CD98-42EB-98E9-440930DBC08D}"/>
              </a:ext>
            </a:extLst>
          </p:cNvPr>
          <p:cNvSpPr txBox="1">
            <a:spLocks noChangeArrowheads="1"/>
          </p:cNvSpPr>
          <p:nvPr/>
        </p:nvSpPr>
        <p:spPr bwMode="auto">
          <a:xfrm>
            <a:off x="3865720" y="737300"/>
            <a:ext cx="1412566" cy="415498"/>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Fraguado</a:t>
            </a:r>
          </a:p>
        </p:txBody>
      </p:sp>
    </p:spTree>
    <p:extLst>
      <p:ext uri="{BB962C8B-B14F-4D97-AF65-F5344CB8AC3E}">
        <p14:creationId xmlns:p14="http://schemas.microsoft.com/office/powerpoint/2010/main" val="39756962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51906">
                                            <p:txEl>
                                              <p:pRg st="0" end="0"/>
                                            </p:txEl>
                                          </p:spTgt>
                                        </p:tgtEl>
                                        <p:attrNameLst>
                                          <p:attrName>style.visibility</p:attrName>
                                        </p:attrNameLst>
                                      </p:cBhvr>
                                      <p:to>
                                        <p:strVal val="visible"/>
                                      </p:to>
                                    </p:set>
                                    <p:animEffect transition="in" filter="strips(downRight)">
                                      <p:cBhvr>
                                        <p:cTn id="7" dur="500"/>
                                        <p:tgtEl>
                                          <p:spTgt spid="2519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51906">
                                            <p:txEl>
                                              <p:pRg st="2" end="2"/>
                                            </p:txEl>
                                          </p:spTgt>
                                        </p:tgtEl>
                                        <p:attrNameLst>
                                          <p:attrName>style.visibility</p:attrName>
                                        </p:attrNameLst>
                                      </p:cBhvr>
                                      <p:to>
                                        <p:strVal val="visible"/>
                                      </p:to>
                                    </p:set>
                                    <p:animEffect transition="in" filter="strips(downRight)">
                                      <p:cBhvr>
                                        <p:cTn id="12" dur="500"/>
                                        <p:tgtEl>
                                          <p:spTgt spid="25190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51906">
                                            <p:txEl>
                                              <p:pRg st="4" end="4"/>
                                            </p:txEl>
                                          </p:spTgt>
                                        </p:tgtEl>
                                        <p:attrNameLst>
                                          <p:attrName>style.visibility</p:attrName>
                                        </p:attrNameLst>
                                      </p:cBhvr>
                                      <p:to>
                                        <p:strVal val="visible"/>
                                      </p:to>
                                    </p:set>
                                    <p:animEffect transition="in" filter="strips(downRight)">
                                      <p:cBhvr>
                                        <p:cTn id="17" dur="500"/>
                                        <p:tgtEl>
                                          <p:spTgt spid="25190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6"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72">
            <a:extLst>
              <a:ext uri="{FF2B5EF4-FFF2-40B4-BE49-F238E27FC236}">
                <a16:creationId xmlns="" xmlns:a16="http://schemas.microsoft.com/office/drawing/2014/main" id="{1EB2B897-C0D0-4B57-8367-875E6C8B5CE0}"/>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Equipo y material</a:t>
            </a:r>
          </a:p>
        </p:txBody>
      </p:sp>
      <p:sp>
        <p:nvSpPr>
          <p:cNvPr id="8" name="Text Box 72">
            <a:extLst>
              <a:ext uri="{FF2B5EF4-FFF2-40B4-BE49-F238E27FC236}">
                <a16:creationId xmlns="" xmlns:a16="http://schemas.microsoft.com/office/drawing/2014/main" id="{F2180543-AFFA-4E54-AE06-71E4F14FAA3E}"/>
              </a:ext>
            </a:extLst>
          </p:cNvPr>
          <p:cNvSpPr txBox="1">
            <a:spLocks noChangeArrowheads="1"/>
          </p:cNvSpPr>
          <p:nvPr/>
        </p:nvSpPr>
        <p:spPr bwMode="auto">
          <a:xfrm>
            <a:off x="632756" y="1613699"/>
            <a:ext cx="4587316" cy="3662541"/>
          </a:xfrm>
          <a:prstGeom prst="rect">
            <a:avLst/>
          </a:prstGeom>
          <a:noFill/>
          <a:ln w="9525">
            <a:noFill/>
            <a:miter lim="800000"/>
            <a:headEnd/>
            <a:tailEnd/>
          </a:ln>
          <a:effectLst/>
        </p:spPr>
        <p:txBody>
          <a:bodyPr wrap="square">
            <a:spAutoFit/>
          </a:bodyPr>
          <a:lstStyle/>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a) 2 vasos de precipitado de 50 [ml].</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b) 8 tubos de ensayo.</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c) 2 embudos de vidrio de filtración rápida.</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d) 1 pipeta graduada de 10 [ml].</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e) 1 </a:t>
            </a:r>
            <a:r>
              <a:rPr lang="es-MX" sz="1600" b="0" kern="0" dirty="0" err="1">
                <a:solidFill>
                  <a:srgbClr val="000066"/>
                </a:solidFill>
                <a:effectLst/>
              </a:rPr>
              <a:t>propipeta</a:t>
            </a:r>
            <a:r>
              <a:rPr lang="es-MX" sz="1600" b="0" kern="0" dirty="0">
                <a:solidFill>
                  <a:srgbClr val="000066"/>
                </a:solidFill>
                <a:effectLst/>
              </a:rPr>
              <a:t>.</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f) 2 anillos metálicos.</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g) 1 soporte universal.</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h) 2 probetas de vidrio de 10 [ml].</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i) 1 espátula de mango de madera.</a:t>
            </a:r>
          </a:p>
          <a:p>
            <a:pPr algn="just" eaLnBrk="1" fontAlgn="auto" hangingPunct="1">
              <a:spcBef>
                <a:spcPct val="50000"/>
              </a:spcBef>
              <a:spcAft>
                <a:spcPts val="0"/>
              </a:spcAft>
              <a:defRPr/>
            </a:pPr>
            <a:r>
              <a:rPr lang="es-MX" sz="1600" b="0" kern="0" dirty="0">
                <a:solidFill>
                  <a:srgbClr val="000066"/>
                </a:solidFill>
                <a:effectLst/>
              </a:rPr>
              <a:t>j) 1 varilla de vidrio.</a:t>
            </a:r>
          </a:p>
        </p:txBody>
      </p:sp>
      <p:sp>
        <p:nvSpPr>
          <p:cNvPr id="4" name="Text Box 72">
            <a:extLst>
              <a:ext uri="{FF2B5EF4-FFF2-40B4-BE49-F238E27FC236}">
                <a16:creationId xmlns="" xmlns:a16="http://schemas.microsoft.com/office/drawing/2014/main" id="{3894F797-1F66-453B-A120-67A2610C55BB}"/>
              </a:ext>
            </a:extLst>
          </p:cNvPr>
          <p:cNvSpPr txBox="1">
            <a:spLocks noChangeArrowheads="1"/>
          </p:cNvSpPr>
          <p:nvPr/>
        </p:nvSpPr>
        <p:spPr bwMode="auto">
          <a:xfrm>
            <a:off x="5148064" y="1613698"/>
            <a:ext cx="3096344" cy="3293209"/>
          </a:xfrm>
          <a:prstGeom prst="rect">
            <a:avLst/>
          </a:prstGeom>
          <a:noFill/>
          <a:ln w="9525">
            <a:noFill/>
            <a:miter lim="800000"/>
            <a:headEnd/>
            <a:tailEnd/>
          </a:ln>
          <a:effectLst/>
        </p:spPr>
        <p:txBody>
          <a:bodyPr wrap="square">
            <a:spAutoFit/>
          </a:bodyPr>
          <a:lstStyle/>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k) 2 agitadores magnéticos.</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l) 2 cronómetros.</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m) 1 palillo de dientes.</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n) 12 moldes de poliestireno.</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o) Papel pH.</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p) 1 balanza </a:t>
            </a:r>
            <a:r>
              <a:rPr lang="es-MX" sz="1600" b="0" kern="0" dirty="0" err="1">
                <a:solidFill>
                  <a:srgbClr val="000066"/>
                </a:solidFill>
                <a:effectLst/>
              </a:rPr>
              <a:t>semianalítica</a:t>
            </a:r>
            <a:r>
              <a:rPr lang="es-MX" sz="1600" b="0" kern="0" dirty="0">
                <a:solidFill>
                  <a:srgbClr val="000066"/>
                </a:solidFill>
                <a:effectLst/>
              </a:rPr>
              <a:t>.</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q) 1 parrilla eléctrica.</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r) 1 gradilla.</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s) 6 jeringas de 5 [ml].</a:t>
            </a:r>
            <a:endParaRPr kumimoji="0" lang="es-MX" sz="1600" b="0" i="0" u="none" strike="noStrike" kern="0" cap="none" spc="0" normalizeH="0" baseline="0" noProof="0" dirty="0">
              <a:ln>
                <a:noFill/>
              </a:ln>
              <a:solidFill>
                <a:srgbClr val="000066"/>
              </a:solidFill>
              <a:effectLst/>
              <a:uLnTx/>
              <a:uFillTx/>
            </a:endParaRPr>
          </a:p>
        </p:txBody>
      </p:sp>
    </p:spTree>
    <p:extLst>
      <p:ext uri="{BB962C8B-B14F-4D97-AF65-F5344CB8AC3E}">
        <p14:creationId xmlns:p14="http://schemas.microsoft.com/office/powerpoint/2010/main" val="28321354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500"/>
                                        <p:tgtEl>
                                          <p:spTgt spid="8">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500"/>
                                        <p:tgtEl>
                                          <p:spTgt spid="8">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fade">
                                      <p:cBhvr>
                                        <p:cTn id="19" dur="500"/>
                                        <p:tgtEl>
                                          <p:spTgt spid="8">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fade">
                                      <p:cBhvr>
                                        <p:cTn id="23" dur="500"/>
                                        <p:tgtEl>
                                          <p:spTgt spid="8">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fade">
                                      <p:cBhvr>
                                        <p:cTn id="27" dur="500"/>
                                        <p:tgtEl>
                                          <p:spTgt spid="8">
                                            <p:txEl>
                                              <p:pRg st="5" end="5"/>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animEffect transition="in" filter="fade">
                                      <p:cBhvr>
                                        <p:cTn id="31" dur="500"/>
                                        <p:tgtEl>
                                          <p:spTgt spid="8">
                                            <p:txEl>
                                              <p:pRg st="6" end="6"/>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animEffect transition="in" filter="fade">
                                      <p:cBhvr>
                                        <p:cTn id="35" dur="500"/>
                                        <p:tgtEl>
                                          <p:spTgt spid="8">
                                            <p:txEl>
                                              <p:pRg st="7" end="7"/>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animEffect transition="in" filter="fade">
                                      <p:cBhvr>
                                        <p:cTn id="39" dur="500"/>
                                        <p:tgtEl>
                                          <p:spTgt spid="8">
                                            <p:txEl>
                                              <p:pRg st="8" end="8"/>
                                            </p:tx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animEffect transition="in" filter="fade">
                                      <p:cBhvr>
                                        <p:cTn id="43" dur="500"/>
                                        <p:tgtEl>
                                          <p:spTgt spid="8">
                                            <p:txEl>
                                              <p:pRg st="9" end="9"/>
                                            </p:txEl>
                                          </p:spTgt>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animEffect transition="in" filter="fade">
                                      <p:cBhvr>
                                        <p:cTn id="47" dur="500"/>
                                        <p:tgtEl>
                                          <p:spTgt spid="4">
                                            <p:txEl>
                                              <p:pRg st="0" end="0"/>
                                            </p:txEl>
                                          </p:spTgt>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4">
                                            <p:txEl>
                                              <p:pRg st="1" end="1"/>
                                            </p:txEl>
                                          </p:spTgt>
                                        </p:tgtEl>
                                        <p:attrNameLst>
                                          <p:attrName>style.visibility</p:attrName>
                                        </p:attrNameLst>
                                      </p:cBhvr>
                                      <p:to>
                                        <p:strVal val="visible"/>
                                      </p:to>
                                    </p:set>
                                    <p:animEffect transition="in" filter="fade">
                                      <p:cBhvr>
                                        <p:cTn id="51" dur="500"/>
                                        <p:tgtEl>
                                          <p:spTgt spid="4">
                                            <p:txEl>
                                              <p:pRg st="1" end="1"/>
                                            </p:txEl>
                                          </p:spTgt>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Effect transition="in" filter="fade">
                                      <p:cBhvr>
                                        <p:cTn id="55" dur="500"/>
                                        <p:tgtEl>
                                          <p:spTgt spid="4">
                                            <p:txEl>
                                              <p:pRg st="2" end="2"/>
                                            </p:txEl>
                                          </p:spTgt>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4">
                                            <p:txEl>
                                              <p:pRg st="3" end="3"/>
                                            </p:txEl>
                                          </p:spTgt>
                                        </p:tgtEl>
                                        <p:attrNameLst>
                                          <p:attrName>style.visibility</p:attrName>
                                        </p:attrNameLst>
                                      </p:cBhvr>
                                      <p:to>
                                        <p:strVal val="visible"/>
                                      </p:to>
                                    </p:set>
                                    <p:animEffect transition="in" filter="fade">
                                      <p:cBhvr>
                                        <p:cTn id="59" dur="500"/>
                                        <p:tgtEl>
                                          <p:spTgt spid="4">
                                            <p:txEl>
                                              <p:pRg st="3" end="3"/>
                                            </p:txEl>
                                          </p:spTgt>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4">
                                            <p:txEl>
                                              <p:pRg st="4" end="4"/>
                                            </p:txEl>
                                          </p:spTgt>
                                        </p:tgtEl>
                                        <p:attrNameLst>
                                          <p:attrName>style.visibility</p:attrName>
                                        </p:attrNameLst>
                                      </p:cBhvr>
                                      <p:to>
                                        <p:strVal val="visible"/>
                                      </p:to>
                                    </p:set>
                                    <p:animEffect transition="in" filter="fade">
                                      <p:cBhvr>
                                        <p:cTn id="63" dur="500"/>
                                        <p:tgtEl>
                                          <p:spTgt spid="4">
                                            <p:txEl>
                                              <p:pRg st="4" end="4"/>
                                            </p:txEl>
                                          </p:spTgt>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Effect transition="in" filter="fade">
                                      <p:cBhvr>
                                        <p:cTn id="67" dur="500"/>
                                        <p:tgtEl>
                                          <p:spTgt spid="4">
                                            <p:txEl>
                                              <p:pRg st="5" end="5"/>
                                            </p:txEl>
                                          </p:spTgt>
                                        </p:tgtEl>
                                      </p:cBhvr>
                                    </p:animEffect>
                                  </p:childTnLst>
                                </p:cTn>
                              </p:par>
                            </p:childTnLst>
                          </p:cTn>
                        </p:par>
                        <p:par>
                          <p:cTn id="68" fill="hold">
                            <p:stCondLst>
                              <p:cond delay="8000"/>
                            </p:stCondLst>
                            <p:childTnLst>
                              <p:par>
                                <p:cTn id="69" presetID="10" presetClass="entr" presetSubtype="0" fill="hold" grpId="0" nodeType="afterEffect">
                                  <p:stCondLst>
                                    <p:cond delay="0"/>
                                  </p:stCondLst>
                                  <p:childTnLst>
                                    <p:set>
                                      <p:cBhvr>
                                        <p:cTn id="70" dur="1" fill="hold">
                                          <p:stCondLst>
                                            <p:cond delay="0"/>
                                          </p:stCondLst>
                                        </p:cTn>
                                        <p:tgtEl>
                                          <p:spTgt spid="4">
                                            <p:txEl>
                                              <p:pRg st="6" end="6"/>
                                            </p:txEl>
                                          </p:spTgt>
                                        </p:tgtEl>
                                        <p:attrNameLst>
                                          <p:attrName>style.visibility</p:attrName>
                                        </p:attrNameLst>
                                      </p:cBhvr>
                                      <p:to>
                                        <p:strVal val="visible"/>
                                      </p:to>
                                    </p:set>
                                    <p:animEffect transition="in" filter="fade">
                                      <p:cBhvr>
                                        <p:cTn id="71" dur="500"/>
                                        <p:tgtEl>
                                          <p:spTgt spid="4">
                                            <p:txEl>
                                              <p:pRg st="6" end="6"/>
                                            </p:txEl>
                                          </p:spTgt>
                                        </p:tgtEl>
                                      </p:cBhvr>
                                    </p:animEffect>
                                  </p:childTnLst>
                                </p:cTn>
                              </p:par>
                            </p:childTnLst>
                          </p:cTn>
                        </p:par>
                        <p:par>
                          <p:cTn id="72" fill="hold">
                            <p:stCondLst>
                              <p:cond delay="8500"/>
                            </p:stCondLst>
                            <p:childTnLst>
                              <p:par>
                                <p:cTn id="73" presetID="10" presetClass="entr" presetSubtype="0" fill="hold" grpId="0" nodeType="afterEffect">
                                  <p:stCondLst>
                                    <p:cond delay="0"/>
                                  </p:stCondLst>
                                  <p:childTnLst>
                                    <p:set>
                                      <p:cBhvr>
                                        <p:cTn id="74" dur="1" fill="hold">
                                          <p:stCondLst>
                                            <p:cond delay="0"/>
                                          </p:stCondLst>
                                        </p:cTn>
                                        <p:tgtEl>
                                          <p:spTgt spid="4">
                                            <p:txEl>
                                              <p:pRg st="7" end="7"/>
                                            </p:txEl>
                                          </p:spTgt>
                                        </p:tgtEl>
                                        <p:attrNameLst>
                                          <p:attrName>style.visibility</p:attrName>
                                        </p:attrNameLst>
                                      </p:cBhvr>
                                      <p:to>
                                        <p:strVal val="visible"/>
                                      </p:to>
                                    </p:set>
                                    <p:animEffect transition="in" filter="fade">
                                      <p:cBhvr>
                                        <p:cTn id="75" dur="500"/>
                                        <p:tgtEl>
                                          <p:spTgt spid="4">
                                            <p:txEl>
                                              <p:pRg st="7" end="7"/>
                                            </p:txEl>
                                          </p:spTgt>
                                        </p:tgtEl>
                                      </p:cBhvr>
                                    </p:animEffect>
                                  </p:childTnLst>
                                </p:cTn>
                              </p:par>
                            </p:childTnLst>
                          </p:cTn>
                        </p:par>
                        <p:par>
                          <p:cTn id="76" fill="hold">
                            <p:stCondLst>
                              <p:cond delay="9000"/>
                            </p:stCondLst>
                            <p:childTnLst>
                              <p:par>
                                <p:cTn id="77" presetID="10" presetClass="entr" presetSubtype="0" fill="hold" grpId="0" nodeType="afterEffect">
                                  <p:stCondLst>
                                    <p:cond delay="0"/>
                                  </p:stCondLst>
                                  <p:childTnLst>
                                    <p:set>
                                      <p:cBhvr>
                                        <p:cTn id="78" dur="1" fill="hold">
                                          <p:stCondLst>
                                            <p:cond delay="0"/>
                                          </p:stCondLst>
                                        </p:cTn>
                                        <p:tgtEl>
                                          <p:spTgt spid="4">
                                            <p:txEl>
                                              <p:pRg st="8" end="8"/>
                                            </p:txEl>
                                          </p:spTgt>
                                        </p:tgtEl>
                                        <p:attrNameLst>
                                          <p:attrName>style.visibility</p:attrName>
                                        </p:attrNameLst>
                                      </p:cBhvr>
                                      <p:to>
                                        <p:strVal val="visible"/>
                                      </p:to>
                                    </p:set>
                                    <p:animEffect transition="in" filter="fade">
                                      <p:cBhvr>
                                        <p:cTn id="79"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72">
            <a:extLst>
              <a:ext uri="{FF2B5EF4-FFF2-40B4-BE49-F238E27FC236}">
                <a16:creationId xmlns="" xmlns:a16="http://schemas.microsoft.com/office/drawing/2014/main" id="{1EB2B897-C0D0-4B57-8367-875E6C8B5CE0}"/>
              </a:ext>
            </a:extLst>
          </p:cNvPr>
          <p:cNvSpPr txBox="1">
            <a:spLocks noChangeArrowheads="1"/>
          </p:cNvSpPr>
          <p:nvPr/>
        </p:nvSpPr>
        <p:spPr bwMode="auto">
          <a:xfrm>
            <a:off x="2590800" y="731722"/>
            <a:ext cx="3962400" cy="415498"/>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sz="2100" i="0" u="none" strike="noStrike" kern="0" cap="none" spc="0" normalizeH="0" baseline="0" noProof="0" dirty="0">
                <a:ln>
                  <a:noFill/>
                </a:ln>
                <a:solidFill>
                  <a:srgbClr val="000099"/>
                </a:solidFill>
                <a:effectLst/>
                <a:uLnTx/>
                <a:uFillTx/>
              </a:rPr>
              <a:t>Reactivos</a:t>
            </a:r>
          </a:p>
        </p:txBody>
      </p:sp>
      <p:sp>
        <p:nvSpPr>
          <p:cNvPr id="8" name="Text Box 72">
            <a:extLst>
              <a:ext uri="{FF2B5EF4-FFF2-40B4-BE49-F238E27FC236}">
                <a16:creationId xmlns="" xmlns:a16="http://schemas.microsoft.com/office/drawing/2014/main" id="{F2180543-AFFA-4E54-AE06-71E4F14FAA3E}"/>
              </a:ext>
            </a:extLst>
          </p:cNvPr>
          <p:cNvSpPr txBox="1">
            <a:spLocks noChangeArrowheads="1"/>
          </p:cNvSpPr>
          <p:nvPr/>
        </p:nvSpPr>
        <p:spPr bwMode="auto">
          <a:xfrm>
            <a:off x="632756" y="1412776"/>
            <a:ext cx="6387516" cy="5139869"/>
          </a:xfrm>
          <a:prstGeom prst="rect">
            <a:avLst/>
          </a:prstGeom>
          <a:noFill/>
          <a:ln w="9525">
            <a:noFill/>
            <a:miter lim="800000"/>
            <a:headEnd/>
            <a:tailEnd/>
          </a:ln>
          <a:effectLst/>
        </p:spPr>
        <p:txBody>
          <a:bodyPr wrap="square">
            <a:spAutoFit/>
          </a:bodyPr>
          <a:lstStyle/>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a) 100 [g] cemento Portland.</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b) 100 [g] cemento blanco.</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c) Agua destilada.</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d) Disolución de cloruro de sodio, NaCl, 25% m/v.</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e) Disolución de sulfato de sodio, Na</a:t>
            </a:r>
            <a:r>
              <a:rPr lang="es-MX" sz="1600" b="0" kern="0" baseline="-25000" dirty="0">
                <a:solidFill>
                  <a:srgbClr val="000066"/>
                </a:solidFill>
                <a:effectLst/>
              </a:rPr>
              <a:t>2</a:t>
            </a:r>
            <a:r>
              <a:rPr lang="es-MX" sz="1600" b="0" kern="0" dirty="0">
                <a:solidFill>
                  <a:srgbClr val="000066"/>
                </a:solidFill>
                <a:effectLst/>
              </a:rPr>
              <a:t>SO</a:t>
            </a:r>
            <a:r>
              <a:rPr lang="es-MX" sz="1600" b="0" kern="0" baseline="-25000" dirty="0">
                <a:solidFill>
                  <a:srgbClr val="000066"/>
                </a:solidFill>
                <a:effectLst/>
              </a:rPr>
              <a:t>4</a:t>
            </a:r>
            <a:r>
              <a:rPr lang="es-MX" sz="1600" b="0" kern="0" dirty="0">
                <a:solidFill>
                  <a:srgbClr val="000066"/>
                </a:solidFill>
                <a:effectLst/>
              </a:rPr>
              <a:t>, 25% m/v.</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f) Disolución de cloruro de magnesio, MgCl</a:t>
            </a:r>
            <a:r>
              <a:rPr lang="es-MX" sz="1600" b="0" kern="0" baseline="-25000" dirty="0">
                <a:solidFill>
                  <a:srgbClr val="000066"/>
                </a:solidFill>
                <a:effectLst/>
              </a:rPr>
              <a:t>2</a:t>
            </a:r>
            <a:r>
              <a:rPr lang="es-MX" sz="1600" b="0" kern="0" dirty="0">
                <a:solidFill>
                  <a:srgbClr val="000066"/>
                </a:solidFill>
                <a:effectLst/>
              </a:rPr>
              <a:t>, 25% m/v.</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g) Disolución saturada de carbonato de calcio, CaCO</a:t>
            </a:r>
            <a:r>
              <a:rPr lang="es-MX" sz="1600" b="0" kern="0" baseline="-25000" dirty="0">
                <a:solidFill>
                  <a:srgbClr val="000066"/>
                </a:solidFill>
                <a:effectLst/>
              </a:rPr>
              <a:t>3</a:t>
            </a:r>
            <a:r>
              <a:rPr lang="es-MX" sz="1600" b="0" kern="0" dirty="0">
                <a:solidFill>
                  <a:srgbClr val="000066"/>
                </a:solidFill>
                <a:effectLst/>
              </a:rPr>
              <a:t>.</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h) Disolución de ácido clorhídrico, pH 2-3.</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i) Disolución de ácido clorhídrico, HCl, al 10%.</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j) Refresco de cola.</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k) Disolución de </a:t>
            </a:r>
            <a:r>
              <a:rPr lang="es-MX" sz="1600" b="0" kern="0" dirty="0" err="1">
                <a:solidFill>
                  <a:srgbClr val="000066"/>
                </a:solidFill>
                <a:effectLst/>
              </a:rPr>
              <a:t>tiocianato</a:t>
            </a:r>
            <a:r>
              <a:rPr lang="es-MX" sz="1600" b="0" kern="0" dirty="0">
                <a:solidFill>
                  <a:srgbClr val="000066"/>
                </a:solidFill>
                <a:effectLst/>
              </a:rPr>
              <a:t> de potasio, KSCN, 1 [M].</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l) Disolución saturada de oxalato de amonio, (NH</a:t>
            </a:r>
            <a:r>
              <a:rPr lang="es-MX" sz="1600" b="0" kern="0" baseline="-25000" dirty="0">
                <a:solidFill>
                  <a:srgbClr val="000066"/>
                </a:solidFill>
                <a:effectLst/>
              </a:rPr>
              <a:t>4</a:t>
            </a:r>
            <a:r>
              <a:rPr lang="es-MX" sz="1600" b="0" kern="0" dirty="0">
                <a:solidFill>
                  <a:srgbClr val="000066"/>
                </a:solidFill>
                <a:effectLst/>
              </a:rPr>
              <a:t>)</a:t>
            </a:r>
            <a:r>
              <a:rPr lang="es-MX" sz="1600" b="0" kern="0" baseline="-25000" dirty="0">
                <a:solidFill>
                  <a:srgbClr val="000066"/>
                </a:solidFill>
                <a:effectLst/>
              </a:rPr>
              <a:t>2</a:t>
            </a:r>
            <a:r>
              <a:rPr lang="es-MX" sz="1600" b="0" kern="0" dirty="0">
                <a:solidFill>
                  <a:srgbClr val="000066"/>
                </a:solidFill>
                <a:effectLst/>
              </a:rPr>
              <a:t>C</a:t>
            </a:r>
            <a:r>
              <a:rPr lang="es-MX" sz="1600" b="0" kern="0" baseline="-25000" dirty="0">
                <a:solidFill>
                  <a:srgbClr val="000066"/>
                </a:solidFill>
                <a:effectLst/>
              </a:rPr>
              <a:t>2</a:t>
            </a:r>
            <a:r>
              <a:rPr lang="es-MX" sz="1600" b="0" kern="0" dirty="0">
                <a:solidFill>
                  <a:srgbClr val="000066"/>
                </a:solidFill>
                <a:effectLst/>
              </a:rPr>
              <a:t>O</a:t>
            </a:r>
            <a:r>
              <a:rPr lang="es-MX" sz="1600" b="0" kern="0" baseline="-25000" dirty="0">
                <a:solidFill>
                  <a:srgbClr val="000066"/>
                </a:solidFill>
                <a:effectLst/>
              </a:rPr>
              <a:t>4</a:t>
            </a:r>
            <a:r>
              <a:rPr lang="es-MX" sz="1600" b="0" kern="0" dirty="0">
                <a:solidFill>
                  <a:srgbClr val="000066"/>
                </a:solidFill>
                <a:effectLst/>
              </a:rPr>
              <a:t>.</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m) Ácido nítrico, HNO</a:t>
            </a:r>
            <a:r>
              <a:rPr lang="es-MX" sz="1600" b="0" kern="0" baseline="-25000" dirty="0">
                <a:solidFill>
                  <a:srgbClr val="000066"/>
                </a:solidFill>
                <a:effectLst/>
              </a:rPr>
              <a:t>3</a:t>
            </a:r>
            <a:r>
              <a:rPr lang="es-MX" sz="1600" b="0" kern="0" dirty="0">
                <a:solidFill>
                  <a:srgbClr val="000066"/>
                </a:solidFill>
                <a:effectLst/>
              </a:rPr>
              <a:t>.</a:t>
            </a:r>
          </a:p>
          <a:p>
            <a:pPr marL="0" marR="0" lvl="0" indent="0" algn="just" defTabSz="914400" eaLnBrk="1" fontAlgn="auto" latinLnBrk="0" hangingPunct="1">
              <a:lnSpc>
                <a:spcPct val="100000"/>
              </a:lnSpc>
              <a:spcBef>
                <a:spcPct val="50000"/>
              </a:spcBef>
              <a:spcAft>
                <a:spcPts val="0"/>
              </a:spcAft>
              <a:buClrTx/>
              <a:buSzTx/>
              <a:buFontTx/>
              <a:buNone/>
              <a:tabLst/>
              <a:defRPr/>
            </a:pPr>
            <a:r>
              <a:rPr lang="es-MX" sz="1600" b="0" kern="0" dirty="0">
                <a:solidFill>
                  <a:srgbClr val="000066"/>
                </a:solidFill>
                <a:effectLst/>
              </a:rPr>
              <a:t>n) Disolución de nitrato de plata, AgNO</a:t>
            </a:r>
            <a:r>
              <a:rPr lang="es-MX" sz="1600" b="0" kern="0" baseline="-25000" dirty="0">
                <a:solidFill>
                  <a:srgbClr val="000066"/>
                </a:solidFill>
                <a:effectLst/>
              </a:rPr>
              <a:t>3</a:t>
            </a:r>
            <a:r>
              <a:rPr lang="es-MX" sz="1600" b="0" kern="0" dirty="0">
                <a:solidFill>
                  <a:srgbClr val="000066"/>
                </a:solidFill>
                <a:effectLst/>
              </a:rPr>
              <a:t>, 10% m/v.</a:t>
            </a:r>
            <a:endParaRPr kumimoji="0" lang="es-MX" sz="1600" b="0" i="0" u="none" strike="noStrike" kern="0" cap="none" spc="0" normalizeH="0" baseline="0" noProof="0" dirty="0">
              <a:ln>
                <a:noFill/>
              </a:ln>
              <a:solidFill>
                <a:srgbClr val="000066"/>
              </a:solidFill>
              <a:effectLst/>
              <a:uLnTx/>
              <a:uFillTx/>
            </a:endParaRPr>
          </a:p>
        </p:txBody>
      </p:sp>
    </p:spTree>
    <p:extLst>
      <p:ext uri="{BB962C8B-B14F-4D97-AF65-F5344CB8AC3E}">
        <p14:creationId xmlns:p14="http://schemas.microsoft.com/office/powerpoint/2010/main" val="2139254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500"/>
                                        <p:tgtEl>
                                          <p:spTgt spid="8">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500"/>
                                        <p:tgtEl>
                                          <p:spTgt spid="8">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fade">
                                      <p:cBhvr>
                                        <p:cTn id="19" dur="500"/>
                                        <p:tgtEl>
                                          <p:spTgt spid="8">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fade">
                                      <p:cBhvr>
                                        <p:cTn id="23" dur="500"/>
                                        <p:tgtEl>
                                          <p:spTgt spid="8">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fade">
                                      <p:cBhvr>
                                        <p:cTn id="27" dur="500"/>
                                        <p:tgtEl>
                                          <p:spTgt spid="8">
                                            <p:txEl>
                                              <p:pRg st="5" end="5"/>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animEffect transition="in" filter="fade">
                                      <p:cBhvr>
                                        <p:cTn id="31" dur="500"/>
                                        <p:tgtEl>
                                          <p:spTgt spid="8">
                                            <p:txEl>
                                              <p:pRg st="6" end="6"/>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animEffect transition="in" filter="fade">
                                      <p:cBhvr>
                                        <p:cTn id="35" dur="500"/>
                                        <p:tgtEl>
                                          <p:spTgt spid="8">
                                            <p:txEl>
                                              <p:pRg st="7" end="7"/>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animEffect transition="in" filter="fade">
                                      <p:cBhvr>
                                        <p:cTn id="39" dur="500"/>
                                        <p:tgtEl>
                                          <p:spTgt spid="8">
                                            <p:txEl>
                                              <p:pRg st="8" end="8"/>
                                            </p:tx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animEffect transition="in" filter="fade">
                                      <p:cBhvr>
                                        <p:cTn id="43" dur="500"/>
                                        <p:tgtEl>
                                          <p:spTgt spid="8">
                                            <p:txEl>
                                              <p:pRg st="9" end="9"/>
                                            </p:txEl>
                                          </p:spTgt>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8">
                                            <p:txEl>
                                              <p:pRg st="10" end="10"/>
                                            </p:txEl>
                                          </p:spTgt>
                                        </p:tgtEl>
                                        <p:attrNameLst>
                                          <p:attrName>style.visibility</p:attrName>
                                        </p:attrNameLst>
                                      </p:cBhvr>
                                      <p:to>
                                        <p:strVal val="visible"/>
                                      </p:to>
                                    </p:set>
                                    <p:animEffect transition="in" filter="fade">
                                      <p:cBhvr>
                                        <p:cTn id="47" dur="500"/>
                                        <p:tgtEl>
                                          <p:spTgt spid="8">
                                            <p:txEl>
                                              <p:pRg st="10" end="10"/>
                                            </p:txEl>
                                          </p:spTgt>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8">
                                            <p:txEl>
                                              <p:pRg st="11" end="11"/>
                                            </p:txEl>
                                          </p:spTgt>
                                        </p:tgtEl>
                                        <p:attrNameLst>
                                          <p:attrName>style.visibility</p:attrName>
                                        </p:attrNameLst>
                                      </p:cBhvr>
                                      <p:to>
                                        <p:strVal val="visible"/>
                                      </p:to>
                                    </p:set>
                                    <p:animEffect transition="in" filter="fade">
                                      <p:cBhvr>
                                        <p:cTn id="51" dur="500"/>
                                        <p:tgtEl>
                                          <p:spTgt spid="8">
                                            <p:txEl>
                                              <p:pRg st="11" end="11"/>
                                            </p:txEl>
                                          </p:spTgt>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8">
                                            <p:txEl>
                                              <p:pRg st="12" end="12"/>
                                            </p:txEl>
                                          </p:spTgt>
                                        </p:tgtEl>
                                        <p:attrNameLst>
                                          <p:attrName>style.visibility</p:attrName>
                                        </p:attrNameLst>
                                      </p:cBhvr>
                                      <p:to>
                                        <p:strVal val="visible"/>
                                      </p:to>
                                    </p:set>
                                    <p:animEffect transition="in" filter="fade">
                                      <p:cBhvr>
                                        <p:cTn id="55" dur="500"/>
                                        <p:tgtEl>
                                          <p:spTgt spid="8">
                                            <p:txEl>
                                              <p:pRg st="12" end="12"/>
                                            </p:txEl>
                                          </p:spTgt>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8">
                                            <p:txEl>
                                              <p:pRg st="13" end="13"/>
                                            </p:txEl>
                                          </p:spTgt>
                                        </p:tgtEl>
                                        <p:attrNameLst>
                                          <p:attrName>style.visibility</p:attrName>
                                        </p:attrNameLst>
                                      </p:cBhvr>
                                      <p:to>
                                        <p:strVal val="visible"/>
                                      </p:to>
                                    </p:set>
                                    <p:animEffect transition="in" filter="fade">
                                      <p:cBhvr>
                                        <p:cTn id="59" dur="500"/>
                                        <p:tgtEl>
                                          <p:spTgt spid="8">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theme/theme1.xml><?xml version="1.0" encoding="utf-8"?>
<a:theme xmlns:a="http://schemas.openxmlformats.org/drawingml/2006/main" name="Ingeniería3">
  <a:themeElements>
    <a:clrScheme name="">
      <a:dk1>
        <a:srgbClr val="000000"/>
      </a:dk1>
      <a:lt1>
        <a:srgbClr val="FFFFFF"/>
      </a:lt1>
      <a:dk2>
        <a:srgbClr val="000000"/>
      </a:dk2>
      <a:lt2>
        <a:srgbClr val="B2B2B2"/>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000066"/>
      </a:folHlink>
    </a:clrScheme>
    <a:fontScheme name="Ingeniería3">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 sz="11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 sz="11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Ingeniería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geniería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geniería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geniería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geniería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geniería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geniería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Settings\Alfredo\Datos de programa\Microsoft\Plantillas\Ingeniería3.pot</Template>
  <TotalTime>7262</TotalTime>
  <Words>1996</Words>
  <Application>Microsoft Office PowerPoint</Application>
  <PresentationFormat>Presentación en pantalla (4:3)</PresentationFormat>
  <Paragraphs>158</Paragraphs>
  <Slides>22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Cambria Math</vt:lpstr>
      <vt:lpstr>Times New Roman</vt:lpstr>
      <vt:lpstr>Wingdings</vt:lpstr>
      <vt:lpstr>Ingeniería3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Alfredo Velásquez Márquez</dc:creator>
  <cp:lastModifiedBy>Alfredo Velásquez M.</cp:lastModifiedBy>
  <cp:revision>226</cp:revision>
  <dcterms:created xsi:type="dcterms:W3CDTF">2005-07-23T04:28:49Z</dcterms:created>
  <dcterms:modified xsi:type="dcterms:W3CDTF">2018-02-04T08:18:28Z</dcterms:modified>
</cp:coreProperties>
</file>