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3" r:id="rId3"/>
    <p:sldId id="334" r:id="rId4"/>
    <p:sldId id="381" r:id="rId5"/>
    <p:sldId id="382" r:id="rId6"/>
    <p:sldId id="366" r:id="rId7"/>
    <p:sldId id="355" r:id="rId8"/>
    <p:sldId id="370" r:id="rId9"/>
    <p:sldId id="378" r:id="rId10"/>
    <p:sldId id="368" r:id="rId11"/>
    <p:sldId id="383" r:id="rId12"/>
    <p:sldId id="379" r:id="rId13"/>
    <p:sldId id="380" r:id="rId14"/>
    <p:sldId id="369" r:id="rId15"/>
    <p:sldId id="357" r:id="rId16"/>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A+omx20LVp7BoxKPwPYiIg==" hashData="5yhRAAa7KYHVCsAiGut0MruueEZDmm9phA/Ecp24WLqgW+xQ+QsZyiXF7ueX0uU6UGDDeDyYxS1xFIjb6Qi1c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E6"/>
    <a:srgbClr val="000066"/>
    <a:srgbClr val="FF8A3B"/>
    <a:srgbClr val="FF6600"/>
    <a:srgbClr val="000099"/>
    <a:srgbClr val="FAFAD2"/>
    <a:srgbClr val="FF0000"/>
    <a:srgbClr val="66FF33"/>
    <a:srgbClr val="B2B2B2"/>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4434" autoAdjust="0"/>
  </p:normalViewPr>
  <p:slideViewPr>
    <p:cSldViewPr showGuides="1">
      <p:cViewPr varScale="1">
        <p:scale>
          <a:sx n="71" d="100"/>
          <a:sy n="71" d="100"/>
        </p:scale>
        <p:origin x="154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12D08A11-262E-45BD-9BB8-2D36169DE8D3}" type="slidenum">
              <a:rPr lang="es-ES"/>
              <a:pPr/>
              <a:t>‹Nº›</a:t>
            </a:fld>
            <a:endParaRPr lang="es-ES"/>
          </a:p>
        </p:txBody>
      </p:sp>
    </p:spTree>
    <p:extLst>
      <p:ext uri="{BB962C8B-B14F-4D97-AF65-F5344CB8AC3E}">
        <p14:creationId xmlns:p14="http://schemas.microsoft.com/office/powerpoint/2010/main" val="21332039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E6"/>
        </a:solidFill>
        <a:effectLst/>
      </p:bgPr>
    </p:bg>
    <p:spTree>
      <p:nvGrpSpPr>
        <p:cNvPr id="1" name=""/>
        <p:cNvGrpSpPr/>
        <p:nvPr/>
      </p:nvGrpSpPr>
      <p:grpSpPr>
        <a:xfrm>
          <a:off x="0" y="0"/>
          <a:ext cx="0" cy="0"/>
          <a:chOff x="0" y="0"/>
          <a:chExt cx="0" cy="0"/>
        </a:xfrm>
      </p:grpSpPr>
      <p:sp>
        <p:nvSpPr>
          <p:cNvPr id="1037" name="Rectangle 13"/>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pic>
        <p:nvPicPr>
          <p:cNvPr id="1038" name="Picture 14" descr="escudo[1]"/>
          <p:cNvPicPr>
            <a:picLocks noChangeAspect="1" noChangeArrowheads="1"/>
          </p:cNvPicPr>
          <p:nvPr userDrawn="1"/>
        </p:nvPicPr>
        <p:blipFill>
          <a:blip r:embed="rId3"/>
          <a:srcRect/>
          <a:stretch>
            <a:fillRect/>
          </a:stretch>
        </p:blipFill>
        <p:spPr bwMode="auto">
          <a:xfrm>
            <a:off x="304800" y="50800"/>
            <a:ext cx="1054100" cy="1119188"/>
          </a:xfrm>
          <a:prstGeom prst="rect">
            <a:avLst/>
          </a:prstGeom>
          <a:noFill/>
        </p:spPr>
      </p:pic>
      <p:pic>
        <p:nvPicPr>
          <p:cNvPr id="1041" name="Picture 17" descr="ING2"/>
          <p:cNvPicPr>
            <a:picLocks noChangeAspect="1" noChangeArrowheads="1"/>
          </p:cNvPicPr>
          <p:nvPr userDrawn="1"/>
        </p:nvPicPr>
        <p:blipFill>
          <a:blip r:embed="rId4"/>
          <a:srcRect/>
          <a:stretch>
            <a:fillRect/>
          </a:stretch>
        </p:blipFill>
        <p:spPr bwMode="auto">
          <a:xfrm>
            <a:off x="7772400" y="36513"/>
            <a:ext cx="1076325" cy="1169987"/>
          </a:xfrm>
          <a:prstGeom prst="rect">
            <a:avLst/>
          </a:prstGeom>
          <a:noFill/>
        </p:spPr>
      </p:pic>
      <p:sp>
        <p:nvSpPr>
          <p:cNvPr id="1042" name="Rectangle 18"/>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043" name="Text Box 19"/>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sp>
        <p:nvSpPr>
          <p:cNvPr id="1046" name="Text Box 22"/>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1047" name="Text Box 23"/>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683568" y="2216015"/>
            <a:ext cx="7776864" cy="3884140"/>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eaLnBrk="1" hangingPunct="1">
              <a:lnSpc>
                <a:spcPct val="140000"/>
              </a:lnSpc>
            </a:pPr>
            <a:r>
              <a:rPr lang="es-MX" sz="4400" dirty="0">
                <a:solidFill>
                  <a:srgbClr val="000066"/>
                </a:solidFill>
                <a:effectLst/>
                <a:latin typeface="Arial" panose="020B0604020202020204" pitchFamily="34" charset="0"/>
                <a:cs typeface="Arial" panose="020B0604020202020204" pitchFamily="34" charset="0"/>
              </a:rPr>
              <a:t>FRAGUADO, CARACTERIZACIÓN FÍSICA Y QUÍMICA DEL CEMENTO. PARTE II</a:t>
            </a:r>
            <a:endParaRPr lang="es-ES" sz="4400" dirty="0">
              <a:solidFill>
                <a:srgbClr val="000066"/>
              </a:solidFill>
              <a:effectLst/>
              <a:latin typeface="Arial" panose="020B0604020202020204" pitchFamily="34" charset="0"/>
              <a:cs typeface="Arial" panose="020B0604020202020204" pitchFamily="34" charset="0"/>
            </a:endParaRPr>
          </a:p>
        </p:txBody>
      </p:sp>
      <p:sp>
        <p:nvSpPr>
          <p:cNvPr id="3" name="Text Box 72">
            <a:extLst>
              <a:ext uri="{FF2B5EF4-FFF2-40B4-BE49-F238E27FC236}">
                <a16:creationId xmlns="" xmlns:a16="http://schemas.microsoft.com/office/drawing/2014/main" id="{D212D9B3-77AD-45A6-815B-BF646D8218E9}"/>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408708"/>
            <a:ext cx="7636024" cy="1672253"/>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u="sng" dirty="0">
                <a:solidFill>
                  <a:srgbClr val="000066"/>
                </a:solidFill>
                <a:effectLst/>
              </a:rPr>
              <a:t>Dureza</a:t>
            </a:r>
          </a:p>
          <a:p>
            <a:pPr algn="just">
              <a:lnSpc>
                <a:spcPct val="120000"/>
              </a:lnSpc>
              <a:spcAft>
                <a:spcPts val="800"/>
              </a:spcAft>
            </a:pPr>
            <a:r>
              <a:rPr lang="es-MX" sz="1600" b="0" dirty="0">
                <a:solidFill>
                  <a:srgbClr val="000066"/>
                </a:solidFill>
                <a:effectLst/>
              </a:rPr>
              <a:t>Raye con la punta de la espátula las muestras de cemento en su lado más plano. Si pueden rayarse fácilmente, entonces son suaves o serán más duras cuando la espátula no deje huella. Anote sus resultados en la tabla 2 y 3, según corresponda.</a:t>
            </a:r>
          </a:p>
        </p:txBody>
      </p:sp>
    </p:spTree>
    <p:extLst>
      <p:ext uri="{BB962C8B-B14F-4D97-AF65-F5344CB8AC3E}">
        <p14:creationId xmlns:p14="http://schemas.microsoft.com/office/powerpoint/2010/main" val="3303816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strips(downRight)">
                                      <p:cBhvr>
                                        <p:cTn id="1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408708"/>
            <a:ext cx="7636024" cy="2070310"/>
          </a:xfrm>
          <a:prstGeom prst="rect">
            <a:avLst/>
          </a:prstGeom>
          <a:noFill/>
          <a:ln w="9525">
            <a:noFill/>
            <a:miter lim="800000"/>
            <a:headEnd/>
            <a:tailEnd/>
          </a:ln>
          <a:effectLst/>
        </p:spPr>
        <p:txBody>
          <a:bodyPr wrap="square">
            <a:spAutoFit/>
          </a:bodyPr>
          <a:lstStyle/>
          <a:p>
            <a:pPr algn="just">
              <a:lnSpc>
                <a:spcPct val="120000"/>
              </a:lnSpc>
              <a:spcAft>
                <a:spcPts val="800"/>
              </a:spcAft>
            </a:pPr>
            <a:r>
              <a:rPr lang="es-MX" sz="1600" b="0" u="sng" dirty="0">
                <a:solidFill>
                  <a:srgbClr val="000066"/>
                </a:solidFill>
                <a:effectLst/>
              </a:rPr>
              <a:t>Conductividad térmica</a:t>
            </a:r>
          </a:p>
          <a:p>
            <a:pPr marL="268288" indent="-268288" algn="just">
              <a:lnSpc>
                <a:spcPct val="120000"/>
              </a:lnSpc>
              <a:spcAft>
                <a:spcPts val="800"/>
              </a:spcAft>
            </a:pPr>
            <a:r>
              <a:rPr lang="es-MX" sz="1600" b="0" dirty="0">
                <a:solidFill>
                  <a:srgbClr val="000066"/>
                </a:solidFill>
                <a:effectLst/>
              </a:rPr>
              <a:t>1. Encienda el calentamiento de la parrilla eléctrica en el nivel 3 y deje calentar por 10 minutos para asegurar que ha llegado a una temperatura estable.</a:t>
            </a:r>
          </a:p>
          <a:p>
            <a:pPr marL="268288" indent="-268288" algn="just">
              <a:lnSpc>
                <a:spcPct val="120000"/>
              </a:lnSpc>
              <a:spcAft>
                <a:spcPts val="800"/>
              </a:spcAft>
            </a:pPr>
            <a:r>
              <a:rPr lang="es-MX" sz="1600" b="0" dirty="0">
                <a:solidFill>
                  <a:srgbClr val="000066"/>
                </a:solidFill>
                <a:effectLst/>
              </a:rPr>
              <a:t>2. Deje caer sobre la superficie menos plana de la muestra de cemento dos gotas de parafina líquida.  Cuando las gotas se solidifiquen, coloque la muestra coloque la muestra con la superficie plana sobre la parrilla. </a:t>
            </a:r>
          </a:p>
        </p:txBody>
      </p:sp>
      <p:pic>
        <p:nvPicPr>
          <p:cNvPr id="3" name="Imagen 2"/>
          <p:cNvPicPr>
            <a:picLocks noChangeAspect="1"/>
          </p:cNvPicPr>
          <p:nvPr/>
        </p:nvPicPr>
        <p:blipFill>
          <a:blip r:embed="rId2"/>
          <a:stretch>
            <a:fillRect/>
          </a:stretch>
        </p:blipFill>
        <p:spPr>
          <a:xfrm>
            <a:off x="1907704" y="3840143"/>
            <a:ext cx="1728192" cy="2670842"/>
          </a:xfrm>
          <a:prstGeom prst="rect">
            <a:avLst/>
          </a:prstGeom>
        </p:spPr>
      </p:pic>
      <p:pic>
        <p:nvPicPr>
          <p:cNvPr id="5" name="Imagen 4"/>
          <p:cNvPicPr>
            <a:picLocks noChangeAspect="1"/>
          </p:cNvPicPr>
          <p:nvPr/>
        </p:nvPicPr>
        <p:blipFill>
          <a:blip r:embed="rId3"/>
          <a:stretch>
            <a:fillRect/>
          </a:stretch>
        </p:blipFill>
        <p:spPr>
          <a:xfrm>
            <a:off x="4706682" y="4049580"/>
            <a:ext cx="2619048" cy="2038095"/>
          </a:xfrm>
          <a:prstGeom prst="rect">
            <a:avLst/>
          </a:prstGeom>
        </p:spPr>
      </p:pic>
    </p:spTree>
    <p:extLst>
      <p:ext uri="{BB962C8B-B14F-4D97-AF65-F5344CB8AC3E}">
        <p14:creationId xmlns:p14="http://schemas.microsoft.com/office/powerpoint/2010/main" val="3180893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strips(downRight)">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strips(downRight)">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408708"/>
            <a:ext cx="7636024" cy="2365776"/>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3. Inicie el conteo del tiempo cuando comience la fusión y termine cuando la parafina esté totalmente líquida; este tiempo indicará la capacidad conductora de calor que presenta cada muestra de cemento. Anote sus resultados en las tablas 2 y 3, según corresponda</a:t>
            </a:r>
          </a:p>
          <a:p>
            <a:pPr marL="268288" indent="-268288" algn="just">
              <a:lnSpc>
                <a:spcPct val="120000"/>
              </a:lnSpc>
              <a:spcAft>
                <a:spcPts val="800"/>
              </a:spcAft>
            </a:pPr>
            <a:r>
              <a:rPr lang="es-MX" sz="1600" dirty="0">
                <a:solidFill>
                  <a:srgbClr val="FF0000"/>
                </a:solidFill>
                <a:effectLst/>
              </a:rPr>
              <a:t>Nota:</a:t>
            </a:r>
            <a:r>
              <a:rPr lang="es-MX" sz="1600" b="0" dirty="0">
                <a:solidFill>
                  <a:srgbClr val="FF0000"/>
                </a:solidFill>
                <a:effectLst/>
              </a:rPr>
              <a:t> cuide que cada muestra se coloque en el mismo lugar de la parrilla.</a:t>
            </a:r>
          </a:p>
          <a:p>
            <a:pPr marL="268288" indent="-268288" algn="just">
              <a:lnSpc>
                <a:spcPct val="120000"/>
              </a:lnSpc>
              <a:spcAft>
                <a:spcPts val="800"/>
              </a:spcAft>
            </a:pPr>
            <a:r>
              <a:rPr lang="es-MX" sz="1600" b="0" dirty="0">
                <a:solidFill>
                  <a:srgbClr val="000066"/>
                </a:solidFill>
                <a:effectLst/>
              </a:rPr>
              <a:t>4. Conforme vaya terminando el conteo del tiempo anterior para cada muestra, colóquela sobre la superficie metálica de la tarja para que se enfríe.</a:t>
            </a:r>
          </a:p>
        </p:txBody>
      </p:sp>
    </p:spTree>
    <p:extLst>
      <p:ext uri="{BB962C8B-B14F-4D97-AF65-F5344CB8AC3E}">
        <p14:creationId xmlns:p14="http://schemas.microsoft.com/office/powerpoint/2010/main" val="22257207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strips(downRight)">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strips(downRight)">
                                      <p:cBhvr>
                                        <p:cTn id="1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340768"/>
            <a:ext cx="7636024" cy="1922578"/>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u="sng" dirty="0">
                <a:solidFill>
                  <a:srgbClr val="000066"/>
                </a:solidFill>
                <a:effectLst/>
              </a:rPr>
              <a:t>Fragilidad</a:t>
            </a:r>
          </a:p>
          <a:p>
            <a:pPr marL="268288" indent="-268288" algn="just">
              <a:lnSpc>
                <a:spcPct val="120000"/>
              </a:lnSpc>
              <a:spcAft>
                <a:spcPts val="800"/>
              </a:spcAft>
            </a:pPr>
            <a:r>
              <a:rPr lang="es-MX" sz="1600" b="0" dirty="0">
                <a:solidFill>
                  <a:srgbClr val="000066"/>
                </a:solidFill>
                <a:effectLst/>
              </a:rPr>
              <a:t>1. Coloque una hoja de papel periódico en el suelo, donde dejará caer la muestra de cemento.</a:t>
            </a:r>
          </a:p>
          <a:p>
            <a:pPr marL="268288" indent="-268288" algn="just">
              <a:spcAft>
                <a:spcPts val="600"/>
              </a:spcAft>
            </a:pPr>
            <a:r>
              <a:rPr lang="es-MX" sz="1600" b="0" dirty="0">
                <a:solidFill>
                  <a:srgbClr val="000066"/>
                </a:solidFill>
                <a:effectLst/>
              </a:rPr>
              <a:t>2. Introduzca la muestra en la parte superior del tubo de cartón y déjela caer dentro del tubo hacia el periódico (Fig. 1). Anote sus resultados en las tablas 2 y 3 según corresponda, con ayuda de la tabla 1.</a:t>
            </a:r>
          </a:p>
        </p:txBody>
      </p:sp>
      <p:grpSp>
        <p:nvGrpSpPr>
          <p:cNvPr id="6" name="Grupo 5">
            <a:extLst>
              <a:ext uri="{FF2B5EF4-FFF2-40B4-BE49-F238E27FC236}">
                <a16:creationId xmlns="" xmlns:a16="http://schemas.microsoft.com/office/drawing/2014/main" id="{D387FF2D-B9D3-4401-97CE-2841780F0AD0}"/>
              </a:ext>
            </a:extLst>
          </p:cNvPr>
          <p:cNvGrpSpPr/>
          <p:nvPr/>
        </p:nvGrpSpPr>
        <p:grpSpPr>
          <a:xfrm>
            <a:off x="1081068" y="3329824"/>
            <a:ext cx="2122780" cy="2414700"/>
            <a:chOff x="750397" y="3645024"/>
            <a:chExt cx="2352074" cy="2769876"/>
          </a:xfrm>
        </p:grpSpPr>
        <p:pic>
          <p:nvPicPr>
            <p:cNvPr id="4" name="Imagen 3">
              <a:extLst>
                <a:ext uri="{FF2B5EF4-FFF2-40B4-BE49-F238E27FC236}">
                  <a16:creationId xmlns="" xmlns:a16="http://schemas.microsoft.com/office/drawing/2014/main" id="{FE8F1E47-3B3E-45AB-B527-3839181B947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50397" y="3645024"/>
              <a:ext cx="2352074" cy="2769876"/>
            </a:xfrm>
            <a:prstGeom prst="rect">
              <a:avLst/>
            </a:prstGeom>
          </p:spPr>
        </p:pic>
        <p:sp>
          <p:nvSpPr>
            <p:cNvPr id="5" name="Rectángulo 4">
              <a:extLst>
                <a:ext uri="{FF2B5EF4-FFF2-40B4-BE49-F238E27FC236}">
                  <a16:creationId xmlns="" xmlns:a16="http://schemas.microsoft.com/office/drawing/2014/main" id="{163B6959-9619-45A6-A3F3-2FA63E06CCCA}"/>
                </a:ext>
              </a:extLst>
            </p:cNvPr>
            <p:cNvSpPr/>
            <p:nvPr/>
          </p:nvSpPr>
          <p:spPr bwMode="auto">
            <a:xfrm>
              <a:off x="776930" y="3700778"/>
              <a:ext cx="2245049" cy="2332031"/>
            </a:xfrm>
            <a:prstGeom prst="rect">
              <a:avLst/>
            </a:prstGeom>
            <a:noFill/>
            <a:ln w="57150" cap="flat" cmpd="sng" algn="ctr">
              <a:solidFill>
                <a:srgbClr val="FAFAE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pic>
        <p:nvPicPr>
          <p:cNvPr id="8" name="Imagen 7">
            <a:extLst>
              <a:ext uri="{FF2B5EF4-FFF2-40B4-BE49-F238E27FC236}">
                <a16:creationId xmlns="" xmlns:a16="http://schemas.microsoft.com/office/drawing/2014/main" id="{6C8FAA73-2CDF-49D4-82F8-2DE2F969994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419872" y="4041371"/>
            <a:ext cx="4797073" cy="1334580"/>
          </a:xfrm>
          <a:prstGeom prst="rect">
            <a:avLst/>
          </a:prstGeom>
        </p:spPr>
      </p:pic>
      <p:sp>
        <p:nvSpPr>
          <p:cNvPr id="11" name="Text Box 2">
            <a:extLst>
              <a:ext uri="{FF2B5EF4-FFF2-40B4-BE49-F238E27FC236}">
                <a16:creationId xmlns="" xmlns:a16="http://schemas.microsoft.com/office/drawing/2014/main" id="{FEAA485B-C312-4185-97AB-7A28D8460B96}"/>
              </a:ext>
            </a:extLst>
          </p:cNvPr>
          <p:cNvSpPr txBox="1">
            <a:spLocks noChangeArrowheads="1"/>
          </p:cNvSpPr>
          <p:nvPr/>
        </p:nvSpPr>
        <p:spPr bwMode="auto">
          <a:xfrm>
            <a:off x="758091" y="5949280"/>
            <a:ext cx="7636024" cy="656077"/>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3. Repita este paso, hasta que se observen fracturas en la muestra, no sobrepase de 3 eventos de caída libre.</a:t>
            </a:r>
          </a:p>
        </p:txBody>
      </p:sp>
    </p:spTree>
    <p:extLst>
      <p:ext uri="{BB962C8B-B14F-4D97-AF65-F5344CB8AC3E}">
        <p14:creationId xmlns:p14="http://schemas.microsoft.com/office/powerpoint/2010/main" val="4129928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strips(downRight)">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strips(downRight)">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trips(downRigh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754200" y="1412776"/>
            <a:ext cx="7635600" cy="2839239"/>
          </a:xfrm>
          <a:prstGeom prst="rect">
            <a:avLst/>
          </a:prstGeom>
          <a:noFill/>
          <a:ln w="9525">
            <a:noFill/>
            <a:miter lim="800000"/>
            <a:headEnd/>
            <a:tailEnd/>
          </a:ln>
          <a:effectLst/>
        </p:spPr>
        <p:txBody>
          <a:bodyPr>
            <a:spAutoFit/>
          </a:bodyPr>
          <a:lstStyle/>
          <a:p>
            <a:pPr marL="268288" indent="-268288" algn="just">
              <a:lnSpc>
                <a:spcPct val="120000"/>
              </a:lnSpc>
              <a:spcAft>
                <a:spcPts val="800"/>
              </a:spcAft>
            </a:pPr>
            <a:r>
              <a:rPr lang="es-MX" sz="1600" b="0" dirty="0">
                <a:solidFill>
                  <a:srgbClr val="000066"/>
                </a:solidFill>
                <a:effectLst/>
              </a:rPr>
              <a:t>ACTIVIDAD 6.</a:t>
            </a:r>
          </a:p>
          <a:p>
            <a:pPr marL="268288" indent="-268288" algn="just">
              <a:lnSpc>
                <a:spcPct val="120000"/>
              </a:lnSpc>
              <a:spcAft>
                <a:spcPts val="800"/>
              </a:spcAft>
            </a:pPr>
            <a:r>
              <a:rPr lang="es-MX" sz="1600" b="0" dirty="0">
                <a:solidFill>
                  <a:srgbClr val="000066"/>
                </a:solidFill>
                <a:effectLst/>
              </a:rPr>
              <a:t>Con base en los resultados y observaciones conteste el siguiente cuestionario:</a:t>
            </a:r>
          </a:p>
          <a:p>
            <a:pPr marL="268288" indent="-268288" algn="just">
              <a:lnSpc>
                <a:spcPct val="120000"/>
              </a:lnSpc>
              <a:spcAft>
                <a:spcPts val="800"/>
              </a:spcAft>
            </a:pPr>
            <a:r>
              <a:rPr lang="es-MX" sz="1600" b="0" dirty="0">
                <a:solidFill>
                  <a:srgbClr val="000066"/>
                </a:solidFill>
                <a:effectLst/>
              </a:rPr>
              <a:t>1. Describa si la disolución empleada afecta de manera relevante la consistencia de las muestras de cemento endurecidas.</a:t>
            </a:r>
          </a:p>
          <a:p>
            <a:pPr marL="268288" indent="-268288" algn="just">
              <a:lnSpc>
                <a:spcPct val="120000"/>
              </a:lnSpc>
              <a:spcAft>
                <a:spcPts val="800"/>
              </a:spcAft>
            </a:pPr>
            <a:r>
              <a:rPr lang="es-MX" sz="1600" b="0" dirty="0">
                <a:solidFill>
                  <a:srgbClr val="000066"/>
                </a:solidFill>
                <a:effectLst/>
              </a:rPr>
              <a:t>2. ¿Hay diferencias físicas entre el cemento blanco y el Portland? De existir, mencione cuales.</a:t>
            </a:r>
          </a:p>
          <a:p>
            <a:pPr marL="268288" indent="-268288" algn="just">
              <a:lnSpc>
                <a:spcPct val="120000"/>
              </a:lnSpc>
              <a:spcAft>
                <a:spcPts val="800"/>
              </a:spcAft>
            </a:pPr>
            <a:r>
              <a:rPr lang="es-MX" sz="1600" b="0" dirty="0">
                <a:solidFill>
                  <a:srgbClr val="000066"/>
                </a:solidFill>
                <a:effectLst/>
              </a:rPr>
              <a:t>3. Mencione cuál es la mejor disolución de fraguado y por qué, mencione también cuál es la peor disolución de fraguado y por qué.</a:t>
            </a:r>
          </a:p>
        </p:txBody>
      </p:sp>
    </p:spTree>
    <p:extLst>
      <p:ext uri="{BB962C8B-B14F-4D97-AF65-F5344CB8AC3E}">
        <p14:creationId xmlns:p14="http://schemas.microsoft.com/office/powerpoint/2010/main" val="7986278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trips(downRigh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trips(downRigh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trips(downRigh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trips(downRigh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2">
            <a:extLst>
              <a:ext uri="{FF2B5EF4-FFF2-40B4-BE49-F238E27FC236}">
                <a16:creationId xmlns="" xmlns:a16="http://schemas.microsoft.com/office/drawing/2014/main" id="{B2A836C8-D5CD-4BAB-86AC-FF47C9598FBE}"/>
              </a:ext>
            </a:extLst>
          </p:cNvPr>
          <p:cNvSpPr txBox="1">
            <a:spLocks noChangeArrowheads="1"/>
          </p:cNvSpPr>
          <p:nvPr/>
        </p:nvSpPr>
        <p:spPr bwMode="auto">
          <a:xfrm>
            <a:off x="2590800" y="720571"/>
            <a:ext cx="3962400" cy="415498"/>
          </a:xfrm>
          <a:prstGeom prst="rect">
            <a:avLst/>
          </a:prstGeom>
          <a:noFill/>
          <a:ln w="9525">
            <a:noFill/>
            <a:miter lim="800000"/>
            <a:headEnd/>
            <a:tailEnd/>
          </a:ln>
          <a:effectLst/>
        </p:spPr>
        <p:txBody>
          <a:bodyPr>
            <a:spAutoFit/>
          </a:bodyPr>
          <a:lstStyle/>
          <a:p>
            <a:pPr algn="ctr">
              <a:spcBef>
                <a:spcPct val="50000"/>
              </a:spcBef>
            </a:pPr>
            <a:r>
              <a:rPr lang="es-ES" sz="2100" b="1" dirty="0">
                <a:solidFill>
                  <a:srgbClr val="000099"/>
                </a:solidFill>
                <a:effectLst/>
                <a:latin typeface="Arial" charset="0"/>
              </a:rPr>
              <a:t>Créditos</a:t>
            </a:r>
          </a:p>
        </p:txBody>
      </p:sp>
      <p:sp>
        <p:nvSpPr>
          <p:cNvPr id="6"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Márquez, Q. </a:t>
            </a:r>
            <a:r>
              <a:rPr lang="es-ES" sz="1400" b="0" kern="0">
                <a:solidFill>
                  <a:srgbClr val="000066"/>
                </a:solidFill>
                <a:effectLst/>
              </a:rPr>
              <a:t>Antonia del Carmen Pérez </a:t>
            </a:r>
            <a:r>
              <a:rPr lang="es-ES" sz="1400" b="0" kern="0" smtClean="0">
                <a:solidFill>
                  <a:srgbClr val="000066"/>
                </a:solidFill>
                <a:effectLst/>
              </a:rPr>
              <a:t>León</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141941141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Text Box 4"/>
          <p:cNvSpPr txBox="1">
            <a:spLocks noChangeArrowheads="1"/>
          </p:cNvSpPr>
          <p:nvPr/>
        </p:nvSpPr>
        <p:spPr bwMode="auto">
          <a:xfrm>
            <a:off x="719138" y="1700808"/>
            <a:ext cx="7705725" cy="2252924"/>
          </a:xfrm>
          <a:prstGeom prst="rect">
            <a:avLst/>
          </a:prstGeom>
          <a:noFill/>
          <a:ln w="9525">
            <a:noFill/>
            <a:miter lim="800000"/>
            <a:headEnd/>
            <a:tailEnd/>
          </a:ln>
          <a:effectLst/>
        </p:spPr>
        <p:txBody>
          <a:bodyPr>
            <a:spAutoFit/>
          </a:bodyPr>
          <a:lstStyle/>
          <a:p>
            <a:pPr marL="241300" indent="-241300" algn="just" eaLnBrk="1" hangingPunct="1">
              <a:lnSpc>
                <a:spcPct val="140000"/>
              </a:lnSpc>
              <a:spcAft>
                <a:spcPct val="40000"/>
              </a:spcAft>
              <a:tabLst>
                <a:tab pos="228600" algn="l"/>
              </a:tabLst>
            </a:pPr>
            <a:r>
              <a:rPr lang="es-ES" sz="1800" dirty="0">
                <a:solidFill>
                  <a:srgbClr val="000066"/>
                </a:solidFill>
                <a:effectLst/>
              </a:rPr>
              <a:t>El alumno:</a:t>
            </a:r>
          </a:p>
          <a:p>
            <a:pPr marL="268288" indent="-268288" algn="just" eaLnBrk="1" hangingPunct="1">
              <a:lnSpc>
                <a:spcPct val="140000"/>
              </a:lnSpc>
              <a:spcAft>
                <a:spcPct val="40000"/>
              </a:spcAft>
            </a:pPr>
            <a:r>
              <a:rPr lang="es-MX" sz="1800" b="0" dirty="0">
                <a:solidFill>
                  <a:srgbClr val="000066"/>
                </a:solidFill>
                <a:effectLst/>
              </a:rPr>
              <a:t>1. Estimará la apariencia, la dureza, la fragilidad y la conductividad térmica de las muestras de cemento fraguado.</a:t>
            </a:r>
            <a:endParaRPr lang="es-MX" sz="1800" b="0" dirty="0">
              <a:solidFill>
                <a:srgbClr val="FF0000"/>
              </a:solidFill>
              <a:effectLst/>
            </a:endParaRPr>
          </a:p>
          <a:p>
            <a:pPr marL="268288" indent="-268288" algn="just" eaLnBrk="1" hangingPunct="1">
              <a:lnSpc>
                <a:spcPct val="140000"/>
              </a:lnSpc>
              <a:spcAft>
                <a:spcPct val="40000"/>
              </a:spcAft>
            </a:pPr>
            <a:r>
              <a:rPr lang="es-MX" sz="1800" b="0" dirty="0">
                <a:solidFill>
                  <a:srgbClr val="000066"/>
                </a:solidFill>
                <a:effectLst/>
              </a:rPr>
              <a:t>2. Comparará los resultados obtenidos y determinará qué tipo de disolución de fraguado, es la más adecuada para la construcción.</a:t>
            </a:r>
            <a:endParaRPr lang="es-ES" sz="1800" b="0" dirty="0">
              <a:solidFill>
                <a:srgbClr val="000066"/>
              </a:solidFill>
              <a:effectLst/>
            </a:endParaRPr>
          </a:p>
        </p:txBody>
      </p:sp>
      <p:sp>
        <p:nvSpPr>
          <p:cNvPr id="6" name="Text Box 19"/>
          <p:cNvSpPr txBox="1">
            <a:spLocks noChangeArrowheads="1"/>
          </p:cNvSpPr>
          <p:nvPr/>
        </p:nvSpPr>
        <p:spPr bwMode="auto">
          <a:xfrm>
            <a:off x="2968040" y="737300"/>
            <a:ext cx="3207930"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Objetivos de la práctica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1364">
                                            <p:txEl>
                                              <p:pRg st="0" end="0"/>
                                            </p:txEl>
                                          </p:spTgt>
                                        </p:tgtEl>
                                        <p:attrNameLst>
                                          <p:attrName>style.visibility</p:attrName>
                                        </p:attrNameLst>
                                      </p:cBhvr>
                                      <p:to>
                                        <p:strVal val="visible"/>
                                      </p:to>
                                    </p:set>
                                    <p:animEffect transition="in" filter="strips(downRight)">
                                      <p:cBhvr>
                                        <p:cTn id="7" dur="500"/>
                                        <p:tgtEl>
                                          <p:spTgt spid="27136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71364">
                                            <p:txEl>
                                              <p:pRg st="1" end="1"/>
                                            </p:txEl>
                                          </p:spTgt>
                                        </p:tgtEl>
                                        <p:attrNameLst>
                                          <p:attrName>style.visibility</p:attrName>
                                        </p:attrNameLst>
                                      </p:cBhvr>
                                      <p:to>
                                        <p:strVal val="visible"/>
                                      </p:to>
                                    </p:set>
                                    <p:animEffect transition="in" filter="strips(downRight)">
                                      <p:cBhvr>
                                        <p:cTn id="11" dur="500"/>
                                        <p:tgtEl>
                                          <p:spTgt spid="271364">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271364">
                                            <p:txEl>
                                              <p:pRg st="2" end="2"/>
                                            </p:txEl>
                                          </p:spTgt>
                                        </p:tgtEl>
                                        <p:attrNameLst>
                                          <p:attrName>style.visibility</p:attrName>
                                        </p:attrNameLst>
                                      </p:cBhvr>
                                      <p:to>
                                        <p:strVal val="visible"/>
                                      </p:to>
                                    </p:set>
                                    <p:animEffect transition="in" filter="strips(downRight)">
                                      <p:cBhvr>
                                        <p:cTn id="15" dur="500"/>
                                        <p:tgtEl>
                                          <p:spTgt spid="2713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4201663"/>
          </a:xfrm>
          <a:prstGeom prst="rect">
            <a:avLst/>
          </a:prstGeom>
          <a:noFill/>
          <a:ln w="9525">
            <a:noFill/>
            <a:miter lim="800000"/>
            <a:headEnd/>
            <a:tailEnd/>
          </a:ln>
          <a:effectLst/>
        </p:spPr>
        <p:txBody>
          <a:bodyPr>
            <a:spAutoFit/>
          </a:bodyPr>
          <a:lstStyle/>
          <a:p>
            <a:pPr algn="just">
              <a:lnSpc>
                <a:spcPct val="120000"/>
              </a:lnSpc>
            </a:pPr>
            <a:r>
              <a:rPr lang="es-MX" sz="1600" b="0" dirty="0">
                <a:solidFill>
                  <a:srgbClr val="000066"/>
                </a:solidFill>
                <a:effectLst/>
              </a:rPr>
              <a:t>Desde el punto de vista químico se trata en general de una mezcla de silicatos y aluminatos de calcio; sin embargo, debido a que la composición química de los cementos puede ser muy variada, existen muchas clases de cementos y entre las cuales la más importante es el cemento Portland, que toma su nombre de la pequeña península de la costa de Inglaterra, donde la piedra es algo similar a este cemento.</a:t>
            </a:r>
          </a:p>
          <a:p>
            <a:pPr algn="just">
              <a:lnSpc>
                <a:spcPct val="120000"/>
              </a:lnSpc>
            </a:pPr>
            <a:endParaRPr lang="es-MX" sz="1600" b="0" dirty="0">
              <a:solidFill>
                <a:srgbClr val="000066"/>
              </a:solidFill>
              <a:effectLst/>
            </a:endParaRPr>
          </a:p>
          <a:p>
            <a:pPr algn="just">
              <a:lnSpc>
                <a:spcPct val="120000"/>
              </a:lnSpc>
            </a:pPr>
            <a:r>
              <a:rPr lang="es-MX" sz="1600" b="0" dirty="0">
                <a:solidFill>
                  <a:srgbClr val="000066"/>
                </a:solidFill>
                <a:effectLst/>
              </a:rPr>
              <a:t>Por otra parte, los cementos fraguados son materiales cerámicos; es decir, son minerales no-metálicos inorgánicos, constituidos por metales y no metales, que se clasifica como cristales mixtos, ya que su estructura presenta la combinación de enlaces iónicos y covalentes muy estables, los cuales les confieren altos puntos de fusión y dureza; sin embargo, estos materiales generalmente son frágiles y se caracterizan por ser malos conductores del calor y de la electricidad.</a:t>
            </a:r>
          </a:p>
        </p:txBody>
      </p:sp>
      <p:sp>
        <p:nvSpPr>
          <p:cNvPr id="5" name="Text Box 19">
            <a:extLst>
              <a:ext uri="{FF2B5EF4-FFF2-40B4-BE49-F238E27FC236}">
                <a16:creationId xmlns="" xmlns:a16="http://schemas.microsoft.com/office/drawing/2014/main" id="{3F0ED98A-B7A1-453D-AEF0-B8A5C9FCFA36}"/>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2" dur="500"/>
                                        <p:tgtEl>
                                          <p:spTgt spid="2519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3327578"/>
          </a:xfrm>
          <a:prstGeom prst="rect">
            <a:avLst/>
          </a:prstGeom>
          <a:noFill/>
          <a:ln w="9525">
            <a:noFill/>
            <a:miter lim="800000"/>
            <a:headEnd/>
            <a:tailEnd/>
          </a:ln>
          <a:effectLst/>
        </p:spPr>
        <p:txBody>
          <a:bodyPr>
            <a:spAutoFit/>
          </a:bodyPr>
          <a:lstStyle/>
          <a:p>
            <a:pPr algn="just">
              <a:lnSpc>
                <a:spcPct val="120000"/>
              </a:lnSpc>
              <a:spcAft>
                <a:spcPts val="800"/>
              </a:spcAft>
            </a:pPr>
            <a:r>
              <a:rPr lang="es-MX" sz="1600" b="0" dirty="0">
                <a:solidFill>
                  <a:srgbClr val="000066"/>
                </a:solidFill>
                <a:effectLst/>
              </a:rPr>
              <a:t>La clasificación de los cementos se puede hacer según diferentes criterios. Las principales características distintivas en las que pueden basarse dichos criterios pueden ser:</a:t>
            </a:r>
          </a:p>
          <a:p>
            <a:pPr marL="268288" indent="-268288" algn="just">
              <a:lnSpc>
                <a:spcPct val="120000"/>
              </a:lnSpc>
              <a:spcAft>
                <a:spcPts val="800"/>
              </a:spcAft>
            </a:pPr>
            <a:r>
              <a:rPr lang="es-MX" sz="1600" b="0" dirty="0">
                <a:solidFill>
                  <a:srgbClr val="000066"/>
                </a:solidFill>
                <a:effectLst/>
              </a:rPr>
              <a:t>I) Las clases o categorías resistentes (Resistencias mecánicas mínimas o medias, usualmente la resistencia a la compresión a los 28 días).</a:t>
            </a:r>
          </a:p>
          <a:p>
            <a:pPr marL="268288" indent="-268288" algn="just">
              <a:lnSpc>
                <a:spcPct val="120000"/>
              </a:lnSpc>
              <a:spcAft>
                <a:spcPts val="800"/>
              </a:spcAft>
            </a:pPr>
            <a:r>
              <a:rPr lang="es-MX" sz="1600" b="0" dirty="0">
                <a:solidFill>
                  <a:srgbClr val="000066"/>
                </a:solidFill>
                <a:effectLst/>
              </a:rPr>
              <a:t>II) Los tipos de cemento (Cementos portland, cementos siderúrgicos, cementos </a:t>
            </a:r>
            <a:r>
              <a:rPr lang="es-MX" sz="1600" b="0" dirty="0" err="1">
                <a:solidFill>
                  <a:srgbClr val="000066"/>
                </a:solidFill>
                <a:effectLst/>
              </a:rPr>
              <a:t>puzolánicos</a:t>
            </a:r>
            <a:r>
              <a:rPr lang="es-MX" sz="1600" b="0" dirty="0">
                <a:solidFill>
                  <a:srgbClr val="000066"/>
                </a:solidFill>
                <a:effectLst/>
              </a:rPr>
              <a:t>, etc.).</a:t>
            </a:r>
          </a:p>
          <a:p>
            <a:pPr marL="268288" indent="-268288" algn="just">
              <a:lnSpc>
                <a:spcPct val="120000"/>
              </a:lnSpc>
              <a:spcAft>
                <a:spcPts val="800"/>
              </a:spcAft>
            </a:pPr>
            <a:r>
              <a:rPr lang="es-MX" sz="1600" b="0" dirty="0">
                <a:solidFill>
                  <a:srgbClr val="000066"/>
                </a:solidFill>
                <a:effectLst/>
              </a:rPr>
              <a:t>III) Las propiedades características especiales más importantes (Bajo calor de hidratación, resistencia frente medios agresivos por ejemplo, sulfatos, rápido desarrollo de resistencias, etc.). </a:t>
            </a:r>
          </a:p>
        </p:txBody>
      </p:sp>
      <p:sp>
        <p:nvSpPr>
          <p:cNvPr id="5" name="Text Box 19">
            <a:extLst>
              <a:ext uri="{FF2B5EF4-FFF2-40B4-BE49-F238E27FC236}">
                <a16:creationId xmlns="" xmlns:a16="http://schemas.microsoft.com/office/drawing/2014/main" id="{3F0ED98A-B7A1-453D-AEF0-B8A5C9FCFA36}"/>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extLst>
      <p:ext uri="{BB962C8B-B14F-4D97-AF65-F5344CB8AC3E}">
        <p14:creationId xmlns:p14="http://schemas.microsoft.com/office/powerpoint/2010/main" val="5727386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51906">
                                            <p:txEl>
                                              <p:pRg st="1" end="1"/>
                                            </p:txEl>
                                          </p:spTgt>
                                        </p:tgtEl>
                                        <p:attrNameLst>
                                          <p:attrName>style.visibility</p:attrName>
                                        </p:attrNameLst>
                                      </p:cBhvr>
                                      <p:to>
                                        <p:strVal val="visible"/>
                                      </p:to>
                                    </p:set>
                                    <p:animEffect transition="in" filter="strips(downRight)">
                                      <p:cBhvr>
                                        <p:cTn id="11" dur="500"/>
                                        <p:tgtEl>
                                          <p:spTgt spid="251906">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5" dur="500"/>
                                        <p:tgtEl>
                                          <p:spTgt spid="251906">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251906">
                                            <p:txEl>
                                              <p:pRg st="3" end="3"/>
                                            </p:txEl>
                                          </p:spTgt>
                                        </p:tgtEl>
                                        <p:attrNameLst>
                                          <p:attrName>style.visibility</p:attrName>
                                        </p:attrNameLst>
                                      </p:cBhvr>
                                      <p:to>
                                        <p:strVal val="visible"/>
                                      </p:to>
                                    </p:set>
                                    <p:animEffect transition="in" filter="strips(downRight)">
                                      <p:cBhvr>
                                        <p:cTn id="19" dur="500"/>
                                        <p:tgtEl>
                                          <p:spTgt spid="2519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3327578"/>
          </a:xfrm>
          <a:prstGeom prst="rect">
            <a:avLst/>
          </a:prstGeom>
          <a:noFill/>
          <a:ln w="9525">
            <a:noFill/>
            <a:miter lim="800000"/>
            <a:headEnd/>
            <a:tailEnd/>
          </a:ln>
          <a:effectLst/>
        </p:spPr>
        <p:txBody>
          <a:bodyPr>
            <a:spAutoFit/>
          </a:bodyPr>
          <a:lstStyle/>
          <a:p>
            <a:pPr algn="just">
              <a:lnSpc>
                <a:spcPct val="120000"/>
              </a:lnSpc>
              <a:spcAft>
                <a:spcPts val="800"/>
              </a:spcAft>
            </a:pPr>
            <a:r>
              <a:rPr lang="es-MX" sz="1600" b="0" dirty="0">
                <a:solidFill>
                  <a:srgbClr val="000066"/>
                </a:solidFill>
                <a:effectLst/>
              </a:rPr>
              <a:t>La clasificación de los cementos se puede hacer según diferentes criterios. Las principales características distintivas en las que pueden basarse dichos criterios pueden ser:</a:t>
            </a:r>
          </a:p>
          <a:p>
            <a:pPr marL="268288" indent="-268288" algn="just">
              <a:lnSpc>
                <a:spcPct val="120000"/>
              </a:lnSpc>
              <a:spcAft>
                <a:spcPts val="800"/>
              </a:spcAft>
            </a:pPr>
            <a:r>
              <a:rPr lang="es-MX" sz="1600" b="0" dirty="0">
                <a:solidFill>
                  <a:srgbClr val="000066"/>
                </a:solidFill>
                <a:effectLst/>
              </a:rPr>
              <a:t>I) Las clases o categorías resistentes (Resistencias mecánicas mínimas o medias, usualmente la resistencia a la compresión a los 28 días).</a:t>
            </a:r>
          </a:p>
          <a:p>
            <a:pPr marL="268288" indent="-268288" algn="just">
              <a:lnSpc>
                <a:spcPct val="120000"/>
              </a:lnSpc>
              <a:spcAft>
                <a:spcPts val="800"/>
              </a:spcAft>
            </a:pPr>
            <a:r>
              <a:rPr lang="es-MX" sz="1600" b="0" dirty="0">
                <a:solidFill>
                  <a:srgbClr val="000066"/>
                </a:solidFill>
                <a:effectLst/>
              </a:rPr>
              <a:t>II) Los tipos de cemento (Cementos portland, cementos siderúrgicos, cementos </a:t>
            </a:r>
            <a:r>
              <a:rPr lang="es-MX" sz="1600" b="0" dirty="0" err="1">
                <a:solidFill>
                  <a:srgbClr val="000066"/>
                </a:solidFill>
                <a:effectLst/>
              </a:rPr>
              <a:t>puzolánicos</a:t>
            </a:r>
            <a:r>
              <a:rPr lang="es-MX" sz="1600" b="0" dirty="0">
                <a:solidFill>
                  <a:srgbClr val="000066"/>
                </a:solidFill>
                <a:effectLst/>
              </a:rPr>
              <a:t>, etc.).</a:t>
            </a:r>
          </a:p>
          <a:p>
            <a:pPr marL="268288" indent="-268288" algn="just">
              <a:lnSpc>
                <a:spcPct val="120000"/>
              </a:lnSpc>
              <a:spcAft>
                <a:spcPts val="800"/>
              </a:spcAft>
            </a:pPr>
            <a:r>
              <a:rPr lang="es-MX" sz="1600" b="0" dirty="0">
                <a:solidFill>
                  <a:srgbClr val="000066"/>
                </a:solidFill>
                <a:effectLst/>
              </a:rPr>
              <a:t>III) Las propiedades características especiales más importantes (Bajo calor de hidratación, resistencia frente medios agresivos por ejemplo, sulfatos, rápido desarrollo de resistencias, etc.). </a:t>
            </a:r>
          </a:p>
        </p:txBody>
      </p:sp>
      <p:sp>
        <p:nvSpPr>
          <p:cNvPr id="5" name="Text Box 19">
            <a:extLst>
              <a:ext uri="{FF2B5EF4-FFF2-40B4-BE49-F238E27FC236}">
                <a16:creationId xmlns="" xmlns:a16="http://schemas.microsoft.com/office/drawing/2014/main" id="{3F0ED98A-B7A1-453D-AEF0-B8A5C9FCFA36}"/>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extLst>
      <p:ext uri="{BB962C8B-B14F-4D97-AF65-F5344CB8AC3E}">
        <p14:creationId xmlns:p14="http://schemas.microsoft.com/office/powerpoint/2010/main" val="11210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51906">
                                            <p:txEl>
                                              <p:pRg st="1" end="1"/>
                                            </p:txEl>
                                          </p:spTgt>
                                        </p:tgtEl>
                                        <p:attrNameLst>
                                          <p:attrName>style.visibility</p:attrName>
                                        </p:attrNameLst>
                                      </p:cBhvr>
                                      <p:to>
                                        <p:strVal val="visible"/>
                                      </p:to>
                                    </p:set>
                                    <p:animEffect transition="in" filter="strips(downRight)">
                                      <p:cBhvr>
                                        <p:cTn id="11" dur="500"/>
                                        <p:tgtEl>
                                          <p:spTgt spid="251906">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5" dur="500"/>
                                        <p:tgtEl>
                                          <p:spTgt spid="251906">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251906">
                                            <p:txEl>
                                              <p:pRg st="3" end="3"/>
                                            </p:txEl>
                                          </p:spTgt>
                                        </p:tgtEl>
                                        <p:attrNameLst>
                                          <p:attrName>style.visibility</p:attrName>
                                        </p:attrNameLst>
                                      </p:cBhvr>
                                      <p:to>
                                        <p:strVal val="visible"/>
                                      </p:to>
                                    </p:set>
                                    <p:animEffect transition="in" filter="strips(downRight)">
                                      <p:cBhvr>
                                        <p:cTn id="19" dur="500"/>
                                        <p:tgtEl>
                                          <p:spTgt spid="2519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2">
            <a:extLst>
              <a:ext uri="{FF2B5EF4-FFF2-40B4-BE49-F238E27FC236}">
                <a16:creationId xmlns="" xmlns:a16="http://schemas.microsoft.com/office/drawing/2014/main" id="{1EB2B897-C0D0-4B57-8367-875E6C8B5CE0}"/>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Equipo, material y reactivos</a:t>
            </a:r>
          </a:p>
        </p:txBody>
      </p:sp>
      <p:sp>
        <p:nvSpPr>
          <p:cNvPr id="8" name="Text Box 72">
            <a:extLst>
              <a:ext uri="{FF2B5EF4-FFF2-40B4-BE49-F238E27FC236}">
                <a16:creationId xmlns="" xmlns:a16="http://schemas.microsoft.com/office/drawing/2014/main" id="{F2180543-AFFA-4E54-AE06-71E4F14FAA3E}"/>
              </a:ext>
            </a:extLst>
          </p:cNvPr>
          <p:cNvSpPr txBox="1">
            <a:spLocks noChangeArrowheads="1"/>
          </p:cNvSpPr>
          <p:nvPr/>
        </p:nvSpPr>
        <p:spPr bwMode="auto">
          <a:xfrm>
            <a:off x="632756" y="1613699"/>
            <a:ext cx="4587316" cy="2923877"/>
          </a:xfrm>
          <a:prstGeom prst="rect">
            <a:avLst/>
          </a:prstGeom>
          <a:noFill/>
          <a:ln w="9525">
            <a:noFill/>
            <a:miter lim="800000"/>
            <a:headEnd/>
            <a:tailEnd/>
          </a:ln>
          <a:effectLst/>
        </p:spPr>
        <p:txBody>
          <a:bodyPr wrap="square">
            <a:spAutoFit/>
          </a:bodyPr>
          <a:lstStyle/>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a) 1 lupa.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b) 1 espátula de doble punta.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c) 1 parrilla eléctrica.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d) 1 vela.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e) papel periódico.</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f) 1 cronómetro.</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g) 1 tubo de cartón.</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h) 1 encendedor.</a:t>
            </a:r>
          </a:p>
        </p:txBody>
      </p:sp>
      <p:sp>
        <p:nvSpPr>
          <p:cNvPr id="5" name="Text Box 72">
            <a:extLst>
              <a:ext uri="{FF2B5EF4-FFF2-40B4-BE49-F238E27FC236}">
                <a16:creationId xmlns="" xmlns:a16="http://schemas.microsoft.com/office/drawing/2014/main" id="{C828B156-79CD-4A0D-A7A1-1CE4FA646969}"/>
              </a:ext>
            </a:extLst>
          </p:cNvPr>
          <p:cNvSpPr txBox="1">
            <a:spLocks noChangeArrowheads="1"/>
          </p:cNvSpPr>
          <p:nvPr/>
        </p:nvSpPr>
        <p:spPr bwMode="auto">
          <a:xfrm>
            <a:off x="5004048" y="1613699"/>
            <a:ext cx="3759718" cy="338554"/>
          </a:xfrm>
          <a:prstGeom prst="rect">
            <a:avLst/>
          </a:prstGeom>
          <a:noFill/>
          <a:ln w="9525">
            <a:noFill/>
            <a:miter lim="800000"/>
            <a:headEnd/>
            <a:tailEnd/>
          </a:ln>
          <a:effectLst/>
        </p:spPr>
        <p:txBody>
          <a:bodyPr wrap="square">
            <a:spAutoFit/>
          </a:bodyPr>
          <a:lstStyle/>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Muestras de cemento fraguado</a:t>
            </a:r>
            <a:endParaRPr kumimoji="0" lang="es-MX" sz="1600" b="0" i="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832135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fade">
                                      <p:cBhvr>
                                        <p:cTn id="36" dur="500"/>
                                        <p:tgtEl>
                                          <p:spTgt spid="8">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fade">
                                      <p:cBhvr>
                                        <p:cTn id="4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4200" y="1412776"/>
            <a:ext cx="7635600" cy="1323952"/>
          </a:xfrm>
          <a:prstGeom prst="rect">
            <a:avLst/>
          </a:prstGeom>
          <a:noFill/>
          <a:ln w="9525">
            <a:noFill/>
            <a:miter lim="800000"/>
            <a:headEnd/>
            <a:tailEnd/>
          </a:ln>
          <a:effectLst/>
        </p:spPr>
        <p:txBody>
          <a:bodyPr>
            <a:spAutoFit/>
          </a:bodyPr>
          <a:lstStyle/>
          <a:p>
            <a:pPr algn="just">
              <a:lnSpc>
                <a:spcPct val="120000"/>
              </a:lnSpc>
              <a:spcAft>
                <a:spcPts val="600"/>
              </a:spcAft>
            </a:pPr>
            <a:r>
              <a:rPr lang="es-MX" sz="1600" b="0" dirty="0">
                <a:solidFill>
                  <a:srgbClr val="000066"/>
                </a:solidFill>
                <a:effectLst/>
              </a:rPr>
              <a:t>ACTIVIDAD 1.</a:t>
            </a:r>
          </a:p>
          <a:p>
            <a:pPr algn="just">
              <a:lnSpc>
                <a:spcPct val="120000"/>
              </a:lnSpc>
              <a:spcAft>
                <a:spcPts val="600"/>
              </a:spcAft>
            </a:pPr>
            <a:r>
              <a:rPr lang="es-MX" sz="1600" b="0" dirty="0">
                <a:solidFill>
                  <a:srgbClr val="000066"/>
                </a:solidFill>
                <a:effectLst/>
              </a:rPr>
              <a:t>El profesor verificará que los alumnos posean los conocimientos teóricos necesarios para la realización de la práctica y explicará los cuidados que deben tenerse en el manejo de las sustancias químicas que se emplearán.</a:t>
            </a:r>
          </a:p>
        </p:txBody>
      </p:sp>
    </p:spTree>
    <p:extLst>
      <p:ext uri="{BB962C8B-B14F-4D97-AF65-F5344CB8AC3E}">
        <p14:creationId xmlns:p14="http://schemas.microsoft.com/office/powerpoint/2010/main" val="26920517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strips(downRight)">
                                      <p:cBhvr>
                                        <p:cTn id="1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4200" y="1412776"/>
            <a:ext cx="7635600" cy="3570208"/>
          </a:xfrm>
          <a:prstGeom prst="rect">
            <a:avLst/>
          </a:prstGeom>
          <a:noFill/>
          <a:ln w="9525">
            <a:noFill/>
            <a:miter lim="800000"/>
            <a:headEnd/>
            <a:tailEnd/>
          </a:ln>
          <a:effectLst/>
        </p:spPr>
        <p:txBody>
          <a:bodyPr wrap="square">
            <a:spAutoFit/>
          </a:bodyPr>
          <a:lstStyle/>
          <a:p>
            <a:pPr algn="just">
              <a:spcAft>
                <a:spcPts val="1200"/>
              </a:spcAft>
            </a:pPr>
            <a:r>
              <a:rPr lang="es-MX" sz="1600" b="0" dirty="0">
                <a:solidFill>
                  <a:srgbClr val="000066"/>
                </a:solidFill>
                <a:effectLst/>
              </a:rPr>
              <a:t>ACTIVIDAD 2.</a:t>
            </a:r>
          </a:p>
          <a:p>
            <a:pPr algn="just">
              <a:spcAft>
                <a:spcPts val="1200"/>
              </a:spcAft>
            </a:pPr>
            <a:r>
              <a:rPr lang="es-MX" sz="1600" b="0" dirty="0">
                <a:solidFill>
                  <a:srgbClr val="000066"/>
                </a:solidFill>
                <a:effectLst/>
              </a:rPr>
              <a:t>El procedimiento se debe realizar para cada muestra de cemento tanto Portland como blanco.</a:t>
            </a:r>
          </a:p>
          <a:p>
            <a:pPr algn="just">
              <a:spcAft>
                <a:spcPts val="1200"/>
              </a:spcAft>
            </a:pPr>
            <a:r>
              <a:rPr lang="es-MX" sz="1600" b="0" u="sng" dirty="0">
                <a:solidFill>
                  <a:srgbClr val="000066"/>
                </a:solidFill>
                <a:effectLst/>
              </a:rPr>
              <a:t>Apariencia: color y consistencia</a:t>
            </a:r>
          </a:p>
          <a:p>
            <a:pPr marL="268288" indent="-268288" algn="just">
              <a:spcAft>
                <a:spcPts val="1200"/>
              </a:spcAft>
            </a:pPr>
            <a:r>
              <a:rPr lang="es-MX" sz="1600" b="0" dirty="0">
                <a:solidFill>
                  <a:srgbClr val="000066"/>
                </a:solidFill>
                <a:effectLst/>
              </a:rPr>
              <a:t>1. Identifique cada muestra de cemento, anotando con lápiz sobre cada una, el tipo de disolución empleada para el fraguado.</a:t>
            </a:r>
          </a:p>
          <a:p>
            <a:pPr marL="268288" indent="-268288" algn="just">
              <a:spcAft>
                <a:spcPts val="1200"/>
              </a:spcAft>
            </a:pPr>
            <a:r>
              <a:rPr lang="es-MX" sz="1600" b="0" dirty="0">
                <a:solidFill>
                  <a:srgbClr val="000066"/>
                </a:solidFill>
                <a:effectLst/>
              </a:rPr>
              <a:t>2. Con cuidado de no romper las muestras de cemento fraguado, libere la muestra del molde de poliestireno.</a:t>
            </a:r>
          </a:p>
          <a:p>
            <a:pPr marL="268288" indent="-268288" algn="just">
              <a:spcAft>
                <a:spcPts val="1200"/>
              </a:spcAft>
            </a:pPr>
            <a:r>
              <a:rPr lang="es-MX" sz="1600" b="0" dirty="0">
                <a:solidFill>
                  <a:srgbClr val="000066"/>
                </a:solidFill>
                <a:effectLst/>
              </a:rPr>
              <a:t>3. Determine su color y observe con ayuda de una lupa el grado de homogeneidad, indique si presentan grietas, burbujas, gránulos, etc. Anote sus observaciones en las tablas 2 y 3, según corresponda</a:t>
            </a:r>
          </a:p>
        </p:txBody>
      </p:sp>
    </p:spTree>
    <p:extLst>
      <p:ext uri="{BB962C8B-B14F-4D97-AF65-F5344CB8AC3E}">
        <p14:creationId xmlns:p14="http://schemas.microsoft.com/office/powerpoint/2010/main" val="15238872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strips(downRight)">
                                      <p:cBhvr>
                                        <p:cTn id="11" dur="500"/>
                                        <p:tgtEl>
                                          <p:spTgt spid="1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strips(downRight)">
                                      <p:cBhvr>
                                        <p:cTn id="16" dur="500"/>
                                        <p:tgtEl>
                                          <p:spTgt spid="1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strips(downRight)">
                                      <p:cBhvr>
                                        <p:cTn id="21" dur="500"/>
                                        <p:tgtEl>
                                          <p:spTgt spid="1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3">
                                            <p:txEl>
                                              <p:pRg st="4" end="4"/>
                                            </p:txEl>
                                          </p:spTgt>
                                        </p:tgtEl>
                                        <p:attrNameLst>
                                          <p:attrName>style.visibility</p:attrName>
                                        </p:attrNameLst>
                                      </p:cBhvr>
                                      <p:to>
                                        <p:strVal val="visible"/>
                                      </p:to>
                                    </p:set>
                                    <p:animEffect transition="in" filter="strips(downRight)">
                                      <p:cBhvr>
                                        <p:cTn id="26" dur="500"/>
                                        <p:tgtEl>
                                          <p:spTgt spid="1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animEffect transition="in" filter="strips(downRight)">
                                      <p:cBhvr>
                                        <p:cTn id="31"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pic>
        <p:nvPicPr>
          <p:cNvPr id="2" name="Imagen 1">
            <a:extLst>
              <a:ext uri="{FF2B5EF4-FFF2-40B4-BE49-F238E27FC236}">
                <a16:creationId xmlns="" xmlns:a16="http://schemas.microsoft.com/office/drawing/2014/main" id="{154343ED-069B-443F-8E51-5A3DA55F673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187623" y="1364650"/>
            <a:ext cx="6768754" cy="5232702"/>
          </a:xfrm>
          <a:prstGeom prst="rect">
            <a:avLst/>
          </a:prstGeom>
        </p:spPr>
      </p:pic>
    </p:spTree>
    <p:extLst>
      <p:ext uri="{BB962C8B-B14F-4D97-AF65-F5344CB8AC3E}">
        <p14:creationId xmlns:p14="http://schemas.microsoft.com/office/powerpoint/2010/main" val="1296950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7188</TotalTime>
  <Words>1071</Words>
  <Application>Microsoft Office PowerPoint</Application>
  <PresentationFormat>Presentación en pantalla (4:3)</PresentationFormat>
  <Paragraphs>85</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Times New Roman</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225</cp:revision>
  <dcterms:created xsi:type="dcterms:W3CDTF">2005-07-23T04:28:49Z</dcterms:created>
  <dcterms:modified xsi:type="dcterms:W3CDTF">2018-02-04T08:21:00Z</dcterms:modified>
</cp:coreProperties>
</file>