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sldIdLst>
    <p:sldId id="338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61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3" r:id="rId24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fO43UFYjpOMMZixATHiIw==" hashData="xmFosQ9LDTEJlUqbw1/vlxUOD4w="/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0"/>
    <a:srgbClr val="FAFAE6"/>
    <a:srgbClr val="66FF33"/>
    <a:srgbClr val="B2B2B2"/>
    <a:srgbClr val="969696"/>
    <a:srgbClr val="0033CC"/>
    <a:srgbClr val="008000"/>
    <a:srgbClr val="0000FF"/>
    <a:srgbClr val="FF0000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3" autoAdjust="0"/>
    <p:restoredTop sz="94664" autoAdjust="0"/>
  </p:normalViewPr>
  <p:slideViewPr>
    <p:cSldViewPr showGuides="1">
      <p:cViewPr varScale="1">
        <p:scale>
          <a:sx n="86" d="100"/>
          <a:sy n="86" d="100"/>
        </p:scale>
        <p:origin x="930" y="96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fld id="{929B55F2-12B2-49EB-89A5-9D9C8DD5122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6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9653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5C501A4B-C25A-41A6-B3DD-E13BD50AD0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8029"/>
            <a:ext cx="9144000" cy="252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 dirty="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52EE349-1AE3-435D-ADE2-7645DBE679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63" y="53247"/>
            <a:ext cx="357207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44EDD3D8-ED1E-4C46-BEA0-6608DAF023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37966" y="446410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324E915-FCE4-4319-8D1E-ED7F239221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5" y="0"/>
            <a:ext cx="1003095" cy="12539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2F796B2-F3EF-47B3-9793-7B66294714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9" y="-12899"/>
            <a:ext cx="1083259" cy="1212152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72E5F9E0-296B-4A2F-A8AD-E66DE78AC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07363"/>
            <a:ext cx="9144000" cy="252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5494D9DD-4D5F-4871-888A-DA3B94EEF0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8908" y="6564517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</p:spTree>
    <p:extLst>
      <p:ext uri="{BB962C8B-B14F-4D97-AF65-F5344CB8AC3E}">
        <p14:creationId xmlns:p14="http://schemas.microsoft.com/office/powerpoint/2010/main" val="28782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079500" y="3051175"/>
            <a:ext cx="7050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1" hangingPunct="1"/>
            <a:r>
              <a:rPr lang="es-ES" sz="44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PERIODICIDAD  QUÍMICA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987824" y="54254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1667" name="Picture 3" descr="C:\Documents and Settings\Alfredo\Mis documentos\Mis imágenes\Imagen\periodicidad\tabla2_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14" y="13135"/>
            <a:ext cx="9180000" cy="66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2691" name="Picture 3" descr="C:\Documents and Settings\Alfredo\Mis documentos\Mis imágenes\Imagen\periodicidad\tabla2_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631"/>
            <a:ext cx="9180000" cy="66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3715" name="Picture 3" descr="C:\Documents and Settings\Alfredo\Mis documentos\Mis imágenes\Imagen\periodicidad\tabla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220" y="-315322"/>
            <a:ext cx="9754106" cy="71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2401888" y="762000"/>
            <a:ext cx="433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CONFIGURACIÓN ELECTRÓNICA</a:t>
            </a:r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465957" y="1314668"/>
            <a:ext cx="8210500" cy="5014914"/>
            <a:chOff x="207" y="768"/>
            <a:chExt cx="5345" cy="3319"/>
          </a:xfrm>
        </p:grpSpPr>
        <p:pic>
          <p:nvPicPr>
            <p:cNvPr id="244740" name="Picture 4" descr="C:\Documents and Settings\Alfredo\Mis documentos\Mis imágenes\Imagen\periodicidad\chang7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" y="768"/>
              <a:ext cx="5345" cy="3318"/>
            </a:xfrm>
            <a:prstGeom prst="rect">
              <a:avLst/>
            </a:prstGeom>
            <a:noFill/>
          </p:spPr>
        </p:pic>
        <p:pic>
          <p:nvPicPr>
            <p:cNvPr id="244741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" y="392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3430588" y="762000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971600" y="1340768"/>
            <a:ext cx="7128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la mitad de la distancia entre dos núcleos de dos átomos adyacentes.</a:t>
            </a:r>
          </a:p>
        </p:txBody>
      </p:sp>
      <p:grpSp>
        <p:nvGrpSpPr>
          <p:cNvPr id="245764" name="Group 4"/>
          <p:cNvGrpSpPr>
            <a:grpSpLocks noChangeAspect="1"/>
          </p:cNvGrpSpPr>
          <p:nvPr/>
        </p:nvGrpSpPr>
        <p:grpSpPr bwMode="auto">
          <a:xfrm>
            <a:off x="3426476" y="1772816"/>
            <a:ext cx="2309238" cy="4608000"/>
            <a:chOff x="2019" y="816"/>
            <a:chExt cx="1728" cy="3462"/>
          </a:xfrm>
        </p:grpSpPr>
        <p:pic>
          <p:nvPicPr>
            <p:cNvPr id="245765" name="Picture 5" descr="C:\Documents and Settings\Alfredo\Mis documentos\Mis imágenes\Imagen\periodicidad\chang7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2" y="816"/>
              <a:ext cx="1716" cy="3318"/>
            </a:xfrm>
            <a:prstGeom prst="rect">
              <a:avLst/>
            </a:prstGeom>
            <a:noFill/>
          </p:spPr>
        </p:pic>
        <p:pic>
          <p:nvPicPr>
            <p:cNvPr id="245766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9" y="4137"/>
              <a:ext cx="1728" cy="1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10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430588" y="762000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grpSp>
        <p:nvGrpSpPr>
          <p:cNvPr id="246787" name="Group 3"/>
          <p:cNvGrpSpPr>
            <a:grpSpLocks/>
          </p:cNvGrpSpPr>
          <p:nvPr/>
        </p:nvGrpSpPr>
        <p:grpSpPr bwMode="auto">
          <a:xfrm>
            <a:off x="1762100" y="1320613"/>
            <a:ext cx="5618212" cy="4975272"/>
            <a:chOff x="1098" y="768"/>
            <a:chExt cx="3558" cy="3552"/>
          </a:xfrm>
        </p:grpSpPr>
        <p:pic>
          <p:nvPicPr>
            <p:cNvPr id="246788" name="Picture 4" descr="C:\Documents and Settings\Alfredo\Mis documentos\Mis imágenes\Imagen\periodicidad\chang7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768"/>
              <a:ext cx="3552" cy="3552"/>
            </a:xfrm>
            <a:prstGeom prst="rect">
              <a:avLst/>
            </a:prstGeom>
            <a:noFill/>
          </p:spPr>
        </p:pic>
        <p:pic>
          <p:nvPicPr>
            <p:cNvPr id="246789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8" y="4200"/>
              <a:ext cx="1446" cy="1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435350" y="762000"/>
            <a:ext cx="227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1258838" y="1274537"/>
            <a:ext cx="6624736" cy="5171478"/>
            <a:chOff x="744" y="761"/>
            <a:chExt cx="4272" cy="3532"/>
          </a:xfrm>
        </p:grpSpPr>
        <p:pic>
          <p:nvPicPr>
            <p:cNvPr id="247812" name="Picture 4" descr="C:\Documents and Settings\Alfredo\Mis documentos\Mis imágenes\Imagen\periodicidad\chang7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" y="761"/>
              <a:ext cx="4272" cy="3532"/>
            </a:xfrm>
            <a:prstGeom prst="rect">
              <a:avLst/>
            </a:prstGeom>
            <a:noFill/>
          </p:spPr>
        </p:pic>
        <p:pic>
          <p:nvPicPr>
            <p:cNvPr id="24781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" y="4137"/>
              <a:ext cx="1863" cy="1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3544888" y="762000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IÓNICO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2654399" y="1412776"/>
            <a:ext cx="393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600" b="0">
                <a:solidFill>
                  <a:srgbClr val="000099"/>
                </a:solidFill>
                <a:effectLst/>
              </a:rPr>
              <a:t>Es el radio de un catión o de un anión.</a:t>
            </a:r>
          </a:p>
        </p:txBody>
      </p:sp>
      <p:grpSp>
        <p:nvGrpSpPr>
          <p:cNvPr id="248836" name="Group 4"/>
          <p:cNvGrpSpPr>
            <a:grpSpLocks/>
          </p:cNvGrpSpPr>
          <p:nvPr/>
        </p:nvGrpSpPr>
        <p:grpSpPr bwMode="auto">
          <a:xfrm>
            <a:off x="804665" y="1313797"/>
            <a:ext cx="8159823" cy="4922780"/>
            <a:chOff x="144" y="768"/>
            <a:chExt cx="5470" cy="3259"/>
          </a:xfrm>
        </p:grpSpPr>
        <p:pic>
          <p:nvPicPr>
            <p:cNvPr id="248837" name="Picture 5" descr="C:\Documents and Settings\Alfredo\Mis documentos\Mis imágenes\Imagen\periodicidad\chang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" y="768"/>
              <a:ext cx="5468" cy="3256"/>
            </a:xfrm>
            <a:prstGeom prst="rect">
              <a:avLst/>
            </a:prstGeom>
            <a:noFill/>
          </p:spPr>
        </p:pic>
        <p:pic>
          <p:nvPicPr>
            <p:cNvPr id="248838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86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2747963" y="762000"/>
            <a:ext cx="333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ENERGÍA DE IONIZACIÓN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755576" y="133205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la energía mínima en [kJ/mol] necesaria para quitar un electrón de un átomo en su estado basal en fase gaseosa.</a:t>
            </a:r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755577" y="1898178"/>
            <a:ext cx="7632848" cy="4483150"/>
            <a:chOff x="269" y="858"/>
            <a:chExt cx="5222" cy="3318"/>
          </a:xfrm>
        </p:grpSpPr>
        <p:pic>
          <p:nvPicPr>
            <p:cNvPr id="249861" name="Picture 5" descr="C:\Documents and Settings\Alfredo\Mis documentos\Mis imágenes\Imagen\periodicidad\chang8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" y="858"/>
              <a:ext cx="5222" cy="3318"/>
            </a:xfrm>
            <a:prstGeom prst="rect">
              <a:avLst/>
            </a:prstGeom>
            <a:noFill/>
          </p:spPr>
        </p:pic>
        <p:pic>
          <p:nvPicPr>
            <p:cNvPr id="249862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" y="4011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917825" y="762000"/>
            <a:ext cx="330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AFINIDAD ELECTRÓNICA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755576" y="1340768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el cambio de energía que ocurre cuando un átomo, en estado gaseoso acepta un electrón para formar un anión.</a:t>
            </a:r>
          </a:p>
        </p:txBody>
      </p:sp>
      <p:grpSp>
        <p:nvGrpSpPr>
          <p:cNvPr id="250884" name="Group 4"/>
          <p:cNvGrpSpPr>
            <a:grpSpLocks/>
          </p:cNvGrpSpPr>
          <p:nvPr/>
        </p:nvGrpSpPr>
        <p:grpSpPr bwMode="auto">
          <a:xfrm>
            <a:off x="1618085" y="1925166"/>
            <a:ext cx="5906244" cy="4456162"/>
            <a:chOff x="877" y="775"/>
            <a:chExt cx="4005" cy="3501"/>
          </a:xfrm>
        </p:grpSpPr>
        <p:pic>
          <p:nvPicPr>
            <p:cNvPr id="250885" name="Picture 5" descr="C:\Documents and Settings\Alfredo\Mis documentos\Mis imágenes\Imagen\periodicidad\chang8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7" y="775"/>
              <a:ext cx="4005" cy="3497"/>
            </a:xfrm>
            <a:prstGeom prst="rect">
              <a:avLst/>
            </a:prstGeom>
            <a:noFill/>
          </p:spPr>
        </p:pic>
        <p:pic>
          <p:nvPicPr>
            <p:cNvPr id="250886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1" y="411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439988" y="762000"/>
            <a:ext cx="426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NOMBRES DE LOS ELEMENTOS</a:t>
            </a:r>
          </a:p>
        </p:txBody>
      </p:sp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100138" y="1216025"/>
            <a:ext cx="6977062" cy="5572125"/>
            <a:chOff x="693" y="766"/>
            <a:chExt cx="4395" cy="3510"/>
          </a:xfrm>
        </p:grpSpPr>
        <p:pic>
          <p:nvPicPr>
            <p:cNvPr id="233476" name="Picture 4" descr="C:\Documents and Settings\Alfredo\Mis documentos\Mis imágenes\Imagen\periodicidad\nombre_elemento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9" y="766"/>
              <a:ext cx="4389" cy="3503"/>
            </a:xfrm>
            <a:prstGeom prst="rect">
              <a:avLst/>
            </a:prstGeom>
            <a:noFill/>
          </p:spPr>
        </p:pic>
        <p:pic>
          <p:nvPicPr>
            <p:cNvPr id="233477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" y="4137"/>
              <a:ext cx="1707" cy="1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2995613" y="762000"/>
            <a:ext cx="315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ELECTRONEGATIVIDAD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899592" y="1335807"/>
            <a:ext cx="73448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>
                <a:solidFill>
                  <a:srgbClr val="000099"/>
                </a:solidFill>
                <a:effectLst/>
              </a:rPr>
              <a:t>Es la capacidad de un átomo para atraer hacia sí los electrones de un enlace químico.</a:t>
            </a:r>
          </a:p>
        </p:txBody>
      </p:sp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228600" y="2145754"/>
            <a:ext cx="8686800" cy="4019550"/>
            <a:chOff x="144" y="1166"/>
            <a:chExt cx="5472" cy="2532"/>
          </a:xfrm>
        </p:grpSpPr>
        <p:pic>
          <p:nvPicPr>
            <p:cNvPr id="251909" name="Picture 5" descr="C:\Documents and Settings\Alfredo\Mis documentos\Mis imágenes\Imagen\periodicidad\chang8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1166"/>
              <a:ext cx="5472" cy="2530"/>
            </a:xfrm>
            <a:prstGeom prst="rect">
              <a:avLst/>
            </a:prstGeom>
            <a:noFill/>
          </p:spPr>
        </p:pic>
        <p:pic>
          <p:nvPicPr>
            <p:cNvPr id="251910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" y="3561"/>
              <a:ext cx="1689" cy="1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995613" y="762000"/>
            <a:ext cx="315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ELECTRONEGATIVIDAD</a:t>
            </a: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182563" y="1695450"/>
            <a:ext cx="8778875" cy="4095750"/>
            <a:chOff x="115" y="1068"/>
            <a:chExt cx="5530" cy="2580"/>
          </a:xfrm>
        </p:grpSpPr>
        <p:pic>
          <p:nvPicPr>
            <p:cNvPr id="252932" name="Picture 4" descr="C:\Documents and Settings\Alfredo\Mis documentos\Mis imágenes\Imagen\periodicidad\chang8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" y="1068"/>
              <a:ext cx="5530" cy="2580"/>
            </a:xfrm>
            <a:prstGeom prst="rect">
              <a:avLst/>
            </a:prstGeom>
            <a:noFill/>
          </p:spPr>
        </p:pic>
        <p:pic>
          <p:nvPicPr>
            <p:cNvPr id="25293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45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2862263" y="762000"/>
            <a:ext cx="341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 dirty="0">
                <a:solidFill>
                  <a:srgbClr val="000099"/>
                </a:solidFill>
                <a:effectLst/>
              </a:rPr>
              <a:t>NÚMEROS DE OXIDACIÓN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83568" y="1293470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También llamado estado de oxidación, es el número de cargas que tendría un átomo en una molécula (o compuesto iónico) si los electrones de enlace fueran transferidos completamente.</a:t>
            </a:r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547666" y="2087714"/>
            <a:ext cx="6048670" cy="4365622"/>
            <a:chOff x="687" y="771"/>
            <a:chExt cx="4386" cy="3505"/>
          </a:xfrm>
        </p:grpSpPr>
        <p:pic>
          <p:nvPicPr>
            <p:cNvPr id="253957" name="Picture 5" descr="C:\Documents and Settings\Alfredo\Mis documentos\Mis imágenes\Imagen\periodicidad\chang23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" y="771"/>
              <a:ext cx="4386" cy="3504"/>
            </a:xfrm>
            <a:prstGeom prst="rect">
              <a:avLst/>
            </a:prstGeom>
            <a:noFill/>
          </p:spPr>
        </p:pic>
        <p:pic>
          <p:nvPicPr>
            <p:cNvPr id="253958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9" y="4134"/>
              <a:ext cx="1749" cy="1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15031"/>
            <a:ext cx="5616624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1800" dirty="0">
                <a:solidFill>
                  <a:srgbClr val="000099"/>
                </a:solidFill>
                <a:effectLst/>
              </a:rPr>
              <a:t>Presentación revisada por:</a:t>
            </a:r>
          </a:p>
          <a:p>
            <a:pPr algn="ctr" eaLnBrk="1" hangingPunct="1">
              <a:spcBef>
                <a:spcPct val="50000"/>
              </a:spcBef>
            </a:pPr>
            <a:endParaRPr lang="es-ES" b="0" dirty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Q. Adriana Ramírez González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Ing.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Ayesha</a:t>
            </a:r>
            <a:r>
              <a:rPr lang="es-ES" b="0" dirty="0">
                <a:solidFill>
                  <a:srgbClr val="000099"/>
                </a:solidFill>
                <a:effectLst/>
              </a:rPr>
              <a:t> Sagrario Román García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M. A. Claudia  Elisa Sánchez Navarro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Ing.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Jacquelyn</a:t>
            </a:r>
            <a:r>
              <a:rPr lang="es-ES" b="0" dirty="0">
                <a:solidFill>
                  <a:srgbClr val="000099"/>
                </a:solidFill>
                <a:effectLst/>
              </a:rPr>
              <a:t> Martínez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Alavez</a:t>
            </a:r>
            <a:endParaRPr lang="es-ES" b="0" dirty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Dr. Ramiro Maravilla Galván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Dr. Rogelio Soto Ayala</a:t>
            </a:r>
          </a:p>
          <a:p>
            <a:pPr algn="ctr" eaLnBrk="1" hangingPunct="1">
              <a:spcBef>
                <a:spcPct val="50000"/>
              </a:spcBef>
            </a:pPr>
            <a:endParaRPr lang="es-ES" b="0" dirty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sz="1800" b="0" i="1" dirty="0">
                <a:solidFill>
                  <a:srgbClr val="000099"/>
                </a:solidFill>
                <a:effectLst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115732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439988" y="762000"/>
            <a:ext cx="426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NOMBRES DE LOS ELEMENTOS</a:t>
            </a:r>
          </a:p>
        </p:txBody>
      </p:sp>
      <p:grpSp>
        <p:nvGrpSpPr>
          <p:cNvPr id="234499" name="Group 3"/>
          <p:cNvGrpSpPr>
            <a:grpSpLocks/>
          </p:cNvGrpSpPr>
          <p:nvPr/>
        </p:nvGrpSpPr>
        <p:grpSpPr bwMode="auto">
          <a:xfrm>
            <a:off x="814388" y="1214438"/>
            <a:ext cx="7510462" cy="5532437"/>
            <a:chOff x="513" y="765"/>
            <a:chExt cx="4731" cy="3485"/>
          </a:xfrm>
        </p:grpSpPr>
        <p:pic>
          <p:nvPicPr>
            <p:cNvPr id="234500" name="Picture 4" descr="C:\Documents and Settings\Alfredo\Mis documentos\Mis imágenes\Imagen\periodicidad\nombre_elemento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" y="765"/>
              <a:ext cx="4728" cy="3485"/>
            </a:xfrm>
            <a:prstGeom prst="rect">
              <a:avLst/>
            </a:prstGeom>
            <a:noFill/>
          </p:spPr>
        </p:pic>
        <p:pic>
          <p:nvPicPr>
            <p:cNvPr id="234501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" y="4080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982788" y="7620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DESCUBRIMIENTO DE LOS ELEMENTOS</a:t>
            </a:r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898005" y="1316058"/>
            <a:ext cx="7346404" cy="5049838"/>
            <a:chOff x="403" y="764"/>
            <a:chExt cx="4953" cy="3529"/>
          </a:xfrm>
        </p:grpSpPr>
        <p:pic>
          <p:nvPicPr>
            <p:cNvPr id="235524" name="Picture 4" descr="C:\Documents and Settings\Alfredo\Mis documentos\Mis imágenes\Imagen\periodicidad\chang7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" y="764"/>
              <a:ext cx="4953" cy="3529"/>
            </a:xfrm>
            <a:prstGeom prst="rect">
              <a:avLst/>
            </a:prstGeom>
            <a:noFill/>
          </p:spPr>
        </p:pic>
        <p:pic>
          <p:nvPicPr>
            <p:cNvPr id="235525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" y="4119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3278188" y="762000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NÚMERO ATÓMICO</a:t>
            </a:r>
          </a:p>
        </p:txBody>
      </p:sp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681981" y="1300292"/>
            <a:ext cx="7778452" cy="5118100"/>
            <a:chOff x="231" y="762"/>
            <a:chExt cx="5297" cy="3544"/>
          </a:xfrm>
        </p:grpSpPr>
        <p:pic>
          <p:nvPicPr>
            <p:cNvPr id="236548" name="Picture 4" descr="C:\Documents and Settings\Alfredo\Mis documentos\Mis imágenes\Imagen\periodicidad\chang1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" y="762"/>
              <a:ext cx="5297" cy="3531"/>
            </a:xfrm>
            <a:prstGeom prst="rect">
              <a:avLst/>
            </a:prstGeom>
            <a:noFill/>
          </p:spPr>
        </p:pic>
        <p:pic>
          <p:nvPicPr>
            <p:cNvPr id="236549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" y="414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2363788" y="762000"/>
            <a:ext cx="4414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CLASIFICACIÓN POR ORBITALES</a:t>
            </a:r>
          </a:p>
        </p:txBody>
      </p:sp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465957" y="1307930"/>
            <a:ext cx="8210500" cy="4963036"/>
            <a:chOff x="188" y="873"/>
            <a:chExt cx="5383" cy="3214"/>
          </a:xfrm>
        </p:grpSpPr>
        <p:pic>
          <p:nvPicPr>
            <p:cNvPr id="237572" name="Picture 4" descr="C:\Documents and Settings\Alfredo\Mis documentos\Mis imágenes\Imagen\periodicidad\chang7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" y="873"/>
              <a:ext cx="5383" cy="3207"/>
            </a:xfrm>
            <a:prstGeom prst="rect">
              <a:avLst/>
            </a:prstGeom>
            <a:noFill/>
          </p:spPr>
        </p:pic>
        <p:pic>
          <p:nvPicPr>
            <p:cNvPr id="23757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" y="392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935288" y="762000"/>
            <a:ext cx="327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CLASIFICACIÓN COMÚN</a:t>
            </a:r>
          </a:p>
        </p:txBody>
      </p:sp>
      <p:grpSp>
        <p:nvGrpSpPr>
          <p:cNvPr id="238595" name="Group 3"/>
          <p:cNvGrpSpPr>
            <a:grpSpLocks/>
          </p:cNvGrpSpPr>
          <p:nvPr/>
        </p:nvGrpSpPr>
        <p:grpSpPr bwMode="auto">
          <a:xfrm>
            <a:off x="536377" y="1276895"/>
            <a:ext cx="8068072" cy="5157788"/>
            <a:chOff x="222" y="768"/>
            <a:chExt cx="5314" cy="3421"/>
          </a:xfrm>
        </p:grpSpPr>
        <p:pic>
          <p:nvPicPr>
            <p:cNvPr id="238596" name="Picture 4" descr="C:\Documents and Settings\Alfredo\Mis documentos\Mis imágenes\Imagen\periodicidad\chang7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" y="768"/>
              <a:ext cx="5313" cy="3421"/>
            </a:xfrm>
            <a:prstGeom prst="rect">
              <a:avLst/>
            </a:prstGeom>
            <a:noFill/>
          </p:spPr>
        </p:pic>
        <p:pic>
          <p:nvPicPr>
            <p:cNvPr id="238597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" y="4023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39619" name="Picture 3" descr="C:\Documents and Settings\Alfredo\Mis documentos\Mis imágenes\Imagen\periodicidad\tabla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4396"/>
            <a:ext cx="9176439" cy="666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0643" name="Picture 3" descr="C:\Documents and Settings\Alfredo\Mis documentos\Mis imágenes\Imagen\periodicidad\tabla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1" y="-86332"/>
            <a:ext cx="9167716" cy="66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233</Words>
  <Application>Microsoft Office PowerPoint</Application>
  <PresentationFormat>Presentación en pantalla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Times New Roman</vt:lpstr>
      <vt:lpstr>1_Ingeniería3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Márquez</cp:lastModifiedBy>
  <cp:revision>164</cp:revision>
  <dcterms:created xsi:type="dcterms:W3CDTF">2005-07-23T04:28:49Z</dcterms:created>
  <dcterms:modified xsi:type="dcterms:W3CDTF">2019-08-19T04:00:04Z</dcterms:modified>
</cp:coreProperties>
</file>