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5"/>
  </p:notesMasterIdLst>
  <p:handoutMasterIdLst>
    <p:handoutMasterId r:id="rId26"/>
  </p:handoutMasterIdLst>
  <p:sldIdLst>
    <p:sldId id="256" r:id="rId2"/>
    <p:sldId id="260" r:id="rId3"/>
    <p:sldId id="297" r:id="rId4"/>
    <p:sldId id="338" r:id="rId5"/>
    <p:sldId id="339" r:id="rId6"/>
    <p:sldId id="340" r:id="rId7"/>
    <p:sldId id="341" r:id="rId8"/>
    <p:sldId id="356" r:id="rId9"/>
    <p:sldId id="357" r:id="rId10"/>
    <p:sldId id="359" r:id="rId11"/>
    <p:sldId id="360" r:id="rId12"/>
    <p:sldId id="361" r:id="rId13"/>
    <p:sldId id="358" r:id="rId14"/>
    <p:sldId id="362" r:id="rId15"/>
    <p:sldId id="363" r:id="rId16"/>
    <p:sldId id="364" r:id="rId17"/>
    <p:sldId id="365" r:id="rId18"/>
    <p:sldId id="366" r:id="rId19"/>
    <p:sldId id="367" r:id="rId20"/>
    <p:sldId id="354" r:id="rId21"/>
    <p:sldId id="368" r:id="rId22"/>
    <p:sldId id="369" r:id="rId23"/>
    <p:sldId id="343" r:id="rId24"/>
  </p:sldIdLst>
  <p:sldSz cx="9144000" cy="6858000" type="screen4x3"/>
  <p:notesSz cx="6858000" cy="9144000"/>
  <p:defaultTextStyle>
    <a:defPPr>
      <a:defRPr lang="es-ES"/>
    </a:defPPr>
    <a:lvl1pPr algn="just" rtl="0" eaLnBrk="0" fontAlgn="base" hangingPunct="0">
      <a:spcBef>
        <a:spcPct val="0"/>
      </a:spcBef>
      <a:spcAft>
        <a:spcPct val="0"/>
      </a:spcAft>
      <a:defRPr sz="1400" b="1"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just" rtl="0" eaLnBrk="0" fontAlgn="base" hangingPunct="0">
      <a:spcBef>
        <a:spcPct val="0"/>
      </a:spcBef>
      <a:spcAft>
        <a:spcPct val="0"/>
      </a:spcAft>
      <a:defRPr sz="1400" b="1"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just" rtl="0" eaLnBrk="0" fontAlgn="base" hangingPunct="0">
      <a:spcBef>
        <a:spcPct val="0"/>
      </a:spcBef>
      <a:spcAft>
        <a:spcPct val="0"/>
      </a:spcAft>
      <a:defRPr sz="1400" b="1"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just" rtl="0" eaLnBrk="0" fontAlgn="base" hangingPunct="0">
      <a:spcBef>
        <a:spcPct val="0"/>
      </a:spcBef>
      <a:spcAft>
        <a:spcPct val="0"/>
      </a:spcAft>
      <a:defRPr sz="1400" b="1"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just" rtl="0" eaLnBrk="0" fontAlgn="base" hangingPunct="0">
      <a:spcBef>
        <a:spcPct val="0"/>
      </a:spcBef>
      <a:spcAft>
        <a:spcPct val="0"/>
      </a:spcAft>
      <a:defRPr sz="1400" b="1"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1400" b="1"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1400" b="1"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1400" b="1"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1400" b="1" kern="1200">
        <a:solidFill>
          <a:schemeClr val="tx1"/>
        </a:solidFill>
        <a:effectLst>
          <a:outerShdw blurRad="38100" dist="38100" dir="2700000" algn="tl">
            <a:srgbClr val="000000">
              <a:alpha val="43137"/>
            </a:srgbClr>
          </a:outerShdw>
        </a:effectLst>
        <a:latin typeface="Arial" charset="0"/>
        <a:ea typeface="+mn-ea"/>
        <a:cs typeface="+mn-cs"/>
      </a:defRPr>
    </a:lvl9pPr>
  </p:defaultTextStyle>
  <p:modifyVerifier cryptProviderType="rsaAES" cryptAlgorithmClass="hash" cryptAlgorithmType="typeAny" cryptAlgorithmSid="14" spinCount="100000" saltData="kf0f9PghfMf6GnW3nkHa/Q==" hashData="8UohT+1kT4XiolcgPYIZAybB6zqNIMWUJubk23J2OnEHliQ59/+0CG9j7B4uBTjd4XDD/95j9T60Vp6s3nqZ3w=="/>
  <p:extLst>
    <p:ext uri="{EFAFB233-063F-42B5-8137-9DF3F51BA10A}">
      <p15:sldGuideLst xmlns:p15="http://schemas.microsoft.com/office/powerpoint/2012/main">
        <p15:guide id="1" orient="horz" pos="244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AE6"/>
    <a:srgbClr val="0033CC"/>
    <a:srgbClr val="000066"/>
    <a:srgbClr val="FAFAD2"/>
    <a:srgbClr val="000099"/>
    <a:srgbClr val="FBFAC2"/>
    <a:srgbClr val="FFFFFF"/>
    <a:srgbClr val="66FF33"/>
    <a:srgbClr val="B2B2B2"/>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51" autoAdjust="0"/>
    <p:restoredTop sz="94664" autoAdjust="0"/>
  </p:normalViewPr>
  <p:slideViewPr>
    <p:cSldViewPr showGuides="1">
      <p:cViewPr varScale="1">
        <p:scale>
          <a:sx n="71" d="100"/>
          <a:sy n="71" d="100"/>
        </p:scale>
        <p:origin x="1344" y="60"/>
      </p:cViewPr>
      <p:guideLst>
        <p:guide orient="horz" pos="244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AD40536-05AE-49C0-91A5-CB9E46B49A7B}" type="slidenum">
              <a:rPr lang="es-MX" smtClean="0"/>
              <a:t>‹Nº›</a:t>
            </a:fld>
            <a:endParaRPr lang="es-MX"/>
          </a:p>
        </p:txBody>
      </p:sp>
    </p:spTree>
    <p:extLst>
      <p:ext uri="{BB962C8B-B14F-4D97-AF65-F5344CB8AC3E}">
        <p14:creationId xmlns:p14="http://schemas.microsoft.com/office/powerpoint/2010/main" val="159980966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a:effectLst/>
                <a:latin typeface="Times New Roman" pitchFamily="18" charset="0"/>
              </a:defRPr>
            </a:lvl1pPr>
          </a:lstStyle>
          <a:p>
            <a:endParaRPr lang="es-ES"/>
          </a:p>
        </p:txBody>
      </p:sp>
      <p:sp>
        <p:nvSpPr>
          <p:cNvPr id="138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effectLst/>
                <a:latin typeface="Times New Roman" pitchFamily="18" charset="0"/>
              </a:defRPr>
            </a:lvl1pPr>
          </a:lstStyle>
          <a:p>
            <a:endParaRPr lang="es-ES"/>
          </a:p>
        </p:txBody>
      </p:sp>
      <p:sp>
        <p:nvSpPr>
          <p:cNvPr id="138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8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38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effectLst/>
                <a:latin typeface="Times New Roman" pitchFamily="18" charset="0"/>
              </a:defRPr>
            </a:lvl1pPr>
          </a:lstStyle>
          <a:p>
            <a:endParaRPr lang="es-ES"/>
          </a:p>
        </p:txBody>
      </p:sp>
      <p:sp>
        <p:nvSpPr>
          <p:cNvPr id="138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effectLst/>
                <a:latin typeface="Times New Roman" pitchFamily="18" charset="0"/>
              </a:defRPr>
            </a:lvl1pPr>
          </a:lstStyle>
          <a:p>
            <a:fld id="{FF12C3CD-0788-458C-BC4C-8DAF1CA0C012}" type="slidenum">
              <a:rPr lang="es-ES"/>
              <a:pPr/>
              <a:t>‹Nº›</a:t>
            </a:fld>
            <a:endParaRPr lang="es-ES"/>
          </a:p>
        </p:txBody>
      </p:sp>
    </p:spTree>
    <p:extLst>
      <p:ext uri="{BB962C8B-B14F-4D97-AF65-F5344CB8AC3E}">
        <p14:creationId xmlns:p14="http://schemas.microsoft.com/office/powerpoint/2010/main" val="1826761409"/>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FF12C3CD-0788-458C-BC4C-8DAF1CA0C012}" type="slidenum">
              <a:rPr lang="es-ES" smtClean="0"/>
              <a:pPr/>
              <a:t>1</a:t>
            </a:fld>
            <a:endParaRPr lang="es-ES"/>
          </a:p>
        </p:txBody>
      </p:sp>
      <p:sp>
        <p:nvSpPr>
          <p:cNvPr id="5" name="4 Marcador de fecha"/>
          <p:cNvSpPr>
            <a:spLocks noGrp="1"/>
          </p:cNvSpPr>
          <p:nvPr>
            <p:ph type="dt" idx="11"/>
          </p:nvPr>
        </p:nvSpPr>
        <p:spPr/>
        <p:txBody>
          <a:bodyPr/>
          <a:lstStyle/>
          <a:p>
            <a:endParaRPr lang="es-ES"/>
          </a:p>
        </p:txBody>
      </p:sp>
    </p:spTree>
    <p:extLst>
      <p:ext uri="{BB962C8B-B14F-4D97-AF65-F5344CB8AC3E}">
        <p14:creationId xmlns:p14="http://schemas.microsoft.com/office/powerpoint/2010/main" val="372941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John</a:t>
            </a:r>
            <a:r>
              <a:rPr lang="es-MX" baseline="0" dirty="0"/>
              <a:t> Dalton</a:t>
            </a:r>
            <a:endParaRPr lang="es-MX" dirty="0"/>
          </a:p>
        </p:txBody>
      </p:sp>
      <p:sp>
        <p:nvSpPr>
          <p:cNvPr id="4" name="3 Marcador de número de diapositiva"/>
          <p:cNvSpPr>
            <a:spLocks noGrp="1"/>
          </p:cNvSpPr>
          <p:nvPr>
            <p:ph type="sldNum" sz="quarter" idx="10"/>
          </p:nvPr>
        </p:nvSpPr>
        <p:spPr/>
        <p:txBody>
          <a:bodyPr/>
          <a:lstStyle/>
          <a:p>
            <a:fld id="{FF12C3CD-0788-458C-BC4C-8DAF1CA0C012}" type="slidenum">
              <a:rPr lang="es-ES" smtClean="0"/>
              <a:pPr/>
              <a:t>14</a:t>
            </a:fld>
            <a:endParaRPr lang="es-ES"/>
          </a:p>
        </p:txBody>
      </p:sp>
      <p:sp>
        <p:nvSpPr>
          <p:cNvPr id="5" name="4 Marcador de fecha"/>
          <p:cNvSpPr>
            <a:spLocks noGrp="1"/>
          </p:cNvSpPr>
          <p:nvPr>
            <p:ph type="dt" idx="11"/>
          </p:nvPr>
        </p:nvSpPr>
        <p:spPr/>
        <p:txBody>
          <a:bodyPr/>
          <a:lstStyle/>
          <a:p>
            <a:endParaRPr lang="es-ES"/>
          </a:p>
        </p:txBody>
      </p:sp>
    </p:spTree>
    <p:extLst>
      <p:ext uri="{BB962C8B-B14F-4D97-AF65-F5344CB8AC3E}">
        <p14:creationId xmlns:p14="http://schemas.microsoft.com/office/powerpoint/2010/main" val="4294049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John</a:t>
            </a:r>
            <a:r>
              <a:rPr lang="es-MX" baseline="0" dirty="0"/>
              <a:t> Dalton</a:t>
            </a:r>
            <a:endParaRPr lang="es-MX" dirty="0"/>
          </a:p>
        </p:txBody>
      </p:sp>
      <p:sp>
        <p:nvSpPr>
          <p:cNvPr id="4" name="3 Marcador de número de diapositiva"/>
          <p:cNvSpPr>
            <a:spLocks noGrp="1"/>
          </p:cNvSpPr>
          <p:nvPr>
            <p:ph type="sldNum" sz="quarter" idx="10"/>
          </p:nvPr>
        </p:nvSpPr>
        <p:spPr/>
        <p:txBody>
          <a:bodyPr/>
          <a:lstStyle/>
          <a:p>
            <a:fld id="{FF12C3CD-0788-458C-BC4C-8DAF1CA0C012}" type="slidenum">
              <a:rPr lang="es-ES" smtClean="0"/>
              <a:pPr/>
              <a:t>15</a:t>
            </a:fld>
            <a:endParaRPr lang="es-ES"/>
          </a:p>
        </p:txBody>
      </p:sp>
      <p:sp>
        <p:nvSpPr>
          <p:cNvPr id="5" name="4 Marcador de fecha"/>
          <p:cNvSpPr>
            <a:spLocks noGrp="1"/>
          </p:cNvSpPr>
          <p:nvPr>
            <p:ph type="dt" idx="11"/>
          </p:nvPr>
        </p:nvSpPr>
        <p:spPr/>
        <p:txBody>
          <a:bodyPr/>
          <a:lstStyle/>
          <a:p>
            <a:endParaRPr lang="es-ES"/>
          </a:p>
        </p:txBody>
      </p:sp>
    </p:spTree>
    <p:extLst>
      <p:ext uri="{BB962C8B-B14F-4D97-AF65-F5344CB8AC3E}">
        <p14:creationId xmlns:p14="http://schemas.microsoft.com/office/powerpoint/2010/main" val="15122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John</a:t>
            </a:r>
            <a:r>
              <a:rPr lang="es-MX" baseline="0" dirty="0"/>
              <a:t> Dalton</a:t>
            </a:r>
            <a:endParaRPr lang="es-MX" dirty="0"/>
          </a:p>
        </p:txBody>
      </p:sp>
      <p:sp>
        <p:nvSpPr>
          <p:cNvPr id="4" name="3 Marcador de número de diapositiva"/>
          <p:cNvSpPr>
            <a:spLocks noGrp="1"/>
          </p:cNvSpPr>
          <p:nvPr>
            <p:ph type="sldNum" sz="quarter" idx="10"/>
          </p:nvPr>
        </p:nvSpPr>
        <p:spPr/>
        <p:txBody>
          <a:bodyPr/>
          <a:lstStyle/>
          <a:p>
            <a:fld id="{FF12C3CD-0788-458C-BC4C-8DAF1CA0C012}" type="slidenum">
              <a:rPr lang="es-ES" smtClean="0"/>
              <a:pPr/>
              <a:t>16</a:t>
            </a:fld>
            <a:endParaRPr lang="es-ES"/>
          </a:p>
        </p:txBody>
      </p:sp>
      <p:sp>
        <p:nvSpPr>
          <p:cNvPr id="5" name="4 Marcador de fecha"/>
          <p:cNvSpPr>
            <a:spLocks noGrp="1"/>
          </p:cNvSpPr>
          <p:nvPr>
            <p:ph type="dt" idx="11"/>
          </p:nvPr>
        </p:nvSpPr>
        <p:spPr/>
        <p:txBody>
          <a:bodyPr/>
          <a:lstStyle/>
          <a:p>
            <a:endParaRPr lang="es-ES"/>
          </a:p>
        </p:txBody>
      </p:sp>
    </p:spTree>
    <p:extLst>
      <p:ext uri="{BB962C8B-B14F-4D97-AF65-F5344CB8AC3E}">
        <p14:creationId xmlns:p14="http://schemas.microsoft.com/office/powerpoint/2010/main" val="2653702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John</a:t>
            </a:r>
            <a:r>
              <a:rPr lang="es-MX" baseline="0" dirty="0"/>
              <a:t> Dalton</a:t>
            </a:r>
            <a:endParaRPr lang="es-MX" dirty="0"/>
          </a:p>
        </p:txBody>
      </p:sp>
      <p:sp>
        <p:nvSpPr>
          <p:cNvPr id="4" name="3 Marcador de número de diapositiva"/>
          <p:cNvSpPr>
            <a:spLocks noGrp="1"/>
          </p:cNvSpPr>
          <p:nvPr>
            <p:ph type="sldNum" sz="quarter" idx="10"/>
          </p:nvPr>
        </p:nvSpPr>
        <p:spPr/>
        <p:txBody>
          <a:bodyPr/>
          <a:lstStyle/>
          <a:p>
            <a:fld id="{FF12C3CD-0788-458C-BC4C-8DAF1CA0C012}" type="slidenum">
              <a:rPr lang="es-ES" smtClean="0"/>
              <a:pPr/>
              <a:t>17</a:t>
            </a:fld>
            <a:endParaRPr lang="es-ES"/>
          </a:p>
        </p:txBody>
      </p:sp>
      <p:sp>
        <p:nvSpPr>
          <p:cNvPr id="5" name="4 Marcador de fecha"/>
          <p:cNvSpPr>
            <a:spLocks noGrp="1"/>
          </p:cNvSpPr>
          <p:nvPr>
            <p:ph type="dt" idx="11"/>
          </p:nvPr>
        </p:nvSpPr>
        <p:spPr/>
        <p:txBody>
          <a:bodyPr/>
          <a:lstStyle/>
          <a:p>
            <a:endParaRPr lang="es-ES"/>
          </a:p>
        </p:txBody>
      </p:sp>
    </p:spTree>
    <p:extLst>
      <p:ext uri="{BB962C8B-B14F-4D97-AF65-F5344CB8AC3E}">
        <p14:creationId xmlns:p14="http://schemas.microsoft.com/office/powerpoint/2010/main" val="2105318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John</a:t>
            </a:r>
            <a:r>
              <a:rPr lang="es-MX" baseline="0" dirty="0"/>
              <a:t> Dalton</a:t>
            </a:r>
            <a:endParaRPr lang="es-MX" dirty="0"/>
          </a:p>
        </p:txBody>
      </p:sp>
      <p:sp>
        <p:nvSpPr>
          <p:cNvPr id="4" name="3 Marcador de número de diapositiva"/>
          <p:cNvSpPr>
            <a:spLocks noGrp="1"/>
          </p:cNvSpPr>
          <p:nvPr>
            <p:ph type="sldNum" sz="quarter" idx="10"/>
          </p:nvPr>
        </p:nvSpPr>
        <p:spPr/>
        <p:txBody>
          <a:bodyPr/>
          <a:lstStyle/>
          <a:p>
            <a:fld id="{FF12C3CD-0788-458C-BC4C-8DAF1CA0C012}" type="slidenum">
              <a:rPr lang="es-ES" smtClean="0"/>
              <a:pPr/>
              <a:t>18</a:t>
            </a:fld>
            <a:endParaRPr lang="es-ES"/>
          </a:p>
        </p:txBody>
      </p:sp>
      <p:sp>
        <p:nvSpPr>
          <p:cNvPr id="5" name="4 Marcador de fecha"/>
          <p:cNvSpPr>
            <a:spLocks noGrp="1"/>
          </p:cNvSpPr>
          <p:nvPr>
            <p:ph type="dt" idx="11"/>
          </p:nvPr>
        </p:nvSpPr>
        <p:spPr/>
        <p:txBody>
          <a:bodyPr/>
          <a:lstStyle/>
          <a:p>
            <a:endParaRPr lang="es-ES"/>
          </a:p>
        </p:txBody>
      </p:sp>
    </p:spTree>
    <p:extLst>
      <p:ext uri="{BB962C8B-B14F-4D97-AF65-F5344CB8AC3E}">
        <p14:creationId xmlns:p14="http://schemas.microsoft.com/office/powerpoint/2010/main" val="197003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John</a:t>
            </a:r>
            <a:r>
              <a:rPr lang="es-MX" baseline="0" dirty="0"/>
              <a:t> Dalton</a:t>
            </a:r>
            <a:endParaRPr lang="es-MX" dirty="0"/>
          </a:p>
        </p:txBody>
      </p:sp>
      <p:sp>
        <p:nvSpPr>
          <p:cNvPr id="4" name="3 Marcador de número de diapositiva"/>
          <p:cNvSpPr>
            <a:spLocks noGrp="1"/>
          </p:cNvSpPr>
          <p:nvPr>
            <p:ph type="sldNum" sz="quarter" idx="10"/>
          </p:nvPr>
        </p:nvSpPr>
        <p:spPr/>
        <p:txBody>
          <a:bodyPr/>
          <a:lstStyle/>
          <a:p>
            <a:fld id="{FF12C3CD-0788-458C-BC4C-8DAF1CA0C012}" type="slidenum">
              <a:rPr lang="es-ES" smtClean="0"/>
              <a:pPr/>
              <a:t>19</a:t>
            </a:fld>
            <a:endParaRPr lang="es-ES"/>
          </a:p>
        </p:txBody>
      </p:sp>
      <p:sp>
        <p:nvSpPr>
          <p:cNvPr id="5" name="4 Marcador de fecha"/>
          <p:cNvSpPr>
            <a:spLocks noGrp="1"/>
          </p:cNvSpPr>
          <p:nvPr>
            <p:ph type="dt" idx="11"/>
          </p:nvPr>
        </p:nvSpPr>
        <p:spPr/>
        <p:txBody>
          <a:bodyPr/>
          <a:lstStyle/>
          <a:p>
            <a:endParaRPr lang="es-ES"/>
          </a:p>
        </p:txBody>
      </p:sp>
    </p:spTree>
    <p:extLst>
      <p:ext uri="{BB962C8B-B14F-4D97-AF65-F5344CB8AC3E}">
        <p14:creationId xmlns:p14="http://schemas.microsoft.com/office/powerpoint/2010/main" val="4016641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John</a:t>
            </a:r>
            <a:r>
              <a:rPr lang="es-MX" baseline="0" dirty="0"/>
              <a:t> Dalton</a:t>
            </a:r>
            <a:endParaRPr lang="es-MX" dirty="0"/>
          </a:p>
        </p:txBody>
      </p:sp>
      <p:sp>
        <p:nvSpPr>
          <p:cNvPr id="4" name="3 Marcador de número de diapositiva"/>
          <p:cNvSpPr>
            <a:spLocks noGrp="1"/>
          </p:cNvSpPr>
          <p:nvPr>
            <p:ph type="sldNum" sz="quarter" idx="10"/>
          </p:nvPr>
        </p:nvSpPr>
        <p:spPr/>
        <p:txBody>
          <a:bodyPr/>
          <a:lstStyle/>
          <a:p>
            <a:fld id="{FF12C3CD-0788-458C-BC4C-8DAF1CA0C012}" type="slidenum">
              <a:rPr lang="es-ES" smtClean="0"/>
              <a:pPr/>
              <a:t>21</a:t>
            </a:fld>
            <a:endParaRPr lang="es-ES"/>
          </a:p>
        </p:txBody>
      </p:sp>
      <p:sp>
        <p:nvSpPr>
          <p:cNvPr id="5" name="4 Marcador de fecha"/>
          <p:cNvSpPr>
            <a:spLocks noGrp="1"/>
          </p:cNvSpPr>
          <p:nvPr>
            <p:ph type="dt" idx="11"/>
          </p:nvPr>
        </p:nvSpPr>
        <p:spPr/>
        <p:txBody>
          <a:bodyPr/>
          <a:lstStyle/>
          <a:p>
            <a:endParaRPr lang="es-ES"/>
          </a:p>
        </p:txBody>
      </p:sp>
    </p:spTree>
    <p:extLst>
      <p:ext uri="{BB962C8B-B14F-4D97-AF65-F5344CB8AC3E}">
        <p14:creationId xmlns:p14="http://schemas.microsoft.com/office/powerpoint/2010/main" val="662122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John</a:t>
            </a:r>
            <a:r>
              <a:rPr lang="es-MX" baseline="0" dirty="0"/>
              <a:t> Dalton</a:t>
            </a:r>
            <a:endParaRPr lang="es-MX" dirty="0"/>
          </a:p>
        </p:txBody>
      </p:sp>
      <p:sp>
        <p:nvSpPr>
          <p:cNvPr id="4" name="3 Marcador de número de diapositiva"/>
          <p:cNvSpPr>
            <a:spLocks noGrp="1"/>
          </p:cNvSpPr>
          <p:nvPr>
            <p:ph type="sldNum" sz="quarter" idx="10"/>
          </p:nvPr>
        </p:nvSpPr>
        <p:spPr/>
        <p:txBody>
          <a:bodyPr/>
          <a:lstStyle/>
          <a:p>
            <a:fld id="{FF12C3CD-0788-458C-BC4C-8DAF1CA0C012}" type="slidenum">
              <a:rPr lang="es-ES" smtClean="0"/>
              <a:pPr/>
              <a:t>22</a:t>
            </a:fld>
            <a:endParaRPr lang="es-ES"/>
          </a:p>
        </p:txBody>
      </p:sp>
      <p:sp>
        <p:nvSpPr>
          <p:cNvPr id="5" name="4 Marcador de fecha"/>
          <p:cNvSpPr>
            <a:spLocks noGrp="1"/>
          </p:cNvSpPr>
          <p:nvPr>
            <p:ph type="dt" idx="11"/>
          </p:nvPr>
        </p:nvSpPr>
        <p:spPr/>
        <p:txBody>
          <a:bodyPr/>
          <a:lstStyle/>
          <a:p>
            <a:endParaRPr lang="es-ES"/>
          </a:p>
        </p:txBody>
      </p:sp>
    </p:spTree>
    <p:extLst>
      <p:ext uri="{BB962C8B-B14F-4D97-AF65-F5344CB8AC3E}">
        <p14:creationId xmlns:p14="http://schemas.microsoft.com/office/powerpoint/2010/main" val="3982120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Proust</a:t>
            </a:r>
          </a:p>
        </p:txBody>
      </p:sp>
      <p:sp>
        <p:nvSpPr>
          <p:cNvPr id="4" name="3 Marcador de número de diapositiva"/>
          <p:cNvSpPr>
            <a:spLocks noGrp="1"/>
          </p:cNvSpPr>
          <p:nvPr>
            <p:ph type="sldNum" sz="quarter" idx="10"/>
          </p:nvPr>
        </p:nvSpPr>
        <p:spPr/>
        <p:txBody>
          <a:bodyPr/>
          <a:lstStyle/>
          <a:p>
            <a:fld id="{FF12C3CD-0788-458C-BC4C-8DAF1CA0C012}" type="slidenum">
              <a:rPr lang="es-ES" smtClean="0"/>
              <a:pPr/>
              <a:t>4</a:t>
            </a:fld>
            <a:endParaRPr lang="es-ES"/>
          </a:p>
        </p:txBody>
      </p:sp>
      <p:sp>
        <p:nvSpPr>
          <p:cNvPr id="5" name="4 Marcador de fecha"/>
          <p:cNvSpPr>
            <a:spLocks noGrp="1"/>
          </p:cNvSpPr>
          <p:nvPr>
            <p:ph type="dt" idx="11"/>
          </p:nvPr>
        </p:nvSpPr>
        <p:spPr/>
        <p:txBody>
          <a:bodyPr/>
          <a:lstStyle/>
          <a:p>
            <a:endParaRPr lang="es-ES"/>
          </a:p>
        </p:txBody>
      </p:sp>
    </p:spTree>
    <p:extLst>
      <p:ext uri="{BB962C8B-B14F-4D97-AF65-F5344CB8AC3E}">
        <p14:creationId xmlns:p14="http://schemas.microsoft.com/office/powerpoint/2010/main" val="932879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John</a:t>
            </a:r>
            <a:r>
              <a:rPr lang="es-MX" baseline="0" dirty="0"/>
              <a:t> Dalton</a:t>
            </a:r>
            <a:endParaRPr lang="es-MX" dirty="0"/>
          </a:p>
        </p:txBody>
      </p:sp>
      <p:sp>
        <p:nvSpPr>
          <p:cNvPr id="4" name="3 Marcador de número de diapositiva"/>
          <p:cNvSpPr>
            <a:spLocks noGrp="1"/>
          </p:cNvSpPr>
          <p:nvPr>
            <p:ph type="sldNum" sz="quarter" idx="10"/>
          </p:nvPr>
        </p:nvSpPr>
        <p:spPr/>
        <p:txBody>
          <a:bodyPr/>
          <a:lstStyle/>
          <a:p>
            <a:fld id="{FF12C3CD-0788-458C-BC4C-8DAF1CA0C012}" type="slidenum">
              <a:rPr lang="es-ES" smtClean="0"/>
              <a:pPr/>
              <a:t>5</a:t>
            </a:fld>
            <a:endParaRPr lang="es-ES"/>
          </a:p>
        </p:txBody>
      </p:sp>
      <p:sp>
        <p:nvSpPr>
          <p:cNvPr id="5" name="4 Marcador de fecha"/>
          <p:cNvSpPr>
            <a:spLocks noGrp="1"/>
          </p:cNvSpPr>
          <p:nvPr>
            <p:ph type="dt" idx="11"/>
          </p:nvPr>
        </p:nvSpPr>
        <p:spPr/>
        <p:txBody>
          <a:bodyPr/>
          <a:lstStyle/>
          <a:p>
            <a:endParaRPr lang="es-ES"/>
          </a:p>
        </p:txBody>
      </p:sp>
    </p:spTree>
    <p:extLst>
      <p:ext uri="{BB962C8B-B14F-4D97-AF65-F5344CB8AC3E}">
        <p14:creationId xmlns:p14="http://schemas.microsoft.com/office/powerpoint/2010/main" val="3098470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John</a:t>
            </a:r>
            <a:r>
              <a:rPr lang="es-MX" baseline="0" dirty="0"/>
              <a:t> Dalton</a:t>
            </a:r>
            <a:endParaRPr lang="es-MX" dirty="0"/>
          </a:p>
        </p:txBody>
      </p:sp>
      <p:sp>
        <p:nvSpPr>
          <p:cNvPr id="4" name="3 Marcador de número de diapositiva"/>
          <p:cNvSpPr>
            <a:spLocks noGrp="1"/>
          </p:cNvSpPr>
          <p:nvPr>
            <p:ph type="sldNum" sz="quarter" idx="10"/>
          </p:nvPr>
        </p:nvSpPr>
        <p:spPr/>
        <p:txBody>
          <a:bodyPr/>
          <a:lstStyle/>
          <a:p>
            <a:fld id="{FF12C3CD-0788-458C-BC4C-8DAF1CA0C012}" type="slidenum">
              <a:rPr lang="es-ES" smtClean="0"/>
              <a:pPr/>
              <a:t>6</a:t>
            </a:fld>
            <a:endParaRPr lang="es-ES"/>
          </a:p>
        </p:txBody>
      </p:sp>
      <p:sp>
        <p:nvSpPr>
          <p:cNvPr id="5" name="4 Marcador de fecha"/>
          <p:cNvSpPr>
            <a:spLocks noGrp="1"/>
          </p:cNvSpPr>
          <p:nvPr>
            <p:ph type="dt" idx="11"/>
          </p:nvPr>
        </p:nvSpPr>
        <p:spPr/>
        <p:txBody>
          <a:bodyPr/>
          <a:lstStyle/>
          <a:p>
            <a:endParaRPr lang="es-ES"/>
          </a:p>
        </p:txBody>
      </p:sp>
    </p:spTree>
    <p:extLst>
      <p:ext uri="{BB962C8B-B14F-4D97-AF65-F5344CB8AC3E}">
        <p14:creationId xmlns:p14="http://schemas.microsoft.com/office/powerpoint/2010/main" val="309847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John</a:t>
            </a:r>
            <a:r>
              <a:rPr lang="es-MX" baseline="0" dirty="0"/>
              <a:t> Dalton</a:t>
            </a:r>
            <a:endParaRPr lang="es-MX" dirty="0"/>
          </a:p>
        </p:txBody>
      </p:sp>
      <p:sp>
        <p:nvSpPr>
          <p:cNvPr id="4" name="3 Marcador de número de diapositiva"/>
          <p:cNvSpPr>
            <a:spLocks noGrp="1"/>
          </p:cNvSpPr>
          <p:nvPr>
            <p:ph type="sldNum" sz="quarter" idx="10"/>
          </p:nvPr>
        </p:nvSpPr>
        <p:spPr/>
        <p:txBody>
          <a:bodyPr/>
          <a:lstStyle/>
          <a:p>
            <a:fld id="{FF12C3CD-0788-458C-BC4C-8DAF1CA0C012}" type="slidenum">
              <a:rPr lang="es-ES" smtClean="0"/>
              <a:pPr/>
              <a:t>9</a:t>
            </a:fld>
            <a:endParaRPr lang="es-ES"/>
          </a:p>
        </p:txBody>
      </p:sp>
      <p:sp>
        <p:nvSpPr>
          <p:cNvPr id="5" name="4 Marcador de fecha"/>
          <p:cNvSpPr>
            <a:spLocks noGrp="1"/>
          </p:cNvSpPr>
          <p:nvPr>
            <p:ph type="dt" idx="11"/>
          </p:nvPr>
        </p:nvSpPr>
        <p:spPr/>
        <p:txBody>
          <a:bodyPr/>
          <a:lstStyle/>
          <a:p>
            <a:endParaRPr lang="es-ES"/>
          </a:p>
        </p:txBody>
      </p:sp>
    </p:spTree>
    <p:extLst>
      <p:ext uri="{BB962C8B-B14F-4D97-AF65-F5344CB8AC3E}">
        <p14:creationId xmlns:p14="http://schemas.microsoft.com/office/powerpoint/2010/main" val="1997328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John</a:t>
            </a:r>
            <a:r>
              <a:rPr lang="es-MX" baseline="0" dirty="0"/>
              <a:t> Dalton</a:t>
            </a:r>
            <a:endParaRPr lang="es-MX" dirty="0"/>
          </a:p>
        </p:txBody>
      </p:sp>
      <p:sp>
        <p:nvSpPr>
          <p:cNvPr id="4" name="3 Marcador de número de diapositiva"/>
          <p:cNvSpPr>
            <a:spLocks noGrp="1"/>
          </p:cNvSpPr>
          <p:nvPr>
            <p:ph type="sldNum" sz="quarter" idx="10"/>
          </p:nvPr>
        </p:nvSpPr>
        <p:spPr/>
        <p:txBody>
          <a:bodyPr/>
          <a:lstStyle/>
          <a:p>
            <a:fld id="{FF12C3CD-0788-458C-BC4C-8DAF1CA0C012}" type="slidenum">
              <a:rPr lang="es-ES" smtClean="0"/>
              <a:pPr/>
              <a:t>10</a:t>
            </a:fld>
            <a:endParaRPr lang="es-ES"/>
          </a:p>
        </p:txBody>
      </p:sp>
      <p:sp>
        <p:nvSpPr>
          <p:cNvPr id="5" name="4 Marcador de fecha"/>
          <p:cNvSpPr>
            <a:spLocks noGrp="1"/>
          </p:cNvSpPr>
          <p:nvPr>
            <p:ph type="dt" idx="11"/>
          </p:nvPr>
        </p:nvSpPr>
        <p:spPr/>
        <p:txBody>
          <a:bodyPr/>
          <a:lstStyle/>
          <a:p>
            <a:endParaRPr lang="es-ES"/>
          </a:p>
        </p:txBody>
      </p:sp>
    </p:spTree>
    <p:extLst>
      <p:ext uri="{BB962C8B-B14F-4D97-AF65-F5344CB8AC3E}">
        <p14:creationId xmlns:p14="http://schemas.microsoft.com/office/powerpoint/2010/main" val="2453726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John</a:t>
            </a:r>
            <a:r>
              <a:rPr lang="es-MX" baseline="0" dirty="0"/>
              <a:t> Dalton</a:t>
            </a:r>
            <a:endParaRPr lang="es-MX" dirty="0"/>
          </a:p>
        </p:txBody>
      </p:sp>
      <p:sp>
        <p:nvSpPr>
          <p:cNvPr id="4" name="3 Marcador de número de diapositiva"/>
          <p:cNvSpPr>
            <a:spLocks noGrp="1"/>
          </p:cNvSpPr>
          <p:nvPr>
            <p:ph type="sldNum" sz="quarter" idx="10"/>
          </p:nvPr>
        </p:nvSpPr>
        <p:spPr/>
        <p:txBody>
          <a:bodyPr/>
          <a:lstStyle/>
          <a:p>
            <a:fld id="{FF12C3CD-0788-458C-BC4C-8DAF1CA0C012}" type="slidenum">
              <a:rPr lang="es-ES" smtClean="0"/>
              <a:pPr/>
              <a:t>11</a:t>
            </a:fld>
            <a:endParaRPr lang="es-ES"/>
          </a:p>
        </p:txBody>
      </p:sp>
      <p:sp>
        <p:nvSpPr>
          <p:cNvPr id="5" name="4 Marcador de fecha"/>
          <p:cNvSpPr>
            <a:spLocks noGrp="1"/>
          </p:cNvSpPr>
          <p:nvPr>
            <p:ph type="dt" idx="11"/>
          </p:nvPr>
        </p:nvSpPr>
        <p:spPr/>
        <p:txBody>
          <a:bodyPr/>
          <a:lstStyle/>
          <a:p>
            <a:endParaRPr lang="es-ES"/>
          </a:p>
        </p:txBody>
      </p:sp>
    </p:spTree>
    <p:extLst>
      <p:ext uri="{BB962C8B-B14F-4D97-AF65-F5344CB8AC3E}">
        <p14:creationId xmlns:p14="http://schemas.microsoft.com/office/powerpoint/2010/main" val="2958016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John</a:t>
            </a:r>
            <a:r>
              <a:rPr lang="es-MX" baseline="0" dirty="0"/>
              <a:t> Dalton</a:t>
            </a:r>
            <a:endParaRPr lang="es-MX" dirty="0"/>
          </a:p>
        </p:txBody>
      </p:sp>
      <p:sp>
        <p:nvSpPr>
          <p:cNvPr id="4" name="3 Marcador de número de diapositiva"/>
          <p:cNvSpPr>
            <a:spLocks noGrp="1"/>
          </p:cNvSpPr>
          <p:nvPr>
            <p:ph type="sldNum" sz="quarter" idx="10"/>
          </p:nvPr>
        </p:nvSpPr>
        <p:spPr/>
        <p:txBody>
          <a:bodyPr/>
          <a:lstStyle/>
          <a:p>
            <a:fld id="{FF12C3CD-0788-458C-BC4C-8DAF1CA0C012}" type="slidenum">
              <a:rPr lang="es-ES" smtClean="0"/>
              <a:pPr/>
              <a:t>12</a:t>
            </a:fld>
            <a:endParaRPr lang="es-ES"/>
          </a:p>
        </p:txBody>
      </p:sp>
      <p:sp>
        <p:nvSpPr>
          <p:cNvPr id="5" name="4 Marcador de fecha"/>
          <p:cNvSpPr>
            <a:spLocks noGrp="1"/>
          </p:cNvSpPr>
          <p:nvPr>
            <p:ph type="dt" idx="11"/>
          </p:nvPr>
        </p:nvSpPr>
        <p:spPr/>
        <p:txBody>
          <a:bodyPr/>
          <a:lstStyle/>
          <a:p>
            <a:endParaRPr lang="es-ES"/>
          </a:p>
        </p:txBody>
      </p:sp>
    </p:spTree>
    <p:extLst>
      <p:ext uri="{BB962C8B-B14F-4D97-AF65-F5344CB8AC3E}">
        <p14:creationId xmlns:p14="http://schemas.microsoft.com/office/powerpoint/2010/main" val="1626316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John</a:t>
            </a:r>
            <a:r>
              <a:rPr lang="es-MX" baseline="0" dirty="0"/>
              <a:t> Dalton</a:t>
            </a:r>
            <a:endParaRPr lang="es-MX" dirty="0"/>
          </a:p>
        </p:txBody>
      </p:sp>
      <p:sp>
        <p:nvSpPr>
          <p:cNvPr id="4" name="3 Marcador de número de diapositiva"/>
          <p:cNvSpPr>
            <a:spLocks noGrp="1"/>
          </p:cNvSpPr>
          <p:nvPr>
            <p:ph type="sldNum" sz="quarter" idx="10"/>
          </p:nvPr>
        </p:nvSpPr>
        <p:spPr/>
        <p:txBody>
          <a:bodyPr/>
          <a:lstStyle/>
          <a:p>
            <a:fld id="{FF12C3CD-0788-458C-BC4C-8DAF1CA0C012}" type="slidenum">
              <a:rPr lang="es-ES" smtClean="0"/>
              <a:pPr/>
              <a:t>13</a:t>
            </a:fld>
            <a:endParaRPr lang="es-ES"/>
          </a:p>
        </p:txBody>
      </p:sp>
      <p:sp>
        <p:nvSpPr>
          <p:cNvPr id="5" name="4 Marcador de fecha"/>
          <p:cNvSpPr>
            <a:spLocks noGrp="1"/>
          </p:cNvSpPr>
          <p:nvPr>
            <p:ph type="dt" idx="11"/>
          </p:nvPr>
        </p:nvSpPr>
        <p:spPr/>
        <p:txBody>
          <a:bodyPr/>
          <a:lstStyle/>
          <a:p>
            <a:endParaRPr lang="es-ES"/>
          </a:p>
        </p:txBody>
      </p:sp>
    </p:spTree>
    <p:extLst>
      <p:ext uri="{BB962C8B-B14F-4D97-AF65-F5344CB8AC3E}">
        <p14:creationId xmlns:p14="http://schemas.microsoft.com/office/powerpoint/2010/main" val="3101028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AFAE6"/>
        </a:solidFill>
        <a:effectLst/>
      </p:bgPr>
    </p:bg>
    <p:spTree>
      <p:nvGrpSpPr>
        <p:cNvPr id="1" name=""/>
        <p:cNvGrpSpPr/>
        <p:nvPr/>
      </p:nvGrpSpPr>
      <p:grpSpPr>
        <a:xfrm>
          <a:off x="0" y="0"/>
          <a:ext cx="0" cy="0"/>
          <a:chOff x="0" y="0"/>
          <a:chExt cx="0" cy="0"/>
        </a:xfrm>
      </p:grpSpPr>
      <p:sp>
        <p:nvSpPr>
          <p:cNvPr id="231426" name="Rectangle 2"/>
          <p:cNvSpPr>
            <a:spLocks noChangeArrowheads="1"/>
          </p:cNvSpPr>
          <p:nvPr userDrawn="1"/>
        </p:nvSpPr>
        <p:spPr bwMode="auto">
          <a:xfrm>
            <a:off x="0" y="1066800"/>
            <a:ext cx="9144000" cy="252000"/>
          </a:xfrm>
          <a:prstGeom prst="rect">
            <a:avLst/>
          </a:prstGeom>
          <a:gradFill rotWithShape="0">
            <a:gsLst>
              <a:gs pos="0">
                <a:srgbClr val="FAFAE6"/>
              </a:gs>
              <a:gs pos="50000">
                <a:srgbClr val="003399"/>
              </a:gs>
              <a:gs pos="100000">
                <a:srgbClr val="FAFAE6"/>
              </a:gs>
            </a:gsLst>
            <a:lin ang="5400000" scaled="1"/>
          </a:gradFill>
          <a:ln w="9525">
            <a:noFill/>
            <a:miter lim="800000"/>
            <a:headEnd/>
            <a:tailEnd/>
          </a:ln>
          <a:effectLst/>
        </p:spPr>
        <p:txBody>
          <a:bodyPr anchor="ctr">
            <a:spAutoFit/>
          </a:bodyPr>
          <a:lstStyle/>
          <a:p>
            <a:endParaRPr lang="es-MX"/>
          </a:p>
        </p:txBody>
      </p:sp>
      <p:sp>
        <p:nvSpPr>
          <p:cNvPr id="231428" name="Text Box 4"/>
          <p:cNvSpPr txBox="1">
            <a:spLocks noChangeArrowheads="1"/>
          </p:cNvSpPr>
          <p:nvPr userDrawn="1"/>
        </p:nvSpPr>
        <p:spPr bwMode="auto">
          <a:xfrm>
            <a:off x="2781300" y="76200"/>
            <a:ext cx="3581400" cy="390525"/>
          </a:xfrm>
          <a:prstGeom prst="rect">
            <a:avLst/>
          </a:prstGeom>
          <a:noFill/>
          <a:ln w="9525">
            <a:noFill/>
            <a:miter lim="800000"/>
            <a:headEnd/>
            <a:tailEnd/>
          </a:ln>
          <a:effectLst/>
        </p:spPr>
        <p:txBody>
          <a:bodyPr>
            <a:spAutoFit/>
          </a:bodyPr>
          <a:lstStyle/>
          <a:p>
            <a:pPr algn="ctr" eaLnBrk="1" hangingPunct="1">
              <a:lnSpc>
                <a:spcPct val="70000"/>
              </a:lnSpc>
            </a:pPr>
            <a:r>
              <a:rPr lang="es-ES" sz="2800" i="1">
                <a:solidFill>
                  <a:srgbClr val="000099"/>
                </a:solidFill>
                <a:effectLst/>
                <a:latin typeface="Times New Roman" pitchFamily="18" charset="0"/>
              </a:rPr>
              <a:t>U   N   A   M</a:t>
            </a:r>
          </a:p>
        </p:txBody>
      </p:sp>
      <p:sp>
        <p:nvSpPr>
          <p:cNvPr id="231429" name="Text Box 5"/>
          <p:cNvSpPr txBox="1">
            <a:spLocks noChangeArrowheads="1"/>
          </p:cNvSpPr>
          <p:nvPr userDrawn="1"/>
        </p:nvSpPr>
        <p:spPr bwMode="auto">
          <a:xfrm>
            <a:off x="2933700" y="381000"/>
            <a:ext cx="3276600" cy="241300"/>
          </a:xfrm>
          <a:prstGeom prst="rect">
            <a:avLst/>
          </a:prstGeom>
          <a:noFill/>
          <a:ln w="9525">
            <a:noFill/>
            <a:miter lim="800000"/>
            <a:headEnd/>
            <a:tailEnd/>
          </a:ln>
          <a:effectLst/>
        </p:spPr>
        <p:txBody>
          <a:bodyPr>
            <a:spAutoFit/>
          </a:bodyPr>
          <a:lstStyle/>
          <a:p>
            <a:pPr algn="ctr" eaLnBrk="1" hangingPunct="1">
              <a:lnSpc>
                <a:spcPct val="70000"/>
              </a:lnSpc>
            </a:pPr>
            <a:r>
              <a:rPr lang="es-ES">
                <a:solidFill>
                  <a:srgbClr val="000099"/>
                </a:solidFill>
                <a:effectLst/>
                <a:latin typeface="Times New Roman" pitchFamily="18" charset="0"/>
              </a:rPr>
              <a:t>Facultad de Ingeniería</a:t>
            </a:r>
          </a:p>
        </p:txBody>
      </p:sp>
      <p:sp>
        <p:nvSpPr>
          <p:cNvPr id="231431" name="Rectangle 7"/>
          <p:cNvSpPr>
            <a:spLocks noChangeArrowheads="1"/>
          </p:cNvSpPr>
          <p:nvPr userDrawn="1"/>
        </p:nvSpPr>
        <p:spPr bwMode="auto">
          <a:xfrm>
            <a:off x="0" y="6633384"/>
            <a:ext cx="9144000" cy="252000"/>
          </a:xfrm>
          <a:prstGeom prst="rect">
            <a:avLst/>
          </a:prstGeom>
          <a:gradFill rotWithShape="0">
            <a:gsLst>
              <a:gs pos="0">
                <a:srgbClr val="FAFAE6"/>
              </a:gs>
              <a:gs pos="100000">
                <a:srgbClr val="003399"/>
              </a:gs>
            </a:gsLst>
            <a:lin ang="5400000" scaled="1"/>
          </a:gradFill>
          <a:ln w="9525">
            <a:noFill/>
            <a:miter lim="800000"/>
            <a:headEnd/>
            <a:tailEnd/>
          </a:ln>
          <a:effectLst/>
        </p:spPr>
        <p:txBody>
          <a:bodyPr anchor="ctr">
            <a:spAutoFit/>
          </a:bodyPr>
          <a:lstStyle/>
          <a:p>
            <a:endParaRPr lang="es-MX"/>
          </a:p>
        </p:txBody>
      </p:sp>
      <p:sp>
        <p:nvSpPr>
          <p:cNvPr id="231432" name="Text Box 8"/>
          <p:cNvSpPr txBox="1">
            <a:spLocks noChangeArrowheads="1"/>
          </p:cNvSpPr>
          <p:nvPr userDrawn="1"/>
        </p:nvSpPr>
        <p:spPr bwMode="auto">
          <a:xfrm>
            <a:off x="8509000" y="6597352"/>
            <a:ext cx="635000" cy="336550"/>
          </a:xfrm>
          <a:prstGeom prst="rect">
            <a:avLst/>
          </a:prstGeom>
          <a:noFill/>
          <a:ln w="9525">
            <a:noFill/>
            <a:miter lim="800000"/>
            <a:headEnd/>
            <a:tailEnd/>
          </a:ln>
          <a:effectLst/>
        </p:spPr>
        <p:txBody>
          <a:bodyPr wrap="none">
            <a:spAutoFit/>
            <a:flatTx/>
          </a:bodyPr>
          <a:lstStyle/>
          <a:p>
            <a:pPr algn="ctr"/>
            <a:r>
              <a:rPr lang="es-ES" sz="1600" i="1" dirty="0">
                <a:solidFill>
                  <a:srgbClr val="9999FF"/>
                </a:solidFill>
                <a:effectLst>
                  <a:outerShdw blurRad="38100" dist="38100" dir="2700000" algn="tl">
                    <a:srgbClr val="000000"/>
                  </a:outerShdw>
                </a:effectLst>
                <a:latin typeface="Times New Roman" pitchFamily="18" charset="0"/>
              </a:rPr>
              <a:t>AVM</a:t>
            </a:r>
          </a:p>
        </p:txBody>
      </p:sp>
      <p:pic>
        <p:nvPicPr>
          <p:cNvPr id="9" name="Picture 12" descr="escudo[1]"/>
          <p:cNvPicPr>
            <a:picLocks noChangeAspect="1" noChangeArrowheads="1"/>
          </p:cNvPicPr>
          <p:nvPr userDrawn="1"/>
        </p:nvPicPr>
        <p:blipFill>
          <a:blip r:embed="rId3"/>
          <a:srcRect/>
          <a:stretch>
            <a:fillRect/>
          </a:stretch>
        </p:blipFill>
        <p:spPr bwMode="auto">
          <a:xfrm>
            <a:off x="281260" y="50800"/>
            <a:ext cx="936000" cy="1048000"/>
          </a:xfrm>
          <a:prstGeom prst="rect">
            <a:avLst/>
          </a:prstGeom>
          <a:noFill/>
        </p:spPr>
      </p:pic>
      <p:pic>
        <p:nvPicPr>
          <p:cNvPr id="10" name="9 Imagen"/>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18762" y="36500"/>
            <a:ext cx="936000" cy="1170000"/>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Text Box 12"/>
          <p:cNvSpPr txBox="1">
            <a:spLocks noChangeArrowheads="1"/>
          </p:cNvSpPr>
          <p:nvPr/>
        </p:nvSpPr>
        <p:spPr bwMode="auto">
          <a:xfrm>
            <a:off x="1066800" y="2293012"/>
            <a:ext cx="7010400" cy="2936188"/>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eaLnBrk="1" hangingPunct="1">
              <a:lnSpc>
                <a:spcPct val="140000"/>
              </a:lnSpc>
            </a:pPr>
            <a:r>
              <a:rPr lang="es-ES" sz="4400" dirty="0">
                <a:solidFill>
                  <a:srgbClr val="000066"/>
                </a:solidFill>
                <a:effectLst/>
                <a:latin typeface="Arial" panose="020B0604020202020204" pitchFamily="34" charset="0"/>
                <a:cs typeface="Arial" panose="020B0604020202020204" pitchFamily="34" charset="0"/>
              </a:rPr>
              <a:t>LEY DE LA CONSERVACIÓN DE LA MATERIA</a:t>
            </a:r>
          </a:p>
        </p:txBody>
      </p:sp>
      <p:sp>
        <p:nvSpPr>
          <p:cNvPr id="3" name="Text Box 72">
            <a:extLst>
              <a:ext uri="{FF2B5EF4-FFF2-40B4-BE49-F238E27FC236}">
                <a16:creationId xmlns:a16="http://schemas.microsoft.com/office/drawing/2014/main" xmlns="" id="{645F64AD-80D2-42E4-941C-6E0D8E0FB6BE}"/>
              </a:ext>
            </a:extLst>
          </p:cNvPr>
          <p:cNvSpPr txBox="1">
            <a:spLocks noChangeArrowheads="1"/>
          </p:cNvSpPr>
          <p:nvPr/>
        </p:nvSpPr>
        <p:spPr bwMode="auto">
          <a:xfrm>
            <a:off x="1979712" y="620688"/>
            <a:ext cx="5184576" cy="1446550"/>
          </a:xfrm>
          <a:prstGeom prst="rect">
            <a:avLst/>
          </a:prstGeom>
          <a:noFill/>
          <a:ln w="9525">
            <a:noFill/>
            <a:miter lim="800000"/>
            <a:headEnd/>
            <a:tailEnd/>
          </a:ln>
          <a:effectLst/>
        </p:spPr>
        <p:txBody>
          <a:bodyPr wrap="square">
            <a:spAutoFit/>
          </a:bodyPr>
          <a:lstStyle/>
          <a:p>
            <a:pPr algn="ctr">
              <a:spcBef>
                <a:spcPts val="0"/>
              </a:spcBef>
            </a:pPr>
            <a:r>
              <a:rPr lang="es-ES" sz="1400" b="1" dirty="0">
                <a:solidFill>
                  <a:srgbClr val="000099"/>
                </a:solidFill>
                <a:effectLst/>
                <a:latin typeface="Arial" charset="0"/>
              </a:rPr>
              <a:t>DIVISIÓN DE CIENCIAS BÁSICAS</a:t>
            </a:r>
          </a:p>
          <a:p>
            <a:pPr algn="ctr">
              <a:spcBef>
                <a:spcPts val="0"/>
              </a:spcBef>
            </a:pPr>
            <a:r>
              <a:rPr lang="es-ES" sz="1400" b="1" dirty="0">
                <a:solidFill>
                  <a:srgbClr val="000099"/>
                </a:solidFill>
                <a:effectLst/>
                <a:latin typeface="Arial" charset="0"/>
              </a:rPr>
              <a:t>LABORATORIO DE QUÍMICA</a:t>
            </a:r>
          </a:p>
          <a:p>
            <a:pPr algn="ctr">
              <a:spcBef>
                <a:spcPct val="50000"/>
              </a:spcBef>
            </a:pPr>
            <a:endParaRPr lang="es-ES" sz="2000" b="1" dirty="0">
              <a:solidFill>
                <a:srgbClr val="000099"/>
              </a:solidFill>
              <a:effectLst/>
              <a:latin typeface="Arial" charset="0"/>
            </a:endParaRPr>
          </a:p>
          <a:p>
            <a:pPr algn="ctr">
              <a:spcBef>
                <a:spcPct val="50000"/>
              </a:spcBef>
            </a:pPr>
            <a:r>
              <a:rPr lang="es-ES" sz="2000" b="1" dirty="0">
                <a:solidFill>
                  <a:srgbClr val="000099"/>
                </a:solidFill>
                <a:effectLst/>
                <a:latin typeface="Arial" charset="0"/>
              </a:rPr>
              <a:t>Práctica:</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7" name="Text Box 9"/>
          <p:cNvSpPr txBox="1">
            <a:spLocks noChangeArrowheads="1"/>
          </p:cNvSpPr>
          <p:nvPr/>
        </p:nvSpPr>
        <p:spPr bwMode="auto">
          <a:xfrm>
            <a:off x="467544" y="1484784"/>
            <a:ext cx="8240386" cy="2172903"/>
          </a:xfrm>
          <a:prstGeom prst="rect">
            <a:avLst/>
          </a:prstGeom>
          <a:noFill/>
          <a:ln w="9525">
            <a:noFill/>
            <a:miter lim="800000"/>
            <a:headEnd/>
            <a:tailEnd/>
          </a:ln>
          <a:effectLst/>
        </p:spPr>
        <p:txBody>
          <a:bodyPr wrap="square">
            <a:spAutoFit/>
          </a:bodyPr>
          <a:lstStyle/>
          <a:p>
            <a:pPr eaLnBrk="1" hangingPunct="1">
              <a:lnSpc>
                <a:spcPct val="120000"/>
              </a:lnSpc>
              <a:spcAft>
                <a:spcPts val="800"/>
              </a:spcAft>
            </a:pPr>
            <a:r>
              <a:rPr lang="es-MX" sz="1600" b="0" dirty="0">
                <a:solidFill>
                  <a:srgbClr val="000066"/>
                </a:solidFill>
                <a:effectLst/>
              </a:rPr>
              <a:t>ACTIVIDAD 2.</a:t>
            </a:r>
          </a:p>
          <a:p>
            <a:pPr eaLnBrk="1" hangingPunct="1">
              <a:lnSpc>
                <a:spcPct val="120000"/>
              </a:lnSpc>
              <a:spcAft>
                <a:spcPts val="800"/>
              </a:spcAft>
            </a:pPr>
            <a:r>
              <a:rPr lang="es-MX" sz="1600" b="0" u="sng" dirty="0">
                <a:solidFill>
                  <a:srgbClr val="000066"/>
                </a:solidFill>
                <a:effectLst/>
              </a:rPr>
              <a:t>Reacción química con formación de un precipitado.</a:t>
            </a:r>
          </a:p>
          <a:p>
            <a:pPr marL="271463" indent="-271463" eaLnBrk="1" hangingPunct="1">
              <a:lnSpc>
                <a:spcPct val="120000"/>
              </a:lnSpc>
              <a:spcAft>
                <a:spcPts val="800"/>
              </a:spcAft>
            </a:pPr>
            <a:r>
              <a:rPr lang="es-MX" sz="1600" b="0" dirty="0">
                <a:solidFill>
                  <a:srgbClr val="000066"/>
                </a:solidFill>
                <a:effectLst/>
              </a:rPr>
              <a:t>1. En un vaso de precipitado de 250 [ml] coloque 200 [ml] de agua de la llave, coloque el agitador magnético al interior y sitúe el vaso en la parrilla de calentamiento, ajuste la perilla en la posición 4 para obtener un baño de agua caliente.</a:t>
            </a:r>
          </a:p>
          <a:p>
            <a:pPr marL="271463" eaLnBrk="1" hangingPunct="1">
              <a:lnSpc>
                <a:spcPct val="120000"/>
              </a:lnSpc>
              <a:spcAft>
                <a:spcPts val="800"/>
              </a:spcAft>
            </a:pPr>
            <a:r>
              <a:rPr lang="es-MX" sz="1600" dirty="0">
                <a:solidFill>
                  <a:srgbClr val="FF0000"/>
                </a:solidFill>
                <a:effectLst/>
              </a:rPr>
              <a:t>NOTA:</a:t>
            </a:r>
            <a:r>
              <a:rPr lang="es-MX" sz="1600" b="0" dirty="0">
                <a:solidFill>
                  <a:srgbClr val="FF0000"/>
                </a:solidFill>
                <a:effectLst/>
              </a:rPr>
              <a:t> Procure que el agua hierva ligeramente.</a:t>
            </a:r>
          </a:p>
        </p:txBody>
      </p:sp>
      <p:sp>
        <p:nvSpPr>
          <p:cNvPr id="4" name="Text Box 19"/>
          <p:cNvSpPr txBox="1">
            <a:spLocks noChangeArrowheads="1"/>
          </p:cNvSpPr>
          <p:nvPr/>
        </p:nvSpPr>
        <p:spPr bwMode="auto">
          <a:xfrm>
            <a:off x="3813641" y="737852"/>
            <a:ext cx="1515158" cy="415498"/>
          </a:xfrm>
          <a:prstGeom prst="rect">
            <a:avLst/>
          </a:prstGeom>
          <a:noFill/>
          <a:ln w="9525">
            <a:noFill/>
            <a:miter lim="800000"/>
            <a:headEnd/>
            <a:tailEnd/>
          </a:ln>
          <a:effectLst/>
        </p:spPr>
        <p:txBody>
          <a:bodyPr wrap="none">
            <a:spAutoFit/>
          </a:bodyPr>
          <a:lstStyle/>
          <a:p>
            <a:pPr algn="ctr" eaLnBrk="1" hangingPunct="1">
              <a:spcBef>
                <a:spcPct val="50000"/>
              </a:spcBef>
            </a:pPr>
            <a:r>
              <a:rPr lang="es-ES" sz="2100" dirty="0">
                <a:solidFill>
                  <a:srgbClr val="000066"/>
                </a:solidFill>
                <a:effectLst/>
              </a:rPr>
              <a:t>Desarrollo</a:t>
            </a:r>
          </a:p>
        </p:txBody>
      </p:sp>
    </p:spTree>
    <p:extLst>
      <p:ext uri="{BB962C8B-B14F-4D97-AF65-F5344CB8AC3E}">
        <p14:creationId xmlns:p14="http://schemas.microsoft.com/office/powerpoint/2010/main" val="3044426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40297">
                                            <p:txEl>
                                              <p:pRg st="0" end="0"/>
                                            </p:txEl>
                                          </p:spTgt>
                                        </p:tgtEl>
                                        <p:attrNameLst>
                                          <p:attrName>style.visibility</p:attrName>
                                        </p:attrNameLst>
                                      </p:cBhvr>
                                      <p:to>
                                        <p:strVal val="visible"/>
                                      </p:to>
                                    </p:set>
                                    <p:animEffect transition="in" filter="strips(downRight)">
                                      <p:cBhvr>
                                        <p:cTn id="7" dur="500"/>
                                        <p:tgtEl>
                                          <p:spTgt spid="140297">
                                            <p:txEl>
                                              <p:pRg st="0" end="0"/>
                                            </p:txEl>
                                          </p:spTgt>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40297">
                                            <p:txEl>
                                              <p:pRg st="1" end="1"/>
                                            </p:txEl>
                                          </p:spTgt>
                                        </p:tgtEl>
                                        <p:attrNameLst>
                                          <p:attrName>style.visibility</p:attrName>
                                        </p:attrNameLst>
                                      </p:cBhvr>
                                      <p:to>
                                        <p:strVal val="visible"/>
                                      </p:to>
                                    </p:set>
                                    <p:animEffect transition="in" filter="strips(downRight)">
                                      <p:cBhvr>
                                        <p:cTn id="11" dur="500"/>
                                        <p:tgtEl>
                                          <p:spTgt spid="14029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140297">
                                            <p:txEl>
                                              <p:pRg st="2" end="2"/>
                                            </p:txEl>
                                          </p:spTgt>
                                        </p:tgtEl>
                                        <p:attrNameLst>
                                          <p:attrName>style.visibility</p:attrName>
                                        </p:attrNameLst>
                                      </p:cBhvr>
                                      <p:to>
                                        <p:strVal val="visible"/>
                                      </p:to>
                                    </p:set>
                                    <p:animEffect transition="in" filter="strips(downRight)">
                                      <p:cBhvr>
                                        <p:cTn id="16" dur="500"/>
                                        <p:tgtEl>
                                          <p:spTgt spid="14029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140297">
                                            <p:txEl>
                                              <p:pRg st="3" end="3"/>
                                            </p:txEl>
                                          </p:spTgt>
                                        </p:tgtEl>
                                        <p:attrNameLst>
                                          <p:attrName>style.visibility</p:attrName>
                                        </p:attrNameLst>
                                      </p:cBhvr>
                                      <p:to>
                                        <p:strVal val="visible"/>
                                      </p:to>
                                    </p:set>
                                    <p:animEffect transition="in" filter="strips(downRight)">
                                      <p:cBhvr>
                                        <p:cTn id="21" dur="500"/>
                                        <p:tgtEl>
                                          <p:spTgt spid="14029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7" name="Text Box 9"/>
          <p:cNvSpPr txBox="1">
            <a:spLocks noChangeArrowheads="1"/>
          </p:cNvSpPr>
          <p:nvPr/>
        </p:nvSpPr>
        <p:spPr bwMode="auto">
          <a:xfrm>
            <a:off x="769937" y="1412776"/>
            <a:ext cx="7635600" cy="2172903"/>
          </a:xfrm>
          <a:prstGeom prst="rect">
            <a:avLst/>
          </a:prstGeom>
          <a:noFill/>
          <a:ln w="9525">
            <a:noFill/>
            <a:miter lim="800000"/>
            <a:headEnd/>
            <a:tailEnd/>
          </a:ln>
          <a:effectLst/>
        </p:spPr>
        <p:txBody>
          <a:bodyPr>
            <a:spAutoFit/>
          </a:bodyPr>
          <a:lstStyle/>
          <a:p>
            <a:pPr eaLnBrk="1" hangingPunct="1">
              <a:lnSpc>
                <a:spcPct val="120000"/>
              </a:lnSpc>
              <a:spcAft>
                <a:spcPts val="800"/>
              </a:spcAft>
            </a:pPr>
            <a:r>
              <a:rPr lang="es-MX" sz="1600" b="0" dirty="0">
                <a:solidFill>
                  <a:srgbClr val="000066"/>
                </a:solidFill>
                <a:effectLst/>
              </a:rPr>
              <a:t>2. Para llevar a cabo la reacción química siguiente:</a:t>
            </a:r>
          </a:p>
          <a:p>
            <a:pPr algn="ctr" eaLnBrk="1" hangingPunct="1">
              <a:lnSpc>
                <a:spcPct val="120000"/>
              </a:lnSpc>
              <a:spcAft>
                <a:spcPts val="800"/>
              </a:spcAft>
            </a:pPr>
            <a:r>
              <a:rPr lang="es-MX" sz="1600" b="0" dirty="0">
                <a:solidFill>
                  <a:srgbClr val="000066"/>
                </a:solidFill>
                <a:effectLst/>
              </a:rPr>
              <a:t>Pb(NO</a:t>
            </a:r>
            <a:r>
              <a:rPr lang="es-MX" sz="1600" b="0" baseline="-25000" dirty="0">
                <a:solidFill>
                  <a:srgbClr val="000066"/>
                </a:solidFill>
                <a:effectLst/>
              </a:rPr>
              <a:t>3</a:t>
            </a:r>
            <a:r>
              <a:rPr lang="es-MX" sz="1600" b="0" dirty="0">
                <a:solidFill>
                  <a:srgbClr val="000066"/>
                </a:solidFill>
                <a:effectLst/>
              </a:rPr>
              <a:t>)</a:t>
            </a:r>
            <a:r>
              <a:rPr lang="es-MX" sz="1600" b="0" baseline="-25000" dirty="0">
                <a:solidFill>
                  <a:srgbClr val="000066"/>
                </a:solidFill>
                <a:effectLst/>
              </a:rPr>
              <a:t>2(ac)</a:t>
            </a:r>
            <a:r>
              <a:rPr lang="es-MX" sz="1600" b="0" dirty="0">
                <a:solidFill>
                  <a:srgbClr val="000066"/>
                </a:solidFill>
                <a:effectLst/>
              </a:rPr>
              <a:t>    +    2 KI</a:t>
            </a:r>
            <a:r>
              <a:rPr lang="es-MX" sz="1600" b="0" baseline="-25000" dirty="0">
                <a:solidFill>
                  <a:srgbClr val="000066"/>
                </a:solidFill>
                <a:effectLst/>
              </a:rPr>
              <a:t>(ac)</a:t>
            </a:r>
            <a:r>
              <a:rPr lang="es-MX" sz="1600" b="0" dirty="0">
                <a:solidFill>
                  <a:srgbClr val="000066"/>
                </a:solidFill>
                <a:effectLst/>
              </a:rPr>
              <a:t>    →    PbI</a:t>
            </a:r>
            <a:r>
              <a:rPr lang="es-MX" sz="1600" b="0" baseline="-25000" dirty="0">
                <a:solidFill>
                  <a:srgbClr val="000066"/>
                </a:solidFill>
                <a:effectLst/>
              </a:rPr>
              <a:t>2(s)</a:t>
            </a:r>
            <a:r>
              <a:rPr lang="es-MX" sz="1600" b="0" dirty="0">
                <a:solidFill>
                  <a:srgbClr val="000066"/>
                </a:solidFill>
                <a:effectLst/>
              </a:rPr>
              <a:t>    +    2 KNO</a:t>
            </a:r>
            <a:r>
              <a:rPr lang="es-MX" sz="1600" b="0" baseline="-25000" dirty="0">
                <a:solidFill>
                  <a:srgbClr val="000066"/>
                </a:solidFill>
                <a:effectLst/>
              </a:rPr>
              <a:t>3(ac)</a:t>
            </a:r>
          </a:p>
          <a:p>
            <a:pPr marL="265113" eaLnBrk="1" hangingPunct="1">
              <a:lnSpc>
                <a:spcPct val="120000"/>
              </a:lnSpc>
              <a:spcAft>
                <a:spcPts val="800"/>
              </a:spcAft>
            </a:pPr>
            <a:r>
              <a:rPr lang="es-MX" sz="1600" b="0" dirty="0">
                <a:solidFill>
                  <a:srgbClr val="000066"/>
                </a:solidFill>
                <a:effectLst/>
              </a:rPr>
              <a:t>En un tubo de ensayo coloque aproximadamente 2 [ml] de disolución de nitrato de plomo (Pb(NO</a:t>
            </a:r>
            <a:r>
              <a:rPr lang="es-MX" sz="1600" b="0" baseline="-25000" dirty="0">
                <a:solidFill>
                  <a:srgbClr val="000066"/>
                </a:solidFill>
                <a:effectLst/>
              </a:rPr>
              <a:t>3</a:t>
            </a:r>
            <a:r>
              <a:rPr lang="es-MX" sz="1600" b="0" dirty="0">
                <a:solidFill>
                  <a:srgbClr val="000066"/>
                </a:solidFill>
                <a:effectLst/>
              </a:rPr>
              <a:t>)</a:t>
            </a:r>
            <a:r>
              <a:rPr lang="es-MX" sz="1600" b="0" baseline="-25000" dirty="0">
                <a:solidFill>
                  <a:srgbClr val="000066"/>
                </a:solidFill>
                <a:effectLst/>
              </a:rPr>
              <a:t>2</a:t>
            </a:r>
            <a:r>
              <a:rPr lang="es-MX" sz="1600" b="0" dirty="0">
                <a:solidFill>
                  <a:srgbClr val="000066"/>
                </a:solidFill>
                <a:effectLst/>
              </a:rPr>
              <a:t>) y etiquételo con la fórmula del compuesto.</a:t>
            </a:r>
          </a:p>
          <a:p>
            <a:pPr marL="265113" eaLnBrk="1" hangingPunct="1">
              <a:lnSpc>
                <a:spcPct val="120000"/>
              </a:lnSpc>
              <a:spcAft>
                <a:spcPts val="800"/>
              </a:spcAft>
            </a:pPr>
            <a:r>
              <a:rPr lang="es-MX" sz="1600" b="0" dirty="0">
                <a:solidFill>
                  <a:srgbClr val="000066"/>
                </a:solidFill>
                <a:effectLst/>
              </a:rPr>
              <a:t>En otro tubo de ensayo coloque aproximadamente 2 [ml] de disolución de yoduro de potasio (KI) y etiquételo con la fórmula del compuesto.</a:t>
            </a:r>
          </a:p>
        </p:txBody>
      </p:sp>
      <p:sp>
        <p:nvSpPr>
          <p:cNvPr id="4" name="Text Box 19"/>
          <p:cNvSpPr txBox="1">
            <a:spLocks noChangeArrowheads="1"/>
          </p:cNvSpPr>
          <p:nvPr/>
        </p:nvSpPr>
        <p:spPr bwMode="auto">
          <a:xfrm>
            <a:off x="3813641" y="737852"/>
            <a:ext cx="1515158" cy="415498"/>
          </a:xfrm>
          <a:prstGeom prst="rect">
            <a:avLst/>
          </a:prstGeom>
          <a:noFill/>
          <a:ln w="9525">
            <a:noFill/>
            <a:miter lim="800000"/>
            <a:headEnd/>
            <a:tailEnd/>
          </a:ln>
          <a:effectLst/>
        </p:spPr>
        <p:txBody>
          <a:bodyPr wrap="none">
            <a:spAutoFit/>
          </a:bodyPr>
          <a:lstStyle/>
          <a:p>
            <a:pPr algn="ctr" eaLnBrk="1" hangingPunct="1">
              <a:spcBef>
                <a:spcPct val="50000"/>
              </a:spcBef>
            </a:pPr>
            <a:r>
              <a:rPr lang="es-ES" sz="2100" dirty="0">
                <a:solidFill>
                  <a:srgbClr val="000066"/>
                </a:solidFill>
                <a:effectLst/>
              </a:rPr>
              <a:t>Desarrollo</a:t>
            </a:r>
          </a:p>
        </p:txBody>
      </p:sp>
      <p:pic>
        <p:nvPicPr>
          <p:cNvPr id="6" name="Imagen 5">
            <a:extLst>
              <a:ext uri="{FF2B5EF4-FFF2-40B4-BE49-F238E27FC236}">
                <a16:creationId xmlns:a16="http://schemas.microsoft.com/office/drawing/2014/main" xmlns="" id="{4A5B2C91-365D-418D-894B-4F46962404C0}"/>
              </a:ext>
            </a:extLst>
          </p:cNvPr>
          <p:cNvPicPr>
            <a:picLocks noChangeAspect="1"/>
          </p:cNvPicPr>
          <p:nvPr/>
        </p:nvPicPr>
        <p:blipFill>
          <a:blip r:embed="rId3"/>
          <a:stretch>
            <a:fillRect/>
          </a:stretch>
        </p:blipFill>
        <p:spPr>
          <a:xfrm>
            <a:off x="3964440" y="3725421"/>
            <a:ext cx="1190981" cy="2736304"/>
          </a:xfrm>
          <a:prstGeom prst="rect">
            <a:avLst/>
          </a:prstGeom>
        </p:spPr>
      </p:pic>
    </p:spTree>
    <p:extLst>
      <p:ext uri="{BB962C8B-B14F-4D97-AF65-F5344CB8AC3E}">
        <p14:creationId xmlns:p14="http://schemas.microsoft.com/office/powerpoint/2010/main" val="39180877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40297">
                                            <p:txEl>
                                              <p:pRg st="0" end="0"/>
                                            </p:txEl>
                                          </p:spTgt>
                                        </p:tgtEl>
                                        <p:attrNameLst>
                                          <p:attrName>style.visibility</p:attrName>
                                        </p:attrNameLst>
                                      </p:cBhvr>
                                      <p:to>
                                        <p:strVal val="visible"/>
                                      </p:to>
                                    </p:set>
                                    <p:animEffect transition="in" filter="strips(downRight)">
                                      <p:cBhvr>
                                        <p:cTn id="7" dur="500"/>
                                        <p:tgtEl>
                                          <p:spTgt spid="1402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40297">
                                            <p:txEl>
                                              <p:pRg st="1" end="1"/>
                                            </p:txEl>
                                          </p:spTgt>
                                        </p:tgtEl>
                                        <p:attrNameLst>
                                          <p:attrName>style.visibility</p:attrName>
                                        </p:attrNameLst>
                                      </p:cBhvr>
                                      <p:to>
                                        <p:strVal val="visible"/>
                                      </p:to>
                                    </p:set>
                                    <p:animEffect transition="in" filter="strips(downRight)">
                                      <p:cBhvr>
                                        <p:cTn id="12" dur="500"/>
                                        <p:tgtEl>
                                          <p:spTgt spid="1402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40297">
                                            <p:txEl>
                                              <p:pRg st="2" end="2"/>
                                            </p:txEl>
                                          </p:spTgt>
                                        </p:tgtEl>
                                        <p:attrNameLst>
                                          <p:attrName>style.visibility</p:attrName>
                                        </p:attrNameLst>
                                      </p:cBhvr>
                                      <p:to>
                                        <p:strVal val="visible"/>
                                      </p:to>
                                    </p:set>
                                    <p:animEffect transition="in" filter="strips(downRight)">
                                      <p:cBhvr>
                                        <p:cTn id="17" dur="500"/>
                                        <p:tgtEl>
                                          <p:spTgt spid="1402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40297">
                                            <p:txEl>
                                              <p:pRg st="3" end="3"/>
                                            </p:txEl>
                                          </p:spTgt>
                                        </p:tgtEl>
                                        <p:attrNameLst>
                                          <p:attrName>style.visibility</p:attrName>
                                        </p:attrNameLst>
                                      </p:cBhvr>
                                      <p:to>
                                        <p:strVal val="visible"/>
                                      </p:to>
                                    </p:set>
                                    <p:animEffect transition="in" filter="strips(downRight)">
                                      <p:cBhvr>
                                        <p:cTn id="22" dur="500"/>
                                        <p:tgtEl>
                                          <p:spTgt spid="1402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7" name="Text Box 9"/>
          <p:cNvSpPr txBox="1">
            <a:spLocks noChangeArrowheads="1"/>
          </p:cNvSpPr>
          <p:nvPr/>
        </p:nvSpPr>
        <p:spPr bwMode="auto">
          <a:xfrm>
            <a:off x="769937" y="1484784"/>
            <a:ext cx="7635600" cy="978729"/>
          </a:xfrm>
          <a:prstGeom prst="rect">
            <a:avLst/>
          </a:prstGeom>
          <a:noFill/>
          <a:ln w="9525">
            <a:noFill/>
            <a:miter lim="800000"/>
            <a:headEnd/>
            <a:tailEnd/>
          </a:ln>
          <a:effectLst/>
        </p:spPr>
        <p:txBody>
          <a:bodyPr>
            <a:spAutoFit/>
          </a:bodyPr>
          <a:lstStyle/>
          <a:p>
            <a:pPr marL="185738" indent="-185738" eaLnBrk="1" hangingPunct="1">
              <a:lnSpc>
                <a:spcPct val="120000"/>
              </a:lnSpc>
              <a:spcAft>
                <a:spcPts val="800"/>
              </a:spcAft>
            </a:pPr>
            <a:r>
              <a:rPr lang="es-MX" sz="1600" b="0" dirty="0">
                <a:solidFill>
                  <a:srgbClr val="000066"/>
                </a:solidFill>
                <a:effectLst/>
              </a:rPr>
              <a:t>3. Coloque ambos tubos en un vaso de precipitados y determine la masa (m</a:t>
            </a:r>
            <a:r>
              <a:rPr lang="es-MX" sz="1600" b="0" baseline="-25000" dirty="0">
                <a:solidFill>
                  <a:srgbClr val="000066"/>
                </a:solidFill>
                <a:effectLst/>
              </a:rPr>
              <a:t>1</a:t>
            </a:r>
            <a:r>
              <a:rPr lang="es-MX" sz="1600" b="0" dirty="0">
                <a:solidFill>
                  <a:srgbClr val="000066"/>
                </a:solidFill>
                <a:effectLst/>
              </a:rPr>
              <a:t>) del sistema completo (ambos tubos de ensayo con disoluciones y vaso de precipitados).</a:t>
            </a:r>
          </a:p>
        </p:txBody>
      </p:sp>
      <p:sp>
        <p:nvSpPr>
          <p:cNvPr id="4" name="Text Box 19"/>
          <p:cNvSpPr txBox="1">
            <a:spLocks noChangeArrowheads="1"/>
          </p:cNvSpPr>
          <p:nvPr/>
        </p:nvSpPr>
        <p:spPr bwMode="auto">
          <a:xfrm>
            <a:off x="3813641" y="737852"/>
            <a:ext cx="1515158" cy="415498"/>
          </a:xfrm>
          <a:prstGeom prst="rect">
            <a:avLst/>
          </a:prstGeom>
          <a:noFill/>
          <a:ln w="9525">
            <a:noFill/>
            <a:miter lim="800000"/>
            <a:headEnd/>
            <a:tailEnd/>
          </a:ln>
          <a:effectLst/>
        </p:spPr>
        <p:txBody>
          <a:bodyPr wrap="none">
            <a:spAutoFit/>
          </a:bodyPr>
          <a:lstStyle/>
          <a:p>
            <a:pPr algn="ctr" eaLnBrk="1" hangingPunct="1">
              <a:spcBef>
                <a:spcPct val="50000"/>
              </a:spcBef>
            </a:pPr>
            <a:r>
              <a:rPr lang="es-ES" sz="2100" dirty="0">
                <a:solidFill>
                  <a:srgbClr val="000066"/>
                </a:solidFill>
                <a:effectLst/>
              </a:rPr>
              <a:t>Desarrollo</a:t>
            </a:r>
          </a:p>
        </p:txBody>
      </p:sp>
      <p:pic>
        <p:nvPicPr>
          <p:cNvPr id="5" name="Imagen 4">
            <a:extLst>
              <a:ext uri="{FF2B5EF4-FFF2-40B4-BE49-F238E27FC236}">
                <a16:creationId xmlns:a16="http://schemas.microsoft.com/office/drawing/2014/main" xmlns="" id="{CA581733-6CD5-4C9B-A652-7400E9A709DB}"/>
              </a:ext>
            </a:extLst>
          </p:cNvPr>
          <p:cNvPicPr>
            <a:picLocks noChangeAspect="1"/>
          </p:cNvPicPr>
          <p:nvPr/>
        </p:nvPicPr>
        <p:blipFill>
          <a:blip r:embed="rId3"/>
          <a:stretch>
            <a:fillRect/>
          </a:stretch>
        </p:blipFill>
        <p:spPr>
          <a:xfrm>
            <a:off x="2840750" y="2463513"/>
            <a:ext cx="3493974" cy="4032448"/>
          </a:xfrm>
          <a:prstGeom prst="rect">
            <a:avLst/>
          </a:prstGeom>
        </p:spPr>
      </p:pic>
    </p:spTree>
    <p:extLst>
      <p:ext uri="{BB962C8B-B14F-4D97-AF65-F5344CB8AC3E}">
        <p14:creationId xmlns:p14="http://schemas.microsoft.com/office/powerpoint/2010/main" val="2434778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40297"/>
                                        </p:tgtEl>
                                        <p:attrNameLst>
                                          <p:attrName>style.visibility</p:attrName>
                                        </p:attrNameLst>
                                      </p:cBhvr>
                                      <p:to>
                                        <p:strVal val="visible"/>
                                      </p:to>
                                    </p:set>
                                    <p:animEffect transition="in" filter="strips(downRight)">
                                      <p:cBhvr>
                                        <p:cTn id="7" dur="500"/>
                                        <p:tgtEl>
                                          <p:spTgt spid="1402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7" name="Text Box 9"/>
          <p:cNvSpPr txBox="1">
            <a:spLocks noChangeArrowheads="1"/>
          </p:cNvSpPr>
          <p:nvPr/>
        </p:nvSpPr>
        <p:spPr bwMode="auto">
          <a:xfrm>
            <a:off x="769937" y="1484784"/>
            <a:ext cx="7635600" cy="951543"/>
          </a:xfrm>
          <a:prstGeom prst="rect">
            <a:avLst/>
          </a:prstGeom>
          <a:noFill/>
          <a:ln w="9525">
            <a:noFill/>
            <a:miter lim="800000"/>
            <a:headEnd/>
            <a:tailEnd/>
          </a:ln>
          <a:effectLst/>
        </p:spPr>
        <p:txBody>
          <a:bodyPr>
            <a:spAutoFit/>
          </a:bodyPr>
          <a:lstStyle/>
          <a:p>
            <a:pPr eaLnBrk="1" hangingPunct="1">
              <a:lnSpc>
                <a:spcPct val="120000"/>
              </a:lnSpc>
              <a:spcAft>
                <a:spcPts val="800"/>
              </a:spcAft>
            </a:pPr>
            <a:r>
              <a:rPr lang="es-MX" sz="1600" b="0" dirty="0">
                <a:solidFill>
                  <a:srgbClr val="000066"/>
                </a:solidFill>
                <a:effectLst/>
              </a:rPr>
              <a:t>4. Al tubo de la disolución de Pb(NO</a:t>
            </a:r>
            <a:r>
              <a:rPr lang="es-MX" sz="1600" b="0" baseline="-25000" dirty="0">
                <a:solidFill>
                  <a:srgbClr val="000066"/>
                </a:solidFill>
                <a:effectLst/>
              </a:rPr>
              <a:t>3</a:t>
            </a:r>
            <a:r>
              <a:rPr lang="es-MX" sz="1600" b="0" dirty="0">
                <a:solidFill>
                  <a:srgbClr val="000066"/>
                </a:solidFill>
                <a:effectLst/>
              </a:rPr>
              <a:t>)</a:t>
            </a:r>
            <a:r>
              <a:rPr lang="es-MX" sz="1600" b="0" baseline="-25000" dirty="0">
                <a:solidFill>
                  <a:srgbClr val="000066"/>
                </a:solidFill>
                <a:effectLst/>
              </a:rPr>
              <a:t>2</a:t>
            </a:r>
            <a:r>
              <a:rPr lang="es-MX" sz="1600" b="0" dirty="0">
                <a:solidFill>
                  <a:srgbClr val="000066"/>
                </a:solidFill>
                <a:effectLst/>
              </a:rPr>
              <a:t> agréguele la disolución de KI, anote sus observaciones, vuelva a determinar la masa del sistema completo (m</a:t>
            </a:r>
            <a:r>
              <a:rPr lang="es-MX" sz="1600" b="0" baseline="-25000" dirty="0">
                <a:solidFill>
                  <a:srgbClr val="000066"/>
                </a:solidFill>
                <a:effectLst/>
              </a:rPr>
              <a:t>2</a:t>
            </a:r>
            <a:r>
              <a:rPr lang="es-MX" sz="1600" b="0" dirty="0">
                <a:solidFill>
                  <a:srgbClr val="000066"/>
                </a:solidFill>
                <a:effectLst/>
              </a:rPr>
              <a:t>), anótela en la tabla 1 y complétela.</a:t>
            </a:r>
          </a:p>
        </p:txBody>
      </p:sp>
      <p:sp>
        <p:nvSpPr>
          <p:cNvPr id="4" name="Text Box 19"/>
          <p:cNvSpPr txBox="1">
            <a:spLocks noChangeArrowheads="1"/>
          </p:cNvSpPr>
          <p:nvPr/>
        </p:nvSpPr>
        <p:spPr bwMode="auto">
          <a:xfrm>
            <a:off x="3813641" y="737852"/>
            <a:ext cx="1515158" cy="415498"/>
          </a:xfrm>
          <a:prstGeom prst="rect">
            <a:avLst/>
          </a:prstGeom>
          <a:noFill/>
          <a:ln w="9525">
            <a:noFill/>
            <a:miter lim="800000"/>
            <a:headEnd/>
            <a:tailEnd/>
          </a:ln>
          <a:effectLst/>
        </p:spPr>
        <p:txBody>
          <a:bodyPr wrap="none">
            <a:spAutoFit/>
          </a:bodyPr>
          <a:lstStyle/>
          <a:p>
            <a:pPr algn="ctr" eaLnBrk="1" hangingPunct="1">
              <a:spcBef>
                <a:spcPct val="50000"/>
              </a:spcBef>
            </a:pPr>
            <a:r>
              <a:rPr lang="es-ES" sz="2100" dirty="0">
                <a:solidFill>
                  <a:srgbClr val="000066"/>
                </a:solidFill>
                <a:effectLst/>
              </a:rPr>
              <a:t>Desarrollo</a:t>
            </a:r>
          </a:p>
        </p:txBody>
      </p:sp>
      <p:pic>
        <p:nvPicPr>
          <p:cNvPr id="6" name="Imagen 5">
            <a:extLst>
              <a:ext uri="{FF2B5EF4-FFF2-40B4-BE49-F238E27FC236}">
                <a16:creationId xmlns:a16="http://schemas.microsoft.com/office/drawing/2014/main" xmlns="" id="{A1FEE968-A9DA-40EA-8710-D58A12E296AA}"/>
              </a:ext>
            </a:extLst>
          </p:cNvPr>
          <p:cNvPicPr>
            <a:picLocks noChangeAspect="1"/>
          </p:cNvPicPr>
          <p:nvPr/>
        </p:nvPicPr>
        <p:blipFill>
          <a:blip r:embed="rId3"/>
          <a:stretch>
            <a:fillRect/>
          </a:stretch>
        </p:blipFill>
        <p:spPr>
          <a:xfrm>
            <a:off x="1547664" y="2636912"/>
            <a:ext cx="2232248" cy="3490424"/>
          </a:xfrm>
          <a:prstGeom prst="rect">
            <a:avLst/>
          </a:prstGeom>
        </p:spPr>
      </p:pic>
      <p:pic>
        <p:nvPicPr>
          <p:cNvPr id="11" name="Imagen 10">
            <a:extLst>
              <a:ext uri="{FF2B5EF4-FFF2-40B4-BE49-F238E27FC236}">
                <a16:creationId xmlns:a16="http://schemas.microsoft.com/office/drawing/2014/main" xmlns="" id="{79D86027-7C2E-4F28-9C14-CD3E92592454}"/>
              </a:ext>
            </a:extLst>
          </p:cNvPr>
          <p:cNvPicPr>
            <a:picLocks noChangeAspect="1"/>
          </p:cNvPicPr>
          <p:nvPr/>
        </p:nvPicPr>
        <p:blipFill>
          <a:blip r:embed="rId4"/>
          <a:stretch>
            <a:fillRect/>
          </a:stretch>
        </p:blipFill>
        <p:spPr>
          <a:xfrm>
            <a:off x="4788024" y="2636912"/>
            <a:ext cx="3105887" cy="3490424"/>
          </a:xfrm>
          <a:prstGeom prst="rect">
            <a:avLst/>
          </a:prstGeom>
        </p:spPr>
      </p:pic>
    </p:spTree>
    <p:extLst>
      <p:ext uri="{BB962C8B-B14F-4D97-AF65-F5344CB8AC3E}">
        <p14:creationId xmlns:p14="http://schemas.microsoft.com/office/powerpoint/2010/main" val="19209844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40297"/>
                                        </p:tgtEl>
                                        <p:attrNameLst>
                                          <p:attrName>style.visibility</p:attrName>
                                        </p:attrNameLst>
                                      </p:cBhvr>
                                      <p:to>
                                        <p:strVal val="visible"/>
                                      </p:to>
                                    </p:set>
                                    <p:animEffect transition="in" filter="strips(downRight)">
                                      <p:cBhvr>
                                        <p:cTn id="7" dur="500"/>
                                        <p:tgtEl>
                                          <p:spTgt spid="1402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7" name="Text Box 9"/>
          <p:cNvSpPr txBox="1">
            <a:spLocks noChangeArrowheads="1"/>
          </p:cNvSpPr>
          <p:nvPr/>
        </p:nvSpPr>
        <p:spPr bwMode="auto">
          <a:xfrm>
            <a:off x="769937" y="1340768"/>
            <a:ext cx="7635600" cy="1774845"/>
          </a:xfrm>
          <a:prstGeom prst="rect">
            <a:avLst/>
          </a:prstGeom>
          <a:noFill/>
          <a:ln w="9525">
            <a:noFill/>
            <a:miter lim="800000"/>
            <a:headEnd/>
            <a:tailEnd/>
          </a:ln>
          <a:effectLst/>
        </p:spPr>
        <p:txBody>
          <a:bodyPr>
            <a:spAutoFit/>
          </a:bodyPr>
          <a:lstStyle/>
          <a:p>
            <a:pPr eaLnBrk="1" hangingPunct="1">
              <a:lnSpc>
                <a:spcPct val="120000"/>
              </a:lnSpc>
              <a:spcAft>
                <a:spcPts val="800"/>
              </a:spcAft>
            </a:pPr>
            <a:r>
              <a:rPr lang="es-MX" sz="1600" b="0" dirty="0">
                <a:solidFill>
                  <a:srgbClr val="000066"/>
                </a:solidFill>
                <a:effectLst/>
              </a:rPr>
              <a:t>ACTIVIDAD 3.</a:t>
            </a:r>
          </a:p>
          <a:p>
            <a:pPr eaLnBrk="1" hangingPunct="1">
              <a:lnSpc>
                <a:spcPct val="120000"/>
              </a:lnSpc>
              <a:spcAft>
                <a:spcPts val="800"/>
              </a:spcAft>
            </a:pPr>
            <a:r>
              <a:rPr lang="es-MX" sz="1600" b="0" u="sng" dirty="0">
                <a:solidFill>
                  <a:srgbClr val="000066"/>
                </a:solidFill>
                <a:effectLst/>
              </a:rPr>
              <a:t>Cristalización</a:t>
            </a:r>
          </a:p>
          <a:p>
            <a:pPr eaLnBrk="1" hangingPunct="1">
              <a:lnSpc>
                <a:spcPct val="120000"/>
              </a:lnSpc>
              <a:spcAft>
                <a:spcPts val="800"/>
              </a:spcAft>
            </a:pPr>
            <a:r>
              <a:rPr lang="es-MX" sz="1600" b="0" dirty="0">
                <a:solidFill>
                  <a:srgbClr val="000066"/>
                </a:solidFill>
                <a:effectLst/>
              </a:rPr>
              <a:t>1. Con ayuda de las pinzas, introduzca el tubo de ensayo en el baño agua caliente, agite ligeramente con movimientos circulares el tubo dentro del baño y observe.</a:t>
            </a:r>
          </a:p>
        </p:txBody>
      </p:sp>
      <p:sp>
        <p:nvSpPr>
          <p:cNvPr id="4" name="Text Box 19"/>
          <p:cNvSpPr txBox="1">
            <a:spLocks noChangeArrowheads="1"/>
          </p:cNvSpPr>
          <p:nvPr/>
        </p:nvSpPr>
        <p:spPr bwMode="auto">
          <a:xfrm>
            <a:off x="3813641" y="737852"/>
            <a:ext cx="1515158" cy="415498"/>
          </a:xfrm>
          <a:prstGeom prst="rect">
            <a:avLst/>
          </a:prstGeom>
          <a:noFill/>
          <a:ln w="9525">
            <a:noFill/>
            <a:miter lim="800000"/>
            <a:headEnd/>
            <a:tailEnd/>
          </a:ln>
          <a:effectLst/>
        </p:spPr>
        <p:txBody>
          <a:bodyPr wrap="none">
            <a:spAutoFit/>
          </a:bodyPr>
          <a:lstStyle/>
          <a:p>
            <a:pPr algn="ctr" eaLnBrk="1" hangingPunct="1">
              <a:spcBef>
                <a:spcPct val="50000"/>
              </a:spcBef>
            </a:pPr>
            <a:r>
              <a:rPr lang="es-ES" sz="2100" dirty="0">
                <a:solidFill>
                  <a:srgbClr val="000066"/>
                </a:solidFill>
                <a:effectLst/>
              </a:rPr>
              <a:t>Desarrollo</a:t>
            </a:r>
          </a:p>
        </p:txBody>
      </p:sp>
      <p:pic>
        <p:nvPicPr>
          <p:cNvPr id="8" name="Imagen 7">
            <a:extLst>
              <a:ext uri="{FF2B5EF4-FFF2-40B4-BE49-F238E27FC236}">
                <a16:creationId xmlns:a16="http://schemas.microsoft.com/office/drawing/2014/main" xmlns="" id="{5F601F9E-0362-4ADD-B8FD-B287FCEBC496}"/>
              </a:ext>
            </a:extLst>
          </p:cNvPr>
          <p:cNvPicPr>
            <a:picLocks noChangeAspect="1"/>
          </p:cNvPicPr>
          <p:nvPr/>
        </p:nvPicPr>
        <p:blipFill>
          <a:blip r:embed="rId3"/>
          <a:stretch>
            <a:fillRect/>
          </a:stretch>
        </p:blipFill>
        <p:spPr>
          <a:xfrm>
            <a:off x="1547664" y="3186284"/>
            <a:ext cx="2736304" cy="3267052"/>
          </a:xfrm>
          <a:prstGeom prst="rect">
            <a:avLst/>
          </a:prstGeom>
        </p:spPr>
      </p:pic>
      <p:pic>
        <p:nvPicPr>
          <p:cNvPr id="12" name="Imagen 11">
            <a:extLst>
              <a:ext uri="{FF2B5EF4-FFF2-40B4-BE49-F238E27FC236}">
                <a16:creationId xmlns:a16="http://schemas.microsoft.com/office/drawing/2014/main" xmlns="" id="{74BEC403-1627-4C93-B75F-391F26D3D3E4}"/>
              </a:ext>
            </a:extLst>
          </p:cNvPr>
          <p:cNvPicPr>
            <a:picLocks noChangeAspect="1"/>
          </p:cNvPicPr>
          <p:nvPr/>
        </p:nvPicPr>
        <p:blipFill>
          <a:blip r:embed="rId4"/>
          <a:stretch>
            <a:fillRect/>
          </a:stretch>
        </p:blipFill>
        <p:spPr>
          <a:xfrm>
            <a:off x="5280933" y="3186285"/>
            <a:ext cx="2595104" cy="3267050"/>
          </a:xfrm>
          <a:prstGeom prst="rect">
            <a:avLst/>
          </a:prstGeom>
        </p:spPr>
      </p:pic>
    </p:spTree>
    <p:extLst>
      <p:ext uri="{BB962C8B-B14F-4D97-AF65-F5344CB8AC3E}">
        <p14:creationId xmlns:p14="http://schemas.microsoft.com/office/powerpoint/2010/main" val="6508013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40297"/>
                                        </p:tgtEl>
                                        <p:attrNameLst>
                                          <p:attrName>style.visibility</p:attrName>
                                        </p:attrNameLst>
                                      </p:cBhvr>
                                      <p:to>
                                        <p:strVal val="visible"/>
                                      </p:to>
                                    </p:set>
                                    <p:animEffect transition="in" filter="strips(downRight)">
                                      <p:cBhvr>
                                        <p:cTn id="7" dur="500"/>
                                        <p:tgtEl>
                                          <p:spTgt spid="1402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7" name="Text Box 9"/>
          <p:cNvSpPr txBox="1">
            <a:spLocks noChangeArrowheads="1"/>
          </p:cNvSpPr>
          <p:nvPr/>
        </p:nvSpPr>
        <p:spPr bwMode="auto">
          <a:xfrm>
            <a:off x="769937" y="1484784"/>
            <a:ext cx="7635600" cy="3252172"/>
          </a:xfrm>
          <a:prstGeom prst="rect">
            <a:avLst/>
          </a:prstGeom>
          <a:noFill/>
          <a:ln w="9525">
            <a:noFill/>
            <a:miter lim="800000"/>
            <a:headEnd/>
            <a:tailEnd/>
          </a:ln>
          <a:effectLst/>
        </p:spPr>
        <p:txBody>
          <a:bodyPr>
            <a:spAutoFit/>
          </a:bodyPr>
          <a:lstStyle/>
          <a:p>
            <a:pPr marL="271463" indent="-271463" eaLnBrk="1" hangingPunct="1">
              <a:lnSpc>
                <a:spcPct val="120000"/>
              </a:lnSpc>
              <a:spcAft>
                <a:spcPts val="800"/>
              </a:spcAft>
            </a:pPr>
            <a:r>
              <a:rPr lang="es-MX" sz="1600" b="0" dirty="0">
                <a:solidFill>
                  <a:srgbClr val="000066"/>
                </a:solidFill>
                <a:effectLst/>
              </a:rPr>
              <a:t>2. Introduzca el termómetro sin tocar las paredes del tubo de ensayo y cuando el precipitado se haya disuelto por completo, registre la temperatura a la que disuelve (</a:t>
            </a:r>
            <a:r>
              <a:rPr lang="es-MX" sz="1600" b="0" dirty="0" err="1">
                <a:solidFill>
                  <a:srgbClr val="000066"/>
                </a:solidFill>
                <a:effectLst/>
              </a:rPr>
              <a:t>T</a:t>
            </a:r>
            <a:r>
              <a:rPr lang="es-MX" sz="1600" b="0" baseline="-25000" dirty="0" err="1">
                <a:solidFill>
                  <a:srgbClr val="000066"/>
                </a:solidFill>
                <a:effectLst/>
              </a:rPr>
              <a:t>s</a:t>
            </a:r>
            <a:r>
              <a:rPr lang="es-MX" sz="1600" b="0" dirty="0">
                <a:solidFill>
                  <a:srgbClr val="000066"/>
                </a:solidFill>
                <a:effectLst/>
              </a:rPr>
              <a:t>) en la tabla 2. Retire el tubo de ensayo del baño y seque por fuera el tubo.</a:t>
            </a:r>
          </a:p>
          <a:p>
            <a:pPr marL="271463" indent="-271463" eaLnBrk="1" hangingPunct="1">
              <a:lnSpc>
                <a:spcPct val="120000"/>
              </a:lnSpc>
              <a:spcAft>
                <a:spcPts val="800"/>
              </a:spcAft>
            </a:pPr>
            <a:r>
              <a:rPr lang="es-MX" sz="1600" b="0" dirty="0">
                <a:solidFill>
                  <a:srgbClr val="000066"/>
                </a:solidFill>
                <a:effectLst/>
              </a:rPr>
              <a:t>3. En un vaso de precipitados, a manera de contenedor, introduzca el tubo de ensayo con la disolución anterior, colóquelo sobre la balanza y registre su masa (m</a:t>
            </a:r>
            <a:r>
              <a:rPr lang="es-MX" sz="1600" b="0" baseline="-25000" dirty="0">
                <a:solidFill>
                  <a:srgbClr val="000066"/>
                </a:solidFill>
                <a:effectLst/>
              </a:rPr>
              <a:t>3</a:t>
            </a:r>
            <a:r>
              <a:rPr lang="es-MX" sz="1600" b="0" dirty="0">
                <a:solidFill>
                  <a:srgbClr val="000066"/>
                </a:solidFill>
                <a:effectLst/>
              </a:rPr>
              <a:t>) en la tabla 2.</a:t>
            </a:r>
          </a:p>
          <a:p>
            <a:pPr marL="271463" indent="-271463" eaLnBrk="1" hangingPunct="1">
              <a:lnSpc>
                <a:spcPct val="120000"/>
              </a:lnSpc>
              <a:spcAft>
                <a:spcPts val="800"/>
              </a:spcAft>
            </a:pPr>
            <a:r>
              <a:rPr lang="es-MX" sz="1600" b="0" dirty="0">
                <a:solidFill>
                  <a:srgbClr val="000066"/>
                </a:solidFill>
                <a:effectLst/>
              </a:rPr>
              <a:t>4. Sin retirar de la balanza, observe y espere a que aparezca el precipitado de nuevo, cuando deje de percibir la formación del precipitado registre la masa (m</a:t>
            </a:r>
            <a:r>
              <a:rPr lang="es-MX" sz="1600" b="0" baseline="-25000" dirty="0">
                <a:solidFill>
                  <a:srgbClr val="000066"/>
                </a:solidFill>
                <a:effectLst/>
              </a:rPr>
              <a:t>4</a:t>
            </a:r>
            <a:r>
              <a:rPr lang="es-MX" sz="1600" b="0" dirty="0">
                <a:solidFill>
                  <a:srgbClr val="000066"/>
                </a:solidFill>
                <a:effectLst/>
              </a:rPr>
              <a:t>) en la tabla 2 y complétela.</a:t>
            </a:r>
          </a:p>
        </p:txBody>
      </p:sp>
      <p:sp>
        <p:nvSpPr>
          <p:cNvPr id="4" name="Text Box 19"/>
          <p:cNvSpPr txBox="1">
            <a:spLocks noChangeArrowheads="1"/>
          </p:cNvSpPr>
          <p:nvPr/>
        </p:nvSpPr>
        <p:spPr bwMode="auto">
          <a:xfrm>
            <a:off x="3813641" y="737852"/>
            <a:ext cx="1515158" cy="415498"/>
          </a:xfrm>
          <a:prstGeom prst="rect">
            <a:avLst/>
          </a:prstGeom>
          <a:noFill/>
          <a:ln w="9525">
            <a:noFill/>
            <a:miter lim="800000"/>
            <a:headEnd/>
            <a:tailEnd/>
          </a:ln>
          <a:effectLst/>
        </p:spPr>
        <p:txBody>
          <a:bodyPr wrap="none">
            <a:spAutoFit/>
          </a:bodyPr>
          <a:lstStyle/>
          <a:p>
            <a:pPr algn="ctr" eaLnBrk="1" hangingPunct="1">
              <a:spcBef>
                <a:spcPct val="50000"/>
              </a:spcBef>
            </a:pPr>
            <a:r>
              <a:rPr lang="es-ES" sz="2100" dirty="0">
                <a:solidFill>
                  <a:srgbClr val="000066"/>
                </a:solidFill>
                <a:effectLst/>
              </a:rPr>
              <a:t>Desarrollo</a:t>
            </a:r>
          </a:p>
        </p:txBody>
      </p:sp>
    </p:spTree>
    <p:extLst>
      <p:ext uri="{BB962C8B-B14F-4D97-AF65-F5344CB8AC3E}">
        <p14:creationId xmlns:p14="http://schemas.microsoft.com/office/powerpoint/2010/main" val="5859576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40297">
                                            <p:txEl>
                                              <p:pRg st="0" end="0"/>
                                            </p:txEl>
                                          </p:spTgt>
                                        </p:tgtEl>
                                        <p:attrNameLst>
                                          <p:attrName>style.visibility</p:attrName>
                                        </p:attrNameLst>
                                      </p:cBhvr>
                                      <p:to>
                                        <p:strVal val="visible"/>
                                      </p:to>
                                    </p:set>
                                    <p:animEffect transition="in" filter="strips(downRight)">
                                      <p:cBhvr>
                                        <p:cTn id="7" dur="500"/>
                                        <p:tgtEl>
                                          <p:spTgt spid="1402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40297">
                                            <p:txEl>
                                              <p:pRg st="1" end="1"/>
                                            </p:txEl>
                                          </p:spTgt>
                                        </p:tgtEl>
                                        <p:attrNameLst>
                                          <p:attrName>style.visibility</p:attrName>
                                        </p:attrNameLst>
                                      </p:cBhvr>
                                      <p:to>
                                        <p:strVal val="visible"/>
                                      </p:to>
                                    </p:set>
                                    <p:animEffect transition="in" filter="strips(downRight)">
                                      <p:cBhvr>
                                        <p:cTn id="12" dur="500"/>
                                        <p:tgtEl>
                                          <p:spTgt spid="1402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40297">
                                            <p:txEl>
                                              <p:pRg st="2" end="2"/>
                                            </p:txEl>
                                          </p:spTgt>
                                        </p:tgtEl>
                                        <p:attrNameLst>
                                          <p:attrName>style.visibility</p:attrName>
                                        </p:attrNameLst>
                                      </p:cBhvr>
                                      <p:to>
                                        <p:strVal val="visible"/>
                                      </p:to>
                                    </p:set>
                                    <p:animEffect transition="in" filter="strips(downRight)">
                                      <p:cBhvr>
                                        <p:cTn id="17" dur="500"/>
                                        <p:tgtEl>
                                          <p:spTgt spid="14029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9"/>
          <p:cNvSpPr txBox="1">
            <a:spLocks noChangeArrowheads="1"/>
          </p:cNvSpPr>
          <p:nvPr/>
        </p:nvSpPr>
        <p:spPr bwMode="auto">
          <a:xfrm>
            <a:off x="3813641" y="737852"/>
            <a:ext cx="1515158" cy="415498"/>
          </a:xfrm>
          <a:prstGeom prst="rect">
            <a:avLst/>
          </a:prstGeom>
          <a:noFill/>
          <a:ln w="9525">
            <a:noFill/>
            <a:miter lim="800000"/>
            <a:headEnd/>
            <a:tailEnd/>
          </a:ln>
          <a:effectLst/>
        </p:spPr>
        <p:txBody>
          <a:bodyPr wrap="none">
            <a:spAutoFit/>
          </a:bodyPr>
          <a:lstStyle/>
          <a:p>
            <a:pPr algn="ctr" eaLnBrk="1" hangingPunct="1">
              <a:spcBef>
                <a:spcPct val="50000"/>
              </a:spcBef>
            </a:pPr>
            <a:r>
              <a:rPr lang="es-ES" sz="2100" dirty="0">
                <a:solidFill>
                  <a:srgbClr val="000066"/>
                </a:solidFill>
                <a:effectLst/>
              </a:rPr>
              <a:t>Desarrollo</a:t>
            </a:r>
          </a:p>
        </p:txBody>
      </p:sp>
      <p:pic>
        <p:nvPicPr>
          <p:cNvPr id="7" name="Imagen 6">
            <a:extLst>
              <a:ext uri="{FF2B5EF4-FFF2-40B4-BE49-F238E27FC236}">
                <a16:creationId xmlns:a16="http://schemas.microsoft.com/office/drawing/2014/main" xmlns="" id="{1A14160D-0EE9-435D-9F20-2277538FD48E}"/>
              </a:ext>
            </a:extLst>
          </p:cNvPr>
          <p:cNvPicPr>
            <a:picLocks noChangeAspect="1"/>
          </p:cNvPicPr>
          <p:nvPr/>
        </p:nvPicPr>
        <p:blipFill>
          <a:blip r:embed="rId3"/>
          <a:stretch>
            <a:fillRect/>
          </a:stretch>
        </p:blipFill>
        <p:spPr>
          <a:xfrm>
            <a:off x="539552" y="1484784"/>
            <a:ext cx="3022418" cy="4846290"/>
          </a:xfrm>
          <a:prstGeom prst="rect">
            <a:avLst/>
          </a:prstGeom>
        </p:spPr>
      </p:pic>
      <p:pic>
        <p:nvPicPr>
          <p:cNvPr id="8" name="Imagen 7">
            <a:extLst>
              <a:ext uri="{FF2B5EF4-FFF2-40B4-BE49-F238E27FC236}">
                <a16:creationId xmlns:a16="http://schemas.microsoft.com/office/drawing/2014/main" xmlns="" id="{169CA1DA-B913-4A97-964E-EBCF531A2ABE}"/>
              </a:ext>
            </a:extLst>
          </p:cNvPr>
          <p:cNvPicPr>
            <a:picLocks noChangeAspect="1"/>
          </p:cNvPicPr>
          <p:nvPr/>
        </p:nvPicPr>
        <p:blipFill>
          <a:blip r:embed="rId4"/>
          <a:stretch>
            <a:fillRect/>
          </a:stretch>
        </p:blipFill>
        <p:spPr>
          <a:xfrm>
            <a:off x="3813641" y="1692526"/>
            <a:ext cx="4896544" cy="4430806"/>
          </a:xfrm>
          <a:prstGeom prst="rect">
            <a:avLst/>
          </a:prstGeom>
        </p:spPr>
      </p:pic>
    </p:spTree>
    <p:extLst>
      <p:ext uri="{BB962C8B-B14F-4D97-AF65-F5344CB8AC3E}">
        <p14:creationId xmlns:p14="http://schemas.microsoft.com/office/powerpoint/2010/main" val="41812182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7" name="Text Box 9"/>
          <p:cNvSpPr txBox="1">
            <a:spLocks noChangeArrowheads="1"/>
          </p:cNvSpPr>
          <p:nvPr/>
        </p:nvSpPr>
        <p:spPr bwMode="auto">
          <a:xfrm>
            <a:off x="769937" y="1484784"/>
            <a:ext cx="7635600" cy="360612"/>
          </a:xfrm>
          <a:prstGeom prst="rect">
            <a:avLst/>
          </a:prstGeom>
          <a:noFill/>
          <a:ln w="9525">
            <a:noFill/>
            <a:miter lim="800000"/>
            <a:headEnd/>
            <a:tailEnd/>
          </a:ln>
          <a:effectLst/>
        </p:spPr>
        <p:txBody>
          <a:bodyPr>
            <a:spAutoFit/>
          </a:bodyPr>
          <a:lstStyle/>
          <a:p>
            <a:pPr marL="271463" indent="-271463" eaLnBrk="1" hangingPunct="1">
              <a:lnSpc>
                <a:spcPct val="120000"/>
              </a:lnSpc>
              <a:spcAft>
                <a:spcPts val="800"/>
              </a:spcAft>
            </a:pPr>
            <a:r>
              <a:rPr lang="es-MX" sz="1600" b="0" dirty="0">
                <a:solidFill>
                  <a:srgbClr val="000066"/>
                </a:solidFill>
                <a:effectLst/>
              </a:rPr>
              <a:t>5. Con los datos obtenidos complete las tablas siguientes:</a:t>
            </a:r>
          </a:p>
        </p:txBody>
      </p:sp>
      <p:sp>
        <p:nvSpPr>
          <p:cNvPr id="4" name="Text Box 19"/>
          <p:cNvSpPr txBox="1">
            <a:spLocks noChangeArrowheads="1"/>
          </p:cNvSpPr>
          <p:nvPr/>
        </p:nvSpPr>
        <p:spPr bwMode="auto">
          <a:xfrm>
            <a:off x="3813641" y="737852"/>
            <a:ext cx="1515158" cy="415498"/>
          </a:xfrm>
          <a:prstGeom prst="rect">
            <a:avLst/>
          </a:prstGeom>
          <a:noFill/>
          <a:ln w="9525">
            <a:noFill/>
            <a:miter lim="800000"/>
            <a:headEnd/>
            <a:tailEnd/>
          </a:ln>
          <a:effectLst/>
        </p:spPr>
        <p:txBody>
          <a:bodyPr wrap="none">
            <a:spAutoFit/>
          </a:bodyPr>
          <a:lstStyle/>
          <a:p>
            <a:pPr algn="ctr" eaLnBrk="1" hangingPunct="1">
              <a:spcBef>
                <a:spcPct val="50000"/>
              </a:spcBef>
            </a:pPr>
            <a:r>
              <a:rPr lang="es-ES" sz="2100" dirty="0">
                <a:solidFill>
                  <a:srgbClr val="000066"/>
                </a:solidFill>
                <a:effectLst/>
              </a:rPr>
              <a:t>Desarrollo</a:t>
            </a:r>
          </a:p>
        </p:txBody>
      </p:sp>
      <p:pic>
        <p:nvPicPr>
          <p:cNvPr id="2" name="Imagen 1">
            <a:extLst>
              <a:ext uri="{FF2B5EF4-FFF2-40B4-BE49-F238E27FC236}">
                <a16:creationId xmlns:a16="http://schemas.microsoft.com/office/drawing/2014/main" xmlns="" id="{DFC459A3-6D3C-4412-A313-4412FF275E1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84458" y="2466098"/>
            <a:ext cx="8373524" cy="1610974"/>
          </a:xfrm>
          <a:prstGeom prst="rect">
            <a:avLst/>
          </a:prstGeom>
        </p:spPr>
      </p:pic>
      <p:pic>
        <p:nvPicPr>
          <p:cNvPr id="3" name="Imagen 2">
            <a:extLst>
              <a:ext uri="{FF2B5EF4-FFF2-40B4-BE49-F238E27FC236}">
                <a16:creationId xmlns:a16="http://schemas.microsoft.com/office/drawing/2014/main" xmlns="" id="{70B1A9DC-29B1-4B49-884C-E899E1C41A8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31066" y="4460984"/>
            <a:ext cx="7313342" cy="1416288"/>
          </a:xfrm>
          <a:prstGeom prst="rect">
            <a:avLst/>
          </a:prstGeom>
        </p:spPr>
      </p:pic>
    </p:spTree>
    <p:extLst>
      <p:ext uri="{BB962C8B-B14F-4D97-AF65-F5344CB8AC3E}">
        <p14:creationId xmlns:p14="http://schemas.microsoft.com/office/powerpoint/2010/main" val="10229395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40297">
                                            <p:txEl>
                                              <p:pRg st="0" end="0"/>
                                            </p:txEl>
                                          </p:spTgt>
                                        </p:tgtEl>
                                        <p:attrNameLst>
                                          <p:attrName>style.visibility</p:attrName>
                                        </p:attrNameLst>
                                      </p:cBhvr>
                                      <p:to>
                                        <p:strVal val="visible"/>
                                      </p:to>
                                    </p:set>
                                    <p:animEffect transition="in" filter="strips(downRight)">
                                      <p:cBhvr>
                                        <p:cTn id="7" dur="500"/>
                                        <p:tgtEl>
                                          <p:spTgt spid="1402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7" name="Text Box 9"/>
          <p:cNvSpPr txBox="1">
            <a:spLocks noChangeArrowheads="1"/>
          </p:cNvSpPr>
          <p:nvPr/>
        </p:nvSpPr>
        <p:spPr bwMode="auto">
          <a:xfrm>
            <a:off x="769937" y="1484784"/>
            <a:ext cx="7635600" cy="758669"/>
          </a:xfrm>
          <a:prstGeom prst="rect">
            <a:avLst/>
          </a:prstGeom>
          <a:noFill/>
          <a:ln w="9525">
            <a:noFill/>
            <a:miter lim="800000"/>
            <a:headEnd/>
            <a:tailEnd/>
          </a:ln>
          <a:effectLst/>
        </p:spPr>
        <p:txBody>
          <a:bodyPr>
            <a:spAutoFit/>
          </a:bodyPr>
          <a:lstStyle/>
          <a:p>
            <a:pPr marL="271463" indent="-271463" eaLnBrk="1" hangingPunct="1">
              <a:lnSpc>
                <a:spcPct val="120000"/>
              </a:lnSpc>
              <a:spcAft>
                <a:spcPts val="800"/>
              </a:spcAft>
            </a:pPr>
            <a:r>
              <a:rPr lang="es-MX" sz="1600" b="0" dirty="0">
                <a:solidFill>
                  <a:srgbClr val="000066"/>
                </a:solidFill>
                <a:effectLst/>
              </a:rPr>
              <a:t>ACTIVIDAD 4</a:t>
            </a:r>
          </a:p>
          <a:p>
            <a:pPr marL="271463" indent="-271463" eaLnBrk="1" hangingPunct="1">
              <a:lnSpc>
                <a:spcPct val="120000"/>
              </a:lnSpc>
              <a:spcAft>
                <a:spcPts val="800"/>
              </a:spcAft>
            </a:pPr>
            <a:r>
              <a:rPr lang="es-MX" sz="1600" b="0" dirty="0">
                <a:solidFill>
                  <a:srgbClr val="000066"/>
                </a:solidFill>
                <a:effectLst/>
              </a:rPr>
              <a:t>Complete la tabla siguiente, con las relaciones estequiométricas.</a:t>
            </a:r>
          </a:p>
        </p:txBody>
      </p:sp>
      <p:sp>
        <p:nvSpPr>
          <p:cNvPr id="4" name="Text Box 19"/>
          <p:cNvSpPr txBox="1">
            <a:spLocks noChangeArrowheads="1"/>
          </p:cNvSpPr>
          <p:nvPr/>
        </p:nvSpPr>
        <p:spPr bwMode="auto">
          <a:xfrm>
            <a:off x="3813641" y="737852"/>
            <a:ext cx="1515158" cy="415498"/>
          </a:xfrm>
          <a:prstGeom prst="rect">
            <a:avLst/>
          </a:prstGeom>
          <a:noFill/>
          <a:ln w="9525">
            <a:noFill/>
            <a:miter lim="800000"/>
            <a:headEnd/>
            <a:tailEnd/>
          </a:ln>
          <a:effectLst/>
        </p:spPr>
        <p:txBody>
          <a:bodyPr wrap="none">
            <a:spAutoFit/>
          </a:bodyPr>
          <a:lstStyle/>
          <a:p>
            <a:pPr algn="ctr" eaLnBrk="1" hangingPunct="1">
              <a:spcBef>
                <a:spcPct val="50000"/>
              </a:spcBef>
            </a:pPr>
            <a:r>
              <a:rPr lang="es-ES" sz="2100" dirty="0">
                <a:solidFill>
                  <a:srgbClr val="000066"/>
                </a:solidFill>
                <a:effectLst/>
              </a:rPr>
              <a:t>Desarrollo</a:t>
            </a:r>
          </a:p>
        </p:txBody>
      </p:sp>
      <p:pic>
        <p:nvPicPr>
          <p:cNvPr id="2" name="Imagen 1"/>
          <p:cNvPicPr>
            <a:picLocks noChangeAspect="1"/>
          </p:cNvPicPr>
          <p:nvPr/>
        </p:nvPicPr>
        <p:blipFill>
          <a:blip r:embed="rId3">
            <a:clrChange>
              <a:clrFrom>
                <a:srgbClr val="FFFFFF"/>
              </a:clrFrom>
              <a:clrTo>
                <a:srgbClr val="FFFFFF">
                  <a:alpha val="0"/>
                </a:srgbClr>
              </a:clrTo>
            </a:clrChange>
          </a:blip>
          <a:stretch>
            <a:fillRect/>
          </a:stretch>
        </p:blipFill>
        <p:spPr>
          <a:xfrm>
            <a:off x="759165" y="2574887"/>
            <a:ext cx="7657143" cy="2200000"/>
          </a:xfrm>
          <a:prstGeom prst="rect">
            <a:avLst/>
          </a:prstGeom>
        </p:spPr>
      </p:pic>
    </p:spTree>
    <p:extLst>
      <p:ext uri="{BB962C8B-B14F-4D97-AF65-F5344CB8AC3E}">
        <p14:creationId xmlns:p14="http://schemas.microsoft.com/office/powerpoint/2010/main" val="8422644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40297">
                                            <p:txEl>
                                              <p:pRg st="0" end="0"/>
                                            </p:txEl>
                                          </p:spTgt>
                                        </p:tgtEl>
                                        <p:attrNameLst>
                                          <p:attrName>style.visibility</p:attrName>
                                        </p:attrNameLst>
                                      </p:cBhvr>
                                      <p:to>
                                        <p:strVal val="visible"/>
                                      </p:to>
                                    </p:set>
                                    <p:animEffect transition="in" filter="strips(downRight)">
                                      <p:cBhvr>
                                        <p:cTn id="7" dur="500"/>
                                        <p:tgtEl>
                                          <p:spTgt spid="140297">
                                            <p:txEl>
                                              <p:pRg st="0" end="0"/>
                                            </p:txEl>
                                          </p:spTgt>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40297">
                                            <p:txEl>
                                              <p:pRg st="1" end="1"/>
                                            </p:txEl>
                                          </p:spTgt>
                                        </p:tgtEl>
                                        <p:attrNameLst>
                                          <p:attrName>style.visibility</p:attrName>
                                        </p:attrNameLst>
                                      </p:cBhvr>
                                      <p:to>
                                        <p:strVal val="visible"/>
                                      </p:to>
                                    </p:set>
                                    <p:animEffect transition="in" filter="strips(downRight)">
                                      <p:cBhvr>
                                        <p:cTn id="11" dur="500"/>
                                        <p:tgtEl>
                                          <p:spTgt spid="14029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7" name="Text Box 9"/>
          <p:cNvSpPr txBox="1">
            <a:spLocks noChangeArrowheads="1"/>
          </p:cNvSpPr>
          <p:nvPr/>
        </p:nvSpPr>
        <p:spPr bwMode="auto">
          <a:xfrm>
            <a:off x="769937" y="1484784"/>
            <a:ext cx="7635600" cy="3725635"/>
          </a:xfrm>
          <a:prstGeom prst="rect">
            <a:avLst/>
          </a:prstGeom>
          <a:noFill/>
          <a:ln w="9525">
            <a:noFill/>
            <a:miter lim="800000"/>
            <a:headEnd/>
            <a:tailEnd/>
          </a:ln>
          <a:effectLst/>
        </p:spPr>
        <p:txBody>
          <a:bodyPr>
            <a:spAutoFit/>
          </a:bodyPr>
          <a:lstStyle/>
          <a:p>
            <a:pPr marL="271463" indent="-271463" eaLnBrk="1" hangingPunct="1">
              <a:lnSpc>
                <a:spcPct val="120000"/>
              </a:lnSpc>
              <a:spcAft>
                <a:spcPts val="800"/>
              </a:spcAft>
            </a:pPr>
            <a:r>
              <a:rPr lang="es-MX" sz="1600" b="0" dirty="0">
                <a:solidFill>
                  <a:srgbClr val="000066"/>
                </a:solidFill>
                <a:effectLst/>
              </a:rPr>
              <a:t>ACTIVIDAD 5</a:t>
            </a:r>
          </a:p>
          <a:p>
            <a:pPr marL="271463" indent="-271463" eaLnBrk="1" hangingPunct="1">
              <a:lnSpc>
                <a:spcPct val="120000"/>
              </a:lnSpc>
              <a:spcAft>
                <a:spcPts val="800"/>
              </a:spcAft>
            </a:pPr>
            <a:r>
              <a:rPr lang="es-MX" sz="1600" b="0" u="sng" dirty="0">
                <a:solidFill>
                  <a:srgbClr val="000066"/>
                </a:solidFill>
                <a:effectLst/>
              </a:rPr>
              <a:t>Reacción química con desprendimiento de un gas.</a:t>
            </a:r>
          </a:p>
          <a:p>
            <a:pPr marL="271463" indent="-271463" eaLnBrk="1" hangingPunct="1">
              <a:lnSpc>
                <a:spcPct val="120000"/>
              </a:lnSpc>
              <a:spcAft>
                <a:spcPts val="800"/>
              </a:spcAft>
            </a:pPr>
            <a:r>
              <a:rPr lang="es-MX" sz="1600" b="0" dirty="0">
                <a:solidFill>
                  <a:srgbClr val="000066"/>
                </a:solidFill>
                <a:effectLst/>
              </a:rPr>
              <a:t>1. Coloque en el matraz de Erlenmeyer 20 [ml] de HCl al 3.7% empleando la probeta.</a:t>
            </a:r>
          </a:p>
          <a:p>
            <a:pPr marL="271463" indent="-271463" eaLnBrk="1" hangingPunct="1">
              <a:lnSpc>
                <a:spcPct val="120000"/>
              </a:lnSpc>
              <a:spcAft>
                <a:spcPts val="800"/>
              </a:spcAft>
            </a:pPr>
            <a:r>
              <a:rPr lang="es-MX" sz="1600" b="0" dirty="0">
                <a:solidFill>
                  <a:srgbClr val="000066"/>
                </a:solidFill>
                <a:effectLst/>
              </a:rPr>
              <a:t>2. En el vaso de precipitados pese 1.0 [g] de NaHCO</a:t>
            </a:r>
            <a:r>
              <a:rPr lang="es-MX" sz="1600" b="0" baseline="-25000" dirty="0">
                <a:solidFill>
                  <a:srgbClr val="000066"/>
                </a:solidFill>
                <a:effectLst/>
              </a:rPr>
              <a:t>3</a:t>
            </a:r>
            <a:r>
              <a:rPr lang="es-MX" sz="1600" b="0" dirty="0">
                <a:solidFill>
                  <a:srgbClr val="000066"/>
                </a:solidFill>
                <a:effectLst/>
              </a:rPr>
              <a:t> y posteriormente, con mucho cuidado, vierta el bicarbonato en el interior del globo, cuidando de que no quede en el vaso o se derrame.</a:t>
            </a:r>
          </a:p>
          <a:p>
            <a:pPr marL="271463" indent="-271463" eaLnBrk="1" hangingPunct="1">
              <a:lnSpc>
                <a:spcPct val="120000"/>
              </a:lnSpc>
              <a:spcAft>
                <a:spcPts val="800"/>
              </a:spcAft>
            </a:pPr>
            <a:r>
              <a:rPr lang="es-MX" sz="1600" b="0" dirty="0">
                <a:solidFill>
                  <a:srgbClr val="000066"/>
                </a:solidFill>
                <a:effectLst/>
              </a:rPr>
              <a:t>3. Ajuste el globo a la boca del matraz teniendo cuidado de que no caiga dentro del matraz el NaHCO</a:t>
            </a:r>
            <a:r>
              <a:rPr lang="es-MX" sz="1600" b="0" baseline="-25000" dirty="0">
                <a:solidFill>
                  <a:srgbClr val="000066"/>
                </a:solidFill>
                <a:effectLst/>
              </a:rPr>
              <a:t>3</a:t>
            </a:r>
            <a:r>
              <a:rPr lang="es-MX" sz="1600" b="0" dirty="0">
                <a:solidFill>
                  <a:srgbClr val="000066"/>
                </a:solidFill>
                <a:effectLst/>
              </a:rPr>
              <a:t>. Coloque el sistema así dispuesto en la balanza y péselo. El valor obtenido será m</a:t>
            </a:r>
            <a:r>
              <a:rPr lang="es-MX" sz="1600" b="0" baseline="-25000" dirty="0">
                <a:solidFill>
                  <a:srgbClr val="000066"/>
                </a:solidFill>
                <a:effectLst/>
              </a:rPr>
              <a:t>1</a:t>
            </a:r>
            <a:r>
              <a:rPr lang="es-MX" sz="1600" b="0" dirty="0">
                <a:solidFill>
                  <a:srgbClr val="000066"/>
                </a:solidFill>
                <a:effectLst/>
              </a:rPr>
              <a:t>. La figura siguiente muestra un esquema del dispositivo experimental.</a:t>
            </a:r>
          </a:p>
        </p:txBody>
      </p:sp>
      <p:sp>
        <p:nvSpPr>
          <p:cNvPr id="4" name="Text Box 19"/>
          <p:cNvSpPr txBox="1">
            <a:spLocks noChangeArrowheads="1"/>
          </p:cNvSpPr>
          <p:nvPr/>
        </p:nvSpPr>
        <p:spPr bwMode="auto">
          <a:xfrm>
            <a:off x="3813641" y="737852"/>
            <a:ext cx="1515158" cy="415498"/>
          </a:xfrm>
          <a:prstGeom prst="rect">
            <a:avLst/>
          </a:prstGeom>
          <a:noFill/>
          <a:ln w="9525">
            <a:noFill/>
            <a:miter lim="800000"/>
            <a:headEnd/>
            <a:tailEnd/>
          </a:ln>
          <a:effectLst/>
        </p:spPr>
        <p:txBody>
          <a:bodyPr wrap="none">
            <a:spAutoFit/>
          </a:bodyPr>
          <a:lstStyle/>
          <a:p>
            <a:pPr algn="ctr" eaLnBrk="1" hangingPunct="1">
              <a:spcBef>
                <a:spcPct val="50000"/>
              </a:spcBef>
            </a:pPr>
            <a:r>
              <a:rPr lang="es-ES" sz="2100" dirty="0">
                <a:solidFill>
                  <a:srgbClr val="000066"/>
                </a:solidFill>
                <a:effectLst/>
              </a:rPr>
              <a:t>Desarrollo</a:t>
            </a:r>
          </a:p>
        </p:txBody>
      </p:sp>
    </p:spTree>
    <p:extLst>
      <p:ext uri="{BB962C8B-B14F-4D97-AF65-F5344CB8AC3E}">
        <p14:creationId xmlns:p14="http://schemas.microsoft.com/office/powerpoint/2010/main" val="4363047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40297">
                                            <p:txEl>
                                              <p:pRg st="0" end="0"/>
                                            </p:txEl>
                                          </p:spTgt>
                                        </p:tgtEl>
                                        <p:attrNameLst>
                                          <p:attrName>style.visibility</p:attrName>
                                        </p:attrNameLst>
                                      </p:cBhvr>
                                      <p:to>
                                        <p:strVal val="visible"/>
                                      </p:to>
                                    </p:set>
                                    <p:animEffect transition="in" filter="strips(downRight)">
                                      <p:cBhvr>
                                        <p:cTn id="7" dur="500"/>
                                        <p:tgtEl>
                                          <p:spTgt spid="140297">
                                            <p:txEl>
                                              <p:pRg st="0" end="0"/>
                                            </p:txEl>
                                          </p:spTgt>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40297">
                                            <p:txEl>
                                              <p:pRg st="1" end="1"/>
                                            </p:txEl>
                                          </p:spTgt>
                                        </p:tgtEl>
                                        <p:attrNameLst>
                                          <p:attrName>style.visibility</p:attrName>
                                        </p:attrNameLst>
                                      </p:cBhvr>
                                      <p:to>
                                        <p:strVal val="visible"/>
                                      </p:to>
                                    </p:set>
                                    <p:animEffect transition="in" filter="strips(downRight)">
                                      <p:cBhvr>
                                        <p:cTn id="11" dur="500"/>
                                        <p:tgtEl>
                                          <p:spTgt spid="14029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140297">
                                            <p:txEl>
                                              <p:pRg st="2" end="2"/>
                                            </p:txEl>
                                          </p:spTgt>
                                        </p:tgtEl>
                                        <p:attrNameLst>
                                          <p:attrName>style.visibility</p:attrName>
                                        </p:attrNameLst>
                                      </p:cBhvr>
                                      <p:to>
                                        <p:strVal val="visible"/>
                                      </p:to>
                                    </p:set>
                                    <p:animEffect transition="in" filter="strips(downRight)">
                                      <p:cBhvr>
                                        <p:cTn id="16" dur="500"/>
                                        <p:tgtEl>
                                          <p:spTgt spid="14029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140297">
                                            <p:txEl>
                                              <p:pRg st="3" end="3"/>
                                            </p:txEl>
                                          </p:spTgt>
                                        </p:tgtEl>
                                        <p:attrNameLst>
                                          <p:attrName>style.visibility</p:attrName>
                                        </p:attrNameLst>
                                      </p:cBhvr>
                                      <p:to>
                                        <p:strVal val="visible"/>
                                      </p:to>
                                    </p:set>
                                    <p:animEffect transition="in" filter="strips(downRight)">
                                      <p:cBhvr>
                                        <p:cTn id="21" dur="500"/>
                                        <p:tgtEl>
                                          <p:spTgt spid="140297">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140297">
                                            <p:txEl>
                                              <p:pRg st="4" end="4"/>
                                            </p:txEl>
                                          </p:spTgt>
                                        </p:tgtEl>
                                        <p:attrNameLst>
                                          <p:attrName>style.visibility</p:attrName>
                                        </p:attrNameLst>
                                      </p:cBhvr>
                                      <p:to>
                                        <p:strVal val="visible"/>
                                      </p:to>
                                    </p:set>
                                    <p:animEffect transition="in" filter="strips(downRight)">
                                      <p:cBhvr>
                                        <p:cTn id="26" dur="500"/>
                                        <p:tgtEl>
                                          <p:spTgt spid="14029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55" name="Text Box 19"/>
          <p:cNvSpPr txBox="1">
            <a:spLocks noChangeArrowheads="1"/>
          </p:cNvSpPr>
          <p:nvPr/>
        </p:nvSpPr>
        <p:spPr bwMode="auto">
          <a:xfrm>
            <a:off x="3041781" y="731251"/>
            <a:ext cx="3058850" cy="415498"/>
          </a:xfrm>
          <a:prstGeom prst="rect">
            <a:avLst/>
          </a:prstGeom>
          <a:noFill/>
          <a:ln w="9525">
            <a:noFill/>
            <a:miter lim="800000"/>
            <a:headEnd/>
            <a:tailEnd/>
          </a:ln>
          <a:effectLst/>
        </p:spPr>
        <p:txBody>
          <a:bodyPr wrap="none">
            <a:spAutoFit/>
          </a:bodyPr>
          <a:lstStyle/>
          <a:p>
            <a:pPr algn="ctr" eaLnBrk="1" hangingPunct="1">
              <a:spcBef>
                <a:spcPct val="50000"/>
              </a:spcBef>
            </a:pPr>
            <a:r>
              <a:rPr lang="es-ES" sz="2100" dirty="0">
                <a:solidFill>
                  <a:srgbClr val="000066"/>
                </a:solidFill>
                <a:effectLst/>
              </a:rPr>
              <a:t>Objetivo de la práctica</a:t>
            </a:r>
          </a:p>
        </p:txBody>
      </p:sp>
      <p:sp>
        <p:nvSpPr>
          <p:cNvPr id="91159" name="Text Box 23"/>
          <p:cNvSpPr txBox="1">
            <a:spLocks noChangeArrowheads="1"/>
          </p:cNvSpPr>
          <p:nvPr/>
        </p:nvSpPr>
        <p:spPr bwMode="auto">
          <a:xfrm>
            <a:off x="719138" y="1484784"/>
            <a:ext cx="7635600" cy="880241"/>
          </a:xfrm>
          <a:prstGeom prst="rect">
            <a:avLst/>
          </a:prstGeom>
          <a:noFill/>
          <a:ln w="9525">
            <a:noFill/>
            <a:miter lim="800000"/>
            <a:headEnd/>
            <a:tailEnd/>
          </a:ln>
          <a:effectLst/>
        </p:spPr>
        <p:txBody>
          <a:bodyPr>
            <a:spAutoFit/>
          </a:bodyPr>
          <a:lstStyle/>
          <a:p>
            <a:pPr marL="241300" indent="-241300" eaLnBrk="1" hangingPunct="1">
              <a:lnSpc>
                <a:spcPct val="140000"/>
              </a:lnSpc>
              <a:spcAft>
                <a:spcPct val="40000"/>
              </a:spcAft>
              <a:tabLst>
                <a:tab pos="228600" algn="l"/>
              </a:tabLst>
            </a:pPr>
            <a:r>
              <a:rPr lang="es-ES" sz="1600" dirty="0">
                <a:solidFill>
                  <a:srgbClr val="000066"/>
                </a:solidFill>
                <a:effectLst/>
              </a:rPr>
              <a:t>El alumno:</a:t>
            </a:r>
          </a:p>
          <a:p>
            <a:pPr marL="241300" indent="-241300" eaLnBrk="1" hangingPunct="1">
              <a:lnSpc>
                <a:spcPct val="140000"/>
              </a:lnSpc>
              <a:spcAft>
                <a:spcPct val="40000"/>
              </a:spcAft>
              <a:tabLst>
                <a:tab pos="228600" algn="l"/>
              </a:tabLst>
            </a:pPr>
            <a:r>
              <a:rPr lang="es-ES" sz="1600" b="0" dirty="0">
                <a:solidFill>
                  <a:srgbClr val="000066"/>
                </a:solidFill>
                <a:effectLst/>
              </a:rPr>
              <a:t>1.	Demostrará de forma experimental la ley de la conservación de la materia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1159">
                                            <p:txEl>
                                              <p:pRg st="0" end="0"/>
                                            </p:txEl>
                                          </p:spTgt>
                                        </p:tgtEl>
                                        <p:attrNameLst>
                                          <p:attrName>style.visibility</p:attrName>
                                        </p:attrNameLst>
                                      </p:cBhvr>
                                      <p:to>
                                        <p:strVal val="visible"/>
                                      </p:to>
                                    </p:set>
                                    <p:animEffect transition="in" filter="strips(downRight)">
                                      <p:cBhvr>
                                        <p:cTn id="7" dur="500"/>
                                        <p:tgtEl>
                                          <p:spTgt spid="91159">
                                            <p:txEl>
                                              <p:pRg st="0" end="0"/>
                                            </p:txEl>
                                          </p:spTgt>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91159">
                                            <p:txEl>
                                              <p:pRg st="1" end="1"/>
                                            </p:txEl>
                                          </p:spTgt>
                                        </p:tgtEl>
                                        <p:attrNameLst>
                                          <p:attrName>style.visibility</p:attrName>
                                        </p:attrNameLst>
                                      </p:cBhvr>
                                      <p:to>
                                        <p:strVal val="visible"/>
                                      </p:to>
                                    </p:set>
                                    <p:animEffect transition="in" filter="strips(downRight)">
                                      <p:cBhvr>
                                        <p:cTn id="11" dur="500"/>
                                        <p:tgtEl>
                                          <p:spTgt spid="911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59" grpId="0" uiExpand="1"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9">
            <a:extLst>
              <a:ext uri="{FF2B5EF4-FFF2-40B4-BE49-F238E27FC236}">
                <a16:creationId xmlns:a16="http://schemas.microsoft.com/office/drawing/2014/main" xmlns="" id="{788A1CA6-392E-4667-BCEB-5D8E98C94129}"/>
              </a:ext>
            </a:extLst>
          </p:cNvPr>
          <p:cNvSpPr txBox="1">
            <a:spLocks noChangeArrowheads="1"/>
          </p:cNvSpPr>
          <p:nvPr/>
        </p:nvSpPr>
        <p:spPr bwMode="auto">
          <a:xfrm>
            <a:off x="3813641" y="737852"/>
            <a:ext cx="1515158" cy="415498"/>
          </a:xfrm>
          <a:prstGeom prst="rect">
            <a:avLst/>
          </a:prstGeom>
          <a:noFill/>
          <a:ln w="9525">
            <a:noFill/>
            <a:miter lim="800000"/>
            <a:headEnd/>
            <a:tailEnd/>
          </a:ln>
          <a:effectLst/>
        </p:spPr>
        <p:txBody>
          <a:bodyPr wrap="none">
            <a:spAutoFit/>
          </a:bodyPr>
          <a:lstStyle/>
          <a:p>
            <a:pPr algn="ctr" eaLnBrk="1" hangingPunct="1">
              <a:spcBef>
                <a:spcPct val="50000"/>
              </a:spcBef>
            </a:pPr>
            <a:r>
              <a:rPr lang="es-ES" sz="2100" dirty="0">
                <a:solidFill>
                  <a:srgbClr val="000066"/>
                </a:solidFill>
                <a:effectLst/>
              </a:rPr>
              <a:t>Desarrollo</a:t>
            </a:r>
          </a:p>
        </p:txBody>
      </p:sp>
      <p:pic>
        <p:nvPicPr>
          <p:cNvPr id="8" name="Imagen 7">
            <a:extLst>
              <a:ext uri="{FF2B5EF4-FFF2-40B4-BE49-F238E27FC236}">
                <a16:creationId xmlns:a16="http://schemas.microsoft.com/office/drawing/2014/main" xmlns="" id="{BB79FA9B-EB56-46ED-A3BA-6ED9340172BC}"/>
              </a:ext>
            </a:extLst>
          </p:cNvPr>
          <p:cNvPicPr>
            <a:picLocks noChangeAspect="1"/>
          </p:cNvPicPr>
          <p:nvPr/>
        </p:nvPicPr>
        <p:blipFill>
          <a:blip r:embed="rId2"/>
          <a:stretch>
            <a:fillRect/>
          </a:stretch>
        </p:blipFill>
        <p:spPr>
          <a:xfrm>
            <a:off x="2528107" y="1340768"/>
            <a:ext cx="4086225" cy="5219700"/>
          </a:xfrm>
          <a:prstGeom prst="rect">
            <a:avLst/>
          </a:prstGeom>
        </p:spPr>
      </p:pic>
    </p:spTree>
    <p:extLst>
      <p:ext uri="{BB962C8B-B14F-4D97-AF65-F5344CB8AC3E}">
        <p14:creationId xmlns:p14="http://schemas.microsoft.com/office/powerpoint/2010/main" val="26622571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7" name="Text Box 9"/>
          <p:cNvSpPr txBox="1">
            <a:spLocks noChangeArrowheads="1"/>
          </p:cNvSpPr>
          <p:nvPr/>
        </p:nvSpPr>
        <p:spPr bwMode="auto">
          <a:xfrm>
            <a:off x="769937" y="1484784"/>
            <a:ext cx="7635600" cy="951543"/>
          </a:xfrm>
          <a:prstGeom prst="rect">
            <a:avLst/>
          </a:prstGeom>
          <a:noFill/>
          <a:ln w="9525">
            <a:noFill/>
            <a:miter lim="800000"/>
            <a:headEnd/>
            <a:tailEnd/>
          </a:ln>
          <a:effectLst/>
        </p:spPr>
        <p:txBody>
          <a:bodyPr>
            <a:spAutoFit/>
          </a:bodyPr>
          <a:lstStyle/>
          <a:p>
            <a:pPr marL="271463" indent="-271463" eaLnBrk="1" hangingPunct="1">
              <a:lnSpc>
                <a:spcPct val="120000"/>
              </a:lnSpc>
              <a:spcAft>
                <a:spcPts val="800"/>
              </a:spcAft>
            </a:pPr>
            <a:r>
              <a:rPr lang="es-MX" sz="1600" b="0" dirty="0">
                <a:solidFill>
                  <a:srgbClr val="000066"/>
                </a:solidFill>
                <a:effectLst/>
              </a:rPr>
              <a:t>4. Sin retirar el sistema de la balanza, permita que caiga el NaHCO</a:t>
            </a:r>
            <a:r>
              <a:rPr lang="es-MX" sz="1600" b="0" baseline="-25000" dirty="0">
                <a:solidFill>
                  <a:srgbClr val="000066"/>
                </a:solidFill>
                <a:effectLst/>
              </a:rPr>
              <a:t>3</a:t>
            </a:r>
            <a:r>
              <a:rPr lang="es-MX" sz="1600" b="0" dirty="0">
                <a:solidFill>
                  <a:srgbClr val="000066"/>
                </a:solidFill>
                <a:effectLst/>
              </a:rPr>
              <a:t> en el matraz. Una vez terminada la reacción (cuando ya no se observe desprendimiento de gas), pese nuevamente el sistema. El valor obtenido será m</a:t>
            </a:r>
            <a:r>
              <a:rPr lang="es-MX" sz="1600" b="0" baseline="-25000" dirty="0">
                <a:solidFill>
                  <a:srgbClr val="000066"/>
                </a:solidFill>
                <a:effectLst/>
              </a:rPr>
              <a:t>2</a:t>
            </a:r>
            <a:r>
              <a:rPr lang="es-MX" sz="1600" b="0" dirty="0">
                <a:solidFill>
                  <a:srgbClr val="000066"/>
                </a:solidFill>
                <a:effectLst/>
              </a:rPr>
              <a:t>.</a:t>
            </a:r>
          </a:p>
        </p:txBody>
      </p:sp>
      <p:sp>
        <p:nvSpPr>
          <p:cNvPr id="4" name="Text Box 19"/>
          <p:cNvSpPr txBox="1">
            <a:spLocks noChangeArrowheads="1"/>
          </p:cNvSpPr>
          <p:nvPr/>
        </p:nvSpPr>
        <p:spPr bwMode="auto">
          <a:xfrm>
            <a:off x="3813641" y="737852"/>
            <a:ext cx="1515158" cy="415498"/>
          </a:xfrm>
          <a:prstGeom prst="rect">
            <a:avLst/>
          </a:prstGeom>
          <a:noFill/>
          <a:ln w="9525">
            <a:noFill/>
            <a:miter lim="800000"/>
            <a:headEnd/>
            <a:tailEnd/>
          </a:ln>
          <a:effectLst/>
        </p:spPr>
        <p:txBody>
          <a:bodyPr wrap="none">
            <a:spAutoFit/>
          </a:bodyPr>
          <a:lstStyle/>
          <a:p>
            <a:pPr algn="ctr" eaLnBrk="1" hangingPunct="1">
              <a:spcBef>
                <a:spcPct val="50000"/>
              </a:spcBef>
            </a:pPr>
            <a:r>
              <a:rPr lang="es-ES" sz="2100" dirty="0">
                <a:solidFill>
                  <a:srgbClr val="000066"/>
                </a:solidFill>
                <a:effectLst/>
              </a:rPr>
              <a:t>Desarrollo</a:t>
            </a:r>
          </a:p>
        </p:txBody>
      </p:sp>
      <p:pic>
        <p:nvPicPr>
          <p:cNvPr id="5" name="Imagen 4">
            <a:extLst>
              <a:ext uri="{FF2B5EF4-FFF2-40B4-BE49-F238E27FC236}">
                <a16:creationId xmlns:a16="http://schemas.microsoft.com/office/drawing/2014/main" xmlns="" id="{09F33C87-6F33-4B67-B0EB-A240BCF69D07}"/>
              </a:ext>
            </a:extLst>
          </p:cNvPr>
          <p:cNvPicPr>
            <a:picLocks noChangeAspect="1"/>
          </p:cNvPicPr>
          <p:nvPr/>
        </p:nvPicPr>
        <p:blipFill>
          <a:blip r:embed="rId3"/>
          <a:stretch>
            <a:fillRect/>
          </a:stretch>
        </p:blipFill>
        <p:spPr>
          <a:xfrm>
            <a:off x="3247306" y="2564904"/>
            <a:ext cx="2476822" cy="3965548"/>
          </a:xfrm>
          <a:prstGeom prst="rect">
            <a:avLst/>
          </a:prstGeom>
        </p:spPr>
      </p:pic>
    </p:spTree>
    <p:extLst>
      <p:ext uri="{BB962C8B-B14F-4D97-AF65-F5344CB8AC3E}">
        <p14:creationId xmlns:p14="http://schemas.microsoft.com/office/powerpoint/2010/main" val="2458687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40297"/>
                                        </p:tgtEl>
                                        <p:attrNameLst>
                                          <p:attrName>style.visibility</p:attrName>
                                        </p:attrNameLst>
                                      </p:cBhvr>
                                      <p:to>
                                        <p:strVal val="visible"/>
                                      </p:to>
                                    </p:set>
                                    <p:animEffect transition="in" filter="strips(downRight)">
                                      <p:cBhvr>
                                        <p:cTn id="7" dur="500"/>
                                        <p:tgtEl>
                                          <p:spTgt spid="1402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7" name="Text Box 9"/>
          <p:cNvSpPr txBox="1">
            <a:spLocks noChangeArrowheads="1"/>
          </p:cNvSpPr>
          <p:nvPr/>
        </p:nvSpPr>
        <p:spPr bwMode="auto">
          <a:xfrm>
            <a:off x="769937" y="1484784"/>
            <a:ext cx="7635600" cy="2145716"/>
          </a:xfrm>
          <a:prstGeom prst="rect">
            <a:avLst/>
          </a:prstGeom>
          <a:noFill/>
          <a:ln w="9525">
            <a:noFill/>
            <a:miter lim="800000"/>
            <a:headEnd/>
            <a:tailEnd/>
          </a:ln>
          <a:effectLst/>
        </p:spPr>
        <p:txBody>
          <a:bodyPr>
            <a:spAutoFit/>
          </a:bodyPr>
          <a:lstStyle/>
          <a:p>
            <a:pPr marL="271463" indent="-271463" eaLnBrk="1" hangingPunct="1">
              <a:lnSpc>
                <a:spcPct val="120000"/>
              </a:lnSpc>
              <a:spcAft>
                <a:spcPts val="800"/>
              </a:spcAft>
            </a:pPr>
            <a:r>
              <a:rPr lang="es-MX" sz="1600" b="0" dirty="0">
                <a:solidFill>
                  <a:srgbClr val="000066"/>
                </a:solidFill>
                <a:effectLst/>
              </a:rPr>
              <a:t>5. Para verificar que se demuestra la ley de la conservación de la materia, compare los valores m</a:t>
            </a:r>
            <a:r>
              <a:rPr lang="es-MX" sz="1600" b="0" baseline="-25000" dirty="0">
                <a:solidFill>
                  <a:srgbClr val="000066"/>
                </a:solidFill>
                <a:effectLst/>
              </a:rPr>
              <a:t>1</a:t>
            </a:r>
            <a:r>
              <a:rPr lang="es-MX" sz="1600" b="0" dirty="0">
                <a:solidFill>
                  <a:srgbClr val="000066"/>
                </a:solidFill>
                <a:effectLst/>
              </a:rPr>
              <a:t> y m</a:t>
            </a:r>
            <a:r>
              <a:rPr lang="es-MX" sz="1600" b="0" baseline="-25000" dirty="0">
                <a:solidFill>
                  <a:srgbClr val="000066"/>
                </a:solidFill>
                <a:effectLst/>
              </a:rPr>
              <a:t>2</a:t>
            </a:r>
            <a:r>
              <a:rPr lang="es-MX" sz="1600" b="0" dirty="0">
                <a:solidFill>
                  <a:srgbClr val="000066"/>
                </a:solidFill>
                <a:effectLst/>
              </a:rPr>
              <a:t>.</a:t>
            </a:r>
          </a:p>
          <a:p>
            <a:pPr marL="271463" indent="-271463" eaLnBrk="1" hangingPunct="1">
              <a:lnSpc>
                <a:spcPct val="120000"/>
              </a:lnSpc>
              <a:spcAft>
                <a:spcPts val="800"/>
              </a:spcAft>
            </a:pPr>
            <a:endParaRPr lang="es-MX" sz="1600" b="0" dirty="0">
              <a:solidFill>
                <a:srgbClr val="000066"/>
              </a:solidFill>
              <a:effectLst/>
            </a:endParaRPr>
          </a:p>
          <a:p>
            <a:pPr marL="271463" indent="-271463" eaLnBrk="1" hangingPunct="1">
              <a:lnSpc>
                <a:spcPct val="120000"/>
              </a:lnSpc>
              <a:spcAft>
                <a:spcPts val="800"/>
              </a:spcAft>
            </a:pPr>
            <a:r>
              <a:rPr lang="es-MX" sz="1600" b="0" dirty="0">
                <a:solidFill>
                  <a:srgbClr val="000066"/>
                </a:solidFill>
                <a:effectLst/>
              </a:rPr>
              <a:t>ACTIVIDAD 6</a:t>
            </a:r>
          </a:p>
          <a:p>
            <a:pPr marL="271463" indent="-271463" eaLnBrk="1" hangingPunct="1">
              <a:lnSpc>
                <a:spcPct val="120000"/>
              </a:lnSpc>
              <a:spcAft>
                <a:spcPts val="800"/>
              </a:spcAft>
            </a:pPr>
            <a:r>
              <a:rPr lang="es-MX" sz="1600" b="0" dirty="0">
                <a:solidFill>
                  <a:srgbClr val="000066"/>
                </a:solidFill>
                <a:effectLst/>
              </a:rPr>
              <a:t>Considere la reacción que se lleva a cabo en el interior del sistema y complete la tabla siguiente:</a:t>
            </a:r>
          </a:p>
        </p:txBody>
      </p:sp>
      <p:sp>
        <p:nvSpPr>
          <p:cNvPr id="4" name="Text Box 19"/>
          <p:cNvSpPr txBox="1">
            <a:spLocks noChangeArrowheads="1"/>
          </p:cNvSpPr>
          <p:nvPr/>
        </p:nvSpPr>
        <p:spPr bwMode="auto">
          <a:xfrm>
            <a:off x="3813641" y="737852"/>
            <a:ext cx="1515158" cy="415498"/>
          </a:xfrm>
          <a:prstGeom prst="rect">
            <a:avLst/>
          </a:prstGeom>
          <a:noFill/>
          <a:ln w="9525">
            <a:noFill/>
            <a:miter lim="800000"/>
            <a:headEnd/>
            <a:tailEnd/>
          </a:ln>
          <a:effectLst/>
        </p:spPr>
        <p:txBody>
          <a:bodyPr wrap="none">
            <a:spAutoFit/>
          </a:bodyPr>
          <a:lstStyle/>
          <a:p>
            <a:pPr algn="ctr" eaLnBrk="1" hangingPunct="1">
              <a:spcBef>
                <a:spcPct val="50000"/>
              </a:spcBef>
            </a:pPr>
            <a:r>
              <a:rPr lang="es-ES" sz="2100" dirty="0">
                <a:solidFill>
                  <a:srgbClr val="000066"/>
                </a:solidFill>
                <a:effectLst/>
              </a:rPr>
              <a:t>Desarrollo</a:t>
            </a:r>
          </a:p>
        </p:txBody>
      </p:sp>
      <p:pic>
        <p:nvPicPr>
          <p:cNvPr id="2" name="Imagen 1">
            <a:extLst>
              <a:ext uri="{FF2B5EF4-FFF2-40B4-BE49-F238E27FC236}">
                <a16:creationId xmlns:a16="http://schemas.microsoft.com/office/drawing/2014/main" xmlns="" id="{476C191F-B62F-4581-9B09-A27D97860D6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98032" y="3861048"/>
            <a:ext cx="7346376" cy="2232136"/>
          </a:xfrm>
          <a:prstGeom prst="rect">
            <a:avLst/>
          </a:prstGeom>
        </p:spPr>
      </p:pic>
    </p:spTree>
    <p:extLst>
      <p:ext uri="{BB962C8B-B14F-4D97-AF65-F5344CB8AC3E}">
        <p14:creationId xmlns:p14="http://schemas.microsoft.com/office/powerpoint/2010/main" val="27916253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40297">
                                            <p:txEl>
                                              <p:pRg st="0" end="0"/>
                                            </p:txEl>
                                          </p:spTgt>
                                        </p:tgtEl>
                                        <p:attrNameLst>
                                          <p:attrName>style.visibility</p:attrName>
                                        </p:attrNameLst>
                                      </p:cBhvr>
                                      <p:to>
                                        <p:strVal val="visible"/>
                                      </p:to>
                                    </p:set>
                                    <p:animEffect transition="in" filter="strips(downRight)">
                                      <p:cBhvr>
                                        <p:cTn id="7" dur="500"/>
                                        <p:tgtEl>
                                          <p:spTgt spid="1402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40297">
                                            <p:txEl>
                                              <p:pRg st="2" end="2"/>
                                            </p:txEl>
                                          </p:spTgt>
                                        </p:tgtEl>
                                        <p:attrNameLst>
                                          <p:attrName>style.visibility</p:attrName>
                                        </p:attrNameLst>
                                      </p:cBhvr>
                                      <p:to>
                                        <p:strVal val="visible"/>
                                      </p:to>
                                    </p:set>
                                    <p:animEffect transition="in" filter="strips(downRight)">
                                      <p:cBhvr>
                                        <p:cTn id="12" dur="500"/>
                                        <p:tgtEl>
                                          <p:spTgt spid="140297">
                                            <p:txEl>
                                              <p:pRg st="2" end="2"/>
                                            </p:txEl>
                                          </p:spTgt>
                                        </p:tgtEl>
                                      </p:cBhvr>
                                    </p:animEffect>
                                  </p:childTnLst>
                                </p:cTn>
                              </p:par>
                            </p:childTnLst>
                          </p:cTn>
                        </p:par>
                        <p:par>
                          <p:cTn id="13" fill="hold">
                            <p:stCondLst>
                              <p:cond delay="500"/>
                            </p:stCondLst>
                            <p:childTnLst>
                              <p:par>
                                <p:cTn id="14" presetID="18" presetClass="entr" presetSubtype="6" fill="hold" grpId="0" nodeType="afterEffect">
                                  <p:stCondLst>
                                    <p:cond delay="0"/>
                                  </p:stCondLst>
                                  <p:childTnLst>
                                    <p:set>
                                      <p:cBhvr>
                                        <p:cTn id="15" dur="1" fill="hold">
                                          <p:stCondLst>
                                            <p:cond delay="0"/>
                                          </p:stCondLst>
                                        </p:cTn>
                                        <p:tgtEl>
                                          <p:spTgt spid="140297">
                                            <p:txEl>
                                              <p:pRg st="3" end="3"/>
                                            </p:txEl>
                                          </p:spTgt>
                                        </p:tgtEl>
                                        <p:attrNameLst>
                                          <p:attrName>style.visibility</p:attrName>
                                        </p:attrNameLst>
                                      </p:cBhvr>
                                      <p:to>
                                        <p:strVal val="visible"/>
                                      </p:to>
                                    </p:set>
                                    <p:animEffect transition="in" filter="strips(downRight)">
                                      <p:cBhvr>
                                        <p:cTn id="16" dur="500"/>
                                        <p:tgtEl>
                                          <p:spTgt spid="14029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9">
            <a:extLst>
              <a:ext uri="{FF2B5EF4-FFF2-40B4-BE49-F238E27FC236}">
                <a16:creationId xmlns:a16="http://schemas.microsoft.com/office/drawing/2014/main" xmlns="" id="{34AFC270-1B13-4F36-82D1-054B68B5CE93}"/>
              </a:ext>
            </a:extLst>
          </p:cNvPr>
          <p:cNvSpPr txBox="1">
            <a:spLocks noChangeArrowheads="1"/>
          </p:cNvSpPr>
          <p:nvPr/>
        </p:nvSpPr>
        <p:spPr bwMode="auto">
          <a:xfrm>
            <a:off x="3933064" y="737852"/>
            <a:ext cx="1276310" cy="415498"/>
          </a:xfrm>
          <a:prstGeom prst="rect">
            <a:avLst/>
          </a:prstGeom>
          <a:noFill/>
          <a:ln w="9525">
            <a:noFill/>
            <a:miter lim="800000"/>
            <a:headEnd/>
            <a:tailEnd/>
          </a:ln>
          <a:effectLst/>
        </p:spPr>
        <p:txBody>
          <a:bodyPr wrap="none">
            <a:spAutoFit/>
          </a:bodyPr>
          <a:lstStyle/>
          <a:p>
            <a:pPr algn="ctr" eaLnBrk="1" hangingPunct="1">
              <a:spcBef>
                <a:spcPct val="50000"/>
              </a:spcBef>
            </a:pPr>
            <a:r>
              <a:rPr lang="es-ES" sz="2100" dirty="0">
                <a:solidFill>
                  <a:srgbClr val="000066"/>
                </a:solidFill>
                <a:effectLst/>
              </a:rPr>
              <a:t>Créditos</a:t>
            </a:r>
          </a:p>
        </p:txBody>
      </p:sp>
      <p:sp>
        <p:nvSpPr>
          <p:cNvPr id="4" name="Text Box 7"/>
          <p:cNvSpPr txBox="1">
            <a:spLocks noChangeArrowheads="1"/>
          </p:cNvSpPr>
          <p:nvPr/>
        </p:nvSpPr>
        <p:spPr bwMode="auto">
          <a:xfrm>
            <a:off x="827584" y="1340768"/>
            <a:ext cx="7799294" cy="5278368"/>
          </a:xfrm>
          <a:prstGeom prst="rect">
            <a:avLst/>
          </a:prstGeom>
          <a:noFill/>
          <a:ln w="9525">
            <a:noFill/>
            <a:miter lim="800000"/>
            <a:headEnd/>
            <a:tailEnd/>
          </a:ln>
          <a:effectLst/>
        </p:spPr>
        <p:txBody>
          <a:bodyPr wrap="square">
            <a:spAutoFit/>
          </a:bodyPr>
          <a:lstStyle>
            <a:defPPr>
              <a:defRPr lang="es-ES"/>
            </a:defPPr>
            <a:lvl1pPr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1100" b="1"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1100" b="1"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1100" b="1"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1100" b="1" kern="1200">
                <a:solidFill>
                  <a:schemeClr val="tx1"/>
                </a:solidFill>
                <a:effectLst>
                  <a:outerShdw blurRad="38100" dist="38100" dir="2700000" algn="tl">
                    <a:srgbClr val="000000">
                      <a:alpha val="43137"/>
                    </a:srgbClr>
                  </a:outerShdw>
                </a:effectLst>
                <a:latin typeface="Arial" charset="0"/>
                <a:ea typeface="+mn-ea"/>
                <a:cs typeface="+mn-cs"/>
              </a:defRPr>
            </a:lvl9pPr>
          </a:lstStyle>
          <a:p>
            <a:pPr marL="0" marR="0" lvl="0" indent="0" algn="just" defTabSz="914400" eaLnBrk="1" fontAlgn="auto" latinLnBrk="0" hangingPunct="1">
              <a:lnSpc>
                <a:spcPct val="100000"/>
              </a:lnSpc>
              <a:spcBef>
                <a:spcPts val="600"/>
              </a:spcBef>
              <a:spcAft>
                <a:spcPts val="0"/>
              </a:spcAft>
              <a:buClrTx/>
              <a:buSzTx/>
              <a:buFontTx/>
              <a:buNone/>
              <a:tabLst/>
              <a:defRPr/>
            </a:pPr>
            <a:r>
              <a:rPr lang="es-ES" sz="1400" kern="0" dirty="0" smtClean="0">
                <a:solidFill>
                  <a:srgbClr val="000066"/>
                </a:solidFill>
                <a:effectLst/>
              </a:rPr>
              <a:t>Autor:</a:t>
            </a:r>
            <a:endParaRPr lang="es-ES" sz="1400" kern="0" dirty="0">
              <a:solidFill>
                <a:srgbClr val="000066"/>
              </a:solidFill>
              <a:effectLst/>
            </a:endParaRPr>
          </a:p>
          <a:p>
            <a:pPr algn="just" eaLnBrk="1" fontAlgn="auto" hangingPunct="1">
              <a:spcBef>
                <a:spcPts val="600"/>
              </a:spcBef>
              <a:spcAft>
                <a:spcPts val="0"/>
              </a:spcAft>
              <a:defRPr/>
            </a:pPr>
            <a:r>
              <a:rPr lang="es-ES" sz="1400" b="0" kern="0" dirty="0">
                <a:solidFill>
                  <a:srgbClr val="000066"/>
                </a:solidFill>
                <a:effectLst/>
              </a:rPr>
              <a:t>M. C. Q. Alfredo Velásquez </a:t>
            </a:r>
            <a:r>
              <a:rPr lang="es-ES" sz="1400" b="0" kern="0" dirty="0" smtClean="0">
                <a:solidFill>
                  <a:srgbClr val="000066"/>
                </a:solidFill>
                <a:effectLst/>
              </a:rPr>
              <a:t>Márquez; </a:t>
            </a:r>
            <a:r>
              <a:rPr lang="es-ES" sz="1400" b="0" kern="0" smtClean="0">
                <a:solidFill>
                  <a:srgbClr val="000066"/>
                </a:solidFill>
                <a:effectLst/>
              </a:rPr>
              <a:t>Q. Antonia </a:t>
            </a:r>
            <a:r>
              <a:rPr lang="es-ES" sz="1400" b="0" kern="0" dirty="0" smtClean="0">
                <a:solidFill>
                  <a:srgbClr val="000066"/>
                </a:solidFill>
                <a:effectLst/>
              </a:rPr>
              <a:t>del Carmen Pérez León</a:t>
            </a:r>
            <a:endParaRPr lang="es-ES" sz="1400" b="0" kern="0" dirty="0">
              <a:solidFill>
                <a:srgbClr val="000066"/>
              </a:solidFill>
              <a:effectLst/>
            </a:endParaRPr>
          </a:p>
          <a:p>
            <a:pPr marL="0" marR="0" lvl="0" indent="0" algn="just" defTabSz="914400" eaLnBrk="1" fontAlgn="auto" latinLnBrk="0" hangingPunct="1">
              <a:lnSpc>
                <a:spcPct val="100000"/>
              </a:lnSpc>
              <a:spcBef>
                <a:spcPts val="600"/>
              </a:spcBef>
              <a:spcAft>
                <a:spcPts val="0"/>
              </a:spcAft>
              <a:buClrTx/>
              <a:buSzTx/>
              <a:buFontTx/>
              <a:buNone/>
              <a:tabLst/>
              <a:defRPr/>
            </a:pPr>
            <a:endParaRPr lang="es-ES" sz="1400" b="0" kern="0" dirty="0">
              <a:solidFill>
                <a:srgbClr val="000066"/>
              </a:solidFill>
              <a:effectLst/>
            </a:endParaRPr>
          </a:p>
          <a:p>
            <a:pPr marL="0" marR="0" lvl="0" indent="0" algn="just" defTabSz="914400" eaLnBrk="1" fontAlgn="auto" latinLnBrk="0" hangingPunct="1">
              <a:lnSpc>
                <a:spcPct val="100000"/>
              </a:lnSpc>
              <a:spcBef>
                <a:spcPts val="600"/>
              </a:spcBef>
              <a:spcAft>
                <a:spcPts val="0"/>
              </a:spcAft>
              <a:buClrTx/>
              <a:buSzTx/>
              <a:buFontTx/>
              <a:buNone/>
              <a:tabLst/>
              <a:defRPr/>
            </a:pPr>
            <a:r>
              <a:rPr lang="es-ES" sz="1400" kern="0" dirty="0">
                <a:solidFill>
                  <a:srgbClr val="000066"/>
                </a:solidFill>
                <a:effectLst/>
              </a:rPr>
              <a:t>Actualización y autorización:</a:t>
            </a:r>
          </a:p>
          <a:p>
            <a:pPr marL="0" marR="0" lvl="0" indent="0" algn="just" defTabSz="914400" eaLnBrk="1" fontAlgn="auto" latinLnBrk="0" hangingPunct="1">
              <a:lnSpc>
                <a:spcPct val="100000"/>
              </a:lnSpc>
              <a:spcBef>
                <a:spcPts val="600"/>
              </a:spcBef>
              <a:spcAft>
                <a:spcPts val="0"/>
              </a:spcAft>
              <a:buClrTx/>
              <a:buSzTx/>
              <a:buFontTx/>
              <a:buNone/>
              <a:tabLst/>
              <a:defRPr/>
            </a:pPr>
            <a:r>
              <a:rPr lang="es-ES" sz="1400" b="0" kern="0" dirty="0">
                <a:solidFill>
                  <a:srgbClr val="000066"/>
                </a:solidFill>
                <a:effectLst/>
              </a:rPr>
              <a:t>Q. Antonia del Carmen Pérez León</a:t>
            </a:r>
          </a:p>
          <a:p>
            <a:pPr marL="0" marR="0" lvl="0" indent="0" algn="just" defTabSz="914400" eaLnBrk="1" fontAlgn="auto" latinLnBrk="0" hangingPunct="1">
              <a:lnSpc>
                <a:spcPct val="100000"/>
              </a:lnSpc>
              <a:spcBef>
                <a:spcPts val="600"/>
              </a:spcBef>
              <a:spcAft>
                <a:spcPts val="0"/>
              </a:spcAft>
              <a:buClrTx/>
              <a:buSzTx/>
              <a:buFontTx/>
              <a:buNone/>
              <a:tabLst/>
              <a:defRPr/>
            </a:pPr>
            <a:r>
              <a:rPr lang="es-ES" sz="1400" b="0" kern="0" dirty="0" smtClean="0">
                <a:solidFill>
                  <a:srgbClr val="000066"/>
                </a:solidFill>
                <a:effectLst/>
              </a:rPr>
              <a:t>Jefa </a:t>
            </a:r>
            <a:r>
              <a:rPr lang="es-ES" sz="1400" b="0" kern="0" dirty="0">
                <a:solidFill>
                  <a:srgbClr val="000066"/>
                </a:solidFill>
                <a:effectLst/>
              </a:rPr>
              <a:t>de la </a:t>
            </a:r>
            <a:r>
              <a:rPr lang="es-ES" sz="1400" b="0" kern="0" dirty="0" smtClean="0">
                <a:solidFill>
                  <a:srgbClr val="000066"/>
                </a:solidFill>
                <a:effectLst/>
              </a:rPr>
              <a:t>Academia </a:t>
            </a:r>
            <a:r>
              <a:rPr lang="es-ES" sz="1400" b="0" kern="0" dirty="0">
                <a:solidFill>
                  <a:srgbClr val="000066"/>
                </a:solidFill>
                <a:effectLst/>
              </a:rPr>
              <a:t>de Química</a:t>
            </a:r>
          </a:p>
          <a:p>
            <a:pPr marL="0" marR="0" lvl="0" indent="0" algn="just" defTabSz="914400" eaLnBrk="1" fontAlgn="auto" latinLnBrk="0" hangingPunct="1">
              <a:lnSpc>
                <a:spcPct val="100000"/>
              </a:lnSpc>
              <a:spcBef>
                <a:spcPts val="600"/>
              </a:spcBef>
              <a:spcAft>
                <a:spcPts val="0"/>
              </a:spcAft>
              <a:buClrTx/>
              <a:buSzTx/>
              <a:buFontTx/>
              <a:buNone/>
              <a:tabLst/>
              <a:defRPr/>
            </a:pPr>
            <a:endParaRPr lang="es-ES" sz="1400" b="0" kern="0" dirty="0">
              <a:solidFill>
                <a:srgbClr val="000066"/>
              </a:solidFill>
              <a:effectLst/>
            </a:endParaRPr>
          </a:p>
          <a:p>
            <a:pPr marL="0" marR="0" lvl="0" indent="0" algn="just" defTabSz="914400" eaLnBrk="1" fontAlgn="auto" latinLnBrk="0" hangingPunct="1">
              <a:lnSpc>
                <a:spcPct val="100000"/>
              </a:lnSpc>
              <a:spcBef>
                <a:spcPts val="600"/>
              </a:spcBef>
              <a:spcAft>
                <a:spcPts val="0"/>
              </a:spcAft>
              <a:buClrTx/>
              <a:buSzTx/>
              <a:buFontTx/>
              <a:buNone/>
              <a:tabLst/>
              <a:defRPr/>
            </a:pPr>
            <a:r>
              <a:rPr lang="es-ES" sz="1400" kern="0" dirty="0">
                <a:solidFill>
                  <a:srgbClr val="000066"/>
                </a:solidFill>
                <a:effectLst/>
              </a:rPr>
              <a:t>Revisores (2017)</a:t>
            </a:r>
            <a:r>
              <a:rPr kumimoji="0" lang="es-ES" sz="1400" i="0" u="none" strike="noStrike" kern="0" cap="none" spc="0" normalizeH="0" baseline="0" noProof="0" dirty="0">
                <a:ln>
                  <a:noFill/>
                </a:ln>
                <a:solidFill>
                  <a:srgbClr val="000066"/>
                </a:solidFill>
                <a:effectLst/>
                <a:uLnTx/>
                <a:uFillTx/>
              </a:rPr>
              <a:t>:</a:t>
            </a:r>
          </a:p>
          <a:p>
            <a:pPr algn="just" eaLnBrk="1" fontAlgn="auto" hangingPunct="1">
              <a:spcBef>
                <a:spcPts val="600"/>
              </a:spcBef>
              <a:spcAft>
                <a:spcPts val="0"/>
              </a:spcAft>
              <a:tabLst>
                <a:tab pos="3940175" algn="l"/>
              </a:tabLst>
              <a:defRPr/>
            </a:pPr>
            <a:r>
              <a:rPr lang="es-ES" sz="1400" b="0" kern="0" dirty="0">
                <a:solidFill>
                  <a:srgbClr val="000066"/>
                </a:solidFill>
                <a:effectLst/>
              </a:rPr>
              <a:t>Dra. </a:t>
            </a:r>
            <a:r>
              <a:rPr lang="es-ES" sz="1400" b="0" kern="0" dirty="0" err="1">
                <a:solidFill>
                  <a:srgbClr val="000066"/>
                </a:solidFill>
                <a:effectLst/>
              </a:rPr>
              <a:t>Arianee</a:t>
            </a:r>
            <a:r>
              <a:rPr lang="es-ES" sz="1400" b="0" kern="0" dirty="0">
                <a:solidFill>
                  <a:srgbClr val="000066"/>
                </a:solidFill>
                <a:effectLst/>
              </a:rPr>
              <a:t> Sainz </a:t>
            </a:r>
            <a:r>
              <a:rPr lang="es-ES" sz="1400" b="0" kern="0" dirty="0" smtClean="0">
                <a:solidFill>
                  <a:srgbClr val="000066"/>
                </a:solidFill>
                <a:effectLst/>
              </a:rPr>
              <a:t>Vidal	</a:t>
            </a:r>
            <a:r>
              <a:rPr lang="es-ES" sz="1400" b="0" kern="0" dirty="0">
                <a:solidFill>
                  <a:srgbClr val="000066"/>
                </a:solidFill>
                <a:effectLst/>
              </a:rPr>
              <a:t>Ing. Dulce María Cisneros Peralta</a:t>
            </a:r>
            <a:endParaRPr lang="es-ES" sz="1400" b="0" kern="0" dirty="0" smtClean="0">
              <a:solidFill>
                <a:srgbClr val="000066"/>
              </a:solidFill>
              <a:effectLst/>
            </a:endParaRPr>
          </a:p>
          <a:p>
            <a:pPr algn="just" eaLnBrk="1" fontAlgn="auto" hangingPunct="1">
              <a:spcBef>
                <a:spcPts val="600"/>
              </a:spcBef>
              <a:spcAft>
                <a:spcPts val="0"/>
              </a:spcAft>
              <a:tabLst>
                <a:tab pos="3940175" algn="l"/>
              </a:tabLst>
              <a:defRPr/>
            </a:pPr>
            <a:r>
              <a:rPr lang="es-ES" sz="1400" b="0" kern="0" dirty="0">
                <a:solidFill>
                  <a:srgbClr val="000066"/>
                </a:solidFill>
                <a:effectLst/>
              </a:rPr>
              <a:t>Q. Adriana Ramírez </a:t>
            </a:r>
            <a:r>
              <a:rPr lang="es-ES" sz="1400" b="0" kern="0" dirty="0" smtClean="0">
                <a:solidFill>
                  <a:srgbClr val="000066"/>
                </a:solidFill>
                <a:effectLst/>
              </a:rPr>
              <a:t>González	</a:t>
            </a:r>
            <a:r>
              <a:rPr lang="es-ES" sz="1400" b="0" kern="0" dirty="0">
                <a:solidFill>
                  <a:srgbClr val="000066"/>
                </a:solidFill>
                <a:effectLst/>
              </a:rPr>
              <a:t>Q. F. B. Nidia García Arrollo</a:t>
            </a:r>
            <a:endParaRPr lang="es-ES" sz="1400" b="0" kern="0" dirty="0" smtClean="0">
              <a:solidFill>
                <a:srgbClr val="000066"/>
              </a:solidFill>
              <a:effectLst/>
            </a:endParaRPr>
          </a:p>
          <a:p>
            <a:pPr algn="just" eaLnBrk="1" fontAlgn="auto" hangingPunct="1">
              <a:spcBef>
                <a:spcPts val="600"/>
              </a:spcBef>
              <a:spcAft>
                <a:spcPts val="0"/>
              </a:spcAft>
              <a:tabLst>
                <a:tab pos="3940175" algn="l"/>
              </a:tabLst>
              <a:defRPr/>
            </a:pPr>
            <a:r>
              <a:rPr lang="es-ES" sz="1400" b="0" kern="0" dirty="0" smtClean="0">
                <a:solidFill>
                  <a:srgbClr val="000066"/>
                </a:solidFill>
                <a:effectLst/>
              </a:rPr>
              <a:t>Dra</a:t>
            </a:r>
            <a:r>
              <a:rPr lang="es-ES" sz="1400" b="0" kern="0" dirty="0">
                <a:solidFill>
                  <a:srgbClr val="000066"/>
                </a:solidFill>
                <a:effectLst/>
              </a:rPr>
              <a:t>. Patricia García Vázquez</a:t>
            </a:r>
            <a:r>
              <a:rPr lang="es-ES" sz="1400" b="0" kern="0" dirty="0" smtClean="0">
                <a:solidFill>
                  <a:srgbClr val="000066"/>
                </a:solidFill>
                <a:effectLst/>
              </a:rPr>
              <a:t>	</a:t>
            </a:r>
            <a:r>
              <a:rPr lang="es-ES" sz="1400" b="0" kern="0" dirty="0">
                <a:solidFill>
                  <a:srgbClr val="000066"/>
                </a:solidFill>
                <a:effectLst/>
              </a:rPr>
              <a:t>Dr. Alberto Sandoval García</a:t>
            </a:r>
          </a:p>
          <a:p>
            <a:pPr algn="just" eaLnBrk="1" fontAlgn="auto" hangingPunct="1">
              <a:spcBef>
                <a:spcPts val="600"/>
              </a:spcBef>
              <a:spcAft>
                <a:spcPts val="0"/>
              </a:spcAft>
              <a:tabLst>
                <a:tab pos="3940175" algn="l"/>
              </a:tabLst>
              <a:defRPr/>
            </a:pPr>
            <a:r>
              <a:rPr lang="es-ES" sz="1400" b="0" kern="0" dirty="0">
                <a:solidFill>
                  <a:srgbClr val="000066"/>
                </a:solidFill>
                <a:effectLst/>
              </a:rPr>
              <a:t>M. en A. Violeta Luz María Bravo </a:t>
            </a:r>
            <a:r>
              <a:rPr lang="es-ES" sz="1400" b="0" kern="0" dirty="0" smtClean="0">
                <a:solidFill>
                  <a:srgbClr val="000066"/>
                </a:solidFill>
                <a:effectLst/>
              </a:rPr>
              <a:t>Hernández	</a:t>
            </a:r>
            <a:r>
              <a:rPr lang="es-ES" sz="1400" b="0" kern="0" dirty="0">
                <a:solidFill>
                  <a:srgbClr val="000066"/>
                </a:solidFill>
                <a:effectLst/>
              </a:rPr>
              <a:t>M. en C. Luis Edgardo Vigueras Rueda</a:t>
            </a:r>
            <a:endParaRPr lang="es-ES" sz="1400" b="0" kern="0" dirty="0" smtClean="0">
              <a:solidFill>
                <a:srgbClr val="000066"/>
              </a:solidFill>
              <a:effectLst/>
            </a:endParaRPr>
          </a:p>
          <a:p>
            <a:pPr algn="just" eaLnBrk="1" fontAlgn="auto" hangingPunct="1">
              <a:spcBef>
                <a:spcPts val="600"/>
              </a:spcBef>
              <a:spcAft>
                <a:spcPts val="0"/>
              </a:spcAft>
              <a:tabLst>
                <a:tab pos="3940175" algn="l"/>
              </a:tabLst>
              <a:defRPr/>
            </a:pPr>
            <a:r>
              <a:rPr lang="es-ES" sz="1400" b="0" kern="0" dirty="0" smtClean="0">
                <a:solidFill>
                  <a:srgbClr val="000066"/>
                </a:solidFill>
                <a:effectLst/>
              </a:rPr>
              <a:t>Dra</a:t>
            </a:r>
            <a:r>
              <a:rPr lang="es-ES" sz="1400" b="0" kern="0" dirty="0">
                <a:solidFill>
                  <a:srgbClr val="000066"/>
                </a:solidFill>
                <a:effectLst/>
              </a:rPr>
              <a:t>. María del Carmen Gutiérrez </a:t>
            </a:r>
            <a:r>
              <a:rPr lang="es-ES" sz="1400" b="0" kern="0" dirty="0" smtClean="0">
                <a:solidFill>
                  <a:srgbClr val="000066"/>
                </a:solidFill>
                <a:effectLst/>
              </a:rPr>
              <a:t>Hernández	</a:t>
            </a:r>
            <a:r>
              <a:rPr lang="es-ES" sz="1400" b="0" kern="0" dirty="0">
                <a:solidFill>
                  <a:srgbClr val="000066"/>
                </a:solidFill>
                <a:effectLst/>
              </a:rPr>
              <a:t>M. en C. Miguel Ángel Jaime Vasconcelos</a:t>
            </a:r>
          </a:p>
          <a:p>
            <a:pPr algn="just" eaLnBrk="1" fontAlgn="auto" hangingPunct="1">
              <a:spcBef>
                <a:spcPts val="600"/>
              </a:spcBef>
              <a:spcAft>
                <a:spcPts val="0"/>
              </a:spcAft>
              <a:tabLst>
                <a:tab pos="3940175" algn="l"/>
              </a:tabLst>
              <a:defRPr/>
            </a:pPr>
            <a:r>
              <a:rPr lang="es-ES" sz="1400" b="0" kern="0" dirty="0">
                <a:solidFill>
                  <a:srgbClr val="000066"/>
                </a:solidFill>
                <a:effectLst/>
              </a:rPr>
              <a:t>M. A. I. Claudia Elisa Sánchez Navarro	Biol. Miguel Alejandro Maldonado Gordillo</a:t>
            </a:r>
            <a:endParaRPr lang="es-ES" sz="1400" b="0" kern="0" dirty="0" smtClean="0">
              <a:solidFill>
                <a:srgbClr val="000066"/>
              </a:solidFill>
              <a:effectLst/>
            </a:endParaRPr>
          </a:p>
          <a:p>
            <a:pPr algn="just" eaLnBrk="1" fontAlgn="auto" hangingPunct="1">
              <a:spcBef>
                <a:spcPts val="600"/>
              </a:spcBef>
              <a:spcAft>
                <a:spcPts val="0"/>
              </a:spcAft>
              <a:tabLst>
                <a:tab pos="3940175" algn="l"/>
              </a:tabLst>
              <a:defRPr/>
            </a:pPr>
            <a:r>
              <a:rPr lang="es-ES" sz="1400" b="0" kern="0" dirty="0">
                <a:solidFill>
                  <a:srgbClr val="000066"/>
                </a:solidFill>
                <a:effectLst/>
              </a:rPr>
              <a:t>Q. </a:t>
            </a:r>
            <a:r>
              <a:rPr lang="es-ES" sz="1400" b="0" kern="0" dirty="0" err="1">
                <a:solidFill>
                  <a:srgbClr val="000066"/>
                </a:solidFill>
                <a:effectLst/>
              </a:rPr>
              <a:t>Yolia</a:t>
            </a:r>
            <a:r>
              <a:rPr lang="es-ES" sz="1400" b="0" kern="0" dirty="0">
                <a:solidFill>
                  <a:srgbClr val="000066"/>
                </a:solidFill>
                <a:effectLst/>
              </a:rPr>
              <a:t> Judith León Paredes</a:t>
            </a:r>
            <a:r>
              <a:rPr lang="es-ES" sz="1400" b="0" kern="0" dirty="0" smtClean="0">
                <a:solidFill>
                  <a:srgbClr val="000066"/>
                </a:solidFill>
                <a:effectLst/>
              </a:rPr>
              <a:t>	</a:t>
            </a:r>
            <a:r>
              <a:rPr lang="es-ES" sz="1400" b="0" kern="0" dirty="0">
                <a:solidFill>
                  <a:srgbClr val="000066"/>
                </a:solidFill>
                <a:effectLst/>
              </a:rPr>
              <a:t>I. Q. Guillermo Pérez Quintero</a:t>
            </a:r>
            <a:endParaRPr lang="es-ES" sz="1400" b="0" kern="0" dirty="0" smtClean="0">
              <a:solidFill>
                <a:srgbClr val="000066"/>
              </a:solidFill>
              <a:effectLst/>
            </a:endParaRPr>
          </a:p>
          <a:p>
            <a:pPr algn="just" eaLnBrk="1" fontAlgn="auto" hangingPunct="1">
              <a:spcBef>
                <a:spcPts val="600"/>
              </a:spcBef>
              <a:spcAft>
                <a:spcPts val="0"/>
              </a:spcAft>
              <a:tabLst>
                <a:tab pos="3940175" algn="l"/>
              </a:tabLst>
              <a:defRPr/>
            </a:pPr>
            <a:r>
              <a:rPr lang="es-ES" sz="1400" b="0" kern="0" dirty="0">
                <a:solidFill>
                  <a:srgbClr val="000066"/>
                </a:solidFill>
                <a:effectLst/>
              </a:rPr>
              <a:t>I. Q. Hermelinda C. Sánchez </a:t>
            </a:r>
            <a:r>
              <a:rPr lang="es-ES" sz="1400" b="0" kern="0" dirty="0" err="1">
                <a:solidFill>
                  <a:srgbClr val="000066"/>
                </a:solidFill>
                <a:effectLst/>
              </a:rPr>
              <a:t>Tlaxqueño</a:t>
            </a:r>
            <a:r>
              <a:rPr lang="es-ES" sz="1400" b="0" kern="0" dirty="0">
                <a:solidFill>
                  <a:srgbClr val="000066"/>
                </a:solidFill>
                <a:effectLst/>
              </a:rPr>
              <a:t>	I. Q. José Luis Morales Salvatierra</a:t>
            </a:r>
            <a:endParaRPr lang="es-ES" sz="1400" b="0" kern="0" dirty="0" smtClean="0">
              <a:solidFill>
                <a:srgbClr val="000066"/>
              </a:solidFill>
              <a:effectLst/>
            </a:endParaRPr>
          </a:p>
          <a:p>
            <a:pPr algn="just" eaLnBrk="1" fontAlgn="auto" hangingPunct="1">
              <a:spcBef>
                <a:spcPts val="600"/>
              </a:spcBef>
              <a:spcAft>
                <a:spcPts val="0"/>
              </a:spcAft>
              <a:tabLst>
                <a:tab pos="3940175" algn="l"/>
              </a:tabLst>
              <a:defRPr/>
            </a:pPr>
            <a:r>
              <a:rPr lang="es-ES" sz="1400" b="0" kern="0" dirty="0" smtClean="0">
                <a:solidFill>
                  <a:srgbClr val="000066"/>
                </a:solidFill>
                <a:effectLst/>
              </a:rPr>
              <a:t>	</a:t>
            </a:r>
            <a:endParaRPr kumimoji="0" lang="es-ES" sz="1400" b="0" i="0" u="none" strike="noStrike" kern="0" cap="none" spc="0" normalizeH="0" baseline="0" noProof="0" dirty="0" smtClean="0">
              <a:ln>
                <a:noFill/>
              </a:ln>
              <a:solidFill>
                <a:srgbClr val="000066"/>
              </a:solidFill>
              <a:effectLst/>
              <a:uLnTx/>
              <a:uFillTx/>
            </a:endParaRPr>
          </a:p>
          <a:p>
            <a:pPr eaLnBrk="1" fontAlgn="auto" hangingPunct="1">
              <a:spcBef>
                <a:spcPts val="600"/>
              </a:spcBef>
              <a:spcAft>
                <a:spcPts val="0"/>
              </a:spcAft>
              <a:defRPr/>
            </a:pPr>
            <a:r>
              <a:rPr kumimoji="0" lang="es-ES" sz="1400" u="none" strike="noStrike" kern="0" cap="none" spc="0" normalizeH="0" baseline="0" noProof="0" dirty="0" smtClean="0">
                <a:ln>
                  <a:noFill/>
                </a:ln>
                <a:solidFill>
                  <a:srgbClr val="000066"/>
                </a:solidFill>
                <a:effectLst/>
                <a:uLnTx/>
                <a:uFillTx/>
              </a:rPr>
              <a:t>Profesores de la Facultad de Ingeniería, UNAM</a:t>
            </a:r>
            <a:endParaRPr kumimoji="0" lang="es-ES" sz="1400" u="none" strike="noStrike" kern="0" cap="none" spc="0" normalizeH="0" baseline="0" noProof="0" dirty="0">
              <a:ln>
                <a:noFill/>
              </a:ln>
              <a:solidFill>
                <a:srgbClr val="000066"/>
              </a:solidFill>
              <a:effectLst/>
              <a:uLnTx/>
              <a:uFillTx/>
            </a:endParaRPr>
          </a:p>
        </p:txBody>
      </p:sp>
    </p:spTree>
    <p:extLst>
      <p:ext uri="{BB962C8B-B14F-4D97-AF65-F5344CB8AC3E}">
        <p14:creationId xmlns:p14="http://schemas.microsoft.com/office/powerpoint/2010/main" val="2447926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7" name="Text Box 9"/>
          <p:cNvSpPr txBox="1">
            <a:spLocks noChangeArrowheads="1"/>
          </p:cNvSpPr>
          <p:nvPr/>
        </p:nvSpPr>
        <p:spPr bwMode="auto">
          <a:xfrm>
            <a:off x="750231" y="1497958"/>
            <a:ext cx="7635600" cy="785343"/>
          </a:xfrm>
          <a:prstGeom prst="rect">
            <a:avLst/>
          </a:prstGeom>
          <a:noFill/>
          <a:ln w="9525">
            <a:noFill/>
            <a:miter lim="800000"/>
            <a:headEnd/>
            <a:tailEnd/>
          </a:ln>
          <a:effectLst/>
        </p:spPr>
        <p:txBody>
          <a:bodyPr>
            <a:spAutoFit/>
          </a:bodyPr>
          <a:lstStyle/>
          <a:p>
            <a:pPr eaLnBrk="1" hangingPunct="1">
              <a:lnSpc>
                <a:spcPct val="150000"/>
              </a:lnSpc>
              <a:spcAft>
                <a:spcPct val="70000"/>
              </a:spcAft>
            </a:pPr>
            <a:r>
              <a:rPr lang="es-MX" sz="1600" b="0" dirty="0">
                <a:solidFill>
                  <a:srgbClr val="000066"/>
                </a:solidFill>
                <a:effectLst/>
              </a:rPr>
              <a:t>Las leyes ponderales son aquellas que rigen el comportamiento de la materia en los cambios químicos, en función de la masa de las sustancias que participan.</a:t>
            </a:r>
          </a:p>
        </p:txBody>
      </p:sp>
      <p:sp>
        <p:nvSpPr>
          <p:cNvPr id="140298" name="Text Box 10"/>
          <p:cNvSpPr txBox="1">
            <a:spLocks noChangeArrowheads="1"/>
          </p:cNvSpPr>
          <p:nvPr/>
        </p:nvSpPr>
        <p:spPr bwMode="auto">
          <a:xfrm>
            <a:off x="2262981" y="2628461"/>
            <a:ext cx="4610100" cy="1499385"/>
          </a:xfrm>
          <a:prstGeom prst="rect">
            <a:avLst/>
          </a:prstGeom>
          <a:noFill/>
          <a:ln w="9525">
            <a:noFill/>
            <a:miter lim="800000"/>
            <a:headEnd/>
            <a:tailEnd/>
          </a:ln>
          <a:effectLst/>
        </p:spPr>
        <p:txBody>
          <a:bodyPr wrap="square">
            <a:spAutoFit/>
          </a:bodyPr>
          <a:lstStyle/>
          <a:p>
            <a:pPr marL="285750" indent="-285750" eaLnBrk="1" hangingPunct="1">
              <a:lnSpc>
                <a:spcPct val="150000"/>
              </a:lnSpc>
              <a:spcAft>
                <a:spcPct val="70000"/>
              </a:spcAft>
              <a:buFont typeface="Arial" panose="020B0604020202020204" pitchFamily="34" charset="0"/>
              <a:buChar char="•"/>
            </a:pPr>
            <a:r>
              <a:rPr lang="es-MX" sz="1600" i="1" dirty="0">
                <a:solidFill>
                  <a:srgbClr val="000066"/>
                </a:solidFill>
                <a:effectLst/>
              </a:rPr>
              <a:t>Ley de la composición constante</a:t>
            </a:r>
            <a:r>
              <a:rPr lang="es-MX" sz="1600" b="0" dirty="0">
                <a:solidFill>
                  <a:srgbClr val="000066"/>
                </a:solidFill>
                <a:effectLst/>
              </a:rPr>
              <a:t>.</a:t>
            </a:r>
          </a:p>
          <a:p>
            <a:pPr marL="285750" indent="-285750" eaLnBrk="1" hangingPunct="1">
              <a:lnSpc>
                <a:spcPct val="150000"/>
              </a:lnSpc>
              <a:spcAft>
                <a:spcPct val="70000"/>
              </a:spcAft>
              <a:buFont typeface="Arial" panose="020B0604020202020204" pitchFamily="34" charset="0"/>
              <a:buChar char="•"/>
            </a:pPr>
            <a:r>
              <a:rPr lang="es-MX" sz="1600" i="1" dirty="0">
                <a:solidFill>
                  <a:srgbClr val="000066"/>
                </a:solidFill>
                <a:effectLst/>
              </a:rPr>
              <a:t>Ley de las proporciones múltiples</a:t>
            </a:r>
            <a:r>
              <a:rPr lang="es-MX" sz="1600" b="0" dirty="0">
                <a:solidFill>
                  <a:srgbClr val="000066"/>
                </a:solidFill>
                <a:effectLst/>
              </a:rPr>
              <a:t>.</a:t>
            </a:r>
          </a:p>
          <a:p>
            <a:pPr marL="285750" indent="-285750" eaLnBrk="1" hangingPunct="1">
              <a:lnSpc>
                <a:spcPct val="150000"/>
              </a:lnSpc>
              <a:spcAft>
                <a:spcPct val="70000"/>
              </a:spcAft>
              <a:buFont typeface="Arial" panose="020B0604020202020204" pitchFamily="34" charset="0"/>
              <a:buChar char="•"/>
            </a:pPr>
            <a:r>
              <a:rPr lang="es-MX" sz="1600" i="1" dirty="0">
                <a:solidFill>
                  <a:srgbClr val="000066"/>
                </a:solidFill>
                <a:effectLst/>
              </a:rPr>
              <a:t>Ley de la conservación de la materia</a:t>
            </a:r>
            <a:r>
              <a:rPr lang="es-MX" sz="1600" b="0" dirty="0">
                <a:solidFill>
                  <a:srgbClr val="000066"/>
                </a:solidFill>
                <a:effectLst/>
              </a:rPr>
              <a:t>.</a:t>
            </a:r>
          </a:p>
        </p:txBody>
      </p:sp>
      <p:sp>
        <p:nvSpPr>
          <p:cNvPr id="4" name="Text Box 19"/>
          <p:cNvSpPr txBox="1">
            <a:spLocks noChangeArrowheads="1"/>
          </p:cNvSpPr>
          <p:nvPr/>
        </p:nvSpPr>
        <p:spPr bwMode="auto">
          <a:xfrm>
            <a:off x="3342349" y="737300"/>
            <a:ext cx="2457724" cy="415498"/>
          </a:xfrm>
          <a:prstGeom prst="rect">
            <a:avLst/>
          </a:prstGeom>
          <a:noFill/>
          <a:ln w="9525">
            <a:noFill/>
            <a:miter lim="800000"/>
            <a:headEnd/>
            <a:tailEnd/>
          </a:ln>
          <a:effectLst/>
        </p:spPr>
        <p:txBody>
          <a:bodyPr wrap="none">
            <a:spAutoFit/>
          </a:bodyPr>
          <a:lstStyle/>
          <a:p>
            <a:pPr algn="ctr" eaLnBrk="1" hangingPunct="1">
              <a:spcBef>
                <a:spcPct val="50000"/>
              </a:spcBef>
            </a:pPr>
            <a:r>
              <a:rPr lang="es-ES" sz="2100" dirty="0">
                <a:solidFill>
                  <a:srgbClr val="000066"/>
                </a:solidFill>
                <a:effectLst/>
              </a:rPr>
              <a:t>Leyes ponderales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40297"/>
                                        </p:tgtEl>
                                        <p:attrNameLst>
                                          <p:attrName>style.visibility</p:attrName>
                                        </p:attrNameLst>
                                      </p:cBhvr>
                                      <p:to>
                                        <p:strVal val="visible"/>
                                      </p:to>
                                    </p:set>
                                    <p:animEffect transition="in" filter="strips(downRight)">
                                      <p:cBhvr>
                                        <p:cTn id="7" dur="500"/>
                                        <p:tgtEl>
                                          <p:spTgt spid="14029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40298">
                                            <p:txEl>
                                              <p:pRg st="0" end="0"/>
                                            </p:txEl>
                                          </p:spTgt>
                                        </p:tgtEl>
                                        <p:attrNameLst>
                                          <p:attrName>style.visibility</p:attrName>
                                        </p:attrNameLst>
                                      </p:cBhvr>
                                      <p:to>
                                        <p:strVal val="visible"/>
                                      </p:to>
                                    </p:set>
                                    <p:animEffect transition="in" filter="strips(downRight)">
                                      <p:cBhvr>
                                        <p:cTn id="12" dur="500"/>
                                        <p:tgtEl>
                                          <p:spTgt spid="14029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40298">
                                            <p:txEl>
                                              <p:pRg st="1" end="1"/>
                                            </p:txEl>
                                          </p:spTgt>
                                        </p:tgtEl>
                                        <p:attrNameLst>
                                          <p:attrName>style.visibility</p:attrName>
                                        </p:attrNameLst>
                                      </p:cBhvr>
                                      <p:to>
                                        <p:strVal val="visible"/>
                                      </p:to>
                                    </p:set>
                                    <p:animEffect transition="in" filter="strips(downRight)">
                                      <p:cBhvr>
                                        <p:cTn id="17" dur="500"/>
                                        <p:tgtEl>
                                          <p:spTgt spid="14029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40298">
                                            <p:txEl>
                                              <p:pRg st="2" end="2"/>
                                            </p:txEl>
                                          </p:spTgt>
                                        </p:tgtEl>
                                        <p:attrNameLst>
                                          <p:attrName>style.visibility</p:attrName>
                                        </p:attrNameLst>
                                      </p:cBhvr>
                                      <p:to>
                                        <p:strVal val="visible"/>
                                      </p:to>
                                    </p:set>
                                    <p:animEffect transition="in" filter="strips(downRight)">
                                      <p:cBhvr>
                                        <p:cTn id="22" dur="500"/>
                                        <p:tgtEl>
                                          <p:spTgt spid="1402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7" grpId="0"/>
      <p:bldP spid="140298" grpId="0" uiExpand="1"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7" name="Text Box 9"/>
          <p:cNvSpPr txBox="1">
            <a:spLocks noChangeArrowheads="1"/>
          </p:cNvSpPr>
          <p:nvPr/>
        </p:nvSpPr>
        <p:spPr bwMode="auto">
          <a:xfrm>
            <a:off x="753416" y="1484784"/>
            <a:ext cx="7635600" cy="1524007"/>
          </a:xfrm>
          <a:prstGeom prst="rect">
            <a:avLst/>
          </a:prstGeom>
          <a:noFill/>
          <a:ln w="9525">
            <a:noFill/>
            <a:miter lim="800000"/>
            <a:headEnd/>
            <a:tailEnd/>
          </a:ln>
          <a:effectLst/>
        </p:spPr>
        <p:txBody>
          <a:bodyPr>
            <a:spAutoFit/>
          </a:bodyPr>
          <a:lstStyle/>
          <a:p>
            <a:pPr eaLnBrk="1" hangingPunct="1">
              <a:lnSpc>
                <a:spcPct val="150000"/>
              </a:lnSpc>
              <a:spcAft>
                <a:spcPct val="70000"/>
              </a:spcAft>
            </a:pPr>
            <a:r>
              <a:rPr lang="es-MX" sz="1600" b="0" dirty="0">
                <a:solidFill>
                  <a:srgbClr val="000066"/>
                </a:solidFill>
                <a:effectLst/>
              </a:rPr>
              <a:t>Al combinarse dos o mas elementos para hacer un compuesto determinado, las masas de las sustancias que intervienen son fijas.  Es decir, que existe una proporción de combinación exacta e invariable y por lo tanto,  la composición de un compuesto específico siempre es la misma.</a:t>
            </a:r>
          </a:p>
        </p:txBody>
      </p:sp>
      <p:sp>
        <p:nvSpPr>
          <p:cNvPr id="4" name="Text Box 19"/>
          <p:cNvSpPr txBox="1">
            <a:spLocks noChangeArrowheads="1"/>
          </p:cNvSpPr>
          <p:nvPr/>
        </p:nvSpPr>
        <p:spPr bwMode="auto">
          <a:xfrm>
            <a:off x="2360515" y="737852"/>
            <a:ext cx="4421403" cy="415498"/>
          </a:xfrm>
          <a:prstGeom prst="rect">
            <a:avLst/>
          </a:prstGeom>
          <a:noFill/>
          <a:ln w="9525">
            <a:noFill/>
            <a:miter lim="800000"/>
            <a:headEnd/>
            <a:tailEnd/>
          </a:ln>
          <a:effectLst/>
        </p:spPr>
        <p:txBody>
          <a:bodyPr wrap="none">
            <a:spAutoFit/>
          </a:bodyPr>
          <a:lstStyle/>
          <a:p>
            <a:pPr algn="ctr" eaLnBrk="1" hangingPunct="1">
              <a:spcBef>
                <a:spcPct val="50000"/>
              </a:spcBef>
            </a:pPr>
            <a:r>
              <a:rPr lang="es-ES" sz="2100" dirty="0">
                <a:solidFill>
                  <a:srgbClr val="000066"/>
                </a:solidFill>
                <a:effectLst/>
              </a:rPr>
              <a:t>Ley de la composición constante</a:t>
            </a:r>
          </a:p>
        </p:txBody>
      </p:sp>
      <p:sp>
        <p:nvSpPr>
          <p:cNvPr id="5" name="Text Box 9">
            <a:extLst>
              <a:ext uri="{FF2B5EF4-FFF2-40B4-BE49-F238E27FC236}">
                <a16:creationId xmlns:a16="http://schemas.microsoft.com/office/drawing/2014/main" xmlns="" id="{9D540CF3-7565-435A-9C67-C417F50D7001}"/>
              </a:ext>
            </a:extLst>
          </p:cNvPr>
          <p:cNvSpPr txBox="1">
            <a:spLocks noChangeArrowheads="1"/>
          </p:cNvSpPr>
          <p:nvPr/>
        </p:nvSpPr>
        <p:spPr bwMode="auto">
          <a:xfrm>
            <a:off x="753416" y="3340225"/>
            <a:ext cx="7635600" cy="1938992"/>
          </a:xfrm>
          <a:prstGeom prst="rect">
            <a:avLst/>
          </a:prstGeom>
          <a:noFill/>
          <a:ln w="9525">
            <a:noFill/>
            <a:miter lim="800000"/>
            <a:headEnd/>
            <a:tailEnd/>
          </a:ln>
          <a:effectLst/>
        </p:spPr>
        <p:txBody>
          <a:bodyPr>
            <a:spAutoFit/>
          </a:bodyPr>
          <a:lstStyle/>
          <a:p>
            <a:pPr eaLnBrk="1" hangingPunct="1">
              <a:lnSpc>
                <a:spcPct val="150000"/>
              </a:lnSpc>
              <a:spcAft>
                <a:spcPct val="70000"/>
              </a:spcAft>
            </a:pPr>
            <a:r>
              <a:rPr lang="es-MX" sz="1600" b="0" dirty="0">
                <a:solidFill>
                  <a:srgbClr val="000066"/>
                </a:solidFill>
                <a:effectLst/>
              </a:rPr>
              <a:t>En la formación del agua (H</a:t>
            </a:r>
            <a:r>
              <a:rPr lang="es-MX" sz="1600" b="0" baseline="-25000" dirty="0">
                <a:solidFill>
                  <a:srgbClr val="000066"/>
                </a:solidFill>
                <a:effectLst/>
              </a:rPr>
              <a:t>2</a:t>
            </a:r>
            <a:r>
              <a:rPr lang="es-MX" sz="1600" b="0" dirty="0">
                <a:solidFill>
                  <a:srgbClr val="000066"/>
                </a:solidFill>
                <a:effectLst/>
              </a:rPr>
              <a:t>O) intervienen dos átomos de hidrógeno y uno de oxígeno.  Relacionando sus masas, la proporción de H a O es  </a:t>
            </a:r>
            <a:r>
              <a:rPr lang="es-MX" sz="1600" dirty="0">
                <a:solidFill>
                  <a:srgbClr val="000066"/>
                </a:solidFill>
                <a:effectLst/>
              </a:rPr>
              <a:t>1 [g] H : 8 [g] O</a:t>
            </a:r>
            <a:r>
              <a:rPr lang="es-MX" sz="1600" b="0" dirty="0">
                <a:solidFill>
                  <a:srgbClr val="000066"/>
                </a:solidFill>
                <a:effectLst/>
              </a:rPr>
              <a:t>; dicha relación es constante para cualquier muestra de agua. Si la proporción llegara a cambiar, se puede concluir que el compuesto no es el mismo y que se trata de otro compuesto diferente que contiene los mismos elementos</a:t>
            </a:r>
          </a:p>
        </p:txBody>
      </p:sp>
    </p:spTree>
    <p:extLst>
      <p:ext uri="{BB962C8B-B14F-4D97-AF65-F5344CB8AC3E}">
        <p14:creationId xmlns:p14="http://schemas.microsoft.com/office/powerpoint/2010/main" val="39458118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40297"/>
                                        </p:tgtEl>
                                        <p:attrNameLst>
                                          <p:attrName>style.visibility</p:attrName>
                                        </p:attrNameLst>
                                      </p:cBhvr>
                                      <p:to>
                                        <p:strVal val="visible"/>
                                      </p:to>
                                    </p:set>
                                    <p:animEffect transition="in" filter="strips(downRight)">
                                      <p:cBhvr>
                                        <p:cTn id="7" dur="500"/>
                                        <p:tgtEl>
                                          <p:spTgt spid="14029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7"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7" name="Text Box 9"/>
          <p:cNvSpPr txBox="1">
            <a:spLocks noChangeArrowheads="1"/>
          </p:cNvSpPr>
          <p:nvPr/>
        </p:nvSpPr>
        <p:spPr bwMode="auto">
          <a:xfrm>
            <a:off x="755576" y="1484784"/>
            <a:ext cx="7635600" cy="1154675"/>
          </a:xfrm>
          <a:prstGeom prst="rect">
            <a:avLst/>
          </a:prstGeom>
          <a:noFill/>
          <a:ln w="9525">
            <a:noFill/>
            <a:miter lim="800000"/>
            <a:headEnd/>
            <a:tailEnd/>
          </a:ln>
          <a:effectLst/>
        </p:spPr>
        <p:txBody>
          <a:bodyPr>
            <a:spAutoFit/>
          </a:bodyPr>
          <a:lstStyle/>
          <a:p>
            <a:pPr eaLnBrk="1" hangingPunct="1">
              <a:lnSpc>
                <a:spcPct val="150000"/>
              </a:lnSpc>
              <a:spcAft>
                <a:spcPct val="70000"/>
              </a:spcAft>
            </a:pPr>
            <a:r>
              <a:rPr lang="es-MX" sz="1600" b="0" dirty="0">
                <a:solidFill>
                  <a:srgbClr val="000066"/>
                </a:solidFill>
                <a:effectLst/>
              </a:rPr>
              <a:t>Cuando dos elementos reaccionan en más de una proporción para formar compuestos diferentes, las masas de uno de los elementos que se combinan con la misma masa de otro, están en relación de números enteros pequeños</a:t>
            </a:r>
          </a:p>
        </p:txBody>
      </p:sp>
      <p:sp>
        <p:nvSpPr>
          <p:cNvPr id="4" name="Text Box 19"/>
          <p:cNvSpPr txBox="1">
            <a:spLocks noChangeArrowheads="1"/>
          </p:cNvSpPr>
          <p:nvPr/>
        </p:nvSpPr>
        <p:spPr bwMode="auto">
          <a:xfrm>
            <a:off x="2300403" y="737852"/>
            <a:ext cx="4541628" cy="415498"/>
          </a:xfrm>
          <a:prstGeom prst="rect">
            <a:avLst/>
          </a:prstGeom>
          <a:noFill/>
          <a:ln w="9525">
            <a:noFill/>
            <a:miter lim="800000"/>
            <a:headEnd/>
            <a:tailEnd/>
          </a:ln>
          <a:effectLst/>
        </p:spPr>
        <p:txBody>
          <a:bodyPr wrap="none">
            <a:spAutoFit/>
          </a:bodyPr>
          <a:lstStyle/>
          <a:p>
            <a:pPr algn="ctr" eaLnBrk="1" hangingPunct="1">
              <a:spcBef>
                <a:spcPct val="50000"/>
              </a:spcBef>
            </a:pPr>
            <a:r>
              <a:rPr lang="es-ES" sz="2100" dirty="0">
                <a:solidFill>
                  <a:srgbClr val="000066"/>
                </a:solidFill>
                <a:effectLst/>
              </a:rPr>
              <a:t>Ley de las proporciones múltiples</a:t>
            </a:r>
          </a:p>
        </p:txBody>
      </p:sp>
      <p:sp>
        <p:nvSpPr>
          <p:cNvPr id="5" name="Text Box 9"/>
          <p:cNvSpPr txBox="1">
            <a:spLocks noChangeArrowheads="1"/>
          </p:cNvSpPr>
          <p:nvPr/>
        </p:nvSpPr>
        <p:spPr bwMode="auto">
          <a:xfrm>
            <a:off x="755576" y="2968071"/>
            <a:ext cx="7635600" cy="1893339"/>
          </a:xfrm>
          <a:prstGeom prst="rect">
            <a:avLst/>
          </a:prstGeom>
          <a:noFill/>
          <a:ln w="9525">
            <a:noFill/>
            <a:miter lim="800000"/>
            <a:headEnd/>
            <a:tailEnd/>
          </a:ln>
          <a:effectLst/>
        </p:spPr>
        <p:txBody>
          <a:bodyPr>
            <a:spAutoFit/>
          </a:bodyPr>
          <a:lstStyle/>
          <a:p>
            <a:pPr eaLnBrk="1" hangingPunct="1">
              <a:lnSpc>
                <a:spcPct val="150000"/>
              </a:lnSpc>
              <a:spcAft>
                <a:spcPct val="70000"/>
              </a:spcAft>
            </a:pPr>
            <a:r>
              <a:rPr lang="es-MX" sz="1600" b="0" dirty="0">
                <a:solidFill>
                  <a:srgbClr val="000066"/>
                </a:solidFill>
                <a:effectLst/>
              </a:rPr>
              <a:t>Los compuestos CO y CO</a:t>
            </a:r>
            <a:r>
              <a:rPr lang="es-MX" sz="1600" b="0" baseline="-25000" dirty="0">
                <a:solidFill>
                  <a:srgbClr val="000066"/>
                </a:solidFill>
                <a:effectLst/>
              </a:rPr>
              <a:t>2</a:t>
            </a:r>
            <a:r>
              <a:rPr lang="es-MX" sz="1600" b="0" dirty="0">
                <a:solidFill>
                  <a:srgbClr val="000066"/>
                </a:solidFill>
                <a:effectLst/>
              </a:rPr>
              <a:t> están formados por los mismos elementos; sin embargo, en el CO se tienen </a:t>
            </a:r>
            <a:r>
              <a:rPr lang="es-MX" sz="1600" dirty="0">
                <a:solidFill>
                  <a:srgbClr val="000066"/>
                </a:solidFill>
                <a:effectLst/>
              </a:rPr>
              <a:t>12 g C por cada 16 g O</a:t>
            </a:r>
            <a:r>
              <a:rPr lang="es-MX" sz="1600" b="0" dirty="0">
                <a:solidFill>
                  <a:srgbClr val="000066"/>
                </a:solidFill>
                <a:effectLst/>
              </a:rPr>
              <a:t> y en el CO</a:t>
            </a:r>
            <a:r>
              <a:rPr lang="es-MX" sz="1600" b="0" baseline="-25000" dirty="0">
                <a:solidFill>
                  <a:srgbClr val="000066"/>
                </a:solidFill>
                <a:effectLst/>
              </a:rPr>
              <a:t>2</a:t>
            </a:r>
            <a:r>
              <a:rPr lang="es-MX" sz="1600" b="0" dirty="0">
                <a:solidFill>
                  <a:srgbClr val="000066"/>
                </a:solidFill>
                <a:effectLst/>
              </a:rPr>
              <a:t> se tienen </a:t>
            </a:r>
            <a:r>
              <a:rPr lang="es-MX" sz="1600" dirty="0">
                <a:solidFill>
                  <a:srgbClr val="000066"/>
                </a:solidFill>
                <a:effectLst/>
              </a:rPr>
              <a:t>12 g de C por cada 32 g de O</a:t>
            </a:r>
            <a:r>
              <a:rPr lang="es-MX" sz="1600" b="0" dirty="0">
                <a:solidFill>
                  <a:srgbClr val="000066"/>
                </a:solidFill>
                <a:effectLst/>
              </a:rPr>
              <a:t>; en otras palabras, para la misma cantidad de carbono, la cantidad de oxigeno puede ser 16 o 32 g y estas cantidades están en razón de </a:t>
            </a:r>
            <a:r>
              <a:rPr lang="es-MX" sz="1600" dirty="0">
                <a:solidFill>
                  <a:srgbClr val="000066"/>
                </a:solidFill>
                <a:effectLst/>
              </a:rPr>
              <a:t>1 a 2</a:t>
            </a:r>
            <a:r>
              <a:rPr lang="es-MX" sz="1600" b="0" dirty="0">
                <a:solidFill>
                  <a:srgbClr val="000066"/>
                </a:solidFill>
                <a:effectLst/>
              </a:rPr>
              <a:t>.</a:t>
            </a:r>
          </a:p>
        </p:txBody>
      </p:sp>
    </p:spTree>
    <p:extLst>
      <p:ext uri="{BB962C8B-B14F-4D97-AF65-F5344CB8AC3E}">
        <p14:creationId xmlns:p14="http://schemas.microsoft.com/office/powerpoint/2010/main" val="877627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40297"/>
                                        </p:tgtEl>
                                        <p:attrNameLst>
                                          <p:attrName>style.visibility</p:attrName>
                                        </p:attrNameLst>
                                      </p:cBhvr>
                                      <p:to>
                                        <p:strVal val="visible"/>
                                      </p:to>
                                    </p:set>
                                    <p:animEffect transition="in" filter="strips(downRight)">
                                      <p:cBhvr>
                                        <p:cTn id="7" dur="500"/>
                                        <p:tgtEl>
                                          <p:spTgt spid="14029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7"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7" name="Text Box 9"/>
          <p:cNvSpPr txBox="1">
            <a:spLocks noChangeArrowheads="1"/>
          </p:cNvSpPr>
          <p:nvPr/>
        </p:nvSpPr>
        <p:spPr bwMode="auto">
          <a:xfrm>
            <a:off x="769937" y="1484784"/>
            <a:ext cx="7635600" cy="1154675"/>
          </a:xfrm>
          <a:prstGeom prst="rect">
            <a:avLst/>
          </a:prstGeom>
          <a:noFill/>
          <a:ln w="9525">
            <a:noFill/>
            <a:miter lim="800000"/>
            <a:headEnd/>
            <a:tailEnd/>
          </a:ln>
          <a:effectLst/>
        </p:spPr>
        <p:txBody>
          <a:bodyPr>
            <a:spAutoFit/>
          </a:bodyPr>
          <a:lstStyle/>
          <a:p>
            <a:pPr eaLnBrk="1" hangingPunct="1">
              <a:lnSpc>
                <a:spcPct val="150000"/>
              </a:lnSpc>
              <a:spcAft>
                <a:spcPct val="70000"/>
              </a:spcAft>
            </a:pPr>
            <a:r>
              <a:rPr lang="es-MX" sz="1600" b="0" dirty="0">
                <a:solidFill>
                  <a:srgbClr val="000066"/>
                </a:solidFill>
                <a:effectLst/>
              </a:rPr>
              <a:t>La materia (la masa) no puede crearse o destruirse durante una reacción química, sino solo transformarse o sufrir cambios de forma.  Es decir, que la cantidad de materia al inicio y al final de una reacción permanece constante.</a:t>
            </a:r>
          </a:p>
        </p:txBody>
      </p:sp>
      <p:sp>
        <p:nvSpPr>
          <p:cNvPr id="4" name="Text Box 19"/>
          <p:cNvSpPr txBox="1">
            <a:spLocks noChangeArrowheads="1"/>
          </p:cNvSpPr>
          <p:nvPr/>
        </p:nvSpPr>
        <p:spPr bwMode="auto">
          <a:xfrm>
            <a:off x="2137705" y="737852"/>
            <a:ext cx="4867037" cy="415498"/>
          </a:xfrm>
          <a:prstGeom prst="rect">
            <a:avLst/>
          </a:prstGeom>
          <a:noFill/>
          <a:ln w="9525">
            <a:noFill/>
            <a:miter lim="800000"/>
            <a:headEnd/>
            <a:tailEnd/>
          </a:ln>
          <a:effectLst/>
        </p:spPr>
        <p:txBody>
          <a:bodyPr wrap="none">
            <a:spAutoFit/>
          </a:bodyPr>
          <a:lstStyle/>
          <a:p>
            <a:pPr algn="ctr" eaLnBrk="1" hangingPunct="1">
              <a:spcBef>
                <a:spcPct val="50000"/>
              </a:spcBef>
            </a:pPr>
            <a:r>
              <a:rPr lang="es-ES" sz="2100" dirty="0">
                <a:solidFill>
                  <a:srgbClr val="000066"/>
                </a:solidFill>
                <a:effectLst/>
              </a:rPr>
              <a:t>Ley de la conservación de la materia</a:t>
            </a:r>
          </a:p>
        </p:txBody>
      </p:sp>
      <p:sp>
        <p:nvSpPr>
          <p:cNvPr id="5" name="Text Box 9"/>
          <p:cNvSpPr txBox="1">
            <a:spLocks noChangeArrowheads="1"/>
          </p:cNvSpPr>
          <p:nvPr/>
        </p:nvSpPr>
        <p:spPr bwMode="auto">
          <a:xfrm>
            <a:off x="1972883" y="2970893"/>
            <a:ext cx="5186146" cy="507831"/>
          </a:xfrm>
          <a:prstGeom prst="rect">
            <a:avLst/>
          </a:prstGeom>
          <a:noFill/>
          <a:ln w="9525">
            <a:noFill/>
            <a:miter lim="800000"/>
            <a:headEnd/>
            <a:tailEnd/>
          </a:ln>
          <a:effectLst/>
        </p:spPr>
        <p:txBody>
          <a:bodyPr wrap="square">
            <a:spAutoFit/>
          </a:bodyPr>
          <a:lstStyle/>
          <a:p>
            <a:pPr algn="ctr" eaLnBrk="1" hangingPunct="1">
              <a:lnSpc>
                <a:spcPct val="150000"/>
              </a:lnSpc>
              <a:spcAft>
                <a:spcPct val="70000"/>
              </a:spcAft>
            </a:pPr>
            <a:r>
              <a:rPr lang="es-MX" sz="1800" b="0" dirty="0" err="1">
                <a:solidFill>
                  <a:srgbClr val="000066"/>
                </a:solidFill>
                <a:effectLst/>
              </a:rPr>
              <a:t>NaOH</a:t>
            </a:r>
            <a:r>
              <a:rPr lang="es-MX" sz="1800" b="0" dirty="0">
                <a:solidFill>
                  <a:srgbClr val="000066"/>
                </a:solidFill>
                <a:effectLst/>
              </a:rPr>
              <a:t>   +    H</a:t>
            </a:r>
            <a:r>
              <a:rPr lang="es-MX" sz="1800" b="0" baseline="-25000" dirty="0">
                <a:solidFill>
                  <a:srgbClr val="000066"/>
                </a:solidFill>
                <a:effectLst/>
              </a:rPr>
              <a:t>2</a:t>
            </a:r>
            <a:r>
              <a:rPr lang="es-MX" sz="1800" b="0" dirty="0">
                <a:solidFill>
                  <a:srgbClr val="000066"/>
                </a:solidFill>
                <a:effectLst/>
              </a:rPr>
              <a:t>S     →      Na</a:t>
            </a:r>
            <a:r>
              <a:rPr lang="es-MX" sz="1800" b="0" baseline="-25000" dirty="0">
                <a:solidFill>
                  <a:srgbClr val="000066"/>
                </a:solidFill>
                <a:effectLst/>
              </a:rPr>
              <a:t>2</a:t>
            </a:r>
            <a:r>
              <a:rPr lang="es-MX" sz="1800" b="0" dirty="0">
                <a:solidFill>
                  <a:srgbClr val="000066"/>
                </a:solidFill>
                <a:effectLst/>
              </a:rPr>
              <a:t>S      +        H</a:t>
            </a:r>
            <a:r>
              <a:rPr lang="es-MX" sz="1800" b="0" baseline="-25000" dirty="0">
                <a:solidFill>
                  <a:srgbClr val="000066"/>
                </a:solidFill>
                <a:effectLst/>
              </a:rPr>
              <a:t>2</a:t>
            </a:r>
            <a:r>
              <a:rPr lang="es-MX" sz="1800" b="0" dirty="0">
                <a:solidFill>
                  <a:srgbClr val="000066"/>
                </a:solidFill>
                <a:effectLst/>
              </a:rPr>
              <a:t>O</a:t>
            </a:r>
          </a:p>
        </p:txBody>
      </p:sp>
      <p:sp>
        <p:nvSpPr>
          <p:cNvPr id="6" name="Text Box 9"/>
          <p:cNvSpPr txBox="1">
            <a:spLocks noChangeArrowheads="1"/>
          </p:cNvSpPr>
          <p:nvPr/>
        </p:nvSpPr>
        <p:spPr bwMode="auto">
          <a:xfrm>
            <a:off x="1607583" y="3689194"/>
            <a:ext cx="5916746" cy="507831"/>
          </a:xfrm>
          <a:prstGeom prst="rect">
            <a:avLst/>
          </a:prstGeom>
          <a:noFill/>
          <a:ln w="9525">
            <a:noFill/>
            <a:miter lim="800000"/>
            <a:headEnd/>
            <a:tailEnd/>
          </a:ln>
          <a:effectLst/>
        </p:spPr>
        <p:txBody>
          <a:bodyPr wrap="square">
            <a:spAutoFit/>
          </a:bodyPr>
          <a:lstStyle/>
          <a:p>
            <a:pPr algn="ctr" eaLnBrk="1" hangingPunct="1">
              <a:lnSpc>
                <a:spcPct val="150000"/>
              </a:lnSpc>
              <a:spcAft>
                <a:spcPct val="70000"/>
              </a:spcAft>
            </a:pPr>
            <a:r>
              <a:rPr lang="es-MX" sz="1800" dirty="0">
                <a:solidFill>
                  <a:srgbClr val="FF0000"/>
                </a:solidFill>
                <a:effectLst/>
              </a:rPr>
              <a:t>2</a:t>
            </a:r>
            <a:r>
              <a:rPr lang="es-MX" sz="1800" b="0" dirty="0">
                <a:solidFill>
                  <a:srgbClr val="000066"/>
                </a:solidFill>
                <a:effectLst/>
              </a:rPr>
              <a:t> </a:t>
            </a:r>
            <a:r>
              <a:rPr lang="es-MX" sz="1800" b="0" dirty="0" err="1">
                <a:solidFill>
                  <a:srgbClr val="000066"/>
                </a:solidFill>
                <a:effectLst/>
              </a:rPr>
              <a:t>NaOH</a:t>
            </a:r>
            <a:r>
              <a:rPr lang="es-MX" sz="1800" b="0" dirty="0">
                <a:solidFill>
                  <a:srgbClr val="000066"/>
                </a:solidFill>
                <a:effectLst/>
              </a:rPr>
              <a:t>   +    </a:t>
            </a:r>
            <a:r>
              <a:rPr lang="es-MX" sz="1800" dirty="0">
                <a:solidFill>
                  <a:srgbClr val="FF0000"/>
                </a:solidFill>
                <a:effectLst/>
              </a:rPr>
              <a:t>1</a:t>
            </a:r>
            <a:r>
              <a:rPr lang="es-MX" sz="1800" b="0" dirty="0">
                <a:solidFill>
                  <a:srgbClr val="000066"/>
                </a:solidFill>
                <a:effectLst/>
              </a:rPr>
              <a:t> H</a:t>
            </a:r>
            <a:r>
              <a:rPr lang="es-MX" sz="1800" b="0" baseline="-25000" dirty="0">
                <a:solidFill>
                  <a:srgbClr val="000066"/>
                </a:solidFill>
                <a:effectLst/>
              </a:rPr>
              <a:t>2</a:t>
            </a:r>
            <a:r>
              <a:rPr lang="es-MX" sz="1800" b="0" dirty="0">
                <a:solidFill>
                  <a:srgbClr val="000066"/>
                </a:solidFill>
                <a:effectLst/>
              </a:rPr>
              <a:t>S     →     </a:t>
            </a:r>
            <a:r>
              <a:rPr lang="es-MX" sz="1800" dirty="0">
                <a:solidFill>
                  <a:srgbClr val="FF0000"/>
                </a:solidFill>
                <a:effectLst/>
              </a:rPr>
              <a:t>1</a:t>
            </a:r>
            <a:r>
              <a:rPr lang="es-MX" sz="1800" dirty="0">
                <a:solidFill>
                  <a:srgbClr val="000066"/>
                </a:solidFill>
                <a:effectLst/>
              </a:rPr>
              <a:t> </a:t>
            </a:r>
            <a:r>
              <a:rPr lang="es-MX" sz="1800" b="0" dirty="0">
                <a:solidFill>
                  <a:srgbClr val="000066"/>
                </a:solidFill>
                <a:effectLst/>
              </a:rPr>
              <a:t>Na</a:t>
            </a:r>
            <a:r>
              <a:rPr lang="es-MX" sz="1800" b="0" baseline="-25000" dirty="0">
                <a:solidFill>
                  <a:srgbClr val="000066"/>
                </a:solidFill>
                <a:effectLst/>
              </a:rPr>
              <a:t>2</a:t>
            </a:r>
            <a:r>
              <a:rPr lang="es-MX" sz="1800" b="0" dirty="0">
                <a:solidFill>
                  <a:srgbClr val="000066"/>
                </a:solidFill>
                <a:effectLst/>
              </a:rPr>
              <a:t>S      +        </a:t>
            </a:r>
            <a:r>
              <a:rPr lang="es-MX" sz="1800" dirty="0">
                <a:solidFill>
                  <a:srgbClr val="FF0000"/>
                </a:solidFill>
                <a:effectLst/>
              </a:rPr>
              <a:t>2</a:t>
            </a:r>
            <a:r>
              <a:rPr lang="es-MX" sz="1800" b="0" dirty="0">
                <a:solidFill>
                  <a:srgbClr val="000066"/>
                </a:solidFill>
                <a:effectLst/>
              </a:rPr>
              <a:t> H</a:t>
            </a:r>
            <a:r>
              <a:rPr lang="es-MX" sz="1800" b="0" baseline="-25000" dirty="0">
                <a:solidFill>
                  <a:srgbClr val="000066"/>
                </a:solidFill>
                <a:effectLst/>
              </a:rPr>
              <a:t>2</a:t>
            </a:r>
            <a:r>
              <a:rPr lang="es-MX" sz="1800" b="0" dirty="0">
                <a:solidFill>
                  <a:srgbClr val="000066"/>
                </a:solidFill>
                <a:effectLst/>
              </a:rPr>
              <a:t>O</a:t>
            </a:r>
          </a:p>
        </p:txBody>
      </p:sp>
      <p:sp>
        <p:nvSpPr>
          <p:cNvPr id="7" name="Text Box 9"/>
          <p:cNvSpPr txBox="1">
            <a:spLocks noChangeArrowheads="1"/>
          </p:cNvSpPr>
          <p:nvPr/>
        </p:nvSpPr>
        <p:spPr bwMode="auto">
          <a:xfrm>
            <a:off x="1763688" y="4197025"/>
            <a:ext cx="6120680" cy="461665"/>
          </a:xfrm>
          <a:prstGeom prst="rect">
            <a:avLst/>
          </a:prstGeom>
          <a:noFill/>
          <a:ln w="9525">
            <a:noFill/>
            <a:miter lim="800000"/>
            <a:headEnd/>
            <a:tailEnd/>
          </a:ln>
          <a:effectLst/>
        </p:spPr>
        <p:txBody>
          <a:bodyPr wrap="square">
            <a:spAutoFit/>
          </a:bodyPr>
          <a:lstStyle/>
          <a:p>
            <a:pPr eaLnBrk="1" hangingPunct="1">
              <a:lnSpc>
                <a:spcPct val="150000"/>
              </a:lnSpc>
              <a:spcAft>
                <a:spcPct val="70000"/>
              </a:spcAft>
            </a:pPr>
            <a:r>
              <a:rPr lang="es-MX" sz="1600" dirty="0">
                <a:solidFill>
                  <a:srgbClr val="000066"/>
                </a:solidFill>
                <a:effectLst/>
              </a:rPr>
              <a:t>80 g NaOH       34 g H</a:t>
            </a:r>
            <a:r>
              <a:rPr lang="es-MX" sz="1600" baseline="-25000" dirty="0">
                <a:solidFill>
                  <a:srgbClr val="000066"/>
                </a:solidFill>
                <a:effectLst/>
              </a:rPr>
              <a:t>2</a:t>
            </a:r>
            <a:r>
              <a:rPr lang="es-MX" sz="1600" dirty="0">
                <a:solidFill>
                  <a:srgbClr val="000066"/>
                </a:solidFill>
                <a:effectLst/>
              </a:rPr>
              <a:t>S           78 g Na</a:t>
            </a:r>
            <a:r>
              <a:rPr lang="es-MX" sz="1600" baseline="-25000" dirty="0">
                <a:solidFill>
                  <a:srgbClr val="000066"/>
                </a:solidFill>
                <a:effectLst/>
              </a:rPr>
              <a:t>2</a:t>
            </a:r>
            <a:r>
              <a:rPr lang="es-MX" sz="1600" dirty="0">
                <a:solidFill>
                  <a:srgbClr val="000066"/>
                </a:solidFill>
                <a:effectLst/>
              </a:rPr>
              <a:t>S              36 gH</a:t>
            </a:r>
            <a:r>
              <a:rPr lang="es-MX" sz="1600" baseline="-25000" dirty="0">
                <a:solidFill>
                  <a:srgbClr val="000066"/>
                </a:solidFill>
                <a:effectLst/>
              </a:rPr>
              <a:t>2</a:t>
            </a:r>
            <a:r>
              <a:rPr lang="es-MX" sz="1600" dirty="0">
                <a:solidFill>
                  <a:srgbClr val="000066"/>
                </a:solidFill>
                <a:effectLst/>
              </a:rPr>
              <a:t>O</a:t>
            </a:r>
          </a:p>
        </p:txBody>
      </p:sp>
    </p:spTree>
    <p:extLst>
      <p:ext uri="{BB962C8B-B14F-4D97-AF65-F5344CB8AC3E}">
        <p14:creationId xmlns:p14="http://schemas.microsoft.com/office/powerpoint/2010/main" val="9906563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40297"/>
                                        </p:tgtEl>
                                        <p:attrNameLst>
                                          <p:attrName>style.visibility</p:attrName>
                                        </p:attrNameLst>
                                      </p:cBhvr>
                                      <p:to>
                                        <p:strVal val="visible"/>
                                      </p:to>
                                    </p:set>
                                    <p:animEffect transition="in" filter="strips(downRight)">
                                      <p:cBhvr>
                                        <p:cTn id="7" dur="500"/>
                                        <p:tgtEl>
                                          <p:spTgt spid="14029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Righ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7"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5" name="Text Box 2"/>
          <p:cNvSpPr txBox="1">
            <a:spLocks noChangeArrowheads="1"/>
          </p:cNvSpPr>
          <p:nvPr/>
        </p:nvSpPr>
        <p:spPr bwMode="auto">
          <a:xfrm>
            <a:off x="3379206" y="711994"/>
            <a:ext cx="2385589" cy="415498"/>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s-ES" sz="2100" i="0" u="none" strike="noStrike" kern="0" cap="none" spc="0" normalizeH="0" baseline="0" noProof="0" dirty="0">
                <a:ln>
                  <a:noFill/>
                </a:ln>
                <a:solidFill>
                  <a:srgbClr val="000066"/>
                </a:solidFill>
                <a:effectLst/>
                <a:uLnTx/>
                <a:uFillTx/>
              </a:rPr>
              <a:t>Material y equipo</a:t>
            </a:r>
          </a:p>
        </p:txBody>
      </p:sp>
      <p:sp>
        <p:nvSpPr>
          <p:cNvPr id="8" name="Text Box 72">
            <a:extLst>
              <a:ext uri="{FF2B5EF4-FFF2-40B4-BE49-F238E27FC236}">
                <a16:creationId xmlns:a16="http://schemas.microsoft.com/office/drawing/2014/main" xmlns="" id="{2FE0100F-EE97-4CC3-830B-423028C64580}"/>
              </a:ext>
            </a:extLst>
          </p:cNvPr>
          <p:cNvSpPr txBox="1">
            <a:spLocks noChangeArrowheads="1"/>
          </p:cNvSpPr>
          <p:nvPr/>
        </p:nvSpPr>
        <p:spPr bwMode="auto">
          <a:xfrm>
            <a:off x="611560" y="1484784"/>
            <a:ext cx="4587316" cy="4862870"/>
          </a:xfrm>
          <a:prstGeom prst="rect">
            <a:avLst/>
          </a:prstGeom>
          <a:noFill/>
          <a:ln w="9525">
            <a:noFill/>
            <a:miter lim="800000"/>
            <a:headEnd/>
            <a:tailEnd/>
          </a:ln>
          <a:effectLst/>
        </p:spPr>
        <p:txBody>
          <a:bodyPr wrap="square">
            <a:spAutoFit/>
          </a:bodyPr>
          <a:lstStyle/>
          <a:p>
            <a:pPr lvl="0" eaLnBrk="1" fontAlgn="auto" hangingPunct="1">
              <a:spcBef>
                <a:spcPts val="0"/>
              </a:spcBef>
              <a:spcAft>
                <a:spcPts val="600"/>
              </a:spcAft>
              <a:defRPr/>
            </a:pPr>
            <a:r>
              <a:rPr lang="es-MX" sz="1600" b="0" kern="0" dirty="0">
                <a:solidFill>
                  <a:srgbClr val="000066"/>
                </a:solidFill>
                <a:effectLst/>
              </a:rPr>
              <a:t>a) 1 balanza </a:t>
            </a:r>
            <a:r>
              <a:rPr lang="es-MX" sz="1600" b="0" kern="0" dirty="0" err="1">
                <a:solidFill>
                  <a:srgbClr val="000066"/>
                </a:solidFill>
                <a:effectLst/>
              </a:rPr>
              <a:t>semianalítica</a:t>
            </a:r>
            <a:r>
              <a:rPr lang="es-MX" sz="1600" b="0" kern="0" dirty="0">
                <a:solidFill>
                  <a:srgbClr val="000066"/>
                </a:solidFill>
                <a:effectLst/>
              </a:rPr>
              <a:t>.</a:t>
            </a:r>
          </a:p>
          <a:p>
            <a:pPr lvl="0" eaLnBrk="1" fontAlgn="auto" hangingPunct="1">
              <a:spcBef>
                <a:spcPts val="0"/>
              </a:spcBef>
              <a:spcAft>
                <a:spcPts val="600"/>
              </a:spcAft>
              <a:defRPr/>
            </a:pPr>
            <a:r>
              <a:rPr lang="es-MX" sz="1600" b="0" kern="0" dirty="0">
                <a:solidFill>
                  <a:srgbClr val="000066"/>
                </a:solidFill>
                <a:effectLst/>
              </a:rPr>
              <a:t>b) 1 parrilla con agitación y calentamiento.</a:t>
            </a:r>
          </a:p>
          <a:p>
            <a:pPr lvl="0" eaLnBrk="1" fontAlgn="auto" hangingPunct="1">
              <a:spcBef>
                <a:spcPts val="0"/>
              </a:spcBef>
              <a:spcAft>
                <a:spcPts val="600"/>
              </a:spcAft>
              <a:defRPr/>
            </a:pPr>
            <a:r>
              <a:rPr lang="es-MX" sz="1600" b="0" kern="0" dirty="0">
                <a:solidFill>
                  <a:srgbClr val="000066"/>
                </a:solidFill>
                <a:effectLst/>
              </a:rPr>
              <a:t>c) 1 matraz de Erlenmeyer de 250 [ml].</a:t>
            </a:r>
          </a:p>
          <a:p>
            <a:pPr lvl="0" eaLnBrk="1" fontAlgn="auto" hangingPunct="1">
              <a:spcBef>
                <a:spcPts val="0"/>
              </a:spcBef>
              <a:spcAft>
                <a:spcPts val="600"/>
              </a:spcAft>
              <a:defRPr/>
            </a:pPr>
            <a:r>
              <a:rPr lang="es-MX" sz="1600" b="0" kern="0" dirty="0">
                <a:solidFill>
                  <a:srgbClr val="000066"/>
                </a:solidFill>
                <a:effectLst/>
              </a:rPr>
              <a:t>d) 1 globo del número 12.</a:t>
            </a:r>
          </a:p>
          <a:p>
            <a:pPr lvl="0" eaLnBrk="1" fontAlgn="auto" hangingPunct="1">
              <a:spcBef>
                <a:spcPts val="0"/>
              </a:spcBef>
              <a:spcAft>
                <a:spcPts val="600"/>
              </a:spcAft>
              <a:defRPr/>
            </a:pPr>
            <a:r>
              <a:rPr lang="es-MX" sz="1600" b="0" kern="0" dirty="0">
                <a:solidFill>
                  <a:srgbClr val="000066"/>
                </a:solidFill>
                <a:effectLst/>
              </a:rPr>
              <a:t>e) 1 probeta de vidrio de 100 [ml].</a:t>
            </a:r>
          </a:p>
          <a:p>
            <a:pPr lvl="0" eaLnBrk="1" fontAlgn="auto" hangingPunct="1">
              <a:spcBef>
                <a:spcPts val="0"/>
              </a:spcBef>
              <a:spcAft>
                <a:spcPts val="600"/>
              </a:spcAft>
              <a:defRPr/>
            </a:pPr>
            <a:r>
              <a:rPr lang="es-MX" sz="1600" b="0" kern="0" dirty="0">
                <a:solidFill>
                  <a:srgbClr val="000066"/>
                </a:solidFill>
                <a:effectLst/>
              </a:rPr>
              <a:t>f) 2 vasos de precipitados de 30 [ml].</a:t>
            </a:r>
          </a:p>
          <a:p>
            <a:pPr lvl="0" eaLnBrk="1" fontAlgn="auto" hangingPunct="1">
              <a:spcBef>
                <a:spcPts val="0"/>
              </a:spcBef>
              <a:spcAft>
                <a:spcPts val="600"/>
              </a:spcAft>
              <a:defRPr/>
            </a:pPr>
            <a:r>
              <a:rPr lang="es-MX" sz="1600" b="0" kern="0" dirty="0">
                <a:solidFill>
                  <a:srgbClr val="000066"/>
                </a:solidFill>
                <a:effectLst/>
              </a:rPr>
              <a:t>g) 1 vaso de precipitados de 250 [ml].</a:t>
            </a:r>
          </a:p>
          <a:p>
            <a:pPr lvl="0" eaLnBrk="1" fontAlgn="auto" hangingPunct="1">
              <a:spcBef>
                <a:spcPts val="0"/>
              </a:spcBef>
              <a:spcAft>
                <a:spcPts val="600"/>
              </a:spcAft>
              <a:defRPr/>
            </a:pPr>
            <a:r>
              <a:rPr lang="es-MX" sz="1600" b="0" kern="0" dirty="0">
                <a:solidFill>
                  <a:srgbClr val="000066"/>
                </a:solidFill>
                <a:effectLst/>
              </a:rPr>
              <a:t>h) 1 espátula con mango de madera.</a:t>
            </a:r>
          </a:p>
          <a:p>
            <a:pPr lvl="0" eaLnBrk="1" fontAlgn="auto" hangingPunct="1">
              <a:spcBef>
                <a:spcPts val="0"/>
              </a:spcBef>
              <a:spcAft>
                <a:spcPts val="600"/>
              </a:spcAft>
              <a:defRPr/>
            </a:pPr>
            <a:r>
              <a:rPr lang="es-MX" sz="1600" b="0" kern="0" dirty="0">
                <a:solidFill>
                  <a:srgbClr val="000066"/>
                </a:solidFill>
                <a:effectLst/>
              </a:rPr>
              <a:t>i) 2 tubos de ensayo de 10 [cm] de largo.</a:t>
            </a:r>
          </a:p>
          <a:p>
            <a:pPr lvl="0" eaLnBrk="1" fontAlgn="auto" hangingPunct="1">
              <a:spcBef>
                <a:spcPts val="0"/>
              </a:spcBef>
              <a:spcAft>
                <a:spcPts val="600"/>
              </a:spcAft>
              <a:defRPr/>
            </a:pPr>
            <a:r>
              <a:rPr lang="es-MX" sz="1600" b="0" kern="0" dirty="0">
                <a:solidFill>
                  <a:srgbClr val="000066"/>
                </a:solidFill>
                <a:effectLst/>
              </a:rPr>
              <a:t>j) 1 pinzas para tubo de ensayo.</a:t>
            </a:r>
          </a:p>
          <a:p>
            <a:pPr lvl="0" eaLnBrk="1" fontAlgn="auto" hangingPunct="1">
              <a:spcBef>
                <a:spcPts val="0"/>
              </a:spcBef>
              <a:spcAft>
                <a:spcPts val="600"/>
              </a:spcAft>
              <a:defRPr/>
            </a:pPr>
            <a:r>
              <a:rPr lang="es-MX" sz="1600" b="0" kern="0" dirty="0">
                <a:solidFill>
                  <a:srgbClr val="000066"/>
                </a:solidFill>
                <a:effectLst/>
              </a:rPr>
              <a:t>k) 1 varilla de vidrio.</a:t>
            </a:r>
          </a:p>
          <a:p>
            <a:pPr lvl="0" eaLnBrk="1" fontAlgn="auto" hangingPunct="1">
              <a:spcBef>
                <a:spcPts val="0"/>
              </a:spcBef>
              <a:spcAft>
                <a:spcPts val="600"/>
              </a:spcAft>
              <a:defRPr/>
            </a:pPr>
            <a:r>
              <a:rPr lang="es-MX" sz="1600" b="0" kern="0" dirty="0">
                <a:solidFill>
                  <a:srgbClr val="000066"/>
                </a:solidFill>
                <a:effectLst/>
              </a:rPr>
              <a:t>l) 1 agitador magnético.</a:t>
            </a:r>
          </a:p>
          <a:p>
            <a:pPr lvl="0" eaLnBrk="1" fontAlgn="auto" hangingPunct="1">
              <a:spcBef>
                <a:spcPts val="0"/>
              </a:spcBef>
              <a:spcAft>
                <a:spcPts val="600"/>
              </a:spcAft>
              <a:defRPr/>
            </a:pPr>
            <a:r>
              <a:rPr lang="es-MX" sz="1600" b="0" kern="0" dirty="0">
                <a:solidFill>
                  <a:srgbClr val="000066"/>
                </a:solidFill>
                <a:effectLst/>
              </a:rPr>
              <a:t>m)1 termómetro.</a:t>
            </a:r>
          </a:p>
          <a:p>
            <a:pPr lvl="0" eaLnBrk="1" fontAlgn="auto" hangingPunct="1">
              <a:spcBef>
                <a:spcPts val="0"/>
              </a:spcBef>
              <a:spcAft>
                <a:spcPts val="600"/>
              </a:spcAft>
              <a:defRPr/>
            </a:pPr>
            <a:r>
              <a:rPr lang="es-MX" sz="1600" b="0" kern="0" dirty="0">
                <a:solidFill>
                  <a:srgbClr val="000066"/>
                </a:solidFill>
                <a:effectLst/>
              </a:rPr>
              <a:t>n) 1 gradilla.</a:t>
            </a:r>
          </a:p>
          <a:p>
            <a:pPr lvl="0" eaLnBrk="1" fontAlgn="auto" hangingPunct="1">
              <a:spcBef>
                <a:spcPts val="0"/>
              </a:spcBef>
              <a:spcAft>
                <a:spcPts val="600"/>
              </a:spcAft>
              <a:defRPr/>
            </a:pPr>
            <a:r>
              <a:rPr lang="es-MX" sz="1600" b="0" kern="0" dirty="0">
                <a:solidFill>
                  <a:srgbClr val="000066"/>
                </a:solidFill>
                <a:effectLst/>
              </a:rPr>
              <a:t>o) 1 lupa.</a:t>
            </a:r>
          </a:p>
        </p:txBody>
      </p:sp>
    </p:spTree>
    <p:extLst>
      <p:ext uri="{BB962C8B-B14F-4D97-AF65-F5344CB8AC3E}">
        <p14:creationId xmlns:p14="http://schemas.microsoft.com/office/powerpoint/2010/main" val="9503960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trips(downRight)">
                                      <p:cBhvr>
                                        <p:cTn id="7" dur="500"/>
                                        <p:tgtEl>
                                          <p:spTgt spid="8">
                                            <p:txEl>
                                              <p:pRg st="0" end="0"/>
                                            </p:txEl>
                                          </p:spTgt>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strips(downRight)">
                                      <p:cBhvr>
                                        <p:cTn id="11" dur="500"/>
                                        <p:tgtEl>
                                          <p:spTgt spid="8">
                                            <p:txEl>
                                              <p:pRg st="1" end="1"/>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strips(downRight)">
                                      <p:cBhvr>
                                        <p:cTn id="15" dur="500"/>
                                        <p:tgtEl>
                                          <p:spTgt spid="8">
                                            <p:txEl>
                                              <p:pRg st="2" end="2"/>
                                            </p:txEl>
                                          </p:spTgt>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strips(downRight)">
                                      <p:cBhvr>
                                        <p:cTn id="19" dur="500"/>
                                        <p:tgtEl>
                                          <p:spTgt spid="8">
                                            <p:txEl>
                                              <p:pRg st="3" end="3"/>
                                            </p:txEl>
                                          </p:spTgt>
                                        </p:tgtEl>
                                      </p:cBhvr>
                                    </p:animEffect>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strips(downRight)">
                                      <p:cBhvr>
                                        <p:cTn id="23" dur="500"/>
                                        <p:tgtEl>
                                          <p:spTgt spid="8">
                                            <p:txEl>
                                              <p:pRg st="4" end="4"/>
                                            </p:txEl>
                                          </p:spTgt>
                                        </p:tgtEl>
                                      </p:cBhvr>
                                    </p:animEffect>
                                  </p:childTnLst>
                                </p:cTn>
                              </p:par>
                            </p:childTnLst>
                          </p:cTn>
                        </p:par>
                        <p:par>
                          <p:cTn id="24" fill="hold">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strips(downRight)">
                                      <p:cBhvr>
                                        <p:cTn id="27" dur="500"/>
                                        <p:tgtEl>
                                          <p:spTgt spid="8">
                                            <p:txEl>
                                              <p:pRg st="5" end="5"/>
                                            </p:txEl>
                                          </p:spTgt>
                                        </p:tgtEl>
                                      </p:cBhvr>
                                    </p:animEffect>
                                  </p:childTnLst>
                                </p:cTn>
                              </p:par>
                            </p:childTnLst>
                          </p:cTn>
                        </p:par>
                        <p:par>
                          <p:cTn id="28" fill="hold">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strips(downRight)">
                                      <p:cBhvr>
                                        <p:cTn id="31" dur="500"/>
                                        <p:tgtEl>
                                          <p:spTgt spid="8">
                                            <p:txEl>
                                              <p:pRg st="6" end="6"/>
                                            </p:txEl>
                                          </p:spTgt>
                                        </p:tgtEl>
                                      </p:cBhvr>
                                    </p:animEffect>
                                  </p:childTnLst>
                                </p:cTn>
                              </p:par>
                            </p:childTnLst>
                          </p:cTn>
                        </p:par>
                        <p:par>
                          <p:cTn id="32" fill="hold">
                            <p:stCondLst>
                              <p:cond delay="3500"/>
                            </p:stCondLst>
                            <p:childTnLst>
                              <p:par>
                                <p:cTn id="33" presetID="18" presetClass="entr" presetSubtype="6" fill="hold" grpId="0" nodeType="after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animEffect transition="in" filter="strips(downRight)">
                                      <p:cBhvr>
                                        <p:cTn id="35" dur="500"/>
                                        <p:tgtEl>
                                          <p:spTgt spid="8">
                                            <p:txEl>
                                              <p:pRg st="7" end="7"/>
                                            </p:txEl>
                                          </p:spTgt>
                                        </p:tgtEl>
                                      </p:cBhvr>
                                    </p:animEffect>
                                  </p:childTnLst>
                                </p:cTn>
                              </p:par>
                            </p:childTnLst>
                          </p:cTn>
                        </p:par>
                        <p:par>
                          <p:cTn id="36" fill="hold">
                            <p:stCondLst>
                              <p:cond delay="4000"/>
                            </p:stCondLst>
                            <p:childTnLst>
                              <p:par>
                                <p:cTn id="37" presetID="18" presetClass="entr" presetSubtype="6" fill="hold" grpId="0" nodeType="after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animEffect transition="in" filter="strips(downRight)">
                                      <p:cBhvr>
                                        <p:cTn id="39" dur="500"/>
                                        <p:tgtEl>
                                          <p:spTgt spid="8">
                                            <p:txEl>
                                              <p:pRg st="8" end="8"/>
                                            </p:txEl>
                                          </p:spTgt>
                                        </p:tgtEl>
                                      </p:cBhvr>
                                    </p:animEffect>
                                  </p:childTnLst>
                                </p:cTn>
                              </p:par>
                            </p:childTnLst>
                          </p:cTn>
                        </p:par>
                        <p:par>
                          <p:cTn id="40" fill="hold">
                            <p:stCondLst>
                              <p:cond delay="4500"/>
                            </p:stCondLst>
                            <p:childTnLst>
                              <p:par>
                                <p:cTn id="41" presetID="18" presetClass="entr" presetSubtype="6" fill="hold" grpId="0" nodeType="after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animEffect transition="in" filter="strips(downRight)">
                                      <p:cBhvr>
                                        <p:cTn id="43" dur="500"/>
                                        <p:tgtEl>
                                          <p:spTgt spid="8">
                                            <p:txEl>
                                              <p:pRg st="9" end="9"/>
                                            </p:txEl>
                                          </p:spTgt>
                                        </p:tgtEl>
                                      </p:cBhvr>
                                    </p:animEffect>
                                  </p:childTnLst>
                                </p:cTn>
                              </p:par>
                            </p:childTnLst>
                          </p:cTn>
                        </p:par>
                        <p:par>
                          <p:cTn id="44" fill="hold">
                            <p:stCondLst>
                              <p:cond delay="5000"/>
                            </p:stCondLst>
                            <p:childTnLst>
                              <p:par>
                                <p:cTn id="45" presetID="18" presetClass="entr" presetSubtype="6" fill="hold" grpId="0" nodeType="after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animEffect transition="in" filter="strips(downRight)">
                                      <p:cBhvr>
                                        <p:cTn id="47" dur="500"/>
                                        <p:tgtEl>
                                          <p:spTgt spid="8">
                                            <p:txEl>
                                              <p:pRg st="10" end="10"/>
                                            </p:txEl>
                                          </p:spTgt>
                                        </p:tgtEl>
                                      </p:cBhvr>
                                    </p:animEffect>
                                  </p:childTnLst>
                                </p:cTn>
                              </p:par>
                            </p:childTnLst>
                          </p:cTn>
                        </p:par>
                        <p:par>
                          <p:cTn id="48" fill="hold">
                            <p:stCondLst>
                              <p:cond delay="5500"/>
                            </p:stCondLst>
                            <p:childTnLst>
                              <p:par>
                                <p:cTn id="49" presetID="18" presetClass="entr" presetSubtype="6" fill="hold" grpId="0" nodeType="afterEffect">
                                  <p:stCondLst>
                                    <p:cond delay="0"/>
                                  </p:stCondLst>
                                  <p:childTnLst>
                                    <p:set>
                                      <p:cBhvr>
                                        <p:cTn id="50" dur="1" fill="hold">
                                          <p:stCondLst>
                                            <p:cond delay="0"/>
                                          </p:stCondLst>
                                        </p:cTn>
                                        <p:tgtEl>
                                          <p:spTgt spid="8">
                                            <p:txEl>
                                              <p:pRg st="11" end="11"/>
                                            </p:txEl>
                                          </p:spTgt>
                                        </p:tgtEl>
                                        <p:attrNameLst>
                                          <p:attrName>style.visibility</p:attrName>
                                        </p:attrNameLst>
                                      </p:cBhvr>
                                      <p:to>
                                        <p:strVal val="visible"/>
                                      </p:to>
                                    </p:set>
                                    <p:animEffect transition="in" filter="strips(downRight)">
                                      <p:cBhvr>
                                        <p:cTn id="51" dur="500"/>
                                        <p:tgtEl>
                                          <p:spTgt spid="8">
                                            <p:txEl>
                                              <p:pRg st="11" end="11"/>
                                            </p:txEl>
                                          </p:spTgt>
                                        </p:tgtEl>
                                      </p:cBhvr>
                                    </p:animEffect>
                                  </p:childTnLst>
                                </p:cTn>
                              </p:par>
                            </p:childTnLst>
                          </p:cTn>
                        </p:par>
                        <p:par>
                          <p:cTn id="52" fill="hold">
                            <p:stCondLst>
                              <p:cond delay="6000"/>
                            </p:stCondLst>
                            <p:childTnLst>
                              <p:par>
                                <p:cTn id="53" presetID="18" presetClass="entr" presetSubtype="6" fill="hold" grpId="0" nodeType="afterEffect">
                                  <p:stCondLst>
                                    <p:cond delay="0"/>
                                  </p:stCondLst>
                                  <p:childTnLst>
                                    <p:set>
                                      <p:cBhvr>
                                        <p:cTn id="54" dur="1" fill="hold">
                                          <p:stCondLst>
                                            <p:cond delay="0"/>
                                          </p:stCondLst>
                                        </p:cTn>
                                        <p:tgtEl>
                                          <p:spTgt spid="8">
                                            <p:txEl>
                                              <p:pRg st="12" end="12"/>
                                            </p:txEl>
                                          </p:spTgt>
                                        </p:tgtEl>
                                        <p:attrNameLst>
                                          <p:attrName>style.visibility</p:attrName>
                                        </p:attrNameLst>
                                      </p:cBhvr>
                                      <p:to>
                                        <p:strVal val="visible"/>
                                      </p:to>
                                    </p:set>
                                    <p:animEffect transition="in" filter="strips(downRight)">
                                      <p:cBhvr>
                                        <p:cTn id="55" dur="500"/>
                                        <p:tgtEl>
                                          <p:spTgt spid="8">
                                            <p:txEl>
                                              <p:pRg st="12" end="12"/>
                                            </p:txEl>
                                          </p:spTgt>
                                        </p:tgtEl>
                                      </p:cBhvr>
                                    </p:animEffect>
                                  </p:childTnLst>
                                </p:cTn>
                              </p:par>
                            </p:childTnLst>
                          </p:cTn>
                        </p:par>
                        <p:par>
                          <p:cTn id="56" fill="hold">
                            <p:stCondLst>
                              <p:cond delay="6500"/>
                            </p:stCondLst>
                            <p:childTnLst>
                              <p:par>
                                <p:cTn id="57" presetID="18" presetClass="entr" presetSubtype="6" fill="hold" grpId="0" nodeType="afterEffect">
                                  <p:stCondLst>
                                    <p:cond delay="0"/>
                                  </p:stCondLst>
                                  <p:childTnLst>
                                    <p:set>
                                      <p:cBhvr>
                                        <p:cTn id="58" dur="1" fill="hold">
                                          <p:stCondLst>
                                            <p:cond delay="0"/>
                                          </p:stCondLst>
                                        </p:cTn>
                                        <p:tgtEl>
                                          <p:spTgt spid="8">
                                            <p:txEl>
                                              <p:pRg st="13" end="13"/>
                                            </p:txEl>
                                          </p:spTgt>
                                        </p:tgtEl>
                                        <p:attrNameLst>
                                          <p:attrName>style.visibility</p:attrName>
                                        </p:attrNameLst>
                                      </p:cBhvr>
                                      <p:to>
                                        <p:strVal val="visible"/>
                                      </p:to>
                                    </p:set>
                                    <p:animEffect transition="in" filter="strips(downRight)">
                                      <p:cBhvr>
                                        <p:cTn id="59" dur="500"/>
                                        <p:tgtEl>
                                          <p:spTgt spid="8">
                                            <p:txEl>
                                              <p:pRg st="13" end="13"/>
                                            </p:txEl>
                                          </p:spTgt>
                                        </p:tgtEl>
                                      </p:cBhvr>
                                    </p:animEffect>
                                  </p:childTnLst>
                                </p:cTn>
                              </p:par>
                            </p:childTnLst>
                          </p:cTn>
                        </p:par>
                        <p:par>
                          <p:cTn id="60" fill="hold">
                            <p:stCondLst>
                              <p:cond delay="7000"/>
                            </p:stCondLst>
                            <p:childTnLst>
                              <p:par>
                                <p:cTn id="61" presetID="18" presetClass="entr" presetSubtype="6" fill="hold" grpId="0" nodeType="afterEffect">
                                  <p:stCondLst>
                                    <p:cond delay="0"/>
                                  </p:stCondLst>
                                  <p:childTnLst>
                                    <p:set>
                                      <p:cBhvr>
                                        <p:cTn id="62" dur="1" fill="hold">
                                          <p:stCondLst>
                                            <p:cond delay="0"/>
                                          </p:stCondLst>
                                        </p:cTn>
                                        <p:tgtEl>
                                          <p:spTgt spid="8">
                                            <p:txEl>
                                              <p:pRg st="14" end="14"/>
                                            </p:txEl>
                                          </p:spTgt>
                                        </p:tgtEl>
                                        <p:attrNameLst>
                                          <p:attrName>style.visibility</p:attrName>
                                        </p:attrNameLst>
                                      </p:cBhvr>
                                      <p:to>
                                        <p:strVal val="visible"/>
                                      </p:to>
                                    </p:set>
                                    <p:animEffect transition="in" filter="strips(downRight)">
                                      <p:cBhvr>
                                        <p:cTn id="63" dur="500"/>
                                        <p:tgtEl>
                                          <p:spTgt spid="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5" name="Text Box 2"/>
          <p:cNvSpPr txBox="1">
            <a:spLocks noChangeArrowheads="1"/>
          </p:cNvSpPr>
          <p:nvPr/>
        </p:nvSpPr>
        <p:spPr bwMode="auto">
          <a:xfrm>
            <a:off x="3844876" y="711994"/>
            <a:ext cx="1454244" cy="415498"/>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s-ES" sz="2100" i="0" u="none" strike="noStrike" kern="0" cap="none" spc="0" normalizeH="0" baseline="0" noProof="0" dirty="0">
                <a:ln>
                  <a:noFill/>
                </a:ln>
                <a:solidFill>
                  <a:srgbClr val="000066"/>
                </a:solidFill>
                <a:effectLst/>
                <a:uLnTx/>
                <a:uFillTx/>
              </a:rPr>
              <a:t>Reactivos</a:t>
            </a:r>
          </a:p>
        </p:txBody>
      </p:sp>
      <p:sp>
        <p:nvSpPr>
          <p:cNvPr id="8" name="Text Box 72">
            <a:extLst>
              <a:ext uri="{FF2B5EF4-FFF2-40B4-BE49-F238E27FC236}">
                <a16:creationId xmlns:a16="http://schemas.microsoft.com/office/drawing/2014/main" xmlns="" id="{2FE0100F-EE97-4CC3-830B-423028C64580}"/>
              </a:ext>
            </a:extLst>
          </p:cNvPr>
          <p:cNvSpPr txBox="1">
            <a:spLocks noChangeArrowheads="1"/>
          </p:cNvSpPr>
          <p:nvPr/>
        </p:nvSpPr>
        <p:spPr bwMode="auto">
          <a:xfrm>
            <a:off x="611560" y="1556792"/>
            <a:ext cx="5400600" cy="1581972"/>
          </a:xfrm>
          <a:prstGeom prst="rect">
            <a:avLst/>
          </a:prstGeom>
          <a:noFill/>
          <a:ln w="9525">
            <a:noFill/>
            <a:miter lim="800000"/>
            <a:headEnd/>
            <a:tailEnd/>
          </a:ln>
          <a:effectLst/>
        </p:spPr>
        <p:txBody>
          <a:bodyPr wrap="square">
            <a:spAutoFit/>
          </a:bodyPr>
          <a:lstStyle/>
          <a:p>
            <a:pPr lvl="0" eaLnBrk="1" fontAlgn="auto" hangingPunct="1">
              <a:lnSpc>
                <a:spcPct val="120000"/>
              </a:lnSpc>
              <a:spcBef>
                <a:spcPts val="0"/>
              </a:spcBef>
              <a:spcAft>
                <a:spcPts val="800"/>
              </a:spcAft>
              <a:defRPr/>
            </a:pPr>
            <a:r>
              <a:rPr lang="es-MX" sz="1600" b="0" kern="0" dirty="0">
                <a:solidFill>
                  <a:srgbClr val="000066"/>
                </a:solidFill>
                <a:effectLst/>
              </a:rPr>
              <a:t>1) Bicarbonato de sodio, NaHCO</a:t>
            </a:r>
            <a:r>
              <a:rPr lang="es-MX" sz="1600" b="0" kern="0" baseline="-25000" dirty="0">
                <a:solidFill>
                  <a:srgbClr val="000066"/>
                </a:solidFill>
                <a:effectLst/>
              </a:rPr>
              <a:t>3</a:t>
            </a:r>
            <a:r>
              <a:rPr lang="es-MX" sz="1600" b="0" kern="0" dirty="0">
                <a:solidFill>
                  <a:srgbClr val="000066"/>
                </a:solidFill>
                <a:effectLst/>
              </a:rPr>
              <a:t>.</a:t>
            </a:r>
          </a:p>
          <a:p>
            <a:pPr lvl="0" eaLnBrk="1" fontAlgn="auto" hangingPunct="1">
              <a:lnSpc>
                <a:spcPct val="120000"/>
              </a:lnSpc>
              <a:spcBef>
                <a:spcPts val="0"/>
              </a:spcBef>
              <a:spcAft>
                <a:spcPts val="800"/>
              </a:spcAft>
              <a:defRPr/>
            </a:pPr>
            <a:r>
              <a:rPr lang="es-MX" sz="1600" b="0" kern="0" dirty="0">
                <a:solidFill>
                  <a:srgbClr val="000066"/>
                </a:solidFill>
                <a:effectLst/>
              </a:rPr>
              <a:t>2) Ácido clorhídrico, HCl, 3.7% m/v.</a:t>
            </a:r>
          </a:p>
          <a:p>
            <a:pPr lvl="0" eaLnBrk="1" fontAlgn="auto" hangingPunct="1">
              <a:lnSpc>
                <a:spcPct val="120000"/>
              </a:lnSpc>
              <a:spcBef>
                <a:spcPts val="0"/>
              </a:spcBef>
              <a:spcAft>
                <a:spcPts val="800"/>
              </a:spcAft>
              <a:defRPr/>
            </a:pPr>
            <a:r>
              <a:rPr lang="es-MX" sz="1600" b="0" kern="0" dirty="0">
                <a:solidFill>
                  <a:srgbClr val="000066"/>
                </a:solidFill>
                <a:effectLst/>
              </a:rPr>
              <a:t>3) Disolución de yoduro de potasio, KI, 0.33% m/v.</a:t>
            </a:r>
          </a:p>
          <a:p>
            <a:pPr lvl="0" eaLnBrk="1" fontAlgn="auto" hangingPunct="1">
              <a:lnSpc>
                <a:spcPct val="120000"/>
              </a:lnSpc>
              <a:spcBef>
                <a:spcPts val="0"/>
              </a:spcBef>
              <a:spcAft>
                <a:spcPts val="800"/>
              </a:spcAft>
              <a:defRPr/>
            </a:pPr>
            <a:r>
              <a:rPr lang="es-MX" sz="1600" b="0" kern="0" dirty="0">
                <a:solidFill>
                  <a:srgbClr val="000066"/>
                </a:solidFill>
                <a:effectLst/>
              </a:rPr>
              <a:t>4) Disolución de nitrato de plomo, Pb(NO</a:t>
            </a:r>
            <a:r>
              <a:rPr lang="es-MX" sz="1600" b="0" kern="0" baseline="-25000" dirty="0">
                <a:solidFill>
                  <a:srgbClr val="000066"/>
                </a:solidFill>
                <a:effectLst/>
              </a:rPr>
              <a:t>3</a:t>
            </a:r>
            <a:r>
              <a:rPr lang="es-MX" sz="1600" b="0" kern="0" dirty="0">
                <a:solidFill>
                  <a:srgbClr val="000066"/>
                </a:solidFill>
                <a:effectLst/>
              </a:rPr>
              <a:t>)</a:t>
            </a:r>
            <a:r>
              <a:rPr lang="es-MX" sz="1600" b="0" kern="0" baseline="-25000" dirty="0">
                <a:solidFill>
                  <a:srgbClr val="000066"/>
                </a:solidFill>
                <a:effectLst/>
              </a:rPr>
              <a:t>2</a:t>
            </a:r>
            <a:r>
              <a:rPr lang="es-MX" sz="1600" b="0" kern="0" dirty="0">
                <a:solidFill>
                  <a:srgbClr val="000066"/>
                </a:solidFill>
                <a:effectLst/>
              </a:rPr>
              <a:t>, 0.33% m/v.</a:t>
            </a:r>
          </a:p>
        </p:txBody>
      </p:sp>
    </p:spTree>
    <p:extLst>
      <p:ext uri="{BB962C8B-B14F-4D97-AF65-F5344CB8AC3E}">
        <p14:creationId xmlns:p14="http://schemas.microsoft.com/office/powerpoint/2010/main" val="22753307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trips(downRight)">
                                      <p:cBhvr>
                                        <p:cTn id="7" dur="500"/>
                                        <p:tgtEl>
                                          <p:spTgt spid="8">
                                            <p:txEl>
                                              <p:pRg st="0" end="0"/>
                                            </p:txEl>
                                          </p:spTgt>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strips(downRight)">
                                      <p:cBhvr>
                                        <p:cTn id="11" dur="500"/>
                                        <p:tgtEl>
                                          <p:spTgt spid="8">
                                            <p:txEl>
                                              <p:pRg st="1" end="1"/>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strips(downRight)">
                                      <p:cBhvr>
                                        <p:cTn id="15" dur="500"/>
                                        <p:tgtEl>
                                          <p:spTgt spid="8">
                                            <p:txEl>
                                              <p:pRg st="2" end="2"/>
                                            </p:txEl>
                                          </p:spTgt>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strips(downRight)">
                                      <p:cBhvr>
                                        <p:cTn id="19"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7" name="Text Box 9"/>
          <p:cNvSpPr txBox="1">
            <a:spLocks noChangeArrowheads="1"/>
          </p:cNvSpPr>
          <p:nvPr/>
        </p:nvSpPr>
        <p:spPr bwMode="auto">
          <a:xfrm>
            <a:off x="395536" y="1484784"/>
            <a:ext cx="8384402" cy="1376787"/>
          </a:xfrm>
          <a:prstGeom prst="rect">
            <a:avLst/>
          </a:prstGeom>
          <a:noFill/>
          <a:ln w="9525">
            <a:noFill/>
            <a:miter lim="800000"/>
            <a:headEnd/>
            <a:tailEnd/>
          </a:ln>
          <a:effectLst/>
        </p:spPr>
        <p:txBody>
          <a:bodyPr wrap="square">
            <a:spAutoFit/>
          </a:bodyPr>
          <a:lstStyle/>
          <a:p>
            <a:pPr eaLnBrk="1" hangingPunct="1">
              <a:lnSpc>
                <a:spcPct val="120000"/>
              </a:lnSpc>
              <a:spcAft>
                <a:spcPts val="800"/>
              </a:spcAft>
            </a:pPr>
            <a:r>
              <a:rPr lang="es-MX" sz="1600" b="0" dirty="0">
                <a:solidFill>
                  <a:srgbClr val="000066"/>
                </a:solidFill>
                <a:effectLst/>
              </a:rPr>
              <a:t>ACTIVIDAD 1.</a:t>
            </a:r>
          </a:p>
          <a:p>
            <a:pPr eaLnBrk="1" hangingPunct="1">
              <a:lnSpc>
                <a:spcPct val="120000"/>
              </a:lnSpc>
              <a:spcAft>
                <a:spcPts val="800"/>
              </a:spcAft>
            </a:pPr>
            <a:r>
              <a:rPr lang="es-MX" sz="1600" b="0" dirty="0">
                <a:solidFill>
                  <a:srgbClr val="000066"/>
                </a:solidFill>
                <a:effectLst/>
              </a:rPr>
              <a:t>El profesor verificará que los alumnos posean los conocimientos teóricos necesarios para la realización de la práctica y explicará los cuidados que deben tenerse en el manejo de las sustancias químicas que se emplearán.</a:t>
            </a:r>
          </a:p>
        </p:txBody>
      </p:sp>
      <p:sp>
        <p:nvSpPr>
          <p:cNvPr id="4" name="Text Box 19"/>
          <p:cNvSpPr txBox="1">
            <a:spLocks noChangeArrowheads="1"/>
          </p:cNvSpPr>
          <p:nvPr/>
        </p:nvSpPr>
        <p:spPr bwMode="auto">
          <a:xfrm>
            <a:off x="3813641" y="737852"/>
            <a:ext cx="1515158" cy="415498"/>
          </a:xfrm>
          <a:prstGeom prst="rect">
            <a:avLst/>
          </a:prstGeom>
          <a:noFill/>
          <a:ln w="9525">
            <a:noFill/>
            <a:miter lim="800000"/>
            <a:headEnd/>
            <a:tailEnd/>
          </a:ln>
          <a:effectLst/>
        </p:spPr>
        <p:txBody>
          <a:bodyPr wrap="none">
            <a:spAutoFit/>
          </a:bodyPr>
          <a:lstStyle/>
          <a:p>
            <a:pPr algn="ctr" eaLnBrk="1" hangingPunct="1">
              <a:spcBef>
                <a:spcPct val="50000"/>
              </a:spcBef>
            </a:pPr>
            <a:r>
              <a:rPr lang="es-ES" sz="2100" dirty="0">
                <a:solidFill>
                  <a:srgbClr val="000066"/>
                </a:solidFill>
                <a:effectLst/>
              </a:rPr>
              <a:t>Desarrollo</a:t>
            </a:r>
          </a:p>
        </p:txBody>
      </p:sp>
    </p:spTree>
    <p:extLst>
      <p:ext uri="{BB962C8B-B14F-4D97-AF65-F5344CB8AC3E}">
        <p14:creationId xmlns:p14="http://schemas.microsoft.com/office/powerpoint/2010/main" val="2683058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40297">
                                            <p:txEl>
                                              <p:pRg st="0" end="0"/>
                                            </p:txEl>
                                          </p:spTgt>
                                        </p:tgtEl>
                                        <p:attrNameLst>
                                          <p:attrName>style.visibility</p:attrName>
                                        </p:attrNameLst>
                                      </p:cBhvr>
                                      <p:to>
                                        <p:strVal val="visible"/>
                                      </p:to>
                                    </p:set>
                                    <p:animEffect transition="in" filter="strips(downRight)">
                                      <p:cBhvr>
                                        <p:cTn id="7" dur="500"/>
                                        <p:tgtEl>
                                          <p:spTgt spid="140297">
                                            <p:txEl>
                                              <p:pRg st="0" end="0"/>
                                            </p:txEl>
                                          </p:spTgt>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40297">
                                            <p:txEl>
                                              <p:pRg st="1" end="1"/>
                                            </p:txEl>
                                          </p:spTgt>
                                        </p:tgtEl>
                                        <p:attrNameLst>
                                          <p:attrName>style.visibility</p:attrName>
                                        </p:attrNameLst>
                                      </p:cBhvr>
                                      <p:to>
                                        <p:strVal val="visible"/>
                                      </p:to>
                                    </p:set>
                                    <p:animEffect transition="in" filter="strips(downRight)">
                                      <p:cBhvr>
                                        <p:cTn id="11" dur="500"/>
                                        <p:tgtEl>
                                          <p:spTgt spid="1402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7" grpId="0" uiExpand="1" build="p"/>
    </p:bldLst>
  </p:timing>
</p:sld>
</file>

<file path=ppt/theme/theme1.xml><?xml version="1.0" encoding="utf-8"?>
<a:theme xmlns:a="http://schemas.openxmlformats.org/drawingml/2006/main" name="1_Ingeniería3">
  <a:themeElements>
    <a:clrScheme name="">
      <a:dk1>
        <a:srgbClr val="000000"/>
      </a:dk1>
      <a:lt1>
        <a:srgbClr val="FFFFFF"/>
      </a:lt1>
      <a:dk2>
        <a:srgbClr val="000000"/>
      </a:dk2>
      <a:lt2>
        <a:srgbClr val="B2B2B2"/>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000066"/>
      </a:folHlink>
    </a:clrScheme>
    <a:fontScheme name="1_Ingeniería3">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just" defTabSz="914400" rtl="0" eaLnBrk="0" fontAlgn="base" latinLnBrk="0" hangingPunct="0">
          <a:lnSpc>
            <a:spcPct val="100000"/>
          </a:lnSpc>
          <a:spcBef>
            <a:spcPct val="0"/>
          </a:spcBef>
          <a:spcAft>
            <a:spcPct val="0"/>
          </a:spcAft>
          <a:buClrTx/>
          <a:buSzTx/>
          <a:buFontTx/>
          <a:buNone/>
          <a:tabLst/>
          <a:defRPr kumimoji="0" lang="es-ES" sz="1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just" defTabSz="914400" rtl="0" eaLnBrk="0" fontAlgn="base" latinLnBrk="0" hangingPunct="0">
          <a:lnSpc>
            <a:spcPct val="100000"/>
          </a:lnSpc>
          <a:spcBef>
            <a:spcPct val="0"/>
          </a:spcBef>
          <a:spcAft>
            <a:spcPct val="0"/>
          </a:spcAft>
          <a:buClrTx/>
          <a:buSzTx/>
          <a:buFontTx/>
          <a:buNone/>
          <a:tabLst/>
          <a:defRPr kumimoji="0" lang="es-ES" sz="14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Ingeniería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Ingeniería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Ingeniería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Ingeniería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Ingeniería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Ingeniería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Ingeniería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4997</TotalTime>
  <Words>1358</Words>
  <Application>Microsoft Office PowerPoint</Application>
  <PresentationFormat>Presentación en pantalla (4:3)</PresentationFormat>
  <Paragraphs>142</Paragraphs>
  <Slides>23</Slides>
  <Notes>17</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23</vt:i4>
      </vt:variant>
    </vt:vector>
  </HeadingPairs>
  <TitlesOfParts>
    <vt:vector size="26" baseType="lpstr">
      <vt:lpstr>Arial</vt:lpstr>
      <vt:lpstr>Times New Roman</vt:lpstr>
      <vt:lpstr>1_Ingeniería3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Personal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Alfredo Velásquez Márquez</dc:creator>
  <cp:lastModifiedBy>Alfredo Velásquez M.</cp:lastModifiedBy>
  <cp:revision>217</cp:revision>
  <cp:lastPrinted>2013-10-18T00:30:07Z</cp:lastPrinted>
  <dcterms:created xsi:type="dcterms:W3CDTF">2005-07-23T04:28:49Z</dcterms:created>
  <dcterms:modified xsi:type="dcterms:W3CDTF">2018-02-04T08:26:48Z</dcterms:modified>
</cp:coreProperties>
</file>