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8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74" r:id="rId12"/>
    <p:sldId id="313" r:id="rId13"/>
    <p:sldId id="271" r:id="rId14"/>
    <p:sldId id="292" r:id="rId15"/>
    <p:sldId id="293" r:id="rId16"/>
    <p:sldId id="294" r:id="rId17"/>
    <p:sldId id="295" r:id="rId18"/>
    <p:sldId id="291" r:id="rId19"/>
    <p:sldId id="273" r:id="rId20"/>
    <p:sldId id="296" r:id="rId2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iWIja4z9jZO3XCJ8oC4tdA==" hashData="28Vn3zupHmntwDVOrHDr/xEOCudcrgy9dDTiStO151QWkozvNURyEAkyUaCw4SZgQMqEH0RAh3SVY347EABW9w=="/>
  <p:extLst>
    <p:ext uri="{EFAFB233-063F-42B5-8137-9DF3F51BA10A}">
      <p15:sldGuideLst xmlns:p15="http://schemas.microsoft.com/office/powerpoint/2012/main">
        <p15:guide id="1" orient="horz" pos="2432">
          <p15:clr>
            <a:srgbClr val="A4A3A4"/>
          </p15:clr>
        </p15:guide>
        <p15:guide id="2" pos="2880">
          <p15:clr>
            <a:srgbClr val="A4A3A4"/>
          </p15:clr>
        </p15:guide>
        <p15:guide id="3" pos="53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C119"/>
    <a:srgbClr val="FAFAF0"/>
    <a:srgbClr val="FAFAE6"/>
    <a:srgbClr val="000099"/>
    <a:srgbClr val="0000CC"/>
    <a:srgbClr val="08E21D"/>
    <a:srgbClr val="000066"/>
    <a:srgbClr val="CCECFF"/>
    <a:srgbClr val="CCFF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77" autoAdjust="0"/>
    <p:restoredTop sz="93073" autoAdjust="0"/>
  </p:normalViewPr>
  <p:slideViewPr>
    <p:cSldViewPr snapToGrid="0" showGuides="1">
      <p:cViewPr varScale="1">
        <p:scale>
          <a:sx n="65" d="100"/>
          <a:sy n="65" d="100"/>
        </p:scale>
        <p:origin x="1566" y="84"/>
      </p:cViewPr>
      <p:guideLst>
        <p:guide orient="horz" pos="2432"/>
        <p:guide pos="2880"/>
        <p:guide pos="5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61C03-4920-4347-8D80-3BA9D26CA299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D83E9-E627-4EE7-B4E0-54573BA900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1731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="" xmlns:a16="http://schemas.microsoft.com/office/drawing/2014/main" id="{E768D3C6-E997-47F7-8F56-096E64240EE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1008029"/>
            <a:ext cx="9144000" cy="252000"/>
          </a:xfrm>
          <a:prstGeom prst="rect">
            <a:avLst/>
          </a:prstGeom>
          <a:gradFill rotWithShape="0">
            <a:gsLst>
              <a:gs pos="0">
                <a:srgbClr val="FAFAF2"/>
              </a:gs>
              <a:gs pos="50000">
                <a:srgbClr val="003399"/>
              </a:gs>
              <a:gs pos="100000">
                <a:srgbClr val="FAFA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s-MX" sz="2338" dirty="0"/>
          </a:p>
        </p:txBody>
      </p:sp>
      <p:sp>
        <p:nvSpPr>
          <p:cNvPr id="10" name="Text Box 9">
            <a:extLst>
              <a:ext uri="{FF2B5EF4-FFF2-40B4-BE49-F238E27FC236}">
                <a16:creationId xmlns="" xmlns:a16="http://schemas.microsoft.com/office/drawing/2014/main" id="{DA47A6F5-0F6B-4763-BC85-39BB99F8D50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785963" y="53247"/>
            <a:ext cx="3572074" cy="39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es-ES" sz="2800" b="1" i="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   N   A   M</a:t>
            </a:r>
          </a:p>
        </p:txBody>
      </p:sp>
      <p:sp>
        <p:nvSpPr>
          <p:cNvPr id="11" name="Text Box 10">
            <a:extLst>
              <a:ext uri="{FF2B5EF4-FFF2-40B4-BE49-F238E27FC236}">
                <a16:creationId xmlns="" xmlns:a16="http://schemas.microsoft.com/office/drawing/2014/main" id="{50A416E7-7B02-44A0-A5DA-C2313F93186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937966" y="446410"/>
            <a:ext cx="3268067" cy="246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es-ES" sz="1400" b="1" i="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Facultad de Ingeniería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="" xmlns:a16="http://schemas.microsoft.com/office/drawing/2014/main" id="{2BD22040-DD56-493D-8357-E302AEFB1B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845" y="0"/>
            <a:ext cx="1003095" cy="1253942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="" xmlns:a16="http://schemas.microsoft.com/office/drawing/2014/main" id="{9467A4DC-3601-4D61-8509-BA97793984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379" y="-12899"/>
            <a:ext cx="1083259" cy="1212152"/>
          </a:xfrm>
          <a:prstGeom prst="rect">
            <a:avLst/>
          </a:prstGeom>
        </p:spPr>
      </p:pic>
      <p:sp>
        <p:nvSpPr>
          <p:cNvPr id="14" name="Rectangle 12">
            <a:extLst>
              <a:ext uri="{FF2B5EF4-FFF2-40B4-BE49-F238E27FC236}">
                <a16:creationId xmlns="" xmlns:a16="http://schemas.microsoft.com/office/drawing/2014/main" id="{AFE4BE48-E730-4AF1-AB22-7EE705D07E3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6607363"/>
            <a:ext cx="9144000" cy="252000"/>
          </a:xfrm>
          <a:prstGeom prst="rect">
            <a:avLst/>
          </a:prstGeom>
          <a:gradFill rotWithShape="0">
            <a:gsLst>
              <a:gs pos="28000">
                <a:srgbClr val="FAFAF2"/>
              </a:gs>
              <a:gs pos="100000">
                <a:srgbClr val="00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s-MX" sz="2338"/>
          </a:p>
        </p:txBody>
      </p:sp>
      <p:sp>
        <p:nvSpPr>
          <p:cNvPr id="15" name="Text Box 13">
            <a:extLst>
              <a:ext uri="{FF2B5EF4-FFF2-40B4-BE49-F238E27FC236}">
                <a16:creationId xmlns="" xmlns:a16="http://schemas.microsoft.com/office/drawing/2014/main" id="{664A019C-1868-4E57-8D81-C04CD9CF6C0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508908" y="6564517"/>
            <a:ext cx="623032" cy="33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ctr" eaLnBrk="0" hangingPunct="0"/>
            <a:r>
              <a:rPr lang="es-ES" sz="1559" b="1" i="1" dirty="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AVM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683568" y="2239917"/>
            <a:ext cx="7920880" cy="2548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ESTEQUIOMETRÍA 1</a:t>
            </a:r>
            <a:endParaRPr kumimoji="0" lang="es-ES" sz="4400" b="1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500" b="1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Conceptos </a:t>
            </a:r>
            <a:r>
              <a:rPr lang="es-ES" sz="3500" b="1" kern="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básicos</a:t>
            </a:r>
            <a:endParaRPr lang="es-ES" sz="3500" b="1" kern="0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5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Relaciones estequiométricas</a:t>
            </a:r>
          </a:p>
        </p:txBody>
      </p:sp>
      <p:sp>
        <p:nvSpPr>
          <p:cNvPr id="5" name="1 CuadroTexto"/>
          <p:cNvSpPr txBox="1"/>
          <p:nvPr/>
        </p:nvSpPr>
        <p:spPr>
          <a:xfrm>
            <a:off x="3059832" y="5745396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i="1" dirty="0">
                <a:solidFill>
                  <a:srgbClr val="000066"/>
                </a:solidFill>
                <a:latin typeface="Times New Roman" pitchFamily="18" charset="0"/>
              </a:rPr>
              <a:t>M. C. Q.  Alfredo Velásquez Márquez</a:t>
            </a:r>
          </a:p>
        </p:txBody>
      </p:sp>
    </p:spTree>
    <p:extLst>
      <p:ext uri="{BB962C8B-B14F-4D97-AF65-F5344CB8AC3E}">
        <p14:creationId xmlns:p14="http://schemas.microsoft.com/office/powerpoint/2010/main" val="3704155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 Box 36"/>
          <p:cNvSpPr txBox="1">
            <a:spLocks noChangeArrowheads="1"/>
          </p:cNvSpPr>
          <p:nvPr/>
        </p:nvSpPr>
        <p:spPr bwMode="auto">
          <a:xfrm>
            <a:off x="525915" y="1446838"/>
            <a:ext cx="1383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s-ES" sz="1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Densidad (</a:t>
            </a:r>
            <a:r>
              <a:rPr lang="es-ES" sz="1800" b="1" dirty="0">
                <a:solidFill>
                  <a:srgbClr val="000099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r</a:t>
            </a:r>
            <a:r>
              <a:rPr lang="es-ES" sz="1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0" name="Text Box 36"/>
          <p:cNvSpPr txBox="1">
            <a:spLocks noChangeArrowheads="1"/>
          </p:cNvSpPr>
          <p:nvPr/>
        </p:nvSpPr>
        <p:spPr bwMode="auto">
          <a:xfrm>
            <a:off x="526858" y="1828911"/>
            <a:ext cx="805759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just"/>
            <a:r>
              <a:rPr lang="es-MX" sz="18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la relación que existe entre la masa de una sustancia por unidad de volumen.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 Box 36"/>
              <p:cNvSpPr txBox="1">
                <a:spLocks noChangeArrowheads="1"/>
              </p:cNvSpPr>
              <p:nvPr/>
            </p:nvSpPr>
            <p:spPr bwMode="auto">
              <a:xfrm>
                <a:off x="3062889" y="2780928"/>
                <a:ext cx="821507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𝑚𝐿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1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62889" y="2780928"/>
                <a:ext cx="821507" cy="246221"/>
              </a:xfrm>
              <a:prstGeom prst="rect">
                <a:avLst/>
              </a:prstGeom>
              <a:blipFill rotWithShape="0">
                <a:blip r:embed="rId2"/>
                <a:stretch>
                  <a:fillRect l="-8148" r="-1481" b="-731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 Box 36"/>
              <p:cNvSpPr txBox="1">
                <a:spLocks noChangeArrowheads="1"/>
              </p:cNvSpPr>
              <p:nvPr/>
            </p:nvSpPr>
            <p:spPr bwMode="auto">
              <a:xfrm>
                <a:off x="5259603" y="2780929"/>
                <a:ext cx="66851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MX" sz="160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Y</m:t>
                      </m:r>
                      <m:r>
                        <a:rPr lang="es-MX" sz="1600" b="0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𝑔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4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59603" y="2780929"/>
                <a:ext cx="668516" cy="246221"/>
              </a:xfrm>
              <a:prstGeom prst="rect">
                <a:avLst/>
              </a:prstGeom>
              <a:blipFill rotWithShape="0">
                <a:blip r:embed="rId3"/>
                <a:stretch>
                  <a:fillRect l="-10092" r="-2752" b="-2439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69 Conector recto"/>
          <p:cNvCxnSpPr/>
          <p:nvPr/>
        </p:nvCxnSpPr>
        <p:spPr>
          <a:xfrm>
            <a:off x="4229123" y="2909066"/>
            <a:ext cx="685753" cy="0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72"/>
          <p:cNvSpPr txBox="1">
            <a:spLocks noChangeArrowheads="1"/>
          </p:cNvSpPr>
          <p:nvPr/>
        </p:nvSpPr>
        <p:spPr bwMode="auto">
          <a:xfrm>
            <a:off x="2590800" y="733037"/>
            <a:ext cx="3962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dirty="0">
                <a:solidFill>
                  <a:srgbClr val="000099"/>
                </a:solidFill>
                <a:latin typeface="Arial" charset="0"/>
              </a:rPr>
              <a:t>Conceptos Básicos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36"/>
              <p:cNvSpPr txBox="1">
                <a:spLocks noChangeArrowheads="1"/>
              </p:cNvSpPr>
              <p:nvPr/>
            </p:nvSpPr>
            <p:spPr bwMode="auto">
              <a:xfrm>
                <a:off x="2706029" y="3477720"/>
                <a:ext cx="1112677" cy="553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sz="160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MX" sz="160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MX" sz="160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1600" b="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𝑚</m:t>
                                  </m:r>
                                  <m:r>
                                    <a:rPr lang="es-MX" sz="1600" b="0" i="1" smtClean="0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𝐿</m:t>
                                  </m:r>
                                </m:e>
                              </m:d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  <m:r>
                                <m:rPr>
                                  <m:nor/>
                                </m:rPr>
                                <a:rPr lang="es-ES" sz="1600" dirty="0">
                                  <a:solidFill>
                                    <a:srgbClr val="008000"/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num>
                            <m:den>
                              <m:r>
                                <a:rPr lang="es-MX" sz="1600" b="0" i="1" dirty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𝑌</m:t>
                              </m:r>
                              <m:r>
                                <a:rPr lang="es-MX" sz="1600" b="0" i="1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MX" sz="160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1600" b="0" i="1" smtClean="0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𝑔</m:t>
                                  </m:r>
                                </m:e>
                              </m:d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  <m:r>
                                <m:rPr>
                                  <m:nor/>
                                </m:rPr>
                                <a:rPr lang="es-ES" sz="1600" dirty="0">
                                  <a:solidFill>
                                    <a:srgbClr val="008000"/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ES" sz="1600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06029" y="3477720"/>
                <a:ext cx="1112677" cy="553228"/>
              </a:xfrm>
              <a:prstGeom prst="rect">
                <a:avLst/>
              </a:prstGeom>
              <a:blipFill rotWithShape="0">
                <a:blip r:embed="rId4"/>
                <a:stretch>
                  <a:fillRect b="-109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36"/>
              <p:cNvSpPr txBox="1">
                <a:spLocks noChangeArrowheads="1"/>
              </p:cNvSpPr>
              <p:nvPr/>
            </p:nvSpPr>
            <p:spPr bwMode="auto">
              <a:xfrm>
                <a:off x="5325294" y="3477720"/>
                <a:ext cx="1056956" cy="553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sz="160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MX" sz="160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s-MX" sz="1600" b="0" i="1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𝑌</m:t>
                              </m:r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MX" sz="160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1600" b="0" i="1" smtClean="0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𝑔</m:t>
                                  </m:r>
                                </m:e>
                              </m:d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</m:num>
                            <m:den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MX" sz="160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1600" b="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𝑚</m:t>
                                  </m:r>
                                  <m:r>
                                    <a:rPr lang="es-MX" sz="1600" b="0" i="1" smtClean="0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𝐿</m:t>
                                  </m:r>
                                </m:e>
                              </m:d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ES" sz="1600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25294" y="3477720"/>
                <a:ext cx="1056956" cy="553228"/>
              </a:xfrm>
              <a:prstGeom prst="rect">
                <a:avLst/>
              </a:prstGeom>
              <a:blipFill rotWithShape="0">
                <a:blip r:embed="rId5"/>
                <a:stretch>
                  <a:fillRect b="-109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ángulo 23"/>
              <p:cNvSpPr/>
              <p:nvPr/>
            </p:nvSpPr>
            <p:spPr>
              <a:xfrm>
                <a:off x="2936607" y="4854978"/>
                <a:ext cx="9521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s-MX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</m:t>
                          </m:r>
                          <m:r>
                            <a:rPr lang="es-MX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𝑳</m:t>
                          </m:r>
                        </m:e>
                      </m:d>
                      <m:r>
                        <a:rPr lang="es-MX" sz="1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𝑨</m:t>
                      </m:r>
                    </m:oMath>
                  </m:oMathPara>
                </a14:m>
                <a:endParaRPr lang="es-MX" sz="1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Rectángulo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6607" y="4854978"/>
                <a:ext cx="952184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90 Conector recto"/>
          <p:cNvCxnSpPr/>
          <p:nvPr/>
        </p:nvCxnSpPr>
        <p:spPr>
          <a:xfrm>
            <a:off x="4064064" y="5039644"/>
            <a:ext cx="984017" cy="0"/>
          </a:xfrm>
          <a:prstGeom prst="line">
            <a:avLst/>
          </a:prstGeom>
          <a:ln w="19050">
            <a:solidFill>
              <a:srgbClr val="FF00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ángulo 26"/>
              <p:cNvSpPr/>
              <p:nvPr/>
            </p:nvSpPr>
            <p:spPr>
              <a:xfrm>
                <a:off x="5201083" y="4854978"/>
                <a:ext cx="80983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s-MX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𝒈</m:t>
                          </m:r>
                        </m:e>
                      </m:d>
                      <m:r>
                        <a:rPr lang="es-MX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𝑨</m:t>
                      </m:r>
                    </m:oMath>
                  </m:oMathPara>
                </a14:m>
                <a:endParaRPr lang="es-MX" sz="1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Rectángulo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1083" y="4854978"/>
                <a:ext cx="809837" cy="400110"/>
              </a:xfrm>
              <a:prstGeom prst="rect">
                <a:avLst/>
              </a:prstGeom>
              <a:blipFill rotWithShape="0">
                <a:blip r:embed="rId7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90 Conector recto"/>
          <p:cNvCxnSpPr/>
          <p:nvPr/>
        </p:nvCxnSpPr>
        <p:spPr>
          <a:xfrm>
            <a:off x="4040937" y="5039644"/>
            <a:ext cx="1008000" cy="0"/>
          </a:xfrm>
          <a:prstGeom prst="line">
            <a:avLst/>
          </a:prstGeom>
          <a:ln w="19050"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36"/>
          <p:cNvSpPr txBox="1">
            <a:spLocks noChangeArrowheads="1"/>
          </p:cNvSpPr>
          <p:nvPr/>
        </p:nvSpPr>
        <p:spPr bwMode="auto">
          <a:xfrm>
            <a:off x="4332037" y="4727008"/>
            <a:ext cx="44723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" sz="1600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16852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3 CuadroTexto"/>
          <p:cNvSpPr txBox="1"/>
          <p:nvPr/>
        </p:nvSpPr>
        <p:spPr>
          <a:xfrm>
            <a:off x="2910619" y="1728023"/>
            <a:ext cx="1156086" cy="323165"/>
          </a:xfrm>
          <a:prstGeom prst="rect">
            <a:avLst/>
          </a:prstGeom>
          <a:solidFill>
            <a:srgbClr val="FAFAF0"/>
          </a:solidFill>
        </p:spPr>
        <p:txBody>
          <a:bodyPr wrap="none" rtlCol="0">
            <a:spAutoFit/>
          </a:bodyPr>
          <a:lstStyle/>
          <a:p>
            <a:pPr algn="ctr"/>
            <a:r>
              <a:rPr lang="es-MX" sz="1500" b="1" dirty="0"/>
              <a:t>[unidades]</a:t>
            </a:r>
          </a:p>
        </p:txBody>
      </p:sp>
      <p:sp>
        <p:nvSpPr>
          <p:cNvPr id="16" name="4 CuadroTexto"/>
          <p:cNvSpPr txBox="1"/>
          <p:nvPr/>
        </p:nvSpPr>
        <p:spPr>
          <a:xfrm>
            <a:off x="3161488" y="3222304"/>
            <a:ext cx="654346" cy="323165"/>
          </a:xfrm>
          <a:prstGeom prst="rect">
            <a:avLst/>
          </a:prstGeom>
          <a:solidFill>
            <a:srgbClr val="FAFAF0"/>
          </a:solidFill>
        </p:spPr>
        <p:txBody>
          <a:bodyPr wrap="none" rtlCol="0">
            <a:spAutoFit/>
          </a:bodyPr>
          <a:lstStyle/>
          <a:p>
            <a:pPr algn="ctr"/>
            <a:r>
              <a:rPr lang="es-MX" sz="1500" b="1" dirty="0"/>
              <a:t>[mol]</a:t>
            </a:r>
          </a:p>
        </p:txBody>
      </p:sp>
      <p:sp>
        <p:nvSpPr>
          <p:cNvPr id="17" name="5 CuadroTexto"/>
          <p:cNvSpPr txBox="1"/>
          <p:nvPr/>
        </p:nvSpPr>
        <p:spPr>
          <a:xfrm>
            <a:off x="3273697" y="4716585"/>
            <a:ext cx="429926" cy="323165"/>
          </a:xfrm>
          <a:prstGeom prst="rect">
            <a:avLst/>
          </a:prstGeom>
          <a:solidFill>
            <a:srgbClr val="FAFAF0"/>
          </a:solidFill>
        </p:spPr>
        <p:txBody>
          <a:bodyPr wrap="none" rtlCol="0">
            <a:spAutoFit/>
          </a:bodyPr>
          <a:lstStyle/>
          <a:p>
            <a:pPr algn="ctr"/>
            <a:r>
              <a:rPr lang="es-MX" sz="1500" b="1" dirty="0"/>
              <a:t>[g]</a:t>
            </a:r>
          </a:p>
        </p:txBody>
      </p:sp>
      <p:sp>
        <p:nvSpPr>
          <p:cNvPr id="18" name="6 CuadroTexto"/>
          <p:cNvSpPr txBox="1"/>
          <p:nvPr/>
        </p:nvSpPr>
        <p:spPr>
          <a:xfrm>
            <a:off x="3187937" y="6210864"/>
            <a:ext cx="601447" cy="323165"/>
          </a:xfrm>
          <a:prstGeom prst="rect">
            <a:avLst/>
          </a:prstGeom>
          <a:solidFill>
            <a:srgbClr val="FAFAF0"/>
          </a:solidFill>
        </p:spPr>
        <p:txBody>
          <a:bodyPr wrap="none" rtlCol="0">
            <a:spAutoFit/>
          </a:bodyPr>
          <a:lstStyle/>
          <a:p>
            <a:pPr algn="ctr"/>
            <a:r>
              <a:rPr lang="es-MX" sz="1500" b="1" dirty="0"/>
              <a:t>[mL]</a:t>
            </a:r>
          </a:p>
        </p:txBody>
      </p:sp>
      <p:cxnSp>
        <p:nvCxnSpPr>
          <p:cNvPr id="26" name="13 Conector recto de flecha"/>
          <p:cNvCxnSpPr/>
          <p:nvPr/>
        </p:nvCxnSpPr>
        <p:spPr>
          <a:xfrm flipV="1">
            <a:off x="3488660" y="2132746"/>
            <a:ext cx="1" cy="1008000"/>
          </a:xfrm>
          <a:prstGeom prst="straightConnector1">
            <a:avLst/>
          </a:prstGeom>
          <a:solidFill>
            <a:srgbClr val="FAFAE6"/>
          </a:solidFill>
          <a:ln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14 CuadroTexto"/>
          <p:cNvSpPr txBox="1"/>
          <p:nvPr/>
        </p:nvSpPr>
        <p:spPr>
          <a:xfrm>
            <a:off x="3317656" y="2484978"/>
            <a:ext cx="342008" cy="272758"/>
          </a:xfrm>
          <a:prstGeom prst="rect">
            <a:avLst/>
          </a:prstGeom>
          <a:solidFill>
            <a:srgbClr val="FAFAF0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s-MX" sz="1300" dirty="0">
                <a:solidFill>
                  <a:srgbClr val="FF0000"/>
                </a:solidFill>
              </a:rPr>
              <a:t>Mol</a:t>
            </a:r>
          </a:p>
        </p:txBody>
      </p:sp>
      <p:cxnSp>
        <p:nvCxnSpPr>
          <p:cNvPr id="24" name="17 Conector recto de flecha"/>
          <p:cNvCxnSpPr/>
          <p:nvPr/>
        </p:nvCxnSpPr>
        <p:spPr>
          <a:xfrm flipV="1">
            <a:off x="3488660" y="3627027"/>
            <a:ext cx="0" cy="1008000"/>
          </a:xfrm>
          <a:prstGeom prst="straightConnector1">
            <a:avLst/>
          </a:prstGeom>
          <a:solidFill>
            <a:srgbClr val="FAFAE6"/>
          </a:solidFill>
          <a:ln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18 CuadroTexto"/>
          <p:cNvSpPr txBox="1"/>
          <p:nvPr/>
        </p:nvSpPr>
        <p:spPr>
          <a:xfrm>
            <a:off x="3275978" y="3979259"/>
            <a:ext cx="425364" cy="272758"/>
          </a:xfrm>
          <a:prstGeom prst="rect">
            <a:avLst/>
          </a:prstGeom>
          <a:solidFill>
            <a:srgbClr val="FAFAF0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s-MX" sz="1300" dirty="0">
                <a:solidFill>
                  <a:srgbClr val="FF0000"/>
                </a:solidFill>
              </a:rPr>
              <a:t>MM</a:t>
            </a:r>
            <a:r>
              <a:rPr lang="es-MX" sz="1300" baseline="-25000" dirty="0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22" name="21 Conector recto de flecha"/>
          <p:cNvCxnSpPr/>
          <p:nvPr/>
        </p:nvCxnSpPr>
        <p:spPr>
          <a:xfrm flipV="1">
            <a:off x="3488660" y="5121308"/>
            <a:ext cx="0" cy="1008000"/>
          </a:xfrm>
          <a:prstGeom prst="straightConnector1">
            <a:avLst/>
          </a:prstGeom>
          <a:solidFill>
            <a:srgbClr val="FAFAE6"/>
          </a:solidFill>
          <a:ln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3359335" y="5473540"/>
            <a:ext cx="258651" cy="318924"/>
          </a:xfrm>
          <a:prstGeom prst="rect">
            <a:avLst/>
          </a:prstGeom>
          <a:solidFill>
            <a:srgbClr val="FAFAF0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s-MX" sz="1600" dirty="0" err="1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s-MX" sz="1300" baseline="-40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s-MX" sz="1300" baseline="-40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67 CuadroTexto"/>
          <p:cNvSpPr txBox="1"/>
          <p:nvPr/>
        </p:nvSpPr>
        <p:spPr>
          <a:xfrm>
            <a:off x="3306684" y="1367847"/>
            <a:ext cx="370615" cy="400110"/>
          </a:xfrm>
          <a:prstGeom prst="rect">
            <a:avLst/>
          </a:prstGeom>
          <a:solidFill>
            <a:srgbClr val="FAFAF0"/>
          </a:solidFill>
        </p:spPr>
        <p:txBody>
          <a:bodyPr wrap="none" rtlCol="0">
            <a:spAutoFit/>
          </a:bodyPr>
          <a:lstStyle/>
          <a:p>
            <a:pPr algn="ctr"/>
            <a:r>
              <a:rPr lang="es-MX" sz="2000" b="1" dirty="0"/>
              <a:t>A</a:t>
            </a:r>
          </a:p>
        </p:txBody>
      </p:sp>
      <p:sp>
        <p:nvSpPr>
          <p:cNvPr id="72" name="73 CuadroTexto"/>
          <p:cNvSpPr txBox="1"/>
          <p:nvPr/>
        </p:nvSpPr>
        <p:spPr>
          <a:xfrm>
            <a:off x="1819545" y="773088"/>
            <a:ext cx="5533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ESQUEMA DE CONVERSIONES PARA ESTEQUIOMETRÍA</a:t>
            </a:r>
          </a:p>
        </p:txBody>
      </p:sp>
    </p:spTree>
    <p:extLst>
      <p:ext uri="{BB962C8B-B14F-4D97-AF65-F5344CB8AC3E}">
        <p14:creationId xmlns:p14="http://schemas.microsoft.com/office/powerpoint/2010/main" val="429035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27" grpId="0" animBg="1"/>
      <p:bldP spid="25" grpId="0" animBg="1"/>
      <p:bldP spid="23" grpId="0" animBg="1"/>
      <p:bldP spid="6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73 CuadroTexto"/>
          <p:cNvSpPr txBox="1"/>
          <p:nvPr/>
        </p:nvSpPr>
        <p:spPr>
          <a:xfrm>
            <a:off x="1819545" y="773088"/>
            <a:ext cx="5533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EJERCICIO</a:t>
            </a:r>
          </a:p>
        </p:txBody>
      </p:sp>
    </p:spTree>
    <p:extLst>
      <p:ext uri="{BB962C8B-B14F-4D97-AF65-F5344CB8AC3E}">
        <p14:creationId xmlns:p14="http://schemas.microsoft.com/office/powerpoint/2010/main" val="3801574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3027637" y="1367847"/>
            <a:ext cx="922048" cy="5166182"/>
            <a:chOff x="3027637" y="1367847"/>
            <a:chExt cx="922048" cy="5166182"/>
          </a:xfrm>
          <a:solidFill>
            <a:srgbClr val="FAFAF0"/>
          </a:solidFill>
        </p:grpSpPr>
        <p:sp>
          <p:nvSpPr>
            <p:cNvPr id="15" name="3 CuadroTexto"/>
            <p:cNvSpPr txBox="1"/>
            <p:nvPr/>
          </p:nvSpPr>
          <p:spPr>
            <a:xfrm>
              <a:off x="3027637" y="1728023"/>
              <a:ext cx="922048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[moléc.]</a:t>
              </a:r>
            </a:p>
          </p:txBody>
        </p:sp>
        <p:sp>
          <p:nvSpPr>
            <p:cNvPr id="16" name="4 CuadroTexto"/>
            <p:cNvSpPr txBox="1"/>
            <p:nvPr/>
          </p:nvSpPr>
          <p:spPr>
            <a:xfrm>
              <a:off x="3161488" y="3222304"/>
              <a:ext cx="654346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[mol]</a:t>
              </a:r>
            </a:p>
          </p:txBody>
        </p:sp>
        <p:sp>
          <p:nvSpPr>
            <p:cNvPr id="17" name="5 CuadroTexto"/>
            <p:cNvSpPr txBox="1"/>
            <p:nvPr/>
          </p:nvSpPr>
          <p:spPr>
            <a:xfrm>
              <a:off x="3273697" y="4716585"/>
              <a:ext cx="429926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[g]</a:t>
              </a:r>
            </a:p>
          </p:txBody>
        </p:sp>
        <p:sp>
          <p:nvSpPr>
            <p:cNvPr id="18" name="6 CuadroTexto"/>
            <p:cNvSpPr txBox="1"/>
            <p:nvPr/>
          </p:nvSpPr>
          <p:spPr>
            <a:xfrm>
              <a:off x="3187937" y="6210864"/>
              <a:ext cx="601447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[mL]</a:t>
              </a:r>
            </a:p>
          </p:txBody>
        </p:sp>
        <p:cxnSp>
          <p:nvCxnSpPr>
            <p:cNvPr id="26" name="13 Conector recto de flecha"/>
            <p:cNvCxnSpPr/>
            <p:nvPr/>
          </p:nvCxnSpPr>
          <p:spPr>
            <a:xfrm flipV="1">
              <a:off x="3488660" y="2132746"/>
              <a:ext cx="1" cy="1008000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14 CuadroTexto"/>
            <p:cNvSpPr txBox="1"/>
            <p:nvPr/>
          </p:nvSpPr>
          <p:spPr>
            <a:xfrm>
              <a:off x="3317656" y="2484978"/>
              <a:ext cx="342008" cy="272758"/>
            </a:xfrm>
            <a:prstGeom prst="rect">
              <a:avLst/>
            </a:prstGeom>
            <a:grp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s-MX" sz="1300" dirty="0">
                  <a:solidFill>
                    <a:srgbClr val="FF0000"/>
                  </a:solidFill>
                </a:rPr>
                <a:t>Mol</a:t>
              </a:r>
            </a:p>
          </p:txBody>
        </p:sp>
        <p:cxnSp>
          <p:nvCxnSpPr>
            <p:cNvPr id="24" name="17 Conector recto de flecha"/>
            <p:cNvCxnSpPr/>
            <p:nvPr/>
          </p:nvCxnSpPr>
          <p:spPr>
            <a:xfrm flipV="1">
              <a:off x="3488660" y="3627027"/>
              <a:ext cx="0" cy="1008000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18 CuadroTexto"/>
            <p:cNvSpPr txBox="1"/>
            <p:nvPr/>
          </p:nvSpPr>
          <p:spPr>
            <a:xfrm>
              <a:off x="3275978" y="3979259"/>
              <a:ext cx="425364" cy="272758"/>
            </a:xfrm>
            <a:prstGeom prst="rect">
              <a:avLst/>
            </a:prstGeom>
            <a:grp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s-MX" sz="1300" dirty="0">
                  <a:solidFill>
                    <a:srgbClr val="FF0000"/>
                  </a:solidFill>
                </a:rPr>
                <a:t>MM</a:t>
              </a:r>
              <a:r>
                <a:rPr lang="es-MX" sz="1300" baseline="-25000" dirty="0">
                  <a:solidFill>
                    <a:srgbClr val="FF0000"/>
                  </a:solidFill>
                </a:rPr>
                <a:t>A</a:t>
              </a:r>
            </a:p>
          </p:txBody>
        </p:sp>
        <p:cxnSp>
          <p:nvCxnSpPr>
            <p:cNvPr id="22" name="21 Conector recto de flecha"/>
            <p:cNvCxnSpPr/>
            <p:nvPr/>
          </p:nvCxnSpPr>
          <p:spPr>
            <a:xfrm flipV="1">
              <a:off x="3488660" y="5121308"/>
              <a:ext cx="0" cy="1008000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22 CuadroTexto"/>
            <p:cNvSpPr txBox="1"/>
            <p:nvPr/>
          </p:nvSpPr>
          <p:spPr>
            <a:xfrm>
              <a:off x="3359335" y="5473540"/>
              <a:ext cx="258651" cy="318924"/>
            </a:xfrm>
            <a:prstGeom prst="rect">
              <a:avLst/>
            </a:prstGeom>
            <a:grp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s-MX" sz="1600" dirty="0" err="1">
                  <a:solidFill>
                    <a:srgbClr val="FF0000"/>
                  </a:solidFill>
                  <a:latin typeface="Symbol" pitchFamily="18" charset="2"/>
                </a:rPr>
                <a:t>r</a:t>
              </a:r>
              <a:r>
                <a:rPr lang="es-MX" sz="1300" baseline="-400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s-MX" sz="1300" baseline="-4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67 CuadroTexto"/>
            <p:cNvSpPr txBox="1"/>
            <p:nvPr/>
          </p:nvSpPr>
          <p:spPr>
            <a:xfrm>
              <a:off x="3306684" y="1367847"/>
              <a:ext cx="370615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2000" b="1" dirty="0"/>
                <a:t>A</a:t>
              </a:r>
            </a:p>
          </p:txBody>
        </p:sp>
      </p:grpSp>
      <p:sp>
        <p:nvSpPr>
          <p:cNvPr id="72" name="73 CuadroTexto"/>
          <p:cNvSpPr txBox="1"/>
          <p:nvPr/>
        </p:nvSpPr>
        <p:spPr>
          <a:xfrm>
            <a:off x="1819545" y="773088"/>
            <a:ext cx="5533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ESQUEMA DE CONVERSIONES PARA ESTEQUIOMETRÍA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5148093" y="1367847"/>
            <a:ext cx="922048" cy="5166870"/>
            <a:chOff x="5148093" y="1367847"/>
            <a:chExt cx="922048" cy="5166870"/>
          </a:xfrm>
          <a:solidFill>
            <a:srgbClr val="FAFAF0"/>
          </a:solidFill>
        </p:grpSpPr>
        <p:sp>
          <p:nvSpPr>
            <p:cNvPr id="68" name="68 CuadroTexto"/>
            <p:cNvSpPr txBox="1"/>
            <p:nvPr/>
          </p:nvSpPr>
          <p:spPr>
            <a:xfrm>
              <a:off x="5426338" y="1367847"/>
              <a:ext cx="370615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2000" b="1" dirty="0"/>
                <a:t>B</a:t>
              </a:r>
            </a:p>
          </p:txBody>
        </p:sp>
        <p:sp>
          <p:nvSpPr>
            <p:cNvPr id="75" name="3 CuadroTexto"/>
            <p:cNvSpPr txBox="1"/>
            <p:nvPr/>
          </p:nvSpPr>
          <p:spPr>
            <a:xfrm>
              <a:off x="5148093" y="1728711"/>
              <a:ext cx="922048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[moléc.]</a:t>
              </a:r>
            </a:p>
          </p:txBody>
        </p:sp>
        <p:sp>
          <p:nvSpPr>
            <p:cNvPr id="76" name="4 CuadroTexto"/>
            <p:cNvSpPr txBox="1"/>
            <p:nvPr/>
          </p:nvSpPr>
          <p:spPr>
            <a:xfrm>
              <a:off x="5281944" y="3222992"/>
              <a:ext cx="654346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[mol]</a:t>
              </a:r>
            </a:p>
          </p:txBody>
        </p:sp>
        <p:sp>
          <p:nvSpPr>
            <p:cNvPr id="77" name="5 CuadroTexto"/>
            <p:cNvSpPr txBox="1"/>
            <p:nvPr/>
          </p:nvSpPr>
          <p:spPr>
            <a:xfrm>
              <a:off x="5394153" y="4717273"/>
              <a:ext cx="429926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[g]</a:t>
              </a:r>
            </a:p>
          </p:txBody>
        </p:sp>
        <p:sp>
          <p:nvSpPr>
            <p:cNvPr id="78" name="6 CuadroTexto"/>
            <p:cNvSpPr txBox="1"/>
            <p:nvPr/>
          </p:nvSpPr>
          <p:spPr>
            <a:xfrm>
              <a:off x="5308393" y="6211552"/>
              <a:ext cx="601447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[mL]</a:t>
              </a:r>
            </a:p>
          </p:txBody>
        </p:sp>
        <p:cxnSp>
          <p:nvCxnSpPr>
            <p:cNvPr id="86" name="13 Conector recto de flecha"/>
            <p:cNvCxnSpPr/>
            <p:nvPr/>
          </p:nvCxnSpPr>
          <p:spPr>
            <a:xfrm flipV="1">
              <a:off x="5609116" y="2133434"/>
              <a:ext cx="1" cy="1008000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14 CuadroTexto"/>
            <p:cNvSpPr txBox="1"/>
            <p:nvPr/>
          </p:nvSpPr>
          <p:spPr>
            <a:xfrm>
              <a:off x="5438112" y="2485666"/>
              <a:ext cx="342008" cy="272758"/>
            </a:xfrm>
            <a:prstGeom prst="rect">
              <a:avLst/>
            </a:prstGeom>
            <a:grp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s-MX" sz="1300" dirty="0">
                  <a:solidFill>
                    <a:srgbClr val="FF0000"/>
                  </a:solidFill>
                </a:rPr>
                <a:t>Mol</a:t>
              </a:r>
            </a:p>
          </p:txBody>
        </p:sp>
        <p:cxnSp>
          <p:nvCxnSpPr>
            <p:cNvPr id="84" name="17 Conector recto de flecha"/>
            <p:cNvCxnSpPr/>
            <p:nvPr/>
          </p:nvCxnSpPr>
          <p:spPr>
            <a:xfrm flipV="1">
              <a:off x="5609116" y="3627715"/>
              <a:ext cx="0" cy="1008000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18 CuadroTexto"/>
            <p:cNvSpPr txBox="1"/>
            <p:nvPr/>
          </p:nvSpPr>
          <p:spPr>
            <a:xfrm>
              <a:off x="5396434" y="3979947"/>
              <a:ext cx="425364" cy="272758"/>
            </a:xfrm>
            <a:prstGeom prst="rect">
              <a:avLst/>
            </a:prstGeom>
            <a:grp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s-MX" sz="1300" dirty="0">
                  <a:solidFill>
                    <a:srgbClr val="FF0000"/>
                  </a:solidFill>
                </a:rPr>
                <a:t>MM</a:t>
              </a:r>
              <a:r>
                <a:rPr lang="es-MX" sz="1300" baseline="-25000" dirty="0">
                  <a:solidFill>
                    <a:srgbClr val="FF0000"/>
                  </a:solidFill>
                </a:rPr>
                <a:t>B</a:t>
              </a:r>
              <a:endParaRPr lang="es-MX" sz="1300" dirty="0">
                <a:solidFill>
                  <a:srgbClr val="FF0000"/>
                </a:solidFill>
              </a:endParaRPr>
            </a:p>
          </p:txBody>
        </p:sp>
        <p:cxnSp>
          <p:nvCxnSpPr>
            <p:cNvPr id="82" name="21 Conector recto de flecha"/>
            <p:cNvCxnSpPr/>
            <p:nvPr/>
          </p:nvCxnSpPr>
          <p:spPr>
            <a:xfrm flipV="1">
              <a:off x="5609116" y="5121996"/>
              <a:ext cx="0" cy="1008000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22 CuadroTexto"/>
            <p:cNvSpPr txBox="1"/>
            <p:nvPr/>
          </p:nvSpPr>
          <p:spPr>
            <a:xfrm>
              <a:off x="5479791" y="5474228"/>
              <a:ext cx="258651" cy="318924"/>
            </a:xfrm>
            <a:prstGeom prst="rect">
              <a:avLst/>
            </a:prstGeom>
            <a:grp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s-MX" sz="1600" dirty="0" err="1">
                  <a:solidFill>
                    <a:srgbClr val="FF0000"/>
                  </a:solidFill>
                  <a:latin typeface="Symbol" pitchFamily="18" charset="2"/>
                </a:rPr>
                <a:t>r</a:t>
              </a:r>
              <a:r>
                <a:rPr lang="es-MX" sz="1300" baseline="-40000" dirty="0" err="1">
                  <a:solidFill>
                    <a:srgbClr val="FF0000"/>
                  </a:solidFill>
                </a:rPr>
                <a:t>B</a:t>
              </a:r>
              <a:endParaRPr lang="es-MX" sz="1300" baseline="-40000" dirty="0">
                <a:solidFill>
                  <a:srgbClr val="FF0000"/>
                </a:solidFill>
                <a:latin typeface="Symbol" pitchFamily="18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623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 Box 36"/>
          <p:cNvSpPr txBox="1">
            <a:spLocks noChangeArrowheads="1"/>
          </p:cNvSpPr>
          <p:nvPr/>
        </p:nvSpPr>
        <p:spPr bwMode="auto">
          <a:xfrm>
            <a:off x="943027" y="2060848"/>
            <a:ext cx="2548853" cy="196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2400"/>
              </a:spcAft>
            </a:pPr>
            <a:r>
              <a:rPr lang="es-ES" sz="1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Relación en unidades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2400"/>
              </a:spcAft>
            </a:pPr>
            <a:r>
              <a:rPr lang="es-ES" sz="1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Relación molar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2400"/>
              </a:spcAft>
            </a:pPr>
            <a:r>
              <a:rPr lang="es-ES" sz="1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Relación en masa</a:t>
            </a:r>
          </a:p>
        </p:txBody>
      </p:sp>
      <p:sp>
        <p:nvSpPr>
          <p:cNvPr id="17" name="Text Box 72"/>
          <p:cNvSpPr txBox="1">
            <a:spLocks noChangeArrowheads="1"/>
          </p:cNvSpPr>
          <p:nvPr/>
        </p:nvSpPr>
        <p:spPr bwMode="auto">
          <a:xfrm>
            <a:off x="2590800" y="733037"/>
            <a:ext cx="3962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dirty="0">
                <a:solidFill>
                  <a:srgbClr val="000099"/>
                </a:solidFill>
                <a:latin typeface="Arial" charset="0"/>
              </a:rPr>
              <a:t>Relaciones Estequiométricas</a:t>
            </a:r>
          </a:p>
        </p:txBody>
      </p:sp>
      <p:sp>
        <p:nvSpPr>
          <p:cNvPr id="4" name="Cerrar llave 3"/>
          <p:cNvSpPr/>
          <p:nvPr/>
        </p:nvSpPr>
        <p:spPr bwMode="auto">
          <a:xfrm>
            <a:off x="3491880" y="2060848"/>
            <a:ext cx="216024" cy="1964640"/>
          </a:xfrm>
          <a:prstGeom prst="rightBrace">
            <a:avLst>
              <a:gd name="adj1" fmla="val 62756"/>
              <a:gd name="adj2" fmla="val 50000"/>
            </a:avLst>
          </a:prstGeom>
          <a:noFill/>
          <a:ln w="12700" cap="flat" cmpd="sng" algn="ctr">
            <a:solidFill>
              <a:srgbClr val="000099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 Box 36"/>
          <p:cNvSpPr txBox="1">
            <a:spLocks noChangeArrowheads="1"/>
          </p:cNvSpPr>
          <p:nvPr/>
        </p:nvSpPr>
        <p:spPr bwMode="auto">
          <a:xfrm>
            <a:off x="4021967" y="2696663"/>
            <a:ext cx="2548853" cy="69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Compuesto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Reacción Química</a:t>
            </a:r>
          </a:p>
        </p:txBody>
      </p:sp>
    </p:spTree>
    <p:extLst>
      <p:ext uri="{BB962C8B-B14F-4D97-AF65-F5344CB8AC3E}">
        <p14:creationId xmlns:p14="http://schemas.microsoft.com/office/powerpoint/2010/main" val="239565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build="p"/>
      <p:bldP spid="4" grpId="0" animBg="1"/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 Box 36"/>
          <p:cNvSpPr txBox="1">
            <a:spLocks noChangeArrowheads="1"/>
          </p:cNvSpPr>
          <p:nvPr/>
        </p:nvSpPr>
        <p:spPr bwMode="auto">
          <a:xfrm>
            <a:off x="943027" y="2060848"/>
            <a:ext cx="2548853" cy="196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2400"/>
              </a:spcAft>
            </a:pPr>
            <a:r>
              <a:rPr lang="es-ES" sz="1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Relación en unidades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2400"/>
              </a:spcAft>
            </a:pPr>
            <a:r>
              <a:rPr lang="es-ES" sz="1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Relación molar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2400"/>
              </a:spcAft>
            </a:pPr>
            <a:r>
              <a:rPr lang="es-ES" sz="1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Relación en masa</a:t>
            </a:r>
          </a:p>
        </p:txBody>
      </p:sp>
      <p:sp>
        <p:nvSpPr>
          <p:cNvPr id="17" name="Text Box 72"/>
          <p:cNvSpPr txBox="1">
            <a:spLocks noChangeArrowheads="1"/>
          </p:cNvSpPr>
          <p:nvPr/>
        </p:nvSpPr>
        <p:spPr bwMode="auto">
          <a:xfrm>
            <a:off x="2590800" y="733037"/>
            <a:ext cx="3962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dirty="0">
                <a:solidFill>
                  <a:srgbClr val="000099"/>
                </a:solidFill>
                <a:latin typeface="Arial" charset="0"/>
              </a:rPr>
              <a:t>Relaciones Estequiométricas</a:t>
            </a:r>
          </a:p>
        </p:txBody>
      </p:sp>
      <p:sp>
        <p:nvSpPr>
          <p:cNvPr id="4" name="Cerrar llave 3"/>
          <p:cNvSpPr/>
          <p:nvPr/>
        </p:nvSpPr>
        <p:spPr bwMode="auto">
          <a:xfrm>
            <a:off x="3491880" y="2132856"/>
            <a:ext cx="216024" cy="1080120"/>
          </a:xfrm>
          <a:prstGeom prst="rightBrace">
            <a:avLst>
              <a:gd name="adj1" fmla="val 62756"/>
              <a:gd name="adj2" fmla="val 50000"/>
            </a:avLst>
          </a:prstGeom>
          <a:noFill/>
          <a:ln w="12700" cap="flat" cmpd="sng" algn="ctr">
            <a:solidFill>
              <a:srgbClr val="000099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 Box 36"/>
          <p:cNvSpPr txBox="1">
            <a:spLocks noChangeArrowheads="1"/>
          </p:cNvSpPr>
          <p:nvPr/>
        </p:nvSpPr>
        <p:spPr bwMode="auto">
          <a:xfrm>
            <a:off x="3937681" y="2325870"/>
            <a:ext cx="108012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Subíndices</a:t>
            </a:r>
          </a:p>
        </p:txBody>
      </p:sp>
      <p:sp>
        <p:nvSpPr>
          <p:cNvPr id="6" name="Text Box 36"/>
          <p:cNvSpPr txBox="1">
            <a:spLocks noChangeArrowheads="1"/>
          </p:cNvSpPr>
          <p:nvPr/>
        </p:nvSpPr>
        <p:spPr bwMode="auto">
          <a:xfrm>
            <a:off x="4887165" y="2325870"/>
            <a:ext cx="122413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(Compuesto)</a:t>
            </a:r>
          </a:p>
        </p:txBody>
      </p:sp>
      <p:sp>
        <p:nvSpPr>
          <p:cNvPr id="9" name="Text Box 36"/>
          <p:cNvSpPr txBox="1">
            <a:spLocks noChangeArrowheads="1"/>
          </p:cNvSpPr>
          <p:nvPr/>
        </p:nvSpPr>
        <p:spPr bwMode="auto">
          <a:xfrm>
            <a:off x="3937680" y="2649035"/>
            <a:ext cx="243451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Coeficientes estequiométricos</a:t>
            </a:r>
          </a:p>
        </p:txBody>
      </p:sp>
      <p:sp>
        <p:nvSpPr>
          <p:cNvPr id="10" name="Text Box 36"/>
          <p:cNvSpPr txBox="1">
            <a:spLocks noChangeArrowheads="1"/>
          </p:cNvSpPr>
          <p:nvPr/>
        </p:nvSpPr>
        <p:spPr bwMode="auto">
          <a:xfrm>
            <a:off x="6372200" y="2649035"/>
            <a:ext cx="158417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(Reacción química)</a:t>
            </a:r>
          </a:p>
        </p:txBody>
      </p:sp>
      <p:sp>
        <p:nvSpPr>
          <p:cNvPr id="11" name="Cerrar llave 10"/>
          <p:cNvSpPr/>
          <p:nvPr/>
        </p:nvSpPr>
        <p:spPr bwMode="auto">
          <a:xfrm>
            <a:off x="3491880" y="3617966"/>
            <a:ext cx="144016" cy="540060"/>
          </a:xfrm>
          <a:prstGeom prst="rightBrace">
            <a:avLst>
              <a:gd name="adj1" fmla="val 62756"/>
              <a:gd name="adj2" fmla="val 50000"/>
            </a:avLst>
          </a:prstGeom>
          <a:noFill/>
          <a:ln w="12700" cap="flat" cmpd="sng" algn="ctr">
            <a:solidFill>
              <a:srgbClr val="000099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 Box 36"/>
          <p:cNvSpPr txBox="1">
            <a:spLocks noChangeArrowheads="1"/>
          </p:cNvSpPr>
          <p:nvPr/>
        </p:nvSpPr>
        <p:spPr bwMode="auto">
          <a:xfrm>
            <a:off x="3937679" y="3726413"/>
            <a:ext cx="2434519" cy="28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Relación molar</a:t>
            </a:r>
          </a:p>
        </p:txBody>
      </p:sp>
    </p:spTree>
    <p:extLst>
      <p:ext uri="{BB962C8B-B14F-4D97-AF65-F5344CB8AC3E}">
        <p14:creationId xmlns:p14="http://schemas.microsoft.com/office/powerpoint/2010/main" val="201340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build="p"/>
      <p:bldP spid="6" grpId="0" build="p"/>
      <p:bldP spid="9" grpId="0" build="p"/>
      <p:bldP spid="10" grpId="0" build="p"/>
      <p:bldP spid="11" grpId="0" animBg="1"/>
      <p:bldP spid="1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 Box 36"/>
          <p:cNvSpPr txBox="1">
            <a:spLocks noChangeArrowheads="1"/>
          </p:cNvSpPr>
          <p:nvPr/>
        </p:nvSpPr>
        <p:spPr bwMode="auto">
          <a:xfrm>
            <a:off x="3756149" y="1628800"/>
            <a:ext cx="1679947" cy="669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spcAft>
                <a:spcPts val="900"/>
              </a:spcAft>
            </a:pPr>
            <a:r>
              <a:rPr lang="es-ES" sz="1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Ácido sulfúrico</a:t>
            </a:r>
          </a:p>
          <a:p>
            <a:pPr algn="ctr">
              <a:spcAft>
                <a:spcPts val="900"/>
              </a:spcAft>
            </a:pPr>
            <a:r>
              <a:rPr lang="es-ES" sz="1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s-ES" sz="1800" b="1" baseline="-250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ES" sz="1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s-ES" sz="1800" b="1" baseline="-250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s-ES" sz="18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 Box 36"/>
              <p:cNvSpPr txBox="1">
                <a:spLocks noChangeArrowheads="1"/>
              </p:cNvSpPr>
              <p:nvPr/>
            </p:nvSpPr>
            <p:spPr bwMode="auto">
              <a:xfrm>
                <a:off x="592962" y="2835665"/>
                <a:ext cx="203440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  <m:r>
                            <a:rPr lang="es-MX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é</m:t>
                          </m:r>
                          <m:r>
                            <a:rPr lang="es-MX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𝑐𝑢𝑙𝑎</m:t>
                          </m:r>
                        </m:e>
                      </m:d>
                      <m:r>
                        <a:rPr lang="es-MX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  <m:sSub>
                        <m:sSubPr>
                          <m:ctrlPr>
                            <a:rPr lang="es-MX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e>
                        <m:sub>
                          <m:r>
                            <a:rPr lang="es-MX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s-ES" sz="18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1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2962" y="2835665"/>
                <a:ext cx="2034403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3293" b="-1739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69 Conector recto"/>
          <p:cNvCxnSpPr/>
          <p:nvPr/>
        </p:nvCxnSpPr>
        <p:spPr>
          <a:xfrm>
            <a:off x="2759757" y="2958775"/>
            <a:ext cx="252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72"/>
          <p:cNvSpPr txBox="1">
            <a:spLocks noChangeArrowheads="1"/>
          </p:cNvSpPr>
          <p:nvPr/>
        </p:nvSpPr>
        <p:spPr bwMode="auto">
          <a:xfrm>
            <a:off x="2590800" y="733037"/>
            <a:ext cx="3962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dirty="0">
                <a:solidFill>
                  <a:srgbClr val="000099"/>
                </a:solidFill>
                <a:latin typeface="Arial" charset="0"/>
              </a:rPr>
              <a:t>Relaciones estequiométricas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36"/>
              <p:cNvSpPr txBox="1">
                <a:spLocks noChangeArrowheads="1"/>
              </p:cNvSpPr>
              <p:nvPr/>
            </p:nvSpPr>
            <p:spPr bwMode="auto">
              <a:xfrm>
                <a:off x="3144149" y="2835665"/>
                <a:ext cx="1388137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s-MX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á</m:t>
                          </m:r>
                          <m:r>
                            <a:rPr lang="es-MX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𝑡𝑜𝑚𝑜𝑠</m:t>
                          </m:r>
                        </m:e>
                      </m:d>
                      <m:r>
                        <a:rPr lang="es-MX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𝐻</m:t>
                      </m:r>
                    </m:oMath>
                  </m:oMathPara>
                </a14:m>
                <a:endParaRPr lang="es-ES" sz="18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44149" y="2835665"/>
                <a:ext cx="1388137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5727" r="-881" b="-1087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69 Conector recto"/>
          <p:cNvCxnSpPr/>
          <p:nvPr/>
        </p:nvCxnSpPr>
        <p:spPr>
          <a:xfrm>
            <a:off x="4664678" y="2958775"/>
            <a:ext cx="252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36"/>
              <p:cNvSpPr txBox="1">
                <a:spLocks noChangeArrowheads="1"/>
              </p:cNvSpPr>
              <p:nvPr/>
            </p:nvSpPr>
            <p:spPr bwMode="auto">
              <a:xfrm>
                <a:off x="5049070" y="2835665"/>
                <a:ext cx="123232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es-MX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á</m:t>
                          </m:r>
                          <m:r>
                            <a:rPr lang="es-MX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𝑡𝑜𝑚𝑜</m:t>
                          </m:r>
                        </m:e>
                      </m:d>
                      <m:r>
                        <a:rPr lang="es-MX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</m:oMath>
                  </m:oMathPara>
                </a14:m>
                <a:endParaRPr lang="es-ES" sz="18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49070" y="2835665"/>
                <a:ext cx="1232325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5941" r="-1485" b="-1087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 Box 36"/>
          <p:cNvSpPr txBox="1">
            <a:spLocks noChangeArrowheads="1"/>
          </p:cNvSpPr>
          <p:nvPr/>
        </p:nvSpPr>
        <p:spPr bwMode="auto">
          <a:xfrm>
            <a:off x="3499358" y="5291381"/>
            <a:ext cx="21079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/>
            <a:r>
              <a:rPr lang="es-E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Relación en unidades</a:t>
            </a:r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4217656" y="2064562"/>
            <a:ext cx="755015" cy="276999"/>
          </a:xfrm>
          <a:prstGeom prst="rect">
            <a:avLst/>
          </a:prstGeom>
          <a:solidFill>
            <a:srgbClr val="FAFAF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/>
            <a:r>
              <a:rPr lang="es-ES" sz="1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s-ES" sz="18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ES" sz="1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ES" sz="18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ES" sz="1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s-ES" sz="18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s-ES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69 Conector recto"/>
          <p:cNvCxnSpPr/>
          <p:nvPr/>
        </p:nvCxnSpPr>
        <p:spPr>
          <a:xfrm>
            <a:off x="6413787" y="2958775"/>
            <a:ext cx="252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 Box 36"/>
              <p:cNvSpPr txBox="1">
                <a:spLocks noChangeArrowheads="1"/>
              </p:cNvSpPr>
              <p:nvPr/>
            </p:nvSpPr>
            <p:spPr bwMode="auto">
              <a:xfrm>
                <a:off x="6798178" y="2835665"/>
                <a:ext cx="1374222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</m:t>
                      </m:r>
                      <m:r>
                        <a:rPr lang="es-MX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á</m:t>
                          </m:r>
                          <m:r>
                            <a:rPr lang="es-MX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𝑡𝑜𝑚𝑜𝑠</m:t>
                          </m:r>
                        </m:e>
                      </m:d>
                      <m:r>
                        <a:rPr lang="es-MX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𝑂</m:t>
                      </m:r>
                    </m:oMath>
                  </m:oMathPara>
                </a14:m>
                <a:endParaRPr lang="es-ES" sz="18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0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98178" y="2835665"/>
                <a:ext cx="1374222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5310" r="-885" b="-1087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 Box 36"/>
              <p:cNvSpPr txBox="1">
                <a:spLocks noChangeArrowheads="1"/>
              </p:cNvSpPr>
              <p:nvPr/>
            </p:nvSpPr>
            <p:spPr bwMode="auto">
              <a:xfrm>
                <a:off x="867845" y="3587960"/>
                <a:ext cx="1484637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MX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r>
                        <a:rPr lang="es-MX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  <m:sSub>
                        <m:sSubPr>
                          <m:ctrlPr>
                            <a:rPr lang="es-MX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e>
                        <m:sub>
                          <m:r>
                            <a:rPr lang="es-MX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s-ES" sz="1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6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67845" y="3587960"/>
                <a:ext cx="1484637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4918" b="-1777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69 Conector recto"/>
          <p:cNvCxnSpPr/>
          <p:nvPr/>
        </p:nvCxnSpPr>
        <p:spPr>
          <a:xfrm>
            <a:off x="2761410" y="3711070"/>
            <a:ext cx="25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 Box 36"/>
              <p:cNvSpPr txBox="1">
                <a:spLocks noChangeArrowheads="1"/>
              </p:cNvSpPr>
              <p:nvPr/>
            </p:nvSpPr>
            <p:spPr bwMode="auto">
              <a:xfrm>
                <a:off x="3324006" y="3587960"/>
                <a:ext cx="102842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MX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s-MX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r>
                        <a:rPr lang="es-MX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𝐻</m:t>
                      </m:r>
                    </m:oMath>
                  </m:oMathPara>
                </a14:m>
                <a:endParaRPr lang="es-ES" sz="1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8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24006" y="3587960"/>
                <a:ext cx="1028423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101" r="-1183" b="-1111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69 Conector recto"/>
          <p:cNvCxnSpPr/>
          <p:nvPr/>
        </p:nvCxnSpPr>
        <p:spPr>
          <a:xfrm>
            <a:off x="4662336" y="3711070"/>
            <a:ext cx="25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 Box 36"/>
              <p:cNvSpPr txBox="1">
                <a:spLocks noChangeArrowheads="1"/>
              </p:cNvSpPr>
              <p:nvPr/>
            </p:nvSpPr>
            <p:spPr bwMode="auto">
              <a:xfrm>
                <a:off x="5175386" y="3587960"/>
                <a:ext cx="979692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MX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es-MX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r>
                        <a:rPr lang="es-MX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</m:oMath>
                  </m:oMathPara>
                </a14:m>
                <a:endParaRPr lang="es-ES" sz="1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0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75386" y="3587960"/>
                <a:ext cx="979692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8075" r="-621" b="-1111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 Box 36"/>
          <p:cNvSpPr txBox="1">
            <a:spLocks noChangeArrowheads="1"/>
          </p:cNvSpPr>
          <p:nvPr/>
        </p:nvSpPr>
        <p:spPr bwMode="auto">
          <a:xfrm>
            <a:off x="3817553" y="5656624"/>
            <a:ext cx="147155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/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Relación molar</a:t>
            </a:r>
          </a:p>
        </p:txBody>
      </p:sp>
      <p:cxnSp>
        <p:nvCxnSpPr>
          <p:cNvPr id="52" name="69 Conector recto"/>
          <p:cNvCxnSpPr/>
          <p:nvPr/>
        </p:nvCxnSpPr>
        <p:spPr>
          <a:xfrm>
            <a:off x="6415797" y="3711070"/>
            <a:ext cx="25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 Box 36"/>
              <p:cNvSpPr txBox="1">
                <a:spLocks noChangeArrowheads="1"/>
              </p:cNvSpPr>
              <p:nvPr/>
            </p:nvSpPr>
            <p:spPr bwMode="auto">
              <a:xfrm>
                <a:off x="6978035" y="3587960"/>
                <a:ext cx="101450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MX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</m:t>
                      </m:r>
                      <m:r>
                        <a:rPr lang="es-MX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r>
                        <a:rPr lang="es-MX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𝑂</m:t>
                      </m:r>
                    </m:oMath>
                  </m:oMathPara>
                </a14:m>
                <a:endParaRPr lang="es-ES" sz="1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3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78035" y="3587960"/>
                <a:ext cx="1014508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7831" r="-1205" b="-1111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 Box 36"/>
              <p:cNvSpPr txBox="1">
                <a:spLocks noChangeArrowheads="1"/>
              </p:cNvSpPr>
              <p:nvPr/>
            </p:nvSpPr>
            <p:spPr bwMode="auto">
              <a:xfrm>
                <a:off x="929624" y="4334907"/>
                <a:ext cx="136107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MX" sz="18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9</m:t>
                      </m:r>
                      <m:r>
                        <a:rPr lang="es-MX" sz="1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8 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𝑔</m:t>
                          </m:r>
                        </m:e>
                      </m:d>
                      <m:r>
                        <a:rPr lang="es-MX" sz="1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1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  <m:sSub>
                        <m:sSubPr>
                          <m:ctrlPr>
                            <a:rPr lang="es-MX" sz="18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e>
                        <m:sub>
                          <m:r>
                            <a:rPr lang="es-MX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s-ES" sz="1800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4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29624" y="4334907"/>
                <a:ext cx="1361078" cy="276999"/>
              </a:xfrm>
              <a:prstGeom prst="rect">
                <a:avLst/>
              </a:prstGeom>
              <a:blipFill>
                <a:blip r:embed="rId10"/>
                <a:stretch>
                  <a:fillRect l="-5357" b="-2608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69 Conector recto"/>
          <p:cNvCxnSpPr/>
          <p:nvPr/>
        </p:nvCxnSpPr>
        <p:spPr>
          <a:xfrm>
            <a:off x="2762020" y="4458017"/>
            <a:ext cx="252000" cy="0"/>
          </a:xfrm>
          <a:prstGeom prst="line">
            <a:avLst/>
          </a:prstGeom>
          <a:ln w="28575">
            <a:solidFill>
              <a:srgbClr val="07C1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 Box 36"/>
              <p:cNvSpPr txBox="1">
                <a:spLocks noChangeArrowheads="1"/>
              </p:cNvSpPr>
              <p:nvPr/>
            </p:nvSpPr>
            <p:spPr bwMode="auto">
              <a:xfrm>
                <a:off x="3449906" y="4334907"/>
                <a:ext cx="77662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MX" sz="18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s-MX" sz="1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𝑔</m:t>
                          </m:r>
                        </m:e>
                      </m:d>
                      <m:r>
                        <a:rPr lang="es-MX" sz="1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𝐻</m:t>
                      </m:r>
                    </m:oMath>
                  </m:oMathPara>
                </a14:m>
                <a:endParaRPr lang="es-ES" sz="1800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6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49906" y="4334907"/>
                <a:ext cx="776623" cy="276999"/>
              </a:xfrm>
              <a:prstGeom prst="rect">
                <a:avLst/>
              </a:prstGeom>
              <a:blipFill>
                <a:blip r:embed="rId11"/>
                <a:stretch>
                  <a:fillRect l="-10236" r="-1575" b="-2608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69 Conector recto"/>
          <p:cNvCxnSpPr/>
          <p:nvPr/>
        </p:nvCxnSpPr>
        <p:spPr>
          <a:xfrm>
            <a:off x="4660556" y="4458017"/>
            <a:ext cx="252000" cy="0"/>
          </a:xfrm>
          <a:prstGeom prst="line">
            <a:avLst/>
          </a:prstGeom>
          <a:ln w="28575">
            <a:solidFill>
              <a:srgbClr val="07C1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 Box 36"/>
              <p:cNvSpPr txBox="1">
                <a:spLocks noChangeArrowheads="1"/>
              </p:cNvSpPr>
              <p:nvPr/>
            </p:nvSpPr>
            <p:spPr bwMode="auto">
              <a:xfrm>
                <a:off x="5237166" y="4334907"/>
                <a:ext cx="856132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MX" sz="18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s-MX" sz="1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𝑔</m:t>
                          </m:r>
                        </m:e>
                      </m:d>
                      <m:r>
                        <a:rPr lang="es-MX" sz="1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</m:oMath>
                  </m:oMathPara>
                </a14:m>
                <a:endParaRPr lang="es-ES" sz="1800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8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37166" y="4334907"/>
                <a:ext cx="856132" cy="276999"/>
              </a:xfrm>
              <a:prstGeom prst="rect">
                <a:avLst/>
              </a:prstGeom>
              <a:blipFill>
                <a:blip r:embed="rId12"/>
                <a:stretch>
                  <a:fillRect l="-9220" r="-709" b="-2608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 Box 36"/>
          <p:cNvSpPr txBox="1">
            <a:spLocks noChangeArrowheads="1"/>
          </p:cNvSpPr>
          <p:nvPr/>
        </p:nvSpPr>
        <p:spPr bwMode="auto">
          <a:xfrm>
            <a:off x="3686909" y="6021868"/>
            <a:ext cx="173284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/>
            <a:r>
              <a:rPr lang="es-ES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Relación en masa</a:t>
            </a:r>
          </a:p>
        </p:txBody>
      </p:sp>
      <p:cxnSp>
        <p:nvCxnSpPr>
          <p:cNvPr id="60" name="69 Conector recto"/>
          <p:cNvCxnSpPr/>
          <p:nvPr/>
        </p:nvCxnSpPr>
        <p:spPr>
          <a:xfrm>
            <a:off x="6415202" y="4458017"/>
            <a:ext cx="252000" cy="0"/>
          </a:xfrm>
          <a:prstGeom prst="line">
            <a:avLst/>
          </a:prstGeom>
          <a:ln w="28575">
            <a:solidFill>
              <a:srgbClr val="07C1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 Box 36"/>
              <p:cNvSpPr txBox="1">
                <a:spLocks noChangeArrowheads="1"/>
              </p:cNvSpPr>
              <p:nvPr/>
            </p:nvSpPr>
            <p:spPr bwMode="auto">
              <a:xfrm>
                <a:off x="7039814" y="4334907"/>
                <a:ext cx="89095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MX" sz="18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6</m:t>
                      </m:r>
                      <m:r>
                        <a:rPr lang="es-MX" sz="1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𝑔</m:t>
                          </m:r>
                        </m:e>
                      </m:d>
                      <m:r>
                        <a:rPr lang="es-MX" sz="1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𝑂</m:t>
                      </m:r>
                    </m:oMath>
                  </m:oMathPara>
                </a14:m>
                <a:endParaRPr lang="es-ES" sz="1800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1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39814" y="4334907"/>
                <a:ext cx="890950" cy="276999"/>
              </a:xfrm>
              <a:prstGeom prst="rect">
                <a:avLst/>
              </a:prstGeom>
              <a:blipFill>
                <a:blip r:embed="rId13"/>
                <a:stretch>
                  <a:fillRect l="-8904" r="-1370" b="-2608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415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build="p"/>
      <p:bldP spid="81" grpId="0"/>
      <p:bldP spid="18" grpId="0"/>
      <p:bldP spid="20" grpId="0"/>
      <p:bldP spid="21" grpId="0"/>
      <p:bldP spid="38" grpId="0" animBg="1"/>
      <p:bldP spid="40" grpId="0"/>
      <p:bldP spid="46" grpId="0"/>
      <p:bldP spid="48" grpId="0"/>
      <p:bldP spid="50" grpId="0"/>
      <p:bldP spid="51" grpId="0"/>
      <p:bldP spid="53" grpId="0"/>
      <p:bldP spid="54" grpId="0"/>
      <p:bldP spid="56" grpId="0"/>
      <p:bldP spid="58" grpId="0"/>
      <p:bldP spid="59" grpId="0"/>
      <p:bldP spid="6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 Box 36"/>
              <p:cNvSpPr txBox="1">
                <a:spLocks noChangeArrowheads="1"/>
              </p:cNvSpPr>
              <p:nvPr/>
            </p:nvSpPr>
            <p:spPr bwMode="auto">
              <a:xfrm>
                <a:off x="945655" y="1700808"/>
                <a:ext cx="7252691" cy="4385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Aft>
                    <a:spcPts val="9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21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+          2 </m:t>
                      </m:r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𝑁𝑎𝑂𝐻</m:t>
                      </m:r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→          </m:t>
                      </m:r>
                      <m:sSub>
                        <m:sSubPr>
                          <m:ctrlP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𝑁𝑎</m:t>
                          </m:r>
                        </m:e>
                        <m:sub>
                          <m: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       +          2 </m:t>
                      </m:r>
                      <m:sSub>
                        <m:sSubPr>
                          <m:ctrlP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𝑂</m:t>
                      </m:r>
                    </m:oMath>
                  </m:oMathPara>
                </a14:m>
                <a:endParaRPr lang="es-ES" sz="21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9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45655" y="1700808"/>
                <a:ext cx="7252691" cy="43858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 Box 36"/>
              <p:cNvSpPr txBox="1">
                <a:spLocks noChangeArrowheads="1"/>
              </p:cNvSpPr>
              <p:nvPr/>
            </p:nvSpPr>
            <p:spPr bwMode="auto">
              <a:xfrm>
                <a:off x="539552" y="2381677"/>
                <a:ext cx="154638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  <m:r>
                            <a:rPr lang="es-MX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é</m:t>
                          </m:r>
                          <m:r>
                            <a:rPr lang="es-MX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  <m:r>
                            <a:rPr lang="es-MX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</m:e>
                      </m:d>
                      <m:r>
                        <a:rPr lang="es-MX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</m:oMath>
                  </m:oMathPara>
                </a14:m>
                <a:endParaRPr lang="es-ES" sz="18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1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9552" y="2381677"/>
                <a:ext cx="1546385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5138" r="-791" b="-1777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69 Conector recto"/>
          <p:cNvCxnSpPr/>
          <p:nvPr/>
        </p:nvCxnSpPr>
        <p:spPr>
          <a:xfrm>
            <a:off x="2174057" y="2504787"/>
            <a:ext cx="252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72"/>
          <p:cNvSpPr txBox="1">
            <a:spLocks noChangeArrowheads="1"/>
          </p:cNvSpPr>
          <p:nvPr/>
        </p:nvSpPr>
        <p:spPr bwMode="auto">
          <a:xfrm>
            <a:off x="2590800" y="733037"/>
            <a:ext cx="3962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dirty="0">
                <a:solidFill>
                  <a:srgbClr val="000099"/>
                </a:solidFill>
                <a:latin typeface="Arial" charset="0"/>
              </a:rPr>
              <a:t>Relaciones estequiométricas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36"/>
              <p:cNvSpPr txBox="1">
                <a:spLocks noChangeArrowheads="1"/>
              </p:cNvSpPr>
              <p:nvPr/>
            </p:nvSpPr>
            <p:spPr bwMode="auto">
              <a:xfrm>
                <a:off x="2584170" y="2381677"/>
                <a:ext cx="178504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s-MX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  <m:r>
                            <a:rPr lang="es-MX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é</m:t>
                          </m:r>
                          <m:r>
                            <a:rPr lang="es-MX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  <m:r>
                            <a:rPr lang="es-MX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</m:e>
                      </m:d>
                      <m:r>
                        <a:rPr lang="es-MX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𝑁𝑎𝑂𝐻</m:t>
                      </m:r>
                    </m:oMath>
                  </m:oMathPara>
                </a14:m>
                <a:endParaRPr lang="es-ES" sz="18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84170" y="2381677"/>
                <a:ext cx="1785040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4096" r="-341" b="-1111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69 Conector recto"/>
          <p:cNvCxnSpPr/>
          <p:nvPr/>
        </p:nvCxnSpPr>
        <p:spPr>
          <a:xfrm>
            <a:off x="4473499" y="2504787"/>
            <a:ext cx="252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36"/>
              <p:cNvSpPr txBox="1">
                <a:spLocks noChangeArrowheads="1"/>
              </p:cNvSpPr>
              <p:nvPr/>
            </p:nvSpPr>
            <p:spPr bwMode="auto">
              <a:xfrm>
                <a:off x="4867443" y="2381677"/>
                <a:ext cx="16368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es-MX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  <m:r>
                            <a:rPr lang="es-MX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é</m:t>
                          </m:r>
                          <m:r>
                            <a:rPr lang="es-MX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  <m:r>
                            <a:rPr lang="es-MX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</m:e>
                      </m:d>
                      <m:sSub>
                        <m:sSubPr>
                          <m:ctrlPr>
                            <a:rPr lang="es-MX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𝑁𝑎</m:t>
                          </m:r>
                        </m:e>
                        <m:sub>
                          <m:r>
                            <a:rPr lang="es-MX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1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</m:oMath>
                  </m:oMathPara>
                </a14:m>
                <a:endParaRPr lang="es-ES" sz="18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67443" y="2381677"/>
                <a:ext cx="163685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4461" r="-743" b="-1777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 Box 36"/>
          <p:cNvSpPr txBox="1">
            <a:spLocks noChangeArrowheads="1"/>
          </p:cNvSpPr>
          <p:nvPr/>
        </p:nvSpPr>
        <p:spPr bwMode="auto">
          <a:xfrm>
            <a:off x="3670221" y="4840184"/>
            <a:ext cx="183704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/>
            <a:r>
              <a:rPr lang="es-E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Relación en unidades</a:t>
            </a:r>
          </a:p>
        </p:txBody>
      </p:sp>
      <p:cxnSp>
        <p:nvCxnSpPr>
          <p:cNvPr id="39" name="69 Conector recto"/>
          <p:cNvCxnSpPr/>
          <p:nvPr/>
        </p:nvCxnSpPr>
        <p:spPr>
          <a:xfrm>
            <a:off x="6601466" y="2504787"/>
            <a:ext cx="252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 Box 36"/>
              <p:cNvSpPr txBox="1">
                <a:spLocks noChangeArrowheads="1"/>
              </p:cNvSpPr>
              <p:nvPr/>
            </p:nvSpPr>
            <p:spPr bwMode="auto">
              <a:xfrm>
                <a:off x="7002534" y="2381677"/>
                <a:ext cx="1529906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s-MX" sz="1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  <m:r>
                            <a:rPr lang="es-MX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é</m:t>
                          </m:r>
                          <m:r>
                            <a:rPr lang="es-MX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  <m:r>
                            <a:rPr lang="es-MX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</m:e>
                      </m:d>
                      <m:sSub>
                        <m:sSubPr>
                          <m:ctrlPr>
                            <a:rPr lang="es-MX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𝑂</m:t>
                      </m:r>
                    </m:oMath>
                  </m:oMathPara>
                </a14:m>
                <a:endParaRPr lang="es-ES" sz="18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0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02534" y="2381677"/>
                <a:ext cx="1529906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5179" r="-797" b="-1777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 Box 36"/>
              <p:cNvSpPr txBox="1">
                <a:spLocks noChangeArrowheads="1"/>
              </p:cNvSpPr>
              <p:nvPr/>
            </p:nvSpPr>
            <p:spPr bwMode="auto">
              <a:xfrm>
                <a:off x="691836" y="3147406"/>
                <a:ext cx="124181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MX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r>
                        <a:rPr lang="es-MX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</m:oMath>
                  </m:oMathPara>
                </a14:m>
                <a:endParaRPr lang="es-ES" sz="1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6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1836" y="3147406"/>
                <a:ext cx="1241815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5882" r="-1471" b="-1739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69 Conector recto"/>
          <p:cNvCxnSpPr/>
          <p:nvPr/>
        </p:nvCxnSpPr>
        <p:spPr>
          <a:xfrm>
            <a:off x="2174057" y="3270516"/>
            <a:ext cx="25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 Box 36"/>
              <p:cNvSpPr txBox="1">
                <a:spLocks noChangeArrowheads="1"/>
              </p:cNvSpPr>
              <p:nvPr/>
            </p:nvSpPr>
            <p:spPr bwMode="auto">
              <a:xfrm>
                <a:off x="2762103" y="3147406"/>
                <a:ext cx="14291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s-MX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r>
                        <a:rPr lang="es-MX" sz="1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𝑁𝑎𝑂𝐻</m:t>
                      </m:r>
                    </m:oMath>
                  </m:oMathPara>
                </a14:m>
                <a:endParaRPr lang="es-ES" sz="1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8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62103" y="3147406"/>
                <a:ext cx="1429174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5532" r="-426" b="-8696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69 Conector recto"/>
          <p:cNvCxnSpPr/>
          <p:nvPr/>
        </p:nvCxnSpPr>
        <p:spPr>
          <a:xfrm>
            <a:off x="4473499" y="3270516"/>
            <a:ext cx="25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 Box 36"/>
              <p:cNvSpPr txBox="1">
                <a:spLocks noChangeArrowheads="1"/>
              </p:cNvSpPr>
              <p:nvPr/>
            </p:nvSpPr>
            <p:spPr bwMode="auto">
              <a:xfrm>
                <a:off x="5019728" y="3147406"/>
                <a:ext cx="133228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es-MX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sSub>
                        <m:sSubPr>
                          <m:ctrlPr>
                            <a:rPr lang="es-MX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𝑁𝑎</m:t>
                          </m:r>
                        </m:e>
                        <m:sub>
                          <m:r>
                            <a:rPr lang="es-MX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1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</m:oMath>
                  </m:oMathPara>
                </a14:m>
                <a:endParaRPr lang="es-ES" sz="1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0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19728" y="3147406"/>
                <a:ext cx="1332288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5479" r="-1370" b="-1739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 Box 36"/>
          <p:cNvSpPr txBox="1">
            <a:spLocks noChangeArrowheads="1"/>
          </p:cNvSpPr>
          <p:nvPr/>
        </p:nvSpPr>
        <p:spPr bwMode="auto">
          <a:xfrm>
            <a:off x="3946738" y="5297760"/>
            <a:ext cx="128400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Relación molar</a:t>
            </a:r>
          </a:p>
        </p:txBody>
      </p:sp>
      <p:cxnSp>
        <p:nvCxnSpPr>
          <p:cNvPr id="52" name="69 Conector recto"/>
          <p:cNvCxnSpPr/>
          <p:nvPr/>
        </p:nvCxnSpPr>
        <p:spPr>
          <a:xfrm>
            <a:off x="6601466" y="3270516"/>
            <a:ext cx="25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 Box 36"/>
              <p:cNvSpPr txBox="1">
                <a:spLocks noChangeArrowheads="1"/>
              </p:cNvSpPr>
              <p:nvPr/>
            </p:nvSpPr>
            <p:spPr bwMode="auto">
              <a:xfrm>
                <a:off x="7154820" y="3147406"/>
                <a:ext cx="122533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s-MX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sSub>
                        <m:sSubPr>
                          <m:ctrlPr>
                            <a:rPr lang="es-MX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1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𝑂</m:t>
                      </m:r>
                    </m:oMath>
                  </m:oMathPara>
                </a14:m>
                <a:endParaRPr lang="es-ES" sz="1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3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54820" y="3147406"/>
                <a:ext cx="1225335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6468" r="-995" b="-1739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 Box 36"/>
              <p:cNvSpPr txBox="1">
                <a:spLocks noChangeArrowheads="1"/>
              </p:cNvSpPr>
              <p:nvPr/>
            </p:nvSpPr>
            <p:spPr bwMode="auto">
              <a:xfrm>
                <a:off x="753621" y="3884311"/>
                <a:ext cx="111825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MX" sz="18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s-MX" sz="1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𝑔</m:t>
                          </m:r>
                        </m:e>
                      </m:d>
                      <m:r>
                        <a:rPr lang="es-MX" sz="1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1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</m:oMath>
                  </m:oMathPara>
                </a14:m>
                <a:endParaRPr lang="es-ES" sz="1800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4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3621" y="3884311"/>
                <a:ext cx="1118255" cy="276999"/>
              </a:xfrm>
              <a:prstGeom prst="rect">
                <a:avLst/>
              </a:prstGeom>
              <a:blipFill>
                <a:blip r:embed="rId11"/>
                <a:stretch>
                  <a:fillRect l="-7104" r="-1639" b="-2608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69 Conector recto"/>
          <p:cNvCxnSpPr/>
          <p:nvPr/>
        </p:nvCxnSpPr>
        <p:spPr>
          <a:xfrm>
            <a:off x="2174057" y="4007421"/>
            <a:ext cx="252000" cy="0"/>
          </a:xfrm>
          <a:prstGeom prst="line">
            <a:avLst/>
          </a:prstGeom>
          <a:ln w="28575">
            <a:solidFill>
              <a:srgbClr val="07C1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 Box 36"/>
              <p:cNvSpPr txBox="1">
                <a:spLocks noChangeArrowheads="1"/>
              </p:cNvSpPr>
              <p:nvPr/>
            </p:nvSpPr>
            <p:spPr bwMode="auto">
              <a:xfrm>
                <a:off x="2798235" y="3884311"/>
                <a:ext cx="135691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MX" sz="18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8</m:t>
                      </m:r>
                      <m:r>
                        <a:rPr lang="es-MX" sz="1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𝑔</m:t>
                          </m:r>
                        </m:e>
                      </m:d>
                      <m:r>
                        <a:rPr lang="es-MX" sz="1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𝑁𝑎𝑂𝐻</m:t>
                      </m:r>
                    </m:oMath>
                  </m:oMathPara>
                </a14:m>
                <a:endParaRPr lang="es-ES" sz="1800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6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98235" y="3884311"/>
                <a:ext cx="1356910" cy="276999"/>
              </a:xfrm>
              <a:prstGeom prst="rect">
                <a:avLst/>
              </a:prstGeom>
              <a:blipFill>
                <a:blip r:embed="rId12"/>
                <a:stretch>
                  <a:fillRect l="-5830" r="-448" b="-2608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69 Conector recto"/>
          <p:cNvCxnSpPr/>
          <p:nvPr/>
        </p:nvCxnSpPr>
        <p:spPr>
          <a:xfrm>
            <a:off x="4473499" y="4007421"/>
            <a:ext cx="252000" cy="0"/>
          </a:xfrm>
          <a:prstGeom prst="line">
            <a:avLst/>
          </a:prstGeom>
          <a:ln w="28575">
            <a:solidFill>
              <a:srgbClr val="07C1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 Box 36"/>
              <p:cNvSpPr txBox="1">
                <a:spLocks noChangeArrowheads="1"/>
              </p:cNvSpPr>
              <p:nvPr/>
            </p:nvSpPr>
            <p:spPr bwMode="auto">
              <a:xfrm>
                <a:off x="5081508" y="3884311"/>
                <a:ext cx="1208729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8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7</m:t>
                      </m:r>
                      <m:r>
                        <a:rPr lang="es-MX" sz="1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8 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𝑔</m:t>
                          </m:r>
                        </m:e>
                      </m:d>
                      <m:sSub>
                        <m:sSubPr>
                          <m:ctrlPr>
                            <a:rPr lang="es-MX" sz="18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8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𝑁𝑎</m:t>
                          </m:r>
                        </m:e>
                        <m:sub>
                          <m:r>
                            <a:rPr lang="es-MX" sz="18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18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</m:oMath>
                  </m:oMathPara>
                </a14:m>
                <a:endParaRPr lang="es-ES" sz="1800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8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81508" y="3884311"/>
                <a:ext cx="1208729" cy="276999"/>
              </a:xfrm>
              <a:prstGeom prst="rect">
                <a:avLst/>
              </a:prstGeom>
              <a:blipFill>
                <a:blip r:embed="rId13"/>
                <a:stretch>
                  <a:fillRect l="-6566" r="-1010" b="-2608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 Box 36"/>
          <p:cNvSpPr txBox="1">
            <a:spLocks noChangeArrowheads="1"/>
          </p:cNvSpPr>
          <p:nvPr/>
        </p:nvSpPr>
        <p:spPr bwMode="auto">
          <a:xfrm>
            <a:off x="3832925" y="5755337"/>
            <a:ext cx="151163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s-ES" sz="1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Relación en masa</a:t>
            </a:r>
          </a:p>
        </p:txBody>
      </p:sp>
      <p:cxnSp>
        <p:nvCxnSpPr>
          <p:cNvPr id="60" name="69 Conector recto"/>
          <p:cNvCxnSpPr/>
          <p:nvPr/>
        </p:nvCxnSpPr>
        <p:spPr>
          <a:xfrm>
            <a:off x="6601466" y="4007421"/>
            <a:ext cx="252000" cy="0"/>
          </a:xfrm>
          <a:prstGeom prst="line">
            <a:avLst/>
          </a:prstGeom>
          <a:ln w="28575">
            <a:solidFill>
              <a:srgbClr val="07C1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 Box 36"/>
              <p:cNvSpPr txBox="1">
                <a:spLocks noChangeArrowheads="1"/>
              </p:cNvSpPr>
              <p:nvPr/>
            </p:nvSpPr>
            <p:spPr bwMode="auto">
              <a:xfrm>
                <a:off x="7216599" y="3884311"/>
                <a:ext cx="1101776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8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s-MX" sz="1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6 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𝑔</m:t>
                          </m:r>
                        </m:e>
                      </m:d>
                      <m:sSub>
                        <m:sSubPr>
                          <m:ctrlPr>
                            <a:rPr lang="es-MX" sz="18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8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18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18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𝑂</m:t>
                      </m:r>
                    </m:oMath>
                  </m:oMathPara>
                </a14:m>
                <a:endParaRPr lang="es-ES" sz="1800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1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16599" y="3884311"/>
                <a:ext cx="1101776" cy="276999"/>
              </a:xfrm>
              <a:prstGeom prst="rect">
                <a:avLst/>
              </a:prstGeom>
              <a:blipFill>
                <a:blip r:embed="rId14"/>
                <a:stretch>
                  <a:fillRect l="-7182" r="-1105" b="-2608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36"/>
              <p:cNvSpPr txBox="1">
                <a:spLocks noChangeArrowheads="1"/>
              </p:cNvSpPr>
              <p:nvPr/>
            </p:nvSpPr>
            <p:spPr bwMode="auto">
              <a:xfrm>
                <a:off x="794419" y="1683341"/>
                <a:ext cx="7610160" cy="438582"/>
              </a:xfrm>
              <a:prstGeom prst="rect">
                <a:avLst/>
              </a:prstGeom>
              <a:solidFill>
                <a:srgbClr val="FAFAF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Aft>
                    <a:spcPts val="9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1 </m:t>
                      </m:r>
                      <m:sSub>
                        <m:sSubPr>
                          <m:ctrlPr>
                            <a:rPr lang="es-MX" sz="21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+          2 </m:t>
                      </m:r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𝑁𝑎𝑂𝐻</m:t>
                      </m:r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→      1 </m:t>
                      </m:r>
                      <m:sSub>
                        <m:sSubPr>
                          <m:ctrlP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𝑁𝑎</m:t>
                          </m:r>
                        </m:e>
                        <m:sub>
                          <m: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       +          2 </m:t>
                      </m:r>
                      <m:sSub>
                        <m:sSubPr>
                          <m:ctrlP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𝑂</m:t>
                      </m:r>
                    </m:oMath>
                  </m:oMathPara>
                </a14:m>
                <a:endParaRPr lang="es-ES" sz="21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4419" y="1683341"/>
                <a:ext cx="7610160" cy="43858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802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build="p"/>
      <p:bldP spid="81" grpId="0"/>
      <p:bldP spid="18" grpId="0"/>
      <p:bldP spid="20" grpId="0"/>
      <p:bldP spid="21" grpId="0"/>
      <p:bldP spid="40" grpId="0"/>
      <p:bldP spid="46" grpId="0"/>
      <p:bldP spid="48" grpId="0"/>
      <p:bldP spid="50" grpId="0"/>
      <p:bldP spid="51" grpId="0"/>
      <p:bldP spid="53" grpId="0"/>
      <p:bldP spid="54" grpId="0"/>
      <p:bldP spid="56" grpId="0"/>
      <p:bldP spid="58" grpId="0"/>
      <p:bldP spid="59" grpId="0"/>
      <p:bldP spid="61" grpId="0"/>
      <p:bldP spid="2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3 CuadroTexto"/>
          <p:cNvSpPr txBox="1"/>
          <p:nvPr/>
        </p:nvSpPr>
        <p:spPr>
          <a:xfrm>
            <a:off x="3027637" y="1728023"/>
            <a:ext cx="922048" cy="323165"/>
          </a:xfrm>
          <a:prstGeom prst="rect">
            <a:avLst/>
          </a:prstGeom>
          <a:solidFill>
            <a:srgbClr val="FAFAF0"/>
          </a:solidFill>
        </p:spPr>
        <p:txBody>
          <a:bodyPr wrap="none" rtlCol="0">
            <a:spAutoFit/>
          </a:bodyPr>
          <a:lstStyle/>
          <a:p>
            <a:pPr algn="ctr"/>
            <a:r>
              <a:rPr lang="es-MX" sz="1500" b="1" dirty="0"/>
              <a:t>[moléc.]</a:t>
            </a:r>
          </a:p>
        </p:txBody>
      </p:sp>
      <p:sp>
        <p:nvSpPr>
          <p:cNvPr id="16" name="4 CuadroTexto"/>
          <p:cNvSpPr txBox="1"/>
          <p:nvPr/>
        </p:nvSpPr>
        <p:spPr>
          <a:xfrm>
            <a:off x="3161488" y="3222304"/>
            <a:ext cx="654346" cy="323165"/>
          </a:xfrm>
          <a:prstGeom prst="rect">
            <a:avLst/>
          </a:prstGeom>
          <a:solidFill>
            <a:srgbClr val="FAFAF0"/>
          </a:solidFill>
        </p:spPr>
        <p:txBody>
          <a:bodyPr wrap="none" rtlCol="0">
            <a:spAutoFit/>
          </a:bodyPr>
          <a:lstStyle/>
          <a:p>
            <a:pPr algn="ctr"/>
            <a:r>
              <a:rPr lang="es-MX" sz="1500" b="1" dirty="0"/>
              <a:t>[mol]</a:t>
            </a:r>
          </a:p>
        </p:txBody>
      </p:sp>
      <p:sp>
        <p:nvSpPr>
          <p:cNvPr id="17" name="5 CuadroTexto"/>
          <p:cNvSpPr txBox="1"/>
          <p:nvPr/>
        </p:nvSpPr>
        <p:spPr>
          <a:xfrm>
            <a:off x="3273697" y="4716585"/>
            <a:ext cx="429926" cy="323165"/>
          </a:xfrm>
          <a:prstGeom prst="rect">
            <a:avLst/>
          </a:prstGeom>
          <a:solidFill>
            <a:srgbClr val="FAFAF0"/>
          </a:solidFill>
        </p:spPr>
        <p:txBody>
          <a:bodyPr wrap="none" rtlCol="0">
            <a:spAutoFit/>
          </a:bodyPr>
          <a:lstStyle/>
          <a:p>
            <a:pPr algn="ctr"/>
            <a:r>
              <a:rPr lang="es-MX" sz="1500" b="1" dirty="0"/>
              <a:t>[g]</a:t>
            </a:r>
          </a:p>
        </p:txBody>
      </p:sp>
      <p:sp>
        <p:nvSpPr>
          <p:cNvPr id="18" name="6 CuadroTexto"/>
          <p:cNvSpPr txBox="1"/>
          <p:nvPr/>
        </p:nvSpPr>
        <p:spPr>
          <a:xfrm>
            <a:off x="3187937" y="6210864"/>
            <a:ext cx="601447" cy="323165"/>
          </a:xfrm>
          <a:prstGeom prst="rect">
            <a:avLst/>
          </a:prstGeom>
          <a:solidFill>
            <a:srgbClr val="FAFAF0"/>
          </a:solidFill>
        </p:spPr>
        <p:txBody>
          <a:bodyPr wrap="none" rtlCol="0">
            <a:spAutoFit/>
          </a:bodyPr>
          <a:lstStyle/>
          <a:p>
            <a:pPr algn="ctr"/>
            <a:r>
              <a:rPr lang="es-MX" sz="1500" b="1" dirty="0"/>
              <a:t>[mL]</a:t>
            </a:r>
          </a:p>
        </p:txBody>
      </p:sp>
      <p:cxnSp>
        <p:nvCxnSpPr>
          <p:cNvPr id="26" name="13 Conector recto de flecha"/>
          <p:cNvCxnSpPr/>
          <p:nvPr/>
        </p:nvCxnSpPr>
        <p:spPr>
          <a:xfrm flipV="1">
            <a:off x="3488660" y="2132746"/>
            <a:ext cx="1" cy="1008000"/>
          </a:xfrm>
          <a:prstGeom prst="straightConnector1">
            <a:avLst/>
          </a:prstGeom>
          <a:solidFill>
            <a:srgbClr val="FAFAE6"/>
          </a:solidFill>
          <a:ln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14 CuadroTexto"/>
          <p:cNvSpPr txBox="1"/>
          <p:nvPr/>
        </p:nvSpPr>
        <p:spPr>
          <a:xfrm>
            <a:off x="3317656" y="2484978"/>
            <a:ext cx="342008" cy="272758"/>
          </a:xfrm>
          <a:prstGeom prst="rect">
            <a:avLst/>
          </a:prstGeom>
          <a:solidFill>
            <a:srgbClr val="FAFAF0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s-MX" sz="1300" dirty="0">
                <a:solidFill>
                  <a:srgbClr val="FF0000"/>
                </a:solidFill>
              </a:rPr>
              <a:t>Mol</a:t>
            </a:r>
          </a:p>
        </p:txBody>
      </p:sp>
      <p:cxnSp>
        <p:nvCxnSpPr>
          <p:cNvPr id="24" name="17 Conector recto de flecha"/>
          <p:cNvCxnSpPr/>
          <p:nvPr/>
        </p:nvCxnSpPr>
        <p:spPr>
          <a:xfrm flipV="1">
            <a:off x="3488660" y="3627027"/>
            <a:ext cx="0" cy="1008000"/>
          </a:xfrm>
          <a:prstGeom prst="straightConnector1">
            <a:avLst/>
          </a:prstGeom>
          <a:solidFill>
            <a:srgbClr val="FAFAE6"/>
          </a:solidFill>
          <a:ln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18 CuadroTexto"/>
          <p:cNvSpPr txBox="1"/>
          <p:nvPr/>
        </p:nvSpPr>
        <p:spPr>
          <a:xfrm>
            <a:off x="3275978" y="3979259"/>
            <a:ext cx="425364" cy="272758"/>
          </a:xfrm>
          <a:prstGeom prst="rect">
            <a:avLst/>
          </a:prstGeom>
          <a:solidFill>
            <a:srgbClr val="FAFAF0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s-MX" sz="1300" dirty="0">
                <a:solidFill>
                  <a:srgbClr val="FF0000"/>
                </a:solidFill>
              </a:rPr>
              <a:t>MM</a:t>
            </a:r>
            <a:r>
              <a:rPr lang="es-MX" sz="1300" baseline="-25000" dirty="0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22" name="21 Conector recto de flecha"/>
          <p:cNvCxnSpPr/>
          <p:nvPr/>
        </p:nvCxnSpPr>
        <p:spPr>
          <a:xfrm flipV="1">
            <a:off x="3488660" y="5121308"/>
            <a:ext cx="0" cy="1008000"/>
          </a:xfrm>
          <a:prstGeom prst="straightConnector1">
            <a:avLst/>
          </a:prstGeom>
          <a:solidFill>
            <a:srgbClr val="FAFAE6"/>
          </a:solidFill>
          <a:ln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3359335" y="5473540"/>
            <a:ext cx="258651" cy="318924"/>
          </a:xfrm>
          <a:prstGeom prst="rect">
            <a:avLst/>
          </a:prstGeom>
          <a:solidFill>
            <a:srgbClr val="FAFAF0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s-MX" sz="1600" dirty="0" err="1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s-MX" sz="1300" baseline="-40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s-MX" sz="1300" baseline="-40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67 CuadroTexto"/>
          <p:cNvSpPr txBox="1"/>
          <p:nvPr/>
        </p:nvSpPr>
        <p:spPr>
          <a:xfrm>
            <a:off x="3306684" y="1367847"/>
            <a:ext cx="370615" cy="400110"/>
          </a:xfrm>
          <a:prstGeom prst="rect">
            <a:avLst/>
          </a:prstGeom>
          <a:solidFill>
            <a:srgbClr val="FAFAF0"/>
          </a:solidFill>
        </p:spPr>
        <p:txBody>
          <a:bodyPr wrap="none" rtlCol="0">
            <a:spAutoFit/>
          </a:bodyPr>
          <a:lstStyle/>
          <a:p>
            <a:pPr algn="ctr"/>
            <a:r>
              <a:rPr lang="es-MX" sz="2000" b="1" dirty="0"/>
              <a:t>A</a:t>
            </a:r>
          </a:p>
        </p:txBody>
      </p:sp>
      <p:sp>
        <p:nvSpPr>
          <p:cNvPr id="72" name="73 CuadroTexto"/>
          <p:cNvSpPr txBox="1"/>
          <p:nvPr/>
        </p:nvSpPr>
        <p:spPr>
          <a:xfrm>
            <a:off x="1819545" y="773088"/>
            <a:ext cx="5533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ESQUEMA DE CONVERSIONES PARA ESTEQUIOMETRÍA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5148093" y="1367847"/>
            <a:ext cx="922048" cy="5166870"/>
            <a:chOff x="5148093" y="1367847"/>
            <a:chExt cx="922048" cy="5166870"/>
          </a:xfrm>
          <a:solidFill>
            <a:srgbClr val="FAFAF0"/>
          </a:solidFill>
        </p:grpSpPr>
        <p:sp>
          <p:nvSpPr>
            <p:cNvPr id="68" name="68 CuadroTexto"/>
            <p:cNvSpPr txBox="1"/>
            <p:nvPr/>
          </p:nvSpPr>
          <p:spPr>
            <a:xfrm>
              <a:off x="5426338" y="1367847"/>
              <a:ext cx="370615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2000" b="1" dirty="0"/>
                <a:t>B</a:t>
              </a:r>
            </a:p>
          </p:txBody>
        </p:sp>
        <p:sp>
          <p:nvSpPr>
            <p:cNvPr id="75" name="3 CuadroTexto"/>
            <p:cNvSpPr txBox="1"/>
            <p:nvPr/>
          </p:nvSpPr>
          <p:spPr>
            <a:xfrm>
              <a:off x="5148093" y="1728711"/>
              <a:ext cx="922048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[moléc.]</a:t>
              </a:r>
            </a:p>
          </p:txBody>
        </p:sp>
        <p:sp>
          <p:nvSpPr>
            <p:cNvPr id="76" name="4 CuadroTexto"/>
            <p:cNvSpPr txBox="1"/>
            <p:nvPr/>
          </p:nvSpPr>
          <p:spPr>
            <a:xfrm>
              <a:off x="5281944" y="3222992"/>
              <a:ext cx="654346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[mol]</a:t>
              </a:r>
            </a:p>
          </p:txBody>
        </p:sp>
        <p:sp>
          <p:nvSpPr>
            <p:cNvPr id="77" name="5 CuadroTexto"/>
            <p:cNvSpPr txBox="1"/>
            <p:nvPr/>
          </p:nvSpPr>
          <p:spPr>
            <a:xfrm>
              <a:off x="5394153" y="4717273"/>
              <a:ext cx="429926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[g]</a:t>
              </a:r>
            </a:p>
          </p:txBody>
        </p:sp>
        <p:sp>
          <p:nvSpPr>
            <p:cNvPr id="78" name="6 CuadroTexto"/>
            <p:cNvSpPr txBox="1"/>
            <p:nvPr/>
          </p:nvSpPr>
          <p:spPr>
            <a:xfrm>
              <a:off x="5308393" y="6211552"/>
              <a:ext cx="601447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[mL]</a:t>
              </a:r>
            </a:p>
          </p:txBody>
        </p:sp>
        <p:cxnSp>
          <p:nvCxnSpPr>
            <p:cNvPr id="86" name="13 Conector recto de flecha"/>
            <p:cNvCxnSpPr/>
            <p:nvPr/>
          </p:nvCxnSpPr>
          <p:spPr>
            <a:xfrm flipV="1">
              <a:off x="5609116" y="2133434"/>
              <a:ext cx="1" cy="1008000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14 CuadroTexto"/>
            <p:cNvSpPr txBox="1"/>
            <p:nvPr/>
          </p:nvSpPr>
          <p:spPr>
            <a:xfrm>
              <a:off x="5438112" y="2485666"/>
              <a:ext cx="342008" cy="272758"/>
            </a:xfrm>
            <a:prstGeom prst="rect">
              <a:avLst/>
            </a:prstGeom>
            <a:grp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s-MX" sz="1300" dirty="0">
                  <a:solidFill>
                    <a:srgbClr val="FF0000"/>
                  </a:solidFill>
                </a:rPr>
                <a:t>Mol</a:t>
              </a:r>
            </a:p>
          </p:txBody>
        </p:sp>
        <p:cxnSp>
          <p:nvCxnSpPr>
            <p:cNvPr id="84" name="17 Conector recto de flecha"/>
            <p:cNvCxnSpPr/>
            <p:nvPr/>
          </p:nvCxnSpPr>
          <p:spPr>
            <a:xfrm flipV="1">
              <a:off x="5609116" y="3627715"/>
              <a:ext cx="0" cy="1008000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18 CuadroTexto"/>
            <p:cNvSpPr txBox="1"/>
            <p:nvPr/>
          </p:nvSpPr>
          <p:spPr>
            <a:xfrm>
              <a:off x="5396434" y="3979947"/>
              <a:ext cx="425364" cy="272758"/>
            </a:xfrm>
            <a:prstGeom prst="rect">
              <a:avLst/>
            </a:prstGeom>
            <a:grp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s-MX" sz="1300" dirty="0">
                  <a:solidFill>
                    <a:srgbClr val="FF0000"/>
                  </a:solidFill>
                </a:rPr>
                <a:t>MM</a:t>
              </a:r>
              <a:r>
                <a:rPr lang="es-MX" sz="1300" baseline="-25000" dirty="0">
                  <a:solidFill>
                    <a:srgbClr val="FF0000"/>
                  </a:solidFill>
                </a:rPr>
                <a:t>B</a:t>
              </a:r>
              <a:endParaRPr lang="es-MX" sz="1300" dirty="0">
                <a:solidFill>
                  <a:srgbClr val="FF0000"/>
                </a:solidFill>
              </a:endParaRPr>
            </a:p>
          </p:txBody>
        </p:sp>
        <p:cxnSp>
          <p:nvCxnSpPr>
            <p:cNvPr id="82" name="21 Conector recto de flecha"/>
            <p:cNvCxnSpPr/>
            <p:nvPr/>
          </p:nvCxnSpPr>
          <p:spPr>
            <a:xfrm flipV="1">
              <a:off x="5609116" y="5121996"/>
              <a:ext cx="0" cy="1008000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22 CuadroTexto"/>
            <p:cNvSpPr txBox="1"/>
            <p:nvPr/>
          </p:nvSpPr>
          <p:spPr>
            <a:xfrm>
              <a:off x="5479791" y="5474228"/>
              <a:ext cx="258651" cy="318924"/>
            </a:xfrm>
            <a:prstGeom prst="rect">
              <a:avLst/>
            </a:prstGeom>
            <a:grp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s-MX" sz="1600" dirty="0" err="1">
                  <a:solidFill>
                    <a:srgbClr val="FF0000"/>
                  </a:solidFill>
                  <a:latin typeface="Symbol" pitchFamily="18" charset="2"/>
                </a:rPr>
                <a:t>r</a:t>
              </a:r>
              <a:r>
                <a:rPr lang="es-MX" sz="1300" baseline="-40000" dirty="0" err="1">
                  <a:solidFill>
                    <a:srgbClr val="FF0000"/>
                  </a:solidFill>
                </a:rPr>
                <a:t>B</a:t>
              </a:r>
              <a:endParaRPr lang="es-MX" sz="1300" baseline="-40000" dirty="0">
                <a:solidFill>
                  <a:srgbClr val="FF0000"/>
                </a:solidFill>
                <a:latin typeface="Symbol" pitchFamily="18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8352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3027637" y="1367847"/>
            <a:ext cx="922048" cy="5166182"/>
            <a:chOff x="3027637" y="1367847"/>
            <a:chExt cx="922048" cy="5166182"/>
          </a:xfrm>
          <a:solidFill>
            <a:srgbClr val="FAFAF0"/>
          </a:solidFill>
        </p:grpSpPr>
        <p:sp>
          <p:nvSpPr>
            <p:cNvPr id="15" name="3 CuadroTexto"/>
            <p:cNvSpPr txBox="1"/>
            <p:nvPr/>
          </p:nvSpPr>
          <p:spPr>
            <a:xfrm>
              <a:off x="3027637" y="1728023"/>
              <a:ext cx="922048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[moléc.]</a:t>
              </a:r>
            </a:p>
          </p:txBody>
        </p:sp>
        <p:sp>
          <p:nvSpPr>
            <p:cNvPr id="16" name="4 CuadroTexto"/>
            <p:cNvSpPr txBox="1"/>
            <p:nvPr/>
          </p:nvSpPr>
          <p:spPr>
            <a:xfrm>
              <a:off x="3161488" y="3222304"/>
              <a:ext cx="654346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[mol]</a:t>
              </a:r>
            </a:p>
          </p:txBody>
        </p:sp>
        <p:sp>
          <p:nvSpPr>
            <p:cNvPr id="17" name="5 CuadroTexto"/>
            <p:cNvSpPr txBox="1"/>
            <p:nvPr/>
          </p:nvSpPr>
          <p:spPr>
            <a:xfrm>
              <a:off x="3273697" y="4716585"/>
              <a:ext cx="429926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[g]</a:t>
              </a:r>
            </a:p>
          </p:txBody>
        </p:sp>
        <p:sp>
          <p:nvSpPr>
            <p:cNvPr id="18" name="6 CuadroTexto"/>
            <p:cNvSpPr txBox="1"/>
            <p:nvPr/>
          </p:nvSpPr>
          <p:spPr>
            <a:xfrm>
              <a:off x="3187937" y="6210864"/>
              <a:ext cx="601447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[mL]</a:t>
              </a:r>
            </a:p>
          </p:txBody>
        </p:sp>
        <p:cxnSp>
          <p:nvCxnSpPr>
            <p:cNvPr id="26" name="13 Conector recto de flecha"/>
            <p:cNvCxnSpPr/>
            <p:nvPr/>
          </p:nvCxnSpPr>
          <p:spPr>
            <a:xfrm flipV="1">
              <a:off x="3488660" y="2132746"/>
              <a:ext cx="1" cy="1008000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14 CuadroTexto"/>
            <p:cNvSpPr txBox="1"/>
            <p:nvPr/>
          </p:nvSpPr>
          <p:spPr>
            <a:xfrm>
              <a:off x="3317656" y="2484978"/>
              <a:ext cx="342008" cy="272758"/>
            </a:xfrm>
            <a:prstGeom prst="rect">
              <a:avLst/>
            </a:prstGeom>
            <a:grp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s-MX" sz="1300" dirty="0">
                  <a:solidFill>
                    <a:srgbClr val="FF0000"/>
                  </a:solidFill>
                </a:rPr>
                <a:t>Mol</a:t>
              </a:r>
            </a:p>
          </p:txBody>
        </p:sp>
        <p:cxnSp>
          <p:nvCxnSpPr>
            <p:cNvPr id="24" name="17 Conector recto de flecha"/>
            <p:cNvCxnSpPr/>
            <p:nvPr/>
          </p:nvCxnSpPr>
          <p:spPr>
            <a:xfrm flipV="1">
              <a:off x="3488660" y="3627027"/>
              <a:ext cx="0" cy="1008000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18 CuadroTexto"/>
            <p:cNvSpPr txBox="1"/>
            <p:nvPr/>
          </p:nvSpPr>
          <p:spPr>
            <a:xfrm>
              <a:off x="3275978" y="3979259"/>
              <a:ext cx="425364" cy="272758"/>
            </a:xfrm>
            <a:prstGeom prst="rect">
              <a:avLst/>
            </a:prstGeom>
            <a:grp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s-MX" sz="1300" dirty="0">
                  <a:solidFill>
                    <a:srgbClr val="FF0000"/>
                  </a:solidFill>
                </a:rPr>
                <a:t>MM</a:t>
              </a:r>
              <a:r>
                <a:rPr lang="es-MX" sz="1300" baseline="-25000" dirty="0">
                  <a:solidFill>
                    <a:srgbClr val="FF0000"/>
                  </a:solidFill>
                </a:rPr>
                <a:t>A</a:t>
              </a:r>
            </a:p>
          </p:txBody>
        </p:sp>
        <p:cxnSp>
          <p:nvCxnSpPr>
            <p:cNvPr id="22" name="21 Conector recto de flecha"/>
            <p:cNvCxnSpPr/>
            <p:nvPr/>
          </p:nvCxnSpPr>
          <p:spPr>
            <a:xfrm flipV="1">
              <a:off x="3488660" y="5121308"/>
              <a:ext cx="0" cy="1008000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22 CuadroTexto"/>
            <p:cNvSpPr txBox="1"/>
            <p:nvPr/>
          </p:nvSpPr>
          <p:spPr>
            <a:xfrm>
              <a:off x="3359335" y="5473540"/>
              <a:ext cx="258651" cy="318924"/>
            </a:xfrm>
            <a:prstGeom prst="rect">
              <a:avLst/>
            </a:prstGeom>
            <a:grp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s-MX" sz="1600" dirty="0" err="1">
                  <a:solidFill>
                    <a:srgbClr val="FF0000"/>
                  </a:solidFill>
                  <a:latin typeface="Symbol" pitchFamily="18" charset="2"/>
                </a:rPr>
                <a:t>r</a:t>
              </a:r>
              <a:r>
                <a:rPr lang="es-MX" sz="1300" baseline="-400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s-MX" sz="1300" baseline="-4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67 CuadroTexto"/>
            <p:cNvSpPr txBox="1"/>
            <p:nvPr/>
          </p:nvSpPr>
          <p:spPr>
            <a:xfrm>
              <a:off x="3306684" y="1367847"/>
              <a:ext cx="370615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2000" b="1" dirty="0"/>
                <a:t>A</a:t>
              </a:r>
            </a:p>
          </p:txBody>
        </p:sp>
      </p:grpSp>
      <p:sp>
        <p:nvSpPr>
          <p:cNvPr id="72" name="73 CuadroTexto"/>
          <p:cNvSpPr txBox="1"/>
          <p:nvPr/>
        </p:nvSpPr>
        <p:spPr>
          <a:xfrm>
            <a:off x="1819545" y="773088"/>
            <a:ext cx="5533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ESQUEMA DE CONVERSIONES PARA ESTEQUIOMETRÍA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5148093" y="1367847"/>
            <a:ext cx="922048" cy="5166870"/>
            <a:chOff x="5148093" y="1367847"/>
            <a:chExt cx="922048" cy="5166870"/>
          </a:xfrm>
          <a:solidFill>
            <a:srgbClr val="FAFAF0"/>
          </a:solidFill>
        </p:grpSpPr>
        <p:sp>
          <p:nvSpPr>
            <p:cNvPr id="68" name="68 CuadroTexto"/>
            <p:cNvSpPr txBox="1"/>
            <p:nvPr/>
          </p:nvSpPr>
          <p:spPr>
            <a:xfrm>
              <a:off x="5426338" y="1367847"/>
              <a:ext cx="370615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2000" b="1" dirty="0"/>
                <a:t>B</a:t>
              </a:r>
            </a:p>
          </p:txBody>
        </p:sp>
        <p:sp>
          <p:nvSpPr>
            <p:cNvPr id="75" name="3 CuadroTexto"/>
            <p:cNvSpPr txBox="1"/>
            <p:nvPr/>
          </p:nvSpPr>
          <p:spPr>
            <a:xfrm>
              <a:off x="5148093" y="1728711"/>
              <a:ext cx="922048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[moléc.]</a:t>
              </a:r>
            </a:p>
          </p:txBody>
        </p:sp>
        <p:sp>
          <p:nvSpPr>
            <p:cNvPr id="76" name="4 CuadroTexto"/>
            <p:cNvSpPr txBox="1"/>
            <p:nvPr/>
          </p:nvSpPr>
          <p:spPr>
            <a:xfrm>
              <a:off x="5281944" y="3222992"/>
              <a:ext cx="654346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[mol]</a:t>
              </a:r>
            </a:p>
          </p:txBody>
        </p:sp>
        <p:sp>
          <p:nvSpPr>
            <p:cNvPr id="77" name="5 CuadroTexto"/>
            <p:cNvSpPr txBox="1"/>
            <p:nvPr/>
          </p:nvSpPr>
          <p:spPr>
            <a:xfrm>
              <a:off x="5394153" y="4717273"/>
              <a:ext cx="429926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[g]</a:t>
              </a:r>
            </a:p>
          </p:txBody>
        </p:sp>
        <p:sp>
          <p:nvSpPr>
            <p:cNvPr id="78" name="6 CuadroTexto"/>
            <p:cNvSpPr txBox="1"/>
            <p:nvPr/>
          </p:nvSpPr>
          <p:spPr>
            <a:xfrm>
              <a:off x="5308393" y="6211552"/>
              <a:ext cx="601447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[mL]</a:t>
              </a:r>
            </a:p>
          </p:txBody>
        </p:sp>
        <p:cxnSp>
          <p:nvCxnSpPr>
            <p:cNvPr id="86" name="13 Conector recto de flecha"/>
            <p:cNvCxnSpPr/>
            <p:nvPr/>
          </p:nvCxnSpPr>
          <p:spPr>
            <a:xfrm flipV="1">
              <a:off x="5609116" y="2133434"/>
              <a:ext cx="1" cy="1008000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14 CuadroTexto"/>
            <p:cNvSpPr txBox="1"/>
            <p:nvPr/>
          </p:nvSpPr>
          <p:spPr>
            <a:xfrm>
              <a:off x="5438112" y="2485666"/>
              <a:ext cx="342008" cy="272758"/>
            </a:xfrm>
            <a:prstGeom prst="rect">
              <a:avLst/>
            </a:prstGeom>
            <a:grp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s-MX" sz="1300" dirty="0">
                  <a:solidFill>
                    <a:srgbClr val="FF0000"/>
                  </a:solidFill>
                </a:rPr>
                <a:t>Mol</a:t>
              </a:r>
            </a:p>
          </p:txBody>
        </p:sp>
        <p:cxnSp>
          <p:nvCxnSpPr>
            <p:cNvPr id="84" name="17 Conector recto de flecha"/>
            <p:cNvCxnSpPr/>
            <p:nvPr/>
          </p:nvCxnSpPr>
          <p:spPr>
            <a:xfrm flipV="1">
              <a:off x="5609116" y="3627715"/>
              <a:ext cx="0" cy="1008000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18 CuadroTexto"/>
            <p:cNvSpPr txBox="1"/>
            <p:nvPr/>
          </p:nvSpPr>
          <p:spPr>
            <a:xfrm>
              <a:off x="5396434" y="3979947"/>
              <a:ext cx="425364" cy="272758"/>
            </a:xfrm>
            <a:prstGeom prst="rect">
              <a:avLst/>
            </a:prstGeom>
            <a:grp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s-MX" sz="1300" dirty="0">
                  <a:solidFill>
                    <a:srgbClr val="FF0000"/>
                  </a:solidFill>
                </a:rPr>
                <a:t>MM</a:t>
              </a:r>
              <a:r>
                <a:rPr lang="es-MX" sz="1300" baseline="-25000" dirty="0">
                  <a:solidFill>
                    <a:srgbClr val="FF0000"/>
                  </a:solidFill>
                </a:rPr>
                <a:t>B</a:t>
              </a:r>
              <a:endParaRPr lang="es-MX" sz="1300" dirty="0">
                <a:solidFill>
                  <a:srgbClr val="FF0000"/>
                </a:solidFill>
              </a:endParaRPr>
            </a:p>
          </p:txBody>
        </p:sp>
        <p:cxnSp>
          <p:nvCxnSpPr>
            <p:cNvPr id="82" name="21 Conector recto de flecha"/>
            <p:cNvCxnSpPr/>
            <p:nvPr/>
          </p:nvCxnSpPr>
          <p:spPr>
            <a:xfrm flipV="1">
              <a:off x="5609116" y="5121996"/>
              <a:ext cx="0" cy="1008000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22 CuadroTexto"/>
            <p:cNvSpPr txBox="1"/>
            <p:nvPr/>
          </p:nvSpPr>
          <p:spPr>
            <a:xfrm>
              <a:off x="5479791" y="5474228"/>
              <a:ext cx="258651" cy="318924"/>
            </a:xfrm>
            <a:prstGeom prst="rect">
              <a:avLst/>
            </a:prstGeom>
            <a:grp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s-MX" sz="1600" dirty="0" err="1">
                  <a:solidFill>
                    <a:srgbClr val="FF0000"/>
                  </a:solidFill>
                  <a:latin typeface="Symbol" pitchFamily="18" charset="2"/>
                </a:rPr>
                <a:t>r</a:t>
              </a:r>
              <a:r>
                <a:rPr lang="es-MX" sz="1300" baseline="-40000" dirty="0" err="1">
                  <a:solidFill>
                    <a:srgbClr val="FF0000"/>
                  </a:solidFill>
                </a:rPr>
                <a:t>B</a:t>
              </a:r>
              <a:endParaRPr lang="es-MX" sz="1300" baseline="-40000" dirty="0">
                <a:solidFill>
                  <a:srgbClr val="FF0000"/>
                </a:solidFill>
                <a:latin typeface="Symbol" pitchFamily="18" charset="2"/>
              </a:endParaRPr>
            </a:p>
          </p:txBody>
        </p:sp>
      </p:grpSp>
      <p:cxnSp>
        <p:nvCxnSpPr>
          <p:cNvPr id="31" name="11 Conector recto de flecha"/>
          <p:cNvCxnSpPr/>
          <p:nvPr/>
        </p:nvCxnSpPr>
        <p:spPr>
          <a:xfrm>
            <a:off x="3911212" y="3388890"/>
            <a:ext cx="1260000" cy="0"/>
          </a:xfrm>
          <a:prstGeom prst="straightConnector1">
            <a:avLst/>
          </a:prstGeom>
          <a:ln>
            <a:solidFill>
              <a:srgbClr val="0000FF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12 CuadroTexto"/>
          <p:cNvSpPr txBox="1"/>
          <p:nvPr/>
        </p:nvSpPr>
        <p:spPr>
          <a:xfrm>
            <a:off x="4181124" y="3237122"/>
            <a:ext cx="731537" cy="272758"/>
          </a:xfrm>
          <a:prstGeom prst="rect">
            <a:avLst/>
          </a:prstGeom>
          <a:solidFill>
            <a:srgbClr val="FAFAF0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s-MX" sz="1300" dirty="0">
                <a:solidFill>
                  <a:srgbClr val="0000FF"/>
                </a:solidFill>
              </a:rPr>
              <a:t>R. Molar</a:t>
            </a:r>
          </a:p>
        </p:txBody>
      </p:sp>
      <p:cxnSp>
        <p:nvCxnSpPr>
          <p:cNvPr id="33" name="11 Conector recto de flecha"/>
          <p:cNvCxnSpPr/>
          <p:nvPr/>
        </p:nvCxnSpPr>
        <p:spPr>
          <a:xfrm>
            <a:off x="3911212" y="4904815"/>
            <a:ext cx="1260000" cy="0"/>
          </a:xfrm>
          <a:prstGeom prst="straightConnector1">
            <a:avLst/>
          </a:prstGeom>
          <a:ln>
            <a:solidFill>
              <a:srgbClr val="0000FF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12 CuadroTexto"/>
          <p:cNvSpPr txBox="1"/>
          <p:nvPr/>
        </p:nvSpPr>
        <p:spPr>
          <a:xfrm>
            <a:off x="4199558" y="4753047"/>
            <a:ext cx="694668" cy="272758"/>
          </a:xfrm>
          <a:prstGeom prst="rect">
            <a:avLst/>
          </a:prstGeom>
          <a:solidFill>
            <a:srgbClr val="FAFAF0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s-MX" sz="1300" dirty="0">
                <a:solidFill>
                  <a:srgbClr val="0000FF"/>
                </a:solidFill>
              </a:rPr>
              <a:t>R. Masa</a:t>
            </a:r>
          </a:p>
        </p:txBody>
      </p:sp>
      <p:cxnSp>
        <p:nvCxnSpPr>
          <p:cNvPr id="12" name="11 Conector recto de flecha"/>
          <p:cNvCxnSpPr/>
          <p:nvPr/>
        </p:nvCxnSpPr>
        <p:spPr>
          <a:xfrm>
            <a:off x="3911212" y="1905955"/>
            <a:ext cx="1260000" cy="0"/>
          </a:xfrm>
          <a:prstGeom prst="straightConnector1">
            <a:avLst/>
          </a:prstGeom>
          <a:ln>
            <a:solidFill>
              <a:srgbClr val="0000FF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4051281" y="1754187"/>
            <a:ext cx="991224" cy="272758"/>
          </a:xfrm>
          <a:prstGeom prst="rect">
            <a:avLst/>
          </a:prstGeom>
          <a:solidFill>
            <a:srgbClr val="FAFAF0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s-MX" sz="1300" dirty="0">
                <a:solidFill>
                  <a:srgbClr val="0000FF"/>
                </a:solidFill>
              </a:rPr>
              <a:t>R. Unidades</a:t>
            </a:r>
          </a:p>
        </p:txBody>
      </p:sp>
    </p:spTree>
    <p:extLst>
      <p:ext uri="{BB962C8B-B14F-4D97-AF65-F5344CB8AC3E}">
        <p14:creationId xmlns:p14="http://schemas.microsoft.com/office/powerpoint/2010/main" val="313333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4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 Box 36"/>
          <p:cNvSpPr txBox="1">
            <a:spLocks noChangeArrowheads="1"/>
          </p:cNvSpPr>
          <p:nvPr/>
        </p:nvSpPr>
        <p:spPr bwMode="auto">
          <a:xfrm>
            <a:off x="514630" y="1447495"/>
            <a:ext cx="80575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just"/>
            <a:r>
              <a:rPr lang="es-ES" sz="1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</a:p>
        </p:txBody>
      </p:sp>
      <p:sp>
        <p:nvSpPr>
          <p:cNvPr id="80" name="Text Box 36"/>
          <p:cNvSpPr txBox="1">
            <a:spLocks noChangeArrowheads="1"/>
          </p:cNvSpPr>
          <p:nvPr/>
        </p:nvSpPr>
        <p:spPr bwMode="auto">
          <a:xfrm>
            <a:off x="526858" y="1828911"/>
            <a:ext cx="805759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just"/>
            <a:r>
              <a:rPr lang="es-ES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una unidad de cantidad de materia, que contiene 6.022x10</a:t>
            </a:r>
            <a:r>
              <a:rPr lang="es-ES" sz="1600" baseline="300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es-ES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unidades.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 Box 36"/>
              <p:cNvSpPr txBox="1">
                <a:spLocks noChangeArrowheads="1"/>
              </p:cNvSpPr>
              <p:nvPr/>
            </p:nvSpPr>
            <p:spPr bwMode="auto">
              <a:xfrm>
                <a:off x="3162429" y="2708920"/>
                <a:ext cx="887935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1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62429" y="2708920"/>
                <a:ext cx="887935" cy="246221"/>
              </a:xfrm>
              <a:prstGeom prst="rect">
                <a:avLst/>
              </a:prstGeom>
              <a:blipFill rotWithShape="0">
                <a:blip r:embed="rId2"/>
                <a:stretch>
                  <a:fillRect l="-7586" r="-1379" b="-731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 Box 36"/>
              <p:cNvSpPr txBox="1">
                <a:spLocks noChangeArrowheads="1"/>
              </p:cNvSpPr>
              <p:nvPr/>
            </p:nvSpPr>
            <p:spPr bwMode="auto">
              <a:xfrm>
                <a:off x="5165807" y="2708920"/>
                <a:ext cx="229659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6.022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sSup>
                        <m:sSupPr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10</m:t>
                          </m:r>
                        </m:e>
                        <m:sup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23</m:t>
                          </m:r>
                        </m:sup>
                      </m:sSup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𝑢𝑛𝑖𝑑𝑎𝑑𝑒𝑠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4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65807" y="2708920"/>
                <a:ext cx="2296590" cy="246221"/>
              </a:xfrm>
              <a:prstGeom prst="rect">
                <a:avLst/>
              </a:prstGeom>
              <a:blipFill rotWithShape="0">
                <a:blip r:embed="rId3"/>
                <a:stretch>
                  <a:fillRect l="-2653" b="-731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69 Conector recto"/>
          <p:cNvCxnSpPr/>
          <p:nvPr/>
        </p:nvCxnSpPr>
        <p:spPr>
          <a:xfrm>
            <a:off x="4229123" y="2852936"/>
            <a:ext cx="685753" cy="0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72"/>
          <p:cNvSpPr txBox="1">
            <a:spLocks noChangeArrowheads="1"/>
          </p:cNvSpPr>
          <p:nvPr/>
        </p:nvSpPr>
        <p:spPr bwMode="auto">
          <a:xfrm>
            <a:off x="2590800" y="733037"/>
            <a:ext cx="3962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dirty="0">
                <a:solidFill>
                  <a:srgbClr val="000099"/>
                </a:solidFill>
                <a:latin typeface="Arial" charset="0"/>
              </a:rPr>
              <a:t>Conceptos Básicos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36"/>
              <p:cNvSpPr txBox="1">
                <a:spLocks noChangeArrowheads="1"/>
              </p:cNvSpPr>
              <p:nvPr/>
            </p:nvSpPr>
            <p:spPr bwMode="auto">
              <a:xfrm>
                <a:off x="2521351" y="3370799"/>
                <a:ext cx="144001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𝑝𝑒𝑙𝑜𝑡𝑎𝑠</m:t>
                      </m:r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21351" y="3370799"/>
                <a:ext cx="1440010" cy="246221"/>
              </a:xfrm>
              <a:prstGeom prst="rect">
                <a:avLst/>
              </a:prstGeom>
              <a:blipFill rotWithShape="0">
                <a:blip r:embed="rId4"/>
                <a:stretch>
                  <a:fillRect r="-5932" b="-350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36"/>
              <p:cNvSpPr txBox="1">
                <a:spLocks noChangeArrowheads="1"/>
              </p:cNvSpPr>
              <p:nvPr/>
            </p:nvSpPr>
            <p:spPr bwMode="auto">
              <a:xfrm>
                <a:off x="5165807" y="3370799"/>
                <a:ext cx="195156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6.022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sSup>
                        <m:sSupPr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10</m:t>
                          </m:r>
                        </m:e>
                        <m:sup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23</m:t>
                          </m:r>
                        </m:sup>
                      </m:sSup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𝑝𝑒𝑙𝑜𝑡𝑎𝑠</m:t>
                          </m:r>
                        </m:e>
                      </m:d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65807" y="3370799"/>
                <a:ext cx="1951560" cy="246221"/>
              </a:xfrm>
              <a:prstGeom prst="rect">
                <a:avLst/>
              </a:prstGeom>
              <a:blipFill rotWithShape="0">
                <a:blip r:embed="rId5"/>
                <a:stretch>
                  <a:fillRect l="-3427" b="-350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69 Conector recto"/>
          <p:cNvCxnSpPr/>
          <p:nvPr/>
        </p:nvCxnSpPr>
        <p:spPr>
          <a:xfrm>
            <a:off x="4242570" y="3514816"/>
            <a:ext cx="685753" cy="0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 Box 36"/>
              <p:cNvSpPr txBox="1">
                <a:spLocks noChangeArrowheads="1"/>
              </p:cNvSpPr>
              <p:nvPr/>
            </p:nvSpPr>
            <p:spPr bwMode="auto">
              <a:xfrm>
                <a:off x="2811348" y="4032679"/>
                <a:ext cx="116346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𝐻</m:t>
                      </m:r>
                      <m:r>
                        <a:rPr lang="es-MX" sz="1600" b="0" i="1" baseline="-2500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𝑂</m:t>
                      </m:r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11348" y="4032679"/>
                <a:ext cx="1163460" cy="246221"/>
              </a:xfrm>
              <a:prstGeom prst="rect">
                <a:avLst/>
              </a:prstGeom>
              <a:blipFill rotWithShape="0">
                <a:blip r:embed="rId6"/>
                <a:stretch>
                  <a:fillRect r="-5236" b="-175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36"/>
              <p:cNvSpPr txBox="1">
                <a:spLocks noChangeArrowheads="1"/>
              </p:cNvSpPr>
              <p:nvPr/>
            </p:nvSpPr>
            <p:spPr bwMode="auto">
              <a:xfrm>
                <a:off x="5196085" y="4032679"/>
                <a:ext cx="2652265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6.022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sSup>
                        <m:sSupPr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10</m:t>
                          </m:r>
                        </m:e>
                        <m:sup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23</m:t>
                          </m:r>
                        </m:sup>
                      </m:sSup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é</m:t>
                          </m:r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𝑐𝑢𝑙𝑎𝑠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𝐻</m:t>
                      </m:r>
                      <m:r>
                        <a:rPr lang="es-MX" sz="1600" b="0" i="1" baseline="-2500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𝑂</m:t>
                      </m:r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96085" y="4032679"/>
                <a:ext cx="2652265" cy="246221"/>
              </a:xfrm>
              <a:prstGeom prst="rect">
                <a:avLst/>
              </a:prstGeom>
              <a:blipFill rotWithShape="0">
                <a:blip r:embed="rId7"/>
                <a:stretch>
                  <a:fillRect l="-2529" b="-175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69 Conector recto"/>
          <p:cNvCxnSpPr/>
          <p:nvPr/>
        </p:nvCxnSpPr>
        <p:spPr>
          <a:xfrm>
            <a:off x="4242570" y="4176696"/>
            <a:ext cx="685753" cy="0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 Box 36"/>
              <p:cNvSpPr txBox="1">
                <a:spLocks noChangeArrowheads="1"/>
              </p:cNvSpPr>
              <p:nvPr/>
            </p:nvSpPr>
            <p:spPr bwMode="auto">
              <a:xfrm>
                <a:off x="3050150" y="4699037"/>
                <a:ext cx="911211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𝐻</m:t>
                      </m:r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50150" y="4699037"/>
                <a:ext cx="911211" cy="246221"/>
              </a:xfrm>
              <a:prstGeom prst="rect">
                <a:avLst/>
              </a:prstGeom>
              <a:blipFill rotWithShape="0">
                <a:blip r:embed="rId8"/>
                <a:stretch>
                  <a:fillRect r="-6667" b="-100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 Box 36"/>
              <p:cNvSpPr txBox="1">
                <a:spLocks noChangeArrowheads="1"/>
              </p:cNvSpPr>
              <p:nvPr/>
            </p:nvSpPr>
            <p:spPr bwMode="auto">
              <a:xfrm>
                <a:off x="5182638" y="4694558"/>
                <a:ext cx="2138727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6.022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sSup>
                        <m:sSupPr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10</m:t>
                          </m:r>
                        </m:e>
                        <m:sup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23</m:t>
                          </m:r>
                        </m:sup>
                      </m:sSup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á</m:t>
                          </m:r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𝑡𝑜𝑚𝑜𝑠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𝐻</m:t>
                      </m:r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8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82638" y="4694558"/>
                <a:ext cx="2138727" cy="246221"/>
              </a:xfrm>
              <a:prstGeom prst="rect">
                <a:avLst/>
              </a:prstGeom>
              <a:blipFill rotWithShape="0">
                <a:blip r:embed="rId9"/>
                <a:stretch>
                  <a:fillRect l="-3134" b="-125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69 Conector recto"/>
          <p:cNvCxnSpPr/>
          <p:nvPr/>
        </p:nvCxnSpPr>
        <p:spPr>
          <a:xfrm>
            <a:off x="4229123" y="4843054"/>
            <a:ext cx="685753" cy="0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864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/>
      <p:bldP spid="81" grpId="0"/>
      <p:bldP spid="84" grpId="0"/>
      <p:bldP spid="24" grpId="0"/>
      <p:bldP spid="26" grpId="0"/>
      <p:bldP spid="28" grpId="0"/>
      <p:bldP spid="29" grpId="0"/>
      <p:bldP spid="31" grpId="0"/>
      <p:bldP spid="3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3027637" y="1367847"/>
            <a:ext cx="922048" cy="5166182"/>
            <a:chOff x="3027637" y="1367847"/>
            <a:chExt cx="922048" cy="5166182"/>
          </a:xfrm>
          <a:solidFill>
            <a:srgbClr val="FAFAF0"/>
          </a:solidFill>
        </p:grpSpPr>
        <p:sp>
          <p:nvSpPr>
            <p:cNvPr id="15" name="3 CuadroTexto"/>
            <p:cNvSpPr txBox="1"/>
            <p:nvPr/>
          </p:nvSpPr>
          <p:spPr>
            <a:xfrm>
              <a:off x="3027637" y="1728023"/>
              <a:ext cx="922048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[moléc.]</a:t>
              </a:r>
            </a:p>
          </p:txBody>
        </p:sp>
        <p:sp>
          <p:nvSpPr>
            <p:cNvPr id="16" name="4 CuadroTexto"/>
            <p:cNvSpPr txBox="1"/>
            <p:nvPr/>
          </p:nvSpPr>
          <p:spPr>
            <a:xfrm>
              <a:off x="3161488" y="3222304"/>
              <a:ext cx="654346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[mol]</a:t>
              </a:r>
            </a:p>
          </p:txBody>
        </p:sp>
        <p:sp>
          <p:nvSpPr>
            <p:cNvPr id="17" name="5 CuadroTexto"/>
            <p:cNvSpPr txBox="1"/>
            <p:nvPr/>
          </p:nvSpPr>
          <p:spPr>
            <a:xfrm>
              <a:off x="3273697" y="4716585"/>
              <a:ext cx="429926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[g]</a:t>
              </a:r>
            </a:p>
          </p:txBody>
        </p:sp>
        <p:sp>
          <p:nvSpPr>
            <p:cNvPr id="18" name="6 CuadroTexto"/>
            <p:cNvSpPr txBox="1"/>
            <p:nvPr/>
          </p:nvSpPr>
          <p:spPr>
            <a:xfrm>
              <a:off x="3187937" y="6210864"/>
              <a:ext cx="601447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[mL]</a:t>
              </a:r>
            </a:p>
          </p:txBody>
        </p:sp>
        <p:cxnSp>
          <p:nvCxnSpPr>
            <p:cNvPr id="26" name="13 Conector recto de flecha"/>
            <p:cNvCxnSpPr/>
            <p:nvPr/>
          </p:nvCxnSpPr>
          <p:spPr>
            <a:xfrm flipV="1">
              <a:off x="3488660" y="2132746"/>
              <a:ext cx="1" cy="1008000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14 CuadroTexto"/>
            <p:cNvSpPr txBox="1"/>
            <p:nvPr/>
          </p:nvSpPr>
          <p:spPr>
            <a:xfrm>
              <a:off x="3317656" y="2484978"/>
              <a:ext cx="342008" cy="272758"/>
            </a:xfrm>
            <a:prstGeom prst="rect">
              <a:avLst/>
            </a:prstGeom>
            <a:grp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s-MX" sz="1300" dirty="0">
                  <a:solidFill>
                    <a:srgbClr val="FF0000"/>
                  </a:solidFill>
                </a:rPr>
                <a:t>Mol</a:t>
              </a:r>
            </a:p>
          </p:txBody>
        </p:sp>
        <p:cxnSp>
          <p:nvCxnSpPr>
            <p:cNvPr id="24" name="17 Conector recto de flecha"/>
            <p:cNvCxnSpPr/>
            <p:nvPr/>
          </p:nvCxnSpPr>
          <p:spPr>
            <a:xfrm flipV="1">
              <a:off x="3488660" y="3627027"/>
              <a:ext cx="0" cy="1008000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18 CuadroTexto"/>
            <p:cNvSpPr txBox="1"/>
            <p:nvPr/>
          </p:nvSpPr>
          <p:spPr>
            <a:xfrm>
              <a:off x="3275978" y="3979259"/>
              <a:ext cx="425364" cy="272758"/>
            </a:xfrm>
            <a:prstGeom prst="rect">
              <a:avLst/>
            </a:prstGeom>
            <a:grp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s-MX" sz="1300" dirty="0">
                  <a:solidFill>
                    <a:srgbClr val="FF0000"/>
                  </a:solidFill>
                </a:rPr>
                <a:t>MM</a:t>
              </a:r>
              <a:r>
                <a:rPr lang="es-MX" sz="1300" baseline="-25000" dirty="0">
                  <a:solidFill>
                    <a:srgbClr val="FF0000"/>
                  </a:solidFill>
                </a:rPr>
                <a:t>A</a:t>
              </a:r>
            </a:p>
          </p:txBody>
        </p:sp>
        <p:cxnSp>
          <p:nvCxnSpPr>
            <p:cNvPr id="22" name="21 Conector recto de flecha"/>
            <p:cNvCxnSpPr/>
            <p:nvPr/>
          </p:nvCxnSpPr>
          <p:spPr>
            <a:xfrm flipV="1">
              <a:off x="3488660" y="5121308"/>
              <a:ext cx="0" cy="1008000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22 CuadroTexto"/>
            <p:cNvSpPr txBox="1"/>
            <p:nvPr/>
          </p:nvSpPr>
          <p:spPr>
            <a:xfrm>
              <a:off x="3359335" y="5473540"/>
              <a:ext cx="258651" cy="318924"/>
            </a:xfrm>
            <a:prstGeom prst="rect">
              <a:avLst/>
            </a:prstGeom>
            <a:grp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s-MX" sz="1600" dirty="0" err="1">
                  <a:solidFill>
                    <a:srgbClr val="FF0000"/>
                  </a:solidFill>
                  <a:latin typeface="Symbol" pitchFamily="18" charset="2"/>
                </a:rPr>
                <a:t>r</a:t>
              </a:r>
              <a:r>
                <a:rPr lang="es-MX" sz="1300" baseline="-400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s-MX" sz="1300" baseline="-4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67 CuadroTexto"/>
            <p:cNvSpPr txBox="1"/>
            <p:nvPr/>
          </p:nvSpPr>
          <p:spPr>
            <a:xfrm>
              <a:off x="3306684" y="1367847"/>
              <a:ext cx="370615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2000" b="1" dirty="0"/>
                <a:t>A</a:t>
              </a:r>
            </a:p>
          </p:txBody>
        </p:sp>
      </p:grpSp>
      <p:sp>
        <p:nvSpPr>
          <p:cNvPr id="72" name="73 CuadroTexto"/>
          <p:cNvSpPr txBox="1"/>
          <p:nvPr/>
        </p:nvSpPr>
        <p:spPr>
          <a:xfrm>
            <a:off x="1819545" y="773088"/>
            <a:ext cx="5533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ESQUEMA DE CONVERSIONES PARA ESTEQUIOMETRÍA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5148093" y="1367847"/>
            <a:ext cx="922048" cy="5166870"/>
            <a:chOff x="5148093" y="1367847"/>
            <a:chExt cx="922048" cy="5166870"/>
          </a:xfrm>
          <a:solidFill>
            <a:srgbClr val="FAFAF0"/>
          </a:solidFill>
        </p:grpSpPr>
        <p:sp>
          <p:nvSpPr>
            <p:cNvPr id="68" name="68 CuadroTexto"/>
            <p:cNvSpPr txBox="1"/>
            <p:nvPr/>
          </p:nvSpPr>
          <p:spPr>
            <a:xfrm>
              <a:off x="5426338" y="1367847"/>
              <a:ext cx="370615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2000" b="1" dirty="0"/>
                <a:t>B</a:t>
              </a:r>
            </a:p>
          </p:txBody>
        </p:sp>
        <p:sp>
          <p:nvSpPr>
            <p:cNvPr id="75" name="3 CuadroTexto"/>
            <p:cNvSpPr txBox="1"/>
            <p:nvPr/>
          </p:nvSpPr>
          <p:spPr>
            <a:xfrm>
              <a:off x="5148093" y="1728711"/>
              <a:ext cx="922048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[moléc.]</a:t>
              </a:r>
            </a:p>
          </p:txBody>
        </p:sp>
        <p:sp>
          <p:nvSpPr>
            <p:cNvPr id="76" name="4 CuadroTexto"/>
            <p:cNvSpPr txBox="1"/>
            <p:nvPr/>
          </p:nvSpPr>
          <p:spPr>
            <a:xfrm>
              <a:off x="5281944" y="3222992"/>
              <a:ext cx="654346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[mol]</a:t>
              </a:r>
            </a:p>
          </p:txBody>
        </p:sp>
        <p:sp>
          <p:nvSpPr>
            <p:cNvPr id="77" name="5 CuadroTexto"/>
            <p:cNvSpPr txBox="1"/>
            <p:nvPr/>
          </p:nvSpPr>
          <p:spPr>
            <a:xfrm>
              <a:off x="5394153" y="4717273"/>
              <a:ext cx="429926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[g]</a:t>
              </a:r>
            </a:p>
          </p:txBody>
        </p:sp>
        <p:sp>
          <p:nvSpPr>
            <p:cNvPr id="78" name="6 CuadroTexto"/>
            <p:cNvSpPr txBox="1"/>
            <p:nvPr/>
          </p:nvSpPr>
          <p:spPr>
            <a:xfrm>
              <a:off x="5308393" y="6211552"/>
              <a:ext cx="601447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[mL]</a:t>
              </a:r>
            </a:p>
          </p:txBody>
        </p:sp>
        <p:cxnSp>
          <p:nvCxnSpPr>
            <p:cNvPr id="86" name="13 Conector recto de flecha"/>
            <p:cNvCxnSpPr/>
            <p:nvPr/>
          </p:nvCxnSpPr>
          <p:spPr>
            <a:xfrm flipV="1">
              <a:off x="5609116" y="2133434"/>
              <a:ext cx="1" cy="1008000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14 CuadroTexto"/>
            <p:cNvSpPr txBox="1"/>
            <p:nvPr/>
          </p:nvSpPr>
          <p:spPr>
            <a:xfrm>
              <a:off x="5438112" y="2485666"/>
              <a:ext cx="342008" cy="272758"/>
            </a:xfrm>
            <a:prstGeom prst="rect">
              <a:avLst/>
            </a:prstGeom>
            <a:grp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s-MX" sz="1300" dirty="0">
                  <a:solidFill>
                    <a:srgbClr val="FF0000"/>
                  </a:solidFill>
                </a:rPr>
                <a:t>Mol</a:t>
              </a:r>
            </a:p>
          </p:txBody>
        </p:sp>
        <p:cxnSp>
          <p:nvCxnSpPr>
            <p:cNvPr id="84" name="17 Conector recto de flecha"/>
            <p:cNvCxnSpPr/>
            <p:nvPr/>
          </p:nvCxnSpPr>
          <p:spPr>
            <a:xfrm flipV="1">
              <a:off x="5609116" y="3627715"/>
              <a:ext cx="0" cy="1008000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18 CuadroTexto"/>
            <p:cNvSpPr txBox="1"/>
            <p:nvPr/>
          </p:nvSpPr>
          <p:spPr>
            <a:xfrm>
              <a:off x="5396434" y="3979947"/>
              <a:ext cx="425364" cy="272758"/>
            </a:xfrm>
            <a:prstGeom prst="rect">
              <a:avLst/>
            </a:prstGeom>
            <a:grp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s-MX" sz="1300" dirty="0">
                  <a:solidFill>
                    <a:srgbClr val="FF0000"/>
                  </a:solidFill>
                </a:rPr>
                <a:t>MM</a:t>
              </a:r>
              <a:r>
                <a:rPr lang="es-MX" sz="1300" baseline="-25000" dirty="0">
                  <a:solidFill>
                    <a:srgbClr val="FF0000"/>
                  </a:solidFill>
                </a:rPr>
                <a:t>B</a:t>
              </a:r>
              <a:endParaRPr lang="es-MX" sz="1300" dirty="0">
                <a:solidFill>
                  <a:srgbClr val="FF0000"/>
                </a:solidFill>
              </a:endParaRPr>
            </a:p>
          </p:txBody>
        </p:sp>
        <p:cxnSp>
          <p:nvCxnSpPr>
            <p:cNvPr id="82" name="21 Conector recto de flecha"/>
            <p:cNvCxnSpPr/>
            <p:nvPr/>
          </p:nvCxnSpPr>
          <p:spPr>
            <a:xfrm flipV="1">
              <a:off x="5609116" y="5121996"/>
              <a:ext cx="0" cy="1008000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22 CuadroTexto"/>
            <p:cNvSpPr txBox="1"/>
            <p:nvPr/>
          </p:nvSpPr>
          <p:spPr>
            <a:xfrm>
              <a:off x="5479791" y="5474228"/>
              <a:ext cx="258651" cy="318924"/>
            </a:xfrm>
            <a:prstGeom prst="rect">
              <a:avLst/>
            </a:prstGeom>
            <a:grp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s-MX" sz="1600" dirty="0" err="1">
                  <a:solidFill>
                    <a:srgbClr val="FF0000"/>
                  </a:solidFill>
                  <a:latin typeface="Symbol" pitchFamily="18" charset="2"/>
                </a:rPr>
                <a:t>r</a:t>
              </a:r>
              <a:r>
                <a:rPr lang="es-MX" sz="1300" baseline="-40000" dirty="0" err="1">
                  <a:solidFill>
                    <a:srgbClr val="FF0000"/>
                  </a:solidFill>
                </a:rPr>
                <a:t>B</a:t>
              </a:r>
              <a:endParaRPr lang="es-MX" sz="1300" baseline="-40000" dirty="0">
                <a:solidFill>
                  <a:srgbClr val="FF0000"/>
                </a:solidFill>
                <a:latin typeface="Symbol" pitchFamily="18" charset="2"/>
              </a:endParaRPr>
            </a:p>
          </p:txBody>
        </p:sp>
      </p:grpSp>
      <p:cxnSp>
        <p:nvCxnSpPr>
          <p:cNvPr id="31" name="11 Conector recto de flecha"/>
          <p:cNvCxnSpPr/>
          <p:nvPr/>
        </p:nvCxnSpPr>
        <p:spPr>
          <a:xfrm>
            <a:off x="3911212" y="3388890"/>
            <a:ext cx="1260000" cy="0"/>
          </a:xfrm>
          <a:prstGeom prst="straightConnector1">
            <a:avLst/>
          </a:prstGeom>
          <a:ln>
            <a:solidFill>
              <a:srgbClr val="0000FF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12 CuadroTexto"/>
          <p:cNvSpPr txBox="1"/>
          <p:nvPr/>
        </p:nvSpPr>
        <p:spPr>
          <a:xfrm>
            <a:off x="4181124" y="3237122"/>
            <a:ext cx="731537" cy="272758"/>
          </a:xfrm>
          <a:prstGeom prst="rect">
            <a:avLst/>
          </a:prstGeom>
          <a:solidFill>
            <a:srgbClr val="FAFAF0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s-MX" sz="1300" dirty="0">
                <a:solidFill>
                  <a:srgbClr val="0000FF"/>
                </a:solidFill>
              </a:rPr>
              <a:t>R. Molar</a:t>
            </a:r>
          </a:p>
        </p:txBody>
      </p:sp>
    </p:spTree>
    <p:extLst>
      <p:ext uri="{BB962C8B-B14F-4D97-AF65-F5344CB8AC3E}">
        <p14:creationId xmlns:p14="http://schemas.microsoft.com/office/powerpoint/2010/main" val="3833504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 Box 36"/>
          <p:cNvSpPr txBox="1">
            <a:spLocks noChangeArrowheads="1"/>
          </p:cNvSpPr>
          <p:nvPr/>
        </p:nvSpPr>
        <p:spPr bwMode="auto">
          <a:xfrm>
            <a:off x="514630" y="1447495"/>
            <a:ext cx="80575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just"/>
            <a:r>
              <a:rPr lang="es-ES" sz="1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</a:p>
        </p:txBody>
      </p:sp>
      <p:sp>
        <p:nvSpPr>
          <p:cNvPr id="80" name="Text Box 36"/>
          <p:cNvSpPr txBox="1">
            <a:spLocks noChangeArrowheads="1"/>
          </p:cNvSpPr>
          <p:nvPr/>
        </p:nvSpPr>
        <p:spPr bwMode="auto">
          <a:xfrm>
            <a:off x="526858" y="1828911"/>
            <a:ext cx="805759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just"/>
            <a:r>
              <a:rPr lang="es-ES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una unidad de cantidad de materia, que contiene 6.022x10</a:t>
            </a:r>
            <a:r>
              <a:rPr lang="es-ES" sz="1600" baseline="300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es-ES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unidades.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 Box 36"/>
              <p:cNvSpPr txBox="1">
                <a:spLocks noChangeArrowheads="1"/>
              </p:cNvSpPr>
              <p:nvPr/>
            </p:nvSpPr>
            <p:spPr bwMode="auto">
              <a:xfrm>
                <a:off x="3162429" y="2708920"/>
                <a:ext cx="887935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1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62429" y="2708920"/>
                <a:ext cx="887935" cy="246221"/>
              </a:xfrm>
              <a:prstGeom prst="rect">
                <a:avLst/>
              </a:prstGeom>
              <a:blipFill rotWithShape="0">
                <a:blip r:embed="rId2"/>
                <a:stretch>
                  <a:fillRect l="-7586" r="-1379" b="-731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 Box 36"/>
              <p:cNvSpPr txBox="1">
                <a:spLocks noChangeArrowheads="1"/>
              </p:cNvSpPr>
              <p:nvPr/>
            </p:nvSpPr>
            <p:spPr bwMode="auto">
              <a:xfrm>
                <a:off x="5165807" y="2708920"/>
                <a:ext cx="229659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6.022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sSup>
                        <m:sSupPr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10</m:t>
                          </m:r>
                        </m:e>
                        <m:sup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23</m:t>
                          </m:r>
                        </m:sup>
                      </m:sSup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𝑢𝑛𝑖𝑑𝑎𝑑𝑒𝑠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4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65807" y="2708920"/>
                <a:ext cx="2296590" cy="246221"/>
              </a:xfrm>
              <a:prstGeom prst="rect">
                <a:avLst/>
              </a:prstGeom>
              <a:blipFill rotWithShape="0">
                <a:blip r:embed="rId3"/>
                <a:stretch>
                  <a:fillRect l="-2653" b="-731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69 Conector recto"/>
          <p:cNvCxnSpPr/>
          <p:nvPr/>
        </p:nvCxnSpPr>
        <p:spPr>
          <a:xfrm>
            <a:off x="4229123" y="2852936"/>
            <a:ext cx="685753" cy="0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72"/>
          <p:cNvSpPr txBox="1">
            <a:spLocks noChangeArrowheads="1"/>
          </p:cNvSpPr>
          <p:nvPr/>
        </p:nvSpPr>
        <p:spPr bwMode="auto">
          <a:xfrm>
            <a:off x="2590800" y="733037"/>
            <a:ext cx="3962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dirty="0">
                <a:solidFill>
                  <a:srgbClr val="000099"/>
                </a:solidFill>
                <a:latin typeface="Arial" charset="0"/>
              </a:rPr>
              <a:t>Conceptos Básicos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36"/>
              <p:cNvSpPr txBox="1">
                <a:spLocks noChangeArrowheads="1"/>
              </p:cNvSpPr>
              <p:nvPr/>
            </p:nvSpPr>
            <p:spPr bwMode="auto">
              <a:xfrm>
                <a:off x="1511369" y="3493598"/>
                <a:ext cx="2587760" cy="553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sz="160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MX" sz="160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MX" sz="160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1600" b="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𝑚𝑜𝑙</m:t>
                                  </m:r>
                                </m:e>
                              </m:d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  <m:r>
                                <m:rPr>
                                  <m:nor/>
                                </m:rPr>
                                <a:rPr lang="es-ES" sz="1600" dirty="0">
                                  <a:solidFill>
                                    <a:srgbClr val="008000"/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num>
                            <m:den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6.022</m:t>
                              </m:r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sSup>
                                <m:sSupPr>
                                  <m:ctrlPr>
                                    <a:rPr lang="es-MX" sz="160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MX" sz="1600" b="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s-MX" sz="1600" b="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23</m:t>
                                  </m:r>
                                </m:sup>
                              </m:sSup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MX" sz="160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1600" b="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𝑢𝑛𝑖𝑑𝑎𝑑𝑒𝑠</m:t>
                                  </m:r>
                                </m:e>
                              </m:d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  <m:r>
                                <m:rPr>
                                  <m:nor/>
                                </m:rPr>
                                <a:rPr lang="es-ES" sz="1600" dirty="0">
                                  <a:solidFill>
                                    <a:srgbClr val="008000"/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ES" sz="1600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11369" y="3493598"/>
                <a:ext cx="2587760" cy="55322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36"/>
              <p:cNvSpPr txBox="1">
                <a:spLocks noChangeArrowheads="1"/>
              </p:cNvSpPr>
              <p:nvPr/>
            </p:nvSpPr>
            <p:spPr bwMode="auto">
              <a:xfrm>
                <a:off x="5048081" y="3493598"/>
                <a:ext cx="2532040" cy="558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sz="160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MX" sz="160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6.022</m:t>
                              </m:r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sSup>
                                <m:sSupPr>
                                  <m:ctrlPr>
                                    <a:rPr lang="es-MX" sz="160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MX" sz="1600" b="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s-MX" sz="1600" b="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23</m:t>
                                  </m:r>
                                </m:sup>
                              </m:sSup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MX" sz="160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1600" b="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𝑢𝑛𝑖𝑑𝑎𝑑𝑒𝑠</m:t>
                                  </m:r>
                                </m:e>
                              </m:d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</m:num>
                            <m:den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MX" sz="160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1600" b="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𝑚𝑜𝑙</m:t>
                                  </m:r>
                                </m:e>
                              </m:d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ES" sz="1600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48081" y="3493598"/>
                <a:ext cx="2532040" cy="55823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36"/>
              <p:cNvSpPr txBox="1">
                <a:spLocks noChangeArrowheads="1"/>
              </p:cNvSpPr>
              <p:nvPr/>
            </p:nvSpPr>
            <p:spPr bwMode="auto">
              <a:xfrm>
                <a:off x="1634870" y="4685460"/>
                <a:ext cx="2056717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735</m:t>
                      </m:r>
                      <m:r>
                        <a:rPr lang="es-MX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sSup>
                        <m:sSupPr>
                          <m:ctrlPr>
                            <a:rPr lang="es-MX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s-MX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10</m:t>
                          </m:r>
                        </m:e>
                        <m:sup>
                          <m:r>
                            <a:rPr lang="es-MX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21</m:t>
                          </m:r>
                        </m:sup>
                      </m:sSup>
                      <m:r>
                        <a:rPr lang="es-MX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s-MX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á</m:t>
                          </m:r>
                          <m:r>
                            <m:rPr>
                              <m:nor/>
                            </m:rPr>
                            <a:rPr lang="es-MX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tomos</m:t>
                          </m:r>
                        </m:e>
                      </m:d>
                      <m:r>
                        <a:rPr lang="es-MX" sz="16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𝐴𝑢</m:t>
                      </m:r>
                    </m:oMath>
                  </m:oMathPara>
                </a14:m>
                <a:endParaRPr lang="es-ES" sz="16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34870" y="4685460"/>
                <a:ext cx="2056717" cy="246221"/>
              </a:xfrm>
              <a:prstGeom prst="rect">
                <a:avLst/>
              </a:prstGeom>
              <a:blipFill rotWithShape="0">
                <a:blip r:embed="rId6"/>
                <a:stretch>
                  <a:fillRect l="-2959" b="-100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 Box 36"/>
              <p:cNvSpPr txBox="1">
                <a:spLocks noChangeArrowheads="1"/>
              </p:cNvSpPr>
              <p:nvPr/>
            </p:nvSpPr>
            <p:spPr bwMode="auto">
              <a:xfrm>
                <a:off x="3775693" y="4531956"/>
                <a:ext cx="2495363" cy="553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MX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s-MX" sz="16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MX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16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𝑚𝑜𝑙</m:t>
                                  </m:r>
                                </m:e>
                              </m:d>
                              <m:r>
                                <a:rPr lang="es-MX" sz="16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s-MX" sz="16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𝐴𝑢</m:t>
                              </m:r>
                            </m:num>
                            <m:den>
                              <m:r>
                                <a:rPr lang="es-MX" sz="16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6.022</m:t>
                              </m:r>
                              <m:r>
                                <a:rPr lang="es-MX" sz="16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sSup>
                                <m:sSupPr>
                                  <m:ctrlPr>
                                    <a:rPr lang="es-MX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MX" sz="16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s-MX" sz="16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23</m:t>
                                  </m:r>
                                </m:sup>
                              </m:sSup>
                              <m:r>
                                <a:rPr lang="es-MX" sz="16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MX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nor/>
                                    </m:rPr>
                                    <a:rPr lang="es-MX" sz="16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á</m:t>
                                  </m:r>
                                  <m:r>
                                    <m:rPr>
                                      <m:nor/>
                                    </m:rPr>
                                    <a:rPr lang="es-MX" sz="16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tomos</m:t>
                                  </m:r>
                                </m:e>
                              </m:d>
                              <m:r>
                                <a:rPr lang="es-MX" sz="16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s-MX" sz="16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  <m:r>
                                <m:rPr>
                                  <m:nor/>
                                </m:rPr>
                                <a:rPr lang="es-MX" sz="16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u</m:t>
                              </m:r>
                              <m:r>
                                <m:rPr>
                                  <m:nor/>
                                </m:rPr>
                                <a:rPr lang="es-ES" sz="1600" dirty="0">
                                  <a:solidFill>
                                    <a:schemeClr val="tx1"/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E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75693" y="4531956"/>
                <a:ext cx="2495363" cy="553228"/>
              </a:xfrm>
              <a:prstGeom prst="rect">
                <a:avLst/>
              </a:prstGeom>
              <a:blipFill rotWithShape="0">
                <a:blip r:embed="rId7"/>
                <a:stretch>
                  <a:fillRect b="-109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36"/>
              <p:cNvSpPr txBox="1">
                <a:spLocks noChangeArrowheads="1"/>
              </p:cNvSpPr>
              <p:nvPr/>
            </p:nvSpPr>
            <p:spPr bwMode="auto">
              <a:xfrm>
                <a:off x="6287567" y="4685460"/>
                <a:ext cx="1709571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=1.22</m:t>
                      </m:r>
                      <m:r>
                        <a:rPr lang="es-MX" sz="1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05</m:t>
                      </m:r>
                      <m:r>
                        <a:rPr lang="es-MX" sz="16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r>
                        <a:rPr lang="es-MX" sz="16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𝐴𝑢</m:t>
                      </m:r>
                    </m:oMath>
                  </m:oMathPara>
                </a14:m>
                <a:endParaRPr lang="es-MX" sz="1600" dirty="0"/>
              </a:p>
            </p:txBody>
          </p:sp>
        </mc:Choice>
        <mc:Fallback xmlns="">
          <p:sp>
            <p:nvSpPr>
              <p:cNvPr id="25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87567" y="4685460"/>
                <a:ext cx="1709571" cy="246221"/>
              </a:xfrm>
              <a:prstGeom prst="rect">
                <a:avLst/>
              </a:prstGeom>
              <a:blipFill rotWithShape="0">
                <a:blip r:embed="rId8"/>
                <a:stretch>
                  <a:fillRect l="-2135" r="-356" b="-100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Conector recto 5"/>
          <p:cNvCxnSpPr/>
          <p:nvPr/>
        </p:nvCxnSpPr>
        <p:spPr bwMode="auto">
          <a:xfrm flipV="1">
            <a:off x="4910988" y="4878112"/>
            <a:ext cx="1176898" cy="16464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2" name="Conector recto 31"/>
          <p:cNvCxnSpPr/>
          <p:nvPr/>
        </p:nvCxnSpPr>
        <p:spPr bwMode="auto">
          <a:xfrm flipV="1">
            <a:off x="2508411" y="4744798"/>
            <a:ext cx="1176898" cy="16464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 Box 36"/>
              <p:cNvSpPr txBox="1">
                <a:spLocks noChangeArrowheads="1"/>
              </p:cNvSpPr>
              <p:nvPr/>
            </p:nvSpPr>
            <p:spPr bwMode="auto">
              <a:xfrm>
                <a:off x="1422460" y="5633552"/>
                <a:ext cx="127746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0.42 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r>
                        <a:rPr lang="es-MX" sz="16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𝐴𝑢</m:t>
                      </m:r>
                    </m:oMath>
                  </m:oMathPara>
                </a14:m>
                <a:endParaRPr lang="es-E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3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22460" y="5633552"/>
                <a:ext cx="1277466" cy="246221"/>
              </a:xfrm>
              <a:prstGeom prst="rect">
                <a:avLst/>
              </a:prstGeom>
              <a:blipFill rotWithShape="0">
                <a:blip r:embed="rId9"/>
                <a:stretch>
                  <a:fillRect l="-4762" b="-731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 Box 36"/>
              <p:cNvSpPr txBox="1">
                <a:spLocks noChangeArrowheads="1"/>
              </p:cNvSpPr>
              <p:nvPr/>
            </p:nvSpPr>
            <p:spPr bwMode="auto">
              <a:xfrm>
                <a:off x="2708834" y="5477547"/>
                <a:ext cx="2498569" cy="558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MX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s-MX" sz="16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6.022</m:t>
                              </m:r>
                              <m:r>
                                <a:rPr lang="es-MX" sz="16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sSup>
                                <m:sSupPr>
                                  <m:ctrlPr>
                                    <a:rPr lang="es-MX" sz="16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MX" sz="16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s-MX" sz="16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23</m:t>
                                  </m:r>
                                </m:sup>
                              </m:sSup>
                              <m:r>
                                <a:rPr lang="es-MX" sz="16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MX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nor/>
                                    </m:rPr>
                                    <a:rPr lang="es-MX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á</m:t>
                                  </m:r>
                                  <m:r>
                                    <m:rPr>
                                      <m:nor/>
                                    </m:rPr>
                                    <a:rPr lang="es-MX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tomos</m:t>
                                  </m:r>
                                </m:e>
                              </m:d>
                              <m:r>
                                <a:rPr lang="es-MX" sz="16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s-MX" sz="16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𝐴𝑢</m:t>
                              </m:r>
                            </m:num>
                            <m:den>
                              <m:r>
                                <a:rPr lang="es-MX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MX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𝑚𝑜𝑙</m:t>
                                  </m:r>
                                </m:e>
                              </m:d>
                              <m:r>
                                <a:rPr lang="es-MX" sz="16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s-MX" sz="16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𝐴𝑢</m:t>
                              </m:r>
                              <m:r>
                                <m:rPr>
                                  <m:nor/>
                                </m:rPr>
                                <a:rPr lang="es-ES" sz="1600" i="1" dirty="0">
                                  <a:solidFill>
                                    <a:schemeClr val="tx1"/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ES" sz="16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08834" y="5477547"/>
                <a:ext cx="2498569" cy="558230"/>
              </a:xfrm>
              <a:prstGeom prst="rect">
                <a:avLst/>
              </a:prstGeom>
              <a:blipFill rotWithShape="0">
                <a:blip r:embed="rId10"/>
                <a:stretch>
                  <a:fillRect b="-109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 Box 36"/>
              <p:cNvSpPr txBox="1">
                <a:spLocks noChangeArrowheads="1"/>
              </p:cNvSpPr>
              <p:nvPr/>
            </p:nvSpPr>
            <p:spPr bwMode="auto">
              <a:xfrm>
                <a:off x="5216226" y="5633552"/>
                <a:ext cx="2485617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s-MX" sz="1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2.5292</m:t>
                      </m:r>
                      <m:r>
                        <a:rPr lang="es-MX" sz="16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sSup>
                        <m:sSupPr>
                          <m:ctrlPr>
                            <a:rPr lang="es-MX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s-MX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10</m:t>
                          </m:r>
                        </m:e>
                        <m:sup>
                          <m:r>
                            <a:rPr lang="es-MX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23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s-MX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s-MX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á</m:t>
                          </m:r>
                          <m:r>
                            <m:rPr>
                              <m:nor/>
                            </m:rPr>
                            <a:rPr lang="es-MX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tomos</m:t>
                          </m:r>
                        </m:e>
                      </m:d>
                      <m:r>
                        <a:rPr lang="es-MX" sz="16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𝐴𝑢</m:t>
                      </m:r>
                    </m:oMath>
                  </m:oMathPara>
                </a14:m>
                <a:endParaRPr lang="es-MX" sz="1600" dirty="0"/>
              </a:p>
            </p:txBody>
          </p:sp>
        </mc:Choice>
        <mc:Fallback xmlns="">
          <p:sp>
            <p:nvSpPr>
              <p:cNvPr id="35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16226" y="5633552"/>
                <a:ext cx="2485617" cy="246221"/>
              </a:xfrm>
              <a:prstGeom prst="rect">
                <a:avLst/>
              </a:prstGeom>
              <a:blipFill rotWithShape="0">
                <a:blip r:embed="rId11"/>
                <a:stretch>
                  <a:fillRect l="-1229" r="-246" b="-9756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Conector recto 35"/>
          <p:cNvCxnSpPr>
            <a:cxnSpLocks noChangeAspect="1"/>
          </p:cNvCxnSpPr>
          <p:nvPr/>
        </p:nvCxnSpPr>
        <p:spPr bwMode="auto">
          <a:xfrm flipV="1">
            <a:off x="3574398" y="5860892"/>
            <a:ext cx="828000" cy="1158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7" name="Conector recto 36"/>
          <p:cNvCxnSpPr>
            <a:cxnSpLocks noChangeAspect="1"/>
          </p:cNvCxnSpPr>
          <p:nvPr/>
        </p:nvCxnSpPr>
        <p:spPr bwMode="auto">
          <a:xfrm flipV="1">
            <a:off x="1828284" y="5734989"/>
            <a:ext cx="828000" cy="1158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1997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5" grpId="0"/>
      <p:bldP spid="33" grpId="0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 Box 36"/>
          <p:cNvSpPr txBox="1">
            <a:spLocks noChangeArrowheads="1"/>
          </p:cNvSpPr>
          <p:nvPr/>
        </p:nvSpPr>
        <p:spPr bwMode="auto">
          <a:xfrm>
            <a:off x="514630" y="1447495"/>
            <a:ext cx="80575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just"/>
            <a:r>
              <a:rPr lang="es-ES" sz="1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</a:p>
        </p:txBody>
      </p:sp>
      <p:sp>
        <p:nvSpPr>
          <p:cNvPr id="80" name="Text Box 36"/>
          <p:cNvSpPr txBox="1">
            <a:spLocks noChangeArrowheads="1"/>
          </p:cNvSpPr>
          <p:nvPr/>
        </p:nvSpPr>
        <p:spPr bwMode="auto">
          <a:xfrm>
            <a:off x="526858" y="1828911"/>
            <a:ext cx="805759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just"/>
            <a:r>
              <a:rPr lang="es-ES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una unidad de cantidad de materia, que contiene 6.022x10</a:t>
            </a:r>
            <a:r>
              <a:rPr lang="es-ES" sz="1600" baseline="300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es-ES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unidades.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 Box 36"/>
              <p:cNvSpPr txBox="1">
                <a:spLocks noChangeArrowheads="1"/>
              </p:cNvSpPr>
              <p:nvPr/>
            </p:nvSpPr>
            <p:spPr bwMode="auto">
              <a:xfrm>
                <a:off x="3162429" y="2708920"/>
                <a:ext cx="887935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1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62429" y="2708920"/>
                <a:ext cx="887935" cy="246221"/>
              </a:xfrm>
              <a:prstGeom prst="rect">
                <a:avLst/>
              </a:prstGeom>
              <a:blipFill rotWithShape="0">
                <a:blip r:embed="rId2"/>
                <a:stretch>
                  <a:fillRect l="-7586" r="-1379" b="-731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 Box 36"/>
              <p:cNvSpPr txBox="1">
                <a:spLocks noChangeArrowheads="1"/>
              </p:cNvSpPr>
              <p:nvPr/>
            </p:nvSpPr>
            <p:spPr bwMode="auto">
              <a:xfrm>
                <a:off x="5165807" y="2708920"/>
                <a:ext cx="229659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6.022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sSup>
                        <m:sSupPr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10</m:t>
                          </m:r>
                        </m:e>
                        <m:sup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23</m:t>
                          </m:r>
                        </m:sup>
                      </m:sSup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𝑢𝑛𝑖𝑑𝑎𝑑𝑒𝑠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4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65807" y="2708920"/>
                <a:ext cx="2296590" cy="246221"/>
              </a:xfrm>
              <a:prstGeom prst="rect">
                <a:avLst/>
              </a:prstGeom>
              <a:blipFill rotWithShape="0">
                <a:blip r:embed="rId3"/>
                <a:stretch>
                  <a:fillRect l="-2653" b="-731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69 Conector recto"/>
          <p:cNvCxnSpPr/>
          <p:nvPr/>
        </p:nvCxnSpPr>
        <p:spPr>
          <a:xfrm>
            <a:off x="4229123" y="2852936"/>
            <a:ext cx="685753" cy="0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72"/>
          <p:cNvSpPr txBox="1">
            <a:spLocks noChangeArrowheads="1"/>
          </p:cNvSpPr>
          <p:nvPr/>
        </p:nvSpPr>
        <p:spPr bwMode="auto">
          <a:xfrm>
            <a:off x="2590800" y="733037"/>
            <a:ext cx="3962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dirty="0">
                <a:solidFill>
                  <a:srgbClr val="000099"/>
                </a:solidFill>
                <a:latin typeface="Arial" charset="0"/>
              </a:rPr>
              <a:t>Conceptos Básicos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36"/>
              <p:cNvSpPr txBox="1">
                <a:spLocks noChangeArrowheads="1"/>
              </p:cNvSpPr>
              <p:nvPr/>
            </p:nvSpPr>
            <p:spPr bwMode="auto">
              <a:xfrm>
                <a:off x="1511369" y="3493598"/>
                <a:ext cx="2587760" cy="553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sz="160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MX" sz="160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MX" sz="160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1600" b="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𝑚𝑜𝑙</m:t>
                                  </m:r>
                                </m:e>
                              </m:d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  <m:r>
                                <m:rPr>
                                  <m:nor/>
                                </m:rPr>
                                <a:rPr lang="es-ES" sz="1600" dirty="0">
                                  <a:solidFill>
                                    <a:srgbClr val="008000"/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num>
                            <m:den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6.022</m:t>
                              </m:r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sSup>
                                <m:sSupPr>
                                  <m:ctrlPr>
                                    <a:rPr lang="es-MX" sz="160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MX" sz="1600" b="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s-MX" sz="1600" b="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23</m:t>
                                  </m:r>
                                </m:sup>
                              </m:sSup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MX" sz="160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1600" b="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𝑢𝑛𝑖𝑑𝑎𝑑𝑒𝑠</m:t>
                                  </m:r>
                                </m:e>
                              </m:d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  <m:r>
                                <m:rPr>
                                  <m:nor/>
                                </m:rPr>
                                <a:rPr lang="es-ES" sz="1600" dirty="0">
                                  <a:solidFill>
                                    <a:srgbClr val="008000"/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ES" sz="1600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11369" y="3493598"/>
                <a:ext cx="2587760" cy="55322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36"/>
              <p:cNvSpPr txBox="1">
                <a:spLocks noChangeArrowheads="1"/>
              </p:cNvSpPr>
              <p:nvPr/>
            </p:nvSpPr>
            <p:spPr bwMode="auto">
              <a:xfrm>
                <a:off x="5048081" y="3493598"/>
                <a:ext cx="2532040" cy="558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sz="160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MX" sz="160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6.022</m:t>
                              </m:r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sSup>
                                <m:sSupPr>
                                  <m:ctrlPr>
                                    <a:rPr lang="es-MX" sz="160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MX" sz="1600" b="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s-MX" sz="1600" b="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23</m:t>
                                  </m:r>
                                </m:sup>
                              </m:sSup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MX" sz="160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1600" b="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𝑢𝑛𝑖𝑑𝑎𝑑𝑒𝑠</m:t>
                                  </m:r>
                                </m:e>
                              </m:d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</m:num>
                            <m:den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MX" sz="160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1600" b="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𝑚𝑜𝑙</m:t>
                                  </m:r>
                                </m:e>
                              </m:d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ES" sz="1600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48081" y="3493598"/>
                <a:ext cx="2532040" cy="55823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ángulo 23"/>
              <p:cNvSpPr/>
              <p:nvPr/>
            </p:nvSpPr>
            <p:spPr>
              <a:xfrm>
                <a:off x="2915171" y="4638954"/>
                <a:ext cx="104034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s-MX" sz="1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𝒎𝒐𝒍</m:t>
                          </m:r>
                        </m:e>
                      </m:d>
                      <m:r>
                        <a:rPr lang="es-MX" sz="1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𝑨</m:t>
                      </m:r>
                    </m:oMath>
                  </m:oMathPara>
                </a14:m>
                <a:endParaRPr lang="es-MX" sz="1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Rectángulo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171" y="4638954"/>
                <a:ext cx="1040349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90 Conector recto"/>
          <p:cNvCxnSpPr/>
          <p:nvPr/>
        </p:nvCxnSpPr>
        <p:spPr>
          <a:xfrm>
            <a:off x="4064064" y="4823620"/>
            <a:ext cx="984017" cy="0"/>
          </a:xfrm>
          <a:prstGeom prst="line">
            <a:avLst/>
          </a:prstGeom>
          <a:ln w="19050">
            <a:solidFill>
              <a:srgbClr val="FF00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ángulo 26"/>
              <p:cNvSpPr/>
              <p:nvPr/>
            </p:nvSpPr>
            <p:spPr>
              <a:xfrm>
                <a:off x="5134354" y="4638954"/>
                <a:ext cx="172034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s-MX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𝒖𝒏𝒊𝒅𝒂𝒅𝒆𝒔</m:t>
                          </m:r>
                        </m:e>
                      </m:d>
                      <m:r>
                        <a:rPr lang="es-MX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𝑨</m:t>
                      </m:r>
                    </m:oMath>
                  </m:oMathPara>
                </a14:m>
                <a:endParaRPr lang="es-MX" sz="1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Rectángulo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4354" y="4638954"/>
                <a:ext cx="1720343" cy="40011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90 Conector recto"/>
          <p:cNvCxnSpPr/>
          <p:nvPr/>
        </p:nvCxnSpPr>
        <p:spPr>
          <a:xfrm>
            <a:off x="4040937" y="4823620"/>
            <a:ext cx="1008000" cy="0"/>
          </a:xfrm>
          <a:prstGeom prst="line">
            <a:avLst/>
          </a:prstGeom>
          <a:ln w="19050"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36"/>
          <p:cNvSpPr txBox="1">
            <a:spLocks noChangeArrowheads="1"/>
          </p:cNvSpPr>
          <p:nvPr/>
        </p:nvSpPr>
        <p:spPr bwMode="auto">
          <a:xfrm>
            <a:off x="4332037" y="4537878"/>
            <a:ext cx="44723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</a:p>
        </p:txBody>
      </p:sp>
    </p:spTree>
    <p:extLst>
      <p:ext uri="{BB962C8B-B14F-4D97-AF65-F5344CB8AC3E}">
        <p14:creationId xmlns:p14="http://schemas.microsoft.com/office/powerpoint/2010/main" val="404165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 Box 36"/>
          <p:cNvSpPr txBox="1">
            <a:spLocks noChangeArrowheads="1"/>
          </p:cNvSpPr>
          <p:nvPr/>
        </p:nvSpPr>
        <p:spPr bwMode="auto">
          <a:xfrm>
            <a:off x="514630" y="1447496"/>
            <a:ext cx="18475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just"/>
            <a:r>
              <a:rPr lang="es-ES" sz="1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 Molar (MM)</a:t>
            </a:r>
          </a:p>
        </p:txBody>
      </p:sp>
      <p:sp>
        <p:nvSpPr>
          <p:cNvPr id="80" name="Text Box 36"/>
          <p:cNvSpPr txBox="1">
            <a:spLocks noChangeArrowheads="1"/>
          </p:cNvSpPr>
          <p:nvPr/>
        </p:nvSpPr>
        <p:spPr bwMode="auto">
          <a:xfrm>
            <a:off x="526858" y="1828911"/>
            <a:ext cx="80575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just"/>
            <a:r>
              <a:rPr lang="es-MX" sz="18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masa de un mol de una sustancia.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 Box 36"/>
              <p:cNvSpPr txBox="1">
                <a:spLocks noChangeArrowheads="1"/>
              </p:cNvSpPr>
              <p:nvPr/>
            </p:nvSpPr>
            <p:spPr bwMode="auto">
              <a:xfrm>
                <a:off x="3008099" y="2492896"/>
                <a:ext cx="887935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1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08099" y="2492896"/>
                <a:ext cx="887935" cy="246221"/>
              </a:xfrm>
              <a:prstGeom prst="rect">
                <a:avLst/>
              </a:prstGeom>
              <a:blipFill rotWithShape="0">
                <a:blip r:embed="rId2"/>
                <a:stretch>
                  <a:fillRect l="-7534" r="-685" b="-100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 Box 36"/>
              <p:cNvSpPr txBox="1">
                <a:spLocks noChangeArrowheads="1"/>
              </p:cNvSpPr>
              <p:nvPr/>
            </p:nvSpPr>
            <p:spPr bwMode="auto">
              <a:xfrm>
                <a:off x="5249568" y="2492897"/>
                <a:ext cx="66851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MX" sz="1600" b="0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X</m:t>
                      </m:r>
                      <m:r>
                        <a:rPr lang="es-MX" sz="1600" b="0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𝑔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4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49568" y="2492897"/>
                <a:ext cx="668516" cy="246221"/>
              </a:xfrm>
              <a:prstGeom prst="rect">
                <a:avLst/>
              </a:prstGeom>
              <a:blipFill rotWithShape="0">
                <a:blip r:embed="rId3"/>
                <a:stretch>
                  <a:fillRect l="-10000" r="-1818" b="-275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69 Conector recto"/>
          <p:cNvCxnSpPr/>
          <p:nvPr/>
        </p:nvCxnSpPr>
        <p:spPr>
          <a:xfrm>
            <a:off x="4229123" y="2621034"/>
            <a:ext cx="685753" cy="0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72"/>
          <p:cNvSpPr txBox="1">
            <a:spLocks noChangeArrowheads="1"/>
          </p:cNvSpPr>
          <p:nvPr/>
        </p:nvSpPr>
        <p:spPr bwMode="auto">
          <a:xfrm>
            <a:off x="2590800" y="733037"/>
            <a:ext cx="3962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dirty="0">
                <a:solidFill>
                  <a:srgbClr val="000099"/>
                </a:solidFill>
                <a:latin typeface="Arial" charset="0"/>
              </a:rPr>
              <a:t>Conceptos Básicos</a:t>
            </a:r>
          </a:p>
        </p:txBody>
      </p:sp>
      <p:sp>
        <p:nvSpPr>
          <p:cNvPr id="24" name="Text Box 36"/>
          <p:cNvSpPr txBox="1">
            <a:spLocks noChangeArrowheads="1"/>
          </p:cNvSpPr>
          <p:nvPr/>
        </p:nvSpPr>
        <p:spPr bwMode="auto">
          <a:xfrm>
            <a:off x="2351705" y="1447495"/>
            <a:ext cx="17482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1800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 Atómica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36"/>
              <p:cNvSpPr txBox="1">
                <a:spLocks noChangeArrowheads="1"/>
              </p:cNvSpPr>
              <p:nvPr/>
            </p:nvSpPr>
            <p:spPr bwMode="auto">
              <a:xfrm>
                <a:off x="2995467" y="3038320"/>
                <a:ext cx="900567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𝑂</m:t>
                      </m:r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95467" y="3038320"/>
                <a:ext cx="900567" cy="246221"/>
              </a:xfrm>
              <a:prstGeom prst="rect">
                <a:avLst/>
              </a:prstGeom>
              <a:blipFill rotWithShape="0">
                <a:blip r:embed="rId4"/>
                <a:stretch>
                  <a:fillRect l="-7432" b="-731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36"/>
              <p:cNvSpPr txBox="1">
                <a:spLocks noChangeArrowheads="1"/>
              </p:cNvSpPr>
              <p:nvPr/>
            </p:nvSpPr>
            <p:spPr bwMode="auto">
              <a:xfrm>
                <a:off x="5249568" y="3038320"/>
                <a:ext cx="791755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es-MX" sz="1600" b="0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6 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𝑔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𝑂</m:t>
                      </m:r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49568" y="3038320"/>
                <a:ext cx="791755" cy="246221"/>
              </a:xfrm>
              <a:prstGeom prst="rect">
                <a:avLst/>
              </a:prstGeom>
              <a:blipFill rotWithShape="0">
                <a:blip r:embed="rId5"/>
                <a:stretch>
                  <a:fillRect l="-8462" b="-2439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69 Conector recto"/>
          <p:cNvCxnSpPr/>
          <p:nvPr/>
        </p:nvCxnSpPr>
        <p:spPr>
          <a:xfrm>
            <a:off x="4229123" y="3166458"/>
            <a:ext cx="685753" cy="0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 Box 36"/>
              <p:cNvSpPr txBox="1">
                <a:spLocks noChangeArrowheads="1"/>
              </p:cNvSpPr>
              <p:nvPr/>
            </p:nvSpPr>
            <p:spPr bwMode="auto">
              <a:xfrm>
                <a:off x="2984824" y="3588428"/>
                <a:ext cx="91121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𝐻</m:t>
                      </m:r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8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84824" y="3588428"/>
                <a:ext cx="911210" cy="246221"/>
              </a:xfrm>
              <a:prstGeom prst="rect">
                <a:avLst/>
              </a:prstGeom>
              <a:blipFill rotWithShape="0">
                <a:blip r:embed="rId6"/>
                <a:stretch>
                  <a:fillRect l="-7383" r="-671" b="-100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 Box 36"/>
              <p:cNvSpPr txBox="1">
                <a:spLocks noChangeArrowheads="1"/>
              </p:cNvSpPr>
              <p:nvPr/>
            </p:nvSpPr>
            <p:spPr bwMode="auto">
              <a:xfrm>
                <a:off x="5249568" y="3588428"/>
                <a:ext cx="68858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es-MX" sz="1600" b="0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𝑔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𝐻</m:t>
                      </m:r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9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49568" y="3588428"/>
                <a:ext cx="688586" cy="246221"/>
              </a:xfrm>
              <a:prstGeom prst="rect">
                <a:avLst/>
              </a:prstGeom>
              <a:blipFill rotWithShape="0">
                <a:blip r:embed="rId7"/>
                <a:stretch>
                  <a:fillRect l="-9735" r="-885" b="-275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69 Conector recto"/>
          <p:cNvCxnSpPr/>
          <p:nvPr/>
        </p:nvCxnSpPr>
        <p:spPr>
          <a:xfrm>
            <a:off x="4229123" y="3716566"/>
            <a:ext cx="685753" cy="0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 Box 36"/>
              <p:cNvSpPr txBox="1">
                <a:spLocks noChangeArrowheads="1"/>
              </p:cNvSpPr>
              <p:nvPr/>
            </p:nvSpPr>
            <p:spPr bwMode="auto">
              <a:xfrm>
                <a:off x="2732574" y="4138537"/>
                <a:ext cx="116346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𝐻</m:t>
                      </m:r>
                      <m:r>
                        <a:rPr lang="es-MX" sz="1600" b="0" i="1" baseline="-2500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𝑂</m:t>
                      </m:r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1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32574" y="4138537"/>
                <a:ext cx="1163460" cy="246221"/>
              </a:xfrm>
              <a:prstGeom prst="rect">
                <a:avLst/>
              </a:prstGeom>
              <a:blipFill rotWithShape="0">
                <a:blip r:embed="rId8"/>
                <a:stretch>
                  <a:fillRect l="-3665" b="-175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 Box 36"/>
              <p:cNvSpPr txBox="1">
                <a:spLocks noChangeArrowheads="1"/>
              </p:cNvSpPr>
              <p:nvPr/>
            </p:nvSpPr>
            <p:spPr bwMode="auto">
              <a:xfrm>
                <a:off x="5249568" y="4138537"/>
                <a:ext cx="101617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es-MX" sz="1600" b="0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8 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𝑔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𝐻</m:t>
                      </m:r>
                      <m:r>
                        <a:rPr lang="es-MX" sz="1600" b="0" i="1" baseline="-2500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𝑂</m:t>
                      </m:r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2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49568" y="4138537"/>
                <a:ext cx="1016176" cy="246221"/>
              </a:xfrm>
              <a:prstGeom prst="rect">
                <a:avLst/>
              </a:prstGeom>
              <a:blipFill rotWithShape="0">
                <a:blip r:embed="rId9"/>
                <a:stretch>
                  <a:fillRect l="-6587" b="-275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69 Conector recto"/>
          <p:cNvCxnSpPr/>
          <p:nvPr/>
        </p:nvCxnSpPr>
        <p:spPr>
          <a:xfrm>
            <a:off x="4229123" y="4266675"/>
            <a:ext cx="685753" cy="0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Box 36"/>
          <p:cNvSpPr txBox="1">
            <a:spLocks noChangeArrowheads="1"/>
          </p:cNvSpPr>
          <p:nvPr/>
        </p:nvSpPr>
        <p:spPr bwMode="auto">
          <a:xfrm>
            <a:off x="4086164" y="1447494"/>
            <a:ext cx="1846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800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Masa Molecular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 Box 36"/>
              <p:cNvSpPr txBox="1">
                <a:spLocks noChangeArrowheads="1"/>
              </p:cNvSpPr>
              <p:nvPr/>
            </p:nvSpPr>
            <p:spPr bwMode="auto">
              <a:xfrm>
                <a:off x="3314304" y="4816784"/>
                <a:ext cx="2475741" cy="2673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𝑀𝑀</m:t>
                          </m:r>
                        </m:e>
                        <m:sub>
                          <m:sSub>
                            <m:sSubPr>
                              <m:ctrlPr>
                                <a:rPr lang="es-ES" sz="1600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s-MX" sz="1600" b="0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s-MX" sz="1600" b="0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sub>
                      </m:sSub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 </m:t>
                      </m:r>
                      <m:sSub>
                        <m:sSubPr>
                          <m:ctrlP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𝑀𝑀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sub>
                      </m:sSub>
                      <m:r>
                        <a:rPr lang="es-MX" sz="1600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s-MX" sz="1600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1600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𝑀𝑀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sub>
                      </m:sSub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5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14304" y="4816784"/>
                <a:ext cx="2475741" cy="267381"/>
              </a:xfrm>
              <a:prstGeom prst="rect">
                <a:avLst/>
              </a:prstGeom>
              <a:blipFill rotWithShape="0">
                <a:blip r:embed="rId10"/>
                <a:stretch>
                  <a:fillRect l="-1724" b="-1590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 Box 36"/>
              <p:cNvSpPr txBox="1">
                <a:spLocks noChangeArrowheads="1"/>
              </p:cNvSpPr>
              <p:nvPr/>
            </p:nvSpPr>
            <p:spPr bwMode="auto">
              <a:xfrm>
                <a:off x="1688327" y="5382500"/>
                <a:ext cx="5767348" cy="2718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𝑀𝑀</m:t>
                          </m:r>
                        </m:e>
                        <m:sub>
                          <m:sSub>
                            <m:sSubPr>
                              <m:ctrlPr>
                                <a:rPr lang="es-ES" sz="1600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s-MX" sz="1600" b="0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s-MX" sz="1600" b="0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sub>
                      </m:sSub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 </m:t>
                      </m:r>
                      <m:d>
                        <m:dPr>
                          <m:ctrlP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16 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s-MX" sz="1600" b="0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s-MX" sz="1600" b="0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𝑔</m:t>
                              </m:r>
                              <m:r>
                                <a:rPr lang="es-MX" sz="1600" b="0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es-MX" sz="1600" b="0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MX" sz="1600" b="0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𝑚𝑜𝑙</m:t>
                                  </m:r>
                                </m:e>
                                <m:sup>
                                  <m:r>
                                    <a:rPr lang="es-MX" sz="1600" b="0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</m:d>
                        </m:e>
                      </m:d>
                      <m:r>
                        <a:rPr lang="es-MX" sz="1600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s-MX" sz="1600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ctrlPr>
                            <a:rPr lang="es-MX" sz="1600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s-MX" sz="1600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s-MX" sz="1600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𝑔</m:t>
                              </m:r>
                              <m:r>
                                <a:rPr lang="es-MX" sz="1600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es-MX" sz="1600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MX" sz="1600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𝑚𝑜𝑙</m:t>
                                  </m:r>
                                </m:e>
                                <m:sup>
                                  <m:r>
                                    <a:rPr lang="es-MX" sz="1600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</m:d>
                        </m:e>
                      </m:d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s-MX" sz="1600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8</m:t>
                      </m:r>
                      <m:r>
                        <a:rPr lang="es-MX" sz="1600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𝑔</m:t>
                          </m:r>
                          <m:r>
                            <a:rPr lang="es-MX" sz="1600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s-MX" sz="1600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s-MX" sz="1600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𝑚𝑜𝑙</m:t>
                              </m:r>
                            </m:e>
                            <m:sup>
                              <m:r>
                                <a:rPr lang="es-MX" sz="1600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6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88327" y="5382500"/>
                <a:ext cx="5767348" cy="271806"/>
              </a:xfrm>
              <a:prstGeom prst="rect">
                <a:avLst/>
              </a:prstGeom>
              <a:blipFill rotWithShape="0">
                <a:blip r:embed="rId11"/>
                <a:stretch>
                  <a:fillRect l="-740" b="-1333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/>
              <p:cNvSpPr/>
              <p:nvPr/>
            </p:nvSpPr>
            <p:spPr>
              <a:xfrm>
                <a:off x="6516216" y="3578561"/>
                <a:ext cx="1916487" cy="246221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𝑀𝑀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sub>
                      </m:sSub>
                      <m:r>
                        <a:rPr lang="es-MX" sz="1600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𝑔</m:t>
                          </m:r>
                          <m:r>
                            <a:rPr lang="es-MX" sz="1600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s-MX" sz="1600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s-MX" sz="1600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𝑚𝑜𝑙</m:t>
                              </m:r>
                            </m:e>
                            <m:sup>
                              <m:r>
                                <a:rPr lang="es-MX" sz="1600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s-MX" sz="1600" dirty="0"/>
              </a:p>
            </p:txBody>
          </p:sp>
        </mc:Choice>
        <mc:Fallback xmlns="">
          <p:sp>
            <p:nvSpPr>
              <p:cNvPr id="3" name="Rectá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3578561"/>
                <a:ext cx="1916487" cy="246221"/>
              </a:xfrm>
              <a:prstGeom prst="rect">
                <a:avLst/>
              </a:prstGeom>
              <a:blipFill rotWithShape="0">
                <a:blip r:embed="rId12"/>
                <a:stretch>
                  <a:fillRect l="-3822" b="-2750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ángulo 46"/>
              <p:cNvSpPr/>
              <p:nvPr/>
            </p:nvSpPr>
            <p:spPr>
              <a:xfrm>
                <a:off x="6516216" y="3038227"/>
                <a:ext cx="2021900" cy="246221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𝑀𝑀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sub>
                      </m:sSub>
                      <m:r>
                        <a:rPr lang="es-MX" sz="1600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6 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𝑔</m:t>
                          </m:r>
                          <m:r>
                            <a:rPr lang="es-MX" sz="1600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s-MX" sz="1600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s-MX" sz="1600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𝑚𝑜𝑙</m:t>
                              </m:r>
                            </m:e>
                            <m:sup>
                              <m:r>
                                <a:rPr lang="es-MX" sz="1600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s-MX" sz="1600" dirty="0"/>
              </a:p>
            </p:txBody>
          </p:sp>
        </mc:Choice>
        <mc:Fallback xmlns="">
          <p:sp>
            <p:nvSpPr>
              <p:cNvPr id="47" name="Rectángulo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3038227"/>
                <a:ext cx="2021900" cy="246221"/>
              </a:xfrm>
              <a:prstGeom prst="rect">
                <a:avLst/>
              </a:prstGeom>
              <a:blipFill rotWithShape="0">
                <a:blip r:embed="rId13"/>
                <a:stretch>
                  <a:fillRect l="-3614" b="-2439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 Box 36"/>
              <p:cNvSpPr txBox="1">
                <a:spLocks noChangeArrowheads="1"/>
              </p:cNvSpPr>
              <p:nvPr/>
            </p:nvSpPr>
            <p:spPr bwMode="auto">
              <a:xfrm>
                <a:off x="6516216" y="4137231"/>
                <a:ext cx="2212465" cy="2718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𝑀𝑀</m:t>
                          </m:r>
                        </m:e>
                        <m:sub>
                          <m:sSub>
                            <m:sSubPr>
                              <m:ctrlPr>
                                <a:rPr lang="es-ES" sz="1600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s-MX" sz="1600" b="0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s-MX" sz="1600" b="0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sub>
                      </m:sSub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s-MX" sz="1600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8</m:t>
                      </m:r>
                      <m:r>
                        <a:rPr lang="es-MX" sz="1600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𝑔</m:t>
                          </m:r>
                          <m:r>
                            <a:rPr lang="es-MX" sz="1600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s-MX" sz="1600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s-MX" sz="1600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𝑚𝑜𝑙</m:t>
                              </m:r>
                            </m:e>
                            <m:sup>
                              <m:r>
                                <a:rPr lang="es-MX" sz="1600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8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16216" y="4137231"/>
                <a:ext cx="2212465" cy="271806"/>
              </a:xfrm>
              <a:prstGeom prst="rect">
                <a:avLst/>
              </a:prstGeom>
              <a:blipFill rotWithShape="0">
                <a:blip r:embed="rId14"/>
                <a:stretch>
                  <a:fillRect l="-3306" b="-1590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458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/>
      <p:bldP spid="81" grpId="0"/>
      <p:bldP spid="84" grpId="0"/>
      <p:bldP spid="24" grpId="0"/>
      <p:bldP spid="26" grpId="0"/>
      <p:bldP spid="27" grpId="0"/>
      <p:bldP spid="38" grpId="0"/>
      <p:bldP spid="39" grpId="0"/>
      <p:bldP spid="41" grpId="0"/>
      <p:bldP spid="42" grpId="0"/>
      <p:bldP spid="44" grpId="0"/>
      <p:bldP spid="45" grpId="0"/>
      <p:bldP spid="46" grpId="0"/>
      <p:bldP spid="3" grpId="0"/>
      <p:bldP spid="4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 Box 36"/>
          <p:cNvSpPr txBox="1">
            <a:spLocks noChangeArrowheads="1"/>
          </p:cNvSpPr>
          <p:nvPr/>
        </p:nvSpPr>
        <p:spPr bwMode="auto">
          <a:xfrm>
            <a:off x="514630" y="1447496"/>
            <a:ext cx="18475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just"/>
            <a:r>
              <a:rPr lang="es-ES" sz="1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 Molar (MM)</a:t>
            </a:r>
          </a:p>
        </p:txBody>
      </p:sp>
      <p:sp>
        <p:nvSpPr>
          <p:cNvPr id="80" name="Text Box 36"/>
          <p:cNvSpPr txBox="1">
            <a:spLocks noChangeArrowheads="1"/>
          </p:cNvSpPr>
          <p:nvPr/>
        </p:nvSpPr>
        <p:spPr bwMode="auto">
          <a:xfrm>
            <a:off x="526858" y="1828911"/>
            <a:ext cx="80575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just"/>
            <a:r>
              <a:rPr lang="es-MX" sz="18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masa de un mol de una sustancia.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 Box 36"/>
              <p:cNvSpPr txBox="1">
                <a:spLocks noChangeArrowheads="1"/>
              </p:cNvSpPr>
              <p:nvPr/>
            </p:nvSpPr>
            <p:spPr bwMode="auto">
              <a:xfrm>
                <a:off x="3008099" y="2492896"/>
                <a:ext cx="887935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1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08099" y="2492896"/>
                <a:ext cx="887935" cy="246221"/>
              </a:xfrm>
              <a:prstGeom prst="rect">
                <a:avLst/>
              </a:prstGeom>
              <a:blipFill rotWithShape="0">
                <a:blip r:embed="rId2"/>
                <a:stretch>
                  <a:fillRect l="-7534" r="-685" b="-100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 Box 36"/>
              <p:cNvSpPr txBox="1">
                <a:spLocks noChangeArrowheads="1"/>
              </p:cNvSpPr>
              <p:nvPr/>
            </p:nvSpPr>
            <p:spPr bwMode="auto">
              <a:xfrm>
                <a:off x="5249568" y="2492897"/>
                <a:ext cx="66851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MX" sz="1600" b="0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X</m:t>
                      </m:r>
                      <m:r>
                        <a:rPr lang="es-MX" sz="1600" b="0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𝑔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4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49568" y="2492897"/>
                <a:ext cx="668516" cy="246221"/>
              </a:xfrm>
              <a:prstGeom prst="rect">
                <a:avLst/>
              </a:prstGeom>
              <a:blipFill rotWithShape="0">
                <a:blip r:embed="rId3"/>
                <a:stretch>
                  <a:fillRect l="-10000" r="-1818" b="-275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69 Conector recto"/>
          <p:cNvCxnSpPr/>
          <p:nvPr/>
        </p:nvCxnSpPr>
        <p:spPr>
          <a:xfrm>
            <a:off x="4229123" y="2621034"/>
            <a:ext cx="685753" cy="0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72"/>
          <p:cNvSpPr txBox="1">
            <a:spLocks noChangeArrowheads="1"/>
          </p:cNvSpPr>
          <p:nvPr/>
        </p:nvSpPr>
        <p:spPr bwMode="auto">
          <a:xfrm>
            <a:off x="2590800" y="733037"/>
            <a:ext cx="3962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dirty="0">
                <a:solidFill>
                  <a:srgbClr val="000099"/>
                </a:solidFill>
                <a:latin typeface="Arial" charset="0"/>
              </a:rPr>
              <a:t>Conceptos Básicos</a:t>
            </a:r>
          </a:p>
        </p:txBody>
      </p:sp>
      <p:sp>
        <p:nvSpPr>
          <p:cNvPr id="24" name="Text Box 36"/>
          <p:cNvSpPr txBox="1">
            <a:spLocks noChangeArrowheads="1"/>
          </p:cNvSpPr>
          <p:nvPr/>
        </p:nvSpPr>
        <p:spPr bwMode="auto">
          <a:xfrm>
            <a:off x="2351705" y="1447495"/>
            <a:ext cx="17482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1800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 Atómica</a:t>
            </a:r>
          </a:p>
        </p:txBody>
      </p:sp>
      <p:sp>
        <p:nvSpPr>
          <p:cNvPr id="44" name="Text Box 36"/>
          <p:cNvSpPr txBox="1">
            <a:spLocks noChangeArrowheads="1"/>
          </p:cNvSpPr>
          <p:nvPr/>
        </p:nvSpPr>
        <p:spPr bwMode="auto">
          <a:xfrm>
            <a:off x="4086164" y="1447494"/>
            <a:ext cx="1846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800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Masa Molecular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36"/>
              <p:cNvSpPr txBox="1">
                <a:spLocks noChangeArrowheads="1"/>
              </p:cNvSpPr>
              <p:nvPr/>
            </p:nvSpPr>
            <p:spPr bwMode="auto">
              <a:xfrm>
                <a:off x="2672815" y="3140968"/>
                <a:ext cx="1179105" cy="553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sz="160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MX" sz="160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MX" sz="160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1600" b="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𝑚𝑜𝑙</m:t>
                                  </m:r>
                                </m:e>
                              </m:d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  <m:r>
                                <m:rPr>
                                  <m:nor/>
                                </m:rPr>
                                <a:rPr lang="es-ES" sz="1600" dirty="0">
                                  <a:solidFill>
                                    <a:srgbClr val="008000"/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num>
                            <m:den>
                              <m:r>
                                <a:rPr lang="es-MX" sz="1600" b="0" i="1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𝑋</m:t>
                              </m:r>
                              <m:r>
                                <a:rPr lang="es-MX" sz="1600" b="0" i="1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MX" sz="160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1600" b="0" i="1" smtClean="0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𝑔</m:t>
                                  </m:r>
                                </m:e>
                              </m:d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  <m:r>
                                <m:rPr>
                                  <m:nor/>
                                </m:rPr>
                                <a:rPr lang="es-ES" sz="1600" dirty="0">
                                  <a:solidFill>
                                    <a:srgbClr val="008000"/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ES" sz="1600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72815" y="3140968"/>
                <a:ext cx="1179105" cy="55322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36"/>
              <p:cNvSpPr txBox="1">
                <a:spLocks noChangeArrowheads="1"/>
              </p:cNvSpPr>
              <p:nvPr/>
            </p:nvSpPr>
            <p:spPr bwMode="auto">
              <a:xfrm>
                <a:off x="5292080" y="3140968"/>
                <a:ext cx="1123384" cy="553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sz="160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MX" sz="160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s-MX" sz="1600" b="0" i="1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𝑋</m:t>
                              </m:r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MX" sz="160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1600" b="0" i="1" smtClean="0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𝑔</m:t>
                                  </m:r>
                                </m:e>
                              </m:d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</m:num>
                            <m:den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MX" sz="160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1600" b="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𝑚𝑜𝑙</m:t>
                                  </m:r>
                                </m:e>
                              </m:d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ES" sz="1600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92080" y="3140968"/>
                <a:ext cx="1123384" cy="55322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 Box 36"/>
              <p:cNvSpPr txBox="1">
                <a:spLocks noChangeArrowheads="1"/>
              </p:cNvSpPr>
              <p:nvPr/>
            </p:nvSpPr>
            <p:spPr bwMode="auto">
              <a:xfrm>
                <a:off x="907178" y="4312545"/>
                <a:ext cx="101316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700</m:t>
                      </m:r>
                      <m:r>
                        <a:rPr lang="es-MX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𝑔</m:t>
                          </m:r>
                        </m:e>
                      </m:d>
                      <m:r>
                        <a:rPr lang="es-MX" sz="16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𝐴𝑢</m:t>
                      </m:r>
                    </m:oMath>
                  </m:oMathPara>
                </a14:m>
                <a:endParaRPr lang="es-E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07178" y="4312545"/>
                <a:ext cx="1013162" cy="246221"/>
              </a:xfrm>
              <a:prstGeom prst="rect">
                <a:avLst/>
              </a:prstGeom>
              <a:blipFill rotWithShape="0">
                <a:blip r:embed="rId6"/>
                <a:stretch>
                  <a:fillRect l="-6627" r="-602" b="-2439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 Box 36"/>
              <p:cNvSpPr txBox="1">
                <a:spLocks noChangeArrowheads="1"/>
              </p:cNvSpPr>
              <p:nvPr/>
            </p:nvSpPr>
            <p:spPr bwMode="auto">
              <a:xfrm>
                <a:off x="1938895" y="4159041"/>
                <a:ext cx="1684243" cy="553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MX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s-MX" sz="16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MX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16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𝑚𝑜𝑙</m:t>
                                  </m:r>
                                </m:e>
                              </m:d>
                              <m:r>
                                <a:rPr lang="es-MX" sz="16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s-MX" sz="16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𝐴𝑢</m:t>
                              </m:r>
                            </m:num>
                            <m:den>
                              <m:r>
                                <a:rPr lang="es-MX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196.967</m:t>
                              </m:r>
                              <m:r>
                                <a:rPr lang="es-MX" sz="16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MX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𝑔</m:t>
                                  </m:r>
                                </m:e>
                              </m:d>
                              <m:r>
                                <a:rPr lang="es-MX" sz="16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s-MX" sz="16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𝐴𝑢</m:t>
                              </m:r>
                              <m:r>
                                <m:rPr>
                                  <m:nor/>
                                </m:rPr>
                                <a:rPr lang="es-ES" sz="1600" dirty="0">
                                  <a:solidFill>
                                    <a:schemeClr val="tx1"/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E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38895" y="4159041"/>
                <a:ext cx="1684243" cy="55322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 Box 36"/>
              <p:cNvSpPr txBox="1">
                <a:spLocks noChangeArrowheads="1"/>
              </p:cNvSpPr>
              <p:nvPr/>
            </p:nvSpPr>
            <p:spPr bwMode="auto">
              <a:xfrm>
                <a:off x="3654517" y="4312545"/>
                <a:ext cx="1709571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s-MX" sz="1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3.5538</m:t>
                      </m:r>
                      <m:r>
                        <a:rPr lang="es-MX" sz="16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r>
                        <a:rPr lang="es-MX" sz="16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𝐴𝑢</m:t>
                      </m:r>
                    </m:oMath>
                  </m:oMathPara>
                </a14:m>
                <a:endParaRPr lang="es-MX" sz="1600" dirty="0"/>
              </a:p>
            </p:txBody>
          </p:sp>
        </mc:Choice>
        <mc:Fallback xmlns="">
          <p:sp>
            <p:nvSpPr>
              <p:cNvPr id="32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54517" y="4312545"/>
                <a:ext cx="1709571" cy="246221"/>
              </a:xfrm>
              <a:prstGeom prst="rect">
                <a:avLst/>
              </a:prstGeom>
              <a:blipFill rotWithShape="0">
                <a:blip r:embed="rId8"/>
                <a:stretch>
                  <a:fillRect l="-2135" r="-356" b="-731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Conector recto 32"/>
          <p:cNvCxnSpPr/>
          <p:nvPr/>
        </p:nvCxnSpPr>
        <p:spPr bwMode="auto">
          <a:xfrm flipV="1">
            <a:off x="2777706" y="4512064"/>
            <a:ext cx="612000" cy="16464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4" name="Conector recto 33"/>
          <p:cNvCxnSpPr/>
          <p:nvPr/>
        </p:nvCxnSpPr>
        <p:spPr bwMode="auto">
          <a:xfrm flipV="1">
            <a:off x="1259632" y="4369568"/>
            <a:ext cx="612000" cy="16464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 Box 36"/>
              <p:cNvSpPr txBox="1">
                <a:spLocks noChangeArrowheads="1"/>
              </p:cNvSpPr>
              <p:nvPr/>
            </p:nvSpPr>
            <p:spPr bwMode="auto">
              <a:xfrm>
                <a:off x="827584" y="5280922"/>
                <a:ext cx="116365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es-MX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.4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r>
                        <a:rPr lang="es-MX" sz="16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𝐴𝑢</m:t>
                      </m:r>
                    </m:oMath>
                  </m:oMathPara>
                </a14:m>
                <a:endParaRPr lang="es-E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7584" y="5280922"/>
                <a:ext cx="1163652" cy="246221"/>
              </a:xfrm>
              <a:prstGeom prst="rect">
                <a:avLst/>
              </a:prstGeom>
              <a:blipFill rotWithShape="0">
                <a:blip r:embed="rId9"/>
                <a:stretch>
                  <a:fillRect l="-5236" r="-524" b="-731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 Box 36"/>
              <p:cNvSpPr txBox="1">
                <a:spLocks noChangeArrowheads="1"/>
              </p:cNvSpPr>
              <p:nvPr/>
            </p:nvSpPr>
            <p:spPr bwMode="auto">
              <a:xfrm>
                <a:off x="1967565" y="5124917"/>
                <a:ext cx="1631729" cy="553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MX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s-MX" sz="16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196.967 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MX" sz="16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16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𝑔</m:t>
                                  </m:r>
                                </m:e>
                              </m:d>
                              <m:r>
                                <a:rPr lang="es-MX" sz="16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s-MX" sz="16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𝐴𝑢</m:t>
                              </m:r>
                            </m:num>
                            <m:den>
                              <m:r>
                                <a:rPr lang="es-MX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MX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𝑚𝑜𝑙</m:t>
                                  </m:r>
                                </m:e>
                              </m:d>
                              <m:r>
                                <a:rPr lang="es-MX" sz="16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s-MX" sz="16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𝐴𝑢</m:t>
                              </m:r>
                              <m:r>
                                <m:rPr>
                                  <m:nor/>
                                </m:rPr>
                                <a:rPr lang="es-ES" sz="1600" dirty="0">
                                  <a:solidFill>
                                    <a:schemeClr val="tx1"/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E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67565" y="5124917"/>
                <a:ext cx="1631729" cy="553228"/>
              </a:xfrm>
              <a:prstGeom prst="rect">
                <a:avLst/>
              </a:prstGeom>
              <a:blipFill rotWithShape="0">
                <a:blip r:embed="rId10"/>
                <a:stretch>
                  <a:fillRect b="-111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 Box 36"/>
              <p:cNvSpPr txBox="1">
                <a:spLocks noChangeArrowheads="1"/>
              </p:cNvSpPr>
              <p:nvPr/>
            </p:nvSpPr>
            <p:spPr bwMode="auto">
              <a:xfrm>
                <a:off x="3587646" y="5280922"/>
                <a:ext cx="171457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s-MX" sz="1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275.7538</m:t>
                      </m:r>
                      <m:r>
                        <a:rPr lang="es-MX" sz="16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𝑔</m:t>
                          </m:r>
                        </m:e>
                      </m:d>
                      <m:r>
                        <a:rPr lang="es-MX" sz="16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𝐴𝑢</m:t>
                      </m:r>
                    </m:oMath>
                  </m:oMathPara>
                </a14:m>
                <a:endParaRPr lang="es-MX" sz="1600" dirty="0"/>
              </a:p>
            </p:txBody>
          </p:sp>
        </mc:Choice>
        <mc:Fallback xmlns="">
          <p:sp>
            <p:nvSpPr>
              <p:cNvPr id="37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87646" y="5280922"/>
                <a:ext cx="1714572" cy="246221"/>
              </a:xfrm>
              <a:prstGeom prst="rect">
                <a:avLst/>
              </a:prstGeom>
              <a:blipFill rotWithShape="0">
                <a:blip r:embed="rId11"/>
                <a:stretch>
                  <a:fillRect l="-2135" r="-356" b="-2439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Conector recto 48"/>
          <p:cNvCxnSpPr>
            <a:cxnSpLocks noChangeAspect="1"/>
          </p:cNvCxnSpPr>
          <p:nvPr/>
        </p:nvCxnSpPr>
        <p:spPr bwMode="auto">
          <a:xfrm flipV="1">
            <a:off x="2398728" y="5504873"/>
            <a:ext cx="828000" cy="1158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0" name="Conector recto 49"/>
          <p:cNvCxnSpPr>
            <a:cxnSpLocks noChangeAspect="1"/>
          </p:cNvCxnSpPr>
          <p:nvPr/>
        </p:nvCxnSpPr>
        <p:spPr bwMode="auto">
          <a:xfrm flipV="1">
            <a:off x="1132885" y="5373406"/>
            <a:ext cx="828000" cy="1158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3846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9" grpId="0"/>
      <p:bldP spid="30" grpId="0"/>
      <p:bldP spid="31" grpId="0"/>
      <p:bldP spid="32" grpId="0"/>
      <p:bldP spid="35" grpId="0"/>
      <p:bldP spid="36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 Box 36"/>
          <p:cNvSpPr txBox="1">
            <a:spLocks noChangeArrowheads="1"/>
          </p:cNvSpPr>
          <p:nvPr/>
        </p:nvSpPr>
        <p:spPr bwMode="auto">
          <a:xfrm>
            <a:off x="514630" y="1447496"/>
            <a:ext cx="18475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just"/>
            <a:r>
              <a:rPr lang="es-ES" sz="1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 Molar (MM)</a:t>
            </a:r>
          </a:p>
        </p:txBody>
      </p:sp>
      <p:sp>
        <p:nvSpPr>
          <p:cNvPr id="80" name="Text Box 36"/>
          <p:cNvSpPr txBox="1">
            <a:spLocks noChangeArrowheads="1"/>
          </p:cNvSpPr>
          <p:nvPr/>
        </p:nvSpPr>
        <p:spPr bwMode="auto">
          <a:xfrm>
            <a:off x="526858" y="1828911"/>
            <a:ext cx="80575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just"/>
            <a:r>
              <a:rPr lang="es-MX" sz="18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masa de un mol de una sustancia.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 Box 36"/>
              <p:cNvSpPr txBox="1">
                <a:spLocks noChangeArrowheads="1"/>
              </p:cNvSpPr>
              <p:nvPr/>
            </p:nvSpPr>
            <p:spPr bwMode="auto">
              <a:xfrm>
                <a:off x="3008099" y="2492896"/>
                <a:ext cx="887935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1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08099" y="2492896"/>
                <a:ext cx="887935" cy="246221"/>
              </a:xfrm>
              <a:prstGeom prst="rect">
                <a:avLst/>
              </a:prstGeom>
              <a:blipFill rotWithShape="0">
                <a:blip r:embed="rId2"/>
                <a:stretch>
                  <a:fillRect l="-7534" r="-685" b="-100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 Box 36"/>
              <p:cNvSpPr txBox="1">
                <a:spLocks noChangeArrowheads="1"/>
              </p:cNvSpPr>
              <p:nvPr/>
            </p:nvSpPr>
            <p:spPr bwMode="auto">
              <a:xfrm>
                <a:off x="5249568" y="2492897"/>
                <a:ext cx="66851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MX" sz="1600" b="0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X</m:t>
                      </m:r>
                      <m:r>
                        <a:rPr lang="es-MX" sz="1600" b="0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𝑔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4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49568" y="2492897"/>
                <a:ext cx="668516" cy="246221"/>
              </a:xfrm>
              <a:prstGeom prst="rect">
                <a:avLst/>
              </a:prstGeom>
              <a:blipFill rotWithShape="0">
                <a:blip r:embed="rId3"/>
                <a:stretch>
                  <a:fillRect l="-10000" r="-1818" b="-275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69 Conector recto"/>
          <p:cNvCxnSpPr/>
          <p:nvPr/>
        </p:nvCxnSpPr>
        <p:spPr>
          <a:xfrm>
            <a:off x="4229123" y="2621034"/>
            <a:ext cx="685753" cy="0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72"/>
          <p:cNvSpPr txBox="1">
            <a:spLocks noChangeArrowheads="1"/>
          </p:cNvSpPr>
          <p:nvPr/>
        </p:nvSpPr>
        <p:spPr bwMode="auto">
          <a:xfrm>
            <a:off x="2590800" y="733037"/>
            <a:ext cx="3962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dirty="0">
                <a:solidFill>
                  <a:srgbClr val="000099"/>
                </a:solidFill>
                <a:latin typeface="Arial" charset="0"/>
              </a:rPr>
              <a:t>Conceptos Básicos</a:t>
            </a:r>
          </a:p>
        </p:txBody>
      </p:sp>
      <p:sp>
        <p:nvSpPr>
          <p:cNvPr id="24" name="Text Box 36"/>
          <p:cNvSpPr txBox="1">
            <a:spLocks noChangeArrowheads="1"/>
          </p:cNvSpPr>
          <p:nvPr/>
        </p:nvSpPr>
        <p:spPr bwMode="auto">
          <a:xfrm>
            <a:off x="2351705" y="1447495"/>
            <a:ext cx="17482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1800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 Atómica</a:t>
            </a:r>
          </a:p>
        </p:txBody>
      </p:sp>
      <p:sp>
        <p:nvSpPr>
          <p:cNvPr id="44" name="Text Box 36"/>
          <p:cNvSpPr txBox="1">
            <a:spLocks noChangeArrowheads="1"/>
          </p:cNvSpPr>
          <p:nvPr/>
        </p:nvSpPr>
        <p:spPr bwMode="auto">
          <a:xfrm>
            <a:off x="4086164" y="1447494"/>
            <a:ext cx="1846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800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Masa Molecular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36"/>
              <p:cNvSpPr txBox="1">
                <a:spLocks noChangeArrowheads="1"/>
              </p:cNvSpPr>
              <p:nvPr/>
            </p:nvSpPr>
            <p:spPr bwMode="auto">
              <a:xfrm>
                <a:off x="2672815" y="3140968"/>
                <a:ext cx="1179105" cy="553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sz="160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MX" sz="160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MX" sz="160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1600" b="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𝑚𝑜𝑙</m:t>
                                  </m:r>
                                </m:e>
                              </m:d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  <m:r>
                                <m:rPr>
                                  <m:nor/>
                                </m:rPr>
                                <a:rPr lang="es-ES" sz="1600" dirty="0">
                                  <a:solidFill>
                                    <a:srgbClr val="008000"/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num>
                            <m:den>
                              <m:r>
                                <a:rPr lang="es-MX" sz="1600" b="0" i="1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𝑋</m:t>
                              </m:r>
                              <m:r>
                                <a:rPr lang="es-MX" sz="1600" b="0" i="1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MX" sz="160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1600" b="0" i="1" smtClean="0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𝑔</m:t>
                                  </m:r>
                                </m:e>
                              </m:d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  <m:r>
                                <m:rPr>
                                  <m:nor/>
                                </m:rPr>
                                <a:rPr lang="es-ES" sz="1600" dirty="0">
                                  <a:solidFill>
                                    <a:srgbClr val="008000"/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ES" sz="1600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72815" y="3140968"/>
                <a:ext cx="1179105" cy="55322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36"/>
              <p:cNvSpPr txBox="1">
                <a:spLocks noChangeArrowheads="1"/>
              </p:cNvSpPr>
              <p:nvPr/>
            </p:nvSpPr>
            <p:spPr bwMode="auto">
              <a:xfrm>
                <a:off x="5292080" y="3140968"/>
                <a:ext cx="1123384" cy="553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sz="160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MX" sz="160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s-MX" sz="1600" b="0" i="1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𝑋</m:t>
                              </m:r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MX" sz="160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1600" b="0" i="1" smtClean="0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𝑔</m:t>
                                  </m:r>
                                </m:e>
                              </m:d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</m:num>
                            <m:den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MX" sz="160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1600" b="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𝑚𝑜𝑙</m:t>
                                  </m:r>
                                </m:e>
                              </m:d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ES" sz="1600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92080" y="3140968"/>
                <a:ext cx="1123384" cy="55322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ángulo 21"/>
              <p:cNvSpPr/>
              <p:nvPr/>
            </p:nvSpPr>
            <p:spPr>
              <a:xfrm>
                <a:off x="2925693" y="4225341"/>
                <a:ext cx="104034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s-MX" sz="1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𝒎𝒐𝒍</m:t>
                          </m:r>
                        </m:e>
                      </m:d>
                      <m:r>
                        <a:rPr lang="es-MX" sz="1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𝑨</m:t>
                      </m:r>
                    </m:oMath>
                  </m:oMathPara>
                </a14:m>
                <a:endParaRPr lang="es-MX" sz="1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Rectángulo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5693" y="4225341"/>
                <a:ext cx="1040349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90 Conector recto"/>
          <p:cNvCxnSpPr/>
          <p:nvPr/>
        </p:nvCxnSpPr>
        <p:spPr>
          <a:xfrm>
            <a:off x="4053150" y="4410007"/>
            <a:ext cx="984017" cy="0"/>
          </a:xfrm>
          <a:prstGeom prst="line">
            <a:avLst/>
          </a:prstGeom>
          <a:ln w="19050">
            <a:solidFill>
              <a:srgbClr val="FF00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ángulo 25"/>
              <p:cNvSpPr/>
              <p:nvPr/>
            </p:nvSpPr>
            <p:spPr>
              <a:xfrm>
                <a:off x="5123440" y="4225341"/>
                <a:ext cx="80983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s-MX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𝒈</m:t>
                          </m:r>
                        </m:e>
                      </m:d>
                      <m:r>
                        <a:rPr lang="es-MX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𝑨</m:t>
                      </m:r>
                    </m:oMath>
                  </m:oMathPara>
                </a14:m>
                <a:endParaRPr lang="es-MX" sz="1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Rectángulo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3440" y="4225341"/>
                <a:ext cx="809837" cy="400110"/>
              </a:xfrm>
              <a:prstGeom prst="rect">
                <a:avLst/>
              </a:prstGeom>
              <a:blipFill rotWithShape="0">
                <a:blip r:embed="rId7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90 Conector recto"/>
          <p:cNvCxnSpPr/>
          <p:nvPr/>
        </p:nvCxnSpPr>
        <p:spPr>
          <a:xfrm>
            <a:off x="4030023" y="4410007"/>
            <a:ext cx="1008000" cy="0"/>
          </a:xfrm>
          <a:prstGeom prst="line">
            <a:avLst/>
          </a:prstGeom>
          <a:ln w="19050"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36"/>
          <p:cNvSpPr txBox="1">
            <a:spLocks noChangeArrowheads="1"/>
          </p:cNvSpPr>
          <p:nvPr/>
        </p:nvSpPr>
        <p:spPr bwMode="auto">
          <a:xfrm>
            <a:off x="4321123" y="4124265"/>
            <a:ext cx="44723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</a:t>
            </a:r>
          </a:p>
        </p:txBody>
      </p:sp>
    </p:spTree>
    <p:extLst>
      <p:ext uri="{BB962C8B-B14F-4D97-AF65-F5344CB8AC3E}">
        <p14:creationId xmlns:p14="http://schemas.microsoft.com/office/powerpoint/2010/main" val="177539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 Box 36"/>
          <p:cNvSpPr txBox="1">
            <a:spLocks noChangeArrowheads="1"/>
          </p:cNvSpPr>
          <p:nvPr/>
        </p:nvSpPr>
        <p:spPr bwMode="auto">
          <a:xfrm>
            <a:off x="525915" y="1446838"/>
            <a:ext cx="1383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s-ES" sz="1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Densidad (</a:t>
            </a:r>
            <a:r>
              <a:rPr lang="es-ES" sz="1800" b="1" dirty="0">
                <a:solidFill>
                  <a:srgbClr val="000099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r</a:t>
            </a:r>
            <a:r>
              <a:rPr lang="es-ES" sz="1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0" name="Text Box 36"/>
          <p:cNvSpPr txBox="1">
            <a:spLocks noChangeArrowheads="1"/>
          </p:cNvSpPr>
          <p:nvPr/>
        </p:nvSpPr>
        <p:spPr bwMode="auto">
          <a:xfrm>
            <a:off x="526858" y="1828911"/>
            <a:ext cx="805759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just"/>
            <a:r>
              <a:rPr lang="es-MX" sz="18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la relación que existe entre la masa de una sustancia por unidad de volumen.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 Box 36"/>
              <p:cNvSpPr txBox="1">
                <a:spLocks noChangeArrowheads="1"/>
              </p:cNvSpPr>
              <p:nvPr/>
            </p:nvSpPr>
            <p:spPr bwMode="auto">
              <a:xfrm>
                <a:off x="3062889" y="2780928"/>
                <a:ext cx="821507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𝑚𝐿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1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62889" y="2780928"/>
                <a:ext cx="821507" cy="246221"/>
              </a:xfrm>
              <a:prstGeom prst="rect">
                <a:avLst/>
              </a:prstGeom>
              <a:blipFill rotWithShape="0">
                <a:blip r:embed="rId2"/>
                <a:stretch>
                  <a:fillRect l="-8148" r="-1481" b="-731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 Box 36"/>
              <p:cNvSpPr txBox="1">
                <a:spLocks noChangeArrowheads="1"/>
              </p:cNvSpPr>
              <p:nvPr/>
            </p:nvSpPr>
            <p:spPr bwMode="auto">
              <a:xfrm>
                <a:off x="5259603" y="2780929"/>
                <a:ext cx="66851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MX" sz="160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Y</m:t>
                      </m:r>
                      <m:r>
                        <a:rPr lang="es-MX" sz="1600" b="0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𝑔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4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59603" y="2780929"/>
                <a:ext cx="668516" cy="246221"/>
              </a:xfrm>
              <a:prstGeom prst="rect">
                <a:avLst/>
              </a:prstGeom>
              <a:blipFill rotWithShape="0">
                <a:blip r:embed="rId3"/>
                <a:stretch>
                  <a:fillRect l="-10092" r="-2752" b="-2439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69 Conector recto"/>
          <p:cNvCxnSpPr/>
          <p:nvPr/>
        </p:nvCxnSpPr>
        <p:spPr>
          <a:xfrm>
            <a:off x="4229123" y="2909066"/>
            <a:ext cx="685753" cy="0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72"/>
          <p:cNvSpPr txBox="1">
            <a:spLocks noChangeArrowheads="1"/>
          </p:cNvSpPr>
          <p:nvPr/>
        </p:nvSpPr>
        <p:spPr bwMode="auto">
          <a:xfrm>
            <a:off x="2590800" y="733037"/>
            <a:ext cx="3962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dirty="0">
                <a:solidFill>
                  <a:srgbClr val="000099"/>
                </a:solidFill>
                <a:latin typeface="Arial" charset="0"/>
              </a:rPr>
              <a:t>Conceptos Básicos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36"/>
              <p:cNvSpPr txBox="1">
                <a:spLocks noChangeArrowheads="1"/>
              </p:cNvSpPr>
              <p:nvPr/>
            </p:nvSpPr>
            <p:spPr bwMode="auto">
              <a:xfrm>
                <a:off x="2870721" y="3284984"/>
                <a:ext cx="1013675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𝑚𝐿</m:t>
                          </m:r>
                        </m:e>
                      </m:d>
                      <m:r>
                        <m:rPr>
                          <m:nor/>
                        </m:rPr>
                        <a:rPr lang="es-MX" sz="160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𝐻</m:t>
                      </m:r>
                      <m:r>
                        <m:rPr>
                          <m:nor/>
                        </m:rPr>
                        <a:rPr lang="es-MX" sz="1600" baseline="-2500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s-MX" sz="160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𝑂</m:t>
                      </m:r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70721" y="3284984"/>
                <a:ext cx="1013675" cy="246221"/>
              </a:xfrm>
              <a:prstGeom prst="rect">
                <a:avLst/>
              </a:prstGeom>
              <a:blipFill rotWithShape="0">
                <a:blip r:embed="rId4"/>
                <a:stretch>
                  <a:fillRect l="-6627" r="-602" b="-175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36"/>
              <p:cNvSpPr txBox="1">
                <a:spLocks noChangeArrowheads="1"/>
              </p:cNvSpPr>
              <p:nvPr/>
            </p:nvSpPr>
            <p:spPr bwMode="auto">
              <a:xfrm>
                <a:off x="5259603" y="3284984"/>
                <a:ext cx="90236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es-MX" sz="1600" b="0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𝑔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s-MX" sz="160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𝐻</m:t>
                      </m:r>
                      <m:r>
                        <m:rPr>
                          <m:nor/>
                        </m:rPr>
                        <a:rPr lang="es-MX" sz="1600" baseline="-2500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s-MX" sz="160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𝑂</m:t>
                      </m:r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59603" y="3284984"/>
                <a:ext cx="902362" cy="246221"/>
              </a:xfrm>
              <a:prstGeom prst="rect">
                <a:avLst/>
              </a:prstGeom>
              <a:blipFill rotWithShape="0">
                <a:blip r:embed="rId5"/>
                <a:stretch>
                  <a:fillRect l="-7432" b="-275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69 Conector recto"/>
          <p:cNvCxnSpPr/>
          <p:nvPr/>
        </p:nvCxnSpPr>
        <p:spPr>
          <a:xfrm>
            <a:off x="4229123" y="3413215"/>
            <a:ext cx="685753" cy="0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 Box 36"/>
              <p:cNvSpPr txBox="1">
                <a:spLocks noChangeArrowheads="1"/>
              </p:cNvSpPr>
              <p:nvPr/>
            </p:nvSpPr>
            <p:spPr bwMode="auto">
              <a:xfrm>
                <a:off x="2917080" y="3835092"/>
                <a:ext cx="96731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s-MX" sz="160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𝑚𝐿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𝐻𝑔</m:t>
                      </m:r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17080" y="3835092"/>
                <a:ext cx="967316" cy="246221"/>
              </a:xfrm>
              <a:prstGeom prst="rect">
                <a:avLst/>
              </a:prstGeom>
              <a:blipFill rotWithShape="0">
                <a:blip r:embed="rId6"/>
                <a:stretch>
                  <a:fillRect l="-7595" r="-3165" b="-3170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36"/>
              <p:cNvSpPr txBox="1">
                <a:spLocks noChangeArrowheads="1"/>
              </p:cNvSpPr>
              <p:nvPr/>
            </p:nvSpPr>
            <p:spPr bwMode="auto">
              <a:xfrm>
                <a:off x="5259603" y="3835092"/>
                <a:ext cx="130805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es-MX" sz="1600" b="0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3.579 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𝑔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𝐻𝑔</m:t>
                      </m:r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59603" y="3835092"/>
                <a:ext cx="1308050" cy="246221"/>
              </a:xfrm>
              <a:prstGeom prst="rect">
                <a:avLst/>
              </a:prstGeom>
              <a:blipFill rotWithShape="0">
                <a:blip r:embed="rId7"/>
                <a:stretch>
                  <a:fillRect l="-4673" r="-1869" b="-3170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69 Conector recto"/>
          <p:cNvCxnSpPr/>
          <p:nvPr/>
        </p:nvCxnSpPr>
        <p:spPr>
          <a:xfrm>
            <a:off x="4229123" y="3963323"/>
            <a:ext cx="685753" cy="0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 Box 36"/>
              <p:cNvSpPr txBox="1">
                <a:spLocks noChangeArrowheads="1"/>
              </p:cNvSpPr>
              <p:nvPr/>
            </p:nvSpPr>
            <p:spPr bwMode="auto">
              <a:xfrm>
                <a:off x="2942663" y="4385201"/>
                <a:ext cx="941733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𝑚𝐿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𝐴𝑢</m:t>
                      </m:r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42663" y="4385201"/>
                <a:ext cx="941733" cy="246221"/>
              </a:xfrm>
              <a:prstGeom prst="rect">
                <a:avLst/>
              </a:prstGeom>
              <a:blipFill rotWithShape="0">
                <a:blip r:embed="rId8"/>
                <a:stretch>
                  <a:fillRect l="-7143" r="-1299" b="-731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 Box 36"/>
              <p:cNvSpPr txBox="1">
                <a:spLocks noChangeArrowheads="1"/>
              </p:cNvSpPr>
              <p:nvPr/>
            </p:nvSpPr>
            <p:spPr bwMode="auto">
              <a:xfrm>
                <a:off x="5259603" y="4385201"/>
                <a:ext cx="1054841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es-MX" sz="1600" b="0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9.3 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𝑔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𝐴𝑢</m:t>
                      </m:r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8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59603" y="4385201"/>
                <a:ext cx="1054841" cy="246221"/>
              </a:xfrm>
              <a:prstGeom prst="rect">
                <a:avLst/>
              </a:prstGeom>
              <a:blipFill rotWithShape="0">
                <a:blip r:embed="rId9"/>
                <a:stretch>
                  <a:fillRect l="-6358" r="-578" b="-2439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69 Conector recto"/>
          <p:cNvCxnSpPr/>
          <p:nvPr/>
        </p:nvCxnSpPr>
        <p:spPr>
          <a:xfrm>
            <a:off x="4229123" y="4513432"/>
            <a:ext cx="685753" cy="0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ángulo 41"/>
              <p:cNvSpPr/>
              <p:nvPr/>
            </p:nvSpPr>
            <p:spPr>
              <a:xfrm>
                <a:off x="6857847" y="3827997"/>
                <a:ext cx="2282741" cy="270652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𝜌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𝐻𝑔</m:t>
                          </m:r>
                        </m:sub>
                      </m:sSub>
                      <m:r>
                        <a:rPr lang="es-MX" sz="1600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s-MX" sz="160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13.579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𝑔</m:t>
                          </m:r>
                          <m:r>
                            <a:rPr lang="es-MX" sz="1600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s-MX" sz="1600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s-MX" sz="1600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  <m:r>
                                <a:rPr lang="es-MX" sz="1600" b="0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es-MX" sz="1600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s-MX" sz="1600" dirty="0"/>
              </a:p>
            </p:txBody>
          </p:sp>
        </mc:Choice>
        <mc:Fallback xmlns="">
          <p:sp>
            <p:nvSpPr>
              <p:cNvPr id="42" name="Rectángulo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7847" y="3827997"/>
                <a:ext cx="2282741" cy="270652"/>
              </a:xfrm>
              <a:prstGeom prst="rect">
                <a:avLst/>
              </a:prstGeom>
              <a:blipFill rotWithShape="0">
                <a:blip r:embed="rId10"/>
                <a:stretch>
                  <a:fillRect l="-3209" b="-2272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ángulo 42"/>
              <p:cNvSpPr/>
              <p:nvPr/>
            </p:nvSpPr>
            <p:spPr>
              <a:xfrm>
                <a:off x="6857847" y="3287663"/>
                <a:ext cx="1781193" cy="271806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ES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𝜌</m:t>
                          </m:r>
                        </m:e>
                        <m:sub>
                          <m:sSub>
                            <m:sSubPr>
                              <m:ctrlPr>
                                <a:rPr lang="es-ES" sz="1600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s-MX" sz="1600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s-MX" sz="1600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MX" sz="1600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sub>
                      </m:sSub>
                      <m:r>
                        <a:rPr lang="es-MX" sz="1600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𝑔</m:t>
                          </m:r>
                          <m:r>
                            <a:rPr lang="es-MX" sz="1600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s-MX" sz="1600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s-MX" sz="1600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  <m:r>
                                <a:rPr lang="es-MX" sz="1600" b="0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es-MX" sz="1600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s-MX" sz="1600" dirty="0"/>
              </a:p>
            </p:txBody>
          </p:sp>
        </mc:Choice>
        <mc:Fallback xmlns="">
          <p:sp>
            <p:nvSpPr>
              <p:cNvPr id="43" name="Rectángulo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7847" y="3287663"/>
                <a:ext cx="1781193" cy="271806"/>
              </a:xfrm>
              <a:prstGeom prst="rect">
                <a:avLst/>
              </a:prstGeom>
              <a:blipFill rotWithShape="0">
                <a:blip r:embed="rId11"/>
                <a:stretch>
                  <a:fillRect l="-4110" b="-1333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 Box 36"/>
              <p:cNvSpPr txBox="1">
                <a:spLocks noChangeArrowheads="1"/>
              </p:cNvSpPr>
              <p:nvPr/>
            </p:nvSpPr>
            <p:spPr bwMode="auto">
              <a:xfrm>
                <a:off x="6857847" y="4386667"/>
                <a:ext cx="196316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𝜌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𝐴𝑢</m:t>
                          </m:r>
                        </m:sub>
                      </m:sSub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s-MX" sz="1600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9.3</m:t>
                      </m:r>
                      <m:r>
                        <a:rPr lang="es-MX" sz="1600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𝑔</m:t>
                          </m:r>
                          <m:r>
                            <a:rPr lang="es-MX" sz="1600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s-MX" sz="1600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s-MX" sz="1600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  <m:r>
                                <a:rPr lang="es-MX" sz="1600" b="0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es-MX" sz="1600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4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7847" y="4386667"/>
                <a:ext cx="1963166" cy="246221"/>
              </a:xfrm>
              <a:prstGeom prst="rect">
                <a:avLst/>
              </a:prstGeom>
              <a:blipFill rotWithShape="0">
                <a:blip r:embed="rId12"/>
                <a:stretch>
                  <a:fillRect l="-3727" b="-275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091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/>
      <p:bldP spid="81" grpId="0"/>
      <p:bldP spid="84" grpId="0"/>
      <p:bldP spid="24" grpId="0"/>
      <p:bldP spid="26" grpId="0"/>
      <p:bldP spid="28" grpId="0"/>
      <p:bldP spid="29" grpId="0"/>
      <p:bldP spid="31" grpId="0"/>
      <p:bldP spid="38" grpId="0"/>
      <p:bldP spid="42" grpId="0"/>
      <p:bldP spid="43" grpId="0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 Box 36"/>
          <p:cNvSpPr txBox="1">
            <a:spLocks noChangeArrowheads="1"/>
          </p:cNvSpPr>
          <p:nvPr/>
        </p:nvSpPr>
        <p:spPr bwMode="auto">
          <a:xfrm>
            <a:off x="525915" y="1446838"/>
            <a:ext cx="1383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s-ES" sz="1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Densidad (</a:t>
            </a:r>
            <a:r>
              <a:rPr lang="es-ES" sz="1800" b="1" dirty="0">
                <a:solidFill>
                  <a:srgbClr val="000099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r</a:t>
            </a:r>
            <a:r>
              <a:rPr lang="es-ES" sz="1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0" name="Text Box 36"/>
          <p:cNvSpPr txBox="1">
            <a:spLocks noChangeArrowheads="1"/>
          </p:cNvSpPr>
          <p:nvPr/>
        </p:nvSpPr>
        <p:spPr bwMode="auto">
          <a:xfrm>
            <a:off x="526858" y="1828911"/>
            <a:ext cx="805759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just"/>
            <a:r>
              <a:rPr lang="es-MX" sz="18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la relación que existe entre la masa de una sustancia por unidad de volumen.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 Box 36"/>
              <p:cNvSpPr txBox="1">
                <a:spLocks noChangeArrowheads="1"/>
              </p:cNvSpPr>
              <p:nvPr/>
            </p:nvSpPr>
            <p:spPr bwMode="auto">
              <a:xfrm>
                <a:off x="3062889" y="2780928"/>
                <a:ext cx="821507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𝑚𝐿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1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62889" y="2780928"/>
                <a:ext cx="821507" cy="246221"/>
              </a:xfrm>
              <a:prstGeom prst="rect">
                <a:avLst/>
              </a:prstGeom>
              <a:blipFill rotWithShape="0">
                <a:blip r:embed="rId2"/>
                <a:stretch>
                  <a:fillRect l="-8148" r="-1481" b="-731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 Box 36"/>
              <p:cNvSpPr txBox="1">
                <a:spLocks noChangeArrowheads="1"/>
              </p:cNvSpPr>
              <p:nvPr/>
            </p:nvSpPr>
            <p:spPr bwMode="auto">
              <a:xfrm>
                <a:off x="5259603" y="2780929"/>
                <a:ext cx="66851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MX" sz="160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Y</m:t>
                      </m:r>
                      <m:r>
                        <a:rPr lang="es-MX" sz="1600" b="0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𝑔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4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59603" y="2780929"/>
                <a:ext cx="668516" cy="246221"/>
              </a:xfrm>
              <a:prstGeom prst="rect">
                <a:avLst/>
              </a:prstGeom>
              <a:blipFill rotWithShape="0">
                <a:blip r:embed="rId3"/>
                <a:stretch>
                  <a:fillRect l="-10092" r="-2752" b="-2439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69 Conector recto"/>
          <p:cNvCxnSpPr/>
          <p:nvPr/>
        </p:nvCxnSpPr>
        <p:spPr>
          <a:xfrm>
            <a:off x="4229123" y="2909066"/>
            <a:ext cx="685753" cy="0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72"/>
          <p:cNvSpPr txBox="1">
            <a:spLocks noChangeArrowheads="1"/>
          </p:cNvSpPr>
          <p:nvPr/>
        </p:nvSpPr>
        <p:spPr bwMode="auto">
          <a:xfrm>
            <a:off x="2590800" y="733037"/>
            <a:ext cx="3962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dirty="0">
                <a:solidFill>
                  <a:srgbClr val="000099"/>
                </a:solidFill>
                <a:latin typeface="Arial" charset="0"/>
              </a:rPr>
              <a:t>Conceptos Básicos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36"/>
              <p:cNvSpPr txBox="1">
                <a:spLocks noChangeArrowheads="1"/>
              </p:cNvSpPr>
              <p:nvPr/>
            </p:nvSpPr>
            <p:spPr bwMode="auto">
              <a:xfrm>
                <a:off x="2706029" y="3477720"/>
                <a:ext cx="1112677" cy="553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sz="160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MX" sz="160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MX" sz="160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1600" b="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𝑚</m:t>
                                  </m:r>
                                  <m:r>
                                    <a:rPr lang="es-MX" sz="1600" b="0" i="1" smtClean="0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𝐿</m:t>
                                  </m:r>
                                </m:e>
                              </m:d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  <m:r>
                                <m:rPr>
                                  <m:nor/>
                                </m:rPr>
                                <a:rPr lang="es-ES" sz="1600" dirty="0">
                                  <a:solidFill>
                                    <a:srgbClr val="008000"/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num>
                            <m:den>
                              <m:r>
                                <a:rPr lang="es-MX" sz="1600" b="0" i="1" dirty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𝑌</m:t>
                              </m:r>
                              <m:r>
                                <a:rPr lang="es-MX" sz="1600" b="0" i="1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MX" sz="160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1600" b="0" i="1" smtClean="0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𝑔</m:t>
                                  </m:r>
                                </m:e>
                              </m:d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  <m:r>
                                <m:rPr>
                                  <m:nor/>
                                </m:rPr>
                                <a:rPr lang="es-ES" sz="1600" dirty="0">
                                  <a:solidFill>
                                    <a:srgbClr val="008000"/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ES" sz="1600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06029" y="3477720"/>
                <a:ext cx="1112677" cy="553228"/>
              </a:xfrm>
              <a:prstGeom prst="rect">
                <a:avLst/>
              </a:prstGeom>
              <a:blipFill rotWithShape="0">
                <a:blip r:embed="rId4"/>
                <a:stretch>
                  <a:fillRect b="-109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36"/>
              <p:cNvSpPr txBox="1">
                <a:spLocks noChangeArrowheads="1"/>
              </p:cNvSpPr>
              <p:nvPr/>
            </p:nvSpPr>
            <p:spPr bwMode="auto">
              <a:xfrm>
                <a:off x="5325294" y="3477720"/>
                <a:ext cx="1056956" cy="553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sz="160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MX" sz="160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s-MX" sz="1600" b="0" i="1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𝑌</m:t>
                              </m:r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MX" sz="160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1600" b="0" i="1" smtClean="0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𝑔</m:t>
                                  </m:r>
                                </m:e>
                              </m:d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</m:num>
                            <m:den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MX" sz="160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1600" b="0" i="1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𝑚</m:t>
                                  </m:r>
                                  <m:r>
                                    <a:rPr lang="es-MX" sz="1600" b="0" i="1" smtClean="0">
                                      <a:solidFill>
                                        <a:srgbClr val="008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𝐿</m:t>
                                  </m:r>
                                </m:e>
                              </m:d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s-MX" sz="1600" b="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ES" sz="1600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25294" y="3477720"/>
                <a:ext cx="1056956" cy="553228"/>
              </a:xfrm>
              <a:prstGeom prst="rect">
                <a:avLst/>
              </a:prstGeom>
              <a:blipFill rotWithShape="0">
                <a:blip r:embed="rId5"/>
                <a:stretch>
                  <a:fillRect b="-109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36"/>
              <p:cNvSpPr txBox="1">
                <a:spLocks noChangeArrowheads="1"/>
              </p:cNvSpPr>
              <p:nvPr/>
            </p:nvSpPr>
            <p:spPr bwMode="auto">
              <a:xfrm>
                <a:off x="827584" y="4684909"/>
                <a:ext cx="101316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s-MX" sz="16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50</m:t>
                      </m:r>
                      <m:r>
                        <a:rPr lang="es-MX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𝑔</m:t>
                          </m:r>
                        </m:e>
                      </m:d>
                      <m:r>
                        <a:rPr lang="es-MX" sz="16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𝐴𝑢</m:t>
                      </m:r>
                    </m:oMath>
                  </m:oMathPara>
                </a14:m>
                <a:endParaRPr lang="es-E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7584" y="4684909"/>
                <a:ext cx="1013162" cy="246221"/>
              </a:xfrm>
              <a:prstGeom prst="rect">
                <a:avLst/>
              </a:prstGeom>
              <a:blipFill rotWithShape="0">
                <a:blip r:embed="rId6"/>
                <a:stretch>
                  <a:fillRect l="-6627" b="-275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 Box 36"/>
              <p:cNvSpPr txBox="1">
                <a:spLocks noChangeArrowheads="1"/>
              </p:cNvSpPr>
              <p:nvPr/>
            </p:nvSpPr>
            <p:spPr bwMode="auto">
              <a:xfrm>
                <a:off x="1838557" y="4531405"/>
                <a:ext cx="1342803" cy="553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MX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s-MX" sz="16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MX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16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𝑚</m:t>
                                  </m:r>
                                  <m:r>
                                    <a:rPr lang="es-MX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𝐿</m:t>
                                  </m:r>
                                </m:e>
                              </m:d>
                              <m:r>
                                <a:rPr lang="es-MX" sz="16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s-MX" sz="16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𝐴𝑢</m:t>
                              </m:r>
                            </m:num>
                            <m:den>
                              <m:r>
                                <a:rPr lang="es-MX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19.3</m:t>
                              </m:r>
                              <m:r>
                                <a:rPr lang="es-MX" sz="16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MX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𝑔</m:t>
                                  </m:r>
                                </m:e>
                              </m:d>
                              <m:r>
                                <a:rPr lang="es-MX" sz="16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s-MX" sz="16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𝐴𝑢</m:t>
                              </m:r>
                              <m:r>
                                <m:rPr>
                                  <m:nor/>
                                </m:rPr>
                                <a:rPr lang="es-ES" sz="1600" dirty="0">
                                  <a:solidFill>
                                    <a:schemeClr val="tx1"/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E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38557" y="4531405"/>
                <a:ext cx="1342803" cy="55322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36"/>
              <p:cNvSpPr txBox="1">
                <a:spLocks noChangeArrowheads="1"/>
              </p:cNvSpPr>
              <p:nvPr/>
            </p:nvSpPr>
            <p:spPr bwMode="auto">
              <a:xfrm>
                <a:off x="3175742" y="4684909"/>
                <a:ext cx="1823384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s-MX" sz="1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18.1347</m:t>
                      </m:r>
                      <m:r>
                        <a:rPr lang="es-MX" sz="16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  <m:r>
                            <a:rPr lang="es-MX" sz="1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𝐿</m:t>
                          </m:r>
                        </m:e>
                      </m:d>
                      <m:r>
                        <a:rPr lang="es-MX" sz="16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𝐴𝑢</m:t>
                      </m:r>
                    </m:oMath>
                  </m:oMathPara>
                </a14:m>
                <a:endParaRPr lang="es-MX" sz="1600" dirty="0"/>
              </a:p>
            </p:txBody>
          </p:sp>
        </mc:Choice>
        <mc:Fallback xmlns="">
          <p:sp>
            <p:nvSpPr>
              <p:cNvPr id="25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75742" y="4684909"/>
                <a:ext cx="1823384" cy="246221"/>
              </a:xfrm>
              <a:prstGeom prst="rect">
                <a:avLst/>
              </a:prstGeom>
              <a:blipFill rotWithShape="0">
                <a:blip r:embed="rId8"/>
                <a:stretch>
                  <a:fillRect b="-75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Conector recto 5"/>
          <p:cNvCxnSpPr/>
          <p:nvPr/>
        </p:nvCxnSpPr>
        <p:spPr bwMode="auto">
          <a:xfrm flipV="1">
            <a:off x="2336546" y="4886939"/>
            <a:ext cx="612000" cy="16464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2" name="Conector recto 31"/>
          <p:cNvCxnSpPr/>
          <p:nvPr/>
        </p:nvCxnSpPr>
        <p:spPr bwMode="auto">
          <a:xfrm flipV="1">
            <a:off x="1174881" y="4751090"/>
            <a:ext cx="612000" cy="16464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 Box 36"/>
              <p:cNvSpPr txBox="1">
                <a:spLocks noChangeArrowheads="1"/>
              </p:cNvSpPr>
              <p:nvPr/>
            </p:nvSpPr>
            <p:spPr bwMode="auto">
              <a:xfrm>
                <a:off x="824730" y="5617674"/>
                <a:ext cx="1169359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16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es-MX" sz="1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40</m:t>
                      </m:r>
                      <m:r>
                        <a:rPr lang="es-MX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𝑚𝐿</m:t>
                          </m:r>
                        </m:e>
                      </m:d>
                      <m:r>
                        <a:rPr lang="es-MX" sz="16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𝐴𝑢</m:t>
                      </m:r>
                    </m:oMath>
                  </m:oMathPara>
                </a14:m>
                <a:endParaRPr lang="es-E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3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4730" y="5617674"/>
                <a:ext cx="1169359" cy="246221"/>
              </a:xfrm>
              <a:prstGeom prst="rect">
                <a:avLst/>
              </a:prstGeom>
              <a:blipFill rotWithShape="0">
                <a:blip r:embed="rId9"/>
                <a:stretch>
                  <a:fillRect l="-5729" b="-75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 Box 36"/>
              <p:cNvSpPr txBox="1">
                <a:spLocks noChangeArrowheads="1"/>
              </p:cNvSpPr>
              <p:nvPr/>
            </p:nvSpPr>
            <p:spPr bwMode="auto">
              <a:xfrm>
                <a:off x="1996022" y="5464170"/>
                <a:ext cx="1296124" cy="553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MX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s-MX" sz="16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19.3 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MX" sz="16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16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𝑔</m:t>
                                  </m:r>
                                </m:e>
                              </m:d>
                              <m:r>
                                <a:rPr lang="es-MX" sz="16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s-MX" sz="16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𝐴𝑢</m:t>
                              </m:r>
                            </m:num>
                            <m:den>
                              <m:r>
                                <a:rPr lang="es-MX" sz="16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MX" sz="16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16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𝑚𝐿</m:t>
                                  </m:r>
                                </m:e>
                              </m:d>
                              <m:r>
                                <a:rPr lang="es-MX" sz="16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s-MX" sz="16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𝐴𝑢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E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96022" y="5464170"/>
                <a:ext cx="1296124" cy="55322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 Box 36"/>
              <p:cNvSpPr txBox="1">
                <a:spLocks noChangeArrowheads="1"/>
              </p:cNvSpPr>
              <p:nvPr/>
            </p:nvSpPr>
            <p:spPr bwMode="auto">
              <a:xfrm>
                <a:off x="3292146" y="5617674"/>
                <a:ext cx="1331455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s-MX" sz="1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2702</m:t>
                      </m:r>
                      <m:r>
                        <a:rPr lang="es-MX" sz="16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𝑔</m:t>
                          </m:r>
                        </m:e>
                      </m:d>
                      <m:r>
                        <a:rPr lang="es-MX" sz="16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𝐴𝑢</m:t>
                      </m:r>
                    </m:oMath>
                  </m:oMathPara>
                </a14:m>
                <a:endParaRPr lang="es-MX" sz="1600" dirty="0"/>
              </a:p>
            </p:txBody>
          </p:sp>
        </mc:Choice>
        <mc:Fallback xmlns="">
          <p:sp>
            <p:nvSpPr>
              <p:cNvPr id="35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92146" y="5617674"/>
                <a:ext cx="1331455" cy="246221"/>
              </a:xfrm>
              <a:prstGeom prst="rect">
                <a:avLst/>
              </a:prstGeom>
              <a:blipFill rotWithShape="0">
                <a:blip r:embed="rId11"/>
                <a:stretch>
                  <a:fillRect l="-2752" b="-275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Conector recto 35"/>
          <p:cNvCxnSpPr>
            <a:cxnSpLocks noChangeAspect="1"/>
          </p:cNvCxnSpPr>
          <p:nvPr/>
        </p:nvCxnSpPr>
        <p:spPr bwMode="auto">
          <a:xfrm flipV="1">
            <a:off x="2307292" y="5857952"/>
            <a:ext cx="792000" cy="1108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7" name="Conector recto 36"/>
          <p:cNvCxnSpPr>
            <a:cxnSpLocks noChangeAspect="1"/>
          </p:cNvCxnSpPr>
          <p:nvPr/>
        </p:nvCxnSpPr>
        <p:spPr bwMode="auto">
          <a:xfrm flipV="1">
            <a:off x="1174452" y="5726485"/>
            <a:ext cx="792000" cy="1108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9959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5" grpId="0"/>
      <p:bldP spid="33" grpId="0"/>
      <p:bldP spid="34" grpId="0"/>
      <p:bldP spid="35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7924</TotalTime>
  <Words>526</Words>
  <Application>Microsoft Office PowerPoint</Application>
  <PresentationFormat>Presentación en pantalla (4:3)</PresentationFormat>
  <Paragraphs>254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7" baseType="lpstr">
      <vt:lpstr>Arial</vt:lpstr>
      <vt:lpstr>Arial Black</vt:lpstr>
      <vt:lpstr>Calibri</vt:lpstr>
      <vt:lpstr>Cambria Math</vt:lpstr>
      <vt:lpstr>Symbol</vt:lpstr>
      <vt:lpstr>Times New Roman</vt:lpstr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Personal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Alfredo Velásquez Márquez</dc:creator>
  <cp:lastModifiedBy>Alfredo Velásquez Márquez</cp:lastModifiedBy>
  <cp:revision>296</cp:revision>
  <dcterms:created xsi:type="dcterms:W3CDTF">2009-01-09T20:38:31Z</dcterms:created>
  <dcterms:modified xsi:type="dcterms:W3CDTF">2021-05-07T01:04:22Z</dcterms:modified>
</cp:coreProperties>
</file>