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25" r:id="rId12"/>
    <p:sldId id="31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24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3N3vGG9qYKfaBXfbanT6A==" hashData="AT27jKodPONJ5XknH2TL/adFvc8aSCAMKp8rjleo95+35Jl1eADAv9tFX1QQM60BbFWUIyEPLTLnJE1MVRweIg=="/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 pos="2880">
          <p15:clr>
            <a:srgbClr val="A4A3A4"/>
          </p15:clr>
        </p15:guide>
        <p15:guide id="3" pos="5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119"/>
    <a:srgbClr val="FAFAF0"/>
    <a:srgbClr val="FAFAE6"/>
    <a:srgbClr val="000099"/>
    <a:srgbClr val="0000CC"/>
    <a:srgbClr val="08E21D"/>
    <a:srgbClr val="000066"/>
    <a:srgbClr val="CCECFF"/>
    <a:srgbClr val="CC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7" autoAdjust="0"/>
    <p:restoredTop sz="93073" autoAdjust="0"/>
  </p:normalViewPr>
  <p:slideViewPr>
    <p:cSldViewPr snapToGrid="0" showGuides="1">
      <p:cViewPr varScale="1">
        <p:scale>
          <a:sx n="65" d="100"/>
          <a:sy n="65" d="100"/>
        </p:scale>
        <p:origin x="1566" y="84"/>
      </p:cViewPr>
      <p:guideLst>
        <p:guide orient="horz" pos="2432"/>
        <p:guide pos="2880"/>
        <p:guide pos="5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61C03-4920-4347-8D80-3BA9D26CA29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83E9-E627-4EE7-B4E0-54573BA900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3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AA4B4260-742C-4C62-BC3C-98AEA07134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xmlns="" id="{BF4AC14D-2C89-475A-B651-C35420B815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xmlns="" id="{40A401EF-AEF0-4FE7-927E-5B35775F52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53CFCB3F-EE81-4B93-AD66-AE66EFBD9C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8A2BC631-766C-4F70-B6D0-597B191BED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xmlns="" id="{79750928-8D7F-4D65-AFF0-ACDE4EF543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0EBF89A-812A-4755-801E-F28685B383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20.png"/><Relationship Id="rId21" Type="http://schemas.openxmlformats.org/officeDocument/2006/relationships/image" Target="../media/image37.png"/><Relationship Id="rId7" Type="http://schemas.openxmlformats.org/officeDocument/2006/relationships/image" Target="../media/image24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9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7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5.png"/><Relationship Id="rId19" Type="http://schemas.openxmlformats.org/officeDocument/2006/relationships/image" Target="../media/image35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40.png"/><Relationship Id="rId21" Type="http://schemas.openxmlformats.org/officeDocument/2006/relationships/image" Target="../media/image46.png"/><Relationship Id="rId7" Type="http://schemas.openxmlformats.org/officeDocument/2006/relationships/image" Target="../media/image11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39.png"/><Relationship Id="rId16" Type="http://schemas.openxmlformats.org/officeDocument/2006/relationships/image" Target="../media/image35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11" Type="http://schemas.openxmlformats.org/officeDocument/2006/relationships/image" Target="../media/image30.png"/><Relationship Id="rId24" Type="http://schemas.openxmlformats.org/officeDocument/2006/relationships/image" Target="../media/image49.png"/><Relationship Id="rId5" Type="http://schemas.openxmlformats.org/officeDocument/2006/relationships/image" Target="../media/image21.png"/><Relationship Id="rId15" Type="http://schemas.openxmlformats.org/officeDocument/2006/relationships/image" Target="../media/image44.png"/><Relationship Id="rId23" Type="http://schemas.openxmlformats.org/officeDocument/2006/relationships/image" Target="../media/image48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41.png"/><Relationship Id="rId9" Type="http://schemas.openxmlformats.org/officeDocument/2006/relationships/image" Target="../media/image28.png"/><Relationship Id="rId14" Type="http://schemas.openxmlformats.org/officeDocument/2006/relationships/image" Target="../media/image43.png"/><Relationship Id="rId22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250.png"/><Relationship Id="rId7" Type="http://schemas.openxmlformats.org/officeDocument/2006/relationships/image" Target="../media/image39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0.png"/><Relationship Id="rId5" Type="http://schemas.openxmlformats.org/officeDocument/2006/relationships/image" Target="../media/image330.png"/><Relationship Id="rId4" Type="http://schemas.openxmlformats.org/officeDocument/2006/relationships/image" Target="../media/image320.png"/><Relationship Id="rId9" Type="http://schemas.openxmlformats.org/officeDocument/2006/relationships/image" Target="../media/image48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3" Type="http://schemas.openxmlformats.org/officeDocument/2006/relationships/image" Target="../media/image31.png"/><Relationship Id="rId7" Type="http://schemas.openxmlformats.org/officeDocument/2006/relationships/image" Target="../media/image4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2.png"/><Relationship Id="rId9" Type="http://schemas.openxmlformats.org/officeDocument/2006/relationships/image" Target="../media/image48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5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../media/image57.png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56.png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59.png"/><Relationship Id="rId1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../media/image58.png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83568" y="2003953"/>
            <a:ext cx="7920880" cy="33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ESTEQUIOMETRÍA 2</a:t>
            </a:r>
            <a:endParaRPr kumimoji="0" lang="es-ES" sz="44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5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Reactivo limitante</a:t>
            </a:r>
          </a:p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5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Rendimientos de una reacción</a:t>
            </a:r>
          </a:p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5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Cantidades estequiométricas</a:t>
            </a:r>
            <a:endParaRPr kumimoji="0" lang="es-ES" sz="35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3059832" y="5760000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i="1" dirty="0">
                <a:solidFill>
                  <a:srgbClr val="000066"/>
                </a:solidFill>
                <a:latin typeface="Times New Roman" pitchFamily="18" charset="0"/>
              </a:rPr>
              <a:t>M. C. Q.  Alfredo Velásquez Márquez</a:t>
            </a:r>
          </a:p>
        </p:txBody>
      </p:sp>
    </p:spTree>
    <p:extLst>
      <p:ext uri="{BB962C8B-B14F-4D97-AF65-F5344CB8AC3E}">
        <p14:creationId xmlns:p14="http://schemas.microsoft.com/office/powerpoint/2010/main" val="37041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300748" y="733037"/>
            <a:ext cx="4542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</a:rPr>
              <a:t>Reactivo limitante y rendimientos</a:t>
            </a:r>
            <a:endParaRPr lang="es-ES" sz="2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423081" y="1478672"/>
            <a:ext cx="8297838" cy="495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Reactivo limitante: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encuentra en menor cantidad estequiométrica dentro de una reacción química.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emplea para determinar las cantidades de reactivos y productos, involucrados en una reacción que procede con un 100 % de rendimiento.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teórico: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cantidades de productos que se deberían de obtener para un 100 % de rendimiento.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s-ES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real: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cantidades de productos que se obtienen realmente.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ES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porcentual: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Corresponde al porcentaje de lo que se debió haber obtenido.</a:t>
            </a:r>
            <a:endParaRPr lang="es-MX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755575" y="1628800"/>
            <a:ext cx="763285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verifica que la reacción química se encuentre balanceada.</a:t>
            </a:r>
          </a:p>
          <a:p>
            <a:pPr marL="273050" indent="-2730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verifica que las cantidades de los reactivos estén en moles</a:t>
            </a:r>
            <a:r>
              <a:rPr lang="es-MX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De ser necesario se realizan las conversiones correspondientes.</a:t>
            </a:r>
            <a:endParaRPr lang="es-MX" sz="1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MX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identifica al reactivo limitante.</a:t>
            </a:r>
            <a:endParaRPr lang="es-MX" sz="18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indent="-268288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emplea el reactivo limitante para </a:t>
            </a:r>
            <a:r>
              <a:rPr lang="es-MX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cálculos</a:t>
            </a: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1269242" y="733037"/>
            <a:ext cx="66055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</a:rPr>
              <a:t>Pasos para resolver un ejercicio de estequiometría</a:t>
            </a:r>
            <a:endParaRPr lang="es-ES" sz="2000" b="1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7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EJERCICIO</a:t>
            </a:r>
          </a:p>
        </p:txBody>
      </p:sp>
    </p:spTree>
    <p:extLst>
      <p:ext uri="{BB962C8B-B14F-4D97-AF65-F5344CB8AC3E}">
        <p14:creationId xmlns:p14="http://schemas.microsoft.com/office/powerpoint/2010/main" val="3295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Cantidades de Reactivos y Productos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6"/>
              <p:cNvSpPr txBox="1">
                <a:spLocks noChangeArrowheads="1"/>
              </p:cNvSpPr>
              <p:nvPr/>
            </p:nvSpPr>
            <p:spPr bwMode="auto">
              <a:xfrm>
                <a:off x="525446" y="1489283"/>
                <a:ext cx="7252691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1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→         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1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446" y="1489283"/>
                <a:ext cx="7252691" cy="4385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6"/>
              <p:cNvSpPr txBox="1">
                <a:spLocks noChangeArrowheads="1"/>
              </p:cNvSpPr>
              <p:nvPr/>
            </p:nvSpPr>
            <p:spPr bwMode="auto">
              <a:xfrm>
                <a:off x="249756" y="2184230"/>
                <a:ext cx="110132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756" y="2184230"/>
                <a:ext cx="1101327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6077" b="-1463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2287020" y="2184230"/>
                <a:ext cx="1270284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7020" y="2184230"/>
                <a:ext cx="1270284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4785" b="-73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36"/>
              <p:cNvSpPr txBox="1">
                <a:spLocks noChangeArrowheads="1"/>
              </p:cNvSpPr>
              <p:nvPr/>
            </p:nvSpPr>
            <p:spPr bwMode="auto">
              <a:xfrm>
                <a:off x="4637895" y="2184230"/>
                <a:ext cx="11838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sSub>
                        <m:sSubPr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7895" y="2184230"/>
                <a:ext cx="1183850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5155" b="-1463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53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Cantidades de Reactivos y Productos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6"/>
              <p:cNvSpPr txBox="1">
                <a:spLocks noChangeArrowheads="1"/>
              </p:cNvSpPr>
              <p:nvPr/>
            </p:nvSpPr>
            <p:spPr bwMode="auto">
              <a:xfrm>
                <a:off x="527609" y="1489283"/>
                <a:ext cx="7252691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1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→         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1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7609" y="1489283"/>
                <a:ext cx="7252691" cy="4385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6"/>
              <p:cNvSpPr txBox="1">
                <a:spLocks noChangeArrowheads="1"/>
              </p:cNvSpPr>
              <p:nvPr/>
            </p:nvSpPr>
            <p:spPr bwMode="auto">
              <a:xfrm>
                <a:off x="214344" y="2197676"/>
                <a:ext cx="117647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344" y="2197676"/>
                <a:ext cx="1176476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5181" r="-518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2226538" y="2197676"/>
                <a:ext cx="13955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𝑵𝒂𝑶𝑯</m:t>
                      </m:r>
                    </m:oMath>
                  </m:oMathPara>
                </a14:m>
                <a:endPara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6538" y="2197676"/>
                <a:ext cx="1395575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4367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36"/>
              <p:cNvSpPr txBox="1">
                <a:spLocks noChangeArrowheads="1"/>
              </p:cNvSpPr>
              <p:nvPr/>
            </p:nvSpPr>
            <p:spPr bwMode="auto">
              <a:xfrm>
                <a:off x="4640058" y="2197676"/>
                <a:ext cx="11838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sSub>
                        <m:sSubPr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0058" y="2197676"/>
                <a:ext cx="1183850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5155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errar llave 1"/>
          <p:cNvSpPr/>
          <p:nvPr/>
        </p:nvSpPr>
        <p:spPr bwMode="auto">
          <a:xfrm rot="5400000">
            <a:off x="1812328" y="716064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6"/>
              <p:cNvSpPr txBox="1">
                <a:spLocks noChangeArrowheads="1"/>
              </p:cNvSpPr>
              <p:nvPr/>
            </p:nvSpPr>
            <p:spPr bwMode="auto">
              <a:xfrm>
                <a:off x="1260031" y="2636912"/>
                <a:ext cx="1248611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𝑡𝑖𝑒𝑛𝑒</m:t>
                      </m:r>
                    </m:oMath>
                  </m:oMathPara>
                </a14:m>
                <a:endParaRPr lang="es-E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0031" y="2636912"/>
                <a:ext cx="1248611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4390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502402" y="3032821"/>
                <a:ext cx="171522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402" y="3032821"/>
                <a:ext cx="171522" cy="4462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6"/>
              <p:cNvSpPr txBox="1">
                <a:spLocks noChangeArrowheads="1"/>
              </p:cNvSpPr>
              <p:nvPr/>
            </p:nvSpPr>
            <p:spPr bwMode="auto">
              <a:xfrm>
                <a:off x="502403" y="3305403"/>
                <a:ext cx="171521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403" y="3305403"/>
                <a:ext cx="171521" cy="4462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15"/>
          <p:cNvCxnSpPr/>
          <p:nvPr/>
        </p:nvCxnSpPr>
        <p:spPr bwMode="auto">
          <a:xfrm>
            <a:off x="436036" y="3381716"/>
            <a:ext cx="25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768119" y="3174178"/>
                <a:ext cx="382412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8119" y="3174178"/>
                <a:ext cx="382412" cy="4462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2533347" y="3039132"/>
                <a:ext cx="171522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3347" y="3039132"/>
                <a:ext cx="171522" cy="4462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2533349" y="3315151"/>
                <a:ext cx="171522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3349" y="3315151"/>
                <a:ext cx="171522" cy="44627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ector recto 21"/>
          <p:cNvCxnSpPr/>
          <p:nvPr/>
        </p:nvCxnSpPr>
        <p:spPr bwMode="auto">
          <a:xfrm>
            <a:off x="2464036" y="3370198"/>
            <a:ext cx="25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36"/>
              <p:cNvSpPr txBox="1">
                <a:spLocks noChangeArrowheads="1"/>
              </p:cNvSpPr>
              <p:nvPr/>
            </p:nvSpPr>
            <p:spPr bwMode="auto">
              <a:xfrm>
                <a:off x="2843808" y="3158578"/>
                <a:ext cx="537904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=3.5</m:t>
                      </m:r>
                    </m:oMath>
                  </m:oMathPara>
                </a14:m>
                <a:endParaRPr lang="es-E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808" y="3158578"/>
                <a:ext cx="537904" cy="4462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2171971" y="1944132"/>
                <a:ext cx="149880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𝑹𝒆𝒂𝒄𝒕𝒊𝒗𝒐</m:t>
                      </m:r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𝑳𝒊𝒎𝒊𝒕𝒂𝒏𝒕𝒆</m:t>
                      </m:r>
                    </m:oMath>
                  </m:oMathPara>
                </a14:m>
                <a:endParaRPr lang="es-E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1971" y="1944132"/>
                <a:ext cx="1498808" cy="184666"/>
              </a:xfrm>
              <a:prstGeom prst="rect">
                <a:avLst/>
              </a:prstGeom>
              <a:blipFill rotWithShape="0">
                <a:blip r:embed="rId13"/>
                <a:stretch>
                  <a:fillRect l="-2846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8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 animBg="1"/>
      <p:bldP spid="8" grpId="0"/>
      <p:bldP spid="14" grpId="0"/>
      <p:bldP spid="15" grpId="0"/>
      <p:bldP spid="18" grpId="0"/>
      <p:bldP spid="20" grpId="0"/>
      <p:bldP spid="21" grpId="0"/>
      <p:bldP spid="23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6"/>
              <p:cNvSpPr txBox="1">
                <a:spLocks noChangeArrowheads="1"/>
              </p:cNvSpPr>
              <p:nvPr/>
            </p:nvSpPr>
            <p:spPr bwMode="auto">
              <a:xfrm>
                <a:off x="2225866" y="3304451"/>
                <a:ext cx="13955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𝑵𝒂𝑶𝑯</m:t>
                      </m:r>
                    </m:oMath>
                  </m:oMathPara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5866" y="3304451"/>
                <a:ext cx="139557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4367" b="-12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2133533" y="3258284"/>
                <a:ext cx="1580240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𝑵𝒂𝑶𝑯</m:t>
                      </m:r>
                    </m:oMath>
                  </m:oMathPara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33" y="3258284"/>
                <a:ext cx="158024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Cantidades de Reactivos y Productos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6"/>
              <p:cNvSpPr txBox="1">
                <a:spLocks noChangeArrowheads="1"/>
              </p:cNvSpPr>
              <p:nvPr/>
            </p:nvSpPr>
            <p:spPr bwMode="auto">
              <a:xfrm>
                <a:off x="529888" y="1489283"/>
                <a:ext cx="7252691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1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→         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1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888" y="1489283"/>
                <a:ext cx="7252691" cy="4385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6"/>
              <p:cNvSpPr txBox="1">
                <a:spLocks noChangeArrowheads="1"/>
              </p:cNvSpPr>
              <p:nvPr/>
            </p:nvSpPr>
            <p:spPr bwMode="auto">
              <a:xfrm>
                <a:off x="216623" y="2197677"/>
                <a:ext cx="117647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623" y="2197677"/>
                <a:ext cx="1176476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5699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2228817" y="2197677"/>
                <a:ext cx="13955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𝑵𝒂𝑶𝑯</m:t>
                      </m:r>
                    </m:oMath>
                  </m:oMathPara>
                </a14:m>
                <a:endPara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8817" y="2197677"/>
                <a:ext cx="1395575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4803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36"/>
              <p:cNvSpPr txBox="1">
                <a:spLocks noChangeArrowheads="1"/>
              </p:cNvSpPr>
              <p:nvPr/>
            </p:nvSpPr>
            <p:spPr bwMode="auto">
              <a:xfrm>
                <a:off x="4642337" y="2197677"/>
                <a:ext cx="118385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sSub>
                        <m:sSubPr>
                          <m:ctrlP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6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</m:oMath>
                  </m:oMathPara>
                </a14:m>
                <a:endParaRPr lang="es-ES" sz="16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2337" y="2197677"/>
                <a:ext cx="1183850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5670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errar llave 1"/>
          <p:cNvSpPr/>
          <p:nvPr/>
        </p:nvSpPr>
        <p:spPr bwMode="auto">
          <a:xfrm rot="5400000">
            <a:off x="1814607" y="716064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6"/>
              <p:cNvSpPr txBox="1">
                <a:spLocks noChangeArrowheads="1"/>
              </p:cNvSpPr>
              <p:nvPr/>
            </p:nvSpPr>
            <p:spPr bwMode="auto">
              <a:xfrm>
                <a:off x="1262308" y="2636912"/>
                <a:ext cx="124861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𝑡𝑖𝑒𝑛𝑒</m:t>
                      </m:r>
                    </m:oMath>
                  </m:oMathPara>
                </a14:m>
                <a:endParaRPr lang="es-E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2308" y="2636912"/>
                <a:ext cx="1248612" cy="215444"/>
              </a:xfrm>
              <a:prstGeom prst="rect">
                <a:avLst/>
              </a:prstGeom>
              <a:blipFill rotWithShape="0">
                <a:blip r:embed="rId8"/>
                <a:stretch>
                  <a:fillRect l="-4390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2174250" y="1944132"/>
                <a:ext cx="149880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𝑹𝒆𝒂𝒄𝒕𝒊𝒗𝒐</m:t>
                      </m:r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𝑳𝒊𝒎𝒊𝒕𝒂𝒏𝒕𝒆</m:t>
                      </m:r>
                    </m:oMath>
                  </m:oMathPara>
                </a14:m>
                <a:endParaRPr lang="es-E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4250" y="1944132"/>
                <a:ext cx="1498808" cy="184666"/>
              </a:xfrm>
              <a:prstGeom prst="rect">
                <a:avLst/>
              </a:prstGeom>
              <a:blipFill rotWithShape="0">
                <a:blip r:embed="rId9"/>
                <a:stretch>
                  <a:fillRect l="-3252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2313907" y="1444548"/>
                <a:ext cx="1253741" cy="415498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1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2 </m:t>
                      </m:r>
                      <m:r>
                        <a:rPr lang="es-MX" sz="21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  <m:r>
                        <a:rPr lang="es-MX" sz="21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907" y="1444548"/>
                <a:ext cx="1253741" cy="4154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 23"/>
              <p:cNvSpPr/>
              <p:nvPr/>
            </p:nvSpPr>
            <p:spPr>
              <a:xfrm>
                <a:off x="441418" y="1446876"/>
                <a:ext cx="754181" cy="415498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s-MX" sz="2100" b="0" i="1" baseline="-2500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4" name="Rectángulo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18" y="1446876"/>
                <a:ext cx="754181" cy="415498"/>
              </a:xfrm>
              <a:prstGeom prst="rect">
                <a:avLst/>
              </a:prstGeom>
              <a:blipFill>
                <a:blip r:embed="rId11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86619" y="3256059"/>
                <a:ext cx="1436483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3.5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9" y="3256059"/>
                <a:ext cx="1436483" cy="338554"/>
              </a:xfrm>
              <a:prstGeom prst="rect">
                <a:avLst/>
              </a:prstGeom>
              <a:blipFill>
                <a:blip r:embed="rId12"/>
                <a:stretch>
                  <a:fillRect l="-2542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/>
              <p:cNvSpPr/>
              <p:nvPr/>
            </p:nvSpPr>
            <p:spPr>
              <a:xfrm>
                <a:off x="4455106" y="3256059"/>
                <a:ext cx="1558311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3.5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𝑵𝒂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á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106" y="3256059"/>
                <a:ext cx="1558311" cy="338554"/>
              </a:xfrm>
              <a:prstGeom prst="rect">
                <a:avLst/>
              </a:prstGeom>
              <a:blipFill>
                <a:blip r:embed="rId13"/>
                <a:stretch>
                  <a:fillRect l="-2353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6711731" y="3256059"/>
                <a:ext cx="1316258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</m:oMath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731" y="3256059"/>
                <a:ext cx="1316258" cy="338554"/>
              </a:xfrm>
              <a:prstGeom prst="rect">
                <a:avLst/>
              </a:prstGeom>
              <a:blipFill>
                <a:blip r:embed="rId14"/>
                <a:stretch>
                  <a:fillRect l="-2315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ángulo 29"/>
          <p:cNvSpPr/>
          <p:nvPr/>
        </p:nvSpPr>
        <p:spPr>
          <a:xfrm>
            <a:off x="8376642" y="3256059"/>
            <a:ext cx="715260" cy="338554"/>
          </a:xfrm>
          <a:prstGeom prst="rect">
            <a:avLst/>
          </a:prstGeom>
          <a:solidFill>
            <a:srgbClr val="FAFAF0"/>
          </a:solidFill>
        </p:spPr>
        <p:txBody>
          <a:bodyPr wrap="none">
            <a:spAutoFit/>
          </a:bodyPr>
          <a:lstStyle/>
          <a:p>
            <a:pPr lvl="0" algn="ctr"/>
            <a:r>
              <a:rPr lang="es-MX" sz="1600" b="1" i="1" dirty="0">
                <a:solidFill>
                  <a:srgbClr val="FF0000"/>
                </a:solidFill>
                <a:cs typeface="Arial" panose="020B0604020202020204" pitchFamily="34" charset="0"/>
              </a:rPr>
              <a:t>100 %</a:t>
            </a:r>
            <a:endParaRPr lang="es-ES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errar llave 30"/>
          <p:cNvSpPr/>
          <p:nvPr/>
        </p:nvSpPr>
        <p:spPr bwMode="auto">
          <a:xfrm rot="5400000">
            <a:off x="1814607" y="1869059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auto">
              <a:xfrm>
                <a:off x="894806" y="3789907"/>
                <a:ext cx="198362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𝑑𝑒𝑏𝑖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𝑟𝑒𝑎𝑐𝑐𝑖𝑜𝑛𝑎𝑟</m:t>
                      </m:r>
                    </m:oMath>
                  </m:oMathPara>
                </a14:m>
                <a:endPara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4806" y="3789907"/>
                <a:ext cx="1983620" cy="215444"/>
              </a:xfrm>
              <a:prstGeom prst="rect">
                <a:avLst/>
              </a:prstGeom>
              <a:blipFill rotWithShape="0">
                <a:blip r:embed="rId15"/>
                <a:stretch>
                  <a:fillRect l="-2462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errar llave 32"/>
          <p:cNvSpPr/>
          <p:nvPr/>
        </p:nvSpPr>
        <p:spPr bwMode="auto">
          <a:xfrm rot="5400000">
            <a:off x="6159530" y="1845891"/>
            <a:ext cx="144016" cy="3600000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5256177" y="3789502"/>
                <a:ext cx="1950727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𝑑𝑒𝑏𝑖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𝑜𝑏𝑡𝑒𝑛𝑒𝑟</m:t>
                      </m:r>
                    </m:oMath>
                  </m:oMathPara>
                </a14:m>
                <a:endPara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6177" y="3789502"/>
                <a:ext cx="1950727" cy="215444"/>
              </a:xfrm>
              <a:prstGeom prst="rect">
                <a:avLst/>
              </a:prstGeom>
              <a:blipFill rotWithShape="0">
                <a:blip r:embed="rId16"/>
                <a:stretch>
                  <a:fillRect l="-2813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6"/>
              <p:cNvSpPr txBox="1">
                <a:spLocks noChangeArrowheads="1"/>
              </p:cNvSpPr>
              <p:nvPr/>
            </p:nvSpPr>
            <p:spPr bwMode="auto">
              <a:xfrm>
                <a:off x="2268671" y="4471975"/>
                <a:ext cx="131702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𝑵𝒂𝑶𝑯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8671" y="4471975"/>
                <a:ext cx="1317027" cy="246221"/>
              </a:xfrm>
              <a:prstGeom prst="rect">
                <a:avLst/>
              </a:prstGeom>
              <a:blipFill rotWithShape="0">
                <a:blip r:embed="rId17"/>
                <a:stretch>
                  <a:fillRect l="-8796" t="-27500" r="-4630" b="-5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ángulo 47"/>
              <p:cNvSpPr/>
              <p:nvPr/>
            </p:nvSpPr>
            <p:spPr>
              <a:xfrm>
                <a:off x="163562" y="4425603"/>
                <a:ext cx="1282595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ectángulo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62" y="4425603"/>
                <a:ext cx="1282595" cy="338554"/>
              </a:xfrm>
              <a:prstGeom prst="rect">
                <a:avLst/>
              </a:prstGeom>
              <a:blipFill>
                <a:blip r:embed="rId18"/>
                <a:stretch>
                  <a:fillRect l="-2857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/>
              <p:cNvSpPr/>
              <p:nvPr/>
            </p:nvSpPr>
            <p:spPr>
              <a:xfrm>
                <a:off x="4532051" y="4425603"/>
                <a:ext cx="1404422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𝑵𝒂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Rectángulo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051" y="4425603"/>
                <a:ext cx="1404422" cy="338554"/>
              </a:xfrm>
              <a:prstGeom prst="rect">
                <a:avLst/>
              </a:prstGeom>
              <a:blipFill>
                <a:blip r:embed="rId19"/>
                <a:stretch>
                  <a:fillRect l="-2165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ángulo 49"/>
              <p:cNvSpPr/>
              <p:nvPr/>
            </p:nvSpPr>
            <p:spPr>
              <a:xfrm>
                <a:off x="6711731" y="4425603"/>
                <a:ext cx="1316258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Rectángulo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731" y="4425603"/>
                <a:ext cx="1316258" cy="338554"/>
              </a:xfrm>
              <a:prstGeom prst="rect">
                <a:avLst/>
              </a:prstGeom>
              <a:blipFill>
                <a:blip r:embed="rId20"/>
                <a:stretch>
                  <a:fillRect l="-2315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ángulo 50"/>
          <p:cNvSpPr/>
          <p:nvPr/>
        </p:nvSpPr>
        <p:spPr>
          <a:xfrm>
            <a:off x="8276944" y="4425603"/>
            <a:ext cx="86914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s-MX" sz="1600" b="1" i="1" dirty="0">
                <a:solidFill>
                  <a:srgbClr val="0000CC"/>
                </a:solidFill>
                <a:cs typeface="Arial" panose="020B0604020202020204" pitchFamily="34" charset="0"/>
              </a:rPr>
              <a:t>85.71 %</a:t>
            </a:r>
            <a:endParaRPr lang="es-ES" sz="16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errar llave 51"/>
          <p:cNvSpPr/>
          <p:nvPr/>
        </p:nvSpPr>
        <p:spPr bwMode="auto">
          <a:xfrm rot="5400000">
            <a:off x="1814607" y="3038603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6"/>
              <p:cNvSpPr txBox="1">
                <a:spLocks noChangeArrowheads="1"/>
              </p:cNvSpPr>
              <p:nvPr/>
            </p:nvSpPr>
            <p:spPr bwMode="auto">
              <a:xfrm>
                <a:off x="1182128" y="4959451"/>
                <a:ext cx="1408975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</m:t>
                      </m:r>
                    </m:oMath>
                  </m:oMathPara>
                </a14:m>
                <a:endParaRPr lang="es-ES" sz="14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2128" y="4959451"/>
                <a:ext cx="1408975" cy="215444"/>
              </a:xfrm>
              <a:prstGeom prst="rect">
                <a:avLst/>
              </a:prstGeom>
              <a:blipFill rotWithShape="0">
                <a:blip r:embed="rId21"/>
                <a:stretch>
                  <a:fillRect l="-3896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errar llave 53"/>
          <p:cNvSpPr/>
          <p:nvPr/>
        </p:nvSpPr>
        <p:spPr bwMode="auto">
          <a:xfrm rot="5400000">
            <a:off x="6159530" y="3015435"/>
            <a:ext cx="144016" cy="3600000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36"/>
              <p:cNvSpPr txBox="1">
                <a:spLocks noChangeArrowheads="1"/>
              </p:cNvSpPr>
              <p:nvPr/>
            </p:nvSpPr>
            <p:spPr bwMode="auto">
              <a:xfrm>
                <a:off x="5531895" y="4959046"/>
                <a:ext cx="139929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𝑜𝑏𝑡𝑢𝑣𝑜</m:t>
                      </m:r>
                    </m:oMath>
                  </m:oMathPara>
                </a14:m>
                <a:endParaRPr lang="es-ES" sz="14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1895" y="4959046"/>
                <a:ext cx="1399294" cy="215444"/>
              </a:xfrm>
              <a:prstGeom prst="rect">
                <a:avLst/>
              </a:prstGeom>
              <a:blipFill rotWithShape="0">
                <a:blip r:embed="rId22"/>
                <a:stretch>
                  <a:fillRect l="-3913" b="-25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69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75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75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 animBg="1"/>
      <p:bldP spid="26" grpId="1" animBg="1"/>
      <p:bldP spid="26" grpId="2" animBg="1"/>
      <p:bldP spid="11" grpId="0"/>
      <p:bldP spid="5" grpId="0" animBg="1"/>
      <p:bldP spid="5" grpId="1" animBg="1"/>
      <p:bldP spid="24" grpId="0" animBg="1"/>
      <p:bldP spid="24" grpId="1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/>
      <p:bldP spid="46" grpId="0"/>
      <p:bldP spid="48" grpId="0" animBg="1"/>
      <p:bldP spid="49" grpId="0" animBg="1"/>
      <p:bldP spid="50" grpId="0" animBg="1"/>
      <p:bldP spid="51" grpId="0"/>
      <p:bldP spid="52" grpId="0" animBg="1"/>
      <p:bldP spid="53" grpId="0"/>
      <p:bldP spid="54" grpId="0" animBg="1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2229424" y="2196803"/>
                <a:ext cx="13955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𝑵𝒂𝑶𝑯</m:t>
                      </m:r>
                    </m:oMath>
                  </m:oMathPara>
                </a14:m>
                <a:endPara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9424" y="2196803"/>
                <a:ext cx="1395575" cy="246221"/>
              </a:xfrm>
              <a:prstGeom prst="rect">
                <a:avLst/>
              </a:prstGeom>
              <a:blipFill rotWithShape="0">
                <a:blip r:embed="rId2"/>
                <a:stretch>
                  <a:fillRect l="-4367" b="-975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6"/>
              <p:cNvSpPr txBox="1">
                <a:spLocks noChangeArrowheads="1"/>
              </p:cNvSpPr>
              <p:nvPr/>
            </p:nvSpPr>
            <p:spPr bwMode="auto">
              <a:xfrm>
                <a:off x="2229397" y="3302431"/>
                <a:ext cx="1395575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𝑵𝒂𝑶𝑯</m:t>
                      </m:r>
                    </m:oMath>
                  </m:oMathPara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9397" y="3302431"/>
                <a:ext cx="1395575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4367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2137091" y="2150636"/>
                <a:ext cx="1580240" cy="33855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6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𝑵𝒂𝑶𝑯</m:t>
                      </m:r>
                    </m:oMath>
                  </m:oMathPara>
                </a14:m>
                <a:endPara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091" y="2150636"/>
                <a:ext cx="1580240" cy="3385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Cantidades de Reactivos y Productos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6"/>
              <p:cNvSpPr txBox="1">
                <a:spLocks noChangeArrowheads="1"/>
              </p:cNvSpPr>
              <p:nvPr/>
            </p:nvSpPr>
            <p:spPr bwMode="auto">
              <a:xfrm>
                <a:off x="529888" y="1489283"/>
                <a:ext cx="7252691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10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𝑁𝑎𝑂𝐻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→         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𝑁𝑎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2 </m:t>
                      </m:r>
                      <m:sSub>
                        <m:sSubPr>
                          <m:ctrlP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100" b="0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1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100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888" y="1489283"/>
                <a:ext cx="7252691" cy="43858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6"/>
              <p:cNvSpPr txBox="1">
                <a:spLocks noChangeArrowheads="1"/>
              </p:cNvSpPr>
              <p:nvPr/>
            </p:nvSpPr>
            <p:spPr bwMode="auto">
              <a:xfrm>
                <a:off x="216194" y="2199077"/>
                <a:ext cx="1176476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s-MX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194" y="2199077"/>
                <a:ext cx="1176476" cy="246221"/>
              </a:xfrm>
              <a:prstGeom prst="rect">
                <a:avLst/>
              </a:prstGeom>
              <a:blipFill rotWithShape="0">
                <a:blip r:embed="rId6"/>
                <a:stretch>
                  <a:fillRect l="-5181" r="-518" b="-17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errar llave 1"/>
          <p:cNvSpPr/>
          <p:nvPr/>
        </p:nvSpPr>
        <p:spPr bwMode="auto">
          <a:xfrm rot="5400000">
            <a:off x="1814607" y="716064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6"/>
              <p:cNvSpPr txBox="1">
                <a:spLocks noChangeArrowheads="1"/>
              </p:cNvSpPr>
              <p:nvPr/>
            </p:nvSpPr>
            <p:spPr bwMode="auto">
              <a:xfrm>
                <a:off x="1262308" y="2636912"/>
                <a:ext cx="124861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𝑡𝑖𝑒𝑛𝑒</m:t>
                      </m:r>
                    </m:oMath>
                  </m:oMathPara>
                </a14:m>
                <a:endParaRPr lang="es-E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2308" y="2636912"/>
                <a:ext cx="1248612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4390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6"/>
              <p:cNvSpPr txBox="1">
                <a:spLocks noChangeArrowheads="1"/>
              </p:cNvSpPr>
              <p:nvPr/>
            </p:nvSpPr>
            <p:spPr bwMode="auto">
              <a:xfrm>
                <a:off x="2174250" y="1944132"/>
                <a:ext cx="149880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𝑹𝒆𝒂𝒄𝒕𝒊𝒗𝒐</m:t>
                      </m:r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𝑳𝒊𝒎𝒊𝒕𝒂𝒏𝒕𝒆</m:t>
                      </m:r>
                    </m:oMath>
                  </m:oMathPara>
                </a14:m>
                <a:endParaRPr lang="es-E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4250" y="1944132"/>
                <a:ext cx="1498808" cy="184666"/>
              </a:xfrm>
              <a:prstGeom prst="rect">
                <a:avLst/>
              </a:prstGeom>
              <a:blipFill rotWithShape="0">
                <a:blip r:embed="rId8"/>
                <a:stretch>
                  <a:fillRect l="-3252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ángulo 26"/>
              <p:cNvSpPr/>
              <p:nvPr/>
            </p:nvSpPr>
            <p:spPr>
              <a:xfrm>
                <a:off x="86619" y="3256059"/>
                <a:ext cx="1436483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3.5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Rectángulo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19" y="3256059"/>
                <a:ext cx="1436483" cy="338554"/>
              </a:xfrm>
              <a:prstGeom prst="rect">
                <a:avLst/>
              </a:prstGeom>
              <a:blipFill>
                <a:blip r:embed="rId9"/>
                <a:stretch>
                  <a:fillRect l="-2542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/>
              <p:cNvSpPr/>
              <p:nvPr/>
            </p:nvSpPr>
            <p:spPr>
              <a:xfrm>
                <a:off x="4455106" y="3256059"/>
                <a:ext cx="1558311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3.5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𝑵𝒂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ángulo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106" y="3256059"/>
                <a:ext cx="1558311" cy="338554"/>
              </a:xfrm>
              <a:prstGeom prst="rect">
                <a:avLst/>
              </a:prstGeom>
              <a:blipFill>
                <a:blip r:embed="rId10"/>
                <a:stretch>
                  <a:fillRect l="-2353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6711731" y="3256059"/>
                <a:ext cx="1316258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7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</m:oMath>
                </a14:m>
                <a:endParaRPr lang="es-ES" sz="16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731" y="3256059"/>
                <a:ext cx="1316258" cy="338554"/>
              </a:xfrm>
              <a:prstGeom prst="rect">
                <a:avLst/>
              </a:prstGeom>
              <a:blipFill>
                <a:blip r:embed="rId11"/>
                <a:stretch>
                  <a:fillRect l="-2315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ángulo 29"/>
          <p:cNvSpPr/>
          <p:nvPr/>
        </p:nvSpPr>
        <p:spPr>
          <a:xfrm>
            <a:off x="8376642" y="3256059"/>
            <a:ext cx="715260" cy="338554"/>
          </a:xfrm>
          <a:prstGeom prst="rect">
            <a:avLst/>
          </a:prstGeom>
          <a:solidFill>
            <a:srgbClr val="FAFAF0"/>
          </a:solidFill>
        </p:spPr>
        <p:txBody>
          <a:bodyPr wrap="none">
            <a:spAutoFit/>
          </a:bodyPr>
          <a:lstStyle/>
          <a:p>
            <a:pPr lvl="0" algn="ctr"/>
            <a:r>
              <a:rPr lang="es-MX" sz="1600" b="1" i="1" dirty="0">
                <a:solidFill>
                  <a:srgbClr val="FF0000"/>
                </a:solidFill>
                <a:cs typeface="Arial" panose="020B0604020202020204" pitchFamily="34" charset="0"/>
              </a:rPr>
              <a:t>100 %</a:t>
            </a:r>
            <a:endParaRPr lang="es-ES" sz="1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errar llave 30"/>
          <p:cNvSpPr/>
          <p:nvPr/>
        </p:nvSpPr>
        <p:spPr bwMode="auto">
          <a:xfrm rot="5400000">
            <a:off x="1814607" y="1869059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auto">
              <a:xfrm>
                <a:off x="894806" y="3789907"/>
                <a:ext cx="198362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𝑑𝑒𝑏𝑖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𝑟𝑒𝑎𝑐𝑐𝑖𝑜𝑛𝑎𝑟</m:t>
                      </m:r>
                    </m:oMath>
                  </m:oMathPara>
                </a14:m>
                <a:endPara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4806" y="3789907"/>
                <a:ext cx="1983620" cy="215444"/>
              </a:xfrm>
              <a:prstGeom prst="rect">
                <a:avLst/>
              </a:prstGeom>
              <a:blipFill rotWithShape="0">
                <a:blip r:embed="rId12"/>
                <a:stretch>
                  <a:fillRect l="-2462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errar llave 32"/>
          <p:cNvSpPr/>
          <p:nvPr/>
        </p:nvSpPr>
        <p:spPr bwMode="auto">
          <a:xfrm rot="5400000">
            <a:off x="6159530" y="1845891"/>
            <a:ext cx="144016" cy="3600000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5256177" y="3789502"/>
                <a:ext cx="1950727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𝑑𝑒𝑏𝑖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𝑜𝑏𝑡𝑒𝑛𝑒𝑟</m:t>
                      </m:r>
                    </m:oMath>
                  </m:oMathPara>
                </a14:m>
                <a:endPara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6177" y="3789502"/>
                <a:ext cx="1950727" cy="215444"/>
              </a:xfrm>
              <a:prstGeom prst="rect">
                <a:avLst/>
              </a:prstGeom>
              <a:blipFill rotWithShape="0">
                <a:blip r:embed="rId13"/>
                <a:stretch>
                  <a:fillRect l="-2813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6"/>
              <p:cNvSpPr txBox="1">
                <a:spLocks noChangeArrowheads="1"/>
              </p:cNvSpPr>
              <p:nvPr/>
            </p:nvSpPr>
            <p:spPr bwMode="auto">
              <a:xfrm>
                <a:off x="2265139" y="4471770"/>
                <a:ext cx="131702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𝑵𝒂𝑶𝑯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5139" y="4471770"/>
                <a:ext cx="1317027" cy="246221"/>
              </a:xfrm>
              <a:prstGeom prst="rect">
                <a:avLst/>
              </a:prstGeom>
              <a:blipFill rotWithShape="0">
                <a:blip r:embed="rId14"/>
                <a:stretch>
                  <a:fillRect l="-9259" t="-27500" r="-4167" b="-5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ángulo 47"/>
              <p:cNvSpPr/>
              <p:nvPr/>
            </p:nvSpPr>
            <p:spPr>
              <a:xfrm>
                <a:off x="166614" y="4424961"/>
                <a:ext cx="1282595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ectángulo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4" y="4424961"/>
                <a:ext cx="1282595" cy="338554"/>
              </a:xfrm>
              <a:prstGeom prst="rect">
                <a:avLst/>
              </a:prstGeom>
              <a:blipFill>
                <a:blip r:embed="rId15"/>
                <a:stretch>
                  <a:fillRect l="-2370" t="-5455" b="-2363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ángulo 48"/>
              <p:cNvSpPr/>
              <p:nvPr/>
            </p:nvSpPr>
            <p:spPr>
              <a:xfrm>
                <a:off x="4532051" y="4425603"/>
                <a:ext cx="1404422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𝑵𝒂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Rectángulo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051" y="4425603"/>
                <a:ext cx="1404422" cy="338554"/>
              </a:xfrm>
              <a:prstGeom prst="rect">
                <a:avLst/>
              </a:prstGeom>
              <a:blipFill>
                <a:blip r:embed="rId16"/>
                <a:stretch>
                  <a:fillRect l="-2165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ángulo 49"/>
              <p:cNvSpPr/>
              <p:nvPr/>
            </p:nvSpPr>
            <p:spPr>
              <a:xfrm>
                <a:off x="6711731" y="4425603"/>
                <a:ext cx="1316258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" name="Rectángulo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731" y="4425603"/>
                <a:ext cx="1316258" cy="338554"/>
              </a:xfrm>
              <a:prstGeom prst="rect">
                <a:avLst/>
              </a:prstGeom>
              <a:blipFill>
                <a:blip r:embed="rId17"/>
                <a:stretch>
                  <a:fillRect l="-2315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ángulo 50"/>
          <p:cNvSpPr/>
          <p:nvPr/>
        </p:nvSpPr>
        <p:spPr>
          <a:xfrm>
            <a:off x="8276944" y="4425603"/>
            <a:ext cx="869148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s-MX" sz="1600" b="1" i="1" dirty="0">
                <a:solidFill>
                  <a:srgbClr val="0000CC"/>
                </a:solidFill>
                <a:cs typeface="Arial" panose="020B0604020202020204" pitchFamily="34" charset="0"/>
              </a:rPr>
              <a:t>85.71 %</a:t>
            </a:r>
            <a:endParaRPr lang="es-ES" sz="16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errar llave 51"/>
          <p:cNvSpPr/>
          <p:nvPr/>
        </p:nvSpPr>
        <p:spPr bwMode="auto">
          <a:xfrm rot="5400000">
            <a:off x="1814607" y="3038603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6"/>
              <p:cNvSpPr txBox="1">
                <a:spLocks noChangeArrowheads="1"/>
              </p:cNvSpPr>
              <p:nvPr/>
            </p:nvSpPr>
            <p:spPr bwMode="auto">
              <a:xfrm>
                <a:off x="1182128" y="4959451"/>
                <a:ext cx="1408975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</m:t>
                      </m:r>
                    </m:oMath>
                  </m:oMathPara>
                </a14:m>
                <a:endParaRPr lang="es-ES" sz="14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2128" y="4959451"/>
                <a:ext cx="1408975" cy="215444"/>
              </a:xfrm>
              <a:prstGeom prst="rect">
                <a:avLst/>
              </a:prstGeom>
              <a:blipFill rotWithShape="0">
                <a:blip r:embed="rId18"/>
                <a:stretch>
                  <a:fillRect l="-3896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errar llave 53"/>
          <p:cNvSpPr/>
          <p:nvPr/>
        </p:nvSpPr>
        <p:spPr bwMode="auto">
          <a:xfrm rot="5400000">
            <a:off x="6159530" y="3015435"/>
            <a:ext cx="144016" cy="3600000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36"/>
              <p:cNvSpPr txBox="1">
                <a:spLocks noChangeArrowheads="1"/>
              </p:cNvSpPr>
              <p:nvPr/>
            </p:nvSpPr>
            <p:spPr bwMode="auto">
              <a:xfrm>
                <a:off x="5531895" y="4959046"/>
                <a:ext cx="139929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𝑜𝑏𝑡𝑢𝑣𝑜</m:t>
                      </m:r>
                    </m:oMath>
                  </m:oMathPara>
                </a14:m>
                <a:endParaRPr lang="es-ES" sz="14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1895" y="4959046"/>
                <a:ext cx="1399294" cy="215444"/>
              </a:xfrm>
              <a:prstGeom prst="rect">
                <a:avLst/>
              </a:prstGeom>
              <a:blipFill rotWithShape="0">
                <a:blip r:embed="rId19"/>
                <a:stretch>
                  <a:fillRect l="-3913" b="-25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36"/>
              <p:cNvSpPr txBox="1">
                <a:spLocks noChangeArrowheads="1"/>
              </p:cNvSpPr>
              <p:nvPr/>
            </p:nvSpPr>
            <p:spPr bwMode="auto">
              <a:xfrm>
                <a:off x="2268671" y="5651399"/>
                <a:ext cx="131702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s-MX" sz="1600" b="1" dirty="0" smtClean="0">
                    <a:solidFill>
                      <a:srgbClr val="07C119"/>
                    </a:solidFill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s-MX" sz="1600" b="1" i="1" smtClean="0">
                        <a:solidFill>
                          <a:srgbClr val="07C11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r>
                      <a:rPr lang="es-MX" sz="1600" b="1" i="1" smtClean="0">
                        <a:solidFill>
                          <a:srgbClr val="07C11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MX" sz="1600" b="1" i="1">
                        <a:solidFill>
                          <a:srgbClr val="07C11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𝑵𝒂𝑶𝑯</m:t>
                    </m:r>
                  </m:oMath>
                </a14:m>
                <a:endParaRPr lang="es-ES" sz="1600" b="1" dirty="0">
                  <a:solidFill>
                    <a:srgbClr val="07C11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8671" y="5651399"/>
                <a:ext cx="1317027" cy="246221"/>
              </a:xfrm>
              <a:prstGeom prst="rect">
                <a:avLst/>
              </a:prstGeom>
              <a:blipFill rotWithShape="0">
                <a:blip r:embed="rId20"/>
                <a:stretch>
                  <a:fillRect l="-9259" t="-25000" r="-5093" b="-525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ángulo 57"/>
              <p:cNvSpPr/>
              <p:nvPr/>
            </p:nvSpPr>
            <p:spPr>
              <a:xfrm>
                <a:off x="163562" y="5605027"/>
                <a:ext cx="1282595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 smtClean="0">
                    <a:solidFill>
                      <a:srgbClr val="07C119"/>
                    </a:solidFill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s-MX" sz="1600" b="1" i="1">
                        <a:solidFill>
                          <a:srgbClr val="07C11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sSub>
                      <m:sSubPr>
                        <m:ctrlPr>
                          <a:rPr lang="es-MX" sz="1600" b="1" i="1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600" b="1" i="1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07C11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07C11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Rectángulo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62" y="5605027"/>
                <a:ext cx="1282595" cy="338554"/>
              </a:xfrm>
              <a:prstGeom prst="rect">
                <a:avLst/>
              </a:prstGeom>
              <a:blipFill rotWithShape="0">
                <a:blip r:embed="rId21"/>
                <a:stretch>
                  <a:fillRect l="-2857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Cerrar llave 58"/>
          <p:cNvSpPr/>
          <p:nvPr/>
        </p:nvSpPr>
        <p:spPr bwMode="auto">
          <a:xfrm rot="5400000">
            <a:off x="1814607" y="4218027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7C11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7C119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36"/>
              <p:cNvSpPr txBox="1">
                <a:spLocks noChangeArrowheads="1"/>
              </p:cNvSpPr>
              <p:nvPr/>
            </p:nvSpPr>
            <p:spPr bwMode="auto">
              <a:xfrm>
                <a:off x="1060716" y="6138875"/>
                <a:ext cx="165179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𝑛𝑜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</m:t>
                      </m:r>
                    </m:oMath>
                  </m:oMathPara>
                </a14:m>
                <a:endParaRPr lang="es-ES" sz="1400" dirty="0">
                  <a:solidFill>
                    <a:srgbClr val="07C11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0716" y="6138875"/>
                <a:ext cx="1651799" cy="215444"/>
              </a:xfrm>
              <a:prstGeom prst="rect">
                <a:avLst/>
              </a:prstGeom>
              <a:blipFill rotWithShape="0">
                <a:blip r:embed="rId22"/>
                <a:stretch>
                  <a:fillRect l="-3321" r="-369" b="-2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>
                <a:off x="2172806" y="4425603"/>
                <a:ext cx="1501693" cy="33855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6</a:t>
                </a:r>
                <a14:m>
                  <m:oMath xmlns:m="http://schemas.openxmlformats.org/officeDocument/2006/math"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𝑵𝒂𝑶𝑯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806" y="4425603"/>
                <a:ext cx="1501693" cy="338554"/>
              </a:xfrm>
              <a:prstGeom prst="rect">
                <a:avLst/>
              </a:prstGeom>
              <a:blipFill rotWithShape="0">
                <a:blip r:embed="rId23"/>
                <a:stretch>
                  <a:fillRect l="-1619" t="-5357" b="-2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/>
              <p:cNvSpPr/>
              <p:nvPr/>
            </p:nvSpPr>
            <p:spPr>
              <a:xfrm>
                <a:off x="123861" y="2152910"/>
                <a:ext cx="1361142" cy="33855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𝒎𝒐𝒍</m:t>
                          </m:r>
                        </m:e>
                      </m:d>
                      <m:r>
                        <a:rPr lang="es-MX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𝑯</m:t>
                          </m:r>
                        </m:e>
                        <m:sub>
                          <m:r>
                            <a:rPr lang="es-MX" sz="1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  <m:r>
                        <a:rPr lang="es-MX" sz="16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Rectángu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61" y="2152910"/>
                <a:ext cx="1361142" cy="338554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ángulo 36"/>
              <p:cNvSpPr/>
              <p:nvPr/>
            </p:nvSpPr>
            <p:spPr>
              <a:xfrm>
                <a:off x="166614" y="4424961"/>
                <a:ext cx="1282595" cy="338554"/>
              </a:xfrm>
              <a:prstGeom prst="rect">
                <a:avLst/>
              </a:prstGeom>
              <a:solidFill>
                <a:srgbClr val="FAFAF0"/>
              </a:solidFill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s-MX" sz="1600" b="1" dirty="0">
                    <a:solidFill>
                      <a:srgbClr val="0000CC"/>
                    </a:solidFill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e>
                    </m:d>
                    <m:r>
                      <a:rPr lang="es-MX" sz="1600" b="1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s-MX" sz="1600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s-MX" sz="1600" b="1" i="1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</m:oMath>
                </a14:m>
                <a:endParaRPr lang="es-ES" sz="1600" b="1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Rectángulo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4" y="4424961"/>
                <a:ext cx="1282595" cy="338554"/>
              </a:xfrm>
              <a:prstGeom prst="rect">
                <a:avLst/>
              </a:prstGeom>
              <a:blipFill>
                <a:blip r:embed="rId15"/>
                <a:stretch>
                  <a:fillRect l="-2370" t="-5455" b="-2363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4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75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7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75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7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6" grpId="2"/>
      <p:bldP spid="57" grpId="0"/>
      <p:bldP spid="58" grpId="0" animBg="1"/>
      <p:bldP spid="59" grpId="0" animBg="1"/>
      <p:bldP spid="60" grpId="0"/>
      <p:bldP spid="35" grpId="0"/>
      <p:bldP spid="35" grpId="1"/>
      <p:bldP spid="35" grpId="2"/>
      <p:bldP spid="36" grpId="0"/>
      <p:bldP spid="36" grpId="1"/>
      <p:bldP spid="37" grpId="0" animBg="1"/>
      <p:bldP spid="37" grpId="1" animBg="1"/>
      <p:bldP spid="37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Cantidades de Reactivos y Productos</a:t>
            </a: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335728" y="1552062"/>
            <a:ext cx="841273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Lo que se tiene: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Son las cantidades de reactivos que se ponen a reaccionar.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335728" y="2157478"/>
            <a:ext cx="8412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debió reaccionar: </a:t>
            </a:r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cantidades de reactivos que reaccionarían de acuerdo con la cantidad existente del reactivo limitante. (100 %)</a:t>
            </a:r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335728" y="3009116"/>
            <a:ext cx="8412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s-E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se debió obtener: </a:t>
            </a:r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cantidades de productos que se supone que deben obtenerse cuando se consume en su totalidad el reactivo limitante. (100 %)</a:t>
            </a:r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332352" y="3860754"/>
            <a:ext cx="8412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s-ES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reacciona: </a:t>
            </a: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cantidades de reactivos que reaccionan realmente considerando el rendimiento de la reacción. (X %)</a:t>
            </a:r>
            <a:endParaRPr lang="es-ES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332352" y="4712392"/>
            <a:ext cx="8412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s-ES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se obtuvo: </a:t>
            </a: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cantidades de productos que se obtienen realmente, considerando el rendimiento de la reacción. (X %)</a:t>
            </a:r>
            <a:endParaRPr lang="es-ES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36"/>
          <p:cNvSpPr txBox="1">
            <a:spLocks noChangeArrowheads="1"/>
          </p:cNvSpPr>
          <p:nvPr/>
        </p:nvSpPr>
        <p:spPr bwMode="auto">
          <a:xfrm>
            <a:off x="332352" y="5564028"/>
            <a:ext cx="841273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s-ES" sz="1600" b="1" dirty="0">
                <a:solidFill>
                  <a:srgbClr val="07C1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no reaccionó: </a:t>
            </a:r>
            <a:r>
              <a:rPr lang="es-MX" sz="1600" dirty="0">
                <a:solidFill>
                  <a:srgbClr val="07C1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las cantidades de reactivos que no reaccionan, estas cantidades se obtienen por una diferencia entre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lo que se tiene</a:t>
            </a:r>
            <a:r>
              <a:rPr lang="es-MX" sz="1600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>
                <a:solidFill>
                  <a:srgbClr val="07C1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reacciona</a:t>
            </a:r>
            <a:r>
              <a:rPr lang="es-MX" sz="1600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600" dirty="0">
              <a:solidFill>
                <a:srgbClr val="00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41" grpId="0"/>
      <p:bldP spid="42" grpId="0"/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Cantidades de Reactivos y Productos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6"/>
              <p:cNvSpPr txBox="1">
                <a:spLocks noChangeArrowheads="1"/>
              </p:cNvSpPr>
              <p:nvPr/>
            </p:nvSpPr>
            <p:spPr bwMode="auto">
              <a:xfrm>
                <a:off x="872296" y="1489283"/>
                <a:ext cx="2069477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𝑰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21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2296" y="1489283"/>
                <a:ext cx="2069477" cy="4385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109783" y="2420888"/>
            <a:ext cx="3553664" cy="431468"/>
            <a:chOff x="109783" y="2420888"/>
            <a:chExt cx="3553664" cy="431468"/>
          </a:xfrm>
        </p:grpSpPr>
        <p:sp>
          <p:nvSpPr>
            <p:cNvPr id="2" name="Cerrar llave 1"/>
            <p:cNvSpPr/>
            <p:nvPr/>
          </p:nvSpPr>
          <p:spPr bwMode="auto">
            <a:xfrm rot="5400000">
              <a:off x="1814607" y="716064"/>
              <a:ext cx="144016" cy="3553664"/>
            </a:xfrm>
            <a:prstGeom prst="rightBrace">
              <a:avLst>
                <a:gd name="adj1" fmla="val 31684"/>
                <a:gd name="adj2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62308" y="2636912"/>
                  <a:ext cx="1248612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𝐿𝑜</m:t>
                        </m:r>
                        <m:r>
                          <a:rPr lang="es-MX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𝑞𝑢𝑒</m:t>
                        </m:r>
                        <m:r>
                          <a:rPr lang="es-MX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𝑠𝑒</m:t>
                        </m:r>
                        <m:r>
                          <a:rPr lang="es-MX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𝑡𝑖𝑒𝑛𝑒</m:t>
                        </m:r>
                      </m:oMath>
                    </m:oMathPara>
                  </a14:m>
                  <a:endParaRPr lang="es-E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3919" y="2636912"/>
                  <a:ext cx="1425390" cy="24622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4292" b="-2750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Rectángulo 29"/>
          <p:cNvSpPr/>
          <p:nvPr/>
        </p:nvSpPr>
        <p:spPr>
          <a:xfrm>
            <a:off x="8343781" y="3256059"/>
            <a:ext cx="780983" cy="369332"/>
          </a:xfrm>
          <a:prstGeom prst="rect">
            <a:avLst/>
          </a:prstGeom>
          <a:solidFill>
            <a:srgbClr val="FAFAF0"/>
          </a:solidFill>
        </p:spPr>
        <p:txBody>
          <a:bodyPr wrap="none">
            <a:spAutoFit/>
          </a:bodyPr>
          <a:lstStyle/>
          <a:p>
            <a:pPr lvl="0" algn="ctr"/>
            <a:r>
              <a:rPr lang="es-MX" sz="1800" b="1" i="1" dirty="0">
                <a:solidFill>
                  <a:srgbClr val="FF0000"/>
                </a:solidFill>
                <a:cs typeface="Arial" panose="020B0604020202020204" pitchFamily="34" charset="0"/>
              </a:rPr>
              <a:t>100 %</a:t>
            </a:r>
            <a:endParaRPr lang="es-ES" sz="1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09783" y="3573883"/>
            <a:ext cx="3553664" cy="431468"/>
            <a:chOff x="109783" y="3573883"/>
            <a:chExt cx="3553664" cy="431468"/>
          </a:xfrm>
        </p:grpSpPr>
        <p:sp>
          <p:nvSpPr>
            <p:cNvPr id="31" name="Cerrar llave 30"/>
            <p:cNvSpPr/>
            <p:nvPr/>
          </p:nvSpPr>
          <p:spPr bwMode="auto">
            <a:xfrm rot="5400000">
              <a:off x="1814607" y="1869059"/>
              <a:ext cx="144016" cy="3553664"/>
            </a:xfrm>
            <a:prstGeom prst="rightBrace">
              <a:avLst>
                <a:gd name="adj1" fmla="val 31684"/>
                <a:gd name="adj2" fmla="val 50000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94806" y="3789907"/>
                  <a:ext cx="1983620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𝐿𝑜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𝑞𝑢𝑒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𝑑𝑒𝑏𝑖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ó 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𝑟𝑒𝑎𝑐𝑐𝑖𝑜𝑛𝑎𝑟</m:t>
                        </m:r>
                      </m:oMath>
                    </m:oMathPara>
                  </a14:m>
                  <a:endParaRPr lang="es-ES" sz="1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2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2973" y="3789907"/>
                  <a:ext cx="2267287" cy="24622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965" b="-2750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upo 6"/>
          <p:cNvGrpSpPr/>
          <p:nvPr/>
        </p:nvGrpSpPr>
        <p:grpSpPr>
          <a:xfrm>
            <a:off x="4431538" y="3573883"/>
            <a:ext cx="3600000" cy="431063"/>
            <a:chOff x="4431538" y="3573883"/>
            <a:chExt cx="3600000" cy="431063"/>
          </a:xfrm>
        </p:grpSpPr>
        <p:sp>
          <p:nvSpPr>
            <p:cNvPr id="33" name="Cerrar llave 32"/>
            <p:cNvSpPr/>
            <p:nvPr/>
          </p:nvSpPr>
          <p:spPr bwMode="auto">
            <a:xfrm rot="5400000">
              <a:off x="6159530" y="1845891"/>
              <a:ext cx="144016" cy="3600000"/>
            </a:xfrm>
            <a:prstGeom prst="rightBrace">
              <a:avLst>
                <a:gd name="adj1" fmla="val 31684"/>
                <a:gd name="adj2" fmla="val 50000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256177" y="3789502"/>
                  <a:ext cx="1950727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𝐿𝑜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𝑞𝑢𝑒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𝑠𝑒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𝑑𝑒𝑏𝑖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ó </m:t>
                        </m:r>
                        <m:r>
                          <a:rPr lang="es-MX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𝑜𝑏𝑡𝑒𝑛𝑒𝑟</m:t>
                        </m:r>
                      </m:oMath>
                    </m:oMathPara>
                  </a14:m>
                  <a:endParaRPr lang="es-ES" sz="1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17294" y="3789502"/>
                  <a:ext cx="2228494" cy="24622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732" b="-2750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1" name="Rectángulo 50"/>
          <p:cNvSpPr/>
          <p:nvPr/>
        </p:nvSpPr>
        <p:spPr>
          <a:xfrm>
            <a:off x="8388352" y="4425603"/>
            <a:ext cx="6463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s-MX" sz="1800" b="1" i="1" dirty="0">
                <a:solidFill>
                  <a:srgbClr val="0000CC"/>
                </a:solidFill>
                <a:cs typeface="Arial" panose="020B0604020202020204" pitchFamily="34" charset="0"/>
              </a:rPr>
              <a:t>X  %</a:t>
            </a:r>
            <a:endParaRPr lang="es-ES" sz="18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109783" y="4743427"/>
            <a:ext cx="3553664" cy="431468"/>
            <a:chOff x="109783" y="4743427"/>
            <a:chExt cx="3553664" cy="431468"/>
          </a:xfrm>
        </p:grpSpPr>
        <p:sp>
          <p:nvSpPr>
            <p:cNvPr id="52" name="Cerrar llave 51"/>
            <p:cNvSpPr/>
            <p:nvPr/>
          </p:nvSpPr>
          <p:spPr bwMode="auto">
            <a:xfrm rot="5400000">
              <a:off x="1814607" y="3038603"/>
              <a:ext cx="144016" cy="3553664"/>
            </a:xfrm>
            <a:prstGeom prst="rightBrace">
              <a:avLst>
                <a:gd name="adj1" fmla="val 31684"/>
                <a:gd name="adj2" fmla="val 50000"/>
              </a:avLst>
            </a:prstGeom>
            <a:noFill/>
            <a:ln w="9525" cap="flat" cmpd="sng" algn="ctr">
              <a:solidFill>
                <a:srgbClr val="0000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182128" y="4959451"/>
                  <a:ext cx="1408975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𝐿𝑜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𝑞𝑢𝑒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𝑟𝑒𝑎𝑐𝑐𝑖𝑜𝑛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ó</m:t>
                        </m:r>
                      </m:oMath>
                    </m:oMathPara>
                  </a14:m>
                  <a:endParaRPr lang="es-ES" sz="14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3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82229" y="4959451"/>
                  <a:ext cx="1608774" cy="246221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183" r="-380" b="-2750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upo 12"/>
          <p:cNvGrpSpPr/>
          <p:nvPr/>
        </p:nvGrpSpPr>
        <p:grpSpPr>
          <a:xfrm>
            <a:off x="4431538" y="4743427"/>
            <a:ext cx="3600000" cy="431063"/>
            <a:chOff x="4431538" y="4743427"/>
            <a:chExt cx="3600000" cy="431063"/>
          </a:xfrm>
        </p:grpSpPr>
        <p:sp>
          <p:nvSpPr>
            <p:cNvPr id="54" name="Cerrar llave 53"/>
            <p:cNvSpPr/>
            <p:nvPr/>
          </p:nvSpPr>
          <p:spPr bwMode="auto">
            <a:xfrm rot="5400000">
              <a:off x="6159530" y="3015435"/>
              <a:ext cx="144016" cy="3600000"/>
            </a:xfrm>
            <a:prstGeom prst="rightBrace">
              <a:avLst>
                <a:gd name="adj1" fmla="val 31684"/>
                <a:gd name="adj2" fmla="val 50000"/>
              </a:avLst>
            </a:prstGeom>
            <a:noFill/>
            <a:ln w="9525" cap="flat" cmpd="sng" algn="ctr">
              <a:solidFill>
                <a:srgbClr val="0000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531895" y="4959046"/>
                  <a:ext cx="1399294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𝐿𝑜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𝑞𝑢𝑒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𝑠𝑒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𝑜𝑏𝑡𝑢𝑣𝑜</m:t>
                        </m:r>
                      </m:oMath>
                    </m:oMathPara>
                  </a14:m>
                  <a:endParaRPr lang="es-ES" sz="14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5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33888" y="4959046"/>
                  <a:ext cx="1595309" cy="246221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817" r="-382" b="-2439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upo 13"/>
          <p:cNvGrpSpPr/>
          <p:nvPr/>
        </p:nvGrpSpPr>
        <p:grpSpPr>
          <a:xfrm>
            <a:off x="109783" y="5922851"/>
            <a:ext cx="3553664" cy="431468"/>
            <a:chOff x="109783" y="5922851"/>
            <a:chExt cx="3553664" cy="431468"/>
          </a:xfrm>
        </p:grpSpPr>
        <p:sp>
          <p:nvSpPr>
            <p:cNvPr id="59" name="Cerrar llave 58"/>
            <p:cNvSpPr/>
            <p:nvPr/>
          </p:nvSpPr>
          <p:spPr bwMode="auto">
            <a:xfrm rot="5400000">
              <a:off x="1814607" y="4218027"/>
              <a:ext cx="144016" cy="3553664"/>
            </a:xfrm>
            <a:prstGeom prst="rightBrace">
              <a:avLst>
                <a:gd name="adj1" fmla="val 31684"/>
                <a:gd name="adj2" fmla="val 50000"/>
              </a:avLst>
            </a:prstGeom>
            <a:noFill/>
            <a:ln w="9525" cap="flat" cmpd="sng" algn="ctr">
              <a:solidFill>
                <a:srgbClr val="07C11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400" b="0" i="0" u="none" strike="noStrike" cap="none" normalizeH="0" baseline="0">
                <a:ln>
                  <a:noFill/>
                </a:ln>
                <a:solidFill>
                  <a:srgbClr val="00CC00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060716" y="6138875"/>
                  <a:ext cx="1651799" cy="2154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𝐿𝑜</m:t>
                        </m:r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𝑞𝑢𝑒</m:t>
                        </m:r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𝑛𝑜</m:t>
                        </m:r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𝑟𝑒𝑎𝑐𝑐𝑖𝑜𝑛</m:t>
                        </m:r>
                        <m:r>
                          <a:rPr lang="es-MX" sz="1400" b="0" i="1" smtClean="0">
                            <a:solidFill>
                              <a:srgbClr val="07C11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ó</m:t>
                        </m:r>
                      </m:oMath>
                    </m:oMathPara>
                  </a14:m>
                  <a:endParaRPr lang="es-ES" sz="1400" dirty="0">
                    <a:solidFill>
                      <a:srgbClr val="07C119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0" name="Text 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60716" y="6138875"/>
                  <a:ext cx="1651799" cy="21544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3321" r="-369" b="-28571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36"/>
              <p:cNvSpPr txBox="1">
                <a:spLocks noChangeArrowheads="1"/>
              </p:cNvSpPr>
              <p:nvPr/>
            </p:nvSpPr>
            <p:spPr bwMode="auto">
              <a:xfrm>
                <a:off x="5177786" y="1489283"/>
                <a:ext cx="2202526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𝑫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𝑼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21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7786" y="1489283"/>
                <a:ext cx="2202526" cy="4385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/>
          <p:cNvCxnSpPr/>
          <p:nvPr/>
        </p:nvCxnSpPr>
        <p:spPr bwMode="auto">
          <a:xfrm>
            <a:off x="3744685" y="1668482"/>
            <a:ext cx="756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93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 animBg="1"/>
      <p:bldP spid="5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Cantidades de Reactivos y Productos</a:t>
            </a:r>
          </a:p>
        </p:txBody>
      </p:sp>
      <p:sp>
        <p:nvSpPr>
          <p:cNvPr id="2" name="Cerrar llave 1"/>
          <p:cNvSpPr/>
          <p:nvPr/>
        </p:nvSpPr>
        <p:spPr bwMode="auto">
          <a:xfrm rot="5400000">
            <a:off x="1814607" y="716064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6"/>
              <p:cNvSpPr txBox="1">
                <a:spLocks noChangeArrowheads="1"/>
              </p:cNvSpPr>
              <p:nvPr/>
            </p:nvSpPr>
            <p:spPr bwMode="auto">
              <a:xfrm>
                <a:off x="1262308" y="2636912"/>
                <a:ext cx="1248611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𝑡𝑖𝑒𝑛𝑒</m:t>
                      </m:r>
                    </m:oMath>
                  </m:oMathPara>
                </a14:m>
                <a:endParaRPr lang="es-E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2308" y="2636912"/>
                <a:ext cx="1248611" cy="215444"/>
              </a:xfrm>
              <a:prstGeom prst="rect">
                <a:avLst/>
              </a:prstGeom>
              <a:blipFill rotWithShape="0">
                <a:blip r:embed="rId2"/>
                <a:stretch>
                  <a:fillRect l="-4390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ángulo 29"/>
          <p:cNvSpPr/>
          <p:nvPr/>
        </p:nvSpPr>
        <p:spPr>
          <a:xfrm>
            <a:off x="8343781" y="3256059"/>
            <a:ext cx="780983" cy="369332"/>
          </a:xfrm>
          <a:prstGeom prst="rect">
            <a:avLst/>
          </a:prstGeom>
          <a:solidFill>
            <a:srgbClr val="FAFAF0"/>
          </a:solidFill>
        </p:spPr>
        <p:txBody>
          <a:bodyPr wrap="none">
            <a:spAutoFit/>
          </a:bodyPr>
          <a:lstStyle/>
          <a:p>
            <a:pPr lvl="0" algn="ctr"/>
            <a:r>
              <a:rPr lang="es-MX" sz="1800" b="1" i="1" dirty="0">
                <a:solidFill>
                  <a:srgbClr val="FF0000"/>
                </a:solidFill>
                <a:cs typeface="Arial" panose="020B0604020202020204" pitchFamily="34" charset="0"/>
              </a:rPr>
              <a:t>100 %</a:t>
            </a:r>
            <a:endParaRPr lang="es-ES" sz="18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errar llave 30"/>
          <p:cNvSpPr/>
          <p:nvPr/>
        </p:nvSpPr>
        <p:spPr bwMode="auto">
          <a:xfrm rot="5400000">
            <a:off x="1814607" y="1869059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36"/>
              <p:cNvSpPr txBox="1">
                <a:spLocks noChangeArrowheads="1"/>
              </p:cNvSpPr>
              <p:nvPr/>
            </p:nvSpPr>
            <p:spPr bwMode="auto">
              <a:xfrm>
                <a:off x="894806" y="3789907"/>
                <a:ext cx="198362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𝑑𝑒𝑏𝑖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𝑟𝑒𝑎𝑐𝑐𝑖𝑜𝑛𝑎𝑟</m:t>
                      </m:r>
                    </m:oMath>
                  </m:oMathPara>
                </a14:m>
                <a:endPara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4806" y="3789907"/>
                <a:ext cx="1983620" cy="215444"/>
              </a:xfrm>
              <a:prstGeom prst="rect">
                <a:avLst/>
              </a:prstGeom>
              <a:blipFill rotWithShape="0">
                <a:blip r:embed="rId3"/>
                <a:stretch>
                  <a:fillRect l="-2462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errar llave 32"/>
          <p:cNvSpPr/>
          <p:nvPr/>
        </p:nvSpPr>
        <p:spPr bwMode="auto">
          <a:xfrm rot="5400000">
            <a:off x="6159530" y="1845891"/>
            <a:ext cx="144016" cy="3600000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5256178" y="3789502"/>
                <a:ext cx="195072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𝑑𝑒𝑏𝑖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 </m:t>
                      </m:r>
                      <m:r>
                        <a:rPr lang="es-MX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𝑜𝑏𝑡𝑒𝑛𝑒𝑟</m:t>
                      </m:r>
                    </m:oMath>
                  </m:oMathPara>
                </a14:m>
                <a:endParaRPr lang="es-ES" sz="1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6178" y="3789502"/>
                <a:ext cx="1950726" cy="215444"/>
              </a:xfrm>
              <a:prstGeom prst="rect">
                <a:avLst/>
              </a:prstGeom>
              <a:blipFill rotWithShape="0">
                <a:blip r:embed="rId4"/>
                <a:stretch>
                  <a:fillRect l="-2813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ángulo 50"/>
          <p:cNvSpPr/>
          <p:nvPr/>
        </p:nvSpPr>
        <p:spPr>
          <a:xfrm>
            <a:off x="8272936" y="4425603"/>
            <a:ext cx="8771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es-MX" sz="1800" b="1" i="1" dirty="0">
                <a:solidFill>
                  <a:srgbClr val="0000CC"/>
                </a:solidFill>
                <a:cs typeface="Arial" panose="020B0604020202020204" pitchFamily="34" charset="0"/>
              </a:rPr>
              <a:t>100</a:t>
            </a:r>
            <a:r>
              <a:rPr lang="es-MX" sz="1800" b="1" dirty="0">
                <a:solidFill>
                  <a:srgbClr val="0000CC"/>
                </a:solidFill>
                <a:cs typeface="Arial" panose="020B0604020202020204" pitchFamily="34" charset="0"/>
              </a:rPr>
              <a:t>  %</a:t>
            </a:r>
            <a:endParaRPr lang="es-ES" sz="18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Cerrar llave 51"/>
          <p:cNvSpPr/>
          <p:nvPr/>
        </p:nvSpPr>
        <p:spPr bwMode="auto">
          <a:xfrm rot="5400000">
            <a:off x="1814607" y="3038603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6"/>
              <p:cNvSpPr txBox="1">
                <a:spLocks noChangeArrowheads="1"/>
              </p:cNvSpPr>
              <p:nvPr/>
            </p:nvSpPr>
            <p:spPr bwMode="auto">
              <a:xfrm>
                <a:off x="1182128" y="4959451"/>
                <a:ext cx="1408975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</m:t>
                      </m:r>
                    </m:oMath>
                  </m:oMathPara>
                </a14:m>
                <a:endParaRPr lang="es-ES" sz="14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2128" y="4959451"/>
                <a:ext cx="1408975" cy="215444"/>
              </a:xfrm>
              <a:prstGeom prst="rect">
                <a:avLst/>
              </a:prstGeom>
              <a:blipFill rotWithShape="0">
                <a:blip r:embed="rId5"/>
                <a:stretch>
                  <a:fillRect l="-3896" b="-2571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Cerrar llave 53"/>
          <p:cNvSpPr/>
          <p:nvPr/>
        </p:nvSpPr>
        <p:spPr bwMode="auto">
          <a:xfrm rot="5400000">
            <a:off x="6159530" y="3015435"/>
            <a:ext cx="144016" cy="3600000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36"/>
              <p:cNvSpPr txBox="1">
                <a:spLocks noChangeArrowheads="1"/>
              </p:cNvSpPr>
              <p:nvPr/>
            </p:nvSpPr>
            <p:spPr bwMode="auto">
              <a:xfrm>
                <a:off x="5531895" y="4959046"/>
                <a:ext cx="1399294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𝑠𝑒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𝑜𝑏𝑡𝑢𝑣𝑜</m:t>
                      </m:r>
                    </m:oMath>
                  </m:oMathPara>
                </a14:m>
                <a:endParaRPr lang="es-ES" sz="14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31895" y="4959046"/>
                <a:ext cx="1399294" cy="215444"/>
              </a:xfrm>
              <a:prstGeom prst="rect">
                <a:avLst/>
              </a:prstGeom>
              <a:blipFill rotWithShape="0">
                <a:blip r:embed="rId6"/>
                <a:stretch>
                  <a:fillRect l="-3913" b="-25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Cerrar llave 58"/>
          <p:cNvSpPr/>
          <p:nvPr/>
        </p:nvSpPr>
        <p:spPr bwMode="auto">
          <a:xfrm rot="5400000">
            <a:off x="1814607" y="4218027"/>
            <a:ext cx="144016" cy="3553664"/>
          </a:xfrm>
          <a:prstGeom prst="rightBrace">
            <a:avLst>
              <a:gd name="adj1" fmla="val 31684"/>
              <a:gd name="adj2" fmla="val 50000"/>
            </a:avLst>
          </a:prstGeom>
          <a:noFill/>
          <a:ln w="9525" cap="flat" cmpd="sng" algn="ctr">
            <a:solidFill>
              <a:srgbClr val="07C11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rgbClr val="07C119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36"/>
              <p:cNvSpPr txBox="1">
                <a:spLocks noChangeArrowheads="1"/>
              </p:cNvSpPr>
              <p:nvPr/>
            </p:nvSpPr>
            <p:spPr bwMode="auto">
              <a:xfrm>
                <a:off x="1060716" y="6138875"/>
                <a:ext cx="1651799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𝑞𝑢𝑒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𝑛𝑜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𝑟𝑒𝑎𝑐𝑐𝑖𝑜𝑛</m:t>
                      </m:r>
                      <m:r>
                        <a:rPr lang="es-MX" sz="1400" b="0" i="1" smtClean="0">
                          <a:solidFill>
                            <a:srgbClr val="07C11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ó</m:t>
                      </m:r>
                    </m:oMath>
                  </m:oMathPara>
                </a14:m>
                <a:endParaRPr lang="es-ES" sz="1400" dirty="0">
                  <a:solidFill>
                    <a:srgbClr val="07C11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0716" y="6138875"/>
                <a:ext cx="1651799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3321" r="-369" b="-2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872296" y="1489283"/>
                <a:ext cx="2069477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𝑰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𝑽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21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2296" y="1489283"/>
                <a:ext cx="2069477" cy="43858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6"/>
              <p:cNvSpPr txBox="1">
                <a:spLocks noChangeArrowheads="1"/>
              </p:cNvSpPr>
              <p:nvPr/>
            </p:nvSpPr>
            <p:spPr bwMode="auto">
              <a:xfrm>
                <a:off x="5177786" y="1489283"/>
                <a:ext cx="2202526" cy="4385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Aft>
                    <a:spcPts val="9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𝑷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𝑹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𝑫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𝑼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𝑪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𝑶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1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oMath>
                  </m:oMathPara>
                </a14:m>
                <a:endParaRPr lang="es-ES" sz="2100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7786" y="1489283"/>
                <a:ext cx="2202526" cy="43858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cto de flecha 19"/>
          <p:cNvCxnSpPr/>
          <p:nvPr/>
        </p:nvCxnSpPr>
        <p:spPr bwMode="auto">
          <a:xfrm>
            <a:off x="3744685" y="1668482"/>
            <a:ext cx="756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99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1958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755575" y="1628800"/>
            <a:ext cx="7632850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ES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encuentra en menor cantidad estequiométrica dentro de una reacción química.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2400"/>
              </a:spcAft>
            </a:pP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emplea para determinar las cantidades de reactivos y productos, involucrados en una reacción que procede con un 100 % de rendimiento.</a:t>
            </a: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590800" y="733037"/>
            <a:ext cx="396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Reactivo limitante</a:t>
            </a:r>
          </a:p>
        </p:txBody>
      </p:sp>
    </p:spTree>
    <p:extLst>
      <p:ext uri="{BB962C8B-B14F-4D97-AF65-F5344CB8AC3E}">
        <p14:creationId xmlns:p14="http://schemas.microsoft.com/office/powerpoint/2010/main" val="324640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9826" y="1687125"/>
            <a:ext cx="8337977" cy="31426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84042" y="231048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/>
              <a:t>2.1 [mol]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789970" y="2920475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▬    100 %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789969" y="3607975"/>
            <a:ext cx="114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▬     70 %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27133" y="3589427"/>
            <a:ext cx="1144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1.47 [mol]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171894" y="2310485"/>
            <a:ext cx="137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/>
              <a:t>1.8369 [mol]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84041" y="2922660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2.1 [mol]</a:t>
            </a:r>
            <a:endParaRPr lang="es-MX" sz="1600" b="1" dirty="0">
              <a:solidFill>
                <a:srgbClr val="0000CC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285707" y="2925827"/>
            <a:ext cx="1144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1.05 [mol]</a:t>
            </a:r>
            <a:endParaRPr lang="es-MX" sz="1600" b="1" dirty="0">
              <a:solidFill>
                <a:srgbClr val="0000CC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469347" y="2920475"/>
            <a:ext cx="1144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1.05 [mol]</a:t>
            </a:r>
            <a:endParaRPr lang="es-MX" sz="1600" b="1" dirty="0">
              <a:solidFill>
                <a:srgbClr val="0000CC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514104" y="2920475"/>
            <a:ext cx="103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2.1 [mol]</a:t>
            </a:r>
            <a:endParaRPr lang="es-MX" sz="1600" b="1" dirty="0">
              <a:solidFill>
                <a:srgbClr val="0000CC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84041" y="4256194"/>
            <a:ext cx="1144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7C119"/>
                </a:solidFill>
              </a:rPr>
              <a:t>0.63 [mol]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2228801" y="3589427"/>
            <a:ext cx="125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0.735 [mol]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412441" y="3589427"/>
            <a:ext cx="1258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0.735 [mol]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6457198" y="3589427"/>
            <a:ext cx="1144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1.47 [mol]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171894" y="4256194"/>
            <a:ext cx="137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7C119"/>
                </a:solidFill>
              </a:rPr>
              <a:t>1.1019 [mol]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834318" y="16871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b="1" dirty="0">
                <a:solidFill>
                  <a:srgbClr val="0000CC"/>
                </a:solidFill>
              </a:rPr>
              <a:t>(70 %)</a:t>
            </a:r>
          </a:p>
        </p:txBody>
      </p:sp>
    </p:spTree>
    <p:extLst>
      <p:ext uri="{BB962C8B-B14F-4D97-AF65-F5344CB8AC3E}">
        <p14:creationId xmlns:p14="http://schemas.microsoft.com/office/powerpoint/2010/main" val="2073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755575" y="1628800"/>
            <a:ext cx="763285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verifica que la reacción química se encuentre balanceada.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verifica que las cantidades de los reactivos estén en moles.</a:t>
            </a:r>
          </a:p>
          <a:p>
            <a:pPr marL="268288" indent="-268288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dividen los moles de cada reactivo entre su correspondiente coeficiente </a:t>
            </a:r>
            <a:r>
              <a:rPr lang="es-MX" sz="18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estequiométrico</a:t>
            </a: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8288" indent="-268288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MX" sz="1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identifica al reactivo limitante, ya que es aquel que da como resultado el valor más pequeño del paso anterior.</a:t>
            </a: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Identificación del Reactivo limitante</a:t>
            </a:r>
          </a:p>
        </p:txBody>
      </p:sp>
    </p:spTree>
    <p:extLst>
      <p:ext uri="{BB962C8B-B14F-4D97-AF65-F5344CB8AC3E}">
        <p14:creationId xmlns:p14="http://schemas.microsoft.com/office/powerpoint/2010/main" val="402632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</m:t>
                          </m:r>
                        </m:e>
                      </m:groupCh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0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Identificación del Reactivo limitante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6"/>
              <p:cNvSpPr txBox="1">
                <a:spLocks noChangeArrowheads="1"/>
              </p:cNvSpPr>
              <p:nvPr/>
            </p:nvSpPr>
            <p:spPr bwMode="auto">
              <a:xfrm>
                <a:off x="755576" y="1921673"/>
                <a:ext cx="158417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1.6 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1921673"/>
                <a:ext cx="1584176" cy="4462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6"/>
              <p:cNvSpPr txBox="1">
                <a:spLocks noChangeArrowheads="1"/>
              </p:cNvSpPr>
              <p:nvPr/>
            </p:nvSpPr>
            <p:spPr bwMode="auto">
              <a:xfrm>
                <a:off x="2411760" y="1921673"/>
                <a:ext cx="2160240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1921673"/>
                <a:ext cx="2160240" cy="4462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ángulo 2"/>
          <p:cNvSpPr/>
          <p:nvPr/>
        </p:nvSpPr>
        <p:spPr>
          <a:xfrm>
            <a:off x="270157" y="2552615"/>
            <a:ext cx="7920880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verifica que la reacción química se encuentre balanceada.</a:t>
            </a:r>
          </a:p>
        </p:txBody>
      </p:sp>
    </p:spTree>
    <p:extLst>
      <p:ext uri="{BB962C8B-B14F-4D97-AF65-F5344CB8AC3E}">
        <p14:creationId xmlns:p14="http://schemas.microsoft.com/office/powerpoint/2010/main" val="346343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build="p"/>
      <p:bldP spid="4" grpId="0" build="p"/>
      <p:bldP spid="6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96144" y="2552615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verifica que las cantidades de los reactivos estén en moles.</a:t>
            </a:r>
            <a:endParaRPr lang="es-ES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</m:t>
                          </m:r>
                        </m:e>
                      </m:groupCh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0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Identificación del Reactivo limitante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6"/>
              <p:cNvSpPr txBox="1">
                <a:spLocks noChangeArrowheads="1"/>
              </p:cNvSpPr>
              <p:nvPr/>
            </p:nvSpPr>
            <p:spPr bwMode="auto">
              <a:xfrm>
                <a:off x="755576" y="1921673"/>
                <a:ext cx="158417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1.6 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1921673"/>
                <a:ext cx="1584176" cy="4462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6"/>
              <p:cNvSpPr txBox="1">
                <a:spLocks noChangeArrowheads="1"/>
              </p:cNvSpPr>
              <p:nvPr/>
            </p:nvSpPr>
            <p:spPr bwMode="auto">
              <a:xfrm>
                <a:off x="2411760" y="1921673"/>
                <a:ext cx="2160240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1921673"/>
                <a:ext cx="2160240" cy="4462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6"/>
              <p:cNvSpPr txBox="1">
                <a:spLocks noChangeArrowheads="1"/>
              </p:cNvSpPr>
              <p:nvPr/>
            </p:nvSpPr>
            <p:spPr bwMode="auto">
              <a:xfrm>
                <a:off x="484116" y="3456074"/>
                <a:ext cx="1239891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1.6 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116" y="3456074"/>
                <a:ext cx="1239891" cy="4462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724007" y="3432921"/>
                <a:ext cx="1573614" cy="494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007" y="3432921"/>
                <a:ext cx="1573614" cy="494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errar llave 4"/>
          <p:cNvSpPr/>
          <p:nvPr/>
        </p:nvSpPr>
        <p:spPr bwMode="auto">
          <a:xfrm rot="5400000">
            <a:off x="2394956" y="3347844"/>
            <a:ext cx="180225" cy="13680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073381" y="4153189"/>
            <a:ext cx="8771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es-MX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1600" baseline="-5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MX" sz="1600" baseline="-5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MX" sz="1600" baseline="-5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1826229" y="3325806"/>
                <a:ext cx="13714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229" y="3325806"/>
                <a:ext cx="1371466" cy="33855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1880636" y="3635618"/>
                <a:ext cx="12626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44 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636" y="3635618"/>
                <a:ext cx="1262653" cy="338554"/>
              </a:xfrm>
              <a:prstGeom prst="rect">
                <a:avLst/>
              </a:prstGeom>
              <a:blipFill rotWithShape="0">
                <a:blip r:embed="rId8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3320970" y="3456074"/>
                <a:ext cx="1559594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0970" y="3456074"/>
                <a:ext cx="1559594" cy="4462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/>
              <p:cNvSpPr/>
              <p:nvPr/>
            </p:nvSpPr>
            <p:spPr>
              <a:xfrm>
                <a:off x="6012160" y="3487460"/>
                <a:ext cx="28637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6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MM</a:t>
                </a:r>
                <a:r>
                  <a:rPr lang="es-MX" sz="1600" baseline="-25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s-MX" sz="1600" baseline="-50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s-MX" sz="1600" baseline="-25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s-MX" sz="1600" baseline="-50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r>
                      <a:rPr lang="es-MX" sz="1600" b="0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=44 </m:t>
                    </m:r>
                    <m:d>
                      <m:dPr>
                        <m:begChr m:val="["/>
                        <m:endChr m:val="]"/>
                        <m:ctrlP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MX" sz="16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1600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e>
                          <m:sup>
                            <m:r>
                              <a:rPr lang="es-MX" sz="16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s-MX" sz="16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487460"/>
                <a:ext cx="2863797" cy="338554"/>
              </a:xfrm>
              <a:prstGeom prst="rect">
                <a:avLst/>
              </a:prstGeom>
              <a:blipFill rotWithShape="0">
                <a:blip r:embed="rId10"/>
                <a:stretch>
                  <a:fillRect l="-1064" t="-5357" b="-321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3424645" y="3482153"/>
                <a:ext cx="5052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.4</m:t>
                      </m:r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645" y="3482153"/>
                <a:ext cx="505267" cy="33855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588567" y="5034585"/>
                <a:ext cx="1889748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567" y="5034585"/>
                <a:ext cx="1889748" cy="4462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2446551" y="4999412"/>
                <a:ext cx="2566215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551" y="4999412"/>
                <a:ext cx="2566215" cy="494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errar llave 22"/>
          <p:cNvSpPr/>
          <p:nvPr/>
        </p:nvSpPr>
        <p:spPr bwMode="auto">
          <a:xfrm rot="5400000">
            <a:off x="3628327" y="4464395"/>
            <a:ext cx="160203" cy="23400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463165" y="5754742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s-MX" sz="1600" baseline="-5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3211672" y="4908783"/>
                <a:ext cx="11598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672" y="4908783"/>
                <a:ext cx="1159869" cy="33855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2546971" y="5221286"/>
                <a:ext cx="23373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.022</m:t>
                      </m:r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971" y="5221286"/>
                <a:ext cx="2337307" cy="33855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6"/>
              <p:cNvSpPr txBox="1">
                <a:spLocks noChangeArrowheads="1"/>
              </p:cNvSpPr>
              <p:nvPr/>
            </p:nvSpPr>
            <p:spPr bwMode="auto">
              <a:xfrm>
                <a:off x="4949388" y="5034584"/>
                <a:ext cx="1751954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49388" y="5034584"/>
                <a:ext cx="1751954" cy="44627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5089503" y="5069246"/>
                <a:ext cx="8467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.8120</m:t>
                      </m:r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03" y="5069246"/>
                <a:ext cx="846706" cy="33855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60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5" grpId="0" animBg="1"/>
      <p:bldP spid="7" grpId="0"/>
      <p:bldP spid="11" grpId="0"/>
      <p:bldP spid="13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96144" y="2552615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verifica que las cantidades de los reactivos estén en moles</a:t>
            </a:r>
            <a:r>
              <a:rPr lang="es-ES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</m:t>
                          </m:r>
                        </m:e>
                      </m:groupCh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20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0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Identificación del Reactivo limitante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6"/>
              <p:cNvSpPr txBox="1">
                <a:spLocks noChangeArrowheads="1"/>
              </p:cNvSpPr>
              <p:nvPr/>
            </p:nvSpPr>
            <p:spPr bwMode="auto">
              <a:xfrm>
                <a:off x="484116" y="3456074"/>
                <a:ext cx="1239891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1.6 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116" y="3456074"/>
                <a:ext cx="1239891" cy="4462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731687" y="3432137"/>
                <a:ext cx="1556323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687" y="3432137"/>
                <a:ext cx="1556323" cy="494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errar llave 4"/>
          <p:cNvSpPr/>
          <p:nvPr/>
        </p:nvSpPr>
        <p:spPr bwMode="auto">
          <a:xfrm rot="5400000">
            <a:off x="2394956" y="3347844"/>
            <a:ext cx="180225" cy="13680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073381" y="4153189"/>
            <a:ext cx="8771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es-MX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1600" baseline="-5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16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MX" sz="1600" baseline="-5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MX" sz="1600" baseline="-5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1826229" y="3325806"/>
                <a:ext cx="13714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229" y="3325806"/>
                <a:ext cx="1371466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/>
              <p:cNvSpPr/>
              <p:nvPr/>
            </p:nvSpPr>
            <p:spPr>
              <a:xfrm>
                <a:off x="1880636" y="3635618"/>
                <a:ext cx="126265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44 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636" y="3635618"/>
                <a:ext cx="1262653" cy="338554"/>
              </a:xfrm>
              <a:prstGeom prst="rect">
                <a:avLst/>
              </a:prstGeom>
              <a:blipFill rotWithShape="0">
                <a:blip r:embed="rId6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3320970" y="3456074"/>
                <a:ext cx="1559594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0970" y="3456074"/>
                <a:ext cx="1559594" cy="4462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ángulo 18"/>
              <p:cNvSpPr/>
              <p:nvPr/>
            </p:nvSpPr>
            <p:spPr>
              <a:xfrm>
                <a:off x="6012160" y="3487460"/>
                <a:ext cx="28637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MX" sz="16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MM</a:t>
                </a:r>
                <a:r>
                  <a:rPr lang="es-MX" sz="1600" baseline="-25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s-MX" sz="1600" baseline="-50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s-MX" sz="1600" baseline="-25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s-MX" sz="1600" baseline="-500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14:m>
                  <m:oMath xmlns:m="http://schemas.openxmlformats.org/officeDocument/2006/math">
                    <m:r>
                      <a:rPr lang="es-MX" sz="1600" b="0" i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=44 </m:t>
                    </m:r>
                    <m:d>
                      <m:dPr>
                        <m:begChr m:val="["/>
                        <m:endChr m:val="]"/>
                        <m:ctrlP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MX" sz="16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1600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e>
                          <m:sup>
                            <m:r>
                              <a:rPr lang="es-MX" sz="16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s-MX" sz="16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s-MX" sz="16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</m:oMath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9" name="Rectángulo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487460"/>
                <a:ext cx="2863797" cy="338554"/>
              </a:xfrm>
              <a:prstGeom prst="rect">
                <a:avLst/>
              </a:prstGeom>
              <a:blipFill rotWithShape="0">
                <a:blip r:embed="rId8"/>
                <a:stretch>
                  <a:fillRect l="-1064" t="-5357" b="-3214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3424645" y="3482153"/>
                <a:ext cx="5052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.4</m:t>
                      </m:r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645" y="3482153"/>
                <a:ext cx="505267" cy="3385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588567" y="5034585"/>
                <a:ext cx="1889748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567" y="5034585"/>
                <a:ext cx="1889748" cy="4462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2444468" y="5002118"/>
                <a:ext cx="2566215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468" y="5002118"/>
                <a:ext cx="2566215" cy="4941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errar llave 22"/>
          <p:cNvSpPr/>
          <p:nvPr/>
        </p:nvSpPr>
        <p:spPr bwMode="auto">
          <a:xfrm rot="5400000">
            <a:off x="3628327" y="4464395"/>
            <a:ext cx="160203" cy="23400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463165" y="5754742"/>
            <a:ext cx="5148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s-MX" sz="1600" baseline="-5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3211672" y="4908783"/>
                <a:ext cx="115986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672" y="4908783"/>
                <a:ext cx="1159869" cy="33855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2546971" y="5221286"/>
                <a:ext cx="23373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.022</m:t>
                      </m:r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sSup>
                        <m:sSup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é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971" y="5221286"/>
                <a:ext cx="2337307" cy="33855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6"/>
              <p:cNvSpPr txBox="1">
                <a:spLocks noChangeArrowheads="1"/>
              </p:cNvSpPr>
              <p:nvPr/>
            </p:nvSpPr>
            <p:spPr bwMode="auto">
              <a:xfrm>
                <a:off x="4949388" y="5034584"/>
                <a:ext cx="1751954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49388" y="5034584"/>
                <a:ext cx="1751954" cy="44627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5089503" y="5069246"/>
                <a:ext cx="84670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.8120</m:t>
                      </m:r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03" y="5069246"/>
                <a:ext cx="846706" cy="33855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6"/>
              <p:cNvSpPr txBox="1">
                <a:spLocks noChangeArrowheads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1.4</m:t>
                      </m:r>
                      <m:r>
                        <a:rPr lang="es-MX" sz="1600" b="0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8120</m:t>
                      </m:r>
                      <m:r>
                        <a:rPr lang="es-MX" sz="1600" b="0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05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5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0" grpId="0"/>
      <p:bldP spid="3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96144" y="2552615"/>
            <a:ext cx="792088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dividen los moles de cada reactivo entre su correspondiente coeficiente </a:t>
            </a:r>
            <a:r>
              <a:rPr lang="es-MX" sz="1600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estequiométrico</a:t>
            </a:r>
            <a:r>
              <a:rPr lang="es-ES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</m:t>
                          </m:r>
                        </m:e>
                      </m:groupCh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0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123728" y="733037"/>
            <a:ext cx="489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Identificación del Reactivo limitante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6"/>
              <p:cNvSpPr txBox="1">
                <a:spLocks noChangeArrowheads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1.4</m:t>
                      </m:r>
                      <m:r>
                        <a:rPr lang="es-MX" sz="1600" b="0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.8120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6"/>
              <p:cNvSpPr txBox="1">
                <a:spLocks noChangeArrowheads="1"/>
              </p:cNvSpPr>
              <p:nvPr/>
            </p:nvSpPr>
            <p:spPr bwMode="auto">
              <a:xfrm>
                <a:off x="2267744" y="3609588"/>
                <a:ext cx="49481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7744" y="3609588"/>
                <a:ext cx="494815" cy="4462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6"/>
              <p:cNvSpPr txBox="1">
                <a:spLocks noChangeArrowheads="1"/>
              </p:cNvSpPr>
              <p:nvPr/>
            </p:nvSpPr>
            <p:spPr bwMode="auto">
              <a:xfrm>
                <a:off x="2997253" y="3497941"/>
                <a:ext cx="32701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1.4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7253" y="3497941"/>
                <a:ext cx="327013" cy="4462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3074999" y="3770523"/>
                <a:ext cx="171521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4999" y="3770523"/>
                <a:ext cx="171521" cy="4462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ector recto 2"/>
          <p:cNvCxnSpPr/>
          <p:nvPr/>
        </p:nvCxnSpPr>
        <p:spPr bwMode="auto">
          <a:xfrm>
            <a:off x="2948860" y="3846836"/>
            <a:ext cx="36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6"/>
              <p:cNvSpPr txBox="1">
                <a:spLocks noChangeArrowheads="1"/>
              </p:cNvSpPr>
              <p:nvPr/>
            </p:nvSpPr>
            <p:spPr bwMode="auto">
              <a:xfrm>
                <a:off x="3423687" y="3621880"/>
                <a:ext cx="537904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=1.4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3687" y="3621880"/>
                <a:ext cx="537904" cy="4462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36"/>
              <p:cNvSpPr txBox="1">
                <a:spLocks noChangeArrowheads="1"/>
              </p:cNvSpPr>
              <p:nvPr/>
            </p:nvSpPr>
            <p:spPr bwMode="auto">
              <a:xfrm>
                <a:off x="5066156" y="3618515"/>
                <a:ext cx="283219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66156" y="3618515"/>
                <a:ext cx="283219" cy="4462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36"/>
              <p:cNvSpPr txBox="1">
                <a:spLocks noChangeArrowheads="1"/>
              </p:cNvSpPr>
              <p:nvPr/>
            </p:nvSpPr>
            <p:spPr bwMode="auto">
              <a:xfrm>
                <a:off x="5625224" y="3514064"/>
                <a:ext cx="66845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.8120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5224" y="3514064"/>
                <a:ext cx="668453" cy="4462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36"/>
              <p:cNvSpPr txBox="1">
                <a:spLocks noChangeArrowheads="1"/>
              </p:cNvSpPr>
              <p:nvPr/>
            </p:nvSpPr>
            <p:spPr bwMode="auto">
              <a:xfrm>
                <a:off x="5873690" y="3790083"/>
                <a:ext cx="171521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690" y="3790083"/>
                <a:ext cx="171521" cy="44627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15"/>
          <p:cNvCxnSpPr/>
          <p:nvPr/>
        </p:nvCxnSpPr>
        <p:spPr bwMode="auto">
          <a:xfrm>
            <a:off x="5567551" y="3845130"/>
            <a:ext cx="72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6"/>
              <p:cNvSpPr txBox="1">
                <a:spLocks noChangeArrowheads="1"/>
              </p:cNvSpPr>
              <p:nvPr/>
            </p:nvSpPr>
            <p:spPr bwMode="auto">
              <a:xfrm>
                <a:off x="6396036" y="3624801"/>
                <a:ext cx="87934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=1.1624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6036" y="3624801"/>
                <a:ext cx="879343" cy="4462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ángulo 18"/>
          <p:cNvSpPr/>
          <p:nvPr/>
        </p:nvSpPr>
        <p:spPr>
          <a:xfrm>
            <a:off x="296144" y="443711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6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identifica al reactivo limitante, ya que es aquel que da como resultado el valor más pequeño del paso anterior.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3525559" y="5391672"/>
                <a:ext cx="209288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MX" sz="1600" b="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s-MX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𝑒𝑎𝑐𝑡𝑖𝑣𝑜</m:t>
                    </m:r>
                    <m:r>
                      <a:rPr lang="es-MX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MX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𝑙𝑖𝑚𝑖𝑡𝑎𝑛𝑡𝑒</m:t>
                    </m:r>
                    <m:r>
                      <a:rPr lang="es-MX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 </m:t>
                    </m:r>
                    <m:sSub>
                      <m:sSubPr>
                        <m:ctrlPr>
                          <a:rPr lang="es-MX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</m:e>
                      <m:sub>
                        <m:r>
                          <a:rPr lang="es-MX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s-E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5559" y="5391672"/>
                <a:ext cx="2092881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5814" r="-581" b="-213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6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</m:t>
                          </m:r>
                        </m:e>
                      </m:groupCh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0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620184" y="733037"/>
            <a:ext cx="39036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Rendimientos de una reacción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6"/>
              <p:cNvSpPr txBox="1">
                <a:spLocks noChangeArrowheads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1.4</m:t>
                      </m:r>
                      <m:r>
                        <a:rPr lang="es-MX" sz="1600" b="0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.8120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2550319" y="2254437"/>
                <a:ext cx="1844736" cy="454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s-MX" sz="1600" dirty="0">
                              <a:solidFill>
                                <a:srgbClr val="FF0000"/>
                              </a:solidFill>
                              <a:cs typeface="Arial" panose="020B0604020202020204" pitchFamily="34" charset="0"/>
                            </a:rPr>
                            <m:t>R</m:t>
                          </m:r>
                          <m:r>
                            <a:rPr lang="es-MX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𝑒𝑎𝑐𝑡𝑖𝑣𝑜</m:t>
                          </m:r>
                          <m:r>
                            <a:rPr lang="es-MX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𝑙𝑖𝑚𝑖𝑡𝑎𝑛𝑡𝑒</m:t>
                          </m:r>
                          <m:r>
                            <m:rPr>
                              <m:nor/>
                            </m:rPr>
                            <a:rPr lang="es-ES" sz="160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s-E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0319" y="2254437"/>
                <a:ext cx="1844736" cy="454483"/>
              </a:xfrm>
              <a:prstGeom prst="rect">
                <a:avLst/>
              </a:prstGeom>
              <a:blipFill rotWithShape="0">
                <a:blip r:embed="rId5"/>
                <a:stretch>
                  <a:fillRect l="-33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6"/>
              <p:cNvSpPr txBox="1">
                <a:spLocks noChangeArrowheads="1"/>
              </p:cNvSpPr>
              <p:nvPr/>
            </p:nvSpPr>
            <p:spPr bwMode="auto">
              <a:xfrm>
                <a:off x="850920" y="3986850"/>
                <a:ext cx="147854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5.8120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0920" y="3986850"/>
                <a:ext cx="1478546" cy="44627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2310618" y="3963629"/>
                <a:ext cx="1444113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18" y="3963629"/>
                <a:ext cx="1444113" cy="494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errar llave 22"/>
          <p:cNvSpPr/>
          <p:nvPr/>
        </p:nvSpPr>
        <p:spPr bwMode="auto">
          <a:xfrm rot="5400000">
            <a:off x="2957098" y="3902660"/>
            <a:ext cx="160203" cy="13680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2562097" y="4739388"/>
            <a:ext cx="9605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 Molar</a:t>
            </a:r>
            <a:endParaRPr lang="es-MX" sz="1600" baseline="-5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2401508" y="3861048"/>
                <a:ext cx="128169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3 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508" y="3861048"/>
                <a:ext cx="1281698" cy="33855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ángulo 25"/>
              <p:cNvSpPr/>
              <p:nvPr/>
            </p:nvSpPr>
            <p:spPr>
              <a:xfrm>
                <a:off x="2462423" y="4173551"/>
                <a:ext cx="11598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423" y="4173551"/>
                <a:ext cx="1159868" cy="33855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6"/>
              <p:cNvSpPr txBox="1">
                <a:spLocks noChangeArrowheads="1"/>
              </p:cNvSpPr>
              <p:nvPr/>
            </p:nvSpPr>
            <p:spPr bwMode="auto">
              <a:xfrm>
                <a:off x="3850345" y="3986850"/>
                <a:ext cx="187378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0345" y="3986850"/>
                <a:ext cx="1873783" cy="4462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/>
              <p:cNvSpPr/>
              <p:nvPr/>
            </p:nvSpPr>
            <p:spPr>
              <a:xfrm>
                <a:off x="3968273" y="4021512"/>
                <a:ext cx="8467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.4872</m:t>
                      </m:r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9" name="Rectángulo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273" y="4021512"/>
                <a:ext cx="846707" cy="33855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36"/>
              <p:cNvSpPr txBox="1">
                <a:spLocks noChangeArrowheads="1"/>
              </p:cNvSpPr>
              <p:nvPr/>
            </p:nvSpPr>
            <p:spPr bwMode="auto">
              <a:xfrm>
                <a:off x="854348" y="5434252"/>
                <a:ext cx="147854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5.8120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4348" y="5434252"/>
                <a:ext cx="1478546" cy="4462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2302094" y="5411031"/>
                <a:ext cx="1500219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MX" sz="20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</m:t>
                              </m:r>
                            </m:num>
                            <m:den>
                              <m:r>
                                <a:rPr lang="es-MX" sz="20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MX" sz="20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094" y="5411031"/>
                <a:ext cx="1500219" cy="494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errar llave 32"/>
          <p:cNvSpPr/>
          <p:nvPr/>
        </p:nvSpPr>
        <p:spPr bwMode="auto">
          <a:xfrm rot="5400000">
            <a:off x="2943651" y="5350062"/>
            <a:ext cx="160203" cy="13680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2565525" y="6186790"/>
            <a:ext cx="9605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 Molar</a:t>
            </a:r>
            <a:endParaRPr lang="es-MX" sz="1600" baseline="-5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/>
              <p:cNvSpPr/>
              <p:nvPr/>
            </p:nvSpPr>
            <p:spPr>
              <a:xfrm>
                <a:off x="2404936" y="5308450"/>
                <a:ext cx="131100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4 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5" name="Rectángulo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936" y="5308450"/>
                <a:ext cx="1311000" cy="33855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/>
              <p:cNvSpPr/>
              <p:nvPr/>
            </p:nvSpPr>
            <p:spPr>
              <a:xfrm>
                <a:off x="2465851" y="5620953"/>
                <a:ext cx="115986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6" name="Rectángulo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851" y="5620953"/>
                <a:ext cx="1159868" cy="33855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3839122" y="5434252"/>
                <a:ext cx="190308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              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9122" y="5434252"/>
                <a:ext cx="1903085" cy="44627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/>
              <p:cNvSpPr/>
              <p:nvPr/>
            </p:nvSpPr>
            <p:spPr>
              <a:xfrm>
                <a:off x="3971701" y="5468914"/>
                <a:ext cx="8467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.6496</m:t>
                      </m:r>
                    </m:oMath>
                  </m:oMathPara>
                </a14:m>
                <a:endParaRPr lang="es-MX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8" name="Rectángulo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701" y="5468914"/>
                <a:ext cx="846707" cy="33855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36"/>
              <p:cNvSpPr txBox="1">
                <a:spLocks noChangeArrowheads="1"/>
              </p:cNvSpPr>
              <p:nvPr/>
            </p:nvSpPr>
            <p:spPr bwMode="auto">
              <a:xfrm>
                <a:off x="6553923" y="3967651"/>
                <a:ext cx="62677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00 %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923" y="3967651"/>
                <a:ext cx="626775" cy="44627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cto 3"/>
          <p:cNvCxnSpPr/>
          <p:nvPr/>
        </p:nvCxnSpPr>
        <p:spPr bwMode="auto">
          <a:xfrm>
            <a:off x="5844448" y="4172913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6553923" y="5434252"/>
                <a:ext cx="62677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00 %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923" y="5434252"/>
                <a:ext cx="626775" cy="44627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ector recto 40"/>
          <p:cNvCxnSpPr/>
          <p:nvPr/>
        </p:nvCxnSpPr>
        <p:spPr bwMode="auto">
          <a:xfrm>
            <a:off x="5844448" y="5639514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Rectángulo 41"/>
          <p:cNvSpPr/>
          <p:nvPr/>
        </p:nvSpPr>
        <p:spPr>
          <a:xfrm>
            <a:off x="611560" y="2742019"/>
            <a:ext cx="7920880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reactivo limitante </a:t>
            </a:r>
            <a:r>
              <a:rPr lang="es-MX" sz="1600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 emplea para determinar las cantidades de reactivos y productos, involucrados en una reacción que procede con un 100 % de rendimiento”</a:t>
            </a:r>
            <a:endParaRPr lang="es-ES" sz="16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0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9" grpId="0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6"/>
              <p:cNvSpPr txBox="1">
                <a:spLocks noChangeArrowheads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0" tIns="0" rIns="0" bIns="0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          </m:t>
                          </m:r>
                        </m:e>
                      </m:groupChr>
                      <m:r>
                        <a:rPr lang="es-MX" sz="2000" b="0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s-MX" sz="20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𝐶</m:t>
                      </m:r>
                      <m:sSub>
                        <m:sSubPr>
                          <m:ctrlP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2000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+          </m:t>
                      </m:r>
                      <m:r>
                        <a:rPr lang="es-MX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s-MX" sz="2000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20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20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s-MX" sz="20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𝑂</m:t>
                      </m:r>
                    </m:oMath>
                  </m:oMathPara>
                </a14:m>
                <a:endParaRPr lang="es-ES" sz="20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340768"/>
                <a:ext cx="8640960" cy="5386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2620184" y="733037"/>
            <a:ext cx="39036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latin typeface="Arial" charset="0"/>
              </a:rPr>
              <a:t>Rendimientos de una reacción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36"/>
              <p:cNvSpPr txBox="1">
                <a:spLocks noChangeArrowheads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1.4</m:t>
                      </m:r>
                      <m:r>
                        <a:rPr lang="es-MX" sz="1600" b="0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7033" y="1930900"/>
                <a:ext cx="1348703" cy="4462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.8120 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</m:d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s-MX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3414" y="1930900"/>
                <a:ext cx="1478546" cy="4462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2550319" y="2254437"/>
                <a:ext cx="1844736" cy="4544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MX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s-MX" sz="1600" dirty="0">
                              <a:solidFill>
                                <a:srgbClr val="FF0000"/>
                              </a:solidFill>
                              <a:cs typeface="Arial" panose="020B0604020202020204" pitchFamily="34" charset="0"/>
                            </a:rPr>
                            <m:t>R</m:t>
                          </m:r>
                          <m:r>
                            <a:rPr lang="es-MX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𝑒𝑎𝑐𝑡𝑖𝑣𝑜</m:t>
                          </m:r>
                          <m:r>
                            <a:rPr lang="es-MX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s-MX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𝑙𝑖𝑚𝑖𝑡𝑎𝑛𝑡𝑒</m:t>
                          </m:r>
                          <m:r>
                            <m:rPr>
                              <m:nor/>
                            </m:rPr>
                            <a:rPr lang="es-ES" sz="1600" dirty="0">
                              <a:solidFill>
                                <a:srgbClr val="FF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s-ES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0319" y="2254437"/>
                <a:ext cx="1844736" cy="454483"/>
              </a:xfrm>
              <a:prstGeom prst="rect">
                <a:avLst/>
              </a:prstGeom>
              <a:blipFill rotWithShape="0">
                <a:blip r:embed="rId5"/>
                <a:stretch>
                  <a:fillRect l="-33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36"/>
              <p:cNvSpPr txBox="1">
                <a:spLocks noChangeArrowheads="1"/>
              </p:cNvSpPr>
              <p:nvPr/>
            </p:nvSpPr>
            <p:spPr bwMode="auto">
              <a:xfrm>
                <a:off x="2905109" y="3088159"/>
                <a:ext cx="1638847" cy="324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MX" sz="16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3.</m:t>
                    </m:r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4872</m:t>
                    </m:r>
                  </m:oMath>
                </a14:m>
                <a:r>
                  <a:rPr lang="es-MX" sz="1600" dirty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</m:d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𝐶𝑂</m:t>
                        </m:r>
                      </m:e>
                      <m:sub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09" y="3088159"/>
                <a:ext cx="1638847" cy="324833"/>
              </a:xfrm>
              <a:prstGeom prst="rect">
                <a:avLst/>
              </a:prstGeom>
              <a:blipFill rotWithShape="0">
                <a:blip r:embed="rId6"/>
                <a:stretch>
                  <a:fillRect l="-373" r="-1866" b="-1320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36"/>
              <p:cNvSpPr txBox="1">
                <a:spLocks noChangeArrowheads="1"/>
              </p:cNvSpPr>
              <p:nvPr/>
            </p:nvSpPr>
            <p:spPr bwMode="auto">
              <a:xfrm>
                <a:off x="5497499" y="3068960"/>
                <a:ext cx="62677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00 %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7499" y="3068960"/>
                <a:ext cx="626775" cy="4462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cto 3"/>
          <p:cNvCxnSpPr/>
          <p:nvPr/>
        </p:nvCxnSpPr>
        <p:spPr bwMode="auto">
          <a:xfrm>
            <a:off x="4788024" y="3274222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2875803" y="4834355"/>
                <a:ext cx="166814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MX" sz="160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4.6496</m:t>
                    </m:r>
                  </m:oMath>
                </a14:m>
                <a:r>
                  <a:rPr lang="es-MX" sz="1600" dirty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</m:d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es-MX" sz="16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s-MX" sz="16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5803" y="4834355"/>
                <a:ext cx="166814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66" r="-293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5497499" y="4834355"/>
                <a:ext cx="62677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s-MX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00 %</m:t>
                      </m:r>
                    </m:oMath>
                  </m:oMathPara>
                </a14:m>
                <a:endParaRPr lang="es-ES" sz="16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7499" y="4834355"/>
                <a:ext cx="626775" cy="4462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ector recto 40"/>
          <p:cNvCxnSpPr/>
          <p:nvPr/>
        </p:nvCxnSpPr>
        <p:spPr bwMode="auto">
          <a:xfrm>
            <a:off x="4788024" y="5039617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CuadroTexto 4"/>
          <p:cNvSpPr txBox="1"/>
          <p:nvPr/>
        </p:nvSpPr>
        <p:spPr>
          <a:xfrm>
            <a:off x="539552" y="3096686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teórico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535457" y="4865132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teórico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36"/>
              <p:cNvSpPr txBox="1">
                <a:spLocks noChangeArrowheads="1"/>
              </p:cNvSpPr>
              <p:nvPr/>
            </p:nvSpPr>
            <p:spPr bwMode="auto">
              <a:xfrm>
                <a:off x="2905109" y="3594670"/>
                <a:ext cx="163884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s-MX" sz="16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s-MX" sz="160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s-MX" sz="16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.3248</m:t>
                    </m:r>
                  </m:oMath>
                </a14:m>
                <a:r>
                  <a:rPr lang="es-MX" sz="1600" dirty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</m:d>
                    <m:r>
                      <a:rPr lang="es-MX" sz="16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𝐶𝑂</m:t>
                        </m:r>
                      </m:e>
                      <m:sub>
                        <m: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09" y="3594670"/>
                <a:ext cx="163884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73" r="-186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36"/>
              <p:cNvSpPr txBox="1">
                <a:spLocks noChangeArrowheads="1"/>
              </p:cNvSpPr>
              <p:nvPr/>
            </p:nvSpPr>
            <p:spPr bwMode="auto">
              <a:xfrm>
                <a:off x="2920687" y="5340538"/>
                <a:ext cx="157838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s-MX" sz="160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3.</m:t>
                    </m:r>
                    <m:r>
                      <a:rPr lang="es-MX" sz="16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</a:rPr>
                      <m:t>0997</m:t>
                    </m:r>
                  </m:oMath>
                </a14:m>
                <a:r>
                  <a:rPr lang="es-MX" sz="1600" dirty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</m:d>
                    <m:r>
                      <a:rPr lang="es-MX" sz="16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b>
                      <m:sSubPr>
                        <m:ctrlP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</m:e>
                      <m:sub>
                        <m:r>
                          <a:rPr lang="es-MX" sz="1600" b="0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s-MX" sz="1600" b="0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𝑂</m:t>
                    </m:r>
                  </m:oMath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0687" y="5340538"/>
                <a:ext cx="1578381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4247" r="-270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/>
          <p:cNvCxnSpPr>
            <a:stCxn id="5" idx="3"/>
            <a:endCxn id="27" idx="1"/>
          </p:cNvCxnSpPr>
          <p:nvPr/>
        </p:nvCxnSpPr>
        <p:spPr bwMode="auto">
          <a:xfrm>
            <a:off x="2316000" y="3250575"/>
            <a:ext cx="58910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0" name="Conector recto de flecha 49"/>
          <p:cNvCxnSpPr>
            <a:stCxn id="43" idx="3"/>
            <a:endCxn id="37" idx="1"/>
          </p:cNvCxnSpPr>
          <p:nvPr/>
        </p:nvCxnSpPr>
        <p:spPr bwMode="auto">
          <a:xfrm>
            <a:off x="2311905" y="5019021"/>
            <a:ext cx="56389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54" name="CuadroTexto 53"/>
          <p:cNvSpPr txBox="1"/>
          <p:nvPr/>
        </p:nvSpPr>
        <p:spPr>
          <a:xfrm>
            <a:off x="531004" y="3633647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real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526909" y="5374797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real</a:t>
            </a:r>
          </a:p>
        </p:txBody>
      </p:sp>
      <p:cxnSp>
        <p:nvCxnSpPr>
          <p:cNvPr id="56" name="Conector recto de flecha 55"/>
          <p:cNvCxnSpPr>
            <a:stCxn id="54" idx="3"/>
          </p:cNvCxnSpPr>
          <p:nvPr/>
        </p:nvCxnSpPr>
        <p:spPr bwMode="auto">
          <a:xfrm>
            <a:off x="2068604" y="3787536"/>
            <a:ext cx="82795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7" name="Conector recto de flecha 56"/>
          <p:cNvCxnSpPr>
            <a:stCxn id="55" idx="3"/>
          </p:cNvCxnSpPr>
          <p:nvPr/>
        </p:nvCxnSpPr>
        <p:spPr bwMode="auto">
          <a:xfrm>
            <a:off x="2064509" y="5528686"/>
            <a:ext cx="8027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58" name="CuadroTexto 57"/>
          <p:cNvSpPr txBox="1"/>
          <p:nvPr/>
        </p:nvSpPr>
        <p:spPr>
          <a:xfrm>
            <a:off x="863808" y="3905889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1206401" y="4178565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empírico</a:t>
            </a:r>
          </a:p>
        </p:txBody>
      </p:sp>
      <p:sp>
        <p:nvSpPr>
          <p:cNvPr id="60" name="CuadroTexto 59"/>
          <p:cNvSpPr txBox="1"/>
          <p:nvPr/>
        </p:nvSpPr>
        <p:spPr>
          <a:xfrm>
            <a:off x="851165" y="5643020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</a:t>
            </a:r>
          </a:p>
        </p:txBody>
      </p:sp>
      <p:sp>
        <p:nvSpPr>
          <p:cNvPr id="61" name="CuadroTexto 60"/>
          <p:cNvSpPr txBox="1"/>
          <p:nvPr/>
        </p:nvSpPr>
        <p:spPr>
          <a:xfrm>
            <a:off x="1193758" y="5915696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empírico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36"/>
              <p:cNvSpPr txBox="1">
                <a:spLocks noChangeArrowheads="1"/>
              </p:cNvSpPr>
              <p:nvPr/>
            </p:nvSpPr>
            <p:spPr bwMode="auto">
              <a:xfrm>
                <a:off x="5517927" y="3594670"/>
                <a:ext cx="78226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6.66 %</m:t>
                      </m:r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2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7927" y="3594670"/>
                <a:ext cx="782265" cy="44627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Conector recto 62"/>
          <p:cNvCxnSpPr/>
          <p:nvPr/>
        </p:nvCxnSpPr>
        <p:spPr bwMode="auto">
          <a:xfrm>
            <a:off x="4788024" y="3799932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4" name="Conector recto de flecha 63"/>
          <p:cNvCxnSpPr/>
          <p:nvPr/>
        </p:nvCxnSpPr>
        <p:spPr bwMode="auto">
          <a:xfrm flipH="1">
            <a:off x="6336331" y="3805786"/>
            <a:ext cx="504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65" name="CuadroTexto 64"/>
          <p:cNvSpPr txBox="1"/>
          <p:nvPr/>
        </p:nvSpPr>
        <p:spPr>
          <a:xfrm>
            <a:off x="6896521" y="3633647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porcentual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6915906" y="3909652"/>
            <a:ext cx="1229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6915906" y="4182328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36"/>
              <p:cNvSpPr txBox="1">
                <a:spLocks noChangeArrowheads="1"/>
              </p:cNvSpPr>
              <p:nvPr/>
            </p:nvSpPr>
            <p:spPr bwMode="auto">
              <a:xfrm>
                <a:off x="5515925" y="5324267"/>
                <a:ext cx="782265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MX" sz="160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s-MX" sz="1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6.66 %</m:t>
                      </m:r>
                    </m:oMath>
                  </m:oMathPara>
                </a14:m>
                <a:endParaRPr lang="es-ES" sz="1600" dirty="0">
                  <a:solidFill>
                    <a:srgbClr val="008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8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5925" y="5324267"/>
                <a:ext cx="782265" cy="44627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Conector recto 68"/>
          <p:cNvCxnSpPr/>
          <p:nvPr/>
        </p:nvCxnSpPr>
        <p:spPr bwMode="auto">
          <a:xfrm>
            <a:off x="4786022" y="5529529"/>
            <a:ext cx="50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0" name="Conector recto de flecha 69"/>
          <p:cNvCxnSpPr/>
          <p:nvPr/>
        </p:nvCxnSpPr>
        <p:spPr bwMode="auto">
          <a:xfrm flipH="1">
            <a:off x="6334329" y="5535383"/>
            <a:ext cx="504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8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1" name="CuadroTexto 70"/>
          <p:cNvSpPr txBox="1"/>
          <p:nvPr/>
        </p:nvSpPr>
        <p:spPr>
          <a:xfrm>
            <a:off x="6894519" y="5363244"/>
            <a:ext cx="2114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 porcentual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6913904" y="5639249"/>
            <a:ext cx="1229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Rendimiento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6913904" y="5911925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Eficiencia</a:t>
            </a:r>
          </a:p>
        </p:txBody>
      </p:sp>
    </p:spTree>
    <p:extLst>
      <p:ext uri="{BB962C8B-B14F-4D97-AF65-F5344CB8AC3E}">
        <p14:creationId xmlns:p14="http://schemas.microsoft.com/office/powerpoint/2010/main" val="10998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9" grpId="0"/>
      <p:bldP spid="37" grpId="0"/>
      <p:bldP spid="40" grpId="0"/>
      <p:bldP spid="5" grpId="0"/>
      <p:bldP spid="43" grpId="0"/>
      <p:bldP spid="47" grpId="0"/>
      <p:bldP spid="48" grpId="0"/>
      <p:bldP spid="54" grpId="0"/>
      <p:bldP spid="55" grpId="0"/>
      <p:bldP spid="58" grpId="0"/>
      <p:bldP spid="59" grpId="0"/>
      <p:bldP spid="60" grpId="0"/>
      <p:bldP spid="61" grpId="0"/>
      <p:bldP spid="62" grpId="0"/>
      <p:bldP spid="65" grpId="0"/>
      <p:bldP spid="66" grpId="0"/>
      <p:bldP spid="67" grpId="0"/>
      <p:bldP spid="68" grpId="0"/>
      <p:bldP spid="71" grpId="0"/>
      <p:bldP spid="72" grpId="0"/>
      <p:bldP spid="73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7916</TotalTime>
  <Words>987</Words>
  <Application>Microsoft Office PowerPoint</Application>
  <PresentationFormat>Presentación en pantalla (4:3)</PresentationFormat>
  <Paragraphs>254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Cambria Math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Alfredo Velásquez Márquez</cp:lastModifiedBy>
  <cp:revision>296</cp:revision>
  <dcterms:created xsi:type="dcterms:W3CDTF">2009-01-09T20:38:31Z</dcterms:created>
  <dcterms:modified xsi:type="dcterms:W3CDTF">2021-05-07T01:07:42Z</dcterms:modified>
</cp:coreProperties>
</file>