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9" r:id="rId3"/>
    <p:sldId id="274" r:id="rId4"/>
    <p:sldId id="271" r:id="rId5"/>
    <p:sldId id="272" r:id="rId6"/>
    <p:sldId id="273" r:id="rId7"/>
    <p:sldId id="264" r:id="rId8"/>
    <p:sldId id="259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XSK4lNkMZZowGyspXQo4cw==" hashData="JGJ66oGav+YOEMOIMLvJ4gQbnMHAMh4/+B8jn6nawDOm7SWttfk6rEyHC7V42o8Qt+mVqCyuVxzrpmjbwj2iaA=="/>
  <p:extLst>
    <p:ext uri="{EFAFB233-063F-42B5-8137-9DF3F51BA10A}">
      <p15:sldGuideLst xmlns:p15="http://schemas.microsoft.com/office/powerpoint/2012/main">
        <p15:guide id="1" orient="horz" pos="2432">
          <p15:clr>
            <a:srgbClr val="A4A3A4"/>
          </p15:clr>
        </p15:guide>
        <p15:guide id="2" pos="2880">
          <p15:clr>
            <a:srgbClr val="A4A3A4"/>
          </p15:clr>
        </p15:guide>
        <p15:guide id="3" pos="5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C119"/>
    <a:srgbClr val="FAFAF0"/>
    <a:srgbClr val="FAFAE6"/>
    <a:srgbClr val="0000CC"/>
    <a:srgbClr val="000099"/>
    <a:srgbClr val="000066"/>
    <a:srgbClr val="08E21D"/>
    <a:srgbClr val="CCECFF"/>
    <a:srgbClr val="CCFF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7" autoAdjust="0"/>
    <p:restoredTop sz="93073" autoAdjust="0"/>
  </p:normalViewPr>
  <p:slideViewPr>
    <p:cSldViewPr snapToGrid="0" showGuides="1">
      <p:cViewPr varScale="1">
        <p:scale>
          <a:sx n="65" d="100"/>
          <a:sy n="65" d="100"/>
        </p:scale>
        <p:origin x="1566" y="84"/>
      </p:cViewPr>
      <p:guideLst>
        <p:guide orient="horz" pos="2432"/>
        <p:guide pos="2880"/>
        <p:guide pos="53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61C03-4920-4347-8D80-3BA9D26CA299}" type="datetimeFigureOut">
              <a:rPr lang="es-MX" smtClean="0"/>
              <a:t>06/05/2021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DD83E9-E627-4EE7-B4E0-54573BA9008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173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51CA8462-9A57-478D-9FE8-E08F8C827A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1008029"/>
            <a:ext cx="9144000" cy="252000"/>
          </a:xfrm>
          <a:prstGeom prst="rect">
            <a:avLst/>
          </a:prstGeom>
          <a:gradFill rotWithShape="0">
            <a:gsLst>
              <a:gs pos="0">
                <a:srgbClr val="FAFAF2"/>
              </a:gs>
              <a:gs pos="50000">
                <a:srgbClr val="003399"/>
              </a:gs>
              <a:gs pos="100000">
                <a:srgbClr val="FAFAF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 dirty="0"/>
          </a:p>
        </p:txBody>
      </p:sp>
      <p:sp>
        <p:nvSpPr>
          <p:cNvPr id="10" name="Text Box 9">
            <a:extLst>
              <a:ext uri="{FF2B5EF4-FFF2-40B4-BE49-F238E27FC236}">
                <a16:creationId xmlns="" xmlns:a16="http://schemas.microsoft.com/office/drawing/2014/main" id="{B73D7DF0-4FEE-4EC0-BD1F-AC2D766DC06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785963" y="53247"/>
            <a:ext cx="3572074" cy="393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2800" b="1" i="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   N   A   M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="" xmlns:a16="http://schemas.microsoft.com/office/drawing/2014/main" id="{1988A19F-35C0-4D7E-8C22-40926663034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937966" y="446410"/>
            <a:ext cx="3268067" cy="24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</a:pPr>
            <a:r>
              <a:rPr lang="es-ES" sz="1400" b="1" i="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Ingeniería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="" xmlns:a16="http://schemas.microsoft.com/office/drawing/2014/main" id="{BE8CAE65-9B96-4388-B7A0-7DCC508CC51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845" y="0"/>
            <a:ext cx="1003095" cy="1253942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="" xmlns:a16="http://schemas.microsoft.com/office/drawing/2014/main" id="{19CDF8FE-C5D1-4F08-8042-F88F71D0177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79" y="-12899"/>
            <a:ext cx="1083259" cy="1212152"/>
          </a:xfrm>
          <a:prstGeom prst="rect">
            <a:avLst/>
          </a:prstGeom>
        </p:spPr>
      </p:pic>
      <p:sp>
        <p:nvSpPr>
          <p:cNvPr id="14" name="Rectangle 12">
            <a:extLst>
              <a:ext uri="{FF2B5EF4-FFF2-40B4-BE49-F238E27FC236}">
                <a16:creationId xmlns="" xmlns:a16="http://schemas.microsoft.com/office/drawing/2014/main" id="{5B472B0C-9EDE-42DF-81AC-C27D911A9F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" y="6607363"/>
            <a:ext cx="9144000" cy="252000"/>
          </a:xfrm>
          <a:prstGeom prst="rect">
            <a:avLst/>
          </a:prstGeom>
          <a:gradFill rotWithShape="0">
            <a:gsLst>
              <a:gs pos="28000">
                <a:srgbClr val="FAFAF2"/>
              </a:gs>
              <a:gs pos="100000">
                <a:srgbClr val="0033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s-MX" sz="2338"/>
          </a:p>
        </p:txBody>
      </p:sp>
      <p:sp>
        <p:nvSpPr>
          <p:cNvPr id="15" name="Text Box 13">
            <a:extLst>
              <a:ext uri="{FF2B5EF4-FFF2-40B4-BE49-F238E27FC236}">
                <a16:creationId xmlns="" xmlns:a16="http://schemas.microsoft.com/office/drawing/2014/main" id="{D7B0D9ED-5281-4471-A0E9-D7FD87C285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508908" y="6564517"/>
            <a:ext cx="623032" cy="337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 eaLnBrk="0" hangingPunct="0"/>
            <a:r>
              <a:rPr lang="es-ES" sz="1559" b="1" i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AVM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83568" y="2549645"/>
            <a:ext cx="7920880" cy="179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1" i="0" u="none" strike="noStrike" kern="0" cap="none" spc="0" normalizeH="0" baseline="0" noProof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ESTEQUIOMETRÍA 3</a:t>
            </a:r>
            <a:endParaRPr kumimoji="0" lang="es-ES" sz="44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500" b="1" kern="0" dirty="0" smtClean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Esquema de Conversiones</a:t>
            </a:r>
            <a:endParaRPr kumimoji="0" lang="es-ES" sz="35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CuadroTexto"/>
          <p:cNvSpPr txBox="1"/>
          <p:nvPr/>
        </p:nvSpPr>
        <p:spPr>
          <a:xfrm>
            <a:off x="3059832" y="5258696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i="1" dirty="0">
                <a:solidFill>
                  <a:srgbClr val="000066"/>
                </a:solidFill>
                <a:latin typeface="Times New Roman" pitchFamily="18" charset="0"/>
              </a:rPr>
              <a:t>M. C. Q.  Alfredo Velásquez Márquez</a:t>
            </a:r>
          </a:p>
        </p:txBody>
      </p:sp>
    </p:spTree>
    <p:extLst>
      <p:ext uri="{BB962C8B-B14F-4D97-AF65-F5344CB8AC3E}">
        <p14:creationId xmlns:p14="http://schemas.microsoft.com/office/powerpoint/2010/main" val="37041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CONCEPTOS BÁSICOS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622072" y="1443789"/>
            <a:ext cx="792881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00CC"/>
                </a:solidFill>
              </a:rPr>
              <a:t>Mol:</a:t>
            </a:r>
          </a:p>
          <a:p>
            <a:pPr algn="just"/>
            <a:r>
              <a:rPr lang="es-MX" sz="1600" dirty="0">
                <a:solidFill>
                  <a:srgbClr val="0000CC"/>
                </a:solidFill>
              </a:rPr>
              <a:t>Es una unidad de cantidad de materia que contiene tantas unidades, como átomos de C-12 existen en 12 [g] de C-12.</a:t>
            </a: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ctr"/>
            <a:r>
              <a:rPr lang="es-MX" sz="2000" dirty="0">
                <a:solidFill>
                  <a:srgbClr val="FF0000"/>
                </a:solidFill>
              </a:rPr>
              <a:t>1 [mol] A  ―  6.022x10</a:t>
            </a:r>
            <a:r>
              <a:rPr lang="es-MX" sz="2000" baseline="40000" dirty="0">
                <a:solidFill>
                  <a:srgbClr val="FF0000"/>
                </a:solidFill>
              </a:rPr>
              <a:t>23</a:t>
            </a:r>
            <a:r>
              <a:rPr lang="es-MX" sz="2000" dirty="0">
                <a:solidFill>
                  <a:srgbClr val="FF0000"/>
                </a:solidFill>
              </a:rPr>
              <a:t> [unidades] A</a:t>
            </a: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just"/>
            <a:r>
              <a:rPr lang="es-MX" sz="1600" b="1" dirty="0">
                <a:solidFill>
                  <a:srgbClr val="0000CC"/>
                </a:solidFill>
              </a:rPr>
              <a:t>Masa molar:</a:t>
            </a:r>
          </a:p>
          <a:p>
            <a:pPr algn="just"/>
            <a:r>
              <a:rPr lang="es-MX" sz="1600" dirty="0">
                <a:solidFill>
                  <a:srgbClr val="0000CC"/>
                </a:solidFill>
              </a:rPr>
              <a:t>Es la masa de una mol de cualquier entidad.</a:t>
            </a: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lvl="0" algn="ctr"/>
            <a:r>
              <a:rPr lang="es-MX" sz="2000" dirty="0">
                <a:solidFill>
                  <a:srgbClr val="FF0000"/>
                </a:solidFill>
              </a:rPr>
              <a:t>1 [mol] A  ―  X [g] A</a:t>
            </a: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just"/>
            <a:r>
              <a:rPr lang="es-MX" sz="1600" b="1" dirty="0">
                <a:solidFill>
                  <a:srgbClr val="0000CC"/>
                </a:solidFill>
              </a:rPr>
              <a:t>Densidad:</a:t>
            </a:r>
          </a:p>
          <a:p>
            <a:pPr algn="just"/>
            <a:r>
              <a:rPr lang="es-MX" sz="1600" dirty="0">
                <a:solidFill>
                  <a:srgbClr val="0000CC"/>
                </a:solidFill>
              </a:rPr>
              <a:t>Es la relación entre la masa y el volumen de una sustancia.</a:t>
            </a: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ctr"/>
            <a:r>
              <a:rPr lang="es-MX" sz="2000" dirty="0">
                <a:solidFill>
                  <a:srgbClr val="FF0000"/>
                </a:solidFill>
              </a:rPr>
              <a:t>1 [</a:t>
            </a:r>
            <a:r>
              <a:rPr lang="es-MX" sz="2000" dirty="0" err="1">
                <a:solidFill>
                  <a:srgbClr val="FF0000"/>
                </a:solidFill>
              </a:rPr>
              <a:t>mL</a:t>
            </a:r>
            <a:r>
              <a:rPr lang="es-MX" sz="2000" dirty="0">
                <a:solidFill>
                  <a:srgbClr val="FF0000"/>
                </a:solidFill>
              </a:rPr>
              <a:t>] A  ―  Y [g] A</a:t>
            </a: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3 CuadroTexto"/>
          <p:cNvSpPr txBox="1"/>
          <p:nvPr/>
        </p:nvSpPr>
        <p:spPr>
          <a:xfrm>
            <a:off x="3027637" y="1728023"/>
            <a:ext cx="922048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[moléc.]</a:t>
            </a:r>
          </a:p>
        </p:txBody>
      </p:sp>
      <p:sp>
        <p:nvSpPr>
          <p:cNvPr id="16" name="4 CuadroTexto"/>
          <p:cNvSpPr txBox="1"/>
          <p:nvPr/>
        </p:nvSpPr>
        <p:spPr>
          <a:xfrm>
            <a:off x="3161488" y="3222304"/>
            <a:ext cx="65434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[mol]</a:t>
            </a:r>
          </a:p>
        </p:txBody>
      </p:sp>
      <p:sp>
        <p:nvSpPr>
          <p:cNvPr id="17" name="5 CuadroTexto"/>
          <p:cNvSpPr txBox="1"/>
          <p:nvPr/>
        </p:nvSpPr>
        <p:spPr>
          <a:xfrm>
            <a:off x="3273697" y="4716585"/>
            <a:ext cx="42992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[g]</a:t>
            </a:r>
          </a:p>
        </p:txBody>
      </p:sp>
      <p:sp>
        <p:nvSpPr>
          <p:cNvPr id="18" name="6 CuadroTexto"/>
          <p:cNvSpPr txBox="1"/>
          <p:nvPr/>
        </p:nvSpPr>
        <p:spPr>
          <a:xfrm>
            <a:off x="3187937" y="6210864"/>
            <a:ext cx="601447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[mL]</a:t>
            </a:r>
          </a:p>
        </p:txBody>
      </p:sp>
      <p:cxnSp>
        <p:nvCxnSpPr>
          <p:cNvPr id="26" name="13 Conector recto de flecha"/>
          <p:cNvCxnSpPr/>
          <p:nvPr/>
        </p:nvCxnSpPr>
        <p:spPr>
          <a:xfrm flipV="1">
            <a:off x="3488660" y="2132746"/>
            <a:ext cx="1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14 CuadroTexto"/>
          <p:cNvSpPr txBox="1"/>
          <p:nvPr/>
        </p:nvSpPr>
        <p:spPr>
          <a:xfrm>
            <a:off x="3317656" y="2484978"/>
            <a:ext cx="342008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Mol</a:t>
            </a:r>
          </a:p>
        </p:txBody>
      </p:sp>
      <p:cxnSp>
        <p:nvCxnSpPr>
          <p:cNvPr id="24" name="17 Conector recto de flecha"/>
          <p:cNvCxnSpPr/>
          <p:nvPr/>
        </p:nvCxnSpPr>
        <p:spPr>
          <a:xfrm flipV="1">
            <a:off x="3488660" y="3627027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8 CuadroTexto"/>
          <p:cNvSpPr txBox="1"/>
          <p:nvPr/>
        </p:nvSpPr>
        <p:spPr>
          <a:xfrm>
            <a:off x="3275978" y="3979259"/>
            <a:ext cx="4253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MM</a:t>
            </a:r>
            <a:r>
              <a:rPr lang="es-MX" sz="1300" baseline="-25000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3488660" y="5121308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359335" y="5473540"/>
            <a:ext cx="258651" cy="318924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600" dirty="0" err="1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s-MX" sz="1300" baseline="-40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s-MX" sz="1300" baseline="-40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67 CuadroTexto"/>
          <p:cNvSpPr txBox="1"/>
          <p:nvPr/>
        </p:nvSpPr>
        <p:spPr>
          <a:xfrm>
            <a:off x="3306684" y="1367847"/>
            <a:ext cx="370615" cy="400110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A</a:t>
            </a:r>
          </a:p>
        </p:txBody>
      </p: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</p:spTree>
    <p:extLst>
      <p:ext uri="{BB962C8B-B14F-4D97-AF65-F5344CB8AC3E}">
        <p14:creationId xmlns:p14="http://schemas.microsoft.com/office/powerpoint/2010/main" val="429035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27" grpId="0" animBg="1"/>
      <p:bldP spid="25" grpId="0" animBg="1"/>
      <p:bldP spid="23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 de flecha"/>
          <p:cNvCxnSpPr/>
          <p:nvPr/>
        </p:nvCxnSpPr>
        <p:spPr>
          <a:xfrm>
            <a:off x="3911212" y="3383886"/>
            <a:ext cx="1260000" cy="0"/>
          </a:xfrm>
          <a:prstGeom prst="straightConnector1">
            <a:avLst/>
          </a:prstGeom>
          <a:ln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181124" y="3232118"/>
            <a:ext cx="731537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00FF"/>
                </a:solidFill>
              </a:rPr>
              <a:t>R. Molar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027637" y="1367847"/>
            <a:ext cx="922048" cy="5166182"/>
            <a:chOff x="3027637" y="1367847"/>
            <a:chExt cx="922048" cy="5166182"/>
          </a:xfrm>
          <a:solidFill>
            <a:srgbClr val="FAFAF0"/>
          </a:solidFill>
        </p:grpSpPr>
        <p:sp>
          <p:nvSpPr>
            <p:cNvPr id="15" name="3 CuadroTexto"/>
            <p:cNvSpPr txBox="1"/>
            <p:nvPr/>
          </p:nvSpPr>
          <p:spPr>
            <a:xfrm>
              <a:off x="3027637" y="1728023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16" name="4 CuadroTexto"/>
            <p:cNvSpPr txBox="1"/>
            <p:nvPr/>
          </p:nvSpPr>
          <p:spPr>
            <a:xfrm>
              <a:off x="3161488" y="3222304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17" name="5 CuadroTexto"/>
            <p:cNvSpPr txBox="1"/>
            <p:nvPr/>
          </p:nvSpPr>
          <p:spPr>
            <a:xfrm>
              <a:off x="3273697" y="4716585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18" name="6 CuadroTexto"/>
            <p:cNvSpPr txBox="1"/>
            <p:nvPr/>
          </p:nvSpPr>
          <p:spPr>
            <a:xfrm>
              <a:off x="3187937" y="6210864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26" name="13 Conector recto de flecha"/>
            <p:cNvCxnSpPr/>
            <p:nvPr/>
          </p:nvCxnSpPr>
          <p:spPr>
            <a:xfrm flipV="1">
              <a:off x="3488660" y="2132746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14 CuadroTexto"/>
            <p:cNvSpPr txBox="1"/>
            <p:nvPr/>
          </p:nvSpPr>
          <p:spPr>
            <a:xfrm>
              <a:off x="3317656" y="2484978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24" name="17 Conector recto de flecha"/>
            <p:cNvCxnSpPr/>
            <p:nvPr/>
          </p:nvCxnSpPr>
          <p:spPr>
            <a:xfrm flipV="1">
              <a:off x="3488660" y="3627027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18 CuadroTexto"/>
            <p:cNvSpPr txBox="1"/>
            <p:nvPr/>
          </p:nvSpPr>
          <p:spPr>
            <a:xfrm>
              <a:off x="3275978" y="3979259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 flipV="1">
              <a:off x="3488660" y="5121308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3359335" y="5473540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MX" sz="1300" baseline="-4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67 CuadroTexto"/>
            <p:cNvSpPr txBox="1"/>
            <p:nvPr/>
          </p:nvSpPr>
          <p:spPr>
            <a:xfrm>
              <a:off x="3306684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A</a:t>
              </a:r>
            </a:p>
          </p:txBody>
        </p:sp>
      </p:grp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5148093" y="1367847"/>
            <a:ext cx="922048" cy="5166870"/>
            <a:chOff x="5148093" y="1367847"/>
            <a:chExt cx="922048" cy="5166870"/>
          </a:xfrm>
          <a:solidFill>
            <a:srgbClr val="FAFAF0"/>
          </a:solidFill>
        </p:grpSpPr>
        <p:sp>
          <p:nvSpPr>
            <p:cNvPr id="68" name="68 CuadroTexto"/>
            <p:cNvSpPr txBox="1"/>
            <p:nvPr/>
          </p:nvSpPr>
          <p:spPr>
            <a:xfrm>
              <a:off x="5426338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B</a:t>
              </a:r>
            </a:p>
          </p:txBody>
        </p:sp>
        <p:sp>
          <p:nvSpPr>
            <p:cNvPr id="75" name="3 CuadroTexto"/>
            <p:cNvSpPr txBox="1"/>
            <p:nvPr/>
          </p:nvSpPr>
          <p:spPr>
            <a:xfrm>
              <a:off x="5148093" y="1728711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76" name="4 CuadroTexto"/>
            <p:cNvSpPr txBox="1"/>
            <p:nvPr/>
          </p:nvSpPr>
          <p:spPr>
            <a:xfrm>
              <a:off x="5281944" y="3222992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77" name="5 CuadroTexto"/>
            <p:cNvSpPr txBox="1"/>
            <p:nvPr/>
          </p:nvSpPr>
          <p:spPr>
            <a:xfrm>
              <a:off x="5394153" y="4717273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78" name="6 CuadroTexto"/>
            <p:cNvSpPr txBox="1"/>
            <p:nvPr/>
          </p:nvSpPr>
          <p:spPr>
            <a:xfrm>
              <a:off x="5308393" y="6211552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86" name="13 Conector recto de flecha"/>
            <p:cNvCxnSpPr/>
            <p:nvPr/>
          </p:nvCxnSpPr>
          <p:spPr>
            <a:xfrm flipV="1">
              <a:off x="5609116" y="2133434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14 CuadroTexto"/>
            <p:cNvSpPr txBox="1"/>
            <p:nvPr/>
          </p:nvSpPr>
          <p:spPr>
            <a:xfrm>
              <a:off x="5438112" y="2485666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84" name="17 Conector recto de flecha"/>
            <p:cNvCxnSpPr/>
            <p:nvPr/>
          </p:nvCxnSpPr>
          <p:spPr>
            <a:xfrm flipV="1">
              <a:off x="5609116" y="3627715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18 CuadroTexto"/>
            <p:cNvSpPr txBox="1"/>
            <p:nvPr/>
          </p:nvSpPr>
          <p:spPr>
            <a:xfrm>
              <a:off x="5396434" y="3979947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B</a:t>
              </a:r>
              <a:endParaRPr lang="es-MX" sz="1300" dirty="0">
                <a:solidFill>
                  <a:srgbClr val="FF0000"/>
                </a:solidFill>
              </a:endParaRPr>
            </a:p>
          </p:txBody>
        </p:sp>
        <p:cxnSp>
          <p:nvCxnSpPr>
            <p:cNvPr id="82" name="21 Conector recto de flecha"/>
            <p:cNvCxnSpPr/>
            <p:nvPr/>
          </p:nvCxnSpPr>
          <p:spPr>
            <a:xfrm flipV="1">
              <a:off x="5609116" y="5121996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22 CuadroTexto"/>
            <p:cNvSpPr txBox="1"/>
            <p:nvPr/>
          </p:nvSpPr>
          <p:spPr>
            <a:xfrm>
              <a:off x="5479791" y="5474228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</a:rPr>
                <a:t>B</a:t>
              </a:r>
              <a:endParaRPr lang="es-MX" sz="1300" baseline="-400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623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RELACIONES MOLARES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22072" y="1443789"/>
            <a:ext cx="792881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b="1" dirty="0">
                <a:solidFill>
                  <a:srgbClr val="0000CC"/>
                </a:solidFill>
              </a:rPr>
              <a:t>Compuesto:</a:t>
            </a:r>
          </a:p>
          <a:p>
            <a:pPr algn="just"/>
            <a:r>
              <a:rPr lang="es-MX" sz="1600" dirty="0">
                <a:solidFill>
                  <a:srgbClr val="0000CC"/>
                </a:solidFill>
              </a:rPr>
              <a:t>La relación molar entre los elementos del compuesto, está dada por los subíndices de cada elemento.</a:t>
            </a:r>
          </a:p>
          <a:p>
            <a:pPr algn="ctr"/>
            <a:r>
              <a:rPr lang="es-MX" sz="2000" dirty="0" err="1">
                <a:solidFill>
                  <a:srgbClr val="0000CC"/>
                </a:solidFill>
              </a:rPr>
              <a:t>X</a:t>
            </a:r>
            <a:r>
              <a:rPr lang="es-MX" sz="2000" b="1" baseline="-40000" dirty="0" err="1">
                <a:solidFill>
                  <a:srgbClr val="FF0000"/>
                </a:solidFill>
              </a:rPr>
              <a:t>x</a:t>
            </a:r>
            <a:r>
              <a:rPr lang="es-MX" sz="2000" dirty="0" err="1">
                <a:solidFill>
                  <a:srgbClr val="0000CC"/>
                </a:solidFill>
              </a:rPr>
              <a:t>Y</a:t>
            </a:r>
            <a:r>
              <a:rPr lang="es-MX" sz="2000" b="1" baseline="-40000" dirty="0" err="1">
                <a:solidFill>
                  <a:srgbClr val="FF0000"/>
                </a:solidFill>
              </a:rPr>
              <a:t>y</a:t>
            </a:r>
            <a:r>
              <a:rPr lang="es-MX" sz="2000" dirty="0" err="1">
                <a:solidFill>
                  <a:srgbClr val="0000CC"/>
                </a:solidFill>
              </a:rPr>
              <a:t>Z</a:t>
            </a:r>
            <a:r>
              <a:rPr lang="es-MX" sz="2000" b="1" baseline="-40000" dirty="0" err="1">
                <a:solidFill>
                  <a:srgbClr val="FF0000"/>
                </a:solidFill>
              </a:rPr>
              <a:t>z</a:t>
            </a:r>
            <a:endParaRPr lang="es-MX" sz="2000" b="1" baseline="-40000" dirty="0">
              <a:solidFill>
                <a:srgbClr val="FF0000"/>
              </a:solidFill>
            </a:endParaRP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ctr"/>
            <a:r>
              <a:rPr lang="es-MX" sz="2000" b="1" dirty="0">
                <a:solidFill>
                  <a:srgbClr val="FF0000"/>
                </a:solidFill>
              </a:rPr>
              <a:t>x</a:t>
            </a:r>
            <a:r>
              <a:rPr lang="es-MX" sz="2000" dirty="0">
                <a:solidFill>
                  <a:srgbClr val="0000CC"/>
                </a:solidFill>
              </a:rPr>
              <a:t> [mol] X ― </a:t>
            </a:r>
            <a:r>
              <a:rPr lang="es-MX" sz="2000" b="1" dirty="0">
                <a:solidFill>
                  <a:srgbClr val="FF0000"/>
                </a:solidFill>
              </a:rPr>
              <a:t>y</a:t>
            </a:r>
            <a:r>
              <a:rPr lang="es-MX" sz="2000" dirty="0">
                <a:solidFill>
                  <a:srgbClr val="0000CC"/>
                </a:solidFill>
              </a:rPr>
              <a:t> [mol] Y ― </a:t>
            </a:r>
            <a:r>
              <a:rPr lang="es-MX" sz="2000" b="1" dirty="0">
                <a:solidFill>
                  <a:srgbClr val="FF0000"/>
                </a:solidFill>
              </a:rPr>
              <a:t>z</a:t>
            </a:r>
            <a:r>
              <a:rPr lang="es-MX" sz="2000" dirty="0">
                <a:solidFill>
                  <a:srgbClr val="0000CC"/>
                </a:solidFill>
              </a:rPr>
              <a:t> [mol] Z</a:t>
            </a: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just"/>
            <a:r>
              <a:rPr lang="es-MX" sz="1600" b="1" dirty="0">
                <a:solidFill>
                  <a:srgbClr val="0000CC"/>
                </a:solidFill>
              </a:rPr>
              <a:t>Reacción química:</a:t>
            </a:r>
          </a:p>
          <a:p>
            <a:pPr algn="just"/>
            <a:r>
              <a:rPr lang="es-MX" sz="1600" dirty="0">
                <a:solidFill>
                  <a:srgbClr val="0000CC"/>
                </a:solidFill>
              </a:rPr>
              <a:t>La relación molar entre los compuestos de una reacción química, está dada por los coeficientes estequiométricos.</a:t>
            </a: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  <a:p>
            <a:pPr algn="ctr"/>
            <a:r>
              <a:rPr lang="es-MX" sz="2000" b="1" dirty="0">
                <a:solidFill>
                  <a:srgbClr val="FF0000"/>
                </a:solidFill>
              </a:rPr>
              <a:t>a</a:t>
            </a:r>
            <a:r>
              <a:rPr lang="es-MX" sz="2000" dirty="0">
                <a:solidFill>
                  <a:srgbClr val="0000CC"/>
                </a:solidFill>
              </a:rPr>
              <a:t> </a:t>
            </a:r>
            <a:r>
              <a:rPr lang="es-MX" sz="2000" dirty="0" err="1">
                <a:solidFill>
                  <a:srgbClr val="0000CC"/>
                </a:solidFill>
              </a:rPr>
              <a:t>A</a:t>
            </a:r>
            <a:r>
              <a:rPr lang="es-MX" sz="2000" dirty="0">
                <a:solidFill>
                  <a:srgbClr val="0000CC"/>
                </a:solidFill>
              </a:rPr>
              <a:t>     +     </a:t>
            </a:r>
            <a:r>
              <a:rPr lang="es-MX" sz="2000" b="1" dirty="0">
                <a:solidFill>
                  <a:srgbClr val="FF0000"/>
                </a:solidFill>
              </a:rPr>
              <a:t>b</a:t>
            </a:r>
            <a:r>
              <a:rPr lang="es-MX" sz="2000" dirty="0">
                <a:solidFill>
                  <a:srgbClr val="0000CC"/>
                </a:solidFill>
              </a:rPr>
              <a:t> </a:t>
            </a:r>
            <a:r>
              <a:rPr lang="es-MX" sz="2000" dirty="0" err="1">
                <a:solidFill>
                  <a:srgbClr val="0000CC"/>
                </a:solidFill>
              </a:rPr>
              <a:t>B</a:t>
            </a:r>
            <a:r>
              <a:rPr lang="es-MX" sz="2000" dirty="0">
                <a:solidFill>
                  <a:srgbClr val="0000CC"/>
                </a:solidFill>
              </a:rPr>
              <a:t>     →     </a:t>
            </a:r>
            <a:r>
              <a:rPr lang="es-MX" sz="2000" b="1" dirty="0">
                <a:solidFill>
                  <a:srgbClr val="FF0000"/>
                </a:solidFill>
              </a:rPr>
              <a:t>c</a:t>
            </a:r>
            <a:r>
              <a:rPr lang="es-MX" sz="2000" dirty="0">
                <a:solidFill>
                  <a:srgbClr val="0000CC"/>
                </a:solidFill>
              </a:rPr>
              <a:t> </a:t>
            </a:r>
            <a:r>
              <a:rPr lang="es-MX" sz="2000" dirty="0" err="1">
                <a:solidFill>
                  <a:srgbClr val="0000CC"/>
                </a:solidFill>
              </a:rPr>
              <a:t>C</a:t>
            </a:r>
            <a:r>
              <a:rPr lang="es-MX" sz="2000" dirty="0">
                <a:solidFill>
                  <a:srgbClr val="0000CC"/>
                </a:solidFill>
              </a:rPr>
              <a:t>     +     </a:t>
            </a:r>
            <a:r>
              <a:rPr lang="es-MX" sz="2000" b="1" dirty="0">
                <a:solidFill>
                  <a:srgbClr val="FF0000"/>
                </a:solidFill>
              </a:rPr>
              <a:t>d</a:t>
            </a:r>
            <a:r>
              <a:rPr lang="es-MX" sz="2000" dirty="0">
                <a:solidFill>
                  <a:srgbClr val="0000CC"/>
                </a:solidFill>
              </a:rPr>
              <a:t> </a:t>
            </a:r>
            <a:r>
              <a:rPr lang="es-MX" sz="2000" dirty="0" err="1">
                <a:solidFill>
                  <a:srgbClr val="0000CC"/>
                </a:solidFill>
              </a:rPr>
              <a:t>D</a:t>
            </a:r>
            <a:endParaRPr lang="es-MX" sz="2000" dirty="0">
              <a:solidFill>
                <a:srgbClr val="0000CC"/>
              </a:solidFill>
            </a:endParaRPr>
          </a:p>
          <a:p>
            <a:pPr algn="ctr"/>
            <a:endParaRPr lang="es-MX" sz="2000" dirty="0">
              <a:solidFill>
                <a:srgbClr val="0000CC"/>
              </a:solidFill>
            </a:endParaRPr>
          </a:p>
          <a:p>
            <a:pPr algn="ctr"/>
            <a:r>
              <a:rPr lang="es-MX" sz="2000" b="1" dirty="0">
                <a:solidFill>
                  <a:srgbClr val="FF0000"/>
                </a:solidFill>
              </a:rPr>
              <a:t>a</a:t>
            </a:r>
            <a:r>
              <a:rPr lang="es-MX" sz="2000" dirty="0">
                <a:solidFill>
                  <a:srgbClr val="0000CC"/>
                </a:solidFill>
              </a:rPr>
              <a:t> [mol] A ― </a:t>
            </a:r>
            <a:r>
              <a:rPr lang="es-MX" sz="2000" b="1" dirty="0">
                <a:solidFill>
                  <a:srgbClr val="FF0000"/>
                </a:solidFill>
              </a:rPr>
              <a:t>b</a:t>
            </a:r>
            <a:r>
              <a:rPr lang="es-MX" sz="2000" dirty="0">
                <a:solidFill>
                  <a:srgbClr val="0000CC"/>
                </a:solidFill>
              </a:rPr>
              <a:t> [mol] B ― </a:t>
            </a:r>
            <a:r>
              <a:rPr lang="es-MX" sz="2000" b="1" dirty="0">
                <a:solidFill>
                  <a:srgbClr val="FF0000"/>
                </a:solidFill>
              </a:rPr>
              <a:t>c</a:t>
            </a:r>
            <a:r>
              <a:rPr lang="es-MX" sz="2000" dirty="0">
                <a:solidFill>
                  <a:srgbClr val="0000CC"/>
                </a:solidFill>
              </a:rPr>
              <a:t> [mol] C ― </a:t>
            </a:r>
            <a:r>
              <a:rPr lang="es-MX" sz="2000" b="1" dirty="0">
                <a:solidFill>
                  <a:srgbClr val="FF0000"/>
                </a:solidFill>
              </a:rPr>
              <a:t>d</a:t>
            </a:r>
            <a:r>
              <a:rPr lang="es-MX" sz="2000" dirty="0">
                <a:solidFill>
                  <a:srgbClr val="0000CC"/>
                </a:solidFill>
              </a:rPr>
              <a:t> [mol] D</a:t>
            </a:r>
          </a:p>
          <a:p>
            <a:pPr algn="ctr"/>
            <a:endParaRPr lang="es-MX" sz="2000" dirty="0">
              <a:solidFill>
                <a:srgbClr val="0000CC"/>
              </a:solidFill>
            </a:endParaRPr>
          </a:p>
          <a:p>
            <a:pPr algn="just"/>
            <a:endParaRPr lang="es-MX" sz="16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8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11 Conector recto de flecha"/>
          <p:cNvCxnSpPr/>
          <p:nvPr/>
        </p:nvCxnSpPr>
        <p:spPr>
          <a:xfrm>
            <a:off x="3911212" y="3383886"/>
            <a:ext cx="1260000" cy="0"/>
          </a:xfrm>
          <a:prstGeom prst="straightConnector1">
            <a:avLst/>
          </a:prstGeom>
          <a:ln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181124" y="3232118"/>
            <a:ext cx="731537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00FF"/>
                </a:solidFill>
              </a:rPr>
              <a:t>R. Molar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3027637" y="1367847"/>
            <a:ext cx="922048" cy="5166182"/>
            <a:chOff x="3027637" y="1367847"/>
            <a:chExt cx="922048" cy="5166182"/>
          </a:xfrm>
          <a:solidFill>
            <a:srgbClr val="FAFAF0"/>
          </a:solidFill>
        </p:grpSpPr>
        <p:sp>
          <p:nvSpPr>
            <p:cNvPr id="15" name="3 CuadroTexto"/>
            <p:cNvSpPr txBox="1"/>
            <p:nvPr/>
          </p:nvSpPr>
          <p:spPr>
            <a:xfrm>
              <a:off x="3027637" y="1728023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16" name="4 CuadroTexto"/>
            <p:cNvSpPr txBox="1"/>
            <p:nvPr/>
          </p:nvSpPr>
          <p:spPr>
            <a:xfrm>
              <a:off x="3161488" y="3222304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17" name="5 CuadroTexto"/>
            <p:cNvSpPr txBox="1"/>
            <p:nvPr/>
          </p:nvSpPr>
          <p:spPr>
            <a:xfrm>
              <a:off x="3273697" y="4716585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18" name="6 CuadroTexto"/>
            <p:cNvSpPr txBox="1"/>
            <p:nvPr/>
          </p:nvSpPr>
          <p:spPr>
            <a:xfrm>
              <a:off x="3187937" y="6210864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26" name="13 Conector recto de flecha"/>
            <p:cNvCxnSpPr/>
            <p:nvPr/>
          </p:nvCxnSpPr>
          <p:spPr>
            <a:xfrm flipV="1">
              <a:off x="3488660" y="2132746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14 CuadroTexto"/>
            <p:cNvSpPr txBox="1"/>
            <p:nvPr/>
          </p:nvSpPr>
          <p:spPr>
            <a:xfrm>
              <a:off x="3317656" y="2484978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24" name="17 Conector recto de flecha"/>
            <p:cNvCxnSpPr/>
            <p:nvPr/>
          </p:nvCxnSpPr>
          <p:spPr>
            <a:xfrm flipV="1">
              <a:off x="3488660" y="3627027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18 CuadroTexto"/>
            <p:cNvSpPr txBox="1"/>
            <p:nvPr/>
          </p:nvSpPr>
          <p:spPr>
            <a:xfrm>
              <a:off x="3275978" y="3979259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2" name="21 Conector recto de flecha"/>
            <p:cNvCxnSpPr/>
            <p:nvPr/>
          </p:nvCxnSpPr>
          <p:spPr>
            <a:xfrm flipV="1">
              <a:off x="3488660" y="5121308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CuadroTexto"/>
            <p:cNvSpPr txBox="1"/>
            <p:nvPr/>
          </p:nvSpPr>
          <p:spPr>
            <a:xfrm>
              <a:off x="3359335" y="5473540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es-MX" sz="1300" baseline="-4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67 CuadroTexto"/>
            <p:cNvSpPr txBox="1"/>
            <p:nvPr/>
          </p:nvSpPr>
          <p:spPr>
            <a:xfrm>
              <a:off x="3306684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A</a:t>
              </a:r>
            </a:p>
          </p:txBody>
        </p:sp>
      </p:grp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5148093" y="1367847"/>
            <a:ext cx="922048" cy="5166870"/>
            <a:chOff x="5148093" y="1367847"/>
            <a:chExt cx="922048" cy="5166870"/>
          </a:xfrm>
          <a:solidFill>
            <a:srgbClr val="FAFAF0"/>
          </a:solidFill>
        </p:grpSpPr>
        <p:sp>
          <p:nvSpPr>
            <p:cNvPr id="68" name="68 CuadroTexto"/>
            <p:cNvSpPr txBox="1"/>
            <p:nvPr/>
          </p:nvSpPr>
          <p:spPr>
            <a:xfrm>
              <a:off x="5426338" y="1367847"/>
              <a:ext cx="37061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2000" b="1" dirty="0"/>
                <a:t>B</a:t>
              </a:r>
            </a:p>
          </p:txBody>
        </p:sp>
        <p:sp>
          <p:nvSpPr>
            <p:cNvPr id="75" name="3 CuadroTexto"/>
            <p:cNvSpPr txBox="1"/>
            <p:nvPr/>
          </p:nvSpPr>
          <p:spPr>
            <a:xfrm>
              <a:off x="5148093" y="1728711"/>
              <a:ext cx="922048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[moléc.]</a:t>
              </a:r>
            </a:p>
          </p:txBody>
        </p:sp>
        <p:sp>
          <p:nvSpPr>
            <p:cNvPr id="76" name="4 CuadroTexto"/>
            <p:cNvSpPr txBox="1"/>
            <p:nvPr/>
          </p:nvSpPr>
          <p:spPr>
            <a:xfrm>
              <a:off x="5281944" y="3222992"/>
              <a:ext cx="65434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[mol]</a:t>
              </a:r>
            </a:p>
          </p:txBody>
        </p:sp>
        <p:sp>
          <p:nvSpPr>
            <p:cNvPr id="77" name="5 CuadroTexto"/>
            <p:cNvSpPr txBox="1"/>
            <p:nvPr/>
          </p:nvSpPr>
          <p:spPr>
            <a:xfrm>
              <a:off x="5394153" y="4717273"/>
              <a:ext cx="429926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[g]</a:t>
              </a:r>
            </a:p>
          </p:txBody>
        </p:sp>
        <p:sp>
          <p:nvSpPr>
            <p:cNvPr id="78" name="6 CuadroTexto"/>
            <p:cNvSpPr txBox="1"/>
            <p:nvPr/>
          </p:nvSpPr>
          <p:spPr>
            <a:xfrm>
              <a:off x="5308393" y="6211552"/>
              <a:ext cx="601447" cy="3231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s-MX" sz="1500" b="1" dirty="0"/>
                <a:t>[mL]</a:t>
              </a:r>
            </a:p>
          </p:txBody>
        </p:sp>
        <p:cxnSp>
          <p:nvCxnSpPr>
            <p:cNvPr id="86" name="13 Conector recto de flecha"/>
            <p:cNvCxnSpPr/>
            <p:nvPr/>
          </p:nvCxnSpPr>
          <p:spPr>
            <a:xfrm flipV="1">
              <a:off x="5609116" y="2133434"/>
              <a:ext cx="1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14 CuadroTexto"/>
            <p:cNvSpPr txBox="1"/>
            <p:nvPr/>
          </p:nvSpPr>
          <p:spPr>
            <a:xfrm>
              <a:off x="5438112" y="2485666"/>
              <a:ext cx="342008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Mol</a:t>
              </a:r>
            </a:p>
          </p:txBody>
        </p:sp>
        <p:cxnSp>
          <p:nvCxnSpPr>
            <p:cNvPr id="84" name="17 Conector recto de flecha"/>
            <p:cNvCxnSpPr/>
            <p:nvPr/>
          </p:nvCxnSpPr>
          <p:spPr>
            <a:xfrm flipV="1">
              <a:off x="5609116" y="3627715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18 CuadroTexto"/>
            <p:cNvSpPr txBox="1"/>
            <p:nvPr/>
          </p:nvSpPr>
          <p:spPr>
            <a:xfrm>
              <a:off x="5396434" y="3979947"/>
              <a:ext cx="425364" cy="272758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300" dirty="0">
                  <a:solidFill>
                    <a:srgbClr val="FF0000"/>
                  </a:solidFill>
                </a:rPr>
                <a:t>MM</a:t>
              </a:r>
              <a:r>
                <a:rPr lang="es-MX" sz="1300" baseline="-25000" dirty="0">
                  <a:solidFill>
                    <a:srgbClr val="FF0000"/>
                  </a:solidFill>
                </a:rPr>
                <a:t>B</a:t>
              </a:r>
              <a:endParaRPr lang="es-MX" sz="1300" dirty="0">
                <a:solidFill>
                  <a:srgbClr val="FF0000"/>
                </a:solidFill>
              </a:endParaRPr>
            </a:p>
          </p:txBody>
        </p:sp>
        <p:cxnSp>
          <p:nvCxnSpPr>
            <p:cNvPr id="82" name="21 Conector recto de flecha"/>
            <p:cNvCxnSpPr/>
            <p:nvPr/>
          </p:nvCxnSpPr>
          <p:spPr>
            <a:xfrm flipV="1">
              <a:off x="5609116" y="5121996"/>
              <a:ext cx="0" cy="1008000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headEnd type="stealth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22 CuadroTexto"/>
            <p:cNvSpPr txBox="1"/>
            <p:nvPr/>
          </p:nvSpPr>
          <p:spPr>
            <a:xfrm>
              <a:off x="5479791" y="5474228"/>
              <a:ext cx="258651" cy="318924"/>
            </a:xfrm>
            <a:prstGeom prst="rect">
              <a:avLst/>
            </a:prstGeom>
            <a:grpFill/>
          </p:spPr>
          <p:txBody>
            <a:bodyPr wrap="none" lIns="36000" tIns="36000" rIns="36000" bIns="36000" rtlCol="0">
              <a:spAutoFit/>
            </a:bodyPr>
            <a:lstStyle/>
            <a:p>
              <a:pPr algn="ctr"/>
              <a:r>
                <a:rPr lang="es-MX" sz="1600" dirty="0" err="1">
                  <a:solidFill>
                    <a:srgbClr val="FF0000"/>
                  </a:solidFill>
                  <a:latin typeface="Symbol" pitchFamily="18" charset="2"/>
                </a:rPr>
                <a:t>r</a:t>
              </a:r>
              <a:r>
                <a:rPr lang="es-MX" sz="1300" baseline="-40000" dirty="0" err="1">
                  <a:solidFill>
                    <a:srgbClr val="FF0000"/>
                  </a:solidFill>
                </a:rPr>
                <a:t>B</a:t>
              </a:r>
              <a:endParaRPr lang="es-MX" sz="1300" baseline="-40000" dirty="0">
                <a:solidFill>
                  <a:srgbClr val="FF0000"/>
                </a:solidFill>
                <a:latin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3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57 CuadroTexto"/>
          <p:cNvSpPr txBox="1"/>
          <p:nvPr/>
        </p:nvSpPr>
        <p:spPr>
          <a:xfrm flipH="1">
            <a:off x="107364" y="4482960"/>
            <a:ext cx="1509070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500" b="1" dirty="0"/>
              <a:t>[g] Disolución</a:t>
            </a:r>
          </a:p>
        </p:txBody>
      </p:sp>
      <p:sp>
        <p:nvSpPr>
          <p:cNvPr id="59" name="58 CuadroTexto"/>
          <p:cNvSpPr txBox="1"/>
          <p:nvPr/>
        </p:nvSpPr>
        <p:spPr>
          <a:xfrm flipH="1">
            <a:off x="-59643" y="4958508"/>
            <a:ext cx="1676078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500" b="1" dirty="0"/>
              <a:t>[mL] Disolución</a:t>
            </a:r>
          </a:p>
        </p:txBody>
      </p:sp>
      <p:sp>
        <p:nvSpPr>
          <p:cNvPr id="63" name="62 CuadroTexto"/>
          <p:cNvSpPr txBox="1"/>
          <p:nvPr/>
        </p:nvSpPr>
        <p:spPr>
          <a:xfrm flipH="1">
            <a:off x="-3958" y="6219647"/>
            <a:ext cx="1620393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500" b="1" dirty="0"/>
              <a:t>[mL] Disolución</a:t>
            </a:r>
          </a:p>
        </p:txBody>
      </p:sp>
      <p:sp>
        <p:nvSpPr>
          <p:cNvPr id="32" name="29 CuadroTexto"/>
          <p:cNvSpPr txBox="1"/>
          <p:nvPr/>
        </p:nvSpPr>
        <p:spPr>
          <a:xfrm>
            <a:off x="7440753" y="2525667"/>
            <a:ext cx="889050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r>
              <a:rPr lang="es-MX" sz="1500" b="1" dirty="0"/>
              <a:t>[L] Gas</a:t>
            </a:r>
          </a:p>
        </p:txBody>
      </p:sp>
      <p:sp>
        <p:nvSpPr>
          <p:cNvPr id="33" name="30 CuadroTexto"/>
          <p:cNvSpPr txBox="1"/>
          <p:nvPr/>
        </p:nvSpPr>
        <p:spPr>
          <a:xfrm>
            <a:off x="7440753" y="2991486"/>
            <a:ext cx="1595220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r>
              <a:rPr lang="es-MX" sz="1500" b="1" dirty="0"/>
              <a:t>[kg] Disolvente</a:t>
            </a:r>
          </a:p>
        </p:txBody>
      </p:sp>
      <p:sp>
        <p:nvSpPr>
          <p:cNvPr id="34" name="31 CuadroTexto"/>
          <p:cNvSpPr txBox="1"/>
          <p:nvPr/>
        </p:nvSpPr>
        <p:spPr>
          <a:xfrm>
            <a:off x="7440753" y="3467034"/>
            <a:ext cx="1423789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r>
              <a:rPr lang="es-MX" sz="1500" b="1" dirty="0"/>
              <a:t>[mol] Totales</a:t>
            </a:r>
          </a:p>
        </p:txBody>
      </p:sp>
      <p:sp>
        <p:nvSpPr>
          <p:cNvPr id="35" name="32 CuadroTexto"/>
          <p:cNvSpPr txBox="1"/>
          <p:nvPr/>
        </p:nvSpPr>
        <p:spPr>
          <a:xfrm>
            <a:off x="7440753" y="3890347"/>
            <a:ext cx="1703862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r>
              <a:rPr lang="es-MX" sz="1500" b="1" dirty="0"/>
              <a:t>[mL] Disolución</a:t>
            </a:r>
          </a:p>
        </p:txBody>
      </p:sp>
      <p:sp>
        <p:nvSpPr>
          <p:cNvPr id="54" name="51 CuadroTexto"/>
          <p:cNvSpPr txBox="1"/>
          <p:nvPr/>
        </p:nvSpPr>
        <p:spPr>
          <a:xfrm>
            <a:off x="7440753" y="4499646"/>
            <a:ext cx="1504642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r>
              <a:rPr lang="es-MX" sz="1500" b="1" dirty="0"/>
              <a:t>[g] Disolución</a:t>
            </a:r>
          </a:p>
        </p:txBody>
      </p:sp>
      <p:sp>
        <p:nvSpPr>
          <p:cNvPr id="55" name="52 CuadroTexto"/>
          <p:cNvSpPr txBox="1"/>
          <p:nvPr/>
        </p:nvSpPr>
        <p:spPr>
          <a:xfrm>
            <a:off x="7440753" y="4975194"/>
            <a:ext cx="1676078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r>
              <a:rPr lang="es-MX" sz="1500" b="1" dirty="0"/>
              <a:t>[mL] Disolución</a:t>
            </a:r>
          </a:p>
        </p:txBody>
      </p:sp>
      <p:sp>
        <p:nvSpPr>
          <p:cNvPr id="65" name="65 CuadroTexto"/>
          <p:cNvSpPr txBox="1"/>
          <p:nvPr/>
        </p:nvSpPr>
        <p:spPr>
          <a:xfrm>
            <a:off x="7440753" y="6221623"/>
            <a:ext cx="1637145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r>
              <a:rPr lang="es-MX" sz="1500" b="1" dirty="0"/>
              <a:t>[mL] Disolución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3911212" y="3383886"/>
            <a:ext cx="1260000" cy="0"/>
          </a:xfrm>
          <a:prstGeom prst="straightConnector1">
            <a:avLst/>
          </a:prstGeom>
          <a:ln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181124" y="3232118"/>
            <a:ext cx="731537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00FF"/>
                </a:solidFill>
              </a:rPr>
              <a:t>R. Molar</a:t>
            </a:r>
          </a:p>
        </p:txBody>
      </p:sp>
      <p:sp>
        <p:nvSpPr>
          <p:cNvPr id="15" name="3 CuadroTexto"/>
          <p:cNvSpPr txBox="1"/>
          <p:nvPr/>
        </p:nvSpPr>
        <p:spPr>
          <a:xfrm>
            <a:off x="3027637" y="1728023"/>
            <a:ext cx="922048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[moléc.]</a:t>
            </a:r>
          </a:p>
        </p:txBody>
      </p:sp>
      <p:sp>
        <p:nvSpPr>
          <p:cNvPr id="16" name="4 CuadroTexto"/>
          <p:cNvSpPr txBox="1"/>
          <p:nvPr/>
        </p:nvSpPr>
        <p:spPr>
          <a:xfrm>
            <a:off x="3161488" y="3222304"/>
            <a:ext cx="65434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[mol]</a:t>
            </a:r>
          </a:p>
        </p:txBody>
      </p:sp>
      <p:sp>
        <p:nvSpPr>
          <p:cNvPr id="17" name="5 CuadroTexto"/>
          <p:cNvSpPr txBox="1"/>
          <p:nvPr/>
        </p:nvSpPr>
        <p:spPr>
          <a:xfrm>
            <a:off x="3273697" y="4716585"/>
            <a:ext cx="42992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[g]</a:t>
            </a:r>
          </a:p>
        </p:txBody>
      </p:sp>
      <p:sp>
        <p:nvSpPr>
          <p:cNvPr id="18" name="6 CuadroTexto"/>
          <p:cNvSpPr txBox="1"/>
          <p:nvPr/>
        </p:nvSpPr>
        <p:spPr>
          <a:xfrm>
            <a:off x="3187937" y="6210864"/>
            <a:ext cx="601447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[mL]</a:t>
            </a:r>
          </a:p>
        </p:txBody>
      </p:sp>
      <p:cxnSp>
        <p:nvCxnSpPr>
          <p:cNvPr id="26" name="13 Conector recto de flecha"/>
          <p:cNvCxnSpPr/>
          <p:nvPr/>
        </p:nvCxnSpPr>
        <p:spPr>
          <a:xfrm flipV="1">
            <a:off x="3488660" y="2132746"/>
            <a:ext cx="1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14 CuadroTexto"/>
          <p:cNvSpPr txBox="1"/>
          <p:nvPr/>
        </p:nvSpPr>
        <p:spPr>
          <a:xfrm>
            <a:off x="3317656" y="2484978"/>
            <a:ext cx="342008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Mol</a:t>
            </a:r>
          </a:p>
        </p:txBody>
      </p:sp>
      <p:cxnSp>
        <p:nvCxnSpPr>
          <p:cNvPr id="24" name="17 Conector recto de flecha"/>
          <p:cNvCxnSpPr/>
          <p:nvPr/>
        </p:nvCxnSpPr>
        <p:spPr>
          <a:xfrm flipV="1">
            <a:off x="3488660" y="3627027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8 CuadroTexto"/>
          <p:cNvSpPr txBox="1"/>
          <p:nvPr/>
        </p:nvSpPr>
        <p:spPr>
          <a:xfrm>
            <a:off x="3275978" y="3979259"/>
            <a:ext cx="4253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MM</a:t>
            </a:r>
            <a:r>
              <a:rPr lang="es-MX" sz="1300" baseline="-25000" dirty="0">
                <a:solidFill>
                  <a:srgbClr val="FF0000"/>
                </a:solidFill>
              </a:rPr>
              <a:t>A</a:t>
            </a:r>
            <a:endParaRPr lang="es-MX" sz="1300" dirty="0">
              <a:solidFill>
                <a:srgbClr val="FF0000"/>
              </a:solidFill>
            </a:endParaRPr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3488660" y="5121308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CuadroTexto"/>
          <p:cNvSpPr txBox="1"/>
          <p:nvPr/>
        </p:nvSpPr>
        <p:spPr>
          <a:xfrm>
            <a:off x="3359335" y="5473540"/>
            <a:ext cx="258651" cy="318924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600" dirty="0" err="1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s-MX" sz="1300" baseline="-40000" dirty="0" err="1">
                <a:solidFill>
                  <a:srgbClr val="FF0000"/>
                </a:solidFill>
              </a:rPr>
              <a:t>A</a:t>
            </a:r>
            <a:endParaRPr lang="es-MX" sz="1300" baseline="-40000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67" name="67 CuadroTexto"/>
          <p:cNvSpPr txBox="1"/>
          <p:nvPr/>
        </p:nvSpPr>
        <p:spPr>
          <a:xfrm>
            <a:off x="3306684" y="1367847"/>
            <a:ext cx="370615" cy="400110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A</a:t>
            </a:r>
          </a:p>
        </p:txBody>
      </p:sp>
      <p:sp>
        <p:nvSpPr>
          <p:cNvPr id="68" name="68 CuadroTexto"/>
          <p:cNvSpPr txBox="1"/>
          <p:nvPr/>
        </p:nvSpPr>
        <p:spPr>
          <a:xfrm>
            <a:off x="5426338" y="1367847"/>
            <a:ext cx="370615" cy="400110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2000" b="1" dirty="0"/>
              <a:t>B</a:t>
            </a:r>
          </a:p>
        </p:txBody>
      </p:sp>
      <p:sp>
        <p:nvSpPr>
          <p:cNvPr id="72" name="73 CuadroTexto"/>
          <p:cNvSpPr txBox="1"/>
          <p:nvPr/>
        </p:nvSpPr>
        <p:spPr>
          <a:xfrm>
            <a:off x="1819545" y="773088"/>
            <a:ext cx="55338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ESQUEMA DE CONVERSIONES PARA ESTEQUIOMETRÍA</a:t>
            </a:r>
          </a:p>
        </p:txBody>
      </p:sp>
      <p:sp>
        <p:nvSpPr>
          <p:cNvPr id="75" name="3 CuadroTexto"/>
          <p:cNvSpPr txBox="1"/>
          <p:nvPr/>
        </p:nvSpPr>
        <p:spPr>
          <a:xfrm>
            <a:off x="5148093" y="1728711"/>
            <a:ext cx="922048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[moléc.]</a:t>
            </a:r>
          </a:p>
        </p:txBody>
      </p:sp>
      <p:sp>
        <p:nvSpPr>
          <p:cNvPr id="76" name="4 CuadroTexto"/>
          <p:cNvSpPr txBox="1"/>
          <p:nvPr/>
        </p:nvSpPr>
        <p:spPr>
          <a:xfrm>
            <a:off x="5281944" y="3222992"/>
            <a:ext cx="65434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[mol]</a:t>
            </a:r>
          </a:p>
        </p:txBody>
      </p:sp>
      <p:sp>
        <p:nvSpPr>
          <p:cNvPr id="77" name="5 CuadroTexto"/>
          <p:cNvSpPr txBox="1"/>
          <p:nvPr/>
        </p:nvSpPr>
        <p:spPr>
          <a:xfrm>
            <a:off x="5394153" y="4717273"/>
            <a:ext cx="429926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[g]</a:t>
            </a:r>
          </a:p>
        </p:txBody>
      </p:sp>
      <p:sp>
        <p:nvSpPr>
          <p:cNvPr id="78" name="6 CuadroTexto"/>
          <p:cNvSpPr txBox="1"/>
          <p:nvPr/>
        </p:nvSpPr>
        <p:spPr>
          <a:xfrm>
            <a:off x="5308393" y="6211552"/>
            <a:ext cx="601447" cy="323165"/>
          </a:xfrm>
          <a:prstGeom prst="rect">
            <a:avLst/>
          </a:prstGeom>
          <a:solidFill>
            <a:srgbClr val="FAFAF0"/>
          </a:solidFill>
        </p:spPr>
        <p:txBody>
          <a:bodyPr wrap="none" rtlCol="0">
            <a:spAutoFit/>
          </a:bodyPr>
          <a:lstStyle/>
          <a:p>
            <a:pPr algn="ctr"/>
            <a:r>
              <a:rPr lang="es-MX" sz="1500" b="1" dirty="0"/>
              <a:t>[mL]</a:t>
            </a:r>
          </a:p>
        </p:txBody>
      </p:sp>
      <p:cxnSp>
        <p:nvCxnSpPr>
          <p:cNvPr id="86" name="13 Conector recto de flecha"/>
          <p:cNvCxnSpPr/>
          <p:nvPr/>
        </p:nvCxnSpPr>
        <p:spPr>
          <a:xfrm flipV="1">
            <a:off x="5609116" y="2133434"/>
            <a:ext cx="1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14 CuadroTexto"/>
          <p:cNvSpPr txBox="1"/>
          <p:nvPr/>
        </p:nvSpPr>
        <p:spPr>
          <a:xfrm>
            <a:off x="5438112" y="2485666"/>
            <a:ext cx="342008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Mol</a:t>
            </a:r>
          </a:p>
        </p:txBody>
      </p:sp>
      <p:cxnSp>
        <p:nvCxnSpPr>
          <p:cNvPr id="84" name="17 Conector recto de flecha"/>
          <p:cNvCxnSpPr/>
          <p:nvPr/>
        </p:nvCxnSpPr>
        <p:spPr>
          <a:xfrm flipV="1">
            <a:off x="5609116" y="3627715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18 CuadroTexto"/>
          <p:cNvSpPr txBox="1"/>
          <p:nvPr/>
        </p:nvSpPr>
        <p:spPr>
          <a:xfrm>
            <a:off x="5396434" y="3979947"/>
            <a:ext cx="4253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FF0000"/>
                </a:solidFill>
              </a:rPr>
              <a:t>MM</a:t>
            </a:r>
            <a:r>
              <a:rPr lang="es-MX" sz="1300" baseline="-25000" dirty="0">
                <a:solidFill>
                  <a:srgbClr val="FF0000"/>
                </a:solidFill>
              </a:rPr>
              <a:t>B</a:t>
            </a:r>
            <a:endParaRPr lang="es-MX" sz="1300" dirty="0">
              <a:solidFill>
                <a:srgbClr val="FF0000"/>
              </a:solidFill>
            </a:endParaRPr>
          </a:p>
        </p:txBody>
      </p:sp>
      <p:cxnSp>
        <p:nvCxnSpPr>
          <p:cNvPr id="82" name="21 Conector recto de flecha"/>
          <p:cNvCxnSpPr/>
          <p:nvPr/>
        </p:nvCxnSpPr>
        <p:spPr>
          <a:xfrm flipV="1">
            <a:off x="5609116" y="5121996"/>
            <a:ext cx="0" cy="1008000"/>
          </a:xfrm>
          <a:prstGeom prst="straightConnector1">
            <a:avLst/>
          </a:prstGeom>
          <a:solidFill>
            <a:srgbClr val="FAFAE6"/>
          </a:solidFill>
          <a:ln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22 CuadroTexto"/>
          <p:cNvSpPr txBox="1"/>
          <p:nvPr/>
        </p:nvSpPr>
        <p:spPr>
          <a:xfrm>
            <a:off x="5479791" y="5474228"/>
            <a:ext cx="258651" cy="318924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600" dirty="0" err="1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s-MX" sz="1300" baseline="-40000" dirty="0" err="1">
                <a:solidFill>
                  <a:srgbClr val="FF0000"/>
                </a:solidFill>
              </a:rPr>
              <a:t>B</a:t>
            </a:r>
            <a:endParaRPr lang="es-MX" sz="1300" baseline="-40000" dirty="0">
              <a:solidFill>
                <a:srgbClr val="FF0000"/>
              </a:solidFill>
              <a:latin typeface="Symbol" pitchFamily="18" charset="2"/>
            </a:endParaRPr>
          </a:p>
        </p:txBody>
      </p:sp>
      <p:sp>
        <p:nvSpPr>
          <p:cNvPr id="116" name="29 CuadroTexto"/>
          <p:cNvSpPr txBox="1"/>
          <p:nvPr/>
        </p:nvSpPr>
        <p:spPr>
          <a:xfrm>
            <a:off x="776656" y="2525667"/>
            <a:ext cx="889050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500" b="1" dirty="0"/>
              <a:t>[L] Gas</a:t>
            </a:r>
          </a:p>
        </p:txBody>
      </p:sp>
      <p:sp>
        <p:nvSpPr>
          <p:cNvPr id="117" name="30 CuadroTexto"/>
          <p:cNvSpPr txBox="1"/>
          <p:nvPr/>
        </p:nvSpPr>
        <p:spPr>
          <a:xfrm>
            <a:off x="107364" y="2991486"/>
            <a:ext cx="1558342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500" b="1" dirty="0"/>
              <a:t>[kg] Disolvente</a:t>
            </a:r>
          </a:p>
        </p:txBody>
      </p:sp>
      <p:sp>
        <p:nvSpPr>
          <p:cNvPr id="118" name="31 CuadroTexto"/>
          <p:cNvSpPr txBox="1"/>
          <p:nvPr/>
        </p:nvSpPr>
        <p:spPr>
          <a:xfrm>
            <a:off x="283175" y="3467034"/>
            <a:ext cx="1382531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500" b="1" dirty="0"/>
              <a:t>[mol] Totales</a:t>
            </a:r>
          </a:p>
        </p:txBody>
      </p:sp>
      <p:sp>
        <p:nvSpPr>
          <p:cNvPr id="119" name="32 CuadroTexto"/>
          <p:cNvSpPr txBox="1"/>
          <p:nvPr/>
        </p:nvSpPr>
        <p:spPr>
          <a:xfrm>
            <a:off x="6685" y="3890347"/>
            <a:ext cx="1659021" cy="323165"/>
          </a:xfrm>
          <a:prstGeom prst="rect">
            <a:avLst/>
          </a:prstGeom>
          <a:solidFill>
            <a:srgbClr val="FAFAF0"/>
          </a:solidFill>
        </p:spPr>
        <p:txBody>
          <a:bodyPr wrap="square" rtlCol="0">
            <a:spAutoFit/>
          </a:bodyPr>
          <a:lstStyle/>
          <a:p>
            <a:pPr algn="r"/>
            <a:r>
              <a:rPr lang="es-MX" sz="1500" b="1" dirty="0"/>
              <a:t>[mL] Disolución</a:t>
            </a:r>
          </a:p>
        </p:txBody>
      </p:sp>
      <p:cxnSp>
        <p:nvCxnSpPr>
          <p:cNvPr id="28" name="25 Conector recto de flecha"/>
          <p:cNvCxnSpPr>
            <a:cxnSpLocks/>
            <a:endCxn id="32" idx="1"/>
          </p:cNvCxnSpPr>
          <p:nvPr/>
        </p:nvCxnSpPr>
        <p:spPr>
          <a:xfrm flipV="1">
            <a:off x="5908377" y="2687250"/>
            <a:ext cx="1532376" cy="543868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6 Conector recto de flecha"/>
          <p:cNvCxnSpPr>
            <a:cxnSpLocks/>
            <a:endCxn id="33" idx="1"/>
          </p:cNvCxnSpPr>
          <p:nvPr/>
        </p:nvCxnSpPr>
        <p:spPr>
          <a:xfrm flipV="1">
            <a:off x="5908377" y="3153069"/>
            <a:ext cx="1532376" cy="172952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7 Conector recto de flecha"/>
          <p:cNvCxnSpPr>
            <a:cxnSpLocks/>
            <a:endCxn id="34" idx="1"/>
          </p:cNvCxnSpPr>
          <p:nvPr/>
        </p:nvCxnSpPr>
        <p:spPr>
          <a:xfrm>
            <a:off x="5908377" y="3421748"/>
            <a:ext cx="1532376" cy="206869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28 Conector recto de flecha"/>
          <p:cNvCxnSpPr>
            <a:cxnSpLocks/>
            <a:endCxn id="35" idx="1"/>
          </p:cNvCxnSpPr>
          <p:nvPr/>
        </p:nvCxnSpPr>
        <p:spPr>
          <a:xfrm>
            <a:off x="5908377" y="3515830"/>
            <a:ext cx="1532376" cy="536100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49 Conector recto de flecha"/>
          <p:cNvCxnSpPr>
            <a:cxnSpLocks/>
            <a:endCxn id="54" idx="1"/>
          </p:cNvCxnSpPr>
          <p:nvPr/>
        </p:nvCxnSpPr>
        <p:spPr>
          <a:xfrm flipV="1">
            <a:off x="5823508" y="4661229"/>
            <a:ext cx="1617245" cy="179906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0 Conector recto de flecha"/>
          <p:cNvCxnSpPr>
            <a:cxnSpLocks/>
            <a:endCxn id="55" idx="1"/>
          </p:cNvCxnSpPr>
          <p:nvPr/>
        </p:nvCxnSpPr>
        <p:spPr>
          <a:xfrm>
            <a:off x="5823508" y="4936862"/>
            <a:ext cx="1617245" cy="199915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4 Conector recto de flecha"/>
          <p:cNvCxnSpPr>
            <a:cxnSpLocks/>
            <a:endCxn id="65" idx="1"/>
          </p:cNvCxnSpPr>
          <p:nvPr/>
        </p:nvCxnSpPr>
        <p:spPr>
          <a:xfrm>
            <a:off x="5880478" y="6383206"/>
            <a:ext cx="1560275" cy="0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3 CuadroTexto"/>
          <p:cNvSpPr txBox="1"/>
          <p:nvPr/>
        </p:nvSpPr>
        <p:spPr>
          <a:xfrm>
            <a:off x="6681986" y="3693790"/>
            <a:ext cx="2121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37" name="34 CuadroTexto"/>
          <p:cNvSpPr txBox="1"/>
          <p:nvPr/>
        </p:nvSpPr>
        <p:spPr>
          <a:xfrm>
            <a:off x="6681986" y="3053429"/>
            <a:ext cx="2121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38" name="35 CuadroTexto"/>
          <p:cNvSpPr txBox="1"/>
          <p:nvPr/>
        </p:nvSpPr>
        <p:spPr>
          <a:xfrm>
            <a:off x="6630690" y="3353056"/>
            <a:ext cx="314757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Fm</a:t>
            </a:r>
          </a:p>
        </p:txBody>
      </p:sp>
      <p:sp>
        <p:nvSpPr>
          <p:cNvPr id="56" name="53 CuadroTexto"/>
          <p:cNvSpPr txBox="1"/>
          <p:nvPr/>
        </p:nvSpPr>
        <p:spPr>
          <a:xfrm>
            <a:off x="6398191" y="4568543"/>
            <a:ext cx="592076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% m/m</a:t>
            </a:r>
          </a:p>
        </p:txBody>
      </p:sp>
      <p:sp>
        <p:nvSpPr>
          <p:cNvPr id="57" name="54 CuadroTexto"/>
          <p:cNvSpPr txBox="1"/>
          <p:nvPr/>
        </p:nvSpPr>
        <p:spPr>
          <a:xfrm>
            <a:off x="6426244" y="4868170"/>
            <a:ext cx="535970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% m/v</a:t>
            </a:r>
          </a:p>
        </p:txBody>
      </p:sp>
      <p:sp>
        <p:nvSpPr>
          <p:cNvPr id="66" name="66 CuadroTexto"/>
          <p:cNvSpPr txBox="1"/>
          <p:nvPr/>
        </p:nvSpPr>
        <p:spPr>
          <a:xfrm>
            <a:off x="6454296" y="6243798"/>
            <a:ext cx="479866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% v/v</a:t>
            </a:r>
          </a:p>
        </p:txBody>
      </p:sp>
      <p:cxnSp>
        <p:nvCxnSpPr>
          <p:cNvPr id="60" name="55 Conector recto de flecha"/>
          <p:cNvCxnSpPr>
            <a:cxnSpLocks/>
          </p:cNvCxnSpPr>
          <p:nvPr/>
        </p:nvCxnSpPr>
        <p:spPr>
          <a:xfrm flipH="1" flipV="1">
            <a:off x="1616434" y="4653596"/>
            <a:ext cx="1671960" cy="189152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56 Conector recto de flecha"/>
          <p:cNvCxnSpPr>
            <a:cxnSpLocks/>
          </p:cNvCxnSpPr>
          <p:nvPr/>
        </p:nvCxnSpPr>
        <p:spPr>
          <a:xfrm flipH="1">
            <a:off x="1616435" y="4938474"/>
            <a:ext cx="1671958" cy="190670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 flipH="1">
            <a:off x="1633187" y="6378589"/>
            <a:ext cx="1558800" cy="0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25 Conector recto de flecha"/>
          <p:cNvCxnSpPr>
            <a:cxnSpLocks/>
          </p:cNvCxnSpPr>
          <p:nvPr/>
        </p:nvCxnSpPr>
        <p:spPr>
          <a:xfrm flipH="1" flipV="1">
            <a:off x="1662509" y="2691432"/>
            <a:ext cx="1532376" cy="543868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26 Conector recto de flecha"/>
          <p:cNvCxnSpPr>
            <a:cxnSpLocks/>
          </p:cNvCxnSpPr>
          <p:nvPr/>
        </p:nvCxnSpPr>
        <p:spPr>
          <a:xfrm flipH="1" flipV="1">
            <a:off x="1662509" y="3157251"/>
            <a:ext cx="1532376" cy="172952"/>
          </a:xfrm>
          <a:prstGeom prst="straightConnector1">
            <a:avLst/>
          </a:prstGeom>
          <a:ln>
            <a:solidFill>
              <a:srgbClr val="07C119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27 Conector recto de flecha"/>
          <p:cNvCxnSpPr>
            <a:cxnSpLocks/>
          </p:cNvCxnSpPr>
          <p:nvPr/>
        </p:nvCxnSpPr>
        <p:spPr>
          <a:xfrm flipH="1">
            <a:off x="1662509" y="3425930"/>
            <a:ext cx="1532376" cy="206869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28 Conector recto de flecha"/>
          <p:cNvCxnSpPr>
            <a:cxnSpLocks/>
          </p:cNvCxnSpPr>
          <p:nvPr/>
        </p:nvCxnSpPr>
        <p:spPr>
          <a:xfrm flipH="1">
            <a:off x="1662509" y="3520012"/>
            <a:ext cx="1532376" cy="536100"/>
          </a:xfrm>
          <a:prstGeom prst="straightConnector1">
            <a:avLst/>
          </a:prstGeom>
          <a:ln>
            <a:solidFill>
              <a:srgbClr val="00B05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3 CuadroTexto"/>
          <p:cNvSpPr txBox="1"/>
          <p:nvPr/>
        </p:nvSpPr>
        <p:spPr>
          <a:xfrm flipH="1">
            <a:off x="2212429" y="6238668"/>
            <a:ext cx="479866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% v/v</a:t>
            </a:r>
          </a:p>
        </p:txBody>
      </p:sp>
      <p:sp>
        <p:nvSpPr>
          <p:cNvPr id="70" name="60 CuadroTexto"/>
          <p:cNvSpPr txBox="1"/>
          <p:nvPr/>
        </p:nvSpPr>
        <p:spPr>
          <a:xfrm flipH="1">
            <a:off x="2149686" y="4869782"/>
            <a:ext cx="535970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% m/v</a:t>
            </a:r>
          </a:p>
        </p:txBody>
      </p:sp>
      <p:sp>
        <p:nvSpPr>
          <p:cNvPr id="71" name="59 CuadroTexto"/>
          <p:cNvSpPr txBox="1"/>
          <p:nvPr/>
        </p:nvSpPr>
        <p:spPr>
          <a:xfrm flipH="1">
            <a:off x="2121633" y="4570155"/>
            <a:ext cx="592076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% m/m</a:t>
            </a:r>
          </a:p>
        </p:txBody>
      </p:sp>
      <p:sp>
        <p:nvSpPr>
          <p:cNvPr id="48" name="45 CuadroTexto"/>
          <p:cNvSpPr txBox="1"/>
          <p:nvPr/>
        </p:nvSpPr>
        <p:spPr>
          <a:xfrm flipH="1">
            <a:off x="2227818" y="3695132"/>
            <a:ext cx="2121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49" name="46 CuadroTexto"/>
          <p:cNvSpPr txBox="1"/>
          <p:nvPr/>
        </p:nvSpPr>
        <p:spPr>
          <a:xfrm flipH="1">
            <a:off x="2227818" y="3058396"/>
            <a:ext cx="212164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m</a:t>
            </a:r>
          </a:p>
        </p:txBody>
      </p:sp>
      <p:sp>
        <p:nvSpPr>
          <p:cNvPr id="50" name="47 CuadroTexto"/>
          <p:cNvSpPr txBox="1"/>
          <p:nvPr/>
        </p:nvSpPr>
        <p:spPr>
          <a:xfrm flipH="1">
            <a:off x="2176520" y="3358024"/>
            <a:ext cx="314757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Fm</a:t>
            </a:r>
          </a:p>
        </p:txBody>
      </p:sp>
      <p:sp>
        <p:nvSpPr>
          <p:cNvPr id="51" name="48 CuadroTexto"/>
          <p:cNvSpPr txBox="1"/>
          <p:nvPr/>
        </p:nvSpPr>
        <p:spPr>
          <a:xfrm flipH="1">
            <a:off x="1981656" y="2755974"/>
            <a:ext cx="704478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36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PV=</a:t>
            </a:r>
            <a:r>
              <a:rPr lang="es-MX" sz="1300" dirty="0" err="1">
                <a:solidFill>
                  <a:srgbClr val="00B050"/>
                </a:solidFill>
              </a:rPr>
              <a:t>nRT</a:t>
            </a:r>
            <a:endParaRPr lang="es-MX" sz="1300" dirty="0">
              <a:solidFill>
                <a:srgbClr val="00B050"/>
              </a:solidFill>
            </a:endParaRPr>
          </a:p>
        </p:txBody>
      </p:sp>
      <p:sp>
        <p:nvSpPr>
          <p:cNvPr id="39" name="36 CuadroTexto"/>
          <p:cNvSpPr txBox="1"/>
          <p:nvPr/>
        </p:nvSpPr>
        <p:spPr>
          <a:xfrm>
            <a:off x="6417653" y="2754748"/>
            <a:ext cx="740830" cy="272758"/>
          </a:xfrm>
          <a:prstGeom prst="rect">
            <a:avLst/>
          </a:prstGeom>
          <a:solidFill>
            <a:srgbClr val="FAFAF0"/>
          </a:solidFill>
        </p:spPr>
        <p:txBody>
          <a:bodyPr wrap="none" lIns="36000" tIns="36000" rIns="72000" bIns="36000" rtlCol="0">
            <a:spAutoFit/>
          </a:bodyPr>
          <a:lstStyle/>
          <a:p>
            <a:pPr algn="ctr"/>
            <a:r>
              <a:rPr lang="es-MX" sz="1300" dirty="0">
                <a:solidFill>
                  <a:srgbClr val="00B050"/>
                </a:solidFill>
              </a:rPr>
              <a:t>PV=</a:t>
            </a:r>
            <a:r>
              <a:rPr lang="es-MX" sz="1300" dirty="0" err="1">
                <a:solidFill>
                  <a:srgbClr val="00B050"/>
                </a:solidFill>
              </a:rPr>
              <a:t>nRT</a:t>
            </a:r>
            <a:endParaRPr lang="es-MX" sz="13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2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20898" y="1687124"/>
            <a:ext cx="9237192" cy="348156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83789" y="2300751"/>
            <a:ext cx="89127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/>
              <a:t>	2.1 [mol]	1.8369 [mol]		</a:t>
            </a:r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endParaRPr lang="es-MX" sz="1600" b="1" dirty="0"/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endParaRPr lang="es-MX" sz="1600" b="1" dirty="0"/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FF0000"/>
                </a:solidFill>
              </a:rPr>
              <a:t>	2.1 [mol]	1.05 [mol]	1.05 [mol]	2.1 [mol]</a:t>
            </a:r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FF0000"/>
                </a:solidFill>
              </a:rPr>
              <a:t>   </a:t>
            </a:r>
            <a:endParaRPr lang="es-MX" sz="1600" b="1" dirty="0"/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endParaRPr lang="es-MX" sz="1600" b="1" dirty="0"/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000CC"/>
                </a:solidFill>
              </a:rPr>
              <a:t>	1.47 [mol]	0.735 [mol]	 0.735 [mol]	1.47 [mol]</a:t>
            </a:r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endParaRPr lang="es-MX" sz="1600" b="1" dirty="0">
              <a:solidFill>
                <a:srgbClr val="0000CC"/>
              </a:solidFill>
            </a:endParaRPr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endParaRPr lang="es-MX" sz="1600" b="1" dirty="0">
              <a:solidFill>
                <a:srgbClr val="0000CC"/>
              </a:solidFill>
            </a:endParaRPr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000CC"/>
                </a:solidFill>
              </a:rPr>
              <a:t>	</a:t>
            </a:r>
            <a:r>
              <a:rPr lang="es-MX" sz="1600" b="1" dirty="0">
                <a:solidFill>
                  <a:srgbClr val="00B050"/>
                </a:solidFill>
              </a:rPr>
              <a:t>0.63 [mol]	1.1019 [mol]	</a:t>
            </a:r>
            <a:endParaRPr lang="es-MX" sz="1600" b="1" dirty="0">
              <a:solidFill>
                <a:srgbClr val="0000CC"/>
              </a:solidFill>
            </a:endParaRPr>
          </a:p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endParaRPr lang="es-MX" sz="1600" b="1" dirty="0">
              <a:solidFill>
                <a:srgbClr val="0000CC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8077417" y="3049410"/>
            <a:ext cx="1568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FF0000"/>
                </a:solidFill>
              </a:rPr>
              <a:t>▬  100 %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77416" y="3736910"/>
            <a:ext cx="1568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633413" algn="ctr"/>
                <a:tab pos="2773363" algn="ctr"/>
                <a:tab pos="5205413" algn="ctr"/>
                <a:tab pos="7359650" algn="ctr"/>
              </a:tabLst>
            </a:pPr>
            <a:r>
              <a:rPr lang="es-MX" sz="1600" b="1" dirty="0">
                <a:solidFill>
                  <a:srgbClr val="0000CC"/>
                </a:solidFill>
              </a:rPr>
              <a:t>▬  70 %</a:t>
            </a:r>
          </a:p>
        </p:txBody>
      </p:sp>
    </p:spTree>
    <p:extLst>
      <p:ext uri="{BB962C8B-B14F-4D97-AF65-F5344CB8AC3E}">
        <p14:creationId xmlns:p14="http://schemas.microsoft.com/office/powerpoint/2010/main" val="50411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/>
      <p:bldP spid="8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7579</TotalTime>
  <Words>422</Words>
  <Application>Microsoft Office PowerPoint</Application>
  <PresentationFormat>Presentación en pantalla (4:3)</PresentationFormat>
  <Paragraphs>138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Symbol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Personal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Alfredo Velásquez Márquez</dc:creator>
  <cp:lastModifiedBy>Alfredo Velásquez Márquez</cp:lastModifiedBy>
  <cp:revision>269</cp:revision>
  <dcterms:created xsi:type="dcterms:W3CDTF">2009-01-09T20:38:31Z</dcterms:created>
  <dcterms:modified xsi:type="dcterms:W3CDTF">2021-05-07T01:12:26Z</dcterms:modified>
</cp:coreProperties>
</file>