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3" r:id="rId9"/>
    <p:sldId id="264" r:id="rId10"/>
    <p:sldId id="265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6BA"/>
    <a:srgbClr val="340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86" autoAdjust="0"/>
  </p:normalViewPr>
  <p:slideViewPr>
    <p:cSldViewPr>
      <p:cViewPr varScale="1">
        <p:scale>
          <a:sx n="68" d="100"/>
          <a:sy n="68" d="100"/>
        </p:scale>
        <p:origin x="8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ADC735-74C1-458F-BC76-41A1EB87C2A5}" type="datetimeFigureOut">
              <a:rPr lang="es-MX"/>
              <a:pPr>
                <a:defRPr/>
              </a:pPr>
              <a:t>19/10/2016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D82183-9252-40A5-A109-498277A3161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8440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/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ED5C7B8-9955-4431-8898-09611B8D4A1D}" type="slidenum">
              <a:rPr lang="es-MX" smtClean="0"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MX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528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A4110-15F0-4858-A04B-BCDBAC25FA8C}" type="datetimeFigureOut">
              <a:rPr lang="es-MX"/>
              <a:pPr>
                <a:defRPr/>
              </a:pPr>
              <a:t>19/10/2016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768E0-4B17-4C90-9E76-0FD36AB6E84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3552173"/>
      </p:ext>
    </p:extLst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A5974-4594-407E-924F-7A3F8A4D28DC}" type="datetimeFigureOut">
              <a:rPr lang="es-MX"/>
              <a:pPr>
                <a:defRPr/>
              </a:pPr>
              <a:t>19/10/2016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E087E-B3C4-4E56-8C5F-E9C5E696D85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1643495"/>
      </p:ext>
    </p:extLst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98EC9-A416-4189-AD68-681F9F6D6D99}" type="datetimeFigureOut">
              <a:rPr lang="es-MX"/>
              <a:pPr>
                <a:defRPr/>
              </a:pPr>
              <a:t>19/10/2016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FCF09-C91A-45B6-BAEC-3A4F0D61BAC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0818090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3612D-5060-47EE-B0A7-2D4E082F6698}" type="datetimeFigureOut">
              <a:rPr lang="es-MX"/>
              <a:pPr>
                <a:defRPr/>
              </a:pPr>
              <a:t>19/10/2016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10B20-FB5A-465B-8255-292C9787245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6763279"/>
      </p:ext>
    </p:extLst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D0DC2-E206-4929-8644-4FAE2D7C99F8}" type="datetimeFigureOut">
              <a:rPr lang="es-MX"/>
              <a:pPr>
                <a:defRPr/>
              </a:pPr>
              <a:t>19/10/2016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97951-DC41-4CF6-AD19-CE97449AE11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0538816"/>
      </p:ext>
    </p:extLst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D9048-F686-4D19-857D-924B1DA71882}" type="datetimeFigureOut">
              <a:rPr lang="es-MX"/>
              <a:pPr>
                <a:defRPr/>
              </a:pPr>
              <a:t>19/10/2016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8DED4-A0B4-4F64-B120-28BAE67BB9B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8884566"/>
      </p:ext>
    </p:extLst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3EE5D-83F1-408D-BF07-3494E7859105}" type="datetimeFigureOut">
              <a:rPr lang="es-MX"/>
              <a:pPr>
                <a:defRPr/>
              </a:pPr>
              <a:t>19/10/2016</a:t>
            </a:fld>
            <a:endParaRPr lang="es-MX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26DBF-5D9A-4827-9ED5-82BA74F311D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451543"/>
      </p:ext>
    </p:extLst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24377-F0A9-429A-AC2B-AB0485B9AB9D}" type="datetimeFigureOut">
              <a:rPr lang="es-MX"/>
              <a:pPr>
                <a:defRPr/>
              </a:pPr>
              <a:t>19/10/2016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520C4-BA8C-4BCF-9BD0-F5E355FF3D9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7239863"/>
      </p:ext>
    </p:extLst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F3F66-81F6-4299-AE50-2220AEAD9AB7}" type="datetimeFigureOut">
              <a:rPr lang="es-MX"/>
              <a:pPr>
                <a:defRPr/>
              </a:pPr>
              <a:t>19/10/2016</a:t>
            </a:fld>
            <a:endParaRPr lang="es-MX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02199-2E6E-4FB4-86D2-E8B9357A97D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4590492"/>
      </p:ext>
    </p:extLst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F6134-A55A-4E66-B28D-2E8B161C15A0}" type="datetimeFigureOut">
              <a:rPr lang="es-MX"/>
              <a:pPr>
                <a:defRPr/>
              </a:pPr>
              <a:t>19/10/2016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E2504-CD57-412F-BD83-5E3AE29629B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4072498"/>
      </p:ext>
    </p:extLst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66E86-A5D4-44F6-B508-15779DCADEE3}" type="datetimeFigureOut">
              <a:rPr lang="es-MX"/>
              <a:pPr>
                <a:defRPr/>
              </a:pPr>
              <a:t>19/10/2016</a:t>
            </a:fld>
            <a:endParaRPr lang="es-MX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481CE-8442-4A99-8EA9-425F4BA0743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7280524"/>
      </p:ext>
    </p:extLst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trike="noStrike" spc="6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123B294-52BA-4BB9-90E4-A75EAE3E6FDC}" type="datetimeFigureOut">
              <a:rPr lang="es-MX"/>
              <a:pPr>
                <a:defRPr/>
              </a:pPr>
              <a:t>19/10/2016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spc="6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45CBF89-5B82-4B6A-AC53-E4058C6F117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3" r:id="rId9"/>
    <p:sldLayoutId id="2147483790" r:id="rId10"/>
    <p:sldLayoutId id="2147483791" r:id="rId11"/>
  </p:sldLayoutIdLst>
  <p:transition>
    <p:push dir="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Relationship Id="rId9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sz="quarter" idx="13"/>
          </p:nvPr>
        </p:nvSpPr>
        <p:spPr>
          <a:xfrm>
            <a:off x="762000" y="2349500"/>
            <a:ext cx="7770813" cy="35274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buFont typeface="Arial" pitchFamily="34" charset="0"/>
              <a:buNone/>
              <a:defRPr/>
            </a:pPr>
            <a:r>
              <a:rPr lang="es-MX" sz="2400" b="1" dirty="0">
                <a:solidFill>
                  <a:srgbClr val="06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CONFERENCIA:</a:t>
            </a:r>
          </a:p>
          <a:p>
            <a:pPr algn="ctr" eaLnBrk="1" fontAlgn="auto" hangingPunct="1">
              <a:buFont typeface="Arial" pitchFamily="34" charset="0"/>
              <a:buNone/>
              <a:defRPr/>
            </a:pPr>
            <a:r>
              <a:rPr lang="es-MX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 SISTEMA DE ECUACIONES LINEALES Y MODELADO MATEMÁTICO</a:t>
            </a:r>
            <a:endParaRPr lang="es-MX" sz="1500" b="1" dirty="0">
              <a:solidFill>
                <a:srgbClr val="CC000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1" fontAlgn="auto" hangingPunct="1">
              <a:buFont typeface="Wingdings" pitchFamily="2" charset="2"/>
              <a:buNone/>
              <a:defRPr/>
            </a:pPr>
            <a:r>
              <a:rPr lang="es-MX" sz="2500" b="1" dirty="0">
                <a:solidFill>
                  <a:srgbClr val="06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PONENTE:</a:t>
            </a:r>
          </a:p>
          <a:p>
            <a:pPr algn="ctr" eaLnBrk="1" fontAlgn="auto" hangingPunct="1">
              <a:buFont typeface="Wingdings" pitchFamily="2" charset="2"/>
              <a:buNone/>
              <a:defRPr/>
            </a:pPr>
            <a:r>
              <a:rPr lang="es-E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FRANCISCO  BARRERA  GARCÍA</a:t>
            </a:r>
          </a:p>
          <a:p>
            <a:pPr eaLnBrk="1" fontAlgn="auto" hangingPunct="1">
              <a:buFont typeface="Wingdings" pitchFamily="2" charset="2"/>
              <a:buNone/>
              <a:defRPr/>
            </a:pPr>
            <a:endParaRPr lang="es-MX" sz="1500" b="1" dirty="0">
              <a:solidFill>
                <a:srgbClr val="CC0000"/>
              </a:solidFill>
              <a:latin typeface="Comic Sans MS" pitchFamily="66" charset="0"/>
              <a:cs typeface="Times New Roman" pitchFamily="18" charset="0"/>
            </a:endParaRPr>
          </a:p>
          <a:p>
            <a:pPr algn="r" eaLnBrk="1" fontAlgn="auto" hangingPunct="1">
              <a:buFont typeface="Wingdings" pitchFamily="2" charset="2"/>
              <a:buNone/>
              <a:defRPr/>
            </a:pPr>
            <a:r>
              <a:rPr lang="es-ES" sz="1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  OCTUBRE 19,  2016.</a:t>
            </a:r>
            <a:endParaRPr lang="es-MX" sz="1500" b="1" dirty="0">
              <a:cs typeface="Times New Roman" pitchFamily="18" charset="0"/>
            </a:endParaRPr>
          </a:p>
          <a:p>
            <a:pPr eaLnBrk="1" fontAlgn="auto" hangingPunct="1">
              <a:buFont typeface="Wingdings" pitchFamily="2" charset="2"/>
              <a:buNone/>
              <a:defRPr/>
            </a:pPr>
            <a:endParaRPr lang="es-ES" b="1" dirty="0"/>
          </a:p>
        </p:txBody>
      </p:sp>
      <p:grpSp>
        <p:nvGrpSpPr>
          <p:cNvPr id="4099" name="1 Grupo"/>
          <p:cNvGrpSpPr>
            <a:grpSpLocks/>
          </p:cNvGrpSpPr>
          <p:nvPr/>
        </p:nvGrpSpPr>
        <p:grpSpPr bwMode="auto">
          <a:xfrm>
            <a:off x="179387" y="3893"/>
            <a:ext cx="8936037" cy="2160588"/>
            <a:chOff x="207963" y="7937"/>
            <a:chExt cx="8936037" cy="2160588"/>
          </a:xfrm>
        </p:grpSpPr>
        <p:sp>
          <p:nvSpPr>
            <p:cNvPr id="3074" name="Text Box 6"/>
            <p:cNvSpPr txBox="1">
              <a:spLocks noChangeArrowheads="1"/>
            </p:cNvSpPr>
            <p:nvPr/>
          </p:nvSpPr>
          <p:spPr bwMode="auto">
            <a:xfrm>
              <a:off x="1474729" y="548680"/>
              <a:ext cx="6345353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s-ES" sz="2200" b="1" dirty="0">
                  <a:solidFill>
                    <a:srgbClr val="0606B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DIVISIÓN DE CIENCIAS BÁSICAS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s-ES" sz="2200" b="1" dirty="0">
                  <a:solidFill>
                    <a:srgbClr val="0606B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COORDINACIÓN DE MATEMÁTICAS</a:t>
              </a:r>
              <a:endParaRPr lang="es-MX" sz="2200" b="1" dirty="0">
                <a:solidFill>
                  <a:srgbClr val="06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endParaRPr>
            </a:p>
          </p:txBody>
        </p:sp>
        <p:pic>
          <p:nvPicPr>
            <p:cNvPr id="4101" name="Picture 2" descr="C:\Mis documentos\Presentacion_SEFI\transparente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8038" y="7937"/>
              <a:ext cx="1985962" cy="216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5" descr="E:\Presentacion SEFI\unamg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963" y="188913"/>
              <a:ext cx="1843087" cy="197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2"/>
          <p:cNvSpPr>
            <a:spLocks noChangeArrowheads="1"/>
          </p:cNvSpPr>
          <p:nvPr/>
        </p:nvSpPr>
        <p:spPr bwMode="auto">
          <a:xfrm>
            <a:off x="4295775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2 Marcador de contenido"/>
              <p:cNvSpPr>
                <a:spLocks noGrp="1"/>
              </p:cNvSpPr>
              <p:nvPr>
                <p:ph idx="4294967295"/>
              </p:nvPr>
            </p:nvSpPr>
            <p:spPr>
              <a:xfrm>
                <a:off x="638175" y="1340768"/>
                <a:ext cx="8229600" cy="4525963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None/>
                </a:pPr>
                <a:r>
                  <a:rPr lang="es-MX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Por lo tanto la solución del sistema es:</a:t>
                </a:r>
              </a:p>
              <a:p>
                <a:pPr marL="0" indent="0">
                  <a:buNone/>
                </a:pPr>
                <a:endParaRPr lang="es-MX" sz="2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s-MX" sz="2800" dirty="0">
                    <a:latin typeface="Comic Sans MS" panose="030F0702030302020204" pitchFamily="66" charset="0"/>
                  </a:rPr>
                  <a:t>		</a:t>
                </a:r>
                <a:r>
                  <a:rPr lang="es-MX" sz="2800" dirty="0">
                    <a:latin typeface="Comic Sans MS" panose="030F0702030302020204" pitchFamily="66" charset="0"/>
                    <a:ea typeface="Cambria Math"/>
                  </a:rPr>
                  <a:t> 	</a:t>
                </a:r>
                <a:r>
                  <a:rPr lang="es-MX" sz="2200" dirty="0">
                    <a:latin typeface="Comic Sans MS" panose="030F0702030302020204" pitchFamily="66" charset="0"/>
                    <a:ea typeface="Cambria Math"/>
                  </a:rPr>
                  <a:t>   </a:t>
                </a:r>
                <a14:m>
                  <m:oMath xmlns:m="http://schemas.openxmlformats.org/officeDocument/2006/math">
                    <m:r>
                      <a:rPr lang="es-MX" sz="22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s-MX" sz="2200" b="0" i="1" smtClean="0">
                        <a:latin typeface="Cambria Math"/>
                        <a:ea typeface="Cambria Math"/>
                      </a:rPr>
                      <m:t>=−8</m:t>
                    </m:r>
                  </m:oMath>
                </a14:m>
                <a:endParaRPr lang="es-MX" sz="2200" b="0" i="1" dirty="0">
                  <a:latin typeface="Comic Sans MS" panose="030F0702030302020204" pitchFamily="66" charset="0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s-MX" sz="2200" b="0" dirty="0">
                    <a:latin typeface="Comic Sans MS" panose="030F0702030302020204" pitchFamily="66" charset="0"/>
                    <a:ea typeface="Cambria Math"/>
                  </a:rPr>
                  <a:t> 			   </a:t>
                </a:r>
                <a14:m>
                  <m:oMath xmlns:m="http://schemas.openxmlformats.org/officeDocument/2006/math">
                    <m:r>
                      <a:rPr lang="es-MX" sz="22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s-MX" sz="2200" b="0" i="1" smtClean="0">
                        <a:latin typeface="Cambria Math"/>
                        <a:ea typeface="Cambria Math"/>
                      </a:rPr>
                      <m:t>=−1</m:t>
                    </m:r>
                  </m:oMath>
                </a14:m>
                <a:endParaRPr lang="es-MX" sz="22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s-MX" sz="2200" b="0" dirty="0">
                    <a:latin typeface="Comic Sans MS" panose="030F0702030302020204" pitchFamily="66" charset="0"/>
                    <a:ea typeface="Cambria Math"/>
                  </a:rPr>
                  <a:t> 			   </a:t>
                </a:r>
                <a14:m>
                  <m:oMath xmlns:m="http://schemas.openxmlformats.org/officeDocument/2006/math">
                    <m:r>
                      <a:rPr lang="es-MX" sz="2200" b="0" i="1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es-MX" sz="2200" b="0" i="1" smtClean="0">
                        <a:latin typeface="Cambria Math"/>
                        <a:ea typeface="Cambria Math"/>
                      </a:rPr>
                      <m:t>=  1</m:t>
                    </m:r>
                  </m:oMath>
                </a14:m>
                <a:endParaRPr lang="es-MX" sz="2200" b="0" i="1" dirty="0">
                  <a:latin typeface="Comic Sans MS" panose="030F0702030302020204" pitchFamily="66" charset="0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s-MX" sz="2200" b="0" dirty="0">
                    <a:latin typeface="Comic Sans MS" panose="030F0702030302020204" pitchFamily="66" charset="0"/>
                    <a:ea typeface="Cambria Math"/>
                  </a:rPr>
                  <a:t> 			  </a:t>
                </a:r>
                <a14:m>
                  <m:oMath xmlns:m="http://schemas.openxmlformats.org/officeDocument/2006/math">
                    <m:r>
                      <a:rPr lang="es-MX" sz="2200" b="0" i="1" smtClean="0">
                        <a:latin typeface="Cambria Math"/>
                        <a:ea typeface="Cambria Math"/>
                      </a:rPr>
                      <m:t>𝑤</m:t>
                    </m:r>
                    <m:r>
                      <a:rPr lang="es-MX" sz="2200" b="0" i="1" smtClean="0">
                        <a:latin typeface="Cambria Math"/>
                        <a:ea typeface="Cambria Math"/>
                      </a:rPr>
                      <m:t>= 2</m:t>
                    </m:r>
                  </m:oMath>
                </a14:m>
                <a:endParaRPr lang="es-MX" sz="2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38175" y="1340768"/>
                <a:ext cx="8229600" cy="4525963"/>
              </a:xfrm>
              <a:prstGeom prst="rect">
                <a:avLst/>
              </a:prstGeom>
              <a:blipFill rotWithShape="1">
                <a:blip r:embed="rId2"/>
                <a:stretch>
                  <a:fillRect l="-1037" t="-1078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4294967295"/>
              </p:nvPr>
            </p:nvSpPr>
            <p:spPr>
              <a:xfrm>
                <a:off x="457200" y="260648"/>
                <a:ext cx="8229600" cy="5865515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None/>
                </a:pPr>
                <a:r>
                  <a:rPr lang="es-MX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Ejercicio 2: Determinar el o los valores de </a:t>
                </a:r>
                <a14:m>
                  <m:oMath xmlns:m="http://schemas.openxmlformats.org/officeDocument/2006/math">
                    <m:r>
                      <a:rPr lang="es-MX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𝒌</m:t>
                    </m:r>
                  </m:oMath>
                </a14:m>
                <a:r>
                  <a:rPr lang="es-MX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para que el sistema:</a:t>
                </a:r>
              </a:p>
              <a:p>
                <a:pPr algn="ctr"/>
                <a:endParaRPr lang="es-MX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  <a:p>
                <a:endParaRPr lang="es-MX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s-MX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s-MX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a) Tenga una solución.</a:t>
                </a:r>
              </a:p>
              <a:p>
                <a:pPr marL="0" indent="0">
                  <a:buNone/>
                </a:pPr>
                <a:r>
                  <a:rPr lang="es-MX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b) Tenga más de una solución.</a:t>
                </a:r>
              </a:p>
              <a:p>
                <a:pPr marL="0" indent="0">
                  <a:buNone/>
                </a:pPr>
                <a:r>
                  <a:rPr lang="es-MX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c)  No tenga solución.</a:t>
                </a:r>
              </a:p>
              <a:p>
                <a:pPr marL="0" indent="0">
                  <a:buNone/>
                </a:pPr>
                <a:r>
                  <a:rPr lang="es-MX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Solución:</a:t>
                </a:r>
              </a:p>
              <a:p>
                <a:endParaRPr lang="es-MX" sz="2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57200" y="260648"/>
                <a:ext cx="8229600" cy="5865515"/>
              </a:xfrm>
              <a:prstGeom prst="rect">
                <a:avLst/>
              </a:prstGeom>
              <a:blipFill rotWithShape="0">
                <a:blip r:embed="rId2"/>
                <a:stretch>
                  <a:fillRect l="-1037" t="-832" r="-1852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2987824" y="1124744"/>
                <a:ext cx="4152612" cy="1173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MX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MX" sz="22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MX" sz="2200" b="0" i="1" smtClean="0"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es-MX" sz="22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s-MX" sz="2200" b="0" i="1" smtClean="0">
                                  <a:latin typeface="Cambria Math"/>
                                </a:rPr>
                                <m:t>        −3</m:t>
                              </m:r>
                              <m:r>
                                <a:rPr lang="es-MX" sz="2200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s-MX" sz="2200" b="0" i="1" smtClean="0">
                                  <a:latin typeface="Cambria Math"/>
                                </a:rPr>
                                <m:t>=−3</m:t>
                              </m:r>
                            </m:e>
                            <m:e>
                              <m:r>
                                <a:rPr lang="es-MX" sz="22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s-MX" sz="22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s-MX" sz="22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s-MX" sz="2200" b="0" i="1" smtClean="0">
                                  <a:latin typeface="Cambria Math"/>
                                </a:rPr>
                                <m:t>𝑘𝑦</m:t>
                              </m:r>
                              <m:r>
                                <a:rPr lang="es-MX" sz="22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MX" sz="2200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s-MX" sz="2200" b="0" i="1" smtClean="0">
                                  <a:latin typeface="Cambria Math"/>
                                </a:rPr>
                                <m:t>=−2  </m:t>
                              </m:r>
                            </m:e>
                            <m:e>
                              <m:r>
                                <a:rPr lang="es-MX" sz="22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s-MX" sz="2200" b="0" i="1" smtClean="0">
                                  <a:latin typeface="Cambria Math"/>
                                </a:rPr>
                                <m:t>+2</m:t>
                              </m:r>
                              <m:r>
                                <a:rPr lang="es-MX" sz="22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s-MX" sz="22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s-MX" sz="2200" b="0" i="1" smtClean="0">
                                  <a:latin typeface="Cambria Math"/>
                                </a:rPr>
                                <m:t>𝑘𝑧</m:t>
                              </m:r>
                              <m:r>
                                <a:rPr lang="es-MX" sz="2200" b="0" i="1" smtClean="0">
                                  <a:latin typeface="Cambria Math"/>
                                </a:rPr>
                                <m:t>=  1</m:t>
                              </m:r>
                            </m:e>
                          </m:eqArr>
                          <m:r>
                            <a:rPr lang="es-MX" sz="2200" b="0" i="1" smtClean="0">
                              <a:latin typeface="Cambria Math"/>
                            </a:rPr>
                            <m:t>           </m:t>
                          </m:r>
                          <m:r>
                            <a:rPr lang="es-MX" sz="22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s-MX" sz="2200" b="0" i="1" smtClean="0">
                              <a:latin typeface="Cambria Math"/>
                            </a:rPr>
                            <m:t> ∈</m:t>
                          </m:r>
                          <m:r>
                            <a:rPr lang="es-MX" sz="2200" b="0" i="1" smtClean="0">
                              <a:latin typeface="Cambria Math"/>
                              <a:sym typeface="Symbol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es-MX" sz="2200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1124744"/>
                <a:ext cx="4152612" cy="11732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25 Grupo"/>
          <p:cNvGrpSpPr/>
          <p:nvPr/>
        </p:nvGrpSpPr>
        <p:grpSpPr>
          <a:xfrm>
            <a:off x="1074542" y="4509120"/>
            <a:ext cx="6994916" cy="1117998"/>
            <a:chOff x="1321500" y="5086500"/>
            <a:chExt cx="6994916" cy="11179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4 Rectángulo"/>
                <p:cNvSpPr/>
                <p:nvPr/>
              </p:nvSpPr>
              <p:spPr>
                <a:xfrm>
                  <a:off x="1321500" y="5086500"/>
                  <a:ext cx="6741140" cy="11179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MX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MX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s-MX" b="0" i="1" smtClean="0">
                                  <a:latin typeface="Cambria Math"/>
                                </a:rPr>
                                <m:t>−1)(−2)</m:t>
                              </m:r>
                            </m:e>
                          </m:mr>
                          <m:mr>
                            <m:e/>
                          </m:mr>
                          <m:mr>
                            <m:e/>
                          </m:mr>
                        </m:m>
                        <m:d>
                          <m:dPr>
                            <m:begChr m:val="{"/>
                            <m:endChr m:val=""/>
                            <m:ctrlPr>
                              <a:rPr lang="es-MX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s-MX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   </m:t>
                                </m:r>
                                <m:r>
                                  <a:rPr lang="es-MX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s-MX" b="0" i="1" smtClean="0">
                                    <a:latin typeface="Cambria Math"/>
                                  </a:rPr>
                                  <m:t>        −3</m:t>
                                </m:r>
                                <m:r>
                                  <a:rPr lang="es-MX" b="0" i="1" smtClean="0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s-MX" b="0" i="1" smtClean="0">
                                    <a:latin typeface="Cambria Math"/>
                                  </a:rPr>
                                  <m:t>=−3</m:t>
                                </m:r>
                              </m:e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s-MX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s-MX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s-MX" b="0" i="1" smtClean="0">
                                    <a:latin typeface="Cambria Math"/>
                                  </a:rPr>
                                  <m:t>𝑘𝑦</m:t>
                                </m:r>
                                <m:r>
                                  <a:rPr lang="es-MX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s-MX" b="0" i="1" smtClean="0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s-MX" b="0" i="1" smtClean="0">
                                    <a:latin typeface="Cambria Math"/>
                                  </a:rPr>
                                  <m:t>=−2  </m:t>
                                </m:r>
                              </m:e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s-MX" b="0" i="1" smtClean="0">
                                    <a:latin typeface="Cambria Math"/>
                                  </a:rPr>
                                  <m:t>+2</m:t>
                                </m:r>
                                <m:r>
                                  <a:rPr lang="es-MX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s-MX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s-MX" b="0" i="1" smtClean="0">
                                    <a:latin typeface="Cambria Math"/>
                                  </a:rPr>
                                  <m:t>𝑘𝑧</m:t>
                                </m:r>
                                <m:r>
                                  <a:rPr lang="es-MX" b="0" i="1" smtClean="0">
                                    <a:latin typeface="Cambria Math"/>
                                  </a:rPr>
                                  <m:t>=  1</m:t>
                                </m:r>
                              </m:e>
                            </m:eqArr>
                            <m:r>
                              <a:rPr lang="es-MX" b="0" i="1" smtClean="0">
                                <a:latin typeface="Cambria Math"/>
                              </a:rPr>
                              <m:t>           </m:t>
                            </m:r>
                            <m:d>
                              <m:dPr>
                                <m:ctrlP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  <m:d>
                              <m:dPr>
                                <m:begChr m:val="{"/>
                                <m:endChr m:val=""/>
                                <m:ctrlP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MX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s-MX" b="0" i="1" smtClean="0">
                                          <a:latin typeface="Cambria Math"/>
                                        </a:rPr>
                                        <m:t>            −3</m:t>
                                      </m:r>
                                      <m:r>
                                        <a:rPr lang="es-MX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  <m:r>
                                        <a:rPr lang="es-MX" b="0" i="1" smtClean="0">
                                          <a:latin typeface="Cambria Math"/>
                                        </a:rPr>
                                        <m:t>      =−3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MX" b="0" i="1" smtClean="0">
                                          <a:latin typeface="Cambria Math"/>
                                        </a:rPr>
                                        <m:t>   </m:t>
                                      </m:r>
                                      <m:r>
                                        <a:rPr lang="es-MX" b="0" i="1" smtClean="0">
                                          <a:latin typeface="Cambria Math"/>
                                        </a:rPr>
                                        <m:t>𝑘𝑦</m:t>
                                      </m:r>
                                      <m:r>
                                        <a:rPr lang="es-MX" b="0" i="1" smtClean="0">
                                          <a:latin typeface="Cambria Math"/>
                                        </a:rPr>
                                        <m:t>  +  5</m:t>
                                      </m:r>
                                      <m:r>
                                        <a:rPr lang="es-MX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  <m:r>
                                        <a:rPr lang="es-MX" b="0" i="1" smtClean="0">
                                          <a:latin typeface="Cambria Math"/>
                                        </a:rPr>
                                        <m:t>       =4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MX" b="0" i="1" smtClean="0">
                                          <a:latin typeface="Cambria Math"/>
                                        </a:rPr>
                                        <m:t>      2</m:t>
                                      </m:r>
                                      <m:r>
                                        <a:rPr lang="es-MX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lang="es-MX" b="0" i="1" smtClean="0">
                                          <a:latin typeface="Cambria Math"/>
                                        </a:rPr>
                                        <m:t>  +</m:t>
                                      </m:r>
                                      <m:d>
                                        <m:dPr>
                                          <m:ctrlPr>
                                            <a:rPr lang="es-MX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MX" b="0" i="1" smtClean="0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  <m:r>
                                            <a:rPr lang="es-MX" b="0" i="1" smtClean="0">
                                              <a:latin typeface="Cambria Math"/>
                                            </a:rPr>
                                            <m:t>+3</m:t>
                                          </m:r>
                                        </m:e>
                                      </m:d>
                                      <m:r>
                                        <a:rPr lang="es-MX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  <m:r>
                                        <a:rPr lang="es-MX" b="0" i="1" smtClean="0">
                                          <a:latin typeface="Cambria Math"/>
                                        </a:rPr>
                                        <m:t>=4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d>
                      </m:oMath>
                    </m:oMathPara>
                  </a14:m>
                  <a:endParaRPr lang="es-MX" dirty="0"/>
                </a:p>
              </p:txBody>
            </p:sp>
          </mc:Choice>
          <mc:Fallback xmlns="">
            <p:sp>
              <p:nvSpPr>
                <p:cNvPr id="5" name="4 Rectángulo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1500" y="5086500"/>
                  <a:ext cx="6741140" cy="111799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6 Conector recto"/>
            <p:cNvCxnSpPr/>
            <p:nvPr/>
          </p:nvCxnSpPr>
          <p:spPr>
            <a:xfrm>
              <a:off x="2231740" y="5504049"/>
              <a:ext cx="0" cy="1282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7 Conector recto"/>
            <p:cNvCxnSpPr/>
            <p:nvPr/>
          </p:nvCxnSpPr>
          <p:spPr>
            <a:xfrm flipH="1">
              <a:off x="1703584" y="5575209"/>
              <a:ext cx="3558" cy="4061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Conector recto de flecha"/>
            <p:cNvCxnSpPr/>
            <p:nvPr/>
          </p:nvCxnSpPr>
          <p:spPr>
            <a:xfrm flipV="1">
              <a:off x="2231740" y="5632316"/>
              <a:ext cx="191925" cy="39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 de flecha"/>
            <p:cNvCxnSpPr/>
            <p:nvPr/>
          </p:nvCxnSpPr>
          <p:spPr>
            <a:xfrm>
              <a:off x="1703585" y="5981406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 de flecha"/>
            <p:cNvCxnSpPr/>
            <p:nvPr/>
          </p:nvCxnSpPr>
          <p:spPr>
            <a:xfrm flipH="1">
              <a:off x="7857172" y="5645499"/>
              <a:ext cx="45924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 de flecha"/>
            <p:cNvCxnSpPr/>
            <p:nvPr/>
          </p:nvCxnSpPr>
          <p:spPr>
            <a:xfrm flipH="1">
              <a:off x="7857172" y="5981406"/>
              <a:ext cx="45924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"/>
            <p:cNvCxnSpPr/>
            <p:nvPr/>
          </p:nvCxnSpPr>
          <p:spPr>
            <a:xfrm>
              <a:off x="8316416" y="5645499"/>
              <a:ext cx="0" cy="3359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CuadroTexto"/>
          <p:cNvSpPr txBox="1"/>
          <p:nvPr/>
        </p:nvSpPr>
        <p:spPr>
          <a:xfrm>
            <a:off x="1458405" y="507582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392122664"/>
      </p:ext>
    </p:extLst>
  </p:cSld>
  <p:clrMapOvr>
    <a:masterClrMapping/>
  </p:clrMapOvr>
  <p:transition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4294967295"/>
              </p:nvPr>
            </p:nvSpPr>
            <p:spPr>
              <a:xfrm>
                <a:off x="457200" y="1600200"/>
                <a:ext cx="8229600" cy="4525963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endParaRPr lang="es-MX" sz="2200" dirty="0">
                  <a:latin typeface="Comic Sans MS" panose="030F0702030302020204" pitchFamily="66" charset="0"/>
                </a:endParaRPr>
              </a:p>
              <a:p>
                <a:endParaRPr lang="es-MX" sz="22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s-MX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c)  Con </a:t>
                </a:r>
                <a14:m>
                  <m:oMath xmlns:m="http://schemas.openxmlformats.org/officeDocument/2006/math">
                    <m:r>
                      <a:rPr lang="es-MX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𝒌</m:t>
                    </m:r>
                    <m:r>
                      <a:rPr lang="es-MX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=−</m:t>
                    </m:r>
                    <m:r>
                      <a:rPr lang="es-MX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𝟓</m:t>
                    </m:r>
                    <m:r>
                      <a:rPr lang="es-MX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s-MX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el sistema es incompatible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MX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  <m:r>
                          <a:rPr lang="es-MX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=−</m:t>
                        </m:r>
                        <m:r>
                          <a:rPr lang="es-MX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𝟐𝟖</m:t>
                        </m:r>
                      </m:e>
                    </m:d>
                  </m:oMath>
                </a14:m>
                <a:endParaRPr lang="es-MX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s-MX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b)  Si </a:t>
                </a:r>
                <a14:m>
                  <m:oMath xmlns:m="http://schemas.openxmlformats.org/officeDocument/2006/math">
                    <m:r>
                      <a:rPr lang="es-MX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𝒌</m:t>
                    </m:r>
                    <m:r>
                      <a:rPr lang="es-MX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s-MX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s-MX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s-MX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el sistema es compatible indeterminado.</a:t>
                </a:r>
              </a:p>
              <a:p>
                <a:pPr marL="0" indent="0">
                  <a:buNone/>
                </a:pPr>
                <a:r>
                  <a:rPr lang="es-MX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MX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  <m:r>
                          <a:rPr lang="es-MX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r>
                          <a:rPr lang="es-MX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endParaRPr lang="es-MX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s-MX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Cambria Math"/>
                  </a:rPr>
                  <a:t>a)  </a:t>
                </a:r>
                <a14:m>
                  <m:oMath xmlns:m="http://schemas.openxmlformats.org/officeDocument/2006/math">
                    <m:r>
                      <a:rPr lang="es-MX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∀ </m:t>
                    </m:r>
                    <m:r>
                      <a:rPr lang="es-MX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𝒌</m:t>
                    </m:r>
                    <m:r>
                      <a:rPr lang="es-MX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∈</m:t>
                    </m:r>
                    <m:r>
                      <a:rPr lang="es-MX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𝑹</m:t>
                    </m:r>
                    <m:r>
                      <a:rPr lang="es-MX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s-MX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con </a:t>
                </a:r>
                <a14:m>
                  <m:oMath xmlns:m="http://schemas.openxmlformats.org/officeDocument/2006/math">
                    <m:r>
                      <a:rPr lang="es-MX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𝒌</m:t>
                    </m:r>
                    <m:r>
                      <a:rPr lang="es-MX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≠</m:t>
                    </m:r>
                    <m:r>
                      <a:rPr lang="es-MX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s-MX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𝟓</m:t>
                    </m:r>
                  </m:oMath>
                </a14:m>
                <a:r>
                  <a:rPr lang="es-MX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y </a:t>
                </a:r>
                <a14:m>
                  <m:oMath xmlns:m="http://schemas.openxmlformats.org/officeDocument/2006/math">
                    <m:r>
                      <a:rPr lang="es-MX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𝒌</m:t>
                    </m:r>
                    <m:r>
                      <a:rPr lang="es-MX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≠</m:t>
                    </m:r>
                    <m:r>
                      <a:rPr lang="es-MX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</m:oMath>
                </a14:m>
                <a:r>
                  <a:rPr lang="es-MX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. Sistema compatible</a:t>
                </a:r>
              </a:p>
              <a:p>
                <a:pPr marL="0" indent="0">
                  <a:buNone/>
                </a:pPr>
                <a:r>
                  <a:rPr lang="es-MX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  determinado.</a:t>
                </a: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57200" y="1600200"/>
                <a:ext cx="8229600" cy="4525963"/>
              </a:xfrm>
              <a:prstGeom prst="rect">
                <a:avLst/>
              </a:prstGeom>
              <a:blipFill rotWithShape="1">
                <a:blip r:embed="rId2"/>
                <a:stretch>
                  <a:fillRect l="-963" b="-2022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5 Conector recto"/>
          <p:cNvCxnSpPr/>
          <p:nvPr/>
        </p:nvCxnSpPr>
        <p:spPr>
          <a:xfrm flipV="1">
            <a:off x="5796136" y="6858000"/>
            <a:ext cx="0" cy="99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10 Grupo"/>
          <p:cNvGrpSpPr/>
          <p:nvPr/>
        </p:nvGrpSpPr>
        <p:grpSpPr>
          <a:xfrm>
            <a:off x="611560" y="1124744"/>
            <a:ext cx="3021212" cy="976614"/>
            <a:chOff x="4114800" y="2971800"/>
            <a:chExt cx="3021212" cy="9766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3 CuadroTexto"/>
                <p:cNvSpPr txBox="1"/>
                <p:nvPr/>
              </p:nvSpPr>
              <p:spPr>
                <a:xfrm>
                  <a:off x="4114800" y="2971800"/>
                  <a:ext cx="3021212" cy="9766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MX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>
                              <m:r>
                                <a:rPr lang="es-MX" b="0" i="1" smtClean="0">
                                  <a:latin typeface="Cambria Math"/>
                                </a:rPr>
                                <m:t>(−</m:t>
                              </m:r>
                              <m:r>
                                <a:rPr lang="es-MX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s-MX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mr>
                          <m:mr>
                            <m:e/>
                          </m:mr>
                        </m:m>
                        <m:d>
                          <m:dPr>
                            <m:begChr m:val="{"/>
                            <m:endChr m:val=""/>
                            <m:ctrlPr>
                              <a:rPr lang="es-MX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s-MX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e/>
                              <m:e/>
                            </m:eqAr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s-MX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/>
                              </m:mr>
                              <m:mr>
                                <m:e>
                                  <m:r>
                                    <a:rPr lang="es-MX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s-MX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s-MX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s-MX" b="0" i="1" smtClean="0">
                                      <a:latin typeface="Cambria Math"/>
                                    </a:rPr>
                                    <m:t>𝑘𝑦</m:t>
                                  </m:r>
                                </m:e>
                              </m:mr>
                            </m:m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s-MX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s-MX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s-MX" b="0" i="1" smtClean="0">
                                      <a:latin typeface="Cambria Math"/>
                                    </a:rPr>
                                    <m:t>       −  3</m:t>
                                  </m:r>
                                  <m:r>
                                    <a:rPr lang="es-MX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s-MX" b="0" i="1" smtClean="0">
                                      <a:latin typeface="Cambria Math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s-MX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MX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es-MX" b="0" i="1" smtClean="0">
                                          <a:latin typeface="Cambria Math"/>
                                        </a:rPr>
                                        <m:t>+3</m:t>
                                      </m:r>
                                    </m:e>
                                  </m:d>
                                  <m:r>
                                    <a:rPr lang="es-MX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s-MX" b="0" i="1" smtClean="0">
                                      <a:latin typeface="Cambria Math"/>
                                    </a:rPr>
                                    <m:t>+      10</m:t>
                                  </m:r>
                                  <m:r>
                                    <a:rPr lang="es-MX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mr>
                            </m:m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s-MX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s-MX" b="0" i="1" smtClean="0">
                                      <a:latin typeface="Cambria Math"/>
                                    </a:rPr>
                                    <m:t>=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s-MX" b="0" i="1" smtClean="0">
                                      <a:latin typeface="Cambria Math"/>
                                    </a:rPr>
                                    <m:t>=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s-MX" b="0" i="1" smtClean="0">
                                      <a:latin typeface="Cambria Math"/>
                                    </a:rPr>
                                    <m:t>=</m:t>
                                  </m:r>
                                </m:e>
                              </m:mr>
                            </m:m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s-MX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s-MX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s-MX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s-MX" b="0" i="1" smtClean="0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s-MX" b="0" i="1" smtClean="0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s-MX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4" name="3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2971800"/>
                  <a:ext cx="3021212" cy="97661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7 Conector recto"/>
            <p:cNvCxnSpPr/>
            <p:nvPr/>
          </p:nvCxnSpPr>
          <p:spPr>
            <a:xfrm>
              <a:off x="4497397" y="3588569"/>
              <a:ext cx="0" cy="1284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Conector recto de flecha"/>
            <p:cNvCxnSpPr/>
            <p:nvPr/>
          </p:nvCxnSpPr>
          <p:spPr>
            <a:xfrm>
              <a:off x="4497397" y="3717032"/>
              <a:ext cx="29062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CuadroTexto"/>
              <p:cNvSpPr txBox="1"/>
              <p:nvPr/>
            </p:nvSpPr>
            <p:spPr>
              <a:xfrm>
                <a:off x="4211960" y="1150287"/>
                <a:ext cx="4425379" cy="97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s-MX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  <m:mr>
                          <m:e/>
                        </m:mr>
                        <m:mr>
                          <m:e>
                            <m:r>
                              <a:rPr lang="es-MX" b="0" i="1" smtClean="0">
                                <a:latin typeface="Cambria Math"/>
                              </a:rPr>
                              <m:t>(−1)</m:t>
                            </m:r>
                          </m:e>
                        </m:mr>
                      </m:m>
                      <m:d>
                        <m:dPr>
                          <m:begChr m:val="{"/>
                          <m:endChr m:val=""/>
                          <m:ctrlPr>
                            <a:rPr lang="es-MX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MX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MX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e/>
                            <m:e/>
                          </m:eqAr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MX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       2</m:t>
                                </m:r>
                                <m:r>
                                  <a:rPr lang="es-MX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/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MX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MX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s-MX" b="0" i="1" smtClean="0">
                                    <a:latin typeface="Cambria Math"/>
                                  </a:rPr>
                                  <m:t>                 −3</m:t>
                                </m:r>
                                <m:r>
                                  <a:rPr lang="es-MX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</m:mr>
                            <m:mr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+      </m:t>
                                </m:r>
                                <m:d>
                                  <m:dPr>
                                    <m:ctrlP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MX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s-MX" b="0" i="1" smtClean="0">
                                        <a:latin typeface="Cambria Math"/>
                                      </a:rPr>
                                      <m:t>+3</m:t>
                                    </m:r>
                                  </m:e>
                                </m:d>
                                <m:r>
                                  <a:rPr lang="es-MX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MX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MX" b="0" i="1" smtClean="0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r>
                                          <a:rPr lang="es-MX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s-MX" b="0" i="1" smtClean="0">
                                        <a:latin typeface="Cambria Math"/>
                                      </a:rPr>
                                      <m:t>−3</m:t>
                                    </m:r>
                                    <m:r>
                                      <a:rPr lang="es-MX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s-MX" b="0" i="1" smtClean="0">
                                        <a:latin typeface="Cambria Math"/>
                                      </a:rPr>
                                      <m:t>+10</m:t>
                                    </m:r>
                                  </m:e>
                                </m:d>
                                <m:r>
                                  <a:rPr lang="es-MX" b="0" i="1" smtClean="0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s-MX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MX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MX" b="0" i="1" smtClean="0">
                                    <a:latin typeface="Cambria Math"/>
                                  </a:rPr>
                                  <m:t>=</m:t>
                                </m:r>
                              </m:e>
                            </m:mr>
                            <m:mr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=</m:t>
                                </m:r>
                              </m:e>
                            </m:mr>
                            <m:mr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=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MX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MX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s-MX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8−4</m:t>
                                </m:r>
                                <m:r>
                                  <a:rPr lang="es-MX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MX" dirty="0"/>
              </a:p>
            </p:txBody>
          </p:sp>
        </mc:Choice>
        <mc:Fallback xmlns="">
          <p:sp>
            <p:nvSpPr>
              <p:cNvPr id="13" name="1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150287"/>
                <a:ext cx="4425379" cy="97661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CuadroTexto"/>
              <p:cNvSpPr txBox="1"/>
              <p:nvPr/>
            </p:nvSpPr>
            <p:spPr>
              <a:xfrm>
                <a:off x="628064" y="2148605"/>
                <a:ext cx="3560526" cy="97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s-MX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</m:m>
                      <m:d>
                        <m:dPr>
                          <m:begChr m:val="{"/>
                          <m:endChr m:val=""/>
                          <m:ctrlPr>
                            <a:rPr lang="es-MX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MX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MX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e/>
                            <m:e/>
                          </m:eqAr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MX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s-MX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/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MX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MX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s-MX" b="0" i="1" smtClean="0">
                                    <a:latin typeface="Cambria Math"/>
                                  </a:rPr>
                                  <m:t>                   −3</m:t>
                                </m:r>
                                <m:r>
                                  <a:rPr lang="es-MX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</m:mr>
                            <m:mr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+        </m:t>
                                </m:r>
                                <m:d>
                                  <m:dPr>
                                    <m:ctrlP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MX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s-MX" b="0" i="1" smtClean="0">
                                        <a:latin typeface="Cambria Math"/>
                                      </a:rPr>
                                      <m:t>+3</m:t>
                                    </m:r>
                                  </m:e>
                                </m:d>
                                <m:r>
                                  <a:rPr lang="es-MX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</m:mr>
                            <m:mr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MX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s-MX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MX" b="0" i="1" smtClean="0">
                                    <a:latin typeface="Cambria Math"/>
                                  </a:rPr>
                                  <m:t>+3</m:t>
                                </m:r>
                                <m:r>
                                  <a:rPr lang="es-MX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s-MX" b="0" i="1" smtClean="0">
                                    <a:latin typeface="Cambria Math"/>
                                  </a:rPr>
                                  <m:t>−10)</m:t>
                                </m:r>
                                <m:r>
                                  <a:rPr lang="es-MX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MX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MX" b="0" i="1" smtClean="0">
                                    <a:latin typeface="Cambria Math"/>
                                  </a:rPr>
                                  <m:t>=</m:t>
                                </m:r>
                              </m:e>
                            </m:mr>
                            <m:mr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=</m:t>
                                </m:r>
                              </m:e>
                            </m:mr>
                            <m:mr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=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MX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MX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s-MX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s-MX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s-MX" b="0" i="1" smtClean="0">
                                    <a:latin typeface="Cambria Math"/>
                                  </a:rPr>
                                  <m:t>−8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MX" dirty="0"/>
              </a:p>
            </p:txBody>
          </p:sp>
        </mc:Choice>
        <mc:Fallback xmlns="">
          <p:sp>
            <p:nvSpPr>
              <p:cNvPr id="16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64" y="2148605"/>
                <a:ext cx="3560526" cy="97661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16 CuadroTexto"/>
              <p:cNvSpPr txBox="1"/>
              <p:nvPr/>
            </p:nvSpPr>
            <p:spPr>
              <a:xfrm>
                <a:off x="4390149" y="2244272"/>
                <a:ext cx="3659400" cy="880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s-MX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</m:m>
                      <m:d>
                        <m:dPr>
                          <m:begChr m:val="{"/>
                          <m:endChr m:val=""/>
                          <m:ctrlPr>
                            <a:rPr lang="es-MX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MX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MX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e/>
                            <m:e/>
                          </m:eqAr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MX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s-MX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/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MX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MX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s-MX" b="0" i="1" smtClean="0">
                                    <a:latin typeface="Cambria Math"/>
                                  </a:rPr>
                                  <m:t>                   −3</m:t>
                                </m:r>
                                <m:r>
                                  <a:rPr lang="es-MX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</m:mr>
                            <m:mr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+       </m:t>
                                </m:r>
                                <m:d>
                                  <m:dPr>
                                    <m:ctrlP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MX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s-MX" b="0" i="1" smtClean="0">
                                        <a:latin typeface="Cambria Math"/>
                                      </a:rPr>
                                      <m:t>+3</m:t>
                                    </m:r>
                                  </m:e>
                                </m:d>
                                <m:r>
                                  <a:rPr lang="es-MX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</m:mr>
                            <m:mr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s-MX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s-MX" b="0" i="1" smtClean="0">
                                    <a:latin typeface="Cambria Math"/>
                                  </a:rPr>
                                  <m:t>−2)(</m:t>
                                </m:r>
                                <m:r>
                                  <a:rPr lang="es-MX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s-MX" b="0" i="1" smtClean="0">
                                    <a:latin typeface="Cambria Math"/>
                                  </a:rPr>
                                  <m:t>+5)</m:t>
                                </m:r>
                                <m:r>
                                  <a:rPr lang="es-MX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MX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MX" b="0" i="1" smtClean="0">
                                    <a:latin typeface="Cambria Math"/>
                                  </a:rPr>
                                  <m:t>=</m:t>
                                </m:r>
                              </m:e>
                            </m:mr>
                            <m:mr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=</m:t>
                                </m:r>
                              </m:e>
                            </m:mr>
                            <m:mr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=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MX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MX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s-MX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4(</m:t>
                                </m:r>
                                <m:r>
                                  <a:rPr lang="es-MX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s-MX" b="0" i="1" smtClean="0">
                                    <a:latin typeface="Cambria Math"/>
                                  </a:rPr>
                                  <m:t>−2)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MX" dirty="0"/>
              </a:p>
            </p:txBody>
          </p:sp>
        </mc:Choice>
        <mc:Fallback xmlns="">
          <p:sp>
            <p:nvSpPr>
              <p:cNvPr id="17" name="1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149" y="2244272"/>
                <a:ext cx="3659400" cy="88094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2116571"/>
      </p:ext>
    </p:extLst>
  </p:cSld>
  <p:clrMapOvr>
    <a:masterClrMapping/>
  </p:clrMapOvr>
  <p:transition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4294967295"/>
              </p:nvPr>
            </p:nvSpPr>
            <p:spPr>
              <a:xfrm>
                <a:off x="457200" y="332656"/>
                <a:ext cx="8229600" cy="5793507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None/>
                </a:pPr>
                <a:r>
                  <a:rPr lang="es-MX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Ejercicio 3: Determinar el valor de </a:t>
                </a:r>
                <a14:m>
                  <m:oMath xmlns:m="http://schemas.openxmlformats.org/officeDocument/2006/math">
                    <m:r>
                      <a:rPr lang="es-MX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𝒎</m:t>
                    </m:r>
                  </m:oMath>
                </a14:m>
                <a:r>
                  <a:rPr lang="es-MX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de tal manera que el siguiente sistema de ecuaciones lineales sea:</a:t>
                </a:r>
              </a:p>
              <a:p>
                <a:pPr marL="0" indent="0">
                  <a:buNone/>
                </a:pPr>
                <a:endParaRPr lang="es-MX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s-MX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a)   Compatible determinado.</a:t>
                </a:r>
              </a:p>
              <a:p>
                <a:pPr marL="0" indent="0">
                  <a:buNone/>
                </a:pPr>
                <a:r>
                  <a:rPr lang="es-MX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b)  Compatible indeterminado.</a:t>
                </a:r>
              </a:p>
              <a:p>
                <a:pPr marL="0" indent="0">
                  <a:buNone/>
                </a:pPr>
                <a:r>
                  <a:rPr lang="es-MX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c)   Incompatible.</a:t>
                </a: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57200" y="332656"/>
                <a:ext cx="8229600" cy="5793507"/>
              </a:xfrm>
              <a:prstGeom prst="rect">
                <a:avLst/>
              </a:prstGeom>
              <a:blipFill rotWithShape="0">
                <a:blip r:embed="rId2"/>
                <a:stretch>
                  <a:fillRect l="-1037" t="-842" r="-155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1835696" y="3501008"/>
                <a:ext cx="5758820" cy="1354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MX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MX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s-MX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sz="20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s-MX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MX" sz="2000" b="0" i="1" smtClean="0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s-MX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MX" sz="20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s-MX" sz="20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s-MX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s-MX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sz="2000" b="0" i="1" smtClean="0">
                                      <a:latin typeface="Cambria Math"/>
                                    </a:rPr>
                                    <m:t>−2</m:t>
                                  </m:r>
                                  <m:sSup>
                                    <m:sSupPr>
                                      <m:ctrlPr>
                                        <a:rPr lang="es-MX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MX" sz="2000" b="0" i="1" smtClean="0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s-MX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MX" sz="2000" b="0" i="1" smtClean="0">
                                      <a:latin typeface="Cambria Math"/>
                                    </a:rPr>
                                    <m:t>+2</m:t>
                                  </m:r>
                                  <m:r>
                                    <a:rPr lang="es-MX" sz="20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s-MX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MX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>
                                    <m:d>
                                      <m:dPr>
                                        <m:ctrlPr>
                                          <a:rPr lang="es-MX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s-MX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MX" sz="2000" b="0" i="1" smtClean="0"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</m:e>
                                          <m:sup>
                                            <m:r>
                                              <a:rPr lang="es-MX" sz="20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s-MX" sz="2000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s-MX" sz="2000" b="0" i="1" smtClean="0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  <m:r>
                                      <a:rPr lang="es-MX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mr>
                              </m:m>
                            </m:e>
                          </m:eqArr>
                          <m:r>
                            <a:rPr lang="es-MX" sz="2000" b="0" i="1" smtClean="0">
                              <a:latin typeface="Cambria Math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MX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MX" sz="20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s-MX" sz="20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s-MX" sz="20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s-MX" sz="20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s-MX" sz="2000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  <m:e>
                                <m:r>
                                  <a:rPr lang="es-MX" sz="20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s-MX" sz="2000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</m:mr>
                            <m:mr>
                              <m:e>
                                <m:r>
                                  <a:rPr lang="es-MX" sz="2000" b="0" i="1" smtClean="0">
                                    <a:latin typeface="Cambria Math"/>
                                  </a:rPr>
                                  <m:t>+6</m:t>
                                </m:r>
                                <m:r>
                                  <a:rPr lang="es-MX" sz="20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s-MX" sz="2000" b="0" i="1" smtClean="0">
                                    <a:latin typeface="Cambria Math"/>
                                  </a:rPr>
                                  <m:t>−4</m:t>
                                </m:r>
                                <m:r>
                                  <a:rPr lang="es-MX" sz="2000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  <m:e>
                                <m:r>
                                  <a:rPr lang="es-MX" sz="2000" b="0" i="1" smtClean="0">
                                    <a:latin typeface="Cambria Math"/>
                                  </a:rPr>
                                  <m:t>+3</m:t>
                                </m:r>
                                <m:r>
                                  <a:rPr lang="es-MX" sz="2000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MX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MX" sz="20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  <m:r>
                                        <a:rPr lang="es-MX" sz="20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MX" sz="2000" b="0" i="1" smtClean="0">
                                          <a:latin typeface="Cambria Math"/>
                                        </a:rPr>
                                        <m:t>−4</m:t>
                                      </m:r>
                                      <m:r>
                                        <a:rPr lang="es-MX" sz="20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MX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MX" sz="20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s-MX" sz="2000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MX" sz="2000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s-MX" sz="2000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MX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MX" sz="2000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s-MX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s-MX" sz="2000" b="0" i="1" smtClean="0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MX" sz="2000" b="0" i="1" smtClean="0">
                                          <a:latin typeface="Cambria Math"/>
                                        </a:rPr>
                                        <m:t>−2</m:t>
                                      </m:r>
                                      <m:r>
                                        <a:rPr lang="es-MX" sz="2000" b="0" i="1" smtClean="0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es-MX" sz="2000" b="0" i="1" smtClean="0">
                              <a:latin typeface="Cambria Math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MX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MX" sz="2000" b="0" i="1" smtClean="0">
                                    <a:latin typeface="Cambria Math"/>
                                  </a:rPr>
                                  <m:t>=</m:t>
                                </m:r>
                              </m:e>
                            </m:mr>
                            <m:mr>
                              <m:e>
                                <m:r>
                                  <a:rPr lang="es-MX" sz="2000" b="0" i="1" smtClean="0">
                                    <a:latin typeface="Cambria Math"/>
                                  </a:rPr>
                                  <m:t>=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MX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MX" sz="2000" b="0" i="1" smtClean="0">
                                          <a:latin typeface="Cambria Math"/>
                                        </a:rPr>
                                        <m:t>=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MX" sz="2000" b="0" i="1" smtClean="0">
                                          <a:latin typeface="Cambria Math"/>
                                        </a:rPr>
                                        <m:t>=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es-MX" sz="2000" b="0" i="1" smtClean="0">
                              <a:latin typeface="Cambria Math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MX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MX" sz="2000" b="0" i="1" smtClean="0"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es-MX" sz="20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s-MX" sz="2000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</m:mr>
                            <m:mr>
                              <m:e>
                                <m:r>
                                  <a:rPr lang="es-MX" sz="2000" b="0" i="1" smtClean="0">
                                    <a:latin typeface="Cambria Math"/>
                                  </a:rPr>
                                  <m:t>15−2</m:t>
                                </m:r>
                                <m:r>
                                  <a:rPr lang="es-MX" sz="2000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MX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MX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MX" sz="2000" b="0" i="1" smtClean="0">
                                          <a:latin typeface="Cambria Math"/>
                                        </a:rPr>
                                        <m:t>𝑚</m:t>
                                      </m:r>
                                      <m:r>
                                        <a:rPr lang="es-MX" sz="2000" b="0" i="1" smtClean="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MX" sz="2000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501008"/>
                <a:ext cx="5758820" cy="13547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147540"/>
      </p:ext>
    </p:extLst>
  </p:cSld>
  <p:clrMapOvr>
    <a:masterClrMapping/>
  </p:clrMapOvr>
  <p:transition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4294967295"/>
              </p:nvPr>
            </p:nvSpPr>
            <p:spPr>
              <a:xfrm>
                <a:off x="457200" y="332656"/>
                <a:ext cx="8229600" cy="5793507"/>
              </a:xfrm>
              <a:prstGeom prst="rect">
                <a:avLst/>
              </a:prstGeo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s-MX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Solución:</a:t>
                </a:r>
              </a:p>
              <a:p>
                <a:endParaRPr lang="es-MX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  <a:p>
                <a:endParaRPr lang="es-MX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  <a:p>
                <a:endParaRPr lang="es-MX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  <a:p>
                <a:endParaRPr lang="es-MX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  <a:p>
                <a:endParaRPr lang="es-MX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  <a:p>
                <a:endParaRPr lang="es-MX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  <a:p>
                <a:endParaRPr lang="es-MX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  <a:p>
                <a:endParaRPr lang="es-MX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s-MX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c) Si </a:t>
                </a:r>
                <a14:m>
                  <m:oMath xmlns:m="http://schemas.openxmlformats.org/officeDocument/2006/math">
                    <m:r>
                      <a:rPr lang="es-MX" sz="2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𝒎</m:t>
                    </m:r>
                    <m:r>
                      <a:rPr lang="es-MX" sz="2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s-MX" sz="2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𝟎</m:t>
                    </m:r>
                    <m:r>
                      <a:rPr lang="es-MX" sz="2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→</m:t>
                    </m:r>
                    <m:d>
                      <m:dPr>
                        <m:ctrlPr>
                          <a:rPr lang="es-MX" sz="2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s-MX" sz="2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sym typeface="Symbol"/>
                          </a:rPr>
                          <m:t>𝟎</m:t>
                        </m:r>
                        <m:r>
                          <a:rPr lang="es-MX" sz="2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sym typeface="Symbol"/>
                          </a:rPr>
                          <m:t>=−</m:t>
                        </m:r>
                        <m:r>
                          <a:rPr lang="es-MX" sz="2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sym typeface="Symbol"/>
                          </a:rPr>
                          <m:t>𝟏</m:t>
                        </m:r>
                      </m:e>
                    </m:d>
                    <m:r>
                      <a:rPr lang="es-MX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sym typeface="Symbol"/>
                      </a:rPr>
                      <m:t>  </m:t>
                    </m:r>
                    <m:r>
                      <a:rPr lang="es-MX" sz="2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sym typeface="Symbol"/>
                      </a:rPr>
                      <m:t> </m:t>
                    </m:r>
                    <m:r>
                      <a:rPr lang="es-MX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sym typeface="Symbol"/>
                      </a:rPr>
                      <m:t>  </m:t>
                    </m:r>
                    <m:r>
                      <a:rPr lang="es-MX" sz="2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sym typeface="Symbol"/>
                      </a:rPr>
                      <m:t>𝒔𝒊𝒔𝒕𝒆𝒎𝒂</m:t>
                    </m:r>
                    <m:r>
                      <a:rPr lang="es-MX" sz="2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sym typeface="Symbol"/>
                      </a:rPr>
                      <m:t> </m:t>
                    </m:r>
                    <m:r>
                      <a:rPr lang="es-MX" sz="2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sym typeface="Symbol"/>
                      </a:rPr>
                      <m:t>𝒊𝒏𝒄𝒐𝒎𝒑𝒂𝒕𝒊𝒃𝒍𝒆</m:t>
                    </m:r>
                    <m:r>
                      <a:rPr lang="es-MX" sz="2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sym typeface="Symbol"/>
                      </a:rPr>
                      <m:t>.</m:t>
                    </m:r>
                  </m:oMath>
                </a14:m>
                <a:endParaRPr lang="es-MX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sym typeface="Symbol"/>
                </a:endParaRPr>
              </a:p>
              <a:p>
                <a:pPr marL="0" indent="0">
                  <a:buNone/>
                </a:pPr>
                <a:r>
                  <a:rPr lang="es-MX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b) Si </a:t>
                </a:r>
                <a14:m>
                  <m:oMath xmlns:m="http://schemas.openxmlformats.org/officeDocument/2006/math">
                    <m:r>
                      <a:rPr lang="es-MX" sz="2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𝒎</m:t>
                    </m:r>
                    <m:r>
                      <a:rPr lang="es-MX" sz="2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s-MX" sz="2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  <m:r>
                      <a:rPr lang="es-MX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s-MX" sz="2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s-MX" sz="2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sym typeface="Symbol"/>
                          </a:rPr>
                          <m:t>𝟎</m:t>
                        </m:r>
                        <m:r>
                          <a:rPr lang="es-MX" sz="2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sym typeface="Symbol"/>
                          </a:rPr>
                          <m:t>=</m:t>
                        </m:r>
                        <m:r>
                          <a:rPr lang="es-MX" sz="2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sym typeface="Symbol"/>
                          </a:rPr>
                          <m:t>𝟎</m:t>
                        </m:r>
                      </m:e>
                    </m:d>
                    <m:r>
                      <a:rPr lang="es-MX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sym typeface="Symbol"/>
                      </a:rPr>
                      <m:t>  </m:t>
                    </m:r>
                    <m:r>
                      <a:rPr lang="es-MX" sz="2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sym typeface="Symbol"/>
                      </a:rPr>
                      <m:t> </m:t>
                    </m:r>
                    <m:r>
                      <a:rPr lang="es-MX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sym typeface="Symbol"/>
                      </a:rPr>
                      <m:t>  </m:t>
                    </m:r>
                    <m:r>
                      <a:rPr lang="es-MX" sz="2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sym typeface="Symbol"/>
                      </a:rPr>
                      <m:t>𝒔𝒊𝒔𝒕𝒆𝒎𝒂</m:t>
                    </m:r>
                    <m:r>
                      <a:rPr lang="es-MX" sz="2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sym typeface="Symbol"/>
                      </a:rPr>
                      <m:t> </m:t>
                    </m:r>
                    <m:r>
                      <a:rPr lang="es-MX" sz="2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sym typeface="Symbol"/>
                      </a:rPr>
                      <m:t>𝒄𝒐𝒎𝒑𝒂𝒕𝒊𝒃𝒍𝒆</m:t>
                    </m:r>
                    <m:r>
                      <a:rPr lang="es-MX" sz="2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sym typeface="Symbol"/>
                      </a:rPr>
                      <m:t> </m:t>
                    </m:r>
                    <m:r>
                      <a:rPr lang="es-MX" sz="2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sym typeface="Symbol"/>
                      </a:rPr>
                      <m:t>𝒊𝒏𝒅𝒆𝒕𝒆𝒓𝒎𝒊𝒏𝒂𝒅𝒐</m:t>
                    </m:r>
                    <m:r>
                      <a:rPr lang="es-MX" sz="2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sym typeface="Symbol"/>
                      </a:rPr>
                      <m:t>.</m:t>
                    </m:r>
                  </m:oMath>
                </a14:m>
                <a:endParaRPr lang="es-MX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sym typeface="Symbol"/>
                </a:endParaRPr>
              </a:p>
              <a:p>
                <a:pPr marL="0" indent="0">
                  <a:buNone/>
                </a:pPr>
                <a:r>
                  <a:rPr lang="es-MX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s-MX" sz="2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∀ </m:t>
                    </m:r>
                    <m:r>
                      <a:rPr lang="es-MX" sz="2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𝒎</m:t>
                    </m:r>
                    <m:r>
                      <a:rPr lang="es-MX" sz="2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∈</m:t>
                    </m:r>
                    <m:r>
                      <a:rPr lang="es-MX" sz="2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𝑹</m:t>
                    </m:r>
                    <m:r>
                      <a:rPr lang="es-MX" sz="2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s-MX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con  </a:t>
                </a:r>
                <a14:m>
                  <m:oMath xmlns:m="http://schemas.openxmlformats.org/officeDocument/2006/math">
                    <m:r>
                      <a:rPr lang="es-MX" sz="2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𝒎</m:t>
                    </m:r>
                    <m:r>
                      <a:rPr lang="es-MX" sz="2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≠</m:t>
                    </m:r>
                    <m:r>
                      <a:rPr lang="es-MX" sz="2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𝟎</m:t>
                    </m:r>
                    <m:r>
                      <a:rPr lang="es-MX" sz="2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  </m:t>
                    </m:r>
                  </m:oMath>
                </a14:m>
                <a:r>
                  <a:rPr lang="es-MX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y  </a:t>
                </a:r>
                <a14:m>
                  <m:oMath xmlns:m="http://schemas.openxmlformats.org/officeDocument/2006/math">
                    <m:r>
                      <a:rPr lang="es-MX" sz="2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𝒎</m:t>
                    </m:r>
                    <m:r>
                      <a:rPr lang="es-MX" sz="2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≠</m:t>
                    </m:r>
                    <m:r>
                      <a:rPr lang="es-MX" sz="2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𝟏</m:t>
                    </m:r>
                    <m:r>
                      <a:rPr lang="es-MX" sz="2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s-MX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.       </a:t>
                </a:r>
                <a14:m>
                  <m:oMath xmlns:m="http://schemas.openxmlformats.org/officeDocument/2006/math">
                    <m:r>
                      <a:rPr lang="es-MX" sz="2200" b="1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     </m:t>
                    </m:r>
                    <m:r>
                      <a:rPr lang="es-MX" sz="2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𝑺𝒊𝒔𝒕𝒆𝒎𝒂</m:t>
                    </m:r>
                    <m:r>
                      <a:rPr lang="es-MX" sz="2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s-MX" sz="2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𝒄𝒐𝒎𝒑𝒂𝒕𝒊𝒃𝒍𝒆</m:t>
                    </m:r>
                    <m:r>
                      <a:rPr lang="es-MX" sz="2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s-MX" sz="2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𝒅𝒆𝒕𝒆𝒓𝒎𝒊𝒏𝒂𝒅𝒐</m:t>
                    </m:r>
                    <m:r>
                      <a:rPr lang="es-MX" sz="2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.</m:t>
                    </m:r>
                  </m:oMath>
                </a14:m>
                <a:endParaRPr lang="es-MX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s-MX" sz="2600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57200" y="332656"/>
                <a:ext cx="8229600" cy="5793507"/>
              </a:xfrm>
              <a:prstGeom prst="rect">
                <a:avLst/>
              </a:prstGeom>
              <a:blipFill rotWithShape="1">
                <a:blip r:embed="rId3"/>
                <a:stretch>
                  <a:fillRect l="-815" t="-632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2157400" y="2154899"/>
                <a:ext cx="5211683" cy="12287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MX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MX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s-MX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b="0" i="1" smtClean="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s-MX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MX" b="0" i="1" smtClean="0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s-MX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MX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s-MX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s-MX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s-MX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b="0" i="1" smtClean="0">
                                      <a:latin typeface="Cambria Math"/>
                                    </a:rPr>
                                    <m:t>−2</m:t>
                                  </m:r>
                                  <m:sSup>
                                    <m:sSupPr>
                                      <m:ctrlPr>
                                        <a:rPr lang="es-MX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MX" b="0" i="1" smtClean="0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s-MX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MX" b="0" i="1" smtClean="0">
                                      <a:latin typeface="Cambria Math"/>
                                    </a:rPr>
                                    <m:t>+2</m:t>
                                  </m:r>
                                  <m:r>
                                    <a:rPr lang="es-MX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s-MX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MX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>
                                    <m:d>
                                      <m:dPr>
                                        <m:ctrlP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s-MX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MX" b="0" i="1" smtClean="0"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</m:e>
                                          <m:sup>
                                            <m:r>
                                              <a:rPr lang="es-MX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s-MX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s-MX" b="0" i="1" smtClean="0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  <m:r>
                                      <a:rPr lang="es-MX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mr>
                              </m:m>
                            </m:e>
                          </m:eqArr>
                          <m:r>
                            <a:rPr lang="es-MX" b="0" i="1" smtClean="0">
                              <a:latin typeface="Cambria Math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MX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MX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s-MX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s-MX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s-MX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s-MX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</m:mr>
                            <m:mr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+6</m:t>
                                </m:r>
                                <m:r>
                                  <a:rPr lang="es-MX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−4</m:t>
                                </m:r>
                                <m:r>
                                  <a:rPr lang="es-MX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+3</m:t>
                                </m:r>
                                <m:r>
                                  <a:rPr lang="es-MX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MX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MX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  <m:r>
                                        <a:rPr lang="es-MX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mr>
                                  <m:mr>
                                    <m:e/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MX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MX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s-MX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</m:mr>
                                  <m:mr>
                                    <m:e/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MX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MX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s-MX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s-MX" b="0" i="1" smtClean="0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</m:mr>
                                  <m:mr>
                                    <m:e/>
                                  </m:mr>
                                </m:m>
                              </m:e>
                            </m:mr>
                          </m:m>
                          <m:r>
                            <a:rPr lang="es-MX" b="0" i="1" smtClean="0">
                              <a:latin typeface="Cambria Math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MX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MX" b="0" i="1" smtClean="0">
                                    <a:latin typeface="Cambria Math"/>
                                  </a:rPr>
                                  <m:t>=</m:t>
                                </m:r>
                              </m:e>
                            </m:mr>
                            <m:mr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=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MX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MX" b="0" i="1" smtClean="0">
                                          <a:latin typeface="Cambria Math"/>
                                        </a:rPr>
                                        <m:t>=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MX" b="0" i="1" smtClean="0">
                                          <a:latin typeface="Cambria Math"/>
                                        </a:rPr>
                                        <m:t>=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es-MX" b="0" i="1" smtClean="0">
                              <a:latin typeface="Cambria Math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MX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MX" b="0" i="1" smtClean="0"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es-MX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s-MX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</m:mr>
                            <m:mr>
                              <m:e>
                                <m:r>
                                  <a:rPr lang="es-MX" b="0" i="1" smtClean="0">
                                    <a:latin typeface="Cambria Math"/>
                                  </a:rPr>
                                  <m:t>15−2</m:t>
                                </m:r>
                                <m:r>
                                  <a:rPr lang="es-MX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MX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MX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MX" b="0" i="1" smtClean="0">
                                          <a:latin typeface="Cambria Math"/>
                                        </a:rPr>
                                        <m:t>𝑚</m:t>
                                      </m:r>
                                      <m:r>
                                        <a:rPr lang="es-MX" b="0" i="1" smtClean="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MX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400" y="2154899"/>
                <a:ext cx="5211683" cy="12287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9 Grupo"/>
          <p:cNvGrpSpPr/>
          <p:nvPr/>
        </p:nvGrpSpPr>
        <p:grpSpPr>
          <a:xfrm>
            <a:off x="1758601" y="664617"/>
            <a:ext cx="5593134" cy="1228798"/>
            <a:chOff x="1724929" y="942393"/>
            <a:chExt cx="5593134" cy="12287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3 CuadroTexto"/>
                <p:cNvSpPr txBox="1"/>
                <p:nvPr/>
              </p:nvSpPr>
              <p:spPr>
                <a:xfrm>
                  <a:off x="1724929" y="942393"/>
                  <a:ext cx="5593134" cy="12287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MX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MX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s-MX" b="0" i="1" smtClean="0">
                                  <a:latin typeface="Cambria Math"/>
                                </a:rPr>
                                <m:t>(1)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s-MX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/>
                                <m:sup>
                                  <m:r>
                                    <a:rPr lang="es-MX" b="0" i="1" smtClean="0"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mr>
                        </m:m>
                        <m:d>
                          <m:dPr>
                            <m:begChr m:val="{"/>
                            <m:endChr m:val=""/>
                            <m:ctrlPr>
                              <a:rPr lang="es-MX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s-MX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d>
                                  <m:dPr>
                                    <m:ctrlP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MX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MX" b="0" i="1" smtClean="0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s-MX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s-MX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s-MX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es-MX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MX" b="0" i="1" smtClean="0">
                                        <a:latin typeface="Cambria Math"/>
                                      </a:rPr>
                                      <m:t>−2</m:t>
                                    </m:r>
                                    <m:sSup>
                                      <m:sSupPr>
                                        <m:ctrlP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MX" b="0" i="1" smtClean="0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s-MX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s-MX" b="0" i="1" smtClean="0">
                                        <a:latin typeface="Cambria Math"/>
                                      </a:rPr>
                                      <m:t>+2</m:t>
                                    </m:r>
                                    <m:r>
                                      <a:rPr lang="es-MX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es-MX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MX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>
                                      <m:d>
                                        <m:dPr>
                                          <m:ctrlPr>
                                            <a:rPr lang="es-MX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s-MX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s-MX" b="0" i="1" smtClean="0">
                                                  <a:latin typeface="Cambria Math"/>
                                                </a:rPr>
                                                <m:t>𝑚</m:t>
                                              </m:r>
                                            </m:e>
                                            <m:sup>
                                              <m:r>
                                                <a:rPr lang="es-MX" b="0" i="1" smtClean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s-MX" b="0" i="1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s-MX" b="0" i="1" smtClean="0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  <m:r>
                                        <a:rPr lang="es-MX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mr>
                                </m:m>
                              </m:e>
                            </m:eqArr>
                            <m:r>
                              <a:rPr lang="es-MX" b="0" i="1" smtClean="0">
                                <a:latin typeface="Cambria Math"/>
                              </a:rPr>
                              <m:t>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s-MX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s-MX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s-MX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s-MX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e>
                                  <m:r>
                                    <a:rPr lang="es-MX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s-MX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e>
                                  <m:r>
                                    <a:rPr lang="es-MX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s-MX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s-MX" b="0" i="1" smtClean="0">
                                      <a:latin typeface="Cambria Math"/>
                                    </a:rPr>
                                    <m:t>+6</m:t>
                                  </m:r>
                                  <m:r>
                                    <a:rPr lang="es-MX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e>
                                  <m:r>
                                    <a:rPr lang="es-MX" b="0" i="1" smtClean="0">
                                      <a:latin typeface="Cambria Math"/>
                                    </a:rPr>
                                    <m:t>−4</m:t>
                                  </m:r>
                                  <m:r>
                                    <a:rPr lang="es-MX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e>
                                  <m:r>
                                    <a:rPr lang="es-MX" b="0" i="1" smtClean="0">
                                      <a:latin typeface="Cambria Math"/>
                                    </a:rPr>
                                    <m:t>+3</m:t>
                                  </m:r>
                                  <m:r>
                                    <a:rPr lang="es-MX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MX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MX" b="0" i="1" smtClean="0">
                                            <a:latin typeface="Cambria Math"/>
                                          </a:rPr>
                                          <m:t>4</m:t>
                                        </m:r>
                                        <m:r>
                                          <a:rPr lang="es-MX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MX" b="0" i="1" smtClean="0">
                                            <a:latin typeface="Cambria Math"/>
                                          </a:rPr>
                                          <m:t>−4</m:t>
                                        </m:r>
                                        <m:r>
                                          <a:rPr lang="es-MX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MX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MX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s-MX" b="0" i="1" smtClean="0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MX" b="0" i="1" smtClean="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s-MX" b="0" i="1" smtClean="0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MX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MX" b="0" i="1" smtClean="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s-MX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s-MX" b="0" i="1" smtClean="0">
                                            <a:latin typeface="Cambria Math"/>
                                          </a:rPr>
                                          <m:t>𝑤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MX" b="0" i="1" smtClean="0">
                                            <a:latin typeface="Cambria Math"/>
                                          </a:rPr>
                                          <m:t>−2</m:t>
                                        </m:r>
                                        <m:r>
                                          <a:rPr lang="es-MX" b="0" i="1" smtClean="0">
                                            <a:latin typeface="Cambria Math"/>
                                          </a:rPr>
                                          <m:t>𝑤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  <m:r>
                              <a:rPr lang="es-MX" b="0" i="1" smtClean="0">
                                <a:latin typeface="Cambria Math"/>
                              </a:rPr>
                              <m:t>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s-MX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s-MX" b="0" i="1" smtClean="0">
                                      <a:latin typeface="Cambria Math"/>
                                    </a:rPr>
                                    <m:t>=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s-MX" b="0" i="1" smtClean="0">
                                      <a:latin typeface="Cambria Math"/>
                                    </a:rPr>
                                    <m:t>=</m:t>
                                  </m:r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MX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MX" b="0" i="1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MX" b="0" i="1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  <m:r>
                              <a:rPr lang="es-MX" b="0" i="1" smtClean="0">
                                <a:latin typeface="Cambria Math"/>
                              </a:rPr>
                              <m:t>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s-MX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s-MX" b="0" i="1" smtClean="0">
                                      <a:latin typeface="Cambria Math"/>
                                    </a:rPr>
                                    <m:t>6</m:t>
                                  </m:r>
                                  <m:r>
                                    <a:rPr lang="es-MX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s-MX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s-MX" b="0" i="1" smtClean="0">
                                      <a:latin typeface="Cambria Math"/>
                                    </a:rPr>
                                    <m:t>15−2</m:t>
                                  </m:r>
                                  <m:r>
                                    <a:rPr lang="es-MX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MX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MX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MX" b="0" i="1" smtClean="0">
                                            <a:latin typeface="Cambria Math"/>
                                          </a:rPr>
                                          <m:t>𝑚</m:t>
                                        </m:r>
                                        <m:r>
                                          <a:rPr lang="es-MX" b="0" i="1" smtClean="0">
                                            <a:latin typeface="Cambria Math"/>
                                          </a:rPr>
                                          <m:t>−3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s-MX" dirty="0"/>
                </a:p>
              </p:txBody>
            </p:sp>
          </mc:Choice>
          <mc:Fallback xmlns="">
            <p:sp>
              <p:nvSpPr>
                <p:cNvPr id="4" name="3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4929" y="942393"/>
                  <a:ext cx="5593134" cy="122879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6 Conector recto"/>
            <p:cNvCxnSpPr/>
            <p:nvPr/>
          </p:nvCxnSpPr>
          <p:spPr>
            <a:xfrm>
              <a:off x="1979712" y="1834568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recto de flecha"/>
            <p:cNvCxnSpPr/>
            <p:nvPr/>
          </p:nvCxnSpPr>
          <p:spPr>
            <a:xfrm>
              <a:off x="1979712" y="2050592"/>
              <a:ext cx="28803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363327"/>
              </p:ext>
            </p:extLst>
          </p:nvPr>
        </p:nvGraphicFramePr>
        <p:xfrm>
          <a:off x="2676525" y="3573463"/>
          <a:ext cx="4173538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9" name="Equation" r:id="rId6" imgW="2286000" imgH="203040" progId="Equation.DSMT4">
                  <p:embed/>
                </p:oleObj>
              </mc:Choice>
              <mc:Fallback>
                <p:oleObj name="Equation" r:id="rId6" imgW="2286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76525" y="3573463"/>
                        <a:ext cx="4173538" cy="369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319336"/>
      </p:ext>
    </p:extLst>
  </p:cSld>
  <p:clrMapOvr>
    <a:masterClrMapping/>
  </p:clrMapOvr>
  <p:transition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332656"/>
            <a:ext cx="8229600" cy="57935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Ejercicio 4: Un grupo de álgebra está formado por 32 alumnos de 18, 19 y 20 años. El promedio de sus edades es de 18.5 años.</a:t>
            </a:r>
          </a:p>
          <a:p>
            <a:pPr marL="0" indent="0" algn="just">
              <a:buNone/>
            </a:pPr>
            <a:r>
              <a: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¿Cuántos alumnos de cada edad hay en el                   grupo si la cantidad de alumnos de 18 años es la suma de los de 19 y 20 años más 6?</a:t>
            </a:r>
            <a:endParaRPr lang="es-MX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Solución: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endParaRPr lang="es-MX" dirty="0"/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135932"/>
              </p:ext>
            </p:extLst>
          </p:nvPr>
        </p:nvGraphicFramePr>
        <p:xfrm>
          <a:off x="971600" y="4725144"/>
          <a:ext cx="2528888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4" name="Equation" r:id="rId3" imgW="1409400" imgH="583920" progId="Equation.DSMT4">
                  <p:embed/>
                </p:oleObj>
              </mc:Choice>
              <mc:Fallback>
                <p:oleObj name="Equation" r:id="rId3" imgW="140940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725144"/>
                        <a:ext cx="2528888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517717"/>
              </p:ext>
            </p:extLst>
          </p:nvPr>
        </p:nvGraphicFramePr>
        <p:xfrm>
          <a:off x="971600" y="5517232"/>
          <a:ext cx="141287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5" name="Equation" r:id="rId5" imgW="787320" imgH="406080" progId="Equation.DSMT4">
                  <p:embed/>
                </p:oleObj>
              </mc:Choice>
              <mc:Fallback>
                <p:oleObj name="Equation" r:id="rId5" imgW="7873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5517232"/>
                        <a:ext cx="1412875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611561" y="2824688"/>
                <a:ext cx="4824535" cy="1134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s-MX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  <m:mr>
                          <m:e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MX" i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s-MX" i="0">
                                <a:latin typeface="Cambria Math" panose="02040503050406030204" pitchFamily="18" charset="0"/>
                              </a:rPr>
                              <m:t>ú</m:t>
                            </m:r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𝑚𝑒𝑟𝑜</m:t>
                            </m:r>
                            <m:r>
                              <m:rPr>
                                <m:nor/>
                              </m:rPr>
                              <a:rPr lang="es-MX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𝑑𝑒</m:t>
                            </m:r>
                            <m:r>
                              <m:rPr>
                                <m:nor/>
                              </m:rPr>
                              <a:rPr lang="es-MX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𝑎𝑙𝑢𝑚𝑛𝑜𝑠</m:t>
                            </m:r>
                            <m:r>
                              <m:rPr>
                                <m:nor/>
                              </m:rPr>
                              <a:rPr lang="es-MX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𝑑𝑒</m:t>
                            </m:r>
                            <m:r>
                              <m:rPr>
                                <m:nor/>
                              </m:rPr>
                              <a:rPr lang="es-MX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s-MX" i="0">
                                <a:latin typeface="Cambria Math" panose="02040503050406030204" pitchFamily="18" charset="0"/>
                              </a:rPr>
                              <m:t>18</m:t>
                            </m:r>
                            <m:r>
                              <m:rPr>
                                <m:nor/>
                              </m:rPr>
                              <a:rPr lang="es-MX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s-MX" i="0">
                                <a:latin typeface="Cambria Math" panose="02040503050406030204" pitchFamily="18" charset="0"/>
                              </a:rPr>
                              <m:t>ñ</m:t>
                            </m:r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𝑜𝑠</m:t>
                            </m:r>
                            <m:r>
                              <a:rPr lang="es-MX" i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mr>
                        <m:mr>
                          <m:e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s-MX" i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s-MX" i="0">
                                <a:latin typeface="Cambria Math" panose="02040503050406030204" pitchFamily="18" charset="0"/>
                              </a:rPr>
                              <m:t>ú</m:t>
                            </m:r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𝑚𝑒𝑟𝑜</m:t>
                            </m:r>
                            <m:r>
                              <m:rPr>
                                <m:nor/>
                              </m:rPr>
                              <a:rPr lang="es-MX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𝑑𝑒</m:t>
                            </m:r>
                            <m:r>
                              <m:rPr>
                                <m:nor/>
                              </m:rPr>
                              <a:rPr lang="es-MX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𝑎𝑙𝑢𝑚𝑛𝑜𝑠</m:t>
                            </m:r>
                            <m:r>
                              <m:rPr>
                                <m:nor/>
                              </m:rPr>
                              <a:rPr lang="es-MX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𝑑𝑒</m:t>
                            </m:r>
                            <m:r>
                              <m:rPr>
                                <m:nor/>
                              </m:rPr>
                              <a:rPr lang="es-MX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s-MX" i="0">
                                <a:latin typeface="Cambria Math" panose="02040503050406030204" pitchFamily="18" charset="0"/>
                              </a:rPr>
                              <m:t>19</m:t>
                            </m:r>
                            <m:r>
                              <m:rPr>
                                <m:nor/>
                              </m:rPr>
                              <a:rPr lang="es-MX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s-MX" i="0">
                                <a:latin typeface="Cambria Math" panose="02040503050406030204" pitchFamily="18" charset="0"/>
                              </a:rPr>
                              <m:t>ñ</m:t>
                            </m:r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𝑜𝑠</m:t>
                            </m:r>
                            <m:r>
                              <a:rPr lang="es-MX" i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mr>
                        <m:mr>
                          <m:e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s-MX" i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s-MX" i="0">
                                <a:latin typeface="Cambria Math" panose="02040503050406030204" pitchFamily="18" charset="0"/>
                              </a:rPr>
                              <m:t>ú</m:t>
                            </m:r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𝑚𝑒𝑟𝑜</m:t>
                            </m:r>
                            <m:r>
                              <m:rPr>
                                <m:nor/>
                              </m:rPr>
                              <a:rPr lang="es-MX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𝑑𝑒</m:t>
                            </m:r>
                            <m:r>
                              <m:rPr>
                                <m:nor/>
                              </m:rPr>
                              <a:rPr lang="es-MX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𝑎𝑙𝑢𝑚𝑛𝑜𝑠</m:t>
                            </m:r>
                            <m:r>
                              <m:rPr>
                                <m:nor/>
                              </m:rPr>
                              <a:rPr lang="es-MX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𝑑𝑒</m:t>
                            </m:r>
                            <m:r>
                              <m:rPr>
                                <m:nor/>
                              </m:rPr>
                              <a:rPr lang="es-MX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s-MX" i="0"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m:rPr>
                                <m:nor/>
                              </m:rPr>
                              <a:rPr lang="es-MX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s-MX" i="0">
                                <a:latin typeface="Cambria Math" panose="02040503050406030204" pitchFamily="18" charset="0"/>
                              </a:rPr>
                              <m:t>ñ</m:t>
                            </m:r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𝑜𝑠</m:t>
                            </m:r>
                            <m:r>
                              <a:rPr lang="es-MX" i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mr>
                      </m:m>
                    </m:oMath>
                  </m:oMathPara>
                </a14:m>
                <a:endParaRPr lang="es-MX" dirty="0"/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1" y="2824688"/>
                <a:ext cx="4824535" cy="113409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779335"/>
              </p:ext>
            </p:extLst>
          </p:nvPr>
        </p:nvGraphicFramePr>
        <p:xfrm>
          <a:off x="971600" y="4221088"/>
          <a:ext cx="15494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6" name="Equation" r:id="rId8" imgW="863280" imgH="406080" progId="Equation.DSMT4">
                  <p:embed/>
                </p:oleObj>
              </mc:Choice>
              <mc:Fallback>
                <p:oleObj name="Equation" r:id="rId8" imgW="8632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221088"/>
                        <a:ext cx="154940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178435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42326"/>
              </p:ext>
            </p:extLst>
          </p:nvPr>
        </p:nvGraphicFramePr>
        <p:xfrm>
          <a:off x="3090957" y="804825"/>
          <a:ext cx="3238312" cy="1590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2" name="Equation" r:id="rId3" imgW="1447560" imgH="711000" progId="Equation.DSMT4">
                  <p:embed/>
                </p:oleObj>
              </mc:Choice>
              <mc:Fallback>
                <p:oleObj name="Equation" r:id="rId3" imgW="144756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90957" y="804825"/>
                        <a:ext cx="3238312" cy="1590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208366"/>
              </p:ext>
            </p:extLst>
          </p:nvPr>
        </p:nvGraphicFramePr>
        <p:xfrm>
          <a:off x="2771800" y="3573016"/>
          <a:ext cx="1913091" cy="144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3" name="Equation" r:id="rId5" imgW="876240" imgH="660240" progId="Equation.DSMT4">
                  <p:embed/>
                </p:oleObj>
              </mc:Choice>
              <mc:Fallback>
                <p:oleObj name="Equation" r:id="rId5" imgW="87624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71800" y="3573016"/>
                        <a:ext cx="1913091" cy="1441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ángulo 5"/>
          <p:cNvSpPr/>
          <p:nvPr/>
        </p:nvSpPr>
        <p:spPr>
          <a:xfrm>
            <a:off x="1115616" y="2751433"/>
            <a:ext cx="60486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 resolver el sistema se llega a:</a:t>
            </a:r>
          </a:p>
        </p:txBody>
      </p:sp>
    </p:spTree>
    <p:extLst>
      <p:ext uri="{BB962C8B-B14F-4D97-AF65-F5344CB8AC3E}">
        <p14:creationId xmlns:p14="http://schemas.microsoft.com/office/powerpoint/2010/main" val="239785500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980728"/>
            <a:ext cx="8229600" cy="51454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Ejercicio 5: Una tienda vende cierto producto en tres presentaciones distintas A, B y C. La del tipo A lo envasa en cajas de 250 gramos y su precio es de $100.°°. El tipo B lo envasa en cajas de medio kilogramo a un precio de $180.°°. El tipo C lo envasa en cajas de un kilogramo a un precio de $330.°°</a:t>
            </a:r>
          </a:p>
          <a:p>
            <a:pPr marL="0" indent="0" algn="just">
              <a:buNone/>
            </a:pPr>
            <a:r>
              <a: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 tienda vende a un cliente 2.5 kg de este                    producto por un importe de $890.°°. Sabiendo que el cliente se llevó 5 cajas, determinar cuántas cajas de cada tipo compró.</a:t>
            </a:r>
          </a:p>
          <a:p>
            <a:pPr marL="0" indent="0" algn="just">
              <a:buNone/>
            </a:pPr>
            <a:r>
              <a: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</a:t>
            </a:r>
          </a:p>
          <a:p>
            <a:pPr marL="0" indent="0">
              <a:buNone/>
            </a:pP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4707856"/>
      </p:ext>
    </p:extLst>
  </p:cSld>
  <p:clrMapOvr>
    <a:masterClrMapping/>
  </p:clrMapOvr>
  <p:transition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645945"/>
              </p:ext>
            </p:extLst>
          </p:nvPr>
        </p:nvGraphicFramePr>
        <p:xfrm>
          <a:off x="499449" y="620687"/>
          <a:ext cx="5728735" cy="1497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27" name="Equation" r:id="rId3" imgW="2971800" imgH="888840" progId="Equation.DSMT4">
                  <p:embed/>
                </p:oleObj>
              </mc:Choice>
              <mc:Fallback>
                <p:oleObj name="Equation" r:id="rId3" imgW="297180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9449" y="620687"/>
                        <a:ext cx="5728735" cy="14977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338409"/>
              </p:ext>
            </p:extLst>
          </p:nvPr>
        </p:nvGraphicFramePr>
        <p:xfrm>
          <a:off x="1185863" y="2492375"/>
          <a:ext cx="3462337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28" name="Equation" r:id="rId5" imgW="1854000" imgH="711000" progId="Equation.DSMT4">
                  <p:embed/>
                </p:oleObj>
              </mc:Choice>
              <mc:Fallback>
                <p:oleObj name="Equation" r:id="rId5" imgW="18540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863" y="2492375"/>
                        <a:ext cx="3462337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293249"/>
              </p:ext>
            </p:extLst>
          </p:nvPr>
        </p:nvGraphicFramePr>
        <p:xfrm>
          <a:off x="755576" y="2540000"/>
          <a:ext cx="432048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29" name="Equation" r:id="rId7" imgW="444240" imgH="888840" progId="Equation.DSMT4">
                  <p:embed/>
                </p:oleObj>
              </mc:Choice>
              <mc:Fallback>
                <p:oleObj name="Equation" r:id="rId7" imgW="44424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5576" y="2540000"/>
                        <a:ext cx="432048" cy="86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15 Grupo"/>
          <p:cNvGrpSpPr/>
          <p:nvPr/>
        </p:nvGrpSpPr>
        <p:grpSpPr>
          <a:xfrm>
            <a:off x="4644008" y="2708921"/>
            <a:ext cx="360040" cy="864096"/>
            <a:chOff x="5004048" y="2708920"/>
            <a:chExt cx="504056" cy="1209734"/>
          </a:xfrm>
        </p:grpSpPr>
        <p:cxnSp>
          <p:nvCxnSpPr>
            <p:cNvPr id="8" name="7 Conector recto"/>
            <p:cNvCxnSpPr/>
            <p:nvPr/>
          </p:nvCxnSpPr>
          <p:spPr>
            <a:xfrm>
              <a:off x="5508104" y="2708920"/>
              <a:ext cx="0" cy="12097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Conector recto"/>
            <p:cNvCxnSpPr/>
            <p:nvPr/>
          </p:nvCxnSpPr>
          <p:spPr>
            <a:xfrm flipH="1">
              <a:off x="5004048" y="391865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 de flecha"/>
            <p:cNvCxnSpPr/>
            <p:nvPr/>
          </p:nvCxnSpPr>
          <p:spPr>
            <a:xfrm flipH="1">
              <a:off x="5004048" y="2708920"/>
              <a:ext cx="50405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" name="1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040918"/>
              </p:ext>
            </p:extLst>
          </p:nvPr>
        </p:nvGraphicFramePr>
        <p:xfrm>
          <a:off x="1214961" y="4200900"/>
          <a:ext cx="2593975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0" name="Equation" r:id="rId9" imgW="1409400" imgH="888840" progId="Equation.DSMT4">
                  <p:embed/>
                </p:oleObj>
              </mc:Choice>
              <mc:Fallback>
                <p:oleObj name="Equation" r:id="rId9" imgW="140940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961" y="4200900"/>
                        <a:ext cx="2593975" cy="163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1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98881"/>
              </p:ext>
            </p:extLst>
          </p:nvPr>
        </p:nvGraphicFramePr>
        <p:xfrm>
          <a:off x="6026150" y="4019550"/>
          <a:ext cx="1239838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1" name="Equation" r:id="rId11" imgW="672840" imgH="888840" progId="Equation.DSMT4">
                  <p:embed/>
                </p:oleObj>
              </mc:Choice>
              <mc:Fallback>
                <p:oleObj name="Equation" r:id="rId11" imgW="67284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6150" y="4019550"/>
                        <a:ext cx="1239838" cy="163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546837" y="620687"/>
            <a:ext cx="20809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Solución: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427984" y="3840642"/>
            <a:ext cx="33843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 resolver es sistema se llega a:</a:t>
            </a:r>
          </a:p>
        </p:txBody>
      </p:sp>
    </p:spTree>
    <p:extLst>
      <p:ext uri="{BB962C8B-B14F-4D97-AF65-F5344CB8AC3E}">
        <p14:creationId xmlns:p14="http://schemas.microsoft.com/office/powerpoint/2010/main" val="388983719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332656"/>
            <a:ext cx="8229600" cy="57935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MX" sz="2200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Ejercicio 6: Una persona envía 75 kg de mercancía de Guadalajara a Aguascalientes y 125 kg de Guadalajara a SLP. La tarifa en ambos casos es la misma, 5 pesos por kilogramo por cada 50 kilómetros. En total esta persona pagó $6250.°° en sus dos envíos. Si se sabe que en total se recorrieron 600 km, ¿qué distancia hay de Guadalajara a Aguascalientes y de Guadalajara a SLP?</a:t>
            </a:r>
          </a:p>
        </p:txBody>
      </p:sp>
    </p:spTree>
    <p:extLst>
      <p:ext uri="{BB962C8B-B14F-4D97-AF65-F5344CB8AC3E}">
        <p14:creationId xmlns:p14="http://schemas.microsoft.com/office/powerpoint/2010/main" val="3664826032"/>
      </p:ext>
    </p:extLst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79512" y="1628800"/>
            <a:ext cx="8425631" cy="4320182"/>
          </a:xfrm>
        </p:spPr>
        <p:txBody>
          <a:bodyPr>
            <a:normAutofit fontScale="55000" lnSpcReduction="20000"/>
          </a:bodyPr>
          <a:lstStyle/>
          <a:p>
            <a:pPr algn="just" eaLnBrk="1" fontAlgn="auto" hangingPunct="1">
              <a:buFont typeface="Wingdings" pitchFamily="2" charset="2"/>
              <a:buNone/>
              <a:defRPr/>
            </a:pPr>
            <a:r>
              <a:rPr lang="es-ES" sz="29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  </a:t>
            </a:r>
            <a:r>
              <a:rPr lang="es-ES" sz="3500" b="1" u="sng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ECUACIÓN</a:t>
            </a:r>
            <a:endParaRPr lang="es-MX" sz="35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algn="just" eaLnBrk="1" fontAlgn="auto" hangingPunct="1">
              <a:buNone/>
              <a:defRPr/>
            </a:pPr>
            <a:r>
              <a:rPr lang="es-ES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	</a:t>
            </a:r>
            <a:r>
              <a:rPr lang="es-MX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 llama ecuación a la igualdad de dos expresiones algebraicas, que serán denominados miembros de la ecuación.</a:t>
            </a:r>
          </a:p>
          <a:p>
            <a:pPr algn="just" eaLnBrk="1" fontAlgn="auto" hangingPunct="1">
              <a:buFont typeface="Wingdings" pitchFamily="2" charset="2"/>
              <a:buNone/>
              <a:defRPr/>
            </a:pPr>
            <a:endParaRPr lang="es-ES" sz="4000" dirty="0">
              <a:latin typeface="Comic Sans MS" panose="030F0702030302020204" pitchFamily="66" charset="0"/>
              <a:cs typeface="Times New Roman" pitchFamily="18" charset="0"/>
            </a:endParaRPr>
          </a:p>
          <a:p>
            <a:pPr algn="just" eaLnBrk="1" fontAlgn="auto" hangingPunct="1">
              <a:buNone/>
              <a:defRPr/>
            </a:pPr>
            <a:r>
              <a:rPr lang="es-MX" sz="2800" dirty="0">
                <a:latin typeface="Comic Sans MS" panose="030F0702030302020204" pitchFamily="66" charset="0"/>
              </a:rPr>
              <a:t>                                           </a:t>
            </a:r>
          </a:p>
          <a:p>
            <a:pPr algn="just" eaLnBrk="1" fontAlgn="auto" hangingPunct="1">
              <a:buNone/>
              <a:defRPr/>
            </a:pPr>
            <a:r>
              <a:rPr lang="es-MX" sz="2800" dirty="0">
                <a:latin typeface="Comic Sans MS" panose="030F0702030302020204" pitchFamily="66" charset="0"/>
              </a:rPr>
              <a:t>                                            </a:t>
            </a:r>
          </a:p>
          <a:p>
            <a:pPr algn="just" eaLnBrk="1" fontAlgn="auto" hangingPunct="1">
              <a:buNone/>
              <a:defRPr/>
            </a:pPr>
            <a:r>
              <a:rPr lang="es-MX" sz="3600" dirty="0">
                <a:latin typeface="Comic Sans MS" panose="030F0702030302020204" pitchFamily="66" charset="0"/>
              </a:rPr>
              <a:t>                                 1er miembro   2o miembro</a:t>
            </a:r>
          </a:p>
          <a:p>
            <a:pPr algn="just" eaLnBrk="1" fontAlgn="auto" hangingPunct="1">
              <a:buNone/>
              <a:defRPr/>
            </a:pPr>
            <a:r>
              <a:rPr lang="es-MX" sz="2800" dirty="0">
                <a:latin typeface="Comic Sans MS" panose="030F0702030302020204" pitchFamily="66" charset="0"/>
              </a:rPr>
              <a:t>	</a:t>
            </a:r>
          </a:p>
          <a:p>
            <a:pPr algn="just" eaLnBrk="1" fontAlgn="auto" hangingPunct="1">
              <a:buNone/>
              <a:defRPr/>
            </a:pPr>
            <a:r>
              <a:rPr lang="es-MX" sz="2800" dirty="0">
                <a:latin typeface="Comic Sans MS" panose="030F0702030302020204" pitchFamily="66" charset="0"/>
              </a:rPr>
              <a:t>	</a:t>
            </a:r>
            <a:r>
              <a:rPr lang="es-MX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 una ecuación se tienen términos conocidos: coeficientes y términos independientes, y términos desconocidos llamados incógnitas, las cuales se representan con letras.</a:t>
            </a:r>
          </a:p>
          <a:p>
            <a:pPr algn="just" eaLnBrk="1" fontAlgn="auto" hangingPunct="1">
              <a:buNone/>
              <a:defRPr/>
            </a:pPr>
            <a:endParaRPr lang="es-MX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 eaLnBrk="1" fontAlgn="auto" hangingPunct="1">
              <a:buFont typeface="Wingdings" pitchFamily="2" charset="2"/>
              <a:buNone/>
              <a:defRPr/>
            </a:pPr>
            <a:endParaRPr lang="es-ES" dirty="0"/>
          </a:p>
        </p:txBody>
      </p:sp>
      <p:sp>
        <p:nvSpPr>
          <p:cNvPr id="5123" name="Rectangle 11"/>
          <p:cNvSpPr>
            <a:spLocks noChangeArrowheads="1"/>
          </p:cNvSpPr>
          <p:nvPr/>
        </p:nvSpPr>
        <p:spPr bwMode="auto">
          <a:xfrm>
            <a:off x="4300538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5124" name="Rectangle 14"/>
          <p:cNvSpPr>
            <a:spLocks noChangeArrowheads="1"/>
          </p:cNvSpPr>
          <p:nvPr/>
        </p:nvSpPr>
        <p:spPr bwMode="auto">
          <a:xfrm>
            <a:off x="4300538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5125" name="Rectangle 17"/>
          <p:cNvSpPr>
            <a:spLocks noChangeArrowheads="1"/>
          </p:cNvSpPr>
          <p:nvPr/>
        </p:nvSpPr>
        <p:spPr bwMode="auto">
          <a:xfrm>
            <a:off x="4295775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5126" name="Rectangle 19"/>
          <p:cNvSpPr>
            <a:spLocks noChangeArrowheads="1"/>
          </p:cNvSpPr>
          <p:nvPr/>
        </p:nvSpPr>
        <p:spPr bwMode="auto">
          <a:xfrm>
            <a:off x="4295775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5127" name="Rectangle 22"/>
          <p:cNvSpPr>
            <a:spLocks noChangeArrowheads="1"/>
          </p:cNvSpPr>
          <p:nvPr/>
        </p:nvSpPr>
        <p:spPr bwMode="auto">
          <a:xfrm>
            <a:off x="4295775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2" name="1 Rectángulo"/>
          <p:cNvSpPr/>
          <p:nvPr/>
        </p:nvSpPr>
        <p:spPr>
          <a:xfrm>
            <a:off x="323528" y="463760"/>
            <a:ext cx="8712200" cy="5440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sz="2200" b="1" u="sng" dirty="0">
                <a:solidFill>
                  <a:srgbClr val="06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CONCEPTOS BÁSICOS</a:t>
            </a:r>
            <a:endParaRPr lang="es-MX" sz="2200" b="1" u="sng" dirty="0">
              <a:solidFill>
                <a:srgbClr val="0606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grpSp>
        <p:nvGrpSpPr>
          <p:cNvPr id="13" name="8 Grupo"/>
          <p:cNvGrpSpPr/>
          <p:nvPr/>
        </p:nvGrpSpPr>
        <p:grpSpPr>
          <a:xfrm>
            <a:off x="3168191" y="3232471"/>
            <a:ext cx="2448272" cy="608004"/>
            <a:chOff x="3275856" y="3501008"/>
            <a:chExt cx="2448272" cy="608004"/>
          </a:xfrm>
        </p:grpSpPr>
        <p:grpSp>
          <p:nvGrpSpPr>
            <p:cNvPr id="14" name="7 Grupo"/>
            <p:cNvGrpSpPr/>
            <p:nvPr/>
          </p:nvGrpSpPr>
          <p:grpSpPr>
            <a:xfrm>
              <a:off x="3275856" y="3501008"/>
              <a:ext cx="2448272" cy="608004"/>
              <a:chOff x="3275856" y="3501008"/>
              <a:chExt cx="2448272" cy="6080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3 CuadroTexto"/>
                  <p:cNvSpPr txBox="1"/>
                  <p:nvPr/>
                </p:nvSpPr>
                <p:spPr>
                  <a:xfrm>
                    <a:off x="3275856" y="3501008"/>
                    <a:ext cx="2448272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MX" sz="22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s-MX" sz="2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s-MX" sz="2200" b="0" i="1" smtClean="0">
                              <a:latin typeface="Cambria Math"/>
                            </a:rPr>
                            <m:t>+7 =  </m:t>
                          </m:r>
                          <m:r>
                            <a:rPr lang="es-MX" sz="2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s-MX" sz="22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es-MX" sz="2200" b="0" i="1" smtClean="0">
                              <a:latin typeface="Cambria Math"/>
                            </a:rPr>
                            <m:t>𝑦</m:t>
                          </m:r>
                        </m:oMath>
                      </m:oMathPara>
                    </a14:m>
                    <a:endParaRPr lang="es-MX" sz="2200" dirty="0">
                      <a:latin typeface="Comic Sans MS" panose="030F0702030302020204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6" name="3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75856" y="3501008"/>
                    <a:ext cx="2448272" cy="430887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b="-16901"/>
                    </a:stretch>
                  </a:blipFill>
                </p:spPr>
                <p:txBody>
                  <a:bodyPr/>
                  <a:lstStyle/>
                  <a:p>
                    <a:r>
                      <a:rPr lang="es-MX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5 Abrir llave"/>
              <p:cNvSpPr/>
              <p:nvPr/>
            </p:nvSpPr>
            <p:spPr>
              <a:xfrm rot="16200000">
                <a:off x="3678580" y="3611634"/>
                <a:ext cx="238672" cy="756083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MX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5" name="6 Abrir llave"/>
            <p:cNvSpPr/>
            <p:nvPr/>
          </p:nvSpPr>
          <p:spPr>
            <a:xfrm rot="16200000">
              <a:off x="4972960" y="3429848"/>
              <a:ext cx="238672" cy="1119653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ransition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539552" y="404664"/>
            <a:ext cx="8229600" cy="57935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Solución:</a:t>
            </a:r>
          </a:p>
          <a:p>
            <a:endParaRPr lang="es-MX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es-MX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MX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*Se paga 5 pesos por kg cada 50 km recorridos.</a:t>
            </a:r>
          </a:p>
          <a:p>
            <a:pPr marL="0" indent="0">
              <a:buNone/>
            </a:pPr>
            <a:endParaRPr lang="es-MX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898000"/>
              </p:ext>
            </p:extLst>
          </p:nvPr>
        </p:nvGraphicFramePr>
        <p:xfrm>
          <a:off x="949325" y="754063"/>
          <a:ext cx="5662613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6" name="Equation" r:id="rId3" imgW="2755800" imgH="482400" progId="Equation.DSMT4">
                  <p:embed/>
                </p:oleObj>
              </mc:Choice>
              <mc:Fallback>
                <p:oleObj name="Equation" r:id="rId3" imgW="27558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9325" y="754063"/>
                        <a:ext cx="5662613" cy="989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175560"/>
              </p:ext>
            </p:extLst>
          </p:nvPr>
        </p:nvGraphicFramePr>
        <p:xfrm>
          <a:off x="436563" y="2311400"/>
          <a:ext cx="4957762" cy="183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7" name="Equation" r:id="rId5" imgW="3429000" imgH="1269720" progId="Equation.DSMT4">
                  <p:embed/>
                </p:oleObj>
              </mc:Choice>
              <mc:Fallback>
                <p:oleObj name="Equation" r:id="rId5" imgW="3429000" imgH="1269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6563" y="2311400"/>
                        <a:ext cx="4957762" cy="183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914527"/>
              </p:ext>
            </p:extLst>
          </p:nvPr>
        </p:nvGraphicFramePr>
        <p:xfrm>
          <a:off x="1763688" y="4358481"/>
          <a:ext cx="5122862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8" name="Equation" r:id="rId7" imgW="3543120" imgH="863280" progId="Equation.DSMT4">
                  <p:embed/>
                </p:oleObj>
              </mc:Choice>
              <mc:Fallback>
                <p:oleObj name="Equation" r:id="rId7" imgW="354312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4358481"/>
                        <a:ext cx="5122862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542469"/>
              </p:ext>
            </p:extLst>
          </p:nvPr>
        </p:nvGraphicFramePr>
        <p:xfrm>
          <a:off x="1403648" y="5328665"/>
          <a:ext cx="304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9" name="Equation" r:id="rId9" imgW="304560" imgH="253800" progId="Equation.DSMT4">
                  <p:embed/>
                </p:oleObj>
              </mc:Choice>
              <mc:Fallback>
                <p:oleObj name="Equation" r:id="rId9" imgW="3045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03648" y="5328665"/>
                        <a:ext cx="304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812851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250752"/>
              </p:ext>
            </p:extLst>
          </p:nvPr>
        </p:nvGraphicFramePr>
        <p:xfrm>
          <a:off x="2009775" y="2060575"/>
          <a:ext cx="4983163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4" name="Equation" r:id="rId3" imgW="2552400" imgH="431640" progId="Equation.DSMT4">
                  <p:embed/>
                </p:oleObj>
              </mc:Choice>
              <mc:Fallback>
                <p:oleObj name="Equation" r:id="rId3" imgW="2552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9775" y="2060575"/>
                        <a:ext cx="4983163" cy="842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979712" y="908720"/>
            <a:ext cx="53229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 resolver el sistema se obtiene:</a:t>
            </a:r>
          </a:p>
        </p:txBody>
      </p:sp>
    </p:spTree>
    <p:extLst>
      <p:ext uri="{BB962C8B-B14F-4D97-AF65-F5344CB8AC3E}">
        <p14:creationId xmlns:p14="http://schemas.microsoft.com/office/powerpoint/2010/main" val="3291937886"/>
      </p:ext>
    </p:extLst>
  </p:cSld>
  <p:clrMapOvr>
    <a:masterClrMapping/>
  </p:clrMapOvr>
  <p:transition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974617"/>
              </p:ext>
            </p:extLst>
          </p:nvPr>
        </p:nvGraphicFramePr>
        <p:xfrm>
          <a:off x="2824163" y="2755900"/>
          <a:ext cx="421481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" name="Equation" r:id="rId3" imgW="672840" imgH="177480" progId="Equation.DSMT4">
                  <p:embed/>
                </p:oleObj>
              </mc:Choice>
              <mc:Fallback>
                <p:oleObj name="Equation" r:id="rId3" imgW="6728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24163" y="2755900"/>
                        <a:ext cx="4214812" cy="66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2337174"/>
      </p:ext>
    </p:extLst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/>
          <p:cNvSpPr>
            <a:spLocks noChangeArrowheads="1"/>
          </p:cNvSpPr>
          <p:nvPr/>
        </p:nvSpPr>
        <p:spPr bwMode="auto">
          <a:xfrm>
            <a:off x="4300538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6147" name="Rectangle 14"/>
          <p:cNvSpPr>
            <a:spLocks noChangeArrowheads="1"/>
          </p:cNvSpPr>
          <p:nvPr/>
        </p:nvSpPr>
        <p:spPr bwMode="auto">
          <a:xfrm>
            <a:off x="4300538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6148" name="Rectangle 17"/>
          <p:cNvSpPr>
            <a:spLocks noChangeArrowheads="1"/>
          </p:cNvSpPr>
          <p:nvPr/>
        </p:nvSpPr>
        <p:spPr bwMode="auto">
          <a:xfrm>
            <a:off x="4295775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6149" name="Rectangle 19"/>
          <p:cNvSpPr>
            <a:spLocks noChangeArrowheads="1"/>
          </p:cNvSpPr>
          <p:nvPr/>
        </p:nvSpPr>
        <p:spPr bwMode="auto">
          <a:xfrm>
            <a:off x="4295775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6150" name="Rectangle 22"/>
          <p:cNvSpPr>
            <a:spLocks noChangeArrowheads="1"/>
          </p:cNvSpPr>
          <p:nvPr/>
        </p:nvSpPr>
        <p:spPr bwMode="auto">
          <a:xfrm>
            <a:off x="4295775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2 Marcador de contenido"/>
              <p:cNvSpPr txBox="1">
                <a:spLocks/>
              </p:cNvSpPr>
              <p:nvPr/>
            </p:nvSpPr>
            <p:spPr>
              <a:xfrm>
                <a:off x="457200" y="764704"/>
                <a:ext cx="8229600" cy="5361459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charset="0"/>
                  <a:buChar char="•"/>
                  <a:defRPr sz="1700" kern="1200" spc="3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charset="0"/>
                  <a:buChar char="•"/>
                  <a:defRPr sz="1700" kern="1200" spc="3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charset="0"/>
                  <a:buChar char="•"/>
                  <a:defRPr sz="1700" kern="1200" spc="3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charset="0"/>
                  <a:buChar char="•"/>
                  <a:defRPr sz="1700" kern="1200" spc="3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charset="0"/>
                  <a:buChar char="•"/>
                  <a:defRPr sz="1700" kern="1200" spc="3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itchFamily="34" charset="0"/>
                  <a:buChar char="•"/>
                  <a:defRPr sz="1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itchFamily="34" charset="0"/>
                  <a:buChar char="•"/>
                  <a:defRPr sz="1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itchFamily="34" charset="0"/>
                  <a:buChar char="•"/>
                  <a:defRPr sz="1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itchFamily="34" charset="0"/>
                  <a:buChar char="•"/>
                  <a:defRPr sz="1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None/>
                  <a:defRPr/>
                </a:pPr>
                <a:r>
                  <a:rPr lang="es-MX" sz="2200" b="1" u="sng" dirty="0">
                    <a:solidFill>
                      <a:srgbClr val="0606B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Times New Roman" pitchFamily="18" charset="0"/>
                  </a:rPr>
                  <a:t>SISTEMA DE ECUACIONES</a:t>
                </a:r>
              </a:p>
              <a:p>
                <a:pPr marL="0" indent="0" algn="just">
                  <a:buFont typeface="Arial" charset="0"/>
                  <a:buNone/>
                </a:pPr>
                <a:endParaRPr lang="es-MX" dirty="0"/>
              </a:p>
              <a:p>
                <a:pPr marL="0" indent="0" algn="just">
                  <a:buFont typeface="Arial" charset="0"/>
                  <a:buNone/>
                </a:pPr>
                <a:r>
                  <a:rPr lang="es-MX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Se define como sistema de ecuaciones a un conjunto de ecuaciones que involucran a las mismas incógnitas.</a:t>
                </a:r>
              </a:p>
              <a:p>
                <a:pPr marL="0" indent="0" algn="just">
                  <a:buFont typeface="Arial" charset="0"/>
                  <a:buNone/>
                </a:pPr>
                <a:endParaRPr lang="es-MX" dirty="0"/>
              </a:p>
              <a:p>
                <a:pPr marL="0" indent="0" algn="just">
                  <a:buFont typeface="Arial" charset="0"/>
                  <a:buNone/>
                </a:pPr>
                <a:endParaRPr lang="es-MX" dirty="0"/>
              </a:p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None/>
                  <a:defRPr/>
                </a:pPr>
                <a:r>
                  <a:rPr lang="es-MX" sz="2200" b="1" u="sng" dirty="0">
                    <a:solidFill>
                      <a:srgbClr val="0606B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Times New Roman" pitchFamily="18" charset="0"/>
                  </a:rPr>
                  <a:t>ECUACIÓN LINEAL</a:t>
                </a:r>
              </a:p>
              <a:p>
                <a:pPr marL="0" indent="0" algn="just">
                  <a:buFont typeface="Arial" charset="0"/>
                  <a:buNone/>
                </a:pPr>
                <a:endParaRPr lang="es-MX" sz="2200" dirty="0">
                  <a:latin typeface="Comic Sans MS" panose="030F0702030302020204" pitchFamily="66" charset="0"/>
                </a:endParaRPr>
              </a:p>
              <a:p>
                <a:pPr marL="0" indent="0" algn="just">
                  <a:buFont typeface="Arial" charset="0"/>
                  <a:buNone/>
                </a:pPr>
                <a:r>
                  <a:rPr lang="es-MX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Una ecuación lineal es una expresión de la forma: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MX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                               </m:t>
                        </m:r>
                        <m:r>
                          <a:rPr lang="es-MX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s-MX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s-MX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s-MX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s-MX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s-MX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s-MX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s-MX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s-MX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s-MX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MX" sz="2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</m:oMath>
                </a14:m>
                <a:r>
                  <a:rPr lang="es-MX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…</a:t>
                </a:r>
                <a14:m>
                  <m:oMath xmlns:m="http://schemas.openxmlformats.org/officeDocument/2006/math">
                    <m:r>
                      <a:rPr lang="es-MX" sz="2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s-MX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MX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s-MX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es-MX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s-MX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s-MX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=b</a:t>
                </a:r>
              </a:p>
              <a:p>
                <a:pPr marL="0" indent="0">
                  <a:buFont typeface="Arial" charset="0"/>
                  <a:buNone/>
                </a:pPr>
                <a:r>
                  <a:rPr lang="es-MX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donde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s-MX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s-MX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s-MX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s-MX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s-MX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, … </a:t>
                </a:r>
                <a14:m>
                  <m:oMath xmlns:m="http://schemas.openxmlformats.org/officeDocument/2006/math">
                    <m:r>
                      <a:rPr lang="es-MX" sz="2200" b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s-MX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s-MX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s-MX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, b</a:t>
                </a:r>
                <a:r>
                  <a:rPr lang="es-MX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sym typeface="Symbol"/>
                  </a:rPr>
                  <a:t> </a:t>
                </a:r>
                <a14:m>
                  <m:oMath xmlns:m="http://schemas.openxmlformats.org/officeDocument/2006/math">
                    <m:r>
                      <a:rPr lang="es-MX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sym typeface="Symbol"/>
                      </a:rPr>
                      <m:t>𝑪</m:t>
                    </m:r>
                  </m:oMath>
                </a14:m>
                <a:endParaRPr lang="es-MX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  <a:p>
                <a:pPr marL="0" indent="0">
                  <a:buFont typeface="Arial" charset="0"/>
                  <a:buNone/>
                </a:pPr>
                <a:endParaRPr lang="es-MX" dirty="0"/>
              </a:p>
            </p:txBody>
          </p:sp>
        </mc:Choice>
        <mc:Fallback xmlns="">
          <p:sp>
            <p:nvSpPr>
              <p:cNvPr id="9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764704"/>
                <a:ext cx="8229600" cy="5361459"/>
              </a:xfrm>
              <a:prstGeom prst="rect">
                <a:avLst/>
              </a:prstGeom>
              <a:blipFill rotWithShape="0">
                <a:blip r:embed="rId2"/>
                <a:stretch>
                  <a:fillRect l="-1037" r="-1333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ChangeArrowheads="1"/>
          </p:cNvSpPr>
          <p:nvPr/>
        </p:nvSpPr>
        <p:spPr bwMode="auto">
          <a:xfrm>
            <a:off x="4300538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7171" name="Rectangle 14"/>
          <p:cNvSpPr>
            <a:spLocks noChangeArrowheads="1"/>
          </p:cNvSpPr>
          <p:nvPr/>
        </p:nvSpPr>
        <p:spPr bwMode="auto">
          <a:xfrm>
            <a:off x="4300538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7172" name="Rectangle 17"/>
          <p:cNvSpPr>
            <a:spLocks noChangeArrowheads="1"/>
          </p:cNvSpPr>
          <p:nvPr/>
        </p:nvSpPr>
        <p:spPr bwMode="auto">
          <a:xfrm>
            <a:off x="4295775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7173" name="Rectangle 19"/>
          <p:cNvSpPr>
            <a:spLocks noChangeArrowheads="1"/>
          </p:cNvSpPr>
          <p:nvPr/>
        </p:nvSpPr>
        <p:spPr bwMode="auto">
          <a:xfrm>
            <a:off x="4295775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7174" name="Rectangle 22"/>
          <p:cNvSpPr>
            <a:spLocks noChangeArrowheads="1"/>
          </p:cNvSpPr>
          <p:nvPr/>
        </p:nvSpPr>
        <p:spPr bwMode="auto">
          <a:xfrm>
            <a:off x="4295775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2" name="1 Rectángulo"/>
          <p:cNvSpPr/>
          <p:nvPr/>
        </p:nvSpPr>
        <p:spPr>
          <a:xfrm>
            <a:off x="250825" y="476250"/>
            <a:ext cx="8713788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sz="2200" b="1" u="sng" dirty="0">
                <a:solidFill>
                  <a:srgbClr val="06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DEFINICIÓN</a:t>
            </a:r>
            <a:endParaRPr lang="es-MX" sz="2200" b="1" u="sng" dirty="0">
              <a:solidFill>
                <a:srgbClr val="0606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9" name="2 Marcador de contenido"/>
          <p:cNvSpPr>
            <a:spLocks noGrp="1"/>
          </p:cNvSpPr>
          <p:nvPr>
            <p:ph idx="4294967295"/>
          </p:nvPr>
        </p:nvSpPr>
        <p:spPr>
          <a:xfrm>
            <a:off x="250825" y="980728"/>
            <a:ext cx="8229600" cy="579350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s-MX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 sistema de ecuaciones es lineal, si y sólo si, todas las ecuaciones que lo constituyen son a su vez lineales.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ES" sz="2200" b="1" u="sng" dirty="0">
                <a:solidFill>
                  <a:srgbClr val="06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SOLUCIÓN DE UN SISTEMA DE ECUACIONES</a:t>
            </a:r>
            <a:endParaRPr lang="es-MX" sz="2200" b="1" u="sng" dirty="0">
              <a:solidFill>
                <a:srgbClr val="0606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endParaRPr lang="es-MX" dirty="0"/>
          </a:p>
          <a:p>
            <a:pPr marL="0" indent="0" algn="just">
              <a:buNone/>
            </a:pPr>
            <a:r>
              <a: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 entiende como solución de un sistema de ecuaciones, aquel conjunto de valores de las incógnitas que satisfacen a todas y cada una de las ecuaciones del sistema.</a:t>
            </a:r>
            <a:endParaRPr lang="es-MX" sz="2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1"/>
          <p:cNvSpPr>
            <a:spLocks noChangeArrowheads="1"/>
          </p:cNvSpPr>
          <p:nvPr/>
        </p:nvSpPr>
        <p:spPr bwMode="auto">
          <a:xfrm>
            <a:off x="4300538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8195" name="Rectangle 14"/>
          <p:cNvSpPr>
            <a:spLocks noChangeArrowheads="1"/>
          </p:cNvSpPr>
          <p:nvPr/>
        </p:nvSpPr>
        <p:spPr bwMode="auto">
          <a:xfrm>
            <a:off x="4300538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8196" name="Rectangle 17"/>
          <p:cNvSpPr>
            <a:spLocks noChangeArrowheads="1"/>
          </p:cNvSpPr>
          <p:nvPr/>
        </p:nvSpPr>
        <p:spPr bwMode="auto">
          <a:xfrm>
            <a:off x="4295775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8197" name="Rectangle 19"/>
          <p:cNvSpPr>
            <a:spLocks noChangeArrowheads="1"/>
          </p:cNvSpPr>
          <p:nvPr/>
        </p:nvSpPr>
        <p:spPr bwMode="auto">
          <a:xfrm>
            <a:off x="4295775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8198" name="Rectangle 22"/>
          <p:cNvSpPr>
            <a:spLocks noChangeArrowheads="1"/>
          </p:cNvSpPr>
          <p:nvPr/>
        </p:nvSpPr>
        <p:spPr bwMode="auto">
          <a:xfrm>
            <a:off x="4295775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2" name="1 Rectángulo"/>
          <p:cNvSpPr/>
          <p:nvPr/>
        </p:nvSpPr>
        <p:spPr>
          <a:xfrm>
            <a:off x="250825" y="1125538"/>
            <a:ext cx="8713788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1000"/>
              </a:spcAft>
              <a:buFont typeface="Wingdings" pitchFamily="2" charset="2"/>
              <a:buNone/>
              <a:defRPr/>
            </a:pPr>
            <a:r>
              <a:rPr lang="es-ES" sz="2200" b="1" u="sng" dirty="0">
                <a:solidFill>
                  <a:srgbClr val="06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CLASIFICACIÓN DE LOS SISTEMAS DE ECUACIONES</a:t>
            </a:r>
            <a:endParaRPr lang="es-MX" sz="2200" b="1" u="sng" dirty="0">
              <a:solidFill>
                <a:srgbClr val="0606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9" name="2 Marcador de contenido"/>
          <p:cNvSpPr>
            <a:spLocks noGrp="1"/>
          </p:cNvSpPr>
          <p:nvPr>
            <p:ph idx="4294967295"/>
          </p:nvPr>
        </p:nvSpPr>
        <p:spPr>
          <a:xfrm>
            <a:off x="395536" y="1915583"/>
            <a:ext cx="8229600" cy="492941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1)  Sistemas Compatibles:</a:t>
            </a:r>
          </a:p>
          <a:p>
            <a:pPr marL="0" indent="0">
              <a:buNone/>
            </a:pPr>
            <a:r>
              <a: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	a) Sistemas compatibles determinados.</a:t>
            </a:r>
          </a:p>
          <a:p>
            <a:pPr marL="0" indent="0">
              <a:buNone/>
            </a:pPr>
            <a:r>
              <a: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	b) Sistemas compatibles indeterminados.</a:t>
            </a:r>
          </a:p>
          <a:p>
            <a:pPr marL="0" indent="0">
              <a:buNone/>
            </a:pPr>
            <a:endParaRPr lang="es-MX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2)  Sistemas Incompatibles.</a:t>
            </a:r>
          </a:p>
        </p:txBody>
      </p:sp>
    </p:spTree>
  </p:cSld>
  <p:clrMapOvr>
    <a:masterClrMapping/>
  </p:clrMapOvr>
  <p:transition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ChangeArrowheads="1"/>
          </p:cNvSpPr>
          <p:nvPr/>
        </p:nvSpPr>
        <p:spPr bwMode="auto">
          <a:xfrm>
            <a:off x="4300538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9219" name="Rectangle 14"/>
          <p:cNvSpPr>
            <a:spLocks noChangeArrowheads="1"/>
          </p:cNvSpPr>
          <p:nvPr/>
        </p:nvSpPr>
        <p:spPr bwMode="auto">
          <a:xfrm>
            <a:off x="4300538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9220" name="Rectangle 17"/>
          <p:cNvSpPr>
            <a:spLocks noChangeArrowheads="1"/>
          </p:cNvSpPr>
          <p:nvPr/>
        </p:nvSpPr>
        <p:spPr bwMode="auto">
          <a:xfrm>
            <a:off x="4295775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9221" name="Rectangle 19"/>
          <p:cNvSpPr>
            <a:spLocks noChangeArrowheads="1"/>
          </p:cNvSpPr>
          <p:nvPr/>
        </p:nvSpPr>
        <p:spPr bwMode="auto">
          <a:xfrm>
            <a:off x="4295775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9222" name="Rectangle 22"/>
          <p:cNvSpPr>
            <a:spLocks noChangeArrowheads="1"/>
          </p:cNvSpPr>
          <p:nvPr/>
        </p:nvSpPr>
        <p:spPr bwMode="auto">
          <a:xfrm>
            <a:off x="4295775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2" name="1 Rectángulo"/>
          <p:cNvSpPr/>
          <p:nvPr/>
        </p:nvSpPr>
        <p:spPr>
          <a:xfrm>
            <a:off x="1763688" y="1484784"/>
            <a:ext cx="57606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1000"/>
              </a:spcAft>
              <a:buFont typeface="Wingdings" pitchFamily="2" charset="2"/>
              <a:buNone/>
              <a:defRPr/>
            </a:pPr>
            <a:r>
              <a:rPr lang="es-ES" sz="2200" b="1" u="sng" dirty="0">
                <a:solidFill>
                  <a:srgbClr val="06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MÉTODO DE ELIMINACIÓN DE GAUSS</a:t>
            </a:r>
            <a:endParaRPr lang="es-MX" sz="2200" b="1" u="sng" dirty="0">
              <a:solidFill>
                <a:srgbClr val="0606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9" name="2 Marcador de contenido"/>
          <p:cNvSpPr>
            <a:spLocks noGrp="1"/>
          </p:cNvSpPr>
          <p:nvPr>
            <p:ph idx="4294967295"/>
          </p:nvPr>
        </p:nvSpPr>
        <p:spPr>
          <a:xfrm>
            <a:off x="683568" y="2420888"/>
            <a:ext cx="8064896" cy="24482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 un procedimiento que nos permite obtener la solución de un sistema de ecuaciones lineales cuando ésta existe, o bien, nos permite identificar cuándo un sistema de ecuaciones no tiene solución.</a:t>
            </a:r>
          </a:p>
        </p:txBody>
      </p:sp>
    </p:spTree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ChangeArrowheads="1"/>
          </p:cNvSpPr>
          <p:nvPr/>
        </p:nvSpPr>
        <p:spPr bwMode="auto">
          <a:xfrm>
            <a:off x="4300538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9219" name="Rectangle 14"/>
          <p:cNvSpPr>
            <a:spLocks noChangeArrowheads="1"/>
          </p:cNvSpPr>
          <p:nvPr/>
        </p:nvSpPr>
        <p:spPr bwMode="auto">
          <a:xfrm>
            <a:off x="4300538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9220" name="Rectangle 17"/>
          <p:cNvSpPr>
            <a:spLocks noChangeArrowheads="1"/>
          </p:cNvSpPr>
          <p:nvPr/>
        </p:nvSpPr>
        <p:spPr bwMode="auto">
          <a:xfrm>
            <a:off x="4295775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9221" name="Rectangle 19"/>
          <p:cNvSpPr>
            <a:spLocks noChangeArrowheads="1"/>
          </p:cNvSpPr>
          <p:nvPr/>
        </p:nvSpPr>
        <p:spPr bwMode="auto">
          <a:xfrm>
            <a:off x="4295775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9222" name="Rectangle 22"/>
          <p:cNvSpPr>
            <a:spLocks noChangeArrowheads="1"/>
          </p:cNvSpPr>
          <p:nvPr/>
        </p:nvSpPr>
        <p:spPr bwMode="auto">
          <a:xfrm>
            <a:off x="4295775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2" name="1 Rectángulo"/>
          <p:cNvSpPr/>
          <p:nvPr/>
        </p:nvSpPr>
        <p:spPr>
          <a:xfrm>
            <a:off x="1835696" y="848582"/>
            <a:ext cx="57606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1000"/>
              </a:spcAft>
              <a:buFont typeface="Wingdings" pitchFamily="2" charset="2"/>
              <a:buNone/>
              <a:defRPr/>
            </a:pPr>
            <a:r>
              <a:rPr lang="es-ES" sz="2200" b="1" u="sng" dirty="0">
                <a:solidFill>
                  <a:srgbClr val="06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TRANSFORMACIONES ELEMENTALES</a:t>
            </a:r>
            <a:endParaRPr lang="es-MX" sz="2200" b="1" u="sng" dirty="0">
              <a:solidFill>
                <a:srgbClr val="0606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1772816"/>
            <a:ext cx="784887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arenR"/>
            </a:pPr>
            <a:r>
              <a: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 sistema de ecuaciones no modifica su solución al intercambiar de orden dos ecuaciones cualesquiera.</a:t>
            </a:r>
          </a:p>
          <a:p>
            <a:pPr marL="514350" indent="-514350" algn="just">
              <a:buFont typeface="+mj-lt"/>
              <a:buAutoNum type="arabicParenR"/>
            </a:pPr>
            <a:endParaRPr lang="es-MX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14350" indent="-514350" algn="just">
              <a:buFont typeface="+mj-lt"/>
              <a:buAutoNum type="arabicParenR"/>
            </a:pPr>
            <a:r>
              <a: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 solución de un sistema de ecuaciones no se modifica si se multiplica alguna de sus ecuaciones por una constante distinta de cero.</a:t>
            </a:r>
          </a:p>
          <a:p>
            <a:pPr marL="514350" indent="-514350" algn="just">
              <a:buFont typeface="+mj-lt"/>
              <a:buAutoNum type="arabicParenR"/>
            </a:pPr>
            <a:endParaRPr lang="es-MX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14350" indent="-514350" algn="just">
              <a:buFont typeface="+mj-lt"/>
              <a:buAutoNum type="arabicParenR"/>
            </a:pPr>
            <a:r>
              <a: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 un sistema se puede cambiar una de sus ecuaciones al multiplicar una ecuación por una constante y sumarla a otra ecuación, reemplazando esta última por el resultado obtenido.</a:t>
            </a:r>
          </a:p>
        </p:txBody>
      </p:sp>
    </p:spTree>
    <p:extLst>
      <p:ext uri="{BB962C8B-B14F-4D97-AF65-F5344CB8AC3E}">
        <p14:creationId xmlns:p14="http://schemas.microsoft.com/office/powerpoint/2010/main" val="1341072395"/>
      </p:ext>
    </p:extLst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 Marcador de contenido"/>
              <p:cNvSpPr>
                <a:spLocks noGrp="1"/>
              </p:cNvSpPr>
              <p:nvPr>
                <p:ph idx="4294967295"/>
              </p:nvPr>
            </p:nvSpPr>
            <p:spPr>
              <a:xfrm>
                <a:off x="467544" y="1052736"/>
                <a:ext cx="8229600" cy="5289451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None/>
                </a:pPr>
                <a:r>
                  <a:rPr lang="es-MX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Ejercicio 1: Para el siguiente sistema de ecuaciones lineales:</a:t>
                </a:r>
              </a:p>
              <a:p>
                <a:endParaRPr lang="es-MX" sz="2200" dirty="0">
                  <a:latin typeface="Comic Sans MS" panose="030F0702030302020204" pitchFamily="66" charset="0"/>
                </a:endParaRPr>
              </a:p>
              <a:p>
                <a:endParaRPr lang="es-MX" sz="2200" dirty="0">
                  <a:latin typeface="Comic Sans MS" panose="030F0702030302020204" pitchFamily="66" charset="0"/>
                </a:endParaRPr>
              </a:p>
              <a:p>
                <a:endParaRPr lang="es-MX" sz="2200" dirty="0">
                  <a:latin typeface="Comic Sans MS" panose="030F0702030302020204" pitchFamily="66" charset="0"/>
                </a:endParaRPr>
              </a:p>
              <a:p>
                <a:endParaRPr lang="es-MX" sz="2200" dirty="0">
                  <a:latin typeface="Comic Sans MS" panose="030F0702030302020204" pitchFamily="66" charset="0"/>
                </a:endParaRPr>
              </a:p>
              <a:p>
                <a:pPr marL="514350" indent="-514350">
                  <a:buFont typeface="+mj-lt"/>
                  <a:buAutoNum type="alphaLcParenR"/>
                </a:pPr>
                <a:endParaRPr lang="es-MX" sz="2200" dirty="0">
                  <a:latin typeface="Comic Sans MS" panose="030F0702030302020204" pitchFamily="66" charset="0"/>
                </a:endParaRPr>
              </a:p>
              <a:p>
                <a:pPr marL="514350" lvl="0" indent="-514350" eaLnBrk="1" fontAlgn="auto" hangingPunct="1">
                  <a:spcAft>
                    <a:spcPts val="0"/>
                  </a:spcAft>
                  <a:buClrTx/>
                  <a:buFont typeface="+mj-lt"/>
                  <a:buAutoNum type="alphaLcParenR"/>
                </a:pPr>
                <a:r>
                  <a:rPr lang="es-MX" sz="2200" b="1" spc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Determinar el valor de </a:t>
                </a:r>
                <a:r>
                  <a:rPr lang="es-MX" sz="2200" b="1" spc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sym typeface="Symbol"/>
                  </a:rPr>
                  <a:t> para que el sistema sea compatible determinado y </a:t>
                </a:r>
                <a14:m>
                  <m:oMath xmlns:m="http://schemas.openxmlformats.org/officeDocument/2006/math">
                    <m:r>
                      <a:rPr lang="es-MX" sz="2200" b="1" spc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sym typeface="Symbol"/>
                      </a:rPr>
                      <m:t> </m:t>
                    </m:r>
                    <m:r>
                      <a:rPr lang="es-MX" sz="2200" b="1" i="1" spc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sym typeface="Symbol"/>
                      </a:rPr>
                      <m:t>𝒘</m:t>
                    </m:r>
                    <m:r>
                      <a:rPr lang="es-MX" sz="2200" b="1" i="1" spc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sym typeface="Symbol"/>
                      </a:rPr>
                      <m:t>=</m:t>
                    </m:r>
                    <m:r>
                      <a:rPr lang="es-MX" sz="2200" b="1" i="1" spc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sym typeface="Symbol"/>
                      </a:rPr>
                      <m:t>𝟐</m:t>
                    </m:r>
                    <m:r>
                      <a:rPr lang="es-MX" sz="2200" b="1" i="1" spc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sym typeface="Symbol"/>
                      </a:rPr>
                      <m:t>.</m:t>
                    </m:r>
                  </m:oMath>
                </a14:m>
                <a:endParaRPr lang="es-MX" sz="2200" b="1" spc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sym typeface="Symbol"/>
                </a:endParaRPr>
              </a:p>
              <a:p>
                <a:pPr marL="514350" lvl="0" indent="-514350" eaLnBrk="1" fontAlgn="auto" hangingPunct="1">
                  <a:spcAft>
                    <a:spcPts val="0"/>
                  </a:spcAft>
                  <a:buClrTx/>
                  <a:buFont typeface="+mj-lt"/>
                  <a:buAutoNum type="alphaLcParenR"/>
                </a:pPr>
                <a:r>
                  <a:rPr lang="es-MX" sz="2200" b="1" spc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Obtener la solución del sistema.</a:t>
                </a:r>
              </a:p>
              <a:p>
                <a:pPr marL="0" indent="0">
                  <a:buNone/>
                </a:pPr>
                <a:endParaRPr lang="es-MX" sz="2400" dirty="0">
                  <a:sym typeface="Symbol"/>
                </a:endParaRPr>
              </a:p>
            </p:txBody>
          </p:sp>
        </mc:Choice>
        <mc:Fallback xmlns="">
          <p:sp>
            <p:nvSpPr>
              <p:cNvPr id="22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67544" y="1052736"/>
                <a:ext cx="8229600" cy="5289451"/>
              </a:xfrm>
              <a:prstGeom prst="rect">
                <a:avLst/>
              </a:prstGeom>
              <a:blipFill rotWithShape="0">
                <a:blip r:embed="rId2"/>
                <a:stretch>
                  <a:fillRect l="-1407" t="-1038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3 CuadroTexto"/>
              <p:cNvSpPr txBox="1"/>
              <p:nvPr/>
            </p:nvSpPr>
            <p:spPr>
              <a:xfrm>
                <a:off x="2627784" y="2204864"/>
                <a:ext cx="3627019" cy="1618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MX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MX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MX" sz="2200" b="0" i="1" smtClean="0"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s-MX" sz="22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s-MX" sz="2200" b="0" i="1" smtClean="0">
                                  <a:latin typeface="Cambria Math"/>
                                </a:rPr>
                                <m:t>−3</m:t>
                              </m:r>
                              <m:r>
                                <a:rPr lang="es-MX" sz="22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s-MX" sz="2200" b="0" i="1" smtClean="0">
                                  <a:latin typeface="Cambria Math"/>
                                </a:rPr>
                                <m:t>+ </m:t>
                              </m:r>
                              <m:r>
                                <a:rPr lang="es-MX" sz="2200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s-MX" sz="2200" b="0" i="1" smtClean="0">
                                  <a:latin typeface="Cambria Math"/>
                                </a:rPr>
                                <m:t>+ 2</m:t>
                              </m:r>
                              <m:r>
                                <a:rPr lang="es-MX" sz="2200" b="0" i="1" smtClean="0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s-MX" sz="2200" b="0" i="1" smtClean="0">
                                  <a:latin typeface="Cambria Math"/>
                                </a:rPr>
                                <m:t>=  </m:t>
                              </m:r>
                              <m:r>
                                <a:rPr lang="es-MX" sz="22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s-MX" sz="2200" b="0" dirty="0" smtClean="0">
                                  <a:latin typeface="Comic Sans MS" panose="030F0702030302020204" pitchFamily="66" charset="0"/>
                                  <a:ea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s-MX" sz="2200" b="0" i="1" dirty="0" smtClean="0">
                                  <a:latin typeface="Cambria Math"/>
                                  <a:ea typeface="Cambria Math"/>
                                </a:rPr>
                                <m:t>   </m:t>
                              </m:r>
                              <m:r>
                                <a:rPr lang="es-MX" sz="22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s-MX" sz="2200" b="0" i="1" smtClean="0">
                                  <a:latin typeface="Cambria Math"/>
                                </a:rPr>
                                <m:t>−  </m:t>
                              </m:r>
                              <m:r>
                                <a:rPr lang="es-MX" sz="22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s-MX" sz="2200" b="0" i="1" smtClean="0">
                                  <a:latin typeface="Cambria Math"/>
                                </a:rPr>
                                <m:t> − </m:t>
                              </m:r>
                              <m:r>
                                <a:rPr lang="es-MX" sz="2200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s-MX" sz="2200" b="0" i="1" smtClean="0">
                                  <a:latin typeface="Cambria Math"/>
                                </a:rPr>
                                <m:t>+ 2</m:t>
                              </m:r>
                              <m:r>
                                <a:rPr lang="es-MX" sz="2200" b="0" i="1" smtClean="0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s-MX" sz="2200" b="0" i="1" smtClean="0">
                                  <a:latin typeface="Cambria Math"/>
                                </a:rPr>
                                <m:t>=−4</m:t>
                              </m:r>
                            </m:e>
                            <m:e>
                              <m:r>
                                <a:rPr lang="es-MX" sz="2200" b="0" i="1" smtClean="0">
                                  <a:latin typeface="Cambria Math"/>
                                  <a:ea typeface="Cambria Math"/>
                                </a:rPr>
                                <m:t>  2</m:t>
                              </m:r>
                              <m:r>
                                <a:rPr lang="es-MX" sz="22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s-MX" sz="2200" b="0" i="1" smtClean="0">
                                  <a:latin typeface="Cambria Math"/>
                                </a:rPr>
                                <m:t>−6</m:t>
                              </m:r>
                              <m:r>
                                <a:rPr lang="es-MX" sz="22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s-MX" sz="2200" b="0" i="1" smtClean="0">
                                  <a:latin typeface="Cambria Math"/>
                                </a:rPr>
                                <m:t>+3</m:t>
                              </m:r>
                              <m:r>
                                <a:rPr lang="es-MX" sz="2200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s-MX" sz="2200" b="0" i="1" smtClean="0">
                                  <a:latin typeface="Cambria Math"/>
                                </a:rPr>
                                <m:t>+2</m:t>
                              </m:r>
                              <m:r>
                                <a:rPr lang="es-MX" sz="2200" b="0" i="1" smtClean="0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s-MX" sz="2200" b="0" i="1" smtClean="0">
                                  <a:latin typeface="Cambria Math"/>
                                </a:rPr>
                                <m:t>=−3</m:t>
                              </m:r>
                            </m:e>
                            <m:e>
                              <m:r>
                                <a:rPr lang="es-MX" sz="2200" b="0" i="1" smtClean="0">
                                  <a:latin typeface="Cambria Math"/>
                                  <a:ea typeface="Cambria Math"/>
                                </a:rPr>
                                <m:t>  3</m:t>
                              </m:r>
                              <m:r>
                                <a:rPr lang="es-MX" sz="22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s-MX" sz="2200" b="0" i="1" smtClean="0">
                                  <a:latin typeface="Cambria Math"/>
                                </a:rPr>
                                <m:t>−9</m:t>
                              </m:r>
                              <m:r>
                                <a:rPr lang="es-MX" sz="22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s-MX" sz="2200" b="0" i="1" smtClean="0">
                                  <a:latin typeface="Cambria Math"/>
                                </a:rPr>
                                <m:t>+3</m:t>
                              </m:r>
                              <m:r>
                                <a:rPr lang="es-MX" sz="2200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s-MX" sz="2200" b="0" i="1" smtClean="0">
                                  <a:latin typeface="Cambria Math"/>
                                </a:rPr>
                                <m:t>+4</m:t>
                              </m:r>
                              <m:r>
                                <a:rPr lang="es-MX" sz="2200" b="0" i="1" smtClean="0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s-MX" sz="2200" b="0" i="1" smtClean="0">
                                  <a:latin typeface="Cambria Math"/>
                                </a:rPr>
                                <m:t>=−4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MX" sz="2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2204864"/>
                <a:ext cx="3627019" cy="161858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2 Marcador de contenido"/>
              <p:cNvSpPr>
                <a:spLocks noGrp="1"/>
              </p:cNvSpPr>
              <p:nvPr>
                <p:ph idx="4294967295"/>
              </p:nvPr>
            </p:nvSpPr>
            <p:spPr>
              <a:xfrm>
                <a:off x="107504" y="30378"/>
                <a:ext cx="8229600" cy="5721499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s-MX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Solución:</a:t>
                </a:r>
              </a:p>
              <a:p>
                <a:pPr marL="0" indent="0">
                  <a:buNone/>
                </a:pPr>
                <a:r>
                  <a:rPr lang="es-MX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a)</a:t>
                </a:r>
              </a:p>
              <a:p>
                <a:pPr marL="0" indent="0">
                  <a:buNone/>
                </a:pPr>
                <a:endParaRPr lang="es-MX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  <a:p>
                <a:endParaRPr lang="es-MX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s-MX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s-MX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De la ecuación (4) es claro que si </a:t>
                </a:r>
                <a14:m>
                  <m:oMath xmlns:m="http://schemas.openxmlformats.org/officeDocument/2006/math">
                    <m:r>
                      <a:rPr lang="es-MX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𝜶</m:t>
                    </m:r>
                    <m:r>
                      <a:rPr lang="es-MX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>
                      <a:rPr lang="es-MX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s-MX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, entonces </a:t>
                </a:r>
                <a14:m>
                  <m:oMath xmlns:m="http://schemas.openxmlformats.org/officeDocument/2006/math">
                    <m:r>
                      <a:rPr lang="es-MX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𝒘</m:t>
                    </m:r>
                    <m:r>
                      <a:rPr lang="es-MX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s-MX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</m:oMath>
                </a14:m>
                <a:endParaRPr lang="es-MX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s-MX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b) </a:t>
                </a:r>
              </a:p>
              <a:p>
                <a:pPr marL="0" indent="0">
                  <a:buNone/>
                </a:pPr>
                <a:r>
                  <a:rPr lang="es-MX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*Si </a:t>
                </a:r>
                <a14:m>
                  <m:oMath xmlns:m="http://schemas.openxmlformats.org/officeDocument/2006/math">
                    <m:r>
                      <a:rPr lang="es-MX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𝒘</m:t>
                    </m:r>
                    <m:r>
                      <a:rPr lang="es-MX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s-MX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</m:oMath>
                </a14:m>
                <a:r>
                  <a:rPr lang="es-MX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y </a:t>
                </a:r>
                <a14:m>
                  <m:oMath xmlns:m="http://schemas.openxmlformats.org/officeDocument/2006/math">
                    <m:r>
                      <a:rPr lang="es-MX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𝜶</m:t>
                    </m:r>
                    <m:r>
                      <a:rPr lang="es-MX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>
                      <a:rPr lang="es-MX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s-MX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de la ecuación (3) se tiene que:  </a:t>
                </a:r>
                <a14:m>
                  <m:oMath xmlns:m="http://schemas.openxmlformats.org/officeDocument/2006/math">
                    <m:r>
                      <a:rPr lang="es-MX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𝐳</m:t>
                    </m:r>
                    <m:r>
                      <a:rPr lang="es-MX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s-MX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1</a:t>
                </a:r>
              </a:p>
              <a:p>
                <a:pPr marL="0" indent="0">
                  <a:buNone/>
                </a:pPr>
                <a:r>
                  <a:rPr lang="es-MX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*Con </a:t>
                </a:r>
                <a14:m>
                  <m:oMath xmlns:m="http://schemas.openxmlformats.org/officeDocument/2006/math">
                    <m:r>
                      <a:rPr lang="es-MX" sz="20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𝐳</m:t>
                    </m:r>
                    <m:r>
                      <a:rPr lang="es-MX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s-MX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1 sustituyendo en (2) se tiene que :</a:t>
                </a:r>
              </a:p>
              <a:p>
                <a:pPr marL="0" indent="0">
                  <a:buNone/>
                </a:pPr>
                <a:r>
                  <a:rPr lang="es-MX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    </a:t>
                </a:r>
                <a:r>
                  <a:rPr lang="es-MX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s-MX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𝜶</m:t>
                    </m:r>
                    <m:r>
                      <a:rPr lang="es-MX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>
                      <a:rPr lang="es-MX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s-MX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Cambria Math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s-MX" sz="20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           </m:t>
                    </m:r>
                    <m:r>
                      <a:rPr lang="es-MX" sz="20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𝐲</m:t>
                    </m:r>
                    <m:r>
                      <a:rPr lang="es-MX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=−</m:t>
                    </m:r>
                    <m:r>
                      <a:rPr lang="es-MX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endParaRPr lang="es-MX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s-MX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*Sustituyendo </a:t>
                </a:r>
                <a14:m>
                  <m:oMath xmlns:m="http://schemas.openxmlformats.org/officeDocument/2006/math">
                    <m:r>
                      <a:rPr lang="es-MX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𝒚</m:t>
                    </m:r>
                    <m:r>
                      <a:rPr lang="es-MX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=−</m:t>
                    </m:r>
                    <m:r>
                      <a:rPr lang="es-MX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es-MX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en (1)   </a:t>
                </a:r>
                <a:r>
                  <a:rPr lang="es-MX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sym typeface="Symbol"/>
                  </a:rPr>
                  <a:t>   </a:t>
                </a:r>
                <a14:m>
                  <m:oMath xmlns:m="http://schemas.openxmlformats.org/officeDocument/2006/math">
                    <m:r>
                      <a:rPr lang="es-MX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𝒙</m:t>
                    </m:r>
                    <m:r>
                      <a:rPr lang="es-MX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=−</m:t>
                    </m:r>
                    <m:r>
                      <a:rPr lang="es-MX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𝟖</m:t>
                    </m:r>
                  </m:oMath>
                </a14:m>
                <a:endParaRPr lang="es-MX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s-MX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	        </a:t>
                </a:r>
                <a14:m>
                  <m:oMath xmlns:m="http://schemas.openxmlformats.org/officeDocument/2006/math">
                    <m:r>
                      <a:rPr lang="es-MX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r>
                      <a:rPr lang="es-MX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𝒛</m:t>
                    </m:r>
                    <m:r>
                      <a:rPr lang="es-MX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>
                      <a:rPr lang="es-MX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endParaRPr lang="es-MX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s-MX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	        </a:t>
                </a:r>
                <a14:m>
                  <m:oMath xmlns:m="http://schemas.openxmlformats.org/officeDocument/2006/math">
                    <m:r>
                      <a:rPr lang="es-MX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𝒘</m:t>
                    </m:r>
                    <m:r>
                      <a:rPr lang="es-MX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s-MX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2</a:t>
                </a:r>
              </a:p>
              <a:p>
                <a:pPr marL="0" indent="0">
                  <a:buNone/>
                </a:pPr>
                <a:r>
                  <a:rPr lang="es-MX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	        </a:t>
                </a:r>
                <a14:m>
                  <m:oMath xmlns:m="http://schemas.openxmlformats.org/officeDocument/2006/math">
                    <m:r>
                      <a:rPr lang="es-MX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𝜶</m:t>
                    </m:r>
                    <m:r>
                      <a:rPr lang="es-MX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>
                      <a:rPr lang="es-MX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s-MX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07504" y="30378"/>
                <a:ext cx="8229600" cy="5721499"/>
              </a:xfrm>
              <a:prstGeom prst="rect">
                <a:avLst/>
              </a:prstGeom>
              <a:blipFill rotWithShape="1">
                <a:blip r:embed="rId2"/>
                <a:stretch>
                  <a:fillRect l="-889" t="-639" b="-745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4 CuadroTexto"/>
              <p:cNvSpPr txBox="1"/>
              <p:nvPr/>
            </p:nvSpPr>
            <p:spPr>
              <a:xfrm>
                <a:off x="-108520" y="332656"/>
                <a:ext cx="3563887" cy="2195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s-MX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s-MX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s-MX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s-MX" b="0" i="1" smtClean="0">
                                      <a:latin typeface="Cambria Math"/>
                                    </a:rPr>
                                    <m:t>−3)(−2)(−1)</m:t>
                                  </m:r>
                                </m:e>
                              </m:mr>
                              <m:mr>
                                <m:e/>
                              </m:mr>
                              <m:mr>
                                <m:e/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s-MX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/>
                              </m:mr>
                              <m:mr>
                                <m:e>
                                  <m:d>
                                    <m:dPr>
                                      <m:begChr m:val="{"/>
                                      <m:endChr m:val=""/>
                                      <m:ctrlPr>
                                        <a:rPr lang="es-MX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eqArr>
                                        <m:eqArrPr>
                                          <m:ctrlPr>
                                            <a:rPr lang="es-MX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es-MX" b="0" i="1" smtClean="0">
                                              <a:latin typeface="Cambria Math"/>
                                            </a:rPr>
                                            <m:t>    </m:t>
                                          </m:r>
                                          <m:r>
                                            <a:rPr lang="es-MX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s-MX" b="0" i="1" smtClean="0">
                                              <a:latin typeface="Cambria Math"/>
                                            </a:rPr>
                                            <m:t>−3</m:t>
                                          </m:r>
                                          <m:r>
                                            <a:rPr lang="es-MX" b="0" i="1" smtClean="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  <m:r>
                                            <a:rPr lang="es-MX" b="0" i="1" smtClean="0">
                                              <a:latin typeface="Cambria Math"/>
                                            </a:rPr>
                                            <m:t>+ </m:t>
                                          </m:r>
                                          <m:r>
                                            <a:rPr lang="es-MX" b="0" i="1" smtClean="0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  <m:r>
                                            <a:rPr lang="es-MX" b="0" i="1" smtClean="0">
                                              <a:latin typeface="Cambria Math"/>
                                            </a:rPr>
                                            <m:t>+ 2</m:t>
                                          </m:r>
                                          <m:r>
                                            <a:rPr lang="es-MX" b="0" i="1" smtClean="0">
                                              <a:latin typeface="Cambria Math"/>
                                            </a:rPr>
                                            <m:t>𝑤</m:t>
                                          </m:r>
                                          <m:r>
                                            <a:rPr lang="es-MX" b="0" i="1" smtClean="0">
                                              <a:latin typeface="Cambria Math"/>
                                            </a:rPr>
                                            <m:t>=  </m:t>
                                          </m:r>
                                          <m:r>
                                            <a:rPr lang="es-MX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𝛼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s-MX" b="0" dirty="0" smtClean="0">
                                              <a:ea typeface="Cambria Math"/>
                                            </a:rPr>
                                            <m:t> </m:t>
                                          </m:r>
                                        </m:e>
                                        <m:e>
                                          <m:r>
                                            <a:rPr lang="es-MX" b="0" i="1" dirty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   </m:t>
                                          </m:r>
                                          <m:r>
                                            <a:rPr lang="es-MX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s-MX" b="0" i="1" smtClean="0">
                                              <a:latin typeface="Cambria Math"/>
                                            </a:rPr>
                                            <m:t>−  </m:t>
                                          </m:r>
                                          <m:r>
                                            <a:rPr lang="es-MX" b="0" i="1" smtClean="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  <m:r>
                                            <a:rPr lang="es-MX" b="0" i="1" smtClean="0">
                                              <a:latin typeface="Cambria Math"/>
                                            </a:rPr>
                                            <m:t> − </m:t>
                                          </m:r>
                                          <m:r>
                                            <a:rPr lang="es-MX" b="0" i="1" smtClean="0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  <m:r>
                                            <a:rPr lang="es-MX" b="0" i="1" smtClean="0">
                                              <a:latin typeface="Cambria Math"/>
                                            </a:rPr>
                                            <m:t>+ 2</m:t>
                                          </m:r>
                                          <m:r>
                                            <a:rPr lang="es-MX" b="0" i="1" smtClean="0">
                                              <a:latin typeface="Cambria Math"/>
                                            </a:rPr>
                                            <m:t>𝑤</m:t>
                                          </m:r>
                                          <m:r>
                                            <a:rPr lang="es-MX" b="0" i="1" smtClean="0">
                                              <a:latin typeface="Cambria Math"/>
                                            </a:rPr>
                                            <m:t>=−4</m:t>
                                          </m:r>
                                        </m:e>
                                        <m:e>
                                          <m:r>
                                            <a:rPr lang="es-MX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  2</m:t>
                                          </m:r>
                                          <m:r>
                                            <a:rPr lang="es-MX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s-MX" b="0" i="1" smtClean="0">
                                              <a:latin typeface="Cambria Math"/>
                                            </a:rPr>
                                            <m:t>−6</m:t>
                                          </m:r>
                                          <m:r>
                                            <a:rPr lang="es-MX" b="0" i="1" smtClean="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  <m:r>
                                            <a:rPr lang="es-MX" b="0" i="1" smtClean="0">
                                              <a:latin typeface="Cambria Math"/>
                                            </a:rPr>
                                            <m:t>+3</m:t>
                                          </m:r>
                                          <m:r>
                                            <a:rPr lang="es-MX" b="0" i="1" smtClean="0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  <m:r>
                                            <a:rPr lang="es-MX" b="0" i="1" smtClean="0">
                                              <a:latin typeface="Cambria Math"/>
                                            </a:rPr>
                                            <m:t>+2</m:t>
                                          </m:r>
                                          <m:r>
                                            <a:rPr lang="es-MX" b="0" i="1" smtClean="0">
                                              <a:latin typeface="Cambria Math"/>
                                            </a:rPr>
                                            <m:t>𝑤</m:t>
                                          </m:r>
                                          <m:r>
                                            <a:rPr lang="es-MX" b="0" i="1" smtClean="0">
                                              <a:latin typeface="Cambria Math"/>
                                            </a:rPr>
                                            <m:t>=−3</m:t>
                                          </m:r>
                                        </m:e>
                                        <m:e>
                                          <m:r>
                                            <a:rPr lang="es-MX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  3</m:t>
                                          </m:r>
                                          <m:r>
                                            <a:rPr lang="es-MX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s-MX" b="0" i="1" smtClean="0">
                                              <a:latin typeface="Cambria Math"/>
                                            </a:rPr>
                                            <m:t>−9</m:t>
                                          </m:r>
                                          <m:r>
                                            <a:rPr lang="es-MX" b="0" i="1" smtClean="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  <m:r>
                                            <a:rPr lang="es-MX" b="0" i="1" smtClean="0">
                                              <a:latin typeface="Cambria Math"/>
                                            </a:rPr>
                                            <m:t>+3</m:t>
                                          </m:r>
                                          <m:r>
                                            <a:rPr lang="es-MX" b="0" i="1" smtClean="0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  <m:r>
                                            <a:rPr lang="es-MX" b="0" i="1" smtClean="0">
                                              <a:latin typeface="Cambria Math"/>
                                            </a:rPr>
                                            <m:t>+4</m:t>
                                          </m:r>
                                          <m:r>
                                            <a:rPr lang="es-MX" b="0" i="1" smtClean="0">
                                              <a:latin typeface="Cambria Math"/>
                                            </a:rPr>
                                            <m:t>𝑤</m:t>
                                          </m:r>
                                          <m:r>
                                            <a:rPr lang="es-MX" b="0" i="1" smtClean="0">
                                              <a:latin typeface="Cambria Math"/>
                                            </a:rPr>
                                            <m:t>=−4</m:t>
                                          </m:r>
                                        </m:e>
                                      </m:eqArr>
                                    </m:e>
                                  </m:d>
                                </m:e>
                              </m:mr>
                              <m:mr>
                                <m:e/>
                              </m:mr>
                            </m:m>
                            <m:r>
                              <a:rPr lang="es-MX" b="0" i="1" smtClean="0">
                                <a:latin typeface="Cambria Math"/>
                              </a:rPr>
                              <m:t>    </m:t>
                            </m:r>
                            <m:r>
                              <a:rPr lang="es-MX" i="1" smtClean="0">
                                <a:latin typeface="Cambria Math"/>
                                <a:sym typeface="Symbol"/>
                              </a:rPr>
                              <m:t></m:t>
                            </m:r>
                            <m:r>
                              <a:rPr lang="es-MX" b="0" i="1" smtClean="0">
                                <a:latin typeface="Cambria Math"/>
                                <a:sym typeface="Symbol"/>
                              </a:rPr>
                              <m:t>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s-MX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mPr>
                              <m:mr>
                                <m:e/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MX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/>
                                    </m:mr>
                                    <m:mr>
                                      <m:e>
                                        <m:d>
                                          <m:dPr>
                                            <m:begChr m:val="{"/>
                                            <m:endChr m:val=""/>
                                            <m:ctrlPr>
                                              <a:rPr lang="es-MX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eqArr>
                                              <m:eqArrPr>
                                                <m:ctrlPr>
                                                  <a:rPr lang="es-MX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eqArrPr>
                                              <m:e>
                                                <m:r>
                                                  <a:rPr lang="es-MX" b="0" i="1" smtClean="0"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  <m:r>
                                                  <a:rPr lang="es-MX" b="0" i="1" smtClean="0">
                                                    <a:latin typeface="Cambria Math"/>
                                                  </a:rPr>
                                                  <m:t>−3</m:t>
                                                </m:r>
                                                <m:r>
                                                  <a:rPr lang="es-MX" b="0" i="1" smtClean="0">
                                                    <a:latin typeface="Cambria Math"/>
                                                  </a:rPr>
                                                  <m:t>𝑦</m:t>
                                                </m:r>
                                                <m:r>
                                                  <a:rPr lang="es-MX" b="0" i="1" smtClean="0">
                                                    <a:latin typeface="Cambria Math"/>
                                                  </a:rPr>
                                                  <m:t>+ </m:t>
                                                </m:r>
                                                <m:r>
                                                  <a:rPr lang="es-MX" b="0" i="1" smtClean="0">
                                                    <a:latin typeface="Cambria Math"/>
                                                  </a:rPr>
                                                  <m:t>𝑧</m:t>
                                                </m:r>
                                                <m:r>
                                                  <a:rPr lang="es-MX" b="0" i="1" smtClean="0">
                                                    <a:latin typeface="Cambria Math"/>
                                                  </a:rPr>
                                                  <m:t>+ 2</m:t>
                                                </m:r>
                                                <m:r>
                                                  <a:rPr lang="es-MX" b="0" i="1" smtClean="0">
                                                    <a:latin typeface="Cambria Math"/>
                                                  </a:rPr>
                                                  <m:t>𝑤</m:t>
                                                </m:r>
                                                <m:r>
                                                  <a:rPr lang="es-MX" b="0" i="1" smtClean="0">
                                                    <a:latin typeface="Cambria Math"/>
                                                  </a:rPr>
                                                  <m:t>=  </m:t>
                                                </m:r>
                                                <m:r>
                                                  <a:rPr lang="es-MX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𝛼</m:t>
                                                </m:r>
                                                <m:r>
                                                  <m:rPr>
                                                    <m:nor/>
                                                  </m:rPr>
                                                  <a:rPr lang="es-MX" b="0" dirty="0" smtClean="0">
                                                    <a:ea typeface="Cambria Math"/>
                                                  </a:rPr>
                                                  <m:t> 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s-MX" b="0" i="1" dirty="0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              2</m:t>
                                                </m:r>
                                                <m:r>
                                                  <a:rPr lang="es-MX" b="0" i="1" smtClean="0">
                                                    <a:latin typeface="Cambria Math"/>
                                                  </a:rPr>
                                                  <m:t>𝑦</m:t>
                                                </m:r>
                                                <m:r>
                                                  <a:rPr lang="es-MX" b="0" i="1" smtClean="0">
                                                    <a:latin typeface="Cambria Math"/>
                                                  </a:rPr>
                                                  <m:t> −2</m:t>
                                                </m:r>
                                                <m:r>
                                                  <a:rPr lang="es-MX" b="0" i="1" smtClean="0">
                                                    <a:latin typeface="Cambria Math"/>
                                                  </a:rPr>
                                                  <m:t>𝑧</m:t>
                                                </m:r>
                                                <m:r>
                                                  <a:rPr lang="es-MX" b="0" i="1" smtClean="0">
                                                    <a:latin typeface="Cambria Math"/>
                                                  </a:rPr>
                                                  <m:t>          =−4−</m:t>
                                                </m:r>
                                                <m:r>
                                                  <a:rPr lang="es-MX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𝛼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s-MX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                             </m:t>
                                                </m:r>
                                                <m:r>
                                                  <a:rPr lang="es-MX" b="0" i="1" smtClean="0">
                                                    <a:latin typeface="Cambria Math"/>
                                                  </a:rPr>
                                                  <m:t>𝑧</m:t>
                                                </m:r>
                                                <m:r>
                                                  <a:rPr lang="es-MX" b="0" i="1" smtClean="0">
                                                    <a:latin typeface="Cambria Math"/>
                                                  </a:rPr>
                                                  <m:t>−2</m:t>
                                                </m:r>
                                                <m:r>
                                                  <a:rPr lang="es-MX" b="0" i="1" smtClean="0">
                                                    <a:latin typeface="Cambria Math"/>
                                                  </a:rPr>
                                                  <m:t>𝑤</m:t>
                                                </m:r>
                                                <m:r>
                                                  <a:rPr lang="es-MX" b="0" i="1" smtClean="0">
                                                    <a:latin typeface="Cambria Math"/>
                                                  </a:rPr>
                                                  <m:t>=−3−2</m:t>
                                                </m:r>
                                                <m:r>
                                                  <a:rPr lang="es-MX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𝛼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s-MX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                                 −2</m:t>
                                                </m:r>
                                                <m:r>
                                                  <a:rPr lang="es-MX" b="0" i="1" smtClean="0">
                                                    <a:latin typeface="Cambria Math"/>
                                                  </a:rPr>
                                                  <m:t>𝑤</m:t>
                                                </m:r>
                                                <m:r>
                                                  <a:rPr lang="es-MX" b="0" i="1" smtClean="0">
                                                    <a:latin typeface="Cambria Math"/>
                                                  </a:rPr>
                                                  <m:t>=−4−3</m:t>
                                                </m:r>
                                                <m:r>
                                                  <a:rPr lang="es-MX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𝛼</m:t>
                                                </m:r>
                                              </m:e>
                                            </m:eqArr>
                                          </m:e>
                                        </m:d>
                                      </m:e>
                                    </m:mr>
                                    <m:mr>
                                      <m:e/>
                                    </m:mr>
                                  </m:m>
                                  <m:r>
                                    <a:rPr lang="es-MX" b="0" i="1" smtClean="0">
                                      <a:latin typeface="Cambria Math"/>
                                    </a:rPr>
                                    <m:t> </m:t>
                                  </m:r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MX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s-MX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s-MX" b="0" i="1" smtClean="0">
                                                  <a:latin typeface="Cambria Math"/>
                                                </a:rPr>
                                                <m:t>_</m:t>
                                              </m:r>
                                              <m:r>
                                                <a:rPr lang="es-MX" b="0" i="1" smtClean="0">
                                                  <a:latin typeface="Cambria Math"/>
                                                </a:rPr>
                                                <m:t>__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s-MX" b="0" i="1" smtClean="0">
                                                  <a:latin typeface="Cambria Math"/>
                                                </a:rPr>
                                                <m:t>___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MX" b="0" i="1" smtClean="0">
                                            <a:latin typeface="Cambria Math"/>
                                          </a:rPr>
                                          <m:t>___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MX" b="0" i="1" smtClean="0">
                                            <a:latin typeface="Cambria Math"/>
                                          </a:rPr>
                                          <m:t>___</m:t>
                                        </m:r>
                                      </m:e>
                                    </m:mr>
                                  </m:m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MX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s-MX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s-MX" b="0" i="1" smtClean="0">
                                                  <a:latin typeface="Cambria Math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s-MX" b="0" i="1" smtClean="0">
                                                  <a:latin typeface="Cambria Math"/>
                                                </a:rPr>
                                                <m:t>1)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s-MX" b="0" i="1" smtClean="0">
                                                  <a:latin typeface="Cambria Math"/>
                                                </a:rPr>
                                                <m:t>(2)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MX" b="0" i="1" smtClean="0">
                                            <a:latin typeface="Cambria Math"/>
                                          </a:rPr>
                                          <m:t>(3)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MX" b="0" i="1" smtClean="0">
                                            <a:latin typeface="Cambria Math"/>
                                          </a:rPr>
                                          <m:t>(4)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/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es-MX" dirty="0"/>
              </a:p>
            </p:txBody>
          </p:sp>
        </mc:Choice>
        <mc:Fallback xmlns="">
          <p:sp>
            <p:nvSpPr>
              <p:cNvPr id="4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332656"/>
                <a:ext cx="3563887" cy="2195473"/>
              </a:xfrm>
              <a:prstGeom prst="rect">
                <a:avLst/>
              </a:prstGeom>
              <a:blipFill rotWithShape="0">
                <a:blip r:embed="rId3"/>
                <a:stretch>
                  <a:fillRect r="-15435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23 Grupo"/>
          <p:cNvGrpSpPr/>
          <p:nvPr/>
        </p:nvGrpSpPr>
        <p:grpSpPr>
          <a:xfrm>
            <a:off x="250869" y="1358403"/>
            <a:ext cx="1422554" cy="360040"/>
            <a:chOff x="395536" y="2300777"/>
            <a:chExt cx="1422554" cy="552159"/>
          </a:xfrm>
        </p:grpSpPr>
        <p:cxnSp>
          <p:nvCxnSpPr>
            <p:cNvPr id="6" name="10 Conector recto"/>
            <p:cNvCxnSpPr/>
            <p:nvPr/>
          </p:nvCxnSpPr>
          <p:spPr>
            <a:xfrm>
              <a:off x="827584" y="2300777"/>
              <a:ext cx="0" cy="2814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12 Conector recto de flecha"/>
            <p:cNvCxnSpPr/>
            <p:nvPr/>
          </p:nvCxnSpPr>
          <p:spPr>
            <a:xfrm>
              <a:off x="1386042" y="2300777"/>
              <a:ext cx="43204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14 Conector recto"/>
            <p:cNvCxnSpPr/>
            <p:nvPr/>
          </p:nvCxnSpPr>
          <p:spPr>
            <a:xfrm>
              <a:off x="395536" y="2389229"/>
              <a:ext cx="0" cy="4637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16 Conector recto de flecha"/>
            <p:cNvCxnSpPr/>
            <p:nvPr/>
          </p:nvCxnSpPr>
          <p:spPr>
            <a:xfrm>
              <a:off x="827584" y="2582270"/>
              <a:ext cx="99050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8 Conector recto de flecha"/>
            <p:cNvCxnSpPr/>
            <p:nvPr/>
          </p:nvCxnSpPr>
          <p:spPr>
            <a:xfrm>
              <a:off x="395536" y="2852936"/>
              <a:ext cx="142255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10 Conector recto"/>
          <p:cNvCxnSpPr/>
          <p:nvPr/>
        </p:nvCxnSpPr>
        <p:spPr>
          <a:xfrm flipV="1">
            <a:off x="1241375" y="1253923"/>
            <a:ext cx="0" cy="1044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682917" y="125392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+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250869" y="1416079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+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1378149" y="104674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+</a:t>
            </a:r>
          </a:p>
        </p:txBody>
      </p:sp>
    </p:spTree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1363</TotalTime>
  <Words>768</Words>
  <Application>Microsoft Office PowerPoint</Application>
  <PresentationFormat>Presentación en pantalla (4:3)</PresentationFormat>
  <Paragraphs>147</Paragraphs>
  <Slides>22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2" baseType="lpstr">
      <vt:lpstr>Arial</vt:lpstr>
      <vt:lpstr>Arial Narrow</vt:lpstr>
      <vt:lpstr>Calibri</vt:lpstr>
      <vt:lpstr>Cambria Math</vt:lpstr>
      <vt:lpstr>Comic Sans MS</vt:lpstr>
      <vt:lpstr>Symbol</vt:lpstr>
      <vt:lpstr>Times New Roman</vt:lpstr>
      <vt:lpstr>Wingdings</vt:lpstr>
      <vt:lpstr>Horizonte</vt:lpstr>
      <vt:lpstr>Equation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Matematicas2</dc:creator>
  <cp:lastModifiedBy>Mate</cp:lastModifiedBy>
  <cp:revision>110</cp:revision>
  <dcterms:created xsi:type="dcterms:W3CDTF">2011-10-26T14:05:17Z</dcterms:created>
  <dcterms:modified xsi:type="dcterms:W3CDTF">2016-10-19T19:05:11Z</dcterms:modified>
</cp:coreProperties>
</file>